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notesMasterIdLst>
    <p:notesMasterId r:id="rId34"/>
  </p:notesMasterIdLst>
  <p:sldIdLst>
    <p:sldId id="256" r:id="rId2"/>
    <p:sldId id="257" r:id="rId3"/>
    <p:sldId id="258" r:id="rId4"/>
    <p:sldId id="259" r:id="rId5"/>
    <p:sldId id="260" r:id="rId6"/>
    <p:sldId id="265" r:id="rId7"/>
    <p:sldId id="267" r:id="rId8"/>
    <p:sldId id="264" r:id="rId9"/>
    <p:sldId id="289" r:id="rId10"/>
    <p:sldId id="268" r:id="rId11"/>
    <p:sldId id="269" r:id="rId12"/>
    <p:sldId id="270" r:id="rId13"/>
    <p:sldId id="271" r:id="rId14"/>
    <p:sldId id="272" r:id="rId15"/>
    <p:sldId id="273" r:id="rId16"/>
    <p:sldId id="274" r:id="rId17"/>
    <p:sldId id="275" r:id="rId18"/>
    <p:sldId id="292" r:id="rId19"/>
    <p:sldId id="276" r:id="rId20"/>
    <p:sldId id="277" r:id="rId21"/>
    <p:sldId id="278" r:id="rId22"/>
    <p:sldId id="291" r:id="rId23"/>
    <p:sldId id="279" r:id="rId24"/>
    <p:sldId id="280" r:id="rId25"/>
    <p:sldId id="281" r:id="rId26"/>
    <p:sldId id="282" r:id="rId27"/>
    <p:sldId id="283" r:id="rId28"/>
    <p:sldId id="284" r:id="rId29"/>
    <p:sldId id="285" r:id="rId30"/>
    <p:sldId id="286" r:id="rId31"/>
    <p:sldId id="290" r:id="rId32"/>
    <p:sldId id="287"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2" d="100"/>
          <a:sy n="82" d="100"/>
        </p:scale>
        <p:origin x="-18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image" Target="../media/image36.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CB1A4A-2DD1-42DA-B1F3-E57BC9CFED54}" type="datetimeFigureOut">
              <a:rPr lang="en-US" smtClean="0"/>
              <a:t>3/30/2018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09B834-0C9D-4A45-BF91-BB7CB908DEE3}" type="slidenum">
              <a:rPr lang="en-US" smtClean="0"/>
              <a:t>‹#›</a:t>
            </a:fld>
            <a:endParaRPr lang="en-US"/>
          </a:p>
        </p:txBody>
      </p:sp>
    </p:spTree>
    <p:extLst>
      <p:ext uri="{BB962C8B-B14F-4D97-AF65-F5344CB8AC3E}">
        <p14:creationId xmlns:p14="http://schemas.microsoft.com/office/powerpoint/2010/main" val="27321446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A069EA5-81FC-4D52-A157-EC11193BF7E2}" type="datetime1">
              <a:rPr lang="en-US" smtClean="0"/>
              <a:t>3/30/2018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94485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4958C8B-BD14-4E26-A75F-58BDBA6CFB5A}" type="datetime1">
              <a:rPr lang="en-US" smtClean="0"/>
              <a:t>3/30/2018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2403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813A39E-6FEE-4652-B8A6-9EE4BE500C22}" type="datetime1">
              <a:rPr lang="en-US" smtClean="0"/>
              <a:t>3/30/2018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925393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8E8DF047-9F5C-416B-A017-455B5F4C735B}" type="datetime1">
              <a:rPr lang="en-US" smtClean="0"/>
              <a:t>3/30/2018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106849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E090B3CA-B4AF-4F8F-9EA0-9CE40955FA7E}" type="datetime1">
              <a:rPr lang="en-US" smtClean="0"/>
              <a:t>3/30/2018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333259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96067905-76C0-45F6-8532-37974B29B7C9}" type="datetime1">
              <a:rPr lang="en-US" smtClean="0"/>
              <a:t>3/30/2018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568728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F7A801-64E8-4D33-B3E5-33DA482AD82B}" type="datetime1">
              <a:rPr lang="en-US" smtClean="0"/>
              <a:t>3/30/2018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566171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2249BF-8974-4E32-9395-7BDA5A5C39A3}" type="datetime1">
              <a:rPr lang="en-US" smtClean="0"/>
              <a:t>3/30/2018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60158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74EE22-B8AA-4F54-8BA3-9148277BD8C7}" type="datetime1">
              <a:rPr lang="en-US" smtClean="0"/>
              <a:t>3/30/2018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20079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CC5A7CE-B948-4DE3-B5B0-1D81C4F63C4A}" type="datetime1">
              <a:rPr lang="en-US" smtClean="0"/>
              <a:t>3/30/2018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21620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F086B61-D09A-4C1D-99AC-46E4A243076B}" type="datetime1">
              <a:rPr lang="en-US" smtClean="0"/>
              <a:t>3/30/2018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28490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98EECB-7CFE-41FD-9D6D-CFFDF6C3AC84}" type="datetime1">
              <a:rPr lang="en-US" smtClean="0"/>
              <a:t>3/30/2018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91169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63C5183-A64F-4D57-83C4-B10525677BA2}" type="datetime1">
              <a:rPr lang="en-US" smtClean="0"/>
              <a:t>3/30/2018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66386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C49603-BB7B-4B57-B077-BCF073B61DD6}" type="datetime1">
              <a:rPr lang="en-US" smtClean="0"/>
              <a:t>3/30/2018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80759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6F9534F-A071-43E7-9865-0AD7049111B7}" type="datetime1">
              <a:rPr lang="en-US" smtClean="0"/>
              <a:t>3/30/2018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1826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D393D56-8248-435F-B974-4B90EC3869C1}" type="datetime1">
              <a:rPr lang="en-US" smtClean="0"/>
              <a:t>3/30/2018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30128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C279493-6AD2-451C-B980-412E4129B2F0}" type="datetime1">
              <a:rPr lang="en-US" smtClean="0"/>
              <a:t>3/30/2018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85204719"/>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hf hdr="0" ft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7.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18.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6.xml"/><Relationship Id="rId1" Type="http://schemas.openxmlformats.org/officeDocument/2006/relationships/vmlDrawing" Target="../drawings/vmlDrawing6.vml"/><Relationship Id="rId4" Type="http://schemas.openxmlformats.org/officeDocument/2006/relationships/image" Target="../media/image19.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20.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21.wmf"/></Relationships>
</file>

<file path=ppt/slides/_rels/slide16.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6.xml"/><Relationship Id="rId1" Type="http://schemas.openxmlformats.org/officeDocument/2006/relationships/vmlDrawing" Target="../drawings/vmlDrawing9.vml"/><Relationship Id="rId4" Type="http://schemas.openxmlformats.org/officeDocument/2006/relationships/image" Target="../media/image23.wmf"/></Relationships>
</file>

<file path=ppt/slides/_rels/slide18.xml.rels><?xml version="1.0" encoding="UTF-8" standalone="yes"?>
<Relationships xmlns="http://schemas.openxmlformats.org/package/2006/relationships"><Relationship Id="rId2" Type="http://schemas.openxmlformats.org/officeDocument/2006/relationships/image" Target="../media/image24.gif"/><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6.xml"/><Relationship Id="rId1" Type="http://schemas.openxmlformats.org/officeDocument/2006/relationships/vmlDrawing" Target="../drawings/vmlDrawing10.vml"/><Relationship Id="rId4" Type="http://schemas.openxmlformats.org/officeDocument/2006/relationships/image" Target="../media/image25.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6.xml"/><Relationship Id="rId1" Type="http://schemas.openxmlformats.org/officeDocument/2006/relationships/vmlDrawing" Target="../drawings/vmlDrawing11.vml"/><Relationship Id="rId4" Type="http://schemas.openxmlformats.org/officeDocument/2006/relationships/image" Target="../media/image26.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6.xml"/><Relationship Id="rId1" Type="http://schemas.openxmlformats.org/officeDocument/2006/relationships/vmlDrawing" Target="../drawings/vmlDrawing12.vml"/><Relationship Id="rId4" Type="http://schemas.openxmlformats.org/officeDocument/2006/relationships/image" Target="../media/image27.wmf"/></Relationships>
</file>

<file path=ppt/slides/_rels/slide22.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6.xml"/><Relationship Id="rId1" Type="http://schemas.openxmlformats.org/officeDocument/2006/relationships/vmlDrawing" Target="../drawings/vmlDrawing13.vml"/><Relationship Id="rId4" Type="http://schemas.openxmlformats.org/officeDocument/2006/relationships/image" Target="../media/image29.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30.wmf"/></Relationships>
</file>

<file path=ppt/slides/_rels/slide25.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6.xml"/><Relationship Id="rId1" Type="http://schemas.openxmlformats.org/officeDocument/2006/relationships/vmlDrawing" Target="../drawings/vmlDrawing15.vml"/><Relationship Id="rId6" Type="http://schemas.openxmlformats.org/officeDocument/2006/relationships/image" Target="../media/image37.wmf"/><Relationship Id="rId5" Type="http://schemas.openxmlformats.org/officeDocument/2006/relationships/oleObject" Target="../embeddings/oleObject18.bin"/><Relationship Id="rId4" Type="http://schemas.openxmlformats.org/officeDocument/2006/relationships/image" Target="../media/image36.wmf"/></Relationships>
</file>

<file path=ppt/slides/_rels/slide29.x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41.gif"/><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5.w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6.wmf"/><Relationship Id="rId5" Type="http://schemas.openxmlformats.org/officeDocument/2006/relationships/oleObject" Target="../embeddings/oleObject5.bin"/><Relationship Id="rId4" Type="http://schemas.openxmlformats.org/officeDocument/2006/relationships/image" Target="../media/image1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DF848A-8B7C-4A60-B5F8-36B19D319283}"/>
              </a:ext>
            </a:extLst>
          </p:cNvPr>
          <p:cNvSpPr>
            <a:spLocks noGrp="1"/>
          </p:cNvSpPr>
          <p:nvPr>
            <p:ph type="ctrTitle"/>
          </p:nvPr>
        </p:nvSpPr>
        <p:spPr/>
        <p:txBody>
          <a:bodyPr/>
          <a:lstStyle/>
          <a:p>
            <a:r>
              <a:rPr lang="en-US" dirty="0"/>
              <a:t>Amines</a:t>
            </a:r>
          </a:p>
        </p:txBody>
      </p:sp>
      <p:sp>
        <p:nvSpPr>
          <p:cNvPr id="3" name="Subtitle 2">
            <a:extLst>
              <a:ext uri="{FF2B5EF4-FFF2-40B4-BE49-F238E27FC236}">
                <a16:creationId xmlns:a16="http://schemas.microsoft.com/office/drawing/2014/main" xmlns="" id="{86D8E0C9-129A-4623-9DBE-658AF7424AAE}"/>
              </a:ext>
            </a:extLst>
          </p:cNvPr>
          <p:cNvSpPr>
            <a:spLocks noGrp="1"/>
          </p:cNvSpPr>
          <p:nvPr>
            <p:ph type="subTitle" idx="1"/>
          </p:nvPr>
        </p:nvSpPr>
        <p:spPr/>
        <p:txBody>
          <a:bodyPr/>
          <a:lstStyle/>
          <a:p>
            <a:endParaRPr lang="en-US"/>
          </a:p>
        </p:txBody>
      </p:sp>
      <p:sp>
        <p:nvSpPr>
          <p:cNvPr id="4" name="Slide Number Placeholder 3">
            <a:extLst>
              <a:ext uri="{FF2B5EF4-FFF2-40B4-BE49-F238E27FC236}">
                <a16:creationId xmlns:a16="http://schemas.microsoft.com/office/drawing/2014/main" xmlns="" id="{2FC7B51A-F33A-432E-96B0-7FB85C137AE6}"/>
              </a:ext>
            </a:extLst>
          </p:cNvPr>
          <p:cNvSpPr>
            <a:spLocks noGrp="1"/>
          </p:cNvSpPr>
          <p:nvPr>
            <p:ph type="sldNum" sz="quarter" idx="12"/>
          </p:nvPr>
        </p:nvSpPr>
        <p:spPr/>
        <p:txBody>
          <a:bodyPr/>
          <a:lstStyle/>
          <a:p>
            <a:fld id="{D57F1E4F-1CFF-5643-939E-217C01CDF565}" type="slidenum">
              <a:rPr lang="en-US" smtClean="0"/>
              <a:pPr/>
              <a:t>1</a:t>
            </a:fld>
            <a:endParaRPr lang="en-US" dirty="0"/>
          </a:p>
        </p:txBody>
      </p:sp>
      <p:sp>
        <p:nvSpPr>
          <p:cNvPr id="5" name="TextBox 4">
            <a:extLst>
              <a:ext uri="{FF2B5EF4-FFF2-40B4-BE49-F238E27FC236}">
                <a16:creationId xmlns:a16="http://schemas.microsoft.com/office/drawing/2014/main" xmlns="" id="{0854B6E4-1988-4A41-B0C6-AECEE4AAF9DE}"/>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Tree>
    <p:extLst>
      <p:ext uri="{BB962C8B-B14F-4D97-AF65-F5344CB8AC3E}">
        <p14:creationId xmlns:p14="http://schemas.microsoft.com/office/powerpoint/2010/main" val="2074012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B937EF-22A3-476F-807F-328F519E4E33}"/>
              </a:ext>
            </a:extLst>
          </p:cNvPr>
          <p:cNvSpPr>
            <a:spLocks noGrp="1"/>
          </p:cNvSpPr>
          <p:nvPr>
            <p:ph type="title"/>
          </p:nvPr>
        </p:nvSpPr>
        <p:spPr>
          <a:xfrm>
            <a:off x="2592925" y="624110"/>
            <a:ext cx="8911687" cy="1280890"/>
          </a:xfrm>
        </p:spPr>
        <p:txBody>
          <a:bodyPr/>
          <a:lstStyle/>
          <a:p>
            <a:r>
              <a:rPr lang="en-US" altLang="en-US" dirty="0"/>
              <a:t>Amine’s</a:t>
            </a:r>
            <a:r>
              <a:rPr lang="en-US" altLang="en-US" b="1" dirty="0">
                <a:solidFill>
                  <a:srgbClr val="002060"/>
                </a:solidFill>
                <a:latin typeface="Times New Roman" panose="02020603050405020304" pitchFamily="18" charset="0"/>
              </a:rPr>
              <a:t> </a:t>
            </a:r>
            <a:r>
              <a:rPr lang="en-US" altLang="en-US" dirty="0"/>
              <a:t>syntheses</a:t>
            </a:r>
            <a:r>
              <a:rPr lang="en-US" altLang="en-US" b="1" dirty="0">
                <a:solidFill>
                  <a:srgbClr val="002060"/>
                </a:solidFill>
                <a:latin typeface="Times New Roman" panose="02020603050405020304" pitchFamily="18" charset="0"/>
              </a:rPr>
              <a:t/>
            </a:r>
            <a:br>
              <a:rPr lang="en-US" altLang="en-US" b="1" dirty="0">
                <a:solidFill>
                  <a:srgbClr val="002060"/>
                </a:solidFill>
                <a:latin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xmlns="" id="{5AADE217-B1DD-4749-B479-24BE129E9D7D}"/>
              </a:ext>
            </a:extLst>
          </p:cNvPr>
          <p:cNvSpPr>
            <a:spLocks noGrp="1"/>
          </p:cNvSpPr>
          <p:nvPr>
            <p:ph idx="1"/>
          </p:nvPr>
        </p:nvSpPr>
        <p:spPr>
          <a:xfrm>
            <a:off x="2476670" y="1683434"/>
            <a:ext cx="8915400" cy="3777622"/>
          </a:xfrm>
        </p:spPr>
        <p:txBody>
          <a:bodyPr>
            <a:noAutofit/>
          </a:bodyPr>
          <a:lstStyle/>
          <a:p>
            <a:pPr lvl="1">
              <a:spcBef>
                <a:spcPct val="50000"/>
              </a:spcBef>
            </a:pPr>
            <a:r>
              <a:rPr lang="en-US" altLang="en-US" sz="2000" b="1" dirty="0">
                <a:solidFill>
                  <a:srgbClr val="FF0000"/>
                </a:solidFill>
              </a:rPr>
              <a:t>Reduction of nitro compounds</a:t>
            </a:r>
          </a:p>
          <a:p>
            <a:pPr marL="0" indent="0">
              <a:spcBef>
                <a:spcPct val="50000"/>
              </a:spcBef>
              <a:buNone/>
            </a:pPr>
            <a:r>
              <a:rPr lang="en-US" altLang="en-US" sz="2000" b="1" dirty="0">
                <a:solidFill>
                  <a:srgbClr val="002060"/>
                </a:solidFill>
              </a:rPr>
              <a:t>      	Ar-NO</a:t>
            </a:r>
            <a:r>
              <a:rPr lang="en-US" altLang="en-US" sz="2000" b="1" baseline="-25000" dirty="0">
                <a:solidFill>
                  <a:srgbClr val="002060"/>
                </a:solidFill>
              </a:rPr>
              <a:t>2</a:t>
            </a:r>
            <a:r>
              <a:rPr lang="en-US" altLang="en-US" sz="2000" b="1" dirty="0">
                <a:solidFill>
                  <a:srgbClr val="002060"/>
                </a:solidFill>
              </a:rPr>
              <a:t>   +   H</a:t>
            </a:r>
            <a:r>
              <a:rPr lang="en-US" altLang="en-US" sz="2000" b="1" baseline="-25000" dirty="0">
                <a:solidFill>
                  <a:srgbClr val="002060"/>
                </a:solidFill>
              </a:rPr>
              <a:t>2</a:t>
            </a:r>
            <a:r>
              <a:rPr lang="en-US" altLang="en-US" sz="2000" b="1" dirty="0">
                <a:solidFill>
                  <a:srgbClr val="002060"/>
                </a:solidFill>
              </a:rPr>
              <a:t>,Ni   </a:t>
            </a:r>
            <a:r>
              <a:rPr lang="en-US" altLang="en-US" sz="2000" b="1" dirty="0">
                <a:solidFill>
                  <a:srgbClr val="002060"/>
                </a:solidFill>
                <a:sym typeface="Wingdings" panose="05000000000000000000" pitchFamily="2" charset="2"/>
              </a:rPr>
              <a:t>   Ar-NH</a:t>
            </a:r>
            <a:r>
              <a:rPr lang="en-US" altLang="en-US" sz="2000" b="1" baseline="-25000" dirty="0">
                <a:solidFill>
                  <a:srgbClr val="002060"/>
                </a:solidFill>
                <a:sym typeface="Wingdings" panose="05000000000000000000" pitchFamily="2" charset="2"/>
              </a:rPr>
              <a:t>2</a:t>
            </a:r>
            <a:endParaRPr lang="en-US" altLang="en-US" sz="2000" b="1" dirty="0">
              <a:solidFill>
                <a:srgbClr val="002060"/>
              </a:solidFill>
            </a:endParaRPr>
          </a:p>
          <a:p>
            <a:pPr lvl="1">
              <a:spcBef>
                <a:spcPct val="50000"/>
              </a:spcBef>
            </a:pPr>
            <a:r>
              <a:rPr lang="en-US" altLang="en-US" sz="2000" b="1" dirty="0" err="1">
                <a:solidFill>
                  <a:srgbClr val="FF0000"/>
                </a:solidFill>
              </a:rPr>
              <a:t>Ammonolysis</a:t>
            </a:r>
            <a:r>
              <a:rPr lang="en-US" altLang="en-US" sz="2000" b="1" dirty="0">
                <a:solidFill>
                  <a:srgbClr val="FF0000"/>
                </a:solidFill>
              </a:rPr>
              <a:t> of 1</a:t>
            </a:r>
            <a:r>
              <a:rPr lang="en-US" altLang="en-US" sz="2000" b="1" baseline="30000" dirty="0">
                <a:solidFill>
                  <a:srgbClr val="FF0000"/>
                </a:solidFill>
              </a:rPr>
              <a:t>o</a:t>
            </a:r>
            <a:r>
              <a:rPr lang="en-US" altLang="en-US" sz="2000" b="1" dirty="0">
                <a:solidFill>
                  <a:srgbClr val="FF0000"/>
                </a:solidFill>
              </a:rPr>
              <a:t> or methyl halides</a:t>
            </a:r>
          </a:p>
          <a:p>
            <a:pPr marL="914400" lvl="2" indent="0">
              <a:spcBef>
                <a:spcPct val="50000"/>
              </a:spcBef>
              <a:buNone/>
            </a:pPr>
            <a:r>
              <a:rPr lang="en-US" altLang="en-US" sz="2000" b="1" dirty="0">
                <a:solidFill>
                  <a:srgbClr val="002060"/>
                </a:solidFill>
              </a:rPr>
              <a:t>R-X  +   NH</a:t>
            </a:r>
            <a:r>
              <a:rPr lang="en-US" altLang="en-US" sz="2000" b="1" baseline="-25000" dirty="0">
                <a:solidFill>
                  <a:srgbClr val="002060"/>
                </a:solidFill>
              </a:rPr>
              <a:t>3</a:t>
            </a:r>
            <a:r>
              <a:rPr lang="en-US" altLang="en-US" sz="2000" b="1" dirty="0">
                <a:solidFill>
                  <a:srgbClr val="002060"/>
                </a:solidFill>
              </a:rPr>
              <a:t>   </a:t>
            </a:r>
            <a:r>
              <a:rPr lang="en-US" altLang="en-US" sz="2000" b="1" dirty="0">
                <a:solidFill>
                  <a:srgbClr val="002060"/>
                </a:solidFill>
                <a:sym typeface="Wingdings" panose="05000000000000000000" pitchFamily="2" charset="2"/>
              </a:rPr>
              <a:t>   R-NH</a:t>
            </a:r>
            <a:r>
              <a:rPr lang="en-US" altLang="en-US" sz="2000" b="1" baseline="-25000" dirty="0">
                <a:solidFill>
                  <a:srgbClr val="002060"/>
                </a:solidFill>
                <a:sym typeface="Wingdings" panose="05000000000000000000" pitchFamily="2" charset="2"/>
              </a:rPr>
              <a:t>2</a:t>
            </a:r>
            <a:endParaRPr lang="en-US" altLang="en-US" sz="2000" b="1" dirty="0">
              <a:solidFill>
                <a:srgbClr val="002060"/>
              </a:solidFill>
            </a:endParaRPr>
          </a:p>
          <a:p>
            <a:pPr lvl="1">
              <a:spcBef>
                <a:spcPct val="50000"/>
              </a:spcBef>
            </a:pPr>
            <a:r>
              <a:rPr lang="en-US" altLang="en-US" sz="2000" b="1" dirty="0">
                <a:solidFill>
                  <a:srgbClr val="FF0000"/>
                </a:solidFill>
              </a:rPr>
              <a:t>Reductive amination</a:t>
            </a:r>
          </a:p>
          <a:p>
            <a:pPr marL="457200" lvl="1" indent="0">
              <a:spcBef>
                <a:spcPct val="50000"/>
              </a:spcBef>
              <a:buNone/>
            </a:pPr>
            <a:r>
              <a:rPr lang="en-US" altLang="en-US" sz="2000" b="1" dirty="0">
                <a:solidFill>
                  <a:srgbClr val="002060"/>
                </a:solidFill>
              </a:rPr>
              <a:t>	R</a:t>
            </a:r>
            <a:r>
              <a:rPr lang="en-US" altLang="en-US" sz="2000" b="1" baseline="-25000" dirty="0">
                <a:solidFill>
                  <a:srgbClr val="002060"/>
                </a:solidFill>
              </a:rPr>
              <a:t>2</a:t>
            </a:r>
            <a:r>
              <a:rPr lang="en-US" altLang="en-US" sz="2000" b="1" dirty="0">
                <a:solidFill>
                  <a:srgbClr val="002060"/>
                </a:solidFill>
              </a:rPr>
              <a:t>C=O   +   NH</a:t>
            </a:r>
            <a:r>
              <a:rPr lang="en-US" altLang="en-US" sz="2000" b="1" baseline="-25000" dirty="0">
                <a:solidFill>
                  <a:srgbClr val="002060"/>
                </a:solidFill>
              </a:rPr>
              <a:t>3</a:t>
            </a:r>
            <a:r>
              <a:rPr lang="en-US" altLang="en-US" sz="2000" b="1" dirty="0">
                <a:solidFill>
                  <a:srgbClr val="002060"/>
                </a:solidFill>
              </a:rPr>
              <a:t>, H</a:t>
            </a:r>
            <a:r>
              <a:rPr lang="en-US" altLang="en-US" sz="2000" b="1" baseline="-25000" dirty="0">
                <a:solidFill>
                  <a:srgbClr val="002060"/>
                </a:solidFill>
              </a:rPr>
              <a:t>2</a:t>
            </a:r>
            <a:r>
              <a:rPr lang="en-US" altLang="en-US" sz="2000" b="1" dirty="0">
                <a:solidFill>
                  <a:srgbClr val="002060"/>
                </a:solidFill>
              </a:rPr>
              <a:t>, Ni   </a:t>
            </a:r>
            <a:r>
              <a:rPr lang="en-US" altLang="en-US" sz="2000" b="1" dirty="0">
                <a:solidFill>
                  <a:srgbClr val="002060"/>
                </a:solidFill>
                <a:sym typeface="Wingdings" panose="05000000000000000000" pitchFamily="2" charset="2"/>
              </a:rPr>
              <a:t>   R</a:t>
            </a:r>
            <a:r>
              <a:rPr lang="en-US" altLang="en-US" sz="2000" b="1" baseline="-25000" dirty="0">
                <a:solidFill>
                  <a:srgbClr val="002060"/>
                </a:solidFill>
                <a:sym typeface="Wingdings" panose="05000000000000000000" pitchFamily="2" charset="2"/>
              </a:rPr>
              <a:t>2</a:t>
            </a:r>
            <a:r>
              <a:rPr lang="en-US" altLang="en-US" sz="2000" b="1" dirty="0">
                <a:solidFill>
                  <a:srgbClr val="002060"/>
                </a:solidFill>
                <a:sym typeface="Wingdings" panose="05000000000000000000" pitchFamily="2" charset="2"/>
              </a:rPr>
              <a:t>CHNH</a:t>
            </a:r>
            <a:r>
              <a:rPr lang="en-US" altLang="en-US" sz="2000" b="1" baseline="-25000" dirty="0">
                <a:solidFill>
                  <a:srgbClr val="002060"/>
                </a:solidFill>
                <a:sym typeface="Wingdings" panose="05000000000000000000" pitchFamily="2" charset="2"/>
              </a:rPr>
              <a:t>2</a:t>
            </a:r>
            <a:endParaRPr lang="en-US" altLang="en-US" sz="2000" b="1" dirty="0">
              <a:solidFill>
                <a:srgbClr val="002060"/>
              </a:solidFill>
            </a:endParaRPr>
          </a:p>
          <a:p>
            <a:pPr lvl="1">
              <a:spcBef>
                <a:spcPct val="50000"/>
              </a:spcBef>
            </a:pPr>
            <a:r>
              <a:rPr lang="en-US" altLang="en-US" sz="2000" b="1" dirty="0">
                <a:solidFill>
                  <a:srgbClr val="FF0000"/>
                </a:solidFill>
              </a:rPr>
              <a:t>Reduction of nitriles</a:t>
            </a:r>
          </a:p>
          <a:p>
            <a:pPr marL="457200" lvl="1" indent="0">
              <a:spcBef>
                <a:spcPct val="50000"/>
              </a:spcBef>
              <a:buNone/>
            </a:pPr>
            <a:r>
              <a:rPr lang="en-US" altLang="en-US" sz="2000" b="1" dirty="0">
                <a:solidFill>
                  <a:srgbClr val="002060"/>
                </a:solidFill>
              </a:rPr>
              <a:t>	R-C</a:t>
            </a:r>
            <a:r>
              <a:rPr lang="en-US" altLang="en-US" sz="2000" b="1" dirty="0">
                <a:solidFill>
                  <a:srgbClr val="002060"/>
                </a:solidFill>
                <a:sym typeface="Symbol" panose="05050102010706020507" pitchFamily="18" charset="2"/>
              </a:rPr>
              <a:t>N   +   2 H</a:t>
            </a:r>
            <a:r>
              <a:rPr lang="en-US" altLang="en-US" sz="2000" b="1" baseline="-25000" dirty="0">
                <a:solidFill>
                  <a:srgbClr val="002060"/>
                </a:solidFill>
                <a:sym typeface="Symbol" panose="05050102010706020507" pitchFamily="18" charset="2"/>
              </a:rPr>
              <a:t>2</a:t>
            </a:r>
            <a:r>
              <a:rPr lang="en-US" altLang="en-US" sz="2000" b="1" dirty="0">
                <a:solidFill>
                  <a:srgbClr val="002060"/>
                </a:solidFill>
                <a:sym typeface="Symbol" panose="05050102010706020507" pitchFamily="18" charset="2"/>
              </a:rPr>
              <a:t>, Ni   </a:t>
            </a:r>
            <a:r>
              <a:rPr lang="en-US" altLang="en-US" sz="2000" b="1" dirty="0">
                <a:solidFill>
                  <a:srgbClr val="002060"/>
                </a:solidFill>
                <a:sym typeface="Wingdings" panose="05000000000000000000" pitchFamily="2" charset="2"/>
              </a:rPr>
              <a:t>   RCH</a:t>
            </a:r>
            <a:r>
              <a:rPr lang="en-US" altLang="en-US" sz="2000" b="1" baseline="-25000" dirty="0">
                <a:solidFill>
                  <a:srgbClr val="002060"/>
                </a:solidFill>
                <a:sym typeface="Wingdings" panose="05000000000000000000" pitchFamily="2" charset="2"/>
              </a:rPr>
              <a:t>2</a:t>
            </a:r>
            <a:r>
              <a:rPr lang="en-US" altLang="en-US" sz="2000" b="1" dirty="0">
                <a:solidFill>
                  <a:srgbClr val="002060"/>
                </a:solidFill>
                <a:sym typeface="Wingdings" panose="05000000000000000000" pitchFamily="2" charset="2"/>
              </a:rPr>
              <a:t>NH</a:t>
            </a:r>
            <a:r>
              <a:rPr lang="en-US" altLang="en-US" sz="2000" b="1" baseline="-25000" dirty="0">
                <a:solidFill>
                  <a:srgbClr val="002060"/>
                </a:solidFill>
                <a:sym typeface="Wingdings" panose="05000000000000000000" pitchFamily="2" charset="2"/>
              </a:rPr>
              <a:t>2</a:t>
            </a:r>
            <a:endParaRPr lang="en-US" altLang="en-US" sz="2000" b="1" dirty="0">
              <a:solidFill>
                <a:srgbClr val="002060"/>
              </a:solidFill>
            </a:endParaRPr>
          </a:p>
          <a:p>
            <a:pPr lvl="1">
              <a:spcBef>
                <a:spcPct val="50000"/>
              </a:spcBef>
            </a:pPr>
            <a:r>
              <a:rPr lang="en-US" altLang="en-US" sz="2000" b="1" dirty="0">
                <a:solidFill>
                  <a:srgbClr val="FF0000"/>
                </a:solidFill>
              </a:rPr>
              <a:t>Hofmann degradation of amides</a:t>
            </a:r>
          </a:p>
          <a:p>
            <a:pPr marL="457200" lvl="1" indent="0">
              <a:spcBef>
                <a:spcPct val="50000"/>
              </a:spcBef>
              <a:buNone/>
            </a:pPr>
            <a:r>
              <a:rPr lang="en-US" altLang="en-US" sz="2000" b="1" dirty="0">
                <a:solidFill>
                  <a:srgbClr val="002060"/>
                </a:solidFill>
              </a:rPr>
              <a:t>	RCONH</a:t>
            </a:r>
            <a:r>
              <a:rPr lang="en-US" altLang="en-US" sz="2000" b="1" baseline="-25000" dirty="0">
                <a:solidFill>
                  <a:srgbClr val="002060"/>
                </a:solidFill>
              </a:rPr>
              <a:t>2</a:t>
            </a:r>
            <a:r>
              <a:rPr lang="en-US" altLang="en-US" sz="2000" b="1" dirty="0">
                <a:solidFill>
                  <a:srgbClr val="002060"/>
                </a:solidFill>
              </a:rPr>
              <a:t>   +   </a:t>
            </a:r>
            <a:r>
              <a:rPr lang="en-US" altLang="en-US" sz="2000" b="1" dirty="0" err="1">
                <a:solidFill>
                  <a:srgbClr val="002060"/>
                </a:solidFill>
              </a:rPr>
              <a:t>KOBr</a:t>
            </a:r>
            <a:r>
              <a:rPr lang="en-US" altLang="en-US" sz="2000" b="1" dirty="0">
                <a:solidFill>
                  <a:srgbClr val="002060"/>
                </a:solidFill>
              </a:rPr>
              <a:t>   </a:t>
            </a:r>
            <a:r>
              <a:rPr lang="en-US" altLang="en-US" sz="2000" b="1" dirty="0">
                <a:solidFill>
                  <a:srgbClr val="002060"/>
                </a:solidFill>
                <a:sym typeface="Wingdings" panose="05000000000000000000" pitchFamily="2" charset="2"/>
              </a:rPr>
              <a:t>   RNH</a:t>
            </a:r>
            <a:r>
              <a:rPr lang="en-US" altLang="en-US" sz="2000" b="1" baseline="-25000" dirty="0">
                <a:solidFill>
                  <a:srgbClr val="002060"/>
                </a:solidFill>
                <a:sym typeface="Wingdings" panose="05000000000000000000" pitchFamily="2" charset="2"/>
              </a:rPr>
              <a:t>2</a:t>
            </a:r>
            <a:endParaRPr lang="en-US" altLang="en-US" sz="2000" b="1" dirty="0">
              <a:solidFill>
                <a:srgbClr val="002060"/>
              </a:solidFill>
            </a:endParaRPr>
          </a:p>
          <a:p>
            <a:endParaRPr lang="en-US" sz="2000" dirty="0"/>
          </a:p>
        </p:txBody>
      </p:sp>
      <p:sp>
        <p:nvSpPr>
          <p:cNvPr id="4" name="Slide Number Placeholder 3">
            <a:extLst>
              <a:ext uri="{FF2B5EF4-FFF2-40B4-BE49-F238E27FC236}">
                <a16:creationId xmlns:a16="http://schemas.microsoft.com/office/drawing/2014/main" xmlns="" id="{E896296D-A341-4818-8FF0-89E41EDD084F}"/>
              </a:ext>
            </a:extLst>
          </p:cNvPr>
          <p:cNvSpPr>
            <a:spLocks noGrp="1"/>
          </p:cNvSpPr>
          <p:nvPr>
            <p:ph type="sldNum" sz="quarter" idx="12"/>
          </p:nvPr>
        </p:nvSpPr>
        <p:spPr/>
        <p:txBody>
          <a:bodyPr/>
          <a:lstStyle/>
          <a:p>
            <a:fld id="{D57F1E4F-1CFF-5643-939E-217C01CDF565}" type="slidenum">
              <a:rPr lang="en-US" smtClean="0"/>
              <a:pPr/>
              <a:t>10</a:t>
            </a:fld>
            <a:endParaRPr lang="en-US" dirty="0"/>
          </a:p>
        </p:txBody>
      </p:sp>
      <p:sp>
        <p:nvSpPr>
          <p:cNvPr id="9" name="TextBox 8">
            <a:extLst>
              <a:ext uri="{FF2B5EF4-FFF2-40B4-BE49-F238E27FC236}">
                <a16:creationId xmlns:a16="http://schemas.microsoft.com/office/drawing/2014/main" xmlns="" id="{EEB05CBA-4234-4B7A-A929-064885BC3810}"/>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Tree>
    <p:extLst>
      <p:ext uri="{BB962C8B-B14F-4D97-AF65-F5344CB8AC3E}">
        <p14:creationId xmlns:p14="http://schemas.microsoft.com/office/powerpoint/2010/main" val="40828714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B13ED2-9AA5-414A-88B3-58D4BE3C18A8}"/>
              </a:ext>
            </a:extLst>
          </p:cNvPr>
          <p:cNvSpPr>
            <a:spLocks noGrp="1"/>
          </p:cNvSpPr>
          <p:nvPr>
            <p:ph type="title"/>
          </p:nvPr>
        </p:nvSpPr>
        <p:spPr/>
        <p:txBody>
          <a:bodyPr/>
          <a:lstStyle/>
          <a:p>
            <a:r>
              <a:rPr lang="en-US" altLang="en-US" dirty="0"/>
              <a:t>1.  Reduction of nitro compounds</a:t>
            </a:r>
            <a:r>
              <a:rPr lang="en-US" altLang="en-US" dirty="0">
                <a:solidFill>
                  <a:srgbClr val="0070C0"/>
                </a:solidFill>
              </a:rPr>
              <a:t/>
            </a:r>
            <a:br>
              <a:rPr lang="en-US" altLang="en-US" dirty="0">
                <a:solidFill>
                  <a:srgbClr val="0070C0"/>
                </a:solidFill>
              </a:rPr>
            </a:br>
            <a:endParaRPr lang="en-US" dirty="0"/>
          </a:p>
        </p:txBody>
      </p:sp>
      <p:sp>
        <p:nvSpPr>
          <p:cNvPr id="4" name="Slide Number Placeholder 3">
            <a:extLst>
              <a:ext uri="{FF2B5EF4-FFF2-40B4-BE49-F238E27FC236}">
                <a16:creationId xmlns:a16="http://schemas.microsoft.com/office/drawing/2014/main" xmlns="" id="{9AF363FC-F558-4B95-9A42-85B2AD9E7B88}"/>
              </a:ext>
            </a:extLst>
          </p:cNvPr>
          <p:cNvSpPr>
            <a:spLocks noGrp="1"/>
          </p:cNvSpPr>
          <p:nvPr>
            <p:ph type="sldNum" sz="quarter" idx="12"/>
          </p:nvPr>
        </p:nvSpPr>
        <p:spPr/>
        <p:txBody>
          <a:bodyPr/>
          <a:lstStyle/>
          <a:p>
            <a:fld id="{D57F1E4F-1CFF-5643-939E-217C01CDF565}" type="slidenum">
              <a:rPr lang="en-US" smtClean="0"/>
              <a:pPr/>
              <a:t>11</a:t>
            </a:fld>
            <a:endParaRPr lang="en-US" dirty="0"/>
          </a:p>
        </p:txBody>
      </p:sp>
      <p:sp>
        <p:nvSpPr>
          <p:cNvPr id="6" name="TextBox 5">
            <a:extLst>
              <a:ext uri="{FF2B5EF4-FFF2-40B4-BE49-F238E27FC236}">
                <a16:creationId xmlns:a16="http://schemas.microsoft.com/office/drawing/2014/main" xmlns="" id="{2DC634B5-7215-45F1-AA07-07B328C3C92C}"/>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graphicFrame>
        <p:nvGraphicFramePr>
          <p:cNvPr id="3" name="Object 2"/>
          <p:cNvGraphicFramePr>
            <a:graphicFrameLocks noChangeAspect="1"/>
          </p:cNvGraphicFramePr>
          <p:nvPr>
            <p:extLst>
              <p:ext uri="{D42A27DB-BD31-4B8C-83A1-F6EECF244321}">
                <p14:modId xmlns:p14="http://schemas.microsoft.com/office/powerpoint/2010/main" val="207501544"/>
              </p:ext>
            </p:extLst>
          </p:nvPr>
        </p:nvGraphicFramePr>
        <p:xfrm>
          <a:off x="2916505" y="2233914"/>
          <a:ext cx="7103696" cy="3229337"/>
        </p:xfrm>
        <a:graphic>
          <a:graphicData uri="http://schemas.openxmlformats.org/presentationml/2006/ole">
            <mc:AlternateContent xmlns:mc="http://schemas.openxmlformats.org/markup-compatibility/2006">
              <mc:Choice xmlns:v="urn:schemas-microsoft-com:vml" Requires="v">
                <p:oleObj spid="_x0000_s1041" name="CS ChemDraw Drawing" r:id="rId3" imgW="2675160" imgH="1216800" progId="ChemDraw.Document.6.0">
                  <p:embed/>
                </p:oleObj>
              </mc:Choice>
              <mc:Fallback>
                <p:oleObj name="CS ChemDraw Drawing" r:id="rId3" imgW="2675160" imgH="1216800" progId="ChemDraw.Document.6.0">
                  <p:embed/>
                  <p:pic>
                    <p:nvPicPr>
                      <p:cNvPr id="0" name=""/>
                      <p:cNvPicPr/>
                      <p:nvPr/>
                    </p:nvPicPr>
                    <p:blipFill>
                      <a:blip r:embed="rId4"/>
                      <a:stretch>
                        <a:fillRect/>
                      </a:stretch>
                    </p:blipFill>
                    <p:spPr>
                      <a:xfrm>
                        <a:off x="2916505" y="2233914"/>
                        <a:ext cx="7103696" cy="3229337"/>
                      </a:xfrm>
                      <a:prstGeom prst="rect">
                        <a:avLst/>
                      </a:prstGeom>
                    </p:spPr>
                  </p:pic>
                </p:oleObj>
              </mc:Fallback>
            </mc:AlternateContent>
          </a:graphicData>
        </a:graphic>
      </p:graphicFrame>
    </p:spTree>
    <p:extLst>
      <p:ext uri="{BB962C8B-B14F-4D97-AF65-F5344CB8AC3E}">
        <p14:creationId xmlns:p14="http://schemas.microsoft.com/office/powerpoint/2010/main" val="961149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F05A80AE-A309-4B55-9A8E-D4F292F46530}"/>
              </a:ext>
            </a:extLst>
          </p:cNvPr>
          <p:cNvSpPr>
            <a:spLocks noGrp="1"/>
          </p:cNvSpPr>
          <p:nvPr>
            <p:ph type="sldNum" sz="quarter" idx="12"/>
          </p:nvPr>
        </p:nvSpPr>
        <p:spPr/>
        <p:txBody>
          <a:bodyPr/>
          <a:lstStyle/>
          <a:p>
            <a:fld id="{D57F1E4F-1CFF-5643-939E-217C01CDF565}" type="slidenum">
              <a:rPr lang="en-US" smtClean="0"/>
              <a:pPr/>
              <a:t>12</a:t>
            </a:fld>
            <a:endParaRPr lang="en-US" dirty="0"/>
          </a:p>
        </p:txBody>
      </p:sp>
      <p:graphicFrame>
        <p:nvGraphicFramePr>
          <p:cNvPr id="3" name="Object 2">
            <a:extLst>
              <a:ext uri="{FF2B5EF4-FFF2-40B4-BE49-F238E27FC236}">
                <a16:creationId xmlns:a16="http://schemas.microsoft.com/office/drawing/2014/main" xmlns="" id="{C9E4ACFD-AE3E-42DA-8B5B-B8B0ECA24381}"/>
              </a:ext>
            </a:extLst>
          </p:cNvPr>
          <p:cNvGraphicFramePr>
            <a:graphicFrameLocks noChangeAspect="1"/>
          </p:cNvGraphicFramePr>
          <p:nvPr>
            <p:extLst>
              <p:ext uri="{D42A27DB-BD31-4B8C-83A1-F6EECF244321}">
                <p14:modId xmlns:p14="http://schemas.microsoft.com/office/powerpoint/2010/main" val="3908896815"/>
              </p:ext>
            </p:extLst>
          </p:nvPr>
        </p:nvGraphicFramePr>
        <p:xfrm>
          <a:off x="3194538" y="384517"/>
          <a:ext cx="5529263" cy="5562600"/>
        </p:xfrm>
        <a:graphic>
          <a:graphicData uri="http://schemas.openxmlformats.org/presentationml/2006/ole">
            <mc:AlternateContent xmlns:mc="http://schemas.openxmlformats.org/markup-compatibility/2006">
              <mc:Choice xmlns:v="urn:schemas-microsoft-com:vml" Requires="v">
                <p:oleObj spid="_x0000_s2063" name="CS ChemDraw Drawing" r:id="rId3" imgW="3011424" imgH="3022092" progId="ChemDraw.Document.6.0">
                  <p:embed/>
                </p:oleObj>
              </mc:Choice>
              <mc:Fallback>
                <p:oleObj name="CS ChemDraw Drawing" r:id="rId3" imgW="3011424" imgH="3022092" progId="ChemDraw.Document.6.0">
                  <p:embed/>
                  <p:pic>
                    <p:nvPicPr>
                      <p:cNvPr id="19458"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94538" y="384517"/>
                        <a:ext cx="5529263" cy="556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TextBox 3">
            <a:extLst>
              <a:ext uri="{FF2B5EF4-FFF2-40B4-BE49-F238E27FC236}">
                <a16:creationId xmlns:a16="http://schemas.microsoft.com/office/drawing/2014/main" xmlns="" id="{6794050C-B78A-4498-92AA-21D6C547FC4A}"/>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Tree>
    <p:extLst>
      <p:ext uri="{BB962C8B-B14F-4D97-AF65-F5344CB8AC3E}">
        <p14:creationId xmlns:p14="http://schemas.microsoft.com/office/powerpoint/2010/main" val="40064320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8E3CCCCA-A766-45D9-BBAC-51BEB0EC81E3}"/>
              </a:ext>
            </a:extLst>
          </p:cNvPr>
          <p:cNvSpPr>
            <a:spLocks noGrp="1"/>
          </p:cNvSpPr>
          <p:nvPr>
            <p:ph type="title"/>
          </p:nvPr>
        </p:nvSpPr>
        <p:spPr/>
        <p:txBody>
          <a:bodyPr/>
          <a:lstStyle/>
          <a:p>
            <a:r>
              <a:rPr lang="en-US" altLang="en-US" dirty="0">
                <a:solidFill>
                  <a:srgbClr val="0070C0"/>
                </a:solidFill>
                <a:latin typeface="+mn-lt"/>
              </a:rPr>
              <a:t>2. </a:t>
            </a:r>
            <a:r>
              <a:rPr lang="en-US" altLang="en-US" dirty="0" err="1">
                <a:solidFill>
                  <a:srgbClr val="0070C0"/>
                </a:solidFill>
                <a:latin typeface="+mn-lt"/>
              </a:rPr>
              <a:t>Ammonolysis</a:t>
            </a:r>
            <a:r>
              <a:rPr lang="en-US" altLang="en-US" dirty="0">
                <a:solidFill>
                  <a:srgbClr val="0070C0"/>
                </a:solidFill>
                <a:latin typeface="+mn-lt"/>
              </a:rPr>
              <a:t> of 1</a:t>
            </a:r>
            <a:r>
              <a:rPr lang="en-US" altLang="en-US" baseline="30000" dirty="0">
                <a:solidFill>
                  <a:srgbClr val="0070C0"/>
                </a:solidFill>
                <a:latin typeface="+mn-lt"/>
              </a:rPr>
              <a:t>o</a:t>
            </a:r>
            <a:r>
              <a:rPr lang="en-US" altLang="en-US" dirty="0">
                <a:solidFill>
                  <a:srgbClr val="0070C0"/>
                </a:solidFill>
                <a:latin typeface="+mn-lt"/>
              </a:rPr>
              <a:t> or methyl halides</a:t>
            </a:r>
            <a:br>
              <a:rPr lang="en-US" altLang="en-US" dirty="0">
                <a:solidFill>
                  <a:srgbClr val="0070C0"/>
                </a:solidFill>
                <a:latin typeface="+mn-lt"/>
              </a:rPr>
            </a:br>
            <a:endParaRPr lang="en-US" dirty="0">
              <a:latin typeface="+mn-lt"/>
            </a:endParaRPr>
          </a:p>
        </p:txBody>
      </p:sp>
      <p:sp>
        <p:nvSpPr>
          <p:cNvPr id="2" name="Slide Number Placeholder 1">
            <a:extLst>
              <a:ext uri="{FF2B5EF4-FFF2-40B4-BE49-F238E27FC236}">
                <a16:creationId xmlns:a16="http://schemas.microsoft.com/office/drawing/2014/main" xmlns="" id="{837AEC53-AABE-4F29-B8E9-2F6DCFD4D1ED}"/>
              </a:ext>
            </a:extLst>
          </p:cNvPr>
          <p:cNvSpPr>
            <a:spLocks noGrp="1"/>
          </p:cNvSpPr>
          <p:nvPr>
            <p:ph type="sldNum" sz="quarter" idx="12"/>
          </p:nvPr>
        </p:nvSpPr>
        <p:spPr/>
        <p:txBody>
          <a:bodyPr/>
          <a:lstStyle/>
          <a:p>
            <a:fld id="{D57F1E4F-1CFF-5643-939E-217C01CDF565}" type="slidenum">
              <a:rPr lang="en-US" smtClean="0"/>
              <a:pPr/>
              <a:t>13</a:t>
            </a:fld>
            <a:endParaRPr lang="en-US" dirty="0"/>
          </a:p>
        </p:txBody>
      </p:sp>
      <p:graphicFrame>
        <p:nvGraphicFramePr>
          <p:cNvPr id="4" name="Object 3">
            <a:extLst>
              <a:ext uri="{FF2B5EF4-FFF2-40B4-BE49-F238E27FC236}">
                <a16:creationId xmlns:a16="http://schemas.microsoft.com/office/drawing/2014/main" xmlns="" id="{2C90938E-88AE-4ACF-8CAB-12E6B6569FE3}"/>
              </a:ext>
            </a:extLst>
          </p:cNvPr>
          <p:cNvGraphicFramePr>
            <a:graphicFrameLocks noChangeAspect="1"/>
          </p:cNvGraphicFramePr>
          <p:nvPr>
            <p:extLst>
              <p:ext uri="{D42A27DB-BD31-4B8C-83A1-F6EECF244321}">
                <p14:modId xmlns:p14="http://schemas.microsoft.com/office/powerpoint/2010/main" val="1947462521"/>
              </p:ext>
            </p:extLst>
          </p:nvPr>
        </p:nvGraphicFramePr>
        <p:xfrm>
          <a:off x="2592388" y="1905000"/>
          <a:ext cx="7085012" cy="4087813"/>
        </p:xfrm>
        <a:graphic>
          <a:graphicData uri="http://schemas.openxmlformats.org/presentationml/2006/ole">
            <mc:AlternateContent xmlns:mc="http://schemas.openxmlformats.org/markup-compatibility/2006">
              <mc:Choice xmlns:v="urn:schemas-microsoft-com:vml" Requires="v">
                <p:oleObj spid="_x0000_s3088" name="CS ChemDraw Drawing" r:id="rId3" imgW="2996606" imgH="1735681" progId="ChemDraw.Document.6.0">
                  <p:embed/>
                </p:oleObj>
              </mc:Choice>
              <mc:Fallback>
                <p:oleObj name="CS ChemDraw Drawing" r:id="rId3" imgW="2996606" imgH="1735681" progId="ChemDraw.Document.6.0">
                  <p:embed/>
                  <p:pic>
                    <p:nvPicPr>
                      <p:cNvPr id="20483"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2388" y="1905000"/>
                        <a:ext cx="7085012" cy="40878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Box 4">
            <a:extLst>
              <a:ext uri="{FF2B5EF4-FFF2-40B4-BE49-F238E27FC236}">
                <a16:creationId xmlns:a16="http://schemas.microsoft.com/office/drawing/2014/main" xmlns="" id="{71795878-39F1-4960-83B2-C56DABA0B6C1}"/>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Tree>
    <p:extLst>
      <p:ext uri="{BB962C8B-B14F-4D97-AF65-F5344CB8AC3E}">
        <p14:creationId xmlns:p14="http://schemas.microsoft.com/office/powerpoint/2010/main" val="7982741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27CCC5C0-CA13-491F-A8F0-4B63D9B78615}"/>
              </a:ext>
            </a:extLst>
          </p:cNvPr>
          <p:cNvSpPr>
            <a:spLocks noGrp="1"/>
          </p:cNvSpPr>
          <p:nvPr>
            <p:ph type="sldNum" sz="quarter" idx="12"/>
          </p:nvPr>
        </p:nvSpPr>
        <p:spPr/>
        <p:txBody>
          <a:bodyPr/>
          <a:lstStyle/>
          <a:p>
            <a:fld id="{D57F1E4F-1CFF-5643-939E-217C01CDF565}" type="slidenum">
              <a:rPr lang="en-US" smtClean="0"/>
              <a:pPr/>
              <a:t>14</a:t>
            </a:fld>
            <a:endParaRPr lang="en-US" dirty="0"/>
          </a:p>
        </p:txBody>
      </p:sp>
      <p:graphicFrame>
        <p:nvGraphicFramePr>
          <p:cNvPr id="3" name="Object 2">
            <a:extLst>
              <a:ext uri="{FF2B5EF4-FFF2-40B4-BE49-F238E27FC236}">
                <a16:creationId xmlns:a16="http://schemas.microsoft.com/office/drawing/2014/main" xmlns="" id="{29DC3BFE-E209-4BE6-92AF-E6014A8FEE3C}"/>
              </a:ext>
            </a:extLst>
          </p:cNvPr>
          <p:cNvGraphicFramePr>
            <a:graphicFrameLocks noChangeAspect="1"/>
          </p:cNvGraphicFramePr>
          <p:nvPr>
            <p:extLst>
              <p:ext uri="{D42A27DB-BD31-4B8C-83A1-F6EECF244321}">
                <p14:modId xmlns:p14="http://schemas.microsoft.com/office/powerpoint/2010/main" val="1785944268"/>
              </p:ext>
            </p:extLst>
          </p:nvPr>
        </p:nvGraphicFramePr>
        <p:xfrm>
          <a:off x="2145665" y="713993"/>
          <a:ext cx="7699375" cy="5356225"/>
        </p:xfrm>
        <a:graphic>
          <a:graphicData uri="http://schemas.openxmlformats.org/presentationml/2006/ole">
            <mc:AlternateContent xmlns:mc="http://schemas.openxmlformats.org/markup-compatibility/2006">
              <mc:Choice xmlns:v="urn:schemas-microsoft-com:vml" Requires="v">
                <p:oleObj spid="_x0000_s4111" name="CS ChemDraw Drawing" r:id="rId3" imgW="3491484" imgH="2427732" progId="ChemDraw.Document.6.0">
                  <p:embed/>
                </p:oleObj>
              </mc:Choice>
              <mc:Fallback>
                <p:oleObj name="CS ChemDraw Drawing" r:id="rId3" imgW="3491484" imgH="2427732" progId="ChemDraw.Document.6.0">
                  <p:embed/>
                  <p:pic>
                    <p:nvPicPr>
                      <p:cNvPr id="21506"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5665" y="713993"/>
                        <a:ext cx="7699375" cy="5356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TextBox 3">
            <a:extLst>
              <a:ext uri="{FF2B5EF4-FFF2-40B4-BE49-F238E27FC236}">
                <a16:creationId xmlns:a16="http://schemas.microsoft.com/office/drawing/2014/main" xmlns="" id="{474D1DD7-0AB7-408A-AC74-6CA8EA3AA63A}"/>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Tree>
    <p:extLst>
      <p:ext uri="{BB962C8B-B14F-4D97-AF65-F5344CB8AC3E}">
        <p14:creationId xmlns:p14="http://schemas.microsoft.com/office/powerpoint/2010/main" val="23130723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212684A4-AAE7-4CD5-808B-ECF47851AF9F}"/>
              </a:ext>
            </a:extLst>
          </p:cNvPr>
          <p:cNvSpPr>
            <a:spLocks noGrp="1"/>
          </p:cNvSpPr>
          <p:nvPr>
            <p:ph type="sldNum" sz="quarter" idx="12"/>
          </p:nvPr>
        </p:nvSpPr>
        <p:spPr/>
        <p:txBody>
          <a:bodyPr/>
          <a:lstStyle/>
          <a:p>
            <a:fld id="{D57F1E4F-1CFF-5643-939E-217C01CDF565}" type="slidenum">
              <a:rPr lang="en-US" smtClean="0"/>
              <a:pPr/>
              <a:t>15</a:t>
            </a:fld>
            <a:endParaRPr lang="en-US" dirty="0"/>
          </a:p>
        </p:txBody>
      </p:sp>
      <p:graphicFrame>
        <p:nvGraphicFramePr>
          <p:cNvPr id="3" name="Object 2">
            <a:extLst>
              <a:ext uri="{FF2B5EF4-FFF2-40B4-BE49-F238E27FC236}">
                <a16:creationId xmlns:a16="http://schemas.microsoft.com/office/drawing/2014/main" xmlns="" id="{3047FF7F-AA9E-4810-90F8-C803BF00A43C}"/>
              </a:ext>
            </a:extLst>
          </p:cNvPr>
          <p:cNvGraphicFramePr>
            <a:graphicFrameLocks noChangeAspect="1"/>
          </p:cNvGraphicFramePr>
          <p:nvPr>
            <p:extLst>
              <p:ext uri="{D42A27DB-BD31-4B8C-83A1-F6EECF244321}">
                <p14:modId xmlns:p14="http://schemas.microsoft.com/office/powerpoint/2010/main" val="905698304"/>
              </p:ext>
            </p:extLst>
          </p:nvPr>
        </p:nvGraphicFramePr>
        <p:xfrm>
          <a:off x="3080084" y="926306"/>
          <a:ext cx="7086600" cy="5005387"/>
        </p:xfrm>
        <a:graphic>
          <a:graphicData uri="http://schemas.openxmlformats.org/presentationml/2006/ole">
            <mc:AlternateContent xmlns:mc="http://schemas.openxmlformats.org/markup-compatibility/2006">
              <mc:Choice xmlns:v="urn:schemas-microsoft-com:vml" Requires="v">
                <p:oleObj spid="_x0000_s19463" name="CS ChemDraw Drawing" r:id="rId3" imgW="3282696" imgH="2322576" progId="ChemDraw.Document.6.0">
                  <p:embed/>
                </p:oleObj>
              </mc:Choice>
              <mc:Fallback>
                <p:oleObj name="CS ChemDraw Drawing" r:id="rId3" imgW="3282696" imgH="2322576" progId="ChemDraw.Document.6.0">
                  <p:embed/>
                  <p:pic>
                    <p:nvPicPr>
                      <p:cNvPr id="2253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80084" y="926306"/>
                        <a:ext cx="7086600" cy="5005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TextBox 3">
            <a:extLst>
              <a:ext uri="{FF2B5EF4-FFF2-40B4-BE49-F238E27FC236}">
                <a16:creationId xmlns:a16="http://schemas.microsoft.com/office/drawing/2014/main" xmlns="" id="{3B0E6596-BE16-4EDF-A9F4-0BCD2AB5FD3B}"/>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Tree>
    <p:extLst>
      <p:ext uri="{BB962C8B-B14F-4D97-AF65-F5344CB8AC3E}">
        <p14:creationId xmlns:p14="http://schemas.microsoft.com/office/powerpoint/2010/main" val="36679098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9123C87E-9F3C-4A06-B586-B3A4602932D7}"/>
              </a:ext>
            </a:extLst>
          </p:cNvPr>
          <p:cNvSpPr>
            <a:spLocks noGrp="1"/>
          </p:cNvSpPr>
          <p:nvPr>
            <p:ph type="title"/>
          </p:nvPr>
        </p:nvSpPr>
        <p:spPr/>
        <p:txBody>
          <a:bodyPr/>
          <a:lstStyle/>
          <a:p>
            <a:r>
              <a:rPr lang="en-US" altLang="en-US" dirty="0"/>
              <a:t>S</a:t>
            </a:r>
            <a:r>
              <a:rPr lang="en-US" altLang="en-US" baseline="-25000" dirty="0"/>
              <a:t>N</a:t>
            </a:r>
            <a:r>
              <a:rPr lang="en-US" altLang="en-US" dirty="0"/>
              <a:t>2 Reactions of Alkyl Halides</a:t>
            </a:r>
            <a:endParaRPr lang="en-US" dirty="0"/>
          </a:p>
        </p:txBody>
      </p:sp>
      <p:sp>
        <p:nvSpPr>
          <p:cNvPr id="2" name="Slide Number Placeholder 1">
            <a:extLst>
              <a:ext uri="{FF2B5EF4-FFF2-40B4-BE49-F238E27FC236}">
                <a16:creationId xmlns:a16="http://schemas.microsoft.com/office/drawing/2014/main" xmlns="" id="{EDF29997-F25F-4C45-B470-F480176DB90E}"/>
              </a:ext>
            </a:extLst>
          </p:cNvPr>
          <p:cNvSpPr>
            <a:spLocks noGrp="1"/>
          </p:cNvSpPr>
          <p:nvPr>
            <p:ph type="sldNum" sz="quarter" idx="12"/>
          </p:nvPr>
        </p:nvSpPr>
        <p:spPr/>
        <p:txBody>
          <a:bodyPr/>
          <a:lstStyle/>
          <a:p>
            <a:fld id="{D57F1E4F-1CFF-5643-939E-217C01CDF565}" type="slidenum">
              <a:rPr lang="en-US" smtClean="0"/>
              <a:pPr/>
              <a:t>16</a:t>
            </a:fld>
            <a:endParaRPr lang="en-US" dirty="0"/>
          </a:p>
        </p:txBody>
      </p:sp>
      <p:pic>
        <p:nvPicPr>
          <p:cNvPr id="4" name="Picture 6" descr="24_u021">
            <a:extLst>
              <a:ext uri="{FF2B5EF4-FFF2-40B4-BE49-F238E27FC236}">
                <a16:creationId xmlns:a16="http://schemas.microsoft.com/office/drawing/2014/main" xmlns="" id="{1F7A9FC8-5E8C-4F1A-A8DC-E3DE80F994CB}"/>
              </a:ext>
            </a:extLst>
          </p:cNvPr>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970649" y="2644726"/>
            <a:ext cx="8574088" cy="294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xmlns="" id="{6429884D-B479-4077-A005-B6F837D10879}"/>
              </a:ext>
            </a:extLst>
          </p:cNvPr>
          <p:cNvSpPr/>
          <p:nvPr/>
        </p:nvSpPr>
        <p:spPr>
          <a:xfrm>
            <a:off x="2592924" y="1905000"/>
            <a:ext cx="5920210" cy="341632"/>
          </a:xfrm>
          <a:prstGeom prst="rect">
            <a:avLst/>
          </a:prstGeom>
        </p:spPr>
        <p:txBody>
          <a:bodyPr wrap="none">
            <a:spAutoFit/>
          </a:bodyPr>
          <a:lstStyle/>
          <a:p>
            <a:pPr>
              <a:lnSpc>
                <a:spcPct val="90000"/>
              </a:lnSpc>
            </a:pPr>
            <a:r>
              <a:rPr lang="en-US" altLang="en-US" dirty="0"/>
              <a:t>Ammonia and other amines are good nucleophiles</a:t>
            </a:r>
          </a:p>
        </p:txBody>
      </p:sp>
      <p:sp>
        <p:nvSpPr>
          <p:cNvPr id="7" name="TextBox 6">
            <a:extLst>
              <a:ext uri="{FF2B5EF4-FFF2-40B4-BE49-F238E27FC236}">
                <a16:creationId xmlns:a16="http://schemas.microsoft.com/office/drawing/2014/main" xmlns="" id="{85DCA31A-45A5-436C-8E69-0072C5080E88}"/>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Tree>
    <p:extLst>
      <p:ext uri="{BB962C8B-B14F-4D97-AF65-F5344CB8AC3E}">
        <p14:creationId xmlns:p14="http://schemas.microsoft.com/office/powerpoint/2010/main" val="30015341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8F6CB109-8D2C-4C5D-8C5D-9572EBD0AF5C}"/>
              </a:ext>
            </a:extLst>
          </p:cNvPr>
          <p:cNvSpPr>
            <a:spLocks noGrp="1"/>
          </p:cNvSpPr>
          <p:nvPr>
            <p:ph type="title"/>
          </p:nvPr>
        </p:nvSpPr>
        <p:spPr/>
        <p:txBody>
          <a:bodyPr/>
          <a:lstStyle/>
          <a:p>
            <a:r>
              <a:rPr lang="en-US" altLang="en-US" dirty="0">
                <a:solidFill>
                  <a:srgbClr val="0070C0"/>
                </a:solidFill>
              </a:rPr>
              <a:t>3.  Reductive amination</a:t>
            </a:r>
            <a:br>
              <a:rPr lang="en-US" altLang="en-US" dirty="0">
                <a:solidFill>
                  <a:srgbClr val="0070C0"/>
                </a:solidFill>
              </a:rPr>
            </a:br>
            <a:endParaRPr lang="en-US" dirty="0"/>
          </a:p>
        </p:txBody>
      </p:sp>
      <p:sp>
        <p:nvSpPr>
          <p:cNvPr id="2" name="Slide Number Placeholder 1">
            <a:extLst>
              <a:ext uri="{FF2B5EF4-FFF2-40B4-BE49-F238E27FC236}">
                <a16:creationId xmlns:a16="http://schemas.microsoft.com/office/drawing/2014/main" xmlns="" id="{9A2C82E9-3265-4B63-B10A-6409B1C05820}"/>
              </a:ext>
            </a:extLst>
          </p:cNvPr>
          <p:cNvSpPr>
            <a:spLocks noGrp="1"/>
          </p:cNvSpPr>
          <p:nvPr>
            <p:ph type="sldNum" sz="quarter" idx="12"/>
          </p:nvPr>
        </p:nvSpPr>
        <p:spPr/>
        <p:txBody>
          <a:bodyPr/>
          <a:lstStyle/>
          <a:p>
            <a:fld id="{D57F1E4F-1CFF-5643-939E-217C01CDF565}" type="slidenum">
              <a:rPr lang="en-US" smtClean="0"/>
              <a:pPr/>
              <a:t>17</a:t>
            </a:fld>
            <a:endParaRPr lang="en-US" dirty="0"/>
          </a:p>
        </p:txBody>
      </p:sp>
      <p:graphicFrame>
        <p:nvGraphicFramePr>
          <p:cNvPr id="4" name="Object 3">
            <a:extLst>
              <a:ext uri="{FF2B5EF4-FFF2-40B4-BE49-F238E27FC236}">
                <a16:creationId xmlns:a16="http://schemas.microsoft.com/office/drawing/2014/main" xmlns="" id="{F19A00D1-2B88-4E44-A7B0-40750F9AC98A}"/>
              </a:ext>
            </a:extLst>
          </p:cNvPr>
          <p:cNvGraphicFramePr>
            <a:graphicFrameLocks noChangeAspect="1"/>
          </p:cNvGraphicFramePr>
          <p:nvPr>
            <p:extLst>
              <p:ext uri="{D42A27DB-BD31-4B8C-83A1-F6EECF244321}">
                <p14:modId xmlns:p14="http://schemas.microsoft.com/office/powerpoint/2010/main" val="3399098405"/>
              </p:ext>
            </p:extLst>
          </p:nvPr>
        </p:nvGraphicFramePr>
        <p:xfrm>
          <a:off x="2592924" y="1905000"/>
          <a:ext cx="6588125" cy="3908425"/>
        </p:xfrm>
        <a:graphic>
          <a:graphicData uri="http://schemas.openxmlformats.org/presentationml/2006/ole">
            <mc:AlternateContent xmlns:mc="http://schemas.openxmlformats.org/markup-compatibility/2006">
              <mc:Choice xmlns:v="urn:schemas-microsoft-com:vml" Requires="v">
                <p:oleObj spid="_x0000_s5135" name="CS ChemDraw Drawing" r:id="rId3" imgW="3102864" imgH="1842516" progId="ChemDraw.Document.6.0">
                  <p:embed/>
                </p:oleObj>
              </mc:Choice>
              <mc:Fallback>
                <p:oleObj name="CS ChemDraw Drawing" r:id="rId3" imgW="3102864" imgH="1842516" progId="ChemDraw.Document.6.0">
                  <p:embed/>
                  <p:pic>
                    <p:nvPicPr>
                      <p:cNvPr id="24579"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2924" y="1905000"/>
                        <a:ext cx="6588125" cy="3908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Box 4">
            <a:extLst>
              <a:ext uri="{FF2B5EF4-FFF2-40B4-BE49-F238E27FC236}">
                <a16:creationId xmlns:a16="http://schemas.microsoft.com/office/drawing/2014/main" xmlns="" id="{E28B6550-7768-4C7F-B106-DBD33AF1C11C}"/>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Tree>
    <p:extLst>
      <p:ext uri="{BB962C8B-B14F-4D97-AF65-F5344CB8AC3E}">
        <p14:creationId xmlns:p14="http://schemas.microsoft.com/office/powerpoint/2010/main" val="4092997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xmlns="" id="{9ADF47FB-EFF9-4936-9D3F-C266EBD4AA1F}"/>
              </a:ext>
            </a:extLst>
          </p:cNvPr>
          <p:cNvSpPr>
            <a:spLocks noGrp="1"/>
          </p:cNvSpPr>
          <p:nvPr>
            <p:ph type="sldNum" sz="quarter" idx="12"/>
          </p:nvPr>
        </p:nvSpPr>
        <p:spPr/>
        <p:txBody>
          <a:bodyPr/>
          <a:lstStyle/>
          <a:p>
            <a:fld id="{D57F1E4F-1CFF-5643-939E-217C01CDF565}" type="slidenum">
              <a:rPr lang="en-US" smtClean="0"/>
              <a:pPr/>
              <a:t>18</a:t>
            </a:fld>
            <a:endParaRPr lang="en-US" dirty="0"/>
          </a:p>
        </p:txBody>
      </p:sp>
      <p:pic>
        <p:nvPicPr>
          <p:cNvPr id="4" name="Picture 2" descr="Related image">
            <a:extLst>
              <a:ext uri="{FF2B5EF4-FFF2-40B4-BE49-F238E27FC236}">
                <a16:creationId xmlns:a16="http://schemas.microsoft.com/office/drawing/2014/main" xmlns="" id="{CE078FED-02BE-4B9C-818B-9AE22D698B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9610" y="647106"/>
            <a:ext cx="6932780" cy="578183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xmlns="" id="{00AD5E00-E890-49A1-8483-E4E927D96938}"/>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Tree>
    <p:extLst>
      <p:ext uri="{BB962C8B-B14F-4D97-AF65-F5344CB8AC3E}">
        <p14:creationId xmlns:p14="http://schemas.microsoft.com/office/powerpoint/2010/main" val="193754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4CAE19-941A-4787-81C4-F24308F54DEF}"/>
              </a:ext>
            </a:extLst>
          </p:cNvPr>
          <p:cNvSpPr>
            <a:spLocks noGrp="1"/>
          </p:cNvSpPr>
          <p:nvPr>
            <p:ph type="title"/>
          </p:nvPr>
        </p:nvSpPr>
        <p:spPr/>
        <p:txBody>
          <a:bodyPr/>
          <a:lstStyle/>
          <a:p>
            <a:r>
              <a:rPr lang="en-US" altLang="en-US" dirty="0"/>
              <a:t>Reductive amination via the imine.</a:t>
            </a:r>
            <a:br>
              <a:rPr lang="en-US" altLang="en-US" dirty="0"/>
            </a:br>
            <a:endParaRPr lang="en-US" dirty="0"/>
          </a:p>
        </p:txBody>
      </p:sp>
      <p:sp>
        <p:nvSpPr>
          <p:cNvPr id="3" name="Slide Number Placeholder 2">
            <a:extLst>
              <a:ext uri="{FF2B5EF4-FFF2-40B4-BE49-F238E27FC236}">
                <a16:creationId xmlns:a16="http://schemas.microsoft.com/office/drawing/2014/main" xmlns="" id="{4749A3B4-0648-4949-ABD3-F59F9F3855D6}"/>
              </a:ext>
            </a:extLst>
          </p:cNvPr>
          <p:cNvSpPr>
            <a:spLocks noGrp="1"/>
          </p:cNvSpPr>
          <p:nvPr>
            <p:ph type="sldNum" sz="quarter" idx="12"/>
          </p:nvPr>
        </p:nvSpPr>
        <p:spPr/>
        <p:txBody>
          <a:bodyPr/>
          <a:lstStyle/>
          <a:p>
            <a:fld id="{D57F1E4F-1CFF-5643-939E-217C01CDF565}" type="slidenum">
              <a:rPr lang="en-US" smtClean="0"/>
              <a:pPr/>
              <a:t>19</a:t>
            </a:fld>
            <a:endParaRPr lang="en-US" dirty="0"/>
          </a:p>
        </p:txBody>
      </p:sp>
      <p:graphicFrame>
        <p:nvGraphicFramePr>
          <p:cNvPr id="4" name="Object 2">
            <a:extLst>
              <a:ext uri="{FF2B5EF4-FFF2-40B4-BE49-F238E27FC236}">
                <a16:creationId xmlns:a16="http://schemas.microsoft.com/office/drawing/2014/main" xmlns="" id="{D1090FF7-4871-4577-81EA-823B5E2D8369}"/>
              </a:ext>
            </a:extLst>
          </p:cNvPr>
          <p:cNvGraphicFramePr>
            <a:graphicFrameLocks noChangeAspect="1"/>
          </p:cNvGraphicFramePr>
          <p:nvPr>
            <p:extLst>
              <p:ext uri="{D42A27DB-BD31-4B8C-83A1-F6EECF244321}">
                <p14:modId xmlns:p14="http://schemas.microsoft.com/office/powerpoint/2010/main" val="1727655425"/>
              </p:ext>
            </p:extLst>
          </p:nvPr>
        </p:nvGraphicFramePr>
        <p:xfrm>
          <a:off x="3684833" y="1901603"/>
          <a:ext cx="5434012" cy="4332287"/>
        </p:xfrm>
        <a:graphic>
          <a:graphicData uri="http://schemas.openxmlformats.org/presentationml/2006/ole">
            <mc:AlternateContent xmlns:mc="http://schemas.openxmlformats.org/markup-compatibility/2006">
              <mc:Choice xmlns:v="urn:schemas-microsoft-com:vml" Requires="v">
                <p:oleObj spid="_x0000_s6157" name="CS ChemDraw Drawing" r:id="rId3" imgW="2185416" imgH="1748028" progId="ChemDraw.Document.6.0">
                  <p:embed/>
                </p:oleObj>
              </mc:Choice>
              <mc:Fallback>
                <p:oleObj name="CS ChemDraw Drawing" r:id="rId3" imgW="2185416" imgH="1748028" progId="ChemDraw.Document.6.0">
                  <p:embed/>
                  <p:pic>
                    <p:nvPicPr>
                      <p:cNvPr id="25602"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84833" y="1901603"/>
                        <a:ext cx="5434012" cy="43322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Box 4">
            <a:extLst>
              <a:ext uri="{FF2B5EF4-FFF2-40B4-BE49-F238E27FC236}">
                <a16:creationId xmlns:a16="http://schemas.microsoft.com/office/drawing/2014/main" xmlns="" id="{C9126023-778A-4986-8E6F-6C50A4CB1EBA}"/>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Tree>
    <p:extLst>
      <p:ext uri="{BB962C8B-B14F-4D97-AF65-F5344CB8AC3E}">
        <p14:creationId xmlns:p14="http://schemas.microsoft.com/office/powerpoint/2010/main" val="331951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19FA44-6846-4F7B-B50D-3001765A4CA5}"/>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xmlns="" id="{F8E2E226-669E-4CC0-8166-ACC30420A772}"/>
              </a:ext>
            </a:extLst>
          </p:cNvPr>
          <p:cNvSpPr>
            <a:spLocks noGrp="1"/>
          </p:cNvSpPr>
          <p:nvPr>
            <p:ph idx="1"/>
          </p:nvPr>
        </p:nvSpPr>
        <p:spPr/>
        <p:txBody>
          <a:bodyPr>
            <a:normAutofit/>
          </a:bodyPr>
          <a:lstStyle/>
          <a:p>
            <a:r>
              <a:rPr lang="en-US" sz="2800" dirty="0"/>
              <a:t>Structure and Classification</a:t>
            </a:r>
          </a:p>
          <a:p>
            <a:r>
              <a:rPr lang="en-US" sz="2800" dirty="0"/>
              <a:t>Nomenclature</a:t>
            </a:r>
          </a:p>
          <a:p>
            <a:r>
              <a:rPr lang="en-US" sz="2800" dirty="0"/>
              <a:t>Physical Properties</a:t>
            </a:r>
          </a:p>
          <a:p>
            <a:r>
              <a:rPr lang="en-US" sz="2800" dirty="0"/>
              <a:t>Preparation</a:t>
            </a:r>
          </a:p>
          <a:p>
            <a:r>
              <a:rPr lang="en-US" sz="2800" dirty="0"/>
              <a:t>Reaction</a:t>
            </a:r>
          </a:p>
        </p:txBody>
      </p:sp>
      <p:sp>
        <p:nvSpPr>
          <p:cNvPr id="4" name="Slide Number Placeholder 3">
            <a:extLst>
              <a:ext uri="{FF2B5EF4-FFF2-40B4-BE49-F238E27FC236}">
                <a16:creationId xmlns:a16="http://schemas.microsoft.com/office/drawing/2014/main" xmlns="" id="{1F901E5F-EE22-4ABF-8487-DB1B706C30AD}"/>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
        <p:nvSpPr>
          <p:cNvPr id="5" name="TextBox 4">
            <a:extLst>
              <a:ext uri="{FF2B5EF4-FFF2-40B4-BE49-F238E27FC236}">
                <a16:creationId xmlns:a16="http://schemas.microsoft.com/office/drawing/2014/main" xmlns="" id="{B404EAE3-5DFA-45F4-9011-132D89930178}"/>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Tree>
    <p:extLst>
      <p:ext uri="{BB962C8B-B14F-4D97-AF65-F5344CB8AC3E}">
        <p14:creationId xmlns:p14="http://schemas.microsoft.com/office/powerpoint/2010/main" val="37082587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xmlns="" id="{3679909A-2683-46B0-998B-CE82313DEEC9}"/>
              </a:ext>
            </a:extLst>
          </p:cNvPr>
          <p:cNvSpPr>
            <a:spLocks noGrp="1"/>
          </p:cNvSpPr>
          <p:nvPr>
            <p:ph type="sldNum" sz="quarter" idx="12"/>
          </p:nvPr>
        </p:nvSpPr>
        <p:spPr/>
        <p:txBody>
          <a:bodyPr/>
          <a:lstStyle/>
          <a:p>
            <a:fld id="{D57F1E4F-1CFF-5643-939E-217C01CDF565}" type="slidenum">
              <a:rPr lang="en-US" smtClean="0"/>
              <a:pPr/>
              <a:t>20</a:t>
            </a:fld>
            <a:endParaRPr lang="en-US" dirty="0"/>
          </a:p>
        </p:txBody>
      </p:sp>
      <p:graphicFrame>
        <p:nvGraphicFramePr>
          <p:cNvPr id="4" name="Object 2">
            <a:extLst>
              <a:ext uri="{FF2B5EF4-FFF2-40B4-BE49-F238E27FC236}">
                <a16:creationId xmlns:a16="http://schemas.microsoft.com/office/drawing/2014/main" xmlns="" id="{708E3E49-A9CD-4C31-BA91-07B3039E8623}"/>
              </a:ext>
            </a:extLst>
          </p:cNvPr>
          <p:cNvGraphicFramePr>
            <a:graphicFrameLocks noChangeAspect="1"/>
          </p:cNvGraphicFramePr>
          <p:nvPr>
            <p:extLst>
              <p:ext uri="{D42A27DB-BD31-4B8C-83A1-F6EECF244321}">
                <p14:modId xmlns:p14="http://schemas.microsoft.com/office/powerpoint/2010/main" val="2708472444"/>
              </p:ext>
            </p:extLst>
          </p:nvPr>
        </p:nvGraphicFramePr>
        <p:xfrm>
          <a:off x="2382129" y="1152907"/>
          <a:ext cx="8096250" cy="5140325"/>
        </p:xfrm>
        <a:graphic>
          <a:graphicData uri="http://schemas.openxmlformats.org/presentationml/2006/ole">
            <mc:AlternateContent xmlns:mc="http://schemas.openxmlformats.org/markup-compatibility/2006">
              <mc:Choice xmlns:v="urn:schemas-microsoft-com:vml" Requires="v">
                <p:oleObj spid="_x0000_s7181" name="CS ChemDraw Drawing" r:id="rId3" imgW="4689348" imgH="2973324" progId="ChemDraw.Document.6.0">
                  <p:embed/>
                </p:oleObj>
              </mc:Choice>
              <mc:Fallback>
                <p:oleObj name="CS ChemDraw Drawing" r:id="rId3" imgW="4689348" imgH="2973324" progId="ChemDraw.Document.6.0">
                  <p:embed/>
                  <p:pic>
                    <p:nvPicPr>
                      <p:cNvPr id="26626"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82129" y="1152907"/>
                        <a:ext cx="8096250" cy="5140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Box 4">
            <a:extLst>
              <a:ext uri="{FF2B5EF4-FFF2-40B4-BE49-F238E27FC236}">
                <a16:creationId xmlns:a16="http://schemas.microsoft.com/office/drawing/2014/main" xmlns="" id="{0E535B2A-1927-48D8-BF3E-3B216B7AA01B}"/>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Tree>
    <p:extLst>
      <p:ext uri="{BB962C8B-B14F-4D97-AF65-F5344CB8AC3E}">
        <p14:creationId xmlns:p14="http://schemas.microsoft.com/office/powerpoint/2010/main" val="19076598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85A33D-AF9F-44B2-8CD9-C052EE2C1CEE}"/>
              </a:ext>
            </a:extLst>
          </p:cNvPr>
          <p:cNvSpPr>
            <a:spLocks noGrp="1"/>
          </p:cNvSpPr>
          <p:nvPr>
            <p:ph type="title"/>
          </p:nvPr>
        </p:nvSpPr>
        <p:spPr/>
        <p:txBody>
          <a:bodyPr/>
          <a:lstStyle/>
          <a:p>
            <a:r>
              <a:rPr lang="en-US" altLang="en-US" dirty="0">
                <a:solidFill>
                  <a:srgbClr val="0070C0"/>
                </a:solidFill>
                <a:latin typeface="+mn-lt"/>
              </a:rPr>
              <a:t>4. Reduction of nitriles</a:t>
            </a:r>
            <a:br>
              <a:rPr lang="en-US" altLang="en-US" dirty="0">
                <a:solidFill>
                  <a:srgbClr val="0070C0"/>
                </a:solidFill>
                <a:latin typeface="+mn-lt"/>
              </a:rPr>
            </a:br>
            <a:endParaRPr lang="en-US" dirty="0">
              <a:latin typeface="+mn-lt"/>
            </a:endParaRPr>
          </a:p>
        </p:txBody>
      </p:sp>
      <p:sp>
        <p:nvSpPr>
          <p:cNvPr id="3" name="Slide Number Placeholder 2">
            <a:extLst>
              <a:ext uri="{FF2B5EF4-FFF2-40B4-BE49-F238E27FC236}">
                <a16:creationId xmlns:a16="http://schemas.microsoft.com/office/drawing/2014/main" xmlns="" id="{FD853DC1-8286-4B02-86F7-7BFA989321E3}"/>
              </a:ext>
            </a:extLst>
          </p:cNvPr>
          <p:cNvSpPr>
            <a:spLocks noGrp="1"/>
          </p:cNvSpPr>
          <p:nvPr>
            <p:ph type="sldNum" sz="quarter" idx="12"/>
          </p:nvPr>
        </p:nvSpPr>
        <p:spPr/>
        <p:txBody>
          <a:bodyPr/>
          <a:lstStyle/>
          <a:p>
            <a:fld id="{D57F1E4F-1CFF-5643-939E-217C01CDF565}" type="slidenum">
              <a:rPr lang="en-US" smtClean="0"/>
              <a:pPr/>
              <a:t>21</a:t>
            </a:fld>
            <a:endParaRPr lang="en-US" dirty="0"/>
          </a:p>
        </p:txBody>
      </p:sp>
      <p:sp>
        <p:nvSpPr>
          <p:cNvPr id="4" name="Text Box 2">
            <a:extLst>
              <a:ext uri="{FF2B5EF4-FFF2-40B4-BE49-F238E27FC236}">
                <a16:creationId xmlns:a16="http://schemas.microsoft.com/office/drawing/2014/main" xmlns="" id="{CED0771C-76AC-4528-BC8A-99ADE87A00F0}"/>
              </a:ext>
            </a:extLst>
          </p:cNvPr>
          <p:cNvSpPr txBox="1">
            <a:spLocks noChangeArrowheads="1"/>
          </p:cNvSpPr>
          <p:nvPr/>
        </p:nvSpPr>
        <p:spPr bwMode="auto">
          <a:xfrm>
            <a:off x="2095500" y="1904356"/>
            <a:ext cx="81534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Times" panose="02020603050405020304" pitchFamily="18" charset="0"/>
                <a:ea typeface="MS PGothic" panose="020B0600070205080204" pitchFamily="34" charset="-128"/>
              </a:defRPr>
            </a:lvl1pPr>
            <a:lvl2pPr marL="914400" indent="-457200">
              <a:defRPr>
                <a:solidFill>
                  <a:schemeClr val="tx1"/>
                </a:solidFill>
                <a:latin typeface="Times" panose="02020603050405020304" pitchFamily="18" charset="0"/>
                <a:ea typeface="MS PGothic" panose="020B0600070205080204" pitchFamily="34" charset="-128"/>
              </a:defRPr>
            </a:lvl2pPr>
            <a:lvl3pPr marL="1371600" indent="-457200">
              <a:defRPr>
                <a:solidFill>
                  <a:schemeClr val="tx1"/>
                </a:solidFill>
                <a:latin typeface="Times" panose="02020603050405020304" pitchFamily="18" charset="0"/>
                <a:ea typeface="MS PGothic" panose="020B0600070205080204" pitchFamily="34" charset="-128"/>
              </a:defRPr>
            </a:lvl3pPr>
            <a:lvl4pPr marL="1828800" indent="-457200">
              <a:defRPr>
                <a:solidFill>
                  <a:schemeClr val="tx1"/>
                </a:solidFill>
                <a:latin typeface="Times" panose="02020603050405020304" pitchFamily="18" charset="0"/>
                <a:ea typeface="MS PGothic" panose="020B0600070205080204" pitchFamily="34" charset="-128"/>
              </a:defRPr>
            </a:lvl4pPr>
            <a:lvl5pPr marL="2286000" indent="-457200">
              <a:defRPr>
                <a:solidFill>
                  <a:schemeClr val="tx1"/>
                </a:solidFill>
                <a:latin typeface="Times" panose="02020603050405020304" pitchFamily="18" charset="0"/>
                <a:ea typeface="MS PGothic" panose="020B0600070205080204" pitchFamily="34" charset="-128"/>
              </a:defRPr>
            </a:lvl5pPr>
            <a:lvl6pPr marL="2743200" indent="-457200" eaLnBrk="0" fontAlgn="base" hangingPunct="0">
              <a:spcBef>
                <a:spcPct val="0"/>
              </a:spcBef>
              <a:spcAft>
                <a:spcPct val="0"/>
              </a:spcAft>
              <a:defRPr>
                <a:solidFill>
                  <a:schemeClr val="tx1"/>
                </a:solidFill>
                <a:latin typeface="Times" panose="02020603050405020304" pitchFamily="18" charset="0"/>
                <a:ea typeface="MS PGothic" panose="020B0600070205080204" pitchFamily="34" charset="-128"/>
              </a:defRPr>
            </a:lvl6pPr>
            <a:lvl7pPr marL="3200400" indent="-457200" eaLnBrk="0" fontAlgn="base" hangingPunct="0">
              <a:spcBef>
                <a:spcPct val="0"/>
              </a:spcBef>
              <a:spcAft>
                <a:spcPct val="0"/>
              </a:spcAft>
              <a:defRPr>
                <a:solidFill>
                  <a:schemeClr val="tx1"/>
                </a:solidFill>
                <a:latin typeface="Times" panose="02020603050405020304" pitchFamily="18" charset="0"/>
                <a:ea typeface="MS PGothic" panose="020B0600070205080204" pitchFamily="34" charset="-128"/>
              </a:defRPr>
            </a:lvl7pPr>
            <a:lvl8pPr marL="3657600" indent="-457200" eaLnBrk="0" fontAlgn="base" hangingPunct="0">
              <a:spcBef>
                <a:spcPct val="0"/>
              </a:spcBef>
              <a:spcAft>
                <a:spcPct val="0"/>
              </a:spcAft>
              <a:defRPr>
                <a:solidFill>
                  <a:schemeClr val="tx1"/>
                </a:solidFill>
                <a:latin typeface="Times" panose="02020603050405020304" pitchFamily="18" charset="0"/>
                <a:ea typeface="MS PGothic" panose="020B0600070205080204" pitchFamily="34" charset="-128"/>
              </a:defRPr>
            </a:lvl8pPr>
            <a:lvl9pPr marL="4114800" indent="-457200" eaLnBrk="0" fontAlgn="base" hangingPunct="0">
              <a:spcBef>
                <a:spcPct val="0"/>
              </a:spcBef>
              <a:spcAft>
                <a:spcPct val="0"/>
              </a:spcAft>
              <a:defRPr>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2400" dirty="0">
                <a:latin typeface="Times New Roman" panose="02020603050405020304" pitchFamily="18" charset="0"/>
              </a:rPr>
              <a:t>	R-C</a:t>
            </a:r>
            <a:r>
              <a:rPr lang="en-US" altLang="en-US" sz="2400" dirty="0">
                <a:latin typeface="Times New Roman" panose="02020603050405020304" pitchFamily="18" charset="0"/>
                <a:sym typeface="Symbol" panose="05050102010706020507" pitchFamily="18" charset="2"/>
              </a:rPr>
              <a:t>N   +   2 H</a:t>
            </a:r>
            <a:r>
              <a:rPr lang="en-US" altLang="en-US" sz="2400" baseline="-25000" dirty="0">
                <a:latin typeface="Times New Roman" panose="02020603050405020304" pitchFamily="18" charset="0"/>
                <a:sym typeface="Symbol" panose="05050102010706020507" pitchFamily="18" charset="2"/>
              </a:rPr>
              <a:t>2</a:t>
            </a:r>
            <a:r>
              <a:rPr lang="en-US" altLang="en-US" sz="2400" dirty="0">
                <a:latin typeface="Times New Roman" panose="02020603050405020304" pitchFamily="18" charset="0"/>
                <a:sym typeface="Symbol" panose="05050102010706020507" pitchFamily="18" charset="2"/>
              </a:rPr>
              <a:t>, catalyst   </a:t>
            </a:r>
            <a:r>
              <a:rPr lang="en-US" altLang="en-US" sz="2400" dirty="0">
                <a:latin typeface="Times New Roman" panose="02020603050405020304" pitchFamily="18" charset="0"/>
                <a:sym typeface="Wingdings" panose="05000000000000000000" pitchFamily="2" charset="2"/>
              </a:rPr>
              <a:t>   R-CH</a:t>
            </a:r>
            <a:r>
              <a:rPr lang="en-US" altLang="en-US" sz="2400" baseline="-25000" dirty="0">
                <a:latin typeface="Times New Roman" panose="02020603050405020304" pitchFamily="18" charset="0"/>
                <a:sym typeface="Wingdings" panose="05000000000000000000" pitchFamily="2" charset="2"/>
              </a:rPr>
              <a:t>2</a:t>
            </a:r>
            <a:r>
              <a:rPr lang="en-US" altLang="en-US" sz="2400" dirty="0">
                <a:latin typeface="Times New Roman" panose="02020603050405020304" pitchFamily="18" charset="0"/>
                <a:sym typeface="Wingdings" panose="05000000000000000000" pitchFamily="2" charset="2"/>
              </a:rPr>
              <a:t>NH</a:t>
            </a:r>
            <a:r>
              <a:rPr lang="en-US" altLang="en-US" sz="2400" baseline="-25000" dirty="0">
                <a:latin typeface="Times New Roman" panose="02020603050405020304" pitchFamily="18" charset="0"/>
                <a:sym typeface="Wingdings" panose="05000000000000000000" pitchFamily="2" charset="2"/>
              </a:rPr>
              <a:t>2</a:t>
            </a:r>
            <a:endParaRPr lang="en-US" altLang="en-US" sz="2400" dirty="0">
              <a:latin typeface="Times New Roman" panose="02020603050405020304" pitchFamily="18" charset="0"/>
              <a:sym typeface="Wingdings" panose="05000000000000000000" pitchFamily="2" charset="2"/>
            </a:endParaRPr>
          </a:p>
          <a:p>
            <a:pPr>
              <a:lnSpc>
                <a:spcPct val="50000"/>
              </a:lnSpc>
              <a:spcBef>
                <a:spcPct val="50000"/>
              </a:spcBef>
            </a:pPr>
            <a:r>
              <a:rPr lang="en-US" altLang="en-US" sz="2400" dirty="0">
                <a:latin typeface="Times New Roman" panose="02020603050405020304" pitchFamily="18" charset="0"/>
              </a:rPr>
              <a:t>					          </a:t>
            </a:r>
            <a:r>
              <a:rPr lang="en-US" altLang="en-US" sz="2400" dirty="0">
                <a:latin typeface="+mn-lt"/>
              </a:rPr>
              <a:t>1</a:t>
            </a:r>
            <a:r>
              <a:rPr lang="en-US" altLang="en-US" sz="2400" baseline="30000" dirty="0">
                <a:latin typeface="+mn-lt"/>
              </a:rPr>
              <a:t>o</a:t>
            </a:r>
            <a:r>
              <a:rPr lang="en-US" altLang="en-US" sz="2400" dirty="0">
                <a:latin typeface="+mn-lt"/>
              </a:rPr>
              <a:t> amine</a:t>
            </a:r>
          </a:p>
          <a:p>
            <a:pPr>
              <a:lnSpc>
                <a:spcPct val="50000"/>
              </a:lnSpc>
              <a:spcBef>
                <a:spcPct val="50000"/>
              </a:spcBef>
            </a:pPr>
            <a:endParaRPr lang="en-US" altLang="en-US" sz="2400" dirty="0">
              <a:latin typeface="Times New Roman" panose="02020603050405020304" pitchFamily="18" charset="0"/>
            </a:endParaRPr>
          </a:p>
          <a:p>
            <a:pPr>
              <a:lnSpc>
                <a:spcPct val="50000"/>
              </a:lnSpc>
              <a:spcBef>
                <a:spcPct val="50000"/>
              </a:spcBef>
            </a:pPr>
            <a:r>
              <a:rPr lang="en-US" altLang="en-US" sz="2400" dirty="0">
                <a:latin typeface="Times New Roman" panose="02020603050405020304" pitchFamily="18" charset="0"/>
              </a:rPr>
              <a:t>	    R-X   +   </a:t>
            </a:r>
            <a:r>
              <a:rPr lang="en-US" altLang="en-US" sz="2400" dirty="0" err="1">
                <a:latin typeface="Times New Roman" panose="02020603050405020304" pitchFamily="18" charset="0"/>
              </a:rPr>
              <a:t>NaCN</a:t>
            </a:r>
            <a:r>
              <a:rPr lang="en-US" altLang="en-US" sz="2400" dirty="0">
                <a:latin typeface="Times New Roman" panose="02020603050405020304" pitchFamily="18" charset="0"/>
              </a:rPr>
              <a:t>   </a:t>
            </a:r>
            <a:r>
              <a:rPr lang="en-US" altLang="en-US" sz="2400" dirty="0">
                <a:latin typeface="Times New Roman" panose="02020603050405020304" pitchFamily="18" charset="0"/>
                <a:sym typeface="Wingdings" panose="05000000000000000000" pitchFamily="2" charset="2"/>
              </a:rPr>
              <a:t>   R-CN      RCH</a:t>
            </a:r>
            <a:r>
              <a:rPr lang="en-US" altLang="en-US" sz="2400" baseline="-25000" dirty="0">
                <a:latin typeface="Times New Roman" panose="02020603050405020304" pitchFamily="18" charset="0"/>
                <a:sym typeface="Wingdings" panose="05000000000000000000" pitchFamily="2" charset="2"/>
              </a:rPr>
              <a:t>2</a:t>
            </a:r>
            <a:r>
              <a:rPr lang="en-US" altLang="en-US" sz="2400" dirty="0">
                <a:latin typeface="Times New Roman" panose="02020603050405020304" pitchFamily="18" charset="0"/>
                <a:sym typeface="Wingdings" panose="05000000000000000000" pitchFamily="2" charset="2"/>
              </a:rPr>
              <a:t>NH</a:t>
            </a:r>
            <a:r>
              <a:rPr lang="en-US" altLang="en-US" sz="2400" baseline="-25000" dirty="0">
                <a:latin typeface="Times New Roman" panose="02020603050405020304" pitchFamily="18" charset="0"/>
                <a:sym typeface="Wingdings" panose="05000000000000000000" pitchFamily="2" charset="2"/>
              </a:rPr>
              <a:t>2</a:t>
            </a:r>
            <a:endParaRPr lang="en-US" altLang="en-US" sz="2400" dirty="0">
              <a:latin typeface="Times New Roman" panose="02020603050405020304" pitchFamily="18" charset="0"/>
              <a:sym typeface="Wingdings" panose="05000000000000000000" pitchFamily="2" charset="2"/>
            </a:endParaRPr>
          </a:p>
          <a:p>
            <a:pPr>
              <a:lnSpc>
                <a:spcPct val="50000"/>
              </a:lnSpc>
              <a:spcBef>
                <a:spcPct val="50000"/>
              </a:spcBef>
            </a:pPr>
            <a:r>
              <a:rPr lang="en-US" altLang="en-US" sz="2400" dirty="0">
                <a:latin typeface="Times New Roman" panose="02020603050405020304" pitchFamily="18" charset="0"/>
              </a:rPr>
              <a:t>	    </a:t>
            </a:r>
            <a:r>
              <a:rPr lang="en-US" altLang="en-US" sz="2400" dirty="0">
                <a:solidFill>
                  <a:srgbClr val="CC0000"/>
                </a:solidFill>
                <a:latin typeface="+mn-lt"/>
              </a:rPr>
              <a:t>primary amine with one additional carbon</a:t>
            </a:r>
          </a:p>
          <a:p>
            <a:pPr>
              <a:lnSpc>
                <a:spcPct val="50000"/>
              </a:lnSpc>
              <a:spcBef>
                <a:spcPct val="50000"/>
              </a:spcBef>
            </a:pPr>
            <a:r>
              <a:rPr lang="en-US" altLang="en-US" sz="2400" dirty="0">
                <a:latin typeface="+mn-lt"/>
              </a:rPr>
              <a:t>	    (R must be 1</a:t>
            </a:r>
            <a:r>
              <a:rPr lang="en-US" altLang="en-US" sz="2400" baseline="30000" dirty="0">
                <a:latin typeface="+mn-lt"/>
              </a:rPr>
              <a:t>o</a:t>
            </a:r>
            <a:r>
              <a:rPr lang="en-US" altLang="en-US" sz="2400" dirty="0">
                <a:latin typeface="+mn-lt"/>
              </a:rPr>
              <a:t> or methyl)</a:t>
            </a:r>
          </a:p>
          <a:p>
            <a:pPr>
              <a:lnSpc>
                <a:spcPct val="50000"/>
              </a:lnSpc>
              <a:spcBef>
                <a:spcPct val="50000"/>
              </a:spcBef>
            </a:pPr>
            <a:endParaRPr lang="en-US" altLang="en-US" sz="2400" dirty="0">
              <a:latin typeface="Times New Roman" panose="02020603050405020304" pitchFamily="18" charset="0"/>
            </a:endParaRPr>
          </a:p>
        </p:txBody>
      </p:sp>
      <p:graphicFrame>
        <p:nvGraphicFramePr>
          <p:cNvPr id="5" name="Object 3">
            <a:extLst>
              <a:ext uri="{FF2B5EF4-FFF2-40B4-BE49-F238E27FC236}">
                <a16:creationId xmlns:a16="http://schemas.microsoft.com/office/drawing/2014/main" xmlns="" id="{CFB14D65-E452-494D-8302-518E42DB42A3}"/>
              </a:ext>
            </a:extLst>
          </p:cNvPr>
          <p:cNvGraphicFramePr>
            <a:graphicFrameLocks noChangeAspect="1"/>
          </p:cNvGraphicFramePr>
          <p:nvPr>
            <p:extLst>
              <p:ext uri="{D42A27DB-BD31-4B8C-83A1-F6EECF244321}">
                <p14:modId xmlns:p14="http://schemas.microsoft.com/office/powerpoint/2010/main" val="3005509225"/>
              </p:ext>
            </p:extLst>
          </p:nvPr>
        </p:nvGraphicFramePr>
        <p:xfrm>
          <a:off x="2247900" y="4734307"/>
          <a:ext cx="7848600" cy="1149350"/>
        </p:xfrm>
        <a:graphic>
          <a:graphicData uri="http://schemas.openxmlformats.org/presentationml/2006/ole">
            <mc:AlternateContent xmlns:mc="http://schemas.openxmlformats.org/markup-compatibility/2006">
              <mc:Choice xmlns:v="urn:schemas-microsoft-com:vml" Requires="v">
                <p:oleObj spid="_x0000_s8206" name="CS ChemDraw Drawing" r:id="rId3" imgW="4858512" imgH="717804" progId="ChemDraw.Document.6.0">
                  <p:embed/>
                </p:oleObj>
              </mc:Choice>
              <mc:Fallback>
                <p:oleObj name="CS ChemDraw Drawing" r:id="rId3" imgW="4858512" imgH="717804" progId="ChemDraw.Document.6.0">
                  <p:embed/>
                  <p:pic>
                    <p:nvPicPr>
                      <p:cNvPr id="27651"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47900" y="4734307"/>
                        <a:ext cx="7848600" cy="1149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Box 5">
            <a:extLst>
              <a:ext uri="{FF2B5EF4-FFF2-40B4-BE49-F238E27FC236}">
                <a16:creationId xmlns:a16="http://schemas.microsoft.com/office/drawing/2014/main" xmlns="" id="{C135F079-236C-44BE-8075-0F2B5E00B47A}"/>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Tree>
    <p:extLst>
      <p:ext uri="{BB962C8B-B14F-4D97-AF65-F5344CB8AC3E}">
        <p14:creationId xmlns:p14="http://schemas.microsoft.com/office/powerpoint/2010/main" val="1982678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725CF9-916C-4167-9248-4E38A18378FF}"/>
              </a:ext>
            </a:extLst>
          </p:cNvPr>
          <p:cNvSpPr>
            <a:spLocks noGrp="1"/>
          </p:cNvSpPr>
          <p:nvPr>
            <p:ph type="title"/>
          </p:nvPr>
        </p:nvSpPr>
        <p:spPr/>
        <p:txBody>
          <a:bodyPr/>
          <a:lstStyle/>
          <a:p>
            <a:r>
              <a:rPr lang="en-US" dirty="0"/>
              <a:t>Examples</a:t>
            </a:r>
          </a:p>
        </p:txBody>
      </p:sp>
      <p:sp>
        <p:nvSpPr>
          <p:cNvPr id="3" name="Slide Number Placeholder 2">
            <a:extLst>
              <a:ext uri="{FF2B5EF4-FFF2-40B4-BE49-F238E27FC236}">
                <a16:creationId xmlns:a16="http://schemas.microsoft.com/office/drawing/2014/main" xmlns="" id="{704BEBCD-9494-4669-9EBE-7E622FADABF8}"/>
              </a:ext>
            </a:extLst>
          </p:cNvPr>
          <p:cNvSpPr>
            <a:spLocks noGrp="1"/>
          </p:cNvSpPr>
          <p:nvPr>
            <p:ph type="sldNum" sz="quarter" idx="12"/>
          </p:nvPr>
        </p:nvSpPr>
        <p:spPr/>
        <p:txBody>
          <a:bodyPr/>
          <a:lstStyle/>
          <a:p>
            <a:fld id="{D57F1E4F-1CFF-5643-939E-217C01CDF565}" type="slidenum">
              <a:rPr lang="en-US" smtClean="0"/>
              <a:pPr/>
              <a:t>22</a:t>
            </a:fld>
            <a:endParaRPr lang="en-US" dirty="0"/>
          </a:p>
        </p:txBody>
      </p:sp>
      <p:pic>
        <p:nvPicPr>
          <p:cNvPr id="4" name="Picture 2" descr="Image result for common name of amines">
            <a:extLst>
              <a:ext uri="{FF2B5EF4-FFF2-40B4-BE49-F238E27FC236}">
                <a16:creationId xmlns:a16="http://schemas.microsoft.com/office/drawing/2014/main" xmlns="" id="{32DF6EBD-55F3-4379-A9FF-C9A26F510E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99338" y="2335237"/>
            <a:ext cx="7298213" cy="387366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xmlns="" id="{C3244137-25B8-45F7-93F1-01633E4B1A41}"/>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Tree>
    <p:extLst>
      <p:ext uri="{BB962C8B-B14F-4D97-AF65-F5344CB8AC3E}">
        <p14:creationId xmlns:p14="http://schemas.microsoft.com/office/powerpoint/2010/main" val="29507290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F882C7-7DE5-4919-A5E5-34AC4B97F060}"/>
              </a:ext>
            </a:extLst>
          </p:cNvPr>
          <p:cNvSpPr>
            <a:spLocks noGrp="1"/>
          </p:cNvSpPr>
          <p:nvPr>
            <p:ph type="title"/>
          </p:nvPr>
        </p:nvSpPr>
        <p:spPr/>
        <p:txBody>
          <a:bodyPr/>
          <a:lstStyle/>
          <a:p>
            <a:r>
              <a:rPr lang="en-US" altLang="en-US" dirty="0">
                <a:solidFill>
                  <a:srgbClr val="0070C0"/>
                </a:solidFill>
              </a:rPr>
              <a:t>5.  Hofmann degradation of amides</a:t>
            </a:r>
            <a:br>
              <a:rPr lang="en-US" altLang="en-US" dirty="0">
                <a:solidFill>
                  <a:srgbClr val="0070C0"/>
                </a:solidFill>
              </a:rPr>
            </a:br>
            <a:endParaRPr lang="en-US" dirty="0"/>
          </a:p>
        </p:txBody>
      </p:sp>
      <p:sp>
        <p:nvSpPr>
          <p:cNvPr id="3" name="Slide Number Placeholder 2">
            <a:extLst>
              <a:ext uri="{FF2B5EF4-FFF2-40B4-BE49-F238E27FC236}">
                <a16:creationId xmlns:a16="http://schemas.microsoft.com/office/drawing/2014/main" xmlns="" id="{0D2D2A1E-51F2-4221-BA97-F86C1771368B}"/>
              </a:ext>
            </a:extLst>
          </p:cNvPr>
          <p:cNvSpPr>
            <a:spLocks noGrp="1"/>
          </p:cNvSpPr>
          <p:nvPr>
            <p:ph type="sldNum" sz="quarter" idx="12"/>
          </p:nvPr>
        </p:nvSpPr>
        <p:spPr/>
        <p:txBody>
          <a:bodyPr/>
          <a:lstStyle/>
          <a:p>
            <a:fld id="{D57F1E4F-1CFF-5643-939E-217C01CDF565}" type="slidenum">
              <a:rPr lang="en-US" smtClean="0"/>
              <a:pPr/>
              <a:t>23</a:t>
            </a:fld>
            <a:endParaRPr lang="en-US" dirty="0"/>
          </a:p>
        </p:txBody>
      </p:sp>
      <p:graphicFrame>
        <p:nvGraphicFramePr>
          <p:cNvPr id="4" name="Object 3">
            <a:extLst>
              <a:ext uri="{FF2B5EF4-FFF2-40B4-BE49-F238E27FC236}">
                <a16:creationId xmlns:a16="http://schemas.microsoft.com/office/drawing/2014/main" xmlns="" id="{D9897096-456D-4EAA-805F-5DABBB0A7E7D}"/>
              </a:ext>
            </a:extLst>
          </p:cNvPr>
          <p:cNvGraphicFramePr>
            <a:graphicFrameLocks noChangeAspect="1"/>
          </p:cNvGraphicFramePr>
          <p:nvPr>
            <p:extLst>
              <p:ext uri="{D42A27DB-BD31-4B8C-83A1-F6EECF244321}">
                <p14:modId xmlns:p14="http://schemas.microsoft.com/office/powerpoint/2010/main" val="2471489260"/>
              </p:ext>
            </p:extLst>
          </p:nvPr>
        </p:nvGraphicFramePr>
        <p:xfrm>
          <a:off x="3221502" y="1985889"/>
          <a:ext cx="7010400" cy="3865563"/>
        </p:xfrm>
        <a:graphic>
          <a:graphicData uri="http://schemas.openxmlformats.org/presentationml/2006/ole">
            <mc:AlternateContent xmlns:mc="http://schemas.openxmlformats.org/markup-compatibility/2006">
              <mc:Choice xmlns:v="urn:schemas-microsoft-com:vml" Requires="v">
                <p:oleObj spid="_x0000_s9230" name="CS ChemDraw Drawing" r:id="rId3" imgW="3412236" imgH="1891284" progId="ChemDraw.Document.6.0">
                  <p:embed/>
                </p:oleObj>
              </mc:Choice>
              <mc:Fallback>
                <p:oleObj name="CS ChemDraw Drawing" r:id="rId3" imgW="3412236" imgH="1891284" progId="ChemDraw.Document.6.0">
                  <p:embed/>
                  <p:pic>
                    <p:nvPicPr>
                      <p:cNvPr id="28675"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21502" y="1985889"/>
                        <a:ext cx="7010400" cy="3865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Box 4">
            <a:extLst>
              <a:ext uri="{FF2B5EF4-FFF2-40B4-BE49-F238E27FC236}">
                <a16:creationId xmlns:a16="http://schemas.microsoft.com/office/drawing/2014/main" xmlns="" id="{0929EA36-773C-4F84-BB70-7C760DC96D6C}"/>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Tree>
    <p:extLst>
      <p:ext uri="{BB962C8B-B14F-4D97-AF65-F5344CB8AC3E}">
        <p14:creationId xmlns:p14="http://schemas.microsoft.com/office/powerpoint/2010/main" val="35149690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xmlns="" id="{43D73E93-C797-4A9C-92FA-081E842310AD}"/>
              </a:ext>
            </a:extLst>
          </p:cNvPr>
          <p:cNvSpPr>
            <a:spLocks noGrp="1"/>
          </p:cNvSpPr>
          <p:nvPr>
            <p:ph idx="1"/>
          </p:nvPr>
        </p:nvSpPr>
        <p:spPr>
          <a:xfrm>
            <a:off x="2532941" y="970344"/>
            <a:ext cx="8915400" cy="3777622"/>
          </a:xfrm>
        </p:spPr>
        <p:txBody>
          <a:bodyPr/>
          <a:lstStyle/>
          <a:p>
            <a:r>
              <a:rPr lang="en-US" altLang="en-US" dirty="0"/>
              <a:t>Outline possible laboratory syntheses for each of the following amines, starting with </a:t>
            </a:r>
            <a:r>
              <a:rPr lang="en-US" altLang="en-US" b="1" dirty="0"/>
              <a:t>toluene</a:t>
            </a:r>
            <a:r>
              <a:rPr lang="en-US" altLang="en-US" dirty="0"/>
              <a:t>.  Use a </a:t>
            </a:r>
            <a:r>
              <a:rPr lang="en-US" altLang="en-US" u="sng" dirty="0"/>
              <a:t>different</a:t>
            </a:r>
            <a:r>
              <a:rPr lang="en-US" altLang="en-US" dirty="0"/>
              <a:t> method for each compound.</a:t>
            </a:r>
          </a:p>
          <a:p>
            <a:endParaRPr lang="en-US" dirty="0"/>
          </a:p>
        </p:txBody>
      </p:sp>
      <p:sp>
        <p:nvSpPr>
          <p:cNvPr id="3" name="Slide Number Placeholder 2">
            <a:extLst>
              <a:ext uri="{FF2B5EF4-FFF2-40B4-BE49-F238E27FC236}">
                <a16:creationId xmlns:a16="http://schemas.microsoft.com/office/drawing/2014/main" xmlns="" id="{F8A1587D-540D-4DEF-AD6B-D8A9385F4A62}"/>
              </a:ext>
            </a:extLst>
          </p:cNvPr>
          <p:cNvSpPr>
            <a:spLocks noGrp="1"/>
          </p:cNvSpPr>
          <p:nvPr>
            <p:ph type="sldNum" sz="quarter" idx="12"/>
          </p:nvPr>
        </p:nvSpPr>
        <p:spPr/>
        <p:txBody>
          <a:bodyPr/>
          <a:lstStyle/>
          <a:p>
            <a:fld id="{D57F1E4F-1CFF-5643-939E-217C01CDF565}" type="slidenum">
              <a:rPr lang="en-US" smtClean="0"/>
              <a:pPr/>
              <a:t>24</a:t>
            </a:fld>
            <a:endParaRPr lang="en-US" dirty="0"/>
          </a:p>
        </p:txBody>
      </p:sp>
      <p:graphicFrame>
        <p:nvGraphicFramePr>
          <p:cNvPr id="6" name="Object 3">
            <a:extLst>
              <a:ext uri="{FF2B5EF4-FFF2-40B4-BE49-F238E27FC236}">
                <a16:creationId xmlns:a16="http://schemas.microsoft.com/office/drawing/2014/main" xmlns="" id="{E99BAE63-545B-45A4-85CC-16963A0BE300}"/>
              </a:ext>
            </a:extLst>
          </p:cNvPr>
          <p:cNvGraphicFramePr>
            <a:graphicFrameLocks noChangeAspect="1"/>
          </p:cNvGraphicFramePr>
          <p:nvPr>
            <p:extLst>
              <p:ext uri="{D42A27DB-BD31-4B8C-83A1-F6EECF244321}">
                <p14:modId xmlns:p14="http://schemas.microsoft.com/office/powerpoint/2010/main" val="1667854535"/>
              </p:ext>
            </p:extLst>
          </p:nvPr>
        </p:nvGraphicFramePr>
        <p:xfrm>
          <a:off x="3227363" y="1820594"/>
          <a:ext cx="6858000" cy="4675188"/>
        </p:xfrm>
        <a:graphic>
          <a:graphicData uri="http://schemas.openxmlformats.org/presentationml/2006/ole">
            <mc:AlternateContent xmlns:mc="http://schemas.openxmlformats.org/markup-compatibility/2006">
              <mc:Choice xmlns:v="urn:schemas-microsoft-com:vml" Requires="v">
                <p:oleObj spid="_x0000_s20487" name="CS ChemDraw Drawing" r:id="rId3" imgW="3343656" imgH="2273808" progId="ChemDraw.Document.6.0">
                  <p:embed/>
                </p:oleObj>
              </mc:Choice>
              <mc:Fallback>
                <p:oleObj name="CS ChemDraw Drawing" r:id="rId3" imgW="3343656" imgH="2273808" progId="ChemDraw.Document.6.0">
                  <p:embed/>
                  <p:pic>
                    <p:nvPicPr>
                      <p:cNvPr id="29699"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27363" y="1820594"/>
                        <a:ext cx="6858000" cy="4675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Box 6">
            <a:extLst>
              <a:ext uri="{FF2B5EF4-FFF2-40B4-BE49-F238E27FC236}">
                <a16:creationId xmlns:a16="http://schemas.microsoft.com/office/drawing/2014/main" xmlns="" id="{0F4B95FC-2A4A-4C19-A8DA-91565E51AC78}"/>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Tree>
    <p:extLst>
      <p:ext uri="{BB962C8B-B14F-4D97-AF65-F5344CB8AC3E}">
        <p14:creationId xmlns:p14="http://schemas.microsoft.com/office/powerpoint/2010/main" val="12242070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5796B7-A370-40BB-BCD6-08AAA3F9172C}"/>
              </a:ext>
            </a:extLst>
          </p:cNvPr>
          <p:cNvSpPr>
            <a:spLocks noGrp="1"/>
          </p:cNvSpPr>
          <p:nvPr>
            <p:ph type="title"/>
          </p:nvPr>
        </p:nvSpPr>
        <p:spPr/>
        <p:txBody>
          <a:bodyPr/>
          <a:lstStyle/>
          <a:p>
            <a:r>
              <a:rPr lang="en-US" altLang="en-US" dirty="0">
                <a:solidFill>
                  <a:srgbClr val="FF0000"/>
                </a:solidFill>
              </a:rPr>
              <a:t>Hofmann and </a:t>
            </a:r>
            <a:r>
              <a:rPr lang="en-US" altLang="en-US" dirty="0" err="1">
                <a:solidFill>
                  <a:srgbClr val="FF0000"/>
                </a:solidFill>
              </a:rPr>
              <a:t>Curtius</a:t>
            </a:r>
            <a:r>
              <a:rPr lang="en-US" altLang="en-US" dirty="0">
                <a:solidFill>
                  <a:srgbClr val="FF0000"/>
                </a:solidFill>
              </a:rPr>
              <a:t> Rearrangements</a:t>
            </a:r>
            <a:endParaRPr lang="en-US" dirty="0"/>
          </a:p>
        </p:txBody>
      </p:sp>
      <p:sp>
        <p:nvSpPr>
          <p:cNvPr id="3" name="Slide Number Placeholder 2">
            <a:extLst>
              <a:ext uri="{FF2B5EF4-FFF2-40B4-BE49-F238E27FC236}">
                <a16:creationId xmlns:a16="http://schemas.microsoft.com/office/drawing/2014/main" xmlns="" id="{36980D1C-9C7E-4DE8-B64F-A9EA9A003C42}"/>
              </a:ext>
            </a:extLst>
          </p:cNvPr>
          <p:cNvSpPr>
            <a:spLocks noGrp="1"/>
          </p:cNvSpPr>
          <p:nvPr>
            <p:ph type="sldNum" sz="quarter" idx="12"/>
          </p:nvPr>
        </p:nvSpPr>
        <p:spPr/>
        <p:txBody>
          <a:bodyPr/>
          <a:lstStyle/>
          <a:p>
            <a:fld id="{D57F1E4F-1CFF-5643-939E-217C01CDF565}" type="slidenum">
              <a:rPr lang="en-US" smtClean="0"/>
              <a:pPr/>
              <a:t>25</a:t>
            </a:fld>
            <a:endParaRPr lang="en-US" dirty="0"/>
          </a:p>
        </p:txBody>
      </p:sp>
      <p:sp>
        <p:nvSpPr>
          <p:cNvPr id="4" name="Rectangle 3">
            <a:extLst>
              <a:ext uri="{FF2B5EF4-FFF2-40B4-BE49-F238E27FC236}">
                <a16:creationId xmlns:a16="http://schemas.microsoft.com/office/drawing/2014/main" xmlns="" id="{3E3109D0-0AEF-420D-9631-B884A1B2F637}"/>
              </a:ext>
            </a:extLst>
          </p:cNvPr>
          <p:cNvSpPr/>
          <p:nvPr/>
        </p:nvSpPr>
        <p:spPr>
          <a:xfrm>
            <a:off x="3048000" y="1716618"/>
            <a:ext cx="6096000" cy="1089529"/>
          </a:xfrm>
          <a:prstGeom prst="rect">
            <a:avLst/>
          </a:prstGeom>
        </p:spPr>
        <p:txBody>
          <a:bodyPr>
            <a:spAutoFit/>
          </a:bodyPr>
          <a:lstStyle/>
          <a:p>
            <a:pPr>
              <a:lnSpc>
                <a:spcPct val="90000"/>
              </a:lnSpc>
            </a:pPr>
            <a:r>
              <a:rPr lang="en-US" altLang="en-US" dirty="0"/>
              <a:t>Carboxylic acid derivatives can be converted into primary amines with loss of one carbon atom by both the Hofmann rearrangement and the </a:t>
            </a:r>
            <a:r>
              <a:rPr lang="en-US" altLang="en-US" dirty="0" err="1"/>
              <a:t>Curtius</a:t>
            </a:r>
            <a:r>
              <a:rPr lang="en-US" altLang="en-US" dirty="0"/>
              <a:t> rearrangement</a:t>
            </a:r>
          </a:p>
        </p:txBody>
      </p:sp>
      <p:pic>
        <p:nvPicPr>
          <p:cNvPr id="5" name="Picture 6" descr="24_u033">
            <a:extLst>
              <a:ext uri="{FF2B5EF4-FFF2-40B4-BE49-F238E27FC236}">
                <a16:creationId xmlns:a16="http://schemas.microsoft.com/office/drawing/2014/main" xmlns="" id="{2D3F3706-5DA6-4F5D-A4D0-B0608E1E87EE}"/>
              </a:ext>
            </a:extLst>
          </p:cNvPr>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92924" y="3416301"/>
            <a:ext cx="8583613" cy="307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xmlns="" id="{497F1961-DBE3-4A8E-ACDF-F7D896D947C2}"/>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Tree>
    <p:extLst>
      <p:ext uri="{BB962C8B-B14F-4D97-AF65-F5344CB8AC3E}">
        <p14:creationId xmlns:p14="http://schemas.microsoft.com/office/powerpoint/2010/main" val="38292092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E28F77-13E9-4B41-83DD-9666FBBE445E}"/>
              </a:ext>
            </a:extLst>
          </p:cNvPr>
          <p:cNvSpPr>
            <a:spLocks noGrp="1"/>
          </p:cNvSpPr>
          <p:nvPr>
            <p:ph type="title"/>
          </p:nvPr>
        </p:nvSpPr>
        <p:spPr/>
        <p:txBody>
          <a:bodyPr/>
          <a:lstStyle/>
          <a:p>
            <a:r>
              <a:rPr lang="en-US" altLang="en-US" dirty="0">
                <a:solidFill>
                  <a:srgbClr val="FF0000"/>
                </a:solidFill>
              </a:rPr>
              <a:t>Hofmann rearrangement</a:t>
            </a:r>
            <a:br>
              <a:rPr lang="en-US" altLang="en-US" dirty="0">
                <a:solidFill>
                  <a:srgbClr val="FF0000"/>
                </a:solidFill>
              </a:rPr>
            </a:br>
            <a:endParaRPr lang="en-US" dirty="0"/>
          </a:p>
        </p:txBody>
      </p:sp>
      <p:sp>
        <p:nvSpPr>
          <p:cNvPr id="3" name="Slide Number Placeholder 2">
            <a:extLst>
              <a:ext uri="{FF2B5EF4-FFF2-40B4-BE49-F238E27FC236}">
                <a16:creationId xmlns:a16="http://schemas.microsoft.com/office/drawing/2014/main" xmlns="" id="{3AFA46A2-42C8-49A5-AFD5-79113FD90D12}"/>
              </a:ext>
            </a:extLst>
          </p:cNvPr>
          <p:cNvSpPr>
            <a:spLocks noGrp="1"/>
          </p:cNvSpPr>
          <p:nvPr>
            <p:ph type="sldNum" sz="quarter" idx="12"/>
          </p:nvPr>
        </p:nvSpPr>
        <p:spPr/>
        <p:txBody>
          <a:bodyPr/>
          <a:lstStyle/>
          <a:p>
            <a:fld id="{D57F1E4F-1CFF-5643-939E-217C01CDF565}" type="slidenum">
              <a:rPr lang="en-US" smtClean="0"/>
              <a:pPr/>
              <a:t>26</a:t>
            </a:fld>
            <a:endParaRPr lang="en-US" dirty="0"/>
          </a:p>
        </p:txBody>
      </p:sp>
      <p:pic>
        <p:nvPicPr>
          <p:cNvPr id="4" name="Picture 4">
            <a:extLst>
              <a:ext uri="{FF2B5EF4-FFF2-40B4-BE49-F238E27FC236}">
                <a16:creationId xmlns:a16="http://schemas.microsoft.com/office/drawing/2014/main" xmlns="" id="{9CC13D92-94DE-4D52-9273-F7E88B9D757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79441" y="1603073"/>
            <a:ext cx="3286125" cy="1063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5">
            <a:extLst>
              <a:ext uri="{FF2B5EF4-FFF2-40B4-BE49-F238E27FC236}">
                <a16:creationId xmlns:a16="http://schemas.microsoft.com/office/drawing/2014/main" xmlns="" id="{0DC5CD18-AF64-4A05-9AEE-CE9489FE5E1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22729" y="2934112"/>
            <a:ext cx="7794625" cy="3414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a:extLst>
              <a:ext uri="{FF2B5EF4-FFF2-40B4-BE49-F238E27FC236}">
                <a16:creationId xmlns:a16="http://schemas.microsoft.com/office/drawing/2014/main" xmlns="" id="{A660DCE0-7B92-4E91-830E-4EDA63CF1925}"/>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
        <p:nvSpPr>
          <p:cNvPr id="7" name="Rectangle 6"/>
          <p:cNvSpPr/>
          <p:nvPr/>
        </p:nvSpPr>
        <p:spPr>
          <a:xfrm>
            <a:off x="1074735" y="1748603"/>
            <a:ext cx="6842354" cy="4185761"/>
          </a:xfrm>
          <a:prstGeom prst="rect">
            <a:avLst/>
          </a:prstGeom>
        </p:spPr>
        <p:txBody>
          <a:bodyPr wrap="square">
            <a:spAutoFit/>
          </a:bodyPr>
          <a:lstStyle/>
          <a:p>
            <a:pPr marL="342900" indent="-342900">
              <a:buAutoNum type="arabicPeriod"/>
            </a:pPr>
            <a:r>
              <a:rPr lang="en-US" sz="1400" dirty="0" smtClean="0"/>
              <a:t>deprotonation </a:t>
            </a:r>
            <a:r>
              <a:rPr lang="en-US" sz="1400" dirty="0"/>
              <a:t>of the amide by the base to form an anion which then attacks the halogen to form a N-</a:t>
            </a:r>
            <a:r>
              <a:rPr lang="en-US" sz="1400" dirty="0" err="1"/>
              <a:t>haloamide</a:t>
            </a:r>
            <a:r>
              <a:rPr lang="en-US" sz="1400" dirty="0"/>
              <a:t>. </a:t>
            </a:r>
            <a:endParaRPr lang="en-US" sz="1400" dirty="0" smtClean="0"/>
          </a:p>
          <a:p>
            <a:endParaRPr lang="ar-SA" sz="1400" dirty="0" smtClean="0"/>
          </a:p>
          <a:p>
            <a:r>
              <a:rPr lang="en-US" sz="1400" dirty="0" smtClean="0"/>
              <a:t>2. deprotonation </a:t>
            </a:r>
            <a:r>
              <a:rPr lang="en-US" sz="1400" dirty="0"/>
              <a:t>by the base provides an anion that rearranges to an isocyanate intermediate and releases a halide anion</a:t>
            </a:r>
            <a:r>
              <a:rPr lang="en-US" sz="1400" dirty="0" smtClean="0"/>
              <a:t>.</a:t>
            </a:r>
          </a:p>
          <a:p>
            <a:endParaRPr lang="en-US" sz="1400" dirty="0"/>
          </a:p>
          <a:p>
            <a:endParaRPr lang="en-US" sz="1400" dirty="0" smtClean="0"/>
          </a:p>
          <a:p>
            <a:endParaRPr lang="en-US" sz="1400" dirty="0"/>
          </a:p>
          <a:p>
            <a:endParaRPr lang="en-US" sz="1400" dirty="0" smtClean="0"/>
          </a:p>
          <a:p>
            <a:endParaRPr lang="en-US" sz="1400" dirty="0"/>
          </a:p>
          <a:p>
            <a:endParaRPr lang="en-US" sz="1400" dirty="0" smtClean="0"/>
          </a:p>
          <a:p>
            <a:endParaRPr lang="en-US" sz="1400" dirty="0"/>
          </a:p>
          <a:p>
            <a:endParaRPr lang="en-US" sz="1400" dirty="0" smtClean="0"/>
          </a:p>
          <a:p>
            <a:endParaRPr lang="en-US" sz="1400" dirty="0" smtClean="0"/>
          </a:p>
          <a:p>
            <a:r>
              <a:rPr lang="en-US" sz="1400" dirty="0" smtClean="0"/>
              <a:t>3. </a:t>
            </a:r>
            <a:r>
              <a:rPr lang="en-US" sz="1400" dirty="0"/>
              <a:t>The isocyanate is </a:t>
            </a:r>
            <a:r>
              <a:rPr lang="en-US" sz="1400" dirty="0" smtClean="0"/>
              <a:t>attacked </a:t>
            </a:r>
            <a:r>
              <a:rPr lang="en-US" sz="1400" dirty="0"/>
              <a:t>by water which after a series of proton transfer step results in a </a:t>
            </a:r>
            <a:r>
              <a:rPr lang="en-US" sz="1400" dirty="0" err="1"/>
              <a:t>zwitterionic</a:t>
            </a:r>
            <a:r>
              <a:rPr lang="en-US" sz="1400" dirty="0"/>
              <a:t> intermediate, containing an ammonium cation and a carboxylate anion. </a:t>
            </a:r>
            <a:endParaRPr lang="en-US" sz="1400" dirty="0" smtClean="0"/>
          </a:p>
          <a:p>
            <a:r>
              <a:rPr lang="en-US" sz="1400" dirty="0" smtClean="0"/>
              <a:t>4. Thermal </a:t>
            </a:r>
            <a:r>
              <a:rPr lang="en-US" sz="1400" dirty="0"/>
              <a:t>conditions result in the explosion of carbon dioxide gas and quenching of the ammonium cation to the amine product</a:t>
            </a:r>
            <a:endParaRPr lang="en-US" sz="1400" dirty="0"/>
          </a:p>
        </p:txBody>
      </p:sp>
    </p:spTree>
    <p:extLst>
      <p:ext uri="{BB962C8B-B14F-4D97-AF65-F5344CB8AC3E}">
        <p14:creationId xmlns:p14="http://schemas.microsoft.com/office/powerpoint/2010/main" val="5573491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FA44CD-9C1F-4E2A-AD7B-23F0EC54406D}"/>
              </a:ext>
            </a:extLst>
          </p:cNvPr>
          <p:cNvSpPr>
            <a:spLocks noGrp="1"/>
          </p:cNvSpPr>
          <p:nvPr>
            <p:ph type="title"/>
          </p:nvPr>
        </p:nvSpPr>
        <p:spPr/>
        <p:txBody>
          <a:bodyPr/>
          <a:lstStyle/>
          <a:p>
            <a:r>
              <a:rPr lang="en-US" altLang="en-US" dirty="0" err="1">
                <a:solidFill>
                  <a:srgbClr val="FF0000"/>
                </a:solidFill>
              </a:rPr>
              <a:t>Curtius</a:t>
            </a:r>
            <a:r>
              <a:rPr lang="en-US" altLang="en-US" dirty="0">
                <a:solidFill>
                  <a:srgbClr val="FF0000"/>
                </a:solidFill>
              </a:rPr>
              <a:t> rearrangement</a:t>
            </a:r>
            <a:br>
              <a:rPr lang="en-US" altLang="en-US" dirty="0">
                <a:solidFill>
                  <a:srgbClr val="FF0000"/>
                </a:solidFill>
              </a:rPr>
            </a:br>
            <a:endParaRPr lang="en-US" dirty="0"/>
          </a:p>
        </p:txBody>
      </p:sp>
      <p:sp>
        <p:nvSpPr>
          <p:cNvPr id="3" name="Slide Number Placeholder 2">
            <a:extLst>
              <a:ext uri="{FF2B5EF4-FFF2-40B4-BE49-F238E27FC236}">
                <a16:creationId xmlns:a16="http://schemas.microsoft.com/office/drawing/2014/main" xmlns="" id="{F6FB320A-F394-482F-BD75-2FA1FF85E195}"/>
              </a:ext>
            </a:extLst>
          </p:cNvPr>
          <p:cNvSpPr>
            <a:spLocks noGrp="1"/>
          </p:cNvSpPr>
          <p:nvPr>
            <p:ph type="sldNum" sz="quarter" idx="12"/>
          </p:nvPr>
        </p:nvSpPr>
        <p:spPr/>
        <p:txBody>
          <a:bodyPr/>
          <a:lstStyle/>
          <a:p>
            <a:fld id="{D57F1E4F-1CFF-5643-939E-217C01CDF565}" type="slidenum">
              <a:rPr lang="en-US" smtClean="0"/>
              <a:pPr/>
              <a:t>27</a:t>
            </a:fld>
            <a:endParaRPr lang="en-US" dirty="0"/>
          </a:p>
        </p:txBody>
      </p:sp>
      <p:pic>
        <p:nvPicPr>
          <p:cNvPr id="4" name="Picture 3">
            <a:extLst>
              <a:ext uri="{FF2B5EF4-FFF2-40B4-BE49-F238E27FC236}">
                <a16:creationId xmlns:a16="http://schemas.microsoft.com/office/drawing/2014/main" xmlns="" id="{A3BE4FD5-664D-4DA7-A6AC-58A7512A3E1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55644" y="1152907"/>
            <a:ext cx="3286125" cy="1063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a:extLst>
              <a:ext uri="{FF2B5EF4-FFF2-40B4-BE49-F238E27FC236}">
                <a16:creationId xmlns:a16="http://schemas.microsoft.com/office/drawing/2014/main" xmlns="" id="{33C397A5-6054-45BF-BBC7-07CC1C15A2D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92924" y="2056085"/>
            <a:ext cx="6138863" cy="4719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a:extLst>
              <a:ext uri="{FF2B5EF4-FFF2-40B4-BE49-F238E27FC236}">
                <a16:creationId xmlns:a16="http://schemas.microsoft.com/office/drawing/2014/main" xmlns="" id="{4A255BCC-2B16-4C5D-8772-FF8B80EAE0AE}"/>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Tree>
    <p:extLst>
      <p:ext uri="{BB962C8B-B14F-4D97-AF65-F5344CB8AC3E}">
        <p14:creationId xmlns:p14="http://schemas.microsoft.com/office/powerpoint/2010/main" val="18842912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7F9BC2-FC55-4F93-A839-63408F156860}"/>
              </a:ext>
            </a:extLst>
          </p:cNvPr>
          <p:cNvSpPr>
            <a:spLocks noGrp="1"/>
          </p:cNvSpPr>
          <p:nvPr>
            <p:ph type="title"/>
          </p:nvPr>
        </p:nvSpPr>
        <p:spPr/>
        <p:txBody>
          <a:bodyPr/>
          <a:lstStyle/>
          <a:p>
            <a:r>
              <a:rPr lang="en-US" altLang="en-US" dirty="0">
                <a:solidFill>
                  <a:srgbClr val="0070C0"/>
                </a:solidFill>
                <a:latin typeface="+mn-lt"/>
              </a:rPr>
              <a:t>Amine Reactions</a:t>
            </a:r>
            <a:endParaRPr lang="en-US" dirty="0">
              <a:latin typeface="+mn-lt"/>
            </a:endParaRPr>
          </a:p>
        </p:txBody>
      </p:sp>
      <p:sp>
        <p:nvSpPr>
          <p:cNvPr id="3" name="Slide Number Placeholder 2">
            <a:extLst>
              <a:ext uri="{FF2B5EF4-FFF2-40B4-BE49-F238E27FC236}">
                <a16:creationId xmlns:a16="http://schemas.microsoft.com/office/drawing/2014/main" xmlns="" id="{111A688A-3753-41DC-BAB3-F0145BFB6597}"/>
              </a:ext>
            </a:extLst>
          </p:cNvPr>
          <p:cNvSpPr>
            <a:spLocks noGrp="1"/>
          </p:cNvSpPr>
          <p:nvPr>
            <p:ph type="sldNum" sz="quarter" idx="12"/>
          </p:nvPr>
        </p:nvSpPr>
        <p:spPr/>
        <p:txBody>
          <a:bodyPr/>
          <a:lstStyle/>
          <a:p>
            <a:fld id="{D57F1E4F-1CFF-5643-939E-217C01CDF565}" type="slidenum">
              <a:rPr lang="en-US" smtClean="0"/>
              <a:pPr/>
              <a:t>28</a:t>
            </a:fld>
            <a:endParaRPr lang="en-US" dirty="0"/>
          </a:p>
        </p:txBody>
      </p:sp>
      <p:sp>
        <p:nvSpPr>
          <p:cNvPr id="4" name="Rectangle 3">
            <a:extLst>
              <a:ext uri="{FF2B5EF4-FFF2-40B4-BE49-F238E27FC236}">
                <a16:creationId xmlns:a16="http://schemas.microsoft.com/office/drawing/2014/main" xmlns="" id="{E9CBC32B-B865-4226-BC2E-79EBAA4DF99E}"/>
              </a:ext>
            </a:extLst>
          </p:cNvPr>
          <p:cNvSpPr/>
          <p:nvPr/>
        </p:nvSpPr>
        <p:spPr>
          <a:xfrm>
            <a:off x="2592924" y="1971541"/>
            <a:ext cx="6096000" cy="3139321"/>
          </a:xfrm>
          <a:prstGeom prst="rect">
            <a:avLst/>
          </a:prstGeom>
        </p:spPr>
        <p:txBody>
          <a:bodyPr>
            <a:spAutoFit/>
          </a:bodyPr>
          <a:lstStyle/>
          <a:p>
            <a:pPr marL="342900" indent="-342900">
              <a:lnSpc>
                <a:spcPct val="90000"/>
              </a:lnSpc>
              <a:buFont typeface="Arial" panose="020B0604020202020204" pitchFamily="34" charset="0"/>
              <a:buChar char="•"/>
              <a:defRPr/>
            </a:pPr>
            <a:r>
              <a:rPr lang="en-US" sz="2000" dirty="0">
                <a:solidFill>
                  <a:srgbClr val="FF0000"/>
                </a:solidFill>
                <a:ea typeface="ＭＳ Ｐゴシック" charset="-128"/>
              </a:rPr>
              <a:t>Reaction as Bases: Salt Formation</a:t>
            </a:r>
          </a:p>
          <a:p>
            <a:pPr marL="342900" indent="-342900">
              <a:lnSpc>
                <a:spcPct val="90000"/>
              </a:lnSpc>
              <a:buFont typeface="Arial" panose="020B0604020202020204" pitchFamily="34" charset="0"/>
              <a:buChar char="•"/>
              <a:defRPr/>
            </a:pPr>
            <a:endParaRPr lang="en-US" sz="2000" dirty="0">
              <a:solidFill>
                <a:srgbClr val="00FF00"/>
              </a:solidFill>
              <a:ea typeface="ＭＳ Ｐゴシック" charset="-128"/>
            </a:endParaRPr>
          </a:p>
          <a:p>
            <a:pPr marL="342900" indent="-342900">
              <a:lnSpc>
                <a:spcPct val="90000"/>
              </a:lnSpc>
              <a:buFont typeface="Arial" panose="020B0604020202020204" pitchFamily="34" charset="0"/>
              <a:buChar char="•"/>
              <a:defRPr/>
            </a:pPr>
            <a:endParaRPr lang="en-US" sz="2000" dirty="0">
              <a:solidFill>
                <a:srgbClr val="00FF00"/>
              </a:solidFill>
              <a:ea typeface="ＭＳ Ｐゴシック" charset="-128"/>
            </a:endParaRPr>
          </a:p>
          <a:p>
            <a:pPr marL="342900" indent="-342900">
              <a:lnSpc>
                <a:spcPct val="90000"/>
              </a:lnSpc>
              <a:buFont typeface="Arial" panose="020B0604020202020204" pitchFamily="34" charset="0"/>
              <a:buChar char="•"/>
              <a:defRPr/>
            </a:pPr>
            <a:endParaRPr lang="en-US" sz="2000" dirty="0">
              <a:solidFill>
                <a:srgbClr val="00FF00"/>
              </a:solidFill>
              <a:ea typeface="ＭＳ Ｐゴシック" charset="-128"/>
            </a:endParaRPr>
          </a:p>
          <a:p>
            <a:pPr marL="342900" indent="-342900">
              <a:lnSpc>
                <a:spcPct val="90000"/>
              </a:lnSpc>
              <a:buFont typeface="Arial" panose="020B0604020202020204" pitchFamily="34" charset="0"/>
              <a:buChar char="•"/>
              <a:defRPr/>
            </a:pPr>
            <a:r>
              <a:rPr lang="en-US" sz="2000" dirty="0">
                <a:solidFill>
                  <a:srgbClr val="FF0000"/>
                </a:solidFill>
                <a:ea typeface="ＭＳ Ｐゴシック" charset="-128"/>
              </a:rPr>
              <a:t>Amide Formation</a:t>
            </a:r>
          </a:p>
          <a:p>
            <a:pPr marL="342900" indent="-342900">
              <a:lnSpc>
                <a:spcPct val="90000"/>
              </a:lnSpc>
              <a:buFont typeface="Arial" panose="020B0604020202020204" pitchFamily="34" charset="0"/>
              <a:buChar char="•"/>
              <a:defRPr/>
            </a:pPr>
            <a:endParaRPr lang="en-US" sz="2000" dirty="0">
              <a:solidFill>
                <a:srgbClr val="00FF00"/>
              </a:solidFill>
              <a:ea typeface="ＭＳ Ｐゴシック" charset="-128"/>
            </a:endParaRPr>
          </a:p>
          <a:p>
            <a:pPr marL="342900" indent="-342900">
              <a:lnSpc>
                <a:spcPct val="90000"/>
              </a:lnSpc>
              <a:buFont typeface="Arial" panose="020B0604020202020204" pitchFamily="34" charset="0"/>
              <a:buChar char="•"/>
              <a:defRPr/>
            </a:pPr>
            <a:endParaRPr lang="en-US" sz="2000" dirty="0">
              <a:solidFill>
                <a:srgbClr val="00FF00"/>
              </a:solidFill>
              <a:ea typeface="ＭＳ Ｐゴシック" charset="-128"/>
            </a:endParaRPr>
          </a:p>
          <a:p>
            <a:pPr marL="342900" indent="-342900">
              <a:lnSpc>
                <a:spcPct val="90000"/>
              </a:lnSpc>
              <a:buFont typeface="Arial" panose="020B0604020202020204" pitchFamily="34" charset="0"/>
              <a:buChar char="•"/>
              <a:defRPr/>
            </a:pPr>
            <a:endParaRPr lang="en-US" sz="2000" dirty="0">
              <a:solidFill>
                <a:srgbClr val="00FF00"/>
              </a:solidFill>
              <a:ea typeface="ＭＳ Ｐゴシック" charset="-128"/>
            </a:endParaRPr>
          </a:p>
          <a:p>
            <a:pPr marL="342900" indent="-342900">
              <a:lnSpc>
                <a:spcPct val="90000"/>
              </a:lnSpc>
              <a:buFont typeface="Arial" panose="020B0604020202020204" pitchFamily="34" charset="0"/>
              <a:buChar char="•"/>
              <a:defRPr/>
            </a:pPr>
            <a:endParaRPr lang="en-US" sz="2000" dirty="0">
              <a:solidFill>
                <a:srgbClr val="00FF00"/>
              </a:solidFill>
              <a:ea typeface="ＭＳ Ｐゴシック" charset="-128"/>
            </a:endParaRPr>
          </a:p>
          <a:p>
            <a:pPr marL="342900" indent="-342900">
              <a:lnSpc>
                <a:spcPct val="90000"/>
              </a:lnSpc>
              <a:buFont typeface="Arial" panose="020B0604020202020204" pitchFamily="34" charset="0"/>
              <a:buChar char="•"/>
              <a:defRPr/>
            </a:pPr>
            <a:endParaRPr lang="en-US" sz="2000" dirty="0">
              <a:solidFill>
                <a:srgbClr val="00FF00"/>
              </a:solidFill>
              <a:ea typeface="ＭＳ Ｐゴシック" charset="-128"/>
            </a:endParaRPr>
          </a:p>
          <a:p>
            <a:pPr marL="342900" indent="-342900">
              <a:lnSpc>
                <a:spcPct val="90000"/>
              </a:lnSpc>
              <a:buFont typeface="Arial" panose="020B0604020202020204" pitchFamily="34" charset="0"/>
              <a:buChar char="•"/>
              <a:defRPr/>
            </a:pPr>
            <a:r>
              <a:rPr lang="en-US" sz="2000" dirty="0">
                <a:solidFill>
                  <a:srgbClr val="FF0000"/>
                </a:solidFill>
                <a:ea typeface="ＭＳ Ｐゴシック" charset="-128"/>
              </a:rPr>
              <a:t>Reaction with Nitrous Acid</a:t>
            </a:r>
          </a:p>
        </p:txBody>
      </p:sp>
      <p:graphicFrame>
        <p:nvGraphicFramePr>
          <p:cNvPr id="5" name="Object 2">
            <a:extLst>
              <a:ext uri="{FF2B5EF4-FFF2-40B4-BE49-F238E27FC236}">
                <a16:creationId xmlns:a16="http://schemas.microsoft.com/office/drawing/2014/main" xmlns="" id="{51D8508A-17C7-40D2-9F51-6C2729AD59C6}"/>
              </a:ext>
            </a:extLst>
          </p:cNvPr>
          <p:cNvGraphicFramePr>
            <a:graphicFrameLocks noChangeAspect="1"/>
          </p:cNvGraphicFramePr>
          <p:nvPr>
            <p:extLst>
              <p:ext uri="{D42A27DB-BD31-4B8C-83A1-F6EECF244321}">
                <p14:modId xmlns:p14="http://schemas.microsoft.com/office/powerpoint/2010/main" val="3315899533"/>
              </p:ext>
            </p:extLst>
          </p:nvPr>
        </p:nvGraphicFramePr>
        <p:xfrm>
          <a:off x="2439988" y="3678332"/>
          <a:ext cx="5575300" cy="647700"/>
        </p:xfrm>
        <a:graphic>
          <a:graphicData uri="http://schemas.openxmlformats.org/presentationml/2006/ole">
            <mc:AlternateContent xmlns:mc="http://schemas.openxmlformats.org/markup-compatibility/2006">
              <mc:Choice xmlns:v="urn:schemas-microsoft-com:vml" Requires="v">
                <p:oleObj spid="_x0000_s10268" name="CS ChemDraw Drawing" r:id="rId3" imgW="4771644" imgH="573024" progId="ChemDraw.Document.6.0">
                  <p:embed/>
                </p:oleObj>
              </mc:Choice>
              <mc:Fallback>
                <p:oleObj name="CS ChemDraw Drawing" r:id="rId3" imgW="4771644" imgH="573024" progId="ChemDraw.Document.6.0">
                  <p:embed/>
                  <p:pic>
                    <p:nvPicPr>
                      <p:cNvPr id="33796"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9988" y="3678332"/>
                        <a:ext cx="5575300" cy="64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1">
            <a:extLst>
              <a:ext uri="{FF2B5EF4-FFF2-40B4-BE49-F238E27FC236}">
                <a16:creationId xmlns:a16="http://schemas.microsoft.com/office/drawing/2014/main" xmlns="" id="{C65F13E8-84C5-4088-9876-716AD550D497}"/>
              </a:ext>
            </a:extLst>
          </p:cNvPr>
          <p:cNvGraphicFramePr>
            <a:graphicFrameLocks noChangeAspect="1"/>
          </p:cNvGraphicFramePr>
          <p:nvPr>
            <p:extLst>
              <p:ext uri="{D42A27DB-BD31-4B8C-83A1-F6EECF244321}">
                <p14:modId xmlns:p14="http://schemas.microsoft.com/office/powerpoint/2010/main" val="1254393261"/>
              </p:ext>
            </p:extLst>
          </p:nvPr>
        </p:nvGraphicFramePr>
        <p:xfrm>
          <a:off x="2959100" y="2310587"/>
          <a:ext cx="4537075" cy="514350"/>
        </p:xfrm>
        <a:graphic>
          <a:graphicData uri="http://schemas.openxmlformats.org/presentationml/2006/ole">
            <mc:AlternateContent xmlns:mc="http://schemas.openxmlformats.org/markup-compatibility/2006">
              <mc:Choice xmlns:v="urn:schemas-microsoft-com:vml" Requires="v">
                <p:oleObj spid="_x0000_s10269" name="CS ChemDraw Drawing" r:id="rId5" imgW="2729484" imgH="321564" progId="ChemDraw.Document.6.0">
                  <p:embed/>
                </p:oleObj>
              </mc:Choice>
              <mc:Fallback>
                <p:oleObj name="CS ChemDraw Drawing" r:id="rId5" imgW="2729484" imgH="321564" progId="ChemDraw.Document.6.0">
                  <p:embed/>
                  <p:pic>
                    <p:nvPicPr>
                      <p:cNvPr id="33797"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59100" y="2310587"/>
                        <a:ext cx="4537075" cy="514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Box 6">
            <a:extLst>
              <a:ext uri="{FF2B5EF4-FFF2-40B4-BE49-F238E27FC236}">
                <a16:creationId xmlns:a16="http://schemas.microsoft.com/office/drawing/2014/main" xmlns="" id="{43CE5303-C599-46A2-B51D-B38D67726786}"/>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Tree>
    <p:extLst>
      <p:ext uri="{BB962C8B-B14F-4D97-AF65-F5344CB8AC3E}">
        <p14:creationId xmlns:p14="http://schemas.microsoft.com/office/powerpoint/2010/main" val="39716906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86899C-72EE-4611-ADF0-E459617DC285}"/>
              </a:ext>
            </a:extLst>
          </p:cNvPr>
          <p:cNvSpPr>
            <a:spLocks noGrp="1"/>
          </p:cNvSpPr>
          <p:nvPr>
            <p:ph type="title"/>
          </p:nvPr>
        </p:nvSpPr>
        <p:spPr>
          <a:xfrm>
            <a:off x="2592924" y="624110"/>
            <a:ext cx="8911687" cy="1280890"/>
          </a:xfrm>
        </p:spPr>
        <p:txBody>
          <a:bodyPr/>
          <a:lstStyle/>
          <a:p>
            <a:r>
              <a:rPr lang="en-US" dirty="0">
                <a:solidFill>
                  <a:srgbClr val="FF0000"/>
                </a:solidFill>
                <a:latin typeface="+mn-lt"/>
              </a:rPr>
              <a:t>Amine Reactions with Nitrous Acid</a:t>
            </a:r>
            <a:endParaRPr lang="en-US" dirty="0">
              <a:latin typeface="+mn-lt"/>
            </a:endParaRPr>
          </a:p>
        </p:txBody>
      </p:sp>
      <p:sp>
        <p:nvSpPr>
          <p:cNvPr id="3" name="Slide Number Placeholder 2">
            <a:extLst>
              <a:ext uri="{FF2B5EF4-FFF2-40B4-BE49-F238E27FC236}">
                <a16:creationId xmlns:a16="http://schemas.microsoft.com/office/drawing/2014/main" xmlns="" id="{CB1D98AD-5D9A-42F9-9932-E94B03E0D31A}"/>
              </a:ext>
            </a:extLst>
          </p:cNvPr>
          <p:cNvSpPr>
            <a:spLocks noGrp="1"/>
          </p:cNvSpPr>
          <p:nvPr>
            <p:ph type="sldNum" sz="quarter" idx="12"/>
          </p:nvPr>
        </p:nvSpPr>
        <p:spPr/>
        <p:txBody>
          <a:bodyPr/>
          <a:lstStyle/>
          <a:p>
            <a:fld id="{D57F1E4F-1CFF-5643-939E-217C01CDF565}" type="slidenum">
              <a:rPr lang="en-US" smtClean="0"/>
              <a:pPr/>
              <a:t>29</a:t>
            </a:fld>
            <a:endParaRPr lang="en-US" dirty="0"/>
          </a:p>
        </p:txBody>
      </p:sp>
      <p:pic>
        <p:nvPicPr>
          <p:cNvPr id="4" name="Picture 4">
            <a:extLst>
              <a:ext uri="{FF2B5EF4-FFF2-40B4-BE49-F238E27FC236}">
                <a16:creationId xmlns:a16="http://schemas.microsoft.com/office/drawing/2014/main" xmlns="" id="{E5020BB3-C27C-4E1C-8DF2-42BB57AD618B}"/>
              </a:ext>
            </a:extLst>
          </p:cNvPr>
          <p:cNvPicPr>
            <a:picLocks noChangeArrowheads="1"/>
          </p:cNvPicPr>
          <p:nvPr/>
        </p:nvPicPr>
        <p:blipFill>
          <a:blip r:embed="rId2" cstate="print">
            <a:grayscl/>
            <a:extLst>
              <a:ext uri="{28A0092B-C50C-407E-A947-70E740481C1C}">
                <a14:useLocalDpi xmlns:a14="http://schemas.microsoft.com/office/drawing/2010/main" val="0"/>
              </a:ext>
            </a:extLst>
          </a:blip>
          <a:srcRect/>
          <a:stretch>
            <a:fillRect/>
          </a:stretch>
        </p:blipFill>
        <p:spPr bwMode="auto">
          <a:xfrm>
            <a:off x="5381651" y="1580124"/>
            <a:ext cx="5807075" cy="4837113"/>
          </a:xfrm>
          <a:prstGeom prst="rect">
            <a:avLst/>
          </a:prstGeom>
          <a:solidFill>
            <a:srgbClr val="C0C0C0"/>
          </a:solidFill>
          <a:ln w="25400">
            <a:solidFill>
              <a:srgbClr val="3F000B"/>
            </a:solidFill>
            <a:miter lim="800000"/>
            <a:headEnd/>
            <a:tailEnd/>
          </a:ln>
        </p:spPr>
      </p:pic>
      <p:sp>
        <p:nvSpPr>
          <p:cNvPr id="5" name="Rectangle 4">
            <a:extLst>
              <a:ext uri="{FF2B5EF4-FFF2-40B4-BE49-F238E27FC236}">
                <a16:creationId xmlns:a16="http://schemas.microsoft.com/office/drawing/2014/main" xmlns="" id="{00E271F6-D84E-4765-AAD6-279D64AFA56B}"/>
              </a:ext>
            </a:extLst>
          </p:cNvPr>
          <p:cNvSpPr/>
          <p:nvPr/>
        </p:nvSpPr>
        <p:spPr>
          <a:xfrm>
            <a:off x="1003274" y="1443335"/>
            <a:ext cx="4258043" cy="1200329"/>
          </a:xfrm>
          <a:prstGeom prst="rect">
            <a:avLst/>
          </a:prstGeom>
        </p:spPr>
        <p:txBody>
          <a:bodyPr wrap="square">
            <a:spAutoFit/>
          </a:bodyPr>
          <a:lstStyle/>
          <a:p>
            <a:pPr>
              <a:buClr>
                <a:srgbClr val="FF0000"/>
              </a:buClr>
              <a:buFont typeface="Monotype Sorts" charset="2"/>
              <a:buChar char=""/>
              <a:defRPr/>
            </a:pPr>
            <a:r>
              <a:rPr lang="en-US" dirty="0">
                <a:solidFill>
                  <a:srgbClr val="0070C0"/>
                </a:solidFill>
                <a:ea typeface="ＭＳ Ｐゴシック" charset="-128"/>
              </a:rPr>
              <a:t>Primary amines: Diazotization</a:t>
            </a:r>
          </a:p>
          <a:p>
            <a:pPr>
              <a:buClr>
                <a:srgbClr val="FF0000"/>
              </a:buClr>
              <a:buFont typeface="Monotype Sorts" charset="2"/>
              <a:buChar char=""/>
              <a:defRPr/>
            </a:pPr>
            <a:r>
              <a:rPr lang="en-US" dirty="0">
                <a:solidFill>
                  <a:srgbClr val="0070C0"/>
                </a:solidFill>
                <a:ea typeface="ＭＳ Ｐゴシック" charset="-128"/>
              </a:rPr>
              <a:t>Secondary Amines: Nitrosamine formation</a:t>
            </a:r>
          </a:p>
          <a:p>
            <a:pPr>
              <a:buClr>
                <a:srgbClr val="FF0000"/>
              </a:buClr>
              <a:buFont typeface="Monotype Sorts" charset="2"/>
              <a:buChar char=""/>
              <a:defRPr/>
            </a:pPr>
            <a:r>
              <a:rPr lang="en-US" dirty="0">
                <a:solidFill>
                  <a:srgbClr val="0070C0"/>
                </a:solidFill>
                <a:ea typeface="ＭＳ Ｐゴシック" charset="-128"/>
              </a:rPr>
              <a:t>Tertiary Amines: C-nitroso com</a:t>
            </a:r>
            <a:endParaRPr lang="en-US" dirty="0"/>
          </a:p>
        </p:txBody>
      </p:sp>
      <p:sp>
        <p:nvSpPr>
          <p:cNvPr id="7" name="TextBox 6">
            <a:extLst>
              <a:ext uri="{FF2B5EF4-FFF2-40B4-BE49-F238E27FC236}">
                <a16:creationId xmlns:a16="http://schemas.microsoft.com/office/drawing/2014/main" xmlns="" id="{3C79F062-6131-4827-8BFF-FBD8A7F58C34}"/>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Tree>
    <p:extLst>
      <p:ext uri="{BB962C8B-B14F-4D97-AF65-F5344CB8AC3E}">
        <p14:creationId xmlns:p14="http://schemas.microsoft.com/office/powerpoint/2010/main" val="217189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11ABF7-28F7-40F6-9810-CDC26E423AF3}"/>
              </a:ext>
            </a:extLst>
          </p:cNvPr>
          <p:cNvSpPr>
            <a:spLocks noGrp="1"/>
          </p:cNvSpPr>
          <p:nvPr>
            <p:ph type="title"/>
          </p:nvPr>
        </p:nvSpPr>
        <p:spPr/>
        <p:txBody>
          <a:bodyPr/>
          <a:lstStyle/>
          <a:p>
            <a:r>
              <a:rPr lang="en-US" dirty="0"/>
              <a:t>Structure and Classification</a:t>
            </a:r>
          </a:p>
        </p:txBody>
      </p:sp>
      <p:sp>
        <p:nvSpPr>
          <p:cNvPr id="3" name="Content Placeholder 2">
            <a:extLst>
              <a:ext uri="{FF2B5EF4-FFF2-40B4-BE49-F238E27FC236}">
                <a16:creationId xmlns:a16="http://schemas.microsoft.com/office/drawing/2014/main" xmlns="" id="{98958472-340F-4067-BEAA-9183B6240854}"/>
              </a:ext>
            </a:extLst>
          </p:cNvPr>
          <p:cNvSpPr>
            <a:spLocks noGrp="1"/>
          </p:cNvSpPr>
          <p:nvPr>
            <p:ph idx="1"/>
          </p:nvPr>
        </p:nvSpPr>
        <p:spPr>
          <a:xfrm>
            <a:off x="2388457" y="1265378"/>
            <a:ext cx="8915400" cy="4461361"/>
          </a:xfrm>
        </p:spPr>
        <p:txBody>
          <a:bodyPr>
            <a:normAutofit/>
          </a:bodyPr>
          <a:lstStyle/>
          <a:p>
            <a:r>
              <a:rPr lang="en-US" sz="2000" dirty="0"/>
              <a:t>Amines are organic derivatives of ammonia in which one or more hydrogens are replaced with alkyl or aryl groups.</a:t>
            </a:r>
          </a:p>
          <a:p>
            <a:r>
              <a:rPr lang="en-US" sz="2000" dirty="0"/>
              <a:t>Amines are further divided into aliphatic and aromatic amines.</a:t>
            </a:r>
            <a:endParaRPr lang="ar-SA" sz="2000" dirty="0"/>
          </a:p>
          <a:p>
            <a:r>
              <a:rPr lang="en-US" sz="2000" dirty="0"/>
              <a:t>It has high degree of biological activity, many amines are used as drugs and medicines.</a:t>
            </a:r>
          </a:p>
          <a:p>
            <a:r>
              <a:rPr lang="en-US" sz="2000" dirty="0"/>
              <a:t> Amines are classified as primary, secondary, or tertiary, depending on the number of carbon atoms bonded directly to nitrogen. In a heterocyclic amine, the nitrogen atom is part of an aliphatic or aromatic ring.</a:t>
            </a:r>
            <a:endParaRPr lang="ar-SA" sz="2000" dirty="0"/>
          </a:p>
          <a:p>
            <a:endParaRPr lang="en-US" sz="2000" dirty="0"/>
          </a:p>
        </p:txBody>
      </p:sp>
      <p:sp>
        <p:nvSpPr>
          <p:cNvPr id="5" name="Slide Number Placeholder 4">
            <a:extLst>
              <a:ext uri="{FF2B5EF4-FFF2-40B4-BE49-F238E27FC236}">
                <a16:creationId xmlns:a16="http://schemas.microsoft.com/office/drawing/2014/main" xmlns="" id="{6C4EEF5F-9B62-42E0-A41C-9108301D88D4}"/>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
        <p:nvSpPr>
          <p:cNvPr id="8" name="TextBox 7">
            <a:extLst>
              <a:ext uri="{FF2B5EF4-FFF2-40B4-BE49-F238E27FC236}">
                <a16:creationId xmlns:a16="http://schemas.microsoft.com/office/drawing/2014/main" xmlns="" id="{E8A9C9B6-EC82-40BF-870A-B46CCED68DE5}"/>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grpSp>
        <p:nvGrpSpPr>
          <p:cNvPr id="4" name="Group 3"/>
          <p:cNvGrpSpPr/>
          <p:nvPr/>
        </p:nvGrpSpPr>
        <p:grpSpPr>
          <a:xfrm>
            <a:off x="3445510" y="4132023"/>
            <a:ext cx="7336040" cy="2725977"/>
            <a:chOff x="3445510" y="4132023"/>
            <a:chExt cx="7336040" cy="2725977"/>
          </a:xfrm>
        </p:grpSpPr>
        <p:pic>
          <p:nvPicPr>
            <p:cNvPr id="3078" name="Picture 6" descr="Image result for Structure and Classification of amines">
              <a:extLst>
                <a:ext uri="{FF2B5EF4-FFF2-40B4-BE49-F238E27FC236}">
                  <a16:creationId xmlns:a16="http://schemas.microsoft.com/office/drawing/2014/main" xmlns="" id="{27FB8872-CCE2-4B7C-8B38-25534F1BA99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71227" b="20268"/>
            <a:stretch/>
          </p:blipFill>
          <p:spPr bwMode="auto">
            <a:xfrm>
              <a:off x="5084607" y="4132023"/>
              <a:ext cx="841632" cy="599753"/>
            </a:xfrm>
            <a:prstGeom prst="rect">
              <a:avLst/>
            </a:prstGeom>
            <a:noFill/>
            <a:extLst>
              <a:ext uri="{909E8E84-426E-40DD-AFC4-6F175D3DCCD1}">
                <a14:hiddenFill xmlns:a14="http://schemas.microsoft.com/office/drawing/2010/main">
                  <a:solidFill>
                    <a:srgbClr val="FFFFFF"/>
                  </a:solidFill>
                </a14:hiddenFill>
              </a:ext>
            </a:extLst>
          </p:spPr>
        </p:pic>
        <p:pic>
          <p:nvPicPr>
            <p:cNvPr id="11266" name="Picture 2" descr="Related image">
              <a:extLst>
                <a:ext uri="{FF2B5EF4-FFF2-40B4-BE49-F238E27FC236}">
                  <a16:creationId xmlns:a16="http://schemas.microsoft.com/office/drawing/2014/main" xmlns="" id="{1CB84BAB-4026-43FC-A162-FF690231626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9158"/>
            <a:stretch/>
          </p:blipFill>
          <p:spPr bwMode="auto">
            <a:xfrm>
              <a:off x="3445510" y="4555646"/>
              <a:ext cx="7336040" cy="230235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6" descr="Image result for Structure and Classification of amines">
              <a:extLst>
                <a:ext uri="{FF2B5EF4-FFF2-40B4-BE49-F238E27FC236}">
                  <a16:creationId xmlns:a16="http://schemas.microsoft.com/office/drawing/2014/main" xmlns="" id="{27FB8872-CCE2-4B7C-8B38-25534F1BA99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0131" r="39738"/>
            <a:stretch/>
          </p:blipFill>
          <p:spPr bwMode="auto">
            <a:xfrm>
              <a:off x="6486827" y="4203741"/>
              <a:ext cx="881353" cy="75221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Image result for Structure and Classification of amines">
              <a:extLst>
                <a:ext uri="{FF2B5EF4-FFF2-40B4-BE49-F238E27FC236}">
                  <a16:creationId xmlns:a16="http://schemas.microsoft.com/office/drawing/2014/main" xmlns="" id="{27FB8872-CCE2-4B7C-8B38-25534F1BA99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1113" t="9535"/>
            <a:stretch/>
          </p:blipFill>
          <p:spPr bwMode="auto">
            <a:xfrm>
              <a:off x="8356922" y="4203741"/>
              <a:ext cx="844952" cy="680499"/>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8605911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B71690-0C89-469E-B80A-2966CD4B116A}"/>
              </a:ext>
            </a:extLst>
          </p:cNvPr>
          <p:cNvSpPr>
            <a:spLocks noGrp="1"/>
          </p:cNvSpPr>
          <p:nvPr>
            <p:ph type="title"/>
          </p:nvPr>
        </p:nvSpPr>
        <p:spPr/>
        <p:txBody>
          <a:bodyPr/>
          <a:lstStyle/>
          <a:p>
            <a:r>
              <a:rPr lang="en-US" dirty="0">
                <a:solidFill>
                  <a:srgbClr val="FF0000"/>
                </a:solidFill>
                <a:latin typeface="+mn-lt"/>
              </a:rPr>
              <a:t>Mechanism of Diazonium salt formation 1</a:t>
            </a:r>
            <a:endParaRPr lang="en-US" dirty="0">
              <a:latin typeface="+mn-lt"/>
            </a:endParaRPr>
          </a:p>
        </p:txBody>
      </p:sp>
      <p:sp>
        <p:nvSpPr>
          <p:cNvPr id="3" name="Slide Number Placeholder 2">
            <a:extLst>
              <a:ext uri="{FF2B5EF4-FFF2-40B4-BE49-F238E27FC236}">
                <a16:creationId xmlns:a16="http://schemas.microsoft.com/office/drawing/2014/main" xmlns="" id="{6D8C46C3-5408-4C68-9EA6-382D205CC575}"/>
              </a:ext>
            </a:extLst>
          </p:cNvPr>
          <p:cNvSpPr>
            <a:spLocks noGrp="1"/>
          </p:cNvSpPr>
          <p:nvPr>
            <p:ph type="sldNum" sz="quarter" idx="12"/>
          </p:nvPr>
        </p:nvSpPr>
        <p:spPr/>
        <p:txBody>
          <a:bodyPr/>
          <a:lstStyle/>
          <a:p>
            <a:fld id="{D57F1E4F-1CFF-5643-939E-217C01CDF565}" type="slidenum">
              <a:rPr lang="en-US" smtClean="0"/>
              <a:pPr/>
              <a:t>30</a:t>
            </a:fld>
            <a:endParaRPr lang="en-US" dirty="0"/>
          </a:p>
        </p:txBody>
      </p:sp>
      <p:pic>
        <p:nvPicPr>
          <p:cNvPr id="4" name="Picture 5" descr="diazonium">
            <a:extLst>
              <a:ext uri="{FF2B5EF4-FFF2-40B4-BE49-F238E27FC236}">
                <a16:creationId xmlns:a16="http://schemas.microsoft.com/office/drawing/2014/main" xmlns="" id="{EE9A9106-4757-410D-A10D-8F3FA4B8B92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9277" y="2651810"/>
            <a:ext cx="7127875" cy="385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xmlns="" id="{B9BD3D17-EF63-49FB-B416-8893E47CDDD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l="39838" t="54193" r="41537" b="40750"/>
          <a:stretch>
            <a:fillRect/>
          </a:stretch>
        </p:blipFill>
        <p:spPr bwMode="auto">
          <a:xfrm>
            <a:off x="5061846" y="1738287"/>
            <a:ext cx="5465306" cy="83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xmlns="" id="{90AA79B4-E99C-433A-881C-A8106E76E85D}"/>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Tree>
    <p:extLst>
      <p:ext uri="{BB962C8B-B14F-4D97-AF65-F5344CB8AC3E}">
        <p14:creationId xmlns:p14="http://schemas.microsoft.com/office/powerpoint/2010/main" val="26028285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58B8BC-851A-412E-A8C8-60FB3EBB572C}"/>
              </a:ext>
            </a:extLst>
          </p:cNvPr>
          <p:cNvSpPr>
            <a:spLocks noGrp="1"/>
          </p:cNvSpPr>
          <p:nvPr>
            <p:ph type="title"/>
          </p:nvPr>
        </p:nvSpPr>
        <p:spPr/>
        <p:txBody>
          <a:bodyPr/>
          <a:lstStyle/>
          <a:p>
            <a:r>
              <a:rPr lang="en-US" dirty="0">
                <a:solidFill>
                  <a:srgbClr val="FF0000"/>
                </a:solidFill>
              </a:rPr>
              <a:t>Mechanism of Diazonium salt formation 2</a:t>
            </a:r>
            <a:endParaRPr lang="en-US" dirty="0"/>
          </a:p>
        </p:txBody>
      </p:sp>
      <p:sp>
        <p:nvSpPr>
          <p:cNvPr id="3" name="Slide Number Placeholder 2">
            <a:extLst>
              <a:ext uri="{FF2B5EF4-FFF2-40B4-BE49-F238E27FC236}">
                <a16:creationId xmlns:a16="http://schemas.microsoft.com/office/drawing/2014/main" xmlns="" id="{D997A721-B8DF-4F80-B3CB-351DBA2D9424}"/>
              </a:ext>
            </a:extLst>
          </p:cNvPr>
          <p:cNvSpPr>
            <a:spLocks noGrp="1"/>
          </p:cNvSpPr>
          <p:nvPr>
            <p:ph type="sldNum" sz="quarter" idx="12"/>
          </p:nvPr>
        </p:nvSpPr>
        <p:spPr/>
        <p:txBody>
          <a:bodyPr/>
          <a:lstStyle/>
          <a:p>
            <a:fld id="{D57F1E4F-1CFF-5643-939E-217C01CDF565}" type="slidenum">
              <a:rPr lang="en-US" smtClean="0"/>
              <a:pPr/>
              <a:t>31</a:t>
            </a:fld>
            <a:endParaRPr lang="en-US" dirty="0"/>
          </a:p>
        </p:txBody>
      </p:sp>
      <p:pic>
        <p:nvPicPr>
          <p:cNvPr id="23554" name="Picture 2" descr="Image result for Amine Reactions with Nitrous Acid">
            <a:extLst>
              <a:ext uri="{FF2B5EF4-FFF2-40B4-BE49-F238E27FC236}">
                <a16:creationId xmlns:a16="http://schemas.microsoft.com/office/drawing/2014/main" xmlns="" id="{F85AA108-746B-44C8-8C3C-A634A5AAB5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7350" y="2544714"/>
            <a:ext cx="8386051" cy="280100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xmlns="" id="{5C48D9DF-D946-42BC-B084-65F955D2B354}"/>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Tree>
    <p:extLst>
      <p:ext uri="{BB962C8B-B14F-4D97-AF65-F5344CB8AC3E}">
        <p14:creationId xmlns:p14="http://schemas.microsoft.com/office/powerpoint/2010/main" val="3124412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D45B10-A5F9-4DBB-81B4-67E534F53064}"/>
              </a:ext>
            </a:extLst>
          </p:cNvPr>
          <p:cNvSpPr>
            <a:spLocks noGrp="1"/>
          </p:cNvSpPr>
          <p:nvPr>
            <p:ph type="title"/>
          </p:nvPr>
        </p:nvSpPr>
        <p:spPr/>
        <p:txBody>
          <a:bodyPr/>
          <a:lstStyle/>
          <a:p>
            <a:r>
              <a:rPr lang="en-US" dirty="0">
                <a:effectLst>
                  <a:outerShdw blurRad="38100" dist="38100" dir="2700000" algn="tl">
                    <a:srgbClr val="FFFFFF"/>
                  </a:outerShdw>
                </a:effectLst>
                <a:ea typeface="ＭＳ Ｐゴシック" charset="-128"/>
              </a:rPr>
              <a:t>Diazonium Salt Reactions</a:t>
            </a:r>
            <a:endParaRPr lang="en-US" dirty="0"/>
          </a:p>
        </p:txBody>
      </p:sp>
      <p:sp>
        <p:nvSpPr>
          <p:cNvPr id="3" name="Slide Number Placeholder 2">
            <a:extLst>
              <a:ext uri="{FF2B5EF4-FFF2-40B4-BE49-F238E27FC236}">
                <a16:creationId xmlns:a16="http://schemas.microsoft.com/office/drawing/2014/main" xmlns="" id="{5EE8A59D-2023-4C40-BB9B-DE0F7C1B35BE}"/>
              </a:ext>
            </a:extLst>
          </p:cNvPr>
          <p:cNvSpPr>
            <a:spLocks noGrp="1"/>
          </p:cNvSpPr>
          <p:nvPr>
            <p:ph type="sldNum" sz="quarter" idx="12"/>
          </p:nvPr>
        </p:nvSpPr>
        <p:spPr/>
        <p:txBody>
          <a:bodyPr/>
          <a:lstStyle/>
          <a:p>
            <a:fld id="{D57F1E4F-1CFF-5643-939E-217C01CDF565}" type="slidenum">
              <a:rPr lang="en-US" smtClean="0"/>
              <a:pPr/>
              <a:t>32</a:t>
            </a:fld>
            <a:endParaRPr lang="en-US" dirty="0"/>
          </a:p>
        </p:txBody>
      </p:sp>
      <p:pic>
        <p:nvPicPr>
          <p:cNvPr id="4" name="Picture 3">
            <a:extLst>
              <a:ext uri="{FF2B5EF4-FFF2-40B4-BE49-F238E27FC236}">
                <a16:creationId xmlns:a16="http://schemas.microsoft.com/office/drawing/2014/main" xmlns="" id="{DBB582AC-E701-4373-B4B8-2E1A38BD29E6}"/>
              </a:ext>
            </a:extLst>
          </p:cNvPr>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40050" y="1264555"/>
            <a:ext cx="6311900" cy="4892675"/>
          </a:xfrm>
          <a:prstGeom prst="rect">
            <a:avLst/>
          </a:prstGeom>
          <a:solidFill>
            <a:schemeClr val="bg2"/>
          </a:solidFill>
          <a:ln w="12700">
            <a:solidFill>
              <a:srgbClr val="000000"/>
            </a:solidFill>
            <a:miter lim="800000"/>
            <a:headEnd/>
            <a:tailEnd/>
          </a:ln>
        </p:spPr>
      </p:pic>
      <p:sp>
        <p:nvSpPr>
          <p:cNvPr id="5" name="TextBox 4">
            <a:extLst>
              <a:ext uri="{FF2B5EF4-FFF2-40B4-BE49-F238E27FC236}">
                <a16:creationId xmlns:a16="http://schemas.microsoft.com/office/drawing/2014/main" xmlns="" id="{EA9B352D-5C31-471A-9B1D-987FAB4026CA}"/>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Tree>
    <p:extLst>
      <p:ext uri="{BB962C8B-B14F-4D97-AF65-F5344CB8AC3E}">
        <p14:creationId xmlns:p14="http://schemas.microsoft.com/office/powerpoint/2010/main" val="982065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F00B87-AF4A-4847-9998-3B6F526EB05E}"/>
              </a:ext>
            </a:extLst>
          </p:cNvPr>
          <p:cNvSpPr>
            <a:spLocks noGrp="1"/>
          </p:cNvSpPr>
          <p:nvPr>
            <p:ph type="title"/>
          </p:nvPr>
        </p:nvSpPr>
        <p:spPr/>
        <p:txBody>
          <a:bodyPr/>
          <a:lstStyle/>
          <a:p>
            <a:r>
              <a:rPr lang="en-US" dirty="0"/>
              <a:t>Nomenclature of amines </a:t>
            </a:r>
            <a:br>
              <a:rPr lang="en-US" dirty="0"/>
            </a:br>
            <a:r>
              <a:rPr lang="en-US" dirty="0" err="1">
                <a:solidFill>
                  <a:srgbClr val="FF0000"/>
                </a:solidFill>
              </a:rPr>
              <a:t>A.Common</a:t>
            </a:r>
            <a:r>
              <a:rPr lang="en-US" dirty="0">
                <a:solidFill>
                  <a:srgbClr val="FF0000"/>
                </a:solidFill>
              </a:rPr>
              <a:t> Name of amines </a:t>
            </a:r>
          </a:p>
        </p:txBody>
      </p:sp>
      <p:sp>
        <p:nvSpPr>
          <p:cNvPr id="3" name="Content Placeholder 2">
            <a:extLst>
              <a:ext uri="{FF2B5EF4-FFF2-40B4-BE49-F238E27FC236}">
                <a16:creationId xmlns:a16="http://schemas.microsoft.com/office/drawing/2014/main" xmlns="" id="{9B9BF189-B3F5-4953-9694-99453AB0C4C5}"/>
              </a:ext>
            </a:extLst>
          </p:cNvPr>
          <p:cNvSpPr>
            <a:spLocks noGrp="1"/>
          </p:cNvSpPr>
          <p:nvPr>
            <p:ph idx="1"/>
          </p:nvPr>
        </p:nvSpPr>
        <p:spPr/>
        <p:txBody>
          <a:bodyPr>
            <a:normAutofit/>
          </a:bodyPr>
          <a:lstStyle/>
          <a:p>
            <a:r>
              <a:rPr lang="en-US" sz="2000" dirty="0">
                <a:solidFill>
                  <a:srgbClr val="FF0000"/>
                </a:solidFill>
              </a:rPr>
              <a:t>Common Names </a:t>
            </a:r>
            <a:r>
              <a:rPr lang="en-US" sz="2000" dirty="0"/>
              <a:t>are formed from the names of the alkyl groups bonded to nitrogen, followed by the suffix -</a:t>
            </a:r>
            <a:r>
              <a:rPr lang="en-US" sz="2000" i="1" dirty="0"/>
              <a:t>amine</a:t>
            </a:r>
            <a:r>
              <a:rPr lang="en-US" sz="2000" dirty="0"/>
              <a:t>. The prefixes </a:t>
            </a:r>
            <a:r>
              <a:rPr lang="en-US" sz="2000" i="1" dirty="0"/>
              <a:t>di</a:t>
            </a:r>
            <a:r>
              <a:rPr lang="en-US" sz="2000" dirty="0"/>
              <a:t>-, </a:t>
            </a:r>
            <a:r>
              <a:rPr lang="en-US" sz="2000" i="1" dirty="0"/>
              <a:t>tri</a:t>
            </a:r>
            <a:r>
              <a:rPr lang="en-US" sz="2000" dirty="0"/>
              <a:t>-, and </a:t>
            </a:r>
            <a:r>
              <a:rPr lang="en-US" sz="2000" i="1" dirty="0"/>
              <a:t>tetra</a:t>
            </a:r>
            <a:r>
              <a:rPr lang="en-US" sz="2000" dirty="0"/>
              <a:t>- are used to describe two, three, or four identical substituents.</a:t>
            </a:r>
          </a:p>
          <a:p>
            <a:endParaRPr lang="en-US" sz="2000" dirty="0"/>
          </a:p>
        </p:txBody>
      </p:sp>
      <p:pic>
        <p:nvPicPr>
          <p:cNvPr id="4" name="Picture 4" descr="Related image">
            <a:extLst>
              <a:ext uri="{FF2B5EF4-FFF2-40B4-BE49-F238E27FC236}">
                <a16:creationId xmlns:a16="http://schemas.microsoft.com/office/drawing/2014/main" xmlns="" id="{DA868EF7-440A-4F4B-8141-5CD51FDA75E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33417" b="50511"/>
          <a:stretch/>
        </p:blipFill>
        <p:spPr bwMode="auto">
          <a:xfrm>
            <a:off x="2419350" y="3634154"/>
            <a:ext cx="3676650" cy="520505"/>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a:extLst>
              <a:ext uri="{FF2B5EF4-FFF2-40B4-BE49-F238E27FC236}">
                <a16:creationId xmlns:a16="http://schemas.microsoft.com/office/drawing/2014/main" xmlns="" id="{2E740798-B196-4E73-9DC8-2C01AD8D0E72}"/>
              </a:ext>
            </a:extLst>
          </p:cNvPr>
          <p:cNvSpPr>
            <a:spLocks noGrp="1"/>
          </p:cNvSpPr>
          <p:nvPr>
            <p:ph type="sldNum" sz="quarter" idx="12"/>
          </p:nvPr>
        </p:nvSpPr>
        <p:spPr/>
        <p:txBody>
          <a:bodyPr/>
          <a:lstStyle/>
          <a:p>
            <a:fld id="{D57F1E4F-1CFF-5643-939E-217C01CDF565}" type="slidenum">
              <a:rPr lang="en-US" smtClean="0"/>
              <a:pPr/>
              <a:t>4</a:t>
            </a:fld>
            <a:endParaRPr lang="en-US" dirty="0"/>
          </a:p>
        </p:txBody>
      </p:sp>
      <p:pic>
        <p:nvPicPr>
          <p:cNvPr id="8" name="Picture 4" descr="Related image">
            <a:extLst>
              <a:ext uri="{FF2B5EF4-FFF2-40B4-BE49-F238E27FC236}">
                <a16:creationId xmlns:a16="http://schemas.microsoft.com/office/drawing/2014/main" xmlns="" id="{9D0F06D5-7E8E-45E2-BD82-1AF239B8600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74032"/>
          <a:stretch/>
        </p:blipFill>
        <p:spPr bwMode="auto">
          <a:xfrm>
            <a:off x="9045574" y="3458753"/>
            <a:ext cx="3676650" cy="84098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Related image">
            <a:extLst>
              <a:ext uri="{FF2B5EF4-FFF2-40B4-BE49-F238E27FC236}">
                <a16:creationId xmlns:a16="http://schemas.microsoft.com/office/drawing/2014/main" xmlns="" id="{0C2868ED-DF78-44DF-9E68-8EB5ADB6FD2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50167" b="23928"/>
          <a:stretch/>
        </p:blipFill>
        <p:spPr bwMode="auto">
          <a:xfrm>
            <a:off x="5368924" y="3446177"/>
            <a:ext cx="3676650" cy="83893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13">
            <a:extLst>
              <a:ext uri="{FF2B5EF4-FFF2-40B4-BE49-F238E27FC236}">
                <a16:creationId xmlns:a16="http://schemas.microsoft.com/office/drawing/2014/main" xmlns="" id="{57398733-8A31-463D-8E4F-3697849C59DA}"/>
              </a:ext>
            </a:extLst>
          </p:cNvPr>
          <p:cNvSpPr>
            <a:spLocks noChangeArrowheads="1"/>
          </p:cNvSpPr>
          <p:nvPr/>
        </p:nvSpPr>
        <p:spPr bwMode="auto">
          <a:xfrm>
            <a:off x="3847514" y="5920118"/>
            <a:ext cx="7927144" cy="641350"/>
          </a:xfrm>
          <a:prstGeom prst="rect">
            <a:avLst/>
          </a:prstGeom>
          <a:noFill/>
          <a:ln>
            <a:noFill/>
          </a:ln>
          <a:effectLst/>
          <a:extLst/>
        </p:spPr>
        <p:txBody>
          <a:bodyPr wrap="square">
            <a:spAutoFit/>
          </a:bodyPr>
          <a:lstStyle/>
          <a:p>
            <a:pPr>
              <a:defRPr/>
            </a:pPr>
            <a:r>
              <a:rPr lang="en-GB" dirty="0">
                <a:solidFill>
                  <a:schemeClr val="accent1"/>
                </a:solidFill>
                <a:ea typeface="+mn-ea"/>
              </a:rPr>
              <a:t>Methylamine	       Benzyl methyl amine        Trimethyl amine            </a:t>
            </a:r>
            <a:r>
              <a:rPr lang="en-US" dirty="0">
                <a:solidFill>
                  <a:schemeClr val="accent1"/>
                </a:solidFill>
                <a:ea typeface="+mn-ea"/>
              </a:rPr>
              <a:t>				</a:t>
            </a:r>
            <a:endParaRPr lang="en-GB" dirty="0">
              <a:solidFill>
                <a:schemeClr val="accent1"/>
              </a:solidFill>
              <a:ea typeface="+mn-ea"/>
            </a:endParaRPr>
          </a:p>
        </p:txBody>
      </p:sp>
      <p:graphicFrame>
        <p:nvGraphicFramePr>
          <p:cNvPr id="11" name="Object 22">
            <a:extLst>
              <a:ext uri="{FF2B5EF4-FFF2-40B4-BE49-F238E27FC236}">
                <a16:creationId xmlns:a16="http://schemas.microsoft.com/office/drawing/2014/main" xmlns="" id="{31FD56E8-F2C6-4AC7-A62E-A0761397518D}"/>
              </a:ext>
            </a:extLst>
          </p:cNvPr>
          <p:cNvGraphicFramePr>
            <a:graphicFrameLocks noChangeAspect="1"/>
          </p:cNvGraphicFramePr>
          <p:nvPr>
            <p:extLst>
              <p:ext uri="{D42A27DB-BD31-4B8C-83A1-F6EECF244321}">
                <p14:modId xmlns:p14="http://schemas.microsoft.com/office/powerpoint/2010/main" val="3227401232"/>
              </p:ext>
            </p:extLst>
          </p:nvPr>
        </p:nvGraphicFramePr>
        <p:xfrm>
          <a:off x="4323556" y="4200296"/>
          <a:ext cx="5873750" cy="1665288"/>
        </p:xfrm>
        <a:graphic>
          <a:graphicData uri="http://schemas.openxmlformats.org/presentationml/2006/ole">
            <mc:AlternateContent xmlns:mc="http://schemas.openxmlformats.org/markup-compatibility/2006">
              <mc:Choice xmlns:v="urn:schemas-microsoft-com:vml" Requires="v">
                <p:oleObj spid="_x0000_s12299" name="CS ChemDraw Drawing" r:id="rId4" imgW="3208020" imgH="909828" progId="ChemDraw.Document.6.0">
                  <p:embed/>
                </p:oleObj>
              </mc:Choice>
              <mc:Fallback>
                <p:oleObj name="CS ChemDraw Drawing" r:id="rId4" imgW="3208020" imgH="909828" progId="ChemDraw.Document.6.0">
                  <p:embed/>
                  <p:pic>
                    <p:nvPicPr>
                      <p:cNvPr id="7173" name="Object 22"/>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23556" y="4200296"/>
                        <a:ext cx="5873750" cy="1665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TextBox 11">
            <a:extLst>
              <a:ext uri="{FF2B5EF4-FFF2-40B4-BE49-F238E27FC236}">
                <a16:creationId xmlns:a16="http://schemas.microsoft.com/office/drawing/2014/main" xmlns="" id="{81043391-BE4B-40E7-8BA5-BD76B319583E}"/>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Tree>
    <p:extLst>
      <p:ext uri="{BB962C8B-B14F-4D97-AF65-F5344CB8AC3E}">
        <p14:creationId xmlns:p14="http://schemas.microsoft.com/office/powerpoint/2010/main" val="3413583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B403AC-8033-472E-B54B-14674347FBE9}"/>
              </a:ext>
            </a:extLst>
          </p:cNvPr>
          <p:cNvSpPr>
            <a:spLocks noGrp="1"/>
          </p:cNvSpPr>
          <p:nvPr>
            <p:ph type="title"/>
          </p:nvPr>
        </p:nvSpPr>
        <p:spPr/>
        <p:txBody>
          <a:bodyPr/>
          <a:lstStyle/>
          <a:p>
            <a:r>
              <a:rPr lang="en-US" dirty="0"/>
              <a:t>B. IUPAC nomenclature of amines </a:t>
            </a:r>
          </a:p>
        </p:txBody>
      </p:sp>
      <p:sp>
        <p:nvSpPr>
          <p:cNvPr id="3" name="Content Placeholder 2">
            <a:extLst>
              <a:ext uri="{FF2B5EF4-FFF2-40B4-BE49-F238E27FC236}">
                <a16:creationId xmlns:a16="http://schemas.microsoft.com/office/drawing/2014/main" xmlns="" id="{59817937-0043-4454-9FD8-71AF51F91EBC}"/>
              </a:ext>
            </a:extLst>
          </p:cNvPr>
          <p:cNvSpPr>
            <a:spLocks noGrp="1"/>
          </p:cNvSpPr>
          <p:nvPr>
            <p:ph idx="1"/>
          </p:nvPr>
        </p:nvSpPr>
        <p:spPr/>
        <p:txBody>
          <a:bodyPr/>
          <a:lstStyle/>
          <a:p>
            <a:r>
              <a:rPr lang="en-US" dirty="0"/>
              <a:t>The IUPAC nomenclature for amines is similar to that for alcohols. The longest continuous chain of carbon atoms determines the root name. The -</a:t>
            </a:r>
            <a:r>
              <a:rPr lang="en-US" i="1" dirty="0"/>
              <a:t>e </a:t>
            </a:r>
            <a:r>
              <a:rPr lang="en-US" dirty="0"/>
              <a:t>ending in the alkane name is changed to -</a:t>
            </a:r>
            <a:r>
              <a:rPr lang="en-US" i="1" dirty="0"/>
              <a:t>amine</a:t>
            </a:r>
            <a:r>
              <a:rPr lang="en-US" dirty="0"/>
              <a:t>, and a number shows the position of the amino group along the chain. Other substituents on the carbon chain are given numbers, and the prefix </a:t>
            </a:r>
            <a:r>
              <a:rPr lang="en-US" i="1" dirty="0"/>
              <a:t>N</a:t>
            </a:r>
            <a:r>
              <a:rPr lang="en-US" dirty="0"/>
              <a:t>- is used for each substituent on nitrogen.</a:t>
            </a:r>
          </a:p>
        </p:txBody>
      </p:sp>
      <p:sp>
        <p:nvSpPr>
          <p:cNvPr id="4" name="Slide Number Placeholder 3">
            <a:extLst>
              <a:ext uri="{FF2B5EF4-FFF2-40B4-BE49-F238E27FC236}">
                <a16:creationId xmlns:a16="http://schemas.microsoft.com/office/drawing/2014/main" xmlns="" id="{CE516A4D-1446-486E-8459-71541325EEC6}"/>
              </a:ext>
            </a:extLst>
          </p:cNvPr>
          <p:cNvSpPr>
            <a:spLocks noGrp="1"/>
          </p:cNvSpPr>
          <p:nvPr>
            <p:ph type="sldNum" sz="quarter" idx="12"/>
          </p:nvPr>
        </p:nvSpPr>
        <p:spPr/>
        <p:txBody>
          <a:bodyPr/>
          <a:lstStyle/>
          <a:p>
            <a:fld id="{D57F1E4F-1CFF-5643-939E-217C01CDF565}" type="slidenum">
              <a:rPr lang="en-US" smtClean="0"/>
              <a:pPr/>
              <a:t>5</a:t>
            </a:fld>
            <a:endParaRPr lang="en-US" dirty="0"/>
          </a:p>
        </p:txBody>
      </p:sp>
      <p:pic>
        <p:nvPicPr>
          <p:cNvPr id="5" name="Picture 4" descr="Image result for common name of amines">
            <a:extLst>
              <a:ext uri="{FF2B5EF4-FFF2-40B4-BE49-F238E27FC236}">
                <a16:creationId xmlns:a16="http://schemas.microsoft.com/office/drawing/2014/main" xmlns="" id="{68870965-C83A-4C9D-B2E0-B6DEFE38B1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5591" y="4001816"/>
            <a:ext cx="4196398" cy="258239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Object 9">
            <a:extLst>
              <a:ext uri="{FF2B5EF4-FFF2-40B4-BE49-F238E27FC236}">
                <a16:creationId xmlns:a16="http://schemas.microsoft.com/office/drawing/2014/main" xmlns="" id="{D7BF68E5-4D19-4D60-BAFD-28839DD04EEC}"/>
              </a:ext>
            </a:extLst>
          </p:cNvPr>
          <p:cNvGraphicFramePr>
            <a:graphicFrameLocks noChangeAspect="1"/>
          </p:cNvGraphicFramePr>
          <p:nvPr>
            <p:extLst>
              <p:ext uri="{D42A27DB-BD31-4B8C-83A1-F6EECF244321}">
                <p14:modId xmlns:p14="http://schemas.microsoft.com/office/powerpoint/2010/main" val="2957601370"/>
              </p:ext>
            </p:extLst>
          </p:nvPr>
        </p:nvGraphicFramePr>
        <p:xfrm>
          <a:off x="6471143" y="4164472"/>
          <a:ext cx="5461707" cy="1090689"/>
        </p:xfrm>
        <a:graphic>
          <a:graphicData uri="http://schemas.openxmlformats.org/presentationml/2006/ole">
            <mc:AlternateContent xmlns:mc="http://schemas.openxmlformats.org/markup-compatibility/2006">
              <mc:Choice xmlns:v="urn:schemas-microsoft-com:vml" Requires="v">
                <p:oleObj spid="_x0000_s14361" name="CS ChemDraw Drawing" r:id="rId4" imgW="4197240" imgH="838080" progId="ChemDraw.Document.6.0">
                  <p:embed/>
                </p:oleObj>
              </mc:Choice>
              <mc:Fallback>
                <p:oleObj name="CS ChemDraw Drawing" r:id="rId4" imgW="4197240" imgH="838080" progId="ChemDraw.Document.6.0">
                  <p:embed/>
                  <p:pic>
                    <p:nvPicPr>
                      <p:cNvPr id="0" name=""/>
                      <p:cNvPicPr/>
                      <p:nvPr/>
                    </p:nvPicPr>
                    <p:blipFill>
                      <a:blip r:embed="rId5"/>
                      <a:stretch>
                        <a:fillRect/>
                      </a:stretch>
                    </p:blipFill>
                    <p:spPr>
                      <a:xfrm>
                        <a:off x="6471143" y="4164472"/>
                        <a:ext cx="5461707" cy="1090689"/>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xmlns="" id="{1D455600-4648-41F3-8A8A-E868EDD61F80}"/>
              </a:ext>
            </a:extLst>
          </p:cNvPr>
          <p:cNvGraphicFramePr>
            <a:graphicFrameLocks noChangeAspect="1"/>
          </p:cNvGraphicFramePr>
          <p:nvPr>
            <p:extLst>
              <p:ext uri="{D42A27DB-BD31-4B8C-83A1-F6EECF244321}">
                <p14:modId xmlns:p14="http://schemas.microsoft.com/office/powerpoint/2010/main" val="2068604565"/>
              </p:ext>
            </p:extLst>
          </p:nvPr>
        </p:nvGraphicFramePr>
        <p:xfrm>
          <a:off x="6241633" y="5722352"/>
          <a:ext cx="5816600" cy="788987"/>
        </p:xfrm>
        <a:graphic>
          <a:graphicData uri="http://schemas.openxmlformats.org/presentationml/2006/ole">
            <mc:AlternateContent xmlns:mc="http://schemas.openxmlformats.org/markup-compatibility/2006">
              <mc:Choice xmlns:v="urn:schemas-microsoft-com:vml" Requires="v">
                <p:oleObj spid="_x0000_s14362" name="CS ChemDraw Drawing" r:id="rId6" imgW="5816520" imgH="789480" progId="ChemDraw.Document.6.0">
                  <p:embed/>
                </p:oleObj>
              </mc:Choice>
              <mc:Fallback>
                <p:oleObj name="CS ChemDraw Drawing" r:id="rId6" imgW="5816520" imgH="789480" progId="ChemDraw.Document.6.0">
                  <p:embed/>
                  <p:pic>
                    <p:nvPicPr>
                      <p:cNvPr id="0" name=""/>
                      <p:cNvPicPr/>
                      <p:nvPr/>
                    </p:nvPicPr>
                    <p:blipFill>
                      <a:blip r:embed="rId7"/>
                      <a:stretch>
                        <a:fillRect/>
                      </a:stretch>
                    </p:blipFill>
                    <p:spPr>
                      <a:xfrm>
                        <a:off x="6241633" y="5722352"/>
                        <a:ext cx="5816600" cy="788987"/>
                      </a:xfrm>
                      <a:prstGeom prst="rect">
                        <a:avLst/>
                      </a:prstGeom>
                    </p:spPr>
                  </p:pic>
                </p:oleObj>
              </mc:Fallback>
            </mc:AlternateContent>
          </a:graphicData>
        </a:graphic>
      </p:graphicFrame>
      <p:sp>
        <p:nvSpPr>
          <p:cNvPr id="13" name="TextBox 12">
            <a:extLst>
              <a:ext uri="{FF2B5EF4-FFF2-40B4-BE49-F238E27FC236}">
                <a16:creationId xmlns:a16="http://schemas.microsoft.com/office/drawing/2014/main" xmlns="" id="{55A88D0E-0399-435A-88B0-D12C19BDC668}"/>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Tree>
    <p:extLst>
      <p:ext uri="{BB962C8B-B14F-4D97-AF65-F5344CB8AC3E}">
        <p14:creationId xmlns:p14="http://schemas.microsoft.com/office/powerpoint/2010/main" val="1313780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385654-3CFC-479B-9601-A636ADD6BBDA}"/>
              </a:ext>
            </a:extLst>
          </p:cNvPr>
          <p:cNvSpPr>
            <a:spLocks noGrp="1"/>
          </p:cNvSpPr>
          <p:nvPr>
            <p:ph type="title"/>
          </p:nvPr>
        </p:nvSpPr>
        <p:spPr/>
        <p:txBody>
          <a:bodyPr/>
          <a:lstStyle/>
          <a:p>
            <a:r>
              <a:rPr lang="en-GB" dirty="0"/>
              <a:t>Naming Of Aromatic Amines</a:t>
            </a:r>
            <a:br>
              <a:rPr lang="en-GB" dirty="0"/>
            </a:br>
            <a:endParaRPr lang="en-US" dirty="0"/>
          </a:p>
        </p:txBody>
      </p:sp>
      <p:sp>
        <p:nvSpPr>
          <p:cNvPr id="4" name="Slide Number Placeholder 3">
            <a:extLst>
              <a:ext uri="{FF2B5EF4-FFF2-40B4-BE49-F238E27FC236}">
                <a16:creationId xmlns:a16="http://schemas.microsoft.com/office/drawing/2014/main" xmlns="" id="{BC0FDED3-FD32-4BAD-954D-3406928FEEA5}"/>
              </a:ext>
            </a:extLst>
          </p:cNvPr>
          <p:cNvSpPr>
            <a:spLocks noGrp="1"/>
          </p:cNvSpPr>
          <p:nvPr>
            <p:ph type="sldNum" sz="quarter" idx="12"/>
          </p:nvPr>
        </p:nvSpPr>
        <p:spPr/>
        <p:txBody>
          <a:bodyPr/>
          <a:lstStyle/>
          <a:p>
            <a:fld id="{D57F1E4F-1CFF-5643-939E-217C01CDF565}" type="slidenum">
              <a:rPr lang="en-US" smtClean="0"/>
              <a:pPr/>
              <a:t>6</a:t>
            </a:fld>
            <a:endParaRPr lang="en-US" dirty="0"/>
          </a:p>
        </p:txBody>
      </p:sp>
      <p:pic>
        <p:nvPicPr>
          <p:cNvPr id="15362" name="Picture 2" descr="Related image">
            <a:extLst>
              <a:ext uri="{FF2B5EF4-FFF2-40B4-BE49-F238E27FC236}">
                <a16:creationId xmlns:a16="http://schemas.microsoft.com/office/drawing/2014/main" xmlns="" id="{F5359B72-7DC5-4DD6-811A-EB4ECAC1338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3801" t="18834" r="10996" b="36348"/>
          <a:stretch/>
        </p:blipFill>
        <p:spPr bwMode="auto">
          <a:xfrm>
            <a:off x="5764305" y="1911929"/>
            <a:ext cx="5543822" cy="2168162"/>
          </a:xfrm>
          <a:prstGeom prst="rect">
            <a:avLst/>
          </a:prstGeom>
          <a:noFill/>
          <a:extLst>
            <a:ext uri="{909E8E84-426E-40DD-AFC4-6F175D3DCCD1}">
              <a14:hiddenFill xmlns:a14="http://schemas.microsoft.com/office/drawing/2010/main">
                <a:solidFill>
                  <a:srgbClr val="FFFFFF"/>
                </a:solidFill>
              </a14:hiddenFill>
            </a:ext>
          </a:extLst>
        </p:spPr>
      </p:pic>
      <p:pic>
        <p:nvPicPr>
          <p:cNvPr id="15368" name="Picture 8" descr="Related image">
            <a:extLst>
              <a:ext uri="{FF2B5EF4-FFF2-40B4-BE49-F238E27FC236}">
                <a16:creationId xmlns:a16="http://schemas.microsoft.com/office/drawing/2014/main" xmlns="" id="{E5F764A2-977C-44DC-98EF-2872F7BF38E4}"/>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096000" y="4925648"/>
            <a:ext cx="1642148" cy="844064"/>
          </a:xfrm>
          <a:prstGeom prst="rect">
            <a:avLst/>
          </a:prstGeom>
          <a:noFill/>
          <a:extLst>
            <a:ext uri="{909E8E84-426E-40DD-AFC4-6F175D3DCCD1}">
              <a14:hiddenFill xmlns:a14="http://schemas.microsoft.com/office/drawing/2010/main">
                <a:solidFill>
                  <a:srgbClr val="FFFFFF"/>
                </a:solidFill>
              </a14:hiddenFill>
            </a:ext>
          </a:extLst>
        </p:spPr>
      </p:pic>
      <p:pic>
        <p:nvPicPr>
          <p:cNvPr id="15370" name="Picture 10" descr="Image result for toluidine">
            <a:extLst>
              <a:ext uri="{FF2B5EF4-FFF2-40B4-BE49-F238E27FC236}">
                <a16:creationId xmlns:a16="http://schemas.microsoft.com/office/drawing/2014/main" xmlns="" id="{C0282546-FCD5-4450-880C-CA6A228D5EB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28929" y="4635580"/>
            <a:ext cx="1118650" cy="1037477"/>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xmlns="" id="{47D4E42D-BDDA-4870-9AB6-A2A33479ADA7}"/>
              </a:ext>
            </a:extLst>
          </p:cNvPr>
          <p:cNvSpPr/>
          <p:nvPr/>
        </p:nvSpPr>
        <p:spPr>
          <a:xfrm>
            <a:off x="3316854" y="5866366"/>
            <a:ext cx="4616970" cy="338554"/>
          </a:xfrm>
          <a:prstGeom prst="rect">
            <a:avLst/>
          </a:prstGeom>
        </p:spPr>
        <p:txBody>
          <a:bodyPr wrap="none">
            <a:spAutoFit/>
          </a:bodyPr>
          <a:lstStyle/>
          <a:p>
            <a:r>
              <a:rPr lang="en-US" altLang="en-US" sz="1600" b="1" i="1" dirty="0"/>
              <a:t>o</a:t>
            </a:r>
            <a:r>
              <a:rPr lang="en-US" altLang="en-US" sz="1600" b="1" dirty="0"/>
              <a:t>-Toluidine                       	</a:t>
            </a:r>
            <a:r>
              <a:rPr lang="en-US" altLang="en-US" sz="1600" b="1" i="1" dirty="0"/>
              <a:t>m</a:t>
            </a:r>
            <a:r>
              <a:rPr lang="en-US" altLang="en-US" sz="1600" b="1" dirty="0"/>
              <a:t>-Aminophenol </a:t>
            </a:r>
            <a:endParaRPr lang="en-US" sz="1600" b="1" dirty="0"/>
          </a:p>
        </p:txBody>
      </p:sp>
      <p:sp>
        <p:nvSpPr>
          <p:cNvPr id="9" name="Rectangle 8">
            <a:extLst>
              <a:ext uri="{FF2B5EF4-FFF2-40B4-BE49-F238E27FC236}">
                <a16:creationId xmlns:a16="http://schemas.microsoft.com/office/drawing/2014/main" xmlns="" id="{2FCD0659-DEE7-47D4-B5EF-637EDE776621}"/>
              </a:ext>
            </a:extLst>
          </p:cNvPr>
          <p:cNvSpPr/>
          <p:nvPr/>
        </p:nvSpPr>
        <p:spPr>
          <a:xfrm>
            <a:off x="3316854" y="3650742"/>
            <a:ext cx="1715534" cy="584775"/>
          </a:xfrm>
          <a:prstGeom prst="rect">
            <a:avLst/>
          </a:prstGeom>
        </p:spPr>
        <p:txBody>
          <a:bodyPr wrap="none">
            <a:spAutoFit/>
          </a:bodyPr>
          <a:lstStyle/>
          <a:p>
            <a:r>
              <a:rPr lang="en-US" altLang="en-US" sz="1600" b="1" dirty="0"/>
              <a:t>Aniline</a:t>
            </a:r>
          </a:p>
          <a:p>
            <a:r>
              <a:rPr lang="en-US" sz="1600" b="1" dirty="0">
                <a:solidFill>
                  <a:srgbClr val="FF0000"/>
                </a:solidFill>
              </a:rPr>
              <a:t>(</a:t>
            </a:r>
            <a:r>
              <a:rPr lang="en-US" sz="1600" b="1" dirty="0" err="1">
                <a:solidFill>
                  <a:srgbClr val="FF0000"/>
                </a:solidFill>
              </a:rPr>
              <a:t>benzenamine</a:t>
            </a:r>
            <a:r>
              <a:rPr lang="en-US" sz="1600" b="1" dirty="0">
                <a:solidFill>
                  <a:srgbClr val="FF0000"/>
                </a:solidFill>
              </a:rPr>
              <a:t>)</a:t>
            </a:r>
            <a:endParaRPr lang="en-US" sz="1600" dirty="0">
              <a:solidFill>
                <a:srgbClr val="FF0000"/>
              </a:solidFill>
            </a:endParaRPr>
          </a:p>
        </p:txBody>
      </p:sp>
      <p:pic>
        <p:nvPicPr>
          <p:cNvPr id="15372" name="Picture 12" descr="Image result for Aniline">
            <a:extLst>
              <a:ext uri="{FF2B5EF4-FFF2-40B4-BE49-F238E27FC236}">
                <a16:creationId xmlns:a16="http://schemas.microsoft.com/office/drawing/2014/main" xmlns="" id="{354A3108-4322-405C-B2BF-3E37C9C0EBD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76388" y="2396764"/>
            <a:ext cx="1271191" cy="873525"/>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5AC013ED-D9BE-41D4-8527-61D1E9E3391D}"/>
              </a:ext>
            </a:extLst>
          </p:cNvPr>
          <p:cNvSpPr/>
          <p:nvPr/>
        </p:nvSpPr>
        <p:spPr>
          <a:xfrm>
            <a:off x="8536216" y="5821271"/>
            <a:ext cx="3073651" cy="584775"/>
          </a:xfrm>
          <a:prstGeom prst="rect">
            <a:avLst/>
          </a:prstGeom>
        </p:spPr>
        <p:txBody>
          <a:bodyPr wrap="square">
            <a:spAutoFit/>
          </a:bodyPr>
          <a:lstStyle/>
          <a:p>
            <a:r>
              <a:rPr lang="en-US" sz="1600" b="1" i="1" dirty="0">
                <a:solidFill>
                  <a:srgbClr val="000000"/>
                </a:solidFill>
              </a:rPr>
              <a:t>p</a:t>
            </a:r>
            <a:r>
              <a:rPr lang="en-US" sz="1600" b="1" dirty="0">
                <a:solidFill>
                  <a:srgbClr val="000000"/>
                </a:solidFill>
              </a:rPr>
              <a:t>-</a:t>
            </a:r>
            <a:r>
              <a:rPr lang="en-US" sz="1600" b="1" dirty="0" err="1">
                <a:solidFill>
                  <a:srgbClr val="000000"/>
                </a:solidFill>
              </a:rPr>
              <a:t>Anisidine</a:t>
            </a:r>
            <a:endParaRPr lang="en-US" sz="1600" b="1" dirty="0">
              <a:solidFill>
                <a:srgbClr val="000000"/>
              </a:solidFill>
            </a:endParaRPr>
          </a:p>
          <a:p>
            <a:r>
              <a:rPr lang="en-US" sz="1600" b="1" dirty="0">
                <a:solidFill>
                  <a:srgbClr val="FF0000"/>
                </a:solidFill>
              </a:rPr>
              <a:t>(4-methoxybenzenamine)</a:t>
            </a:r>
            <a:endParaRPr lang="en-US" sz="1600" dirty="0">
              <a:solidFill>
                <a:srgbClr val="FF0000"/>
              </a:solidFill>
            </a:endParaRPr>
          </a:p>
        </p:txBody>
      </p:sp>
      <p:pic>
        <p:nvPicPr>
          <p:cNvPr id="15374" name="Picture 14" descr="Related image">
            <a:extLst>
              <a:ext uri="{FF2B5EF4-FFF2-40B4-BE49-F238E27FC236}">
                <a16:creationId xmlns:a16="http://schemas.microsoft.com/office/drawing/2014/main" xmlns="" id="{AE6DF6ED-0E3B-4AE6-B5B6-A832DE06D2C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785189" y="4925648"/>
            <a:ext cx="1748752" cy="634841"/>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xmlns="" id="{F769794A-0E9F-4A1D-A430-B3C649DC6389}"/>
              </a:ext>
            </a:extLst>
          </p:cNvPr>
          <p:cNvSpPr/>
          <p:nvPr/>
        </p:nvSpPr>
        <p:spPr>
          <a:xfrm>
            <a:off x="2866654" y="1651147"/>
            <a:ext cx="6223178" cy="369332"/>
          </a:xfrm>
          <a:prstGeom prst="rect">
            <a:avLst/>
          </a:prstGeom>
        </p:spPr>
        <p:txBody>
          <a:bodyPr wrap="none">
            <a:spAutoFit/>
          </a:bodyPr>
          <a:lstStyle/>
          <a:p>
            <a:r>
              <a:rPr lang="en-US" dirty="0">
                <a:solidFill>
                  <a:srgbClr val="000000"/>
                </a:solidFill>
              </a:rPr>
              <a:t>Some common </a:t>
            </a:r>
            <a:r>
              <a:rPr lang="en-US" b="1" dirty="0" err="1">
                <a:solidFill>
                  <a:srgbClr val="1AA6FF"/>
                </a:solidFill>
              </a:rPr>
              <a:t>arylamines</a:t>
            </a:r>
            <a:r>
              <a:rPr lang="en-US" b="1" dirty="0">
                <a:solidFill>
                  <a:srgbClr val="1AA6FF"/>
                </a:solidFill>
              </a:rPr>
              <a:t> </a:t>
            </a:r>
            <a:r>
              <a:rPr lang="en-US" dirty="0">
                <a:solidFill>
                  <a:srgbClr val="000000"/>
                </a:solidFill>
              </a:rPr>
              <a:t>have the following names:</a:t>
            </a:r>
            <a:endParaRPr lang="en-US" dirty="0"/>
          </a:p>
        </p:txBody>
      </p:sp>
      <p:sp>
        <p:nvSpPr>
          <p:cNvPr id="17" name="TextBox 16">
            <a:extLst>
              <a:ext uri="{FF2B5EF4-FFF2-40B4-BE49-F238E27FC236}">
                <a16:creationId xmlns:a16="http://schemas.microsoft.com/office/drawing/2014/main" xmlns="" id="{05FAD8DF-FB6E-48C7-AAB6-A7734D99FD85}"/>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Tree>
    <p:extLst>
      <p:ext uri="{BB962C8B-B14F-4D97-AF65-F5344CB8AC3E}">
        <p14:creationId xmlns:p14="http://schemas.microsoft.com/office/powerpoint/2010/main" val="3830499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65FE43-3DBE-46CE-AF72-F7E92D70F6E8}"/>
              </a:ext>
            </a:extLst>
          </p:cNvPr>
          <p:cNvSpPr>
            <a:spLocks noGrp="1"/>
          </p:cNvSpPr>
          <p:nvPr>
            <p:ph type="title"/>
          </p:nvPr>
        </p:nvSpPr>
        <p:spPr/>
        <p:txBody>
          <a:bodyPr/>
          <a:lstStyle/>
          <a:p>
            <a:r>
              <a:rPr lang="en-US" dirty="0"/>
              <a:t>Physical Properties of Amines</a:t>
            </a:r>
            <a:r>
              <a:rPr lang="en-US" dirty="0">
                <a:latin typeface="+mn-lt"/>
              </a:rPr>
              <a:t/>
            </a:r>
            <a:br>
              <a:rPr lang="en-US" dirty="0">
                <a:latin typeface="+mn-lt"/>
              </a:rPr>
            </a:br>
            <a:r>
              <a:rPr lang="en-GB" dirty="0">
                <a:solidFill>
                  <a:srgbClr val="C00000"/>
                </a:solidFill>
                <a:latin typeface="+mn-lt"/>
                <a:ea typeface="ＭＳ Ｐゴシック" charset="-128"/>
              </a:rPr>
              <a:t>Solubility</a:t>
            </a:r>
            <a:endParaRPr lang="en-US" dirty="0">
              <a:latin typeface="+mn-lt"/>
            </a:endParaRPr>
          </a:p>
        </p:txBody>
      </p:sp>
      <p:sp>
        <p:nvSpPr>
          <p:cNvPr id="3" name="Content Placeholder 2">
            <a:extLst>
              <a:ext uri="{FF2B5EF4-FFF2-40B4-BE49-F238E27FC236}">
                <a16:creationId xmlns:a16="http://schemas.microsoft.com/office/drawing/2014/main" xmlns="" id="{ABC899CC-A4EC-4967-AF02-5364A84CC728}"/>
              </a:ext>
            </a:extLst>
          </p:cNvPr>
          <p:cNvSpPr>
            <a:spLocks noGrp="1"/>
          </p:cNvSpPr>
          <p:nvPr>
            <p:ph idx="1"/>
          </p:nvPr>
        </p:nvSpPr>
        <p:spPr/>
        <p:txBody>
          <a:bodyPr>
            <a:normAutofit/>
          </a:bodyPr>
          <a:lstStyle/>
          <a:p>
            <a:pPr marL="0" indent="0" algn="just">
              <a:buNone/>
            </a:pPr>
            <a:r>
              <a:rPr lang="en-US" sz="2000" dirty="0"/>
              <a:t>     Amines are strongly polar because the large dipole moment of the lone pair of electrons adds to the dipole moments of the C-N and H-N bonds. Primary and secondary amines have N-H bonds, allowing them to form hydrogen bonds. Pure tertiary amines cannot engage in hydrogen bonding because they have no N-H bonds. They can, however, accept hydrogen bonds from molecules having O￢H or N￢H bonds. </a:t>
            </a:r>
          </a:p>
        </p:txBody>
      </p:sp>
      <p:sp>
        <p:nvSpPr>
          <p:cNvPr id="4" name="Slide Number Placeholder 3">
            <a:extLst>
              <a:ext uri="{FF2B5EF4-FFF2-40B4-BE49-F238E27FC236}">
                <a16:creationId xmlns:a16="http://schemas.microsoft.com/office/drawing/2014/main" xmlns="" id="{EA188866-1E8A-45F7-B2C6-1EC203CAB2FE}"/>
              </a:ext>
            </a:extLst>
          </p:cNvPr>
          <p:cNvSpPr>
            <a:spLocks noGrp="1"/>
          </p:cNvSpPr>
          <p:nvPr>
            <p:ph type="sldNum" sz="quarter" idx="12"/>
          </p:nvPr>
        </p:nvSpPr>
        <p:spPr/>
        <p:txBody>
          <a:bodyPr/>
          <a:lstStyle/>
          <a:p>
            <a:fld id="{D57F1E4F-1CFF-5643-939E-217C01CDF565}" type="slidenum">
              <a:rPr lang="en-US" smtClean="0"/>
              <a:pPr/>
              <a:t>7</a:t>
            </a:fld>
            <a:endParaRPr lang="en-US" dirty="0"/>
          </a:p>
        </p:txBody>
      </p:sp>
      <p:pic>
        <p:nvPicPr>
          <p:cNvPr id="17410" name="Picture 2" descr="Image result for amine hydrogen bonding">
            <a:extLst>
              <a:ext uri="{FF2B5EF4-FFF2-40B4-BE49-F238E27FC236}">
                <a16:creationId xmlns:a16="http://schemas.microsoft.com/office/drawing/2014/main" xmlns="" id="{B70515AF-F56E-430C-BF26-08027651FF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06728" y="4226134"/>
            <a:ext cx="2065672" cy="200775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xmlns="" id="{DE4CC949-978C-493F-BC1D-2A23DCA2D39B}"/>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Tree>
    <p:extLst>
      <p:ext uri="{BB962C8B-B14F-4D97-AF65-F5344CB8AC3E}">
        <p14:creationId xmlns:p14="http://schemas.microsoft.com/office/powerpoint/2010/main" val="4285756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2E77D1-0FA8-4DC9-B098-85FD2BCC6467}"/>
              </a:ext>
            </a:extLst>
          </p:cNvPr>
          <p:cNvSpPr>
            <a:spLocks noGrp="1"/>
          </p:cNvSpPr>
          <p:nvPr>
            <p:ph type="title"/>
          </p:nvPr>
        </p:nvSpPr>
        <p:spPr>
          <a:xfrm>
            <a:off x="2592925" y="624110"/>
            <a:ext cx="8911687" cy="1280890"/>
          </a:xfrm>
        </p:spPr>
        <p:txBody>
          <a:bodyPr/>
          <a:lstStyle/>
          <a:p>
            <a:r>
              <a:rPr lang="en-GB" dirty="0">
                <a:solidFill>
                  <a:srgbClr val="C00000"/>
                </a:solidFill>
                <a:latin typeface="+mn-lt"/>
                <a:ea typeface="ＭＳ Ｐゴシック" charset="-128"/>
              </a:rPr>
              <a:t>Boiling point</a:t>
            </a:r>
            <a:endParaRPr lang="en-US" dirty="0">
              <a:latin typeface="+mn-lt"/>
            </a:endParaRPr>
          </a:p>
        </p:txBody>
      </p:sp>
      <p:sp>
        <p:nvSpPr>
          <p:cNvPr id="3" name="Content Placeholder 2">
            <a:extLst>
              <a:ext uri="{FF2B5EF4-FFF2-40B4-BE49-F238E27FC236}">
                <a16:creationId xmlns:a16="http://schemas.microsoft.com/office/drawing/2014/main" xmlns="" id="{AECAD508-6482-4666-B992-063009F283F7}"/>
              </a:ext>
            </a:extLst>
          </p:cNvPr>
          <p:cNvSpPr>
            <a:spLocks noGrp="1"/>
          </p:cNvSpPr>
          <p:nvPr>
            <p:ph idx="1"/>
          </p:nvPr>
        </p:nvSpPr>
        <p:spPr/>
        <p:txBody>
          <a:bodyPr>
            <a:normAutofit/>
          </a:bodyPr>
          <a:lstStyle/>
          <a:p>
            <a:pPr marL="0" indent="0" algn="justLow">
              <a:buNone/>
            </a:pPr>
            <a:r>
              <a:rPr lang="en-US" sz="2000" dirty="0"/>
              <a:t>      Because nitrogen is less electronegative than oxygen, the N-H bond is less polar than the O-H bond. Therefore, amines form weaker hydrogen bonds than do alcohols of similar molecular weights. Primary and secondary amines have boiling points that are lower than those of alcohols, yet higher than those of ethers of similar molecular weights. With no hydrogen  bonding, tertiary amines have lower boiling points than primary and secondary amines of similar molecular weights.</a:t>
            </a:r>
          </a:p>
        </p:txBody>
      </p:sp>
      <p:sp>
        <p:nvSpPr>
          <p:cNvPr id="4" name="Slide Number Placeholder 3">
            <a:extLst>
              <a:ext uri="{FF2B5EF4-FFF2-40B4-BE49-F238E27FC236}">
                <a16:creationId xmlns:a16="http://schemas.microsoft.com/office/drawing/2014/main" xmlns="" id="{6B2C9071-B84B-4E6A-9628-5ECC46CFCB35}"/>
              </a:ext>
            </a:extLst>
          </p:cNvPr>
          <p:cNvSpPr>
            <a:spLocks noGrp="1"/>
          </p:cNvSpPr>
          <p:nvPr>
            <p:ph type="sldNum" sz="quarter" idx="12"/>
          </p:nvPr>
        </p:nvSpPr>
        <p:spPr/>
        <p:txBody>
          <a:bodyPr/>
          <a:lstStyle/>
          <a:p>
            <a:fld id="{D57F1E4F-1CFF-5643-939E-217C01CDF565}" type="slidenum">
              <a:rPr lang="en-US" smtClean="0"/>
              <a:pPr/>
              <a:t>8</a:t>
            </a:fld>
            <a:endParaRPr lang="en-US" dirty="0"/>
          </a:p>
        </p:txBody>
      </p:sp>
      <p:pic>
        <p:nvPicPr>
          <p:cNvPr id="16386" name="Picture 2" descr="Image result for amine hydrogen bonding">
            <a:extLst>
              <a:ext uri="{FF2B5EF4-FFF2-40B4-BE49-F238E27FC236}">
                <a16:creationId xmlns:a16="http://schemas.microsoft.com/office/drawing/2014/main" xmlns="" id="{1792E761-E82F-4823-AA01-5A37DD1D5D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06762" y="4557938"/>
            <a:ext cx="3763462" cy="192917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xmlns="" id="{150B0D27-94B2-43DF-B040-04221B9BD7B6}"/>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Tree>
    <p:extLst>
      <p:ext uri="{BB962C8B-B14F-4D97-AF65-F5344CB8AC3E}">
        <p14:creationId xmlns:p14="http://schemas.microsoft.com/office/powerpoint/2010/main" val="749659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7E2BD5-96ED-45E9-87C5-0CA2951FA7F3}"/>
              </a:ext>
            </a:extLst>
          </p:cNvPr>
          <p:cNvSpPr>
            <a:spLocks noGrp="1"/>
          </p:cNvSpPr>
          <p:nvPr>
            <p:ph type="title"/>
          </p:nvPr>
        </p:nvSpPr>
        <p:spPr/>
        <p:txBody>
          <a:bodyPr/>
          <a:lstStyle/>
          <a:p>
            <a:r>
              <a:rPr lang="en-US" dirty="0"/>
              <a:t>Basicity of Amines: Amine Salts</a:t>
            </a:r>
          </a:p>
        </p:txBody>
      </p:sp>
      <p:sp>
        <p:nvSpPr>
          <p:cNvPr id="3" name="Content Placeholder 2">
            <a:extLst>
              <a:ext uri="{FF2B5EF4-FFF2-40B4-BE49-F238E27FC236}">
                <a16:creationId xmlns:a16="http://schemas.microsoft.com/office/drawing/2014/main" xmlns="" id="{73D9CE32-5DCF-4839-AA89-3B945082CC48}"/>
              </a:ext>
            </a:extLst>
          </p:cNvPr>
          <p:cNvSpPr>
            <a:spLocks noGrp="1"/>
          </p:cNvSpPr>
          <p:nvPr>
            <p:ph idx="1"/>
          </p:nvPr>
        </p:nvSpPr>
        <p:spPr/>
        <p:txBody>
          <a:bodyPr/>
          <a:lstStyle/>
          <a:p>
            <a:r>
              <a:rPr lang="en-US" dirty="0"/>
              <a:t>Amines are relatively weak bases. Most are stronger bases than water but are far weaker bases than hydroxide ions, alkoxide ions, and </a:t>
            </a:r>
            <a:r>
              <a:rPr lang="en-US" dirty="0" err="1"/>
              <a:t>alkanide</a:t>
            </a:r>
            <a:r>
              <a:rPr lang="en-US" dirty="0"/>
              <a:t> anions.</a:t>
            </a:r>
          </a:p>
          <a:p>
            <a:pPr>
              <a:spcBef>
                <a:spcPct val="0"/>
              </a:spcBef>
              <a:buClr>
                <a:schemeClr val="accent2"/>
              </a:buClr>
            </a:pPr>
            <a:r>
              <a:rPr lang="en-US" altLang="en-US" dirty="0">
                <a:solidFill>
                  <a:schemeClr val="tx1"/>
                </a:solidFill>
              </a:rPr>
              <a:t>Aromatic amines less basic than aliphatic amines</a:t>
            </a:r>
            <a:endParaRPr lang="en-GB" altLang="en-US" dirty="0">
              <a:solidFill>
                <a:schemeClr val="tx1"/>
              </a:solidFill>
            </a:endParaRPr>
          </a:p>
          <a:p>
            <a:pPr>
              <a:spcBef>
                <a:spcPct val="0"/>
              </a:spcBef>
              <a:buClr>
                <a:schemeClr val="accent2"/>
              </a:buClr>
            </a:pPr>
            <a:r>
              <a:rPr lang="en-US" altLang="en-US" dirty="0">
                <a:solidFill>
                  <a:schemeClr val="tx1"/>
                </a:solidFill>
              </a:rPr>
              <a:t> Electron donating (releasing) groups on N atom increase the basicity</a:t>
            </a:r>
          </a:p>
          <a:p>
            <a:pPr>
              <a:spcBef>
                <a:spcPct val="0"/>
              </a:spcBef>
              <a:buClr>
                <a:schemeClr val="accent2"/>
              </a:buClr>
            </a:pPr>
            <a:r>
              <a:rPr lang="en-US" altLang="en-US" dirty="0">
                <a:solidFill>
                  <a:schemeClr val="tx1"/>
                </a:solidFill>
              </a:rPr>
              <a:t>Electron withdrawing groups decrease the basicity</a:t>
            </a:r>
          </a:p>
          <a:p>
            <a:endParaRPr lang="en-US" dirty="0"/>
          </a:p>
        </p:txBody>
      </p:sp>
      <p:sp>
        <p:nvSpPr>
          <p:cNvPr id="4" name="Slide Number Placeholder 3">
            <a:extLst>
              <a:ext uri="{FF2B5EF4-FFF2-40B4-BE49-F238E27FC236}">
                <a16:creationId xmlns:a16="http://schemas.microsoft.com/office/drawing/2014/main" xmlns="" id="{ECF593EB-59E7-42E9-ACD5-6E4973C52BC2}"/>
              </a:ext>
            </a:extLst>
          </p:cNvPr>
          <p:cNvSpPr>
            <a:spLocks noGrp="1"/>
          </p:cNvSpPr>
          <p:nvPr>
            <p:ph type="sldNum" sz="quarter" idx="12"/>
          </p:nvPr>
        </p:nvSpPr>
        <p:spPr/>
        <p:txBody>
          <a:bodyPr/>
          <a:lstStyle/>
          <a:p>
            <a:fld id="{D57F1E4F-1CFF-5643-939E-217C01CDF565}" type="slidenum">
              <a:rPr lang="en-US" smtClean="0"/>
              <a:pPr/>
              <a:t>9</a:t>
            </a:fld>
            <a:endParaRPr lang="en-US" dirty="0"/>
          </a:p>
        </p:txBody>
      </p:sp>
      <p:graphicFrame>
        <p:nvGraphicFramePr>
          <p:cNvPr id="7" name="Object 6">
            <a:extLst>
              <a:ext uri="{FF2B5EF4-FFF2-40B4-BE49-F238E27FC236}">
                <a16:creationId xmlns:a16="http://schemas.microsoft.com/office/drawing/2014/main" xmlns="" id="{4063875C-032B-4E3E-B128-C631B5B1DFBF}"/>
              </a:ext>
            </a:extLst>
          </p:cNvPr>
          <p:cNvGraphicFramePr>
            <a:graphicFrameLocks noChangeAspect="1"/>
          </p:cNvGraphicFramePr>
          <p:nvPr>
            <p:extLst>
              <p:ext uri="{D42A27DB-BD31-4B8C-83A1-F6EECF244321}">
                <p14:modId xmlns:p14="http://schemas.microsoft.com/office/powerpoint/2010/main" val="782207529"/>
              </p:ext>
            </p:extLst>
          </p:nvPr>
        </p:nvGraphicFramePr>
        <p:xfrm>
          <a:off x="3657601" y="4022411"/>
          <a:ext cx="5945187" cy="1006475"/>
        </p:xfrm>
        <a:graphic>
          <a:graphicData uri="http://schemas.openxmlformats.org/presentationml/2006/ole">
            <mc:AlternateContent xmlns:mc="http://schemas.openxmlformats.org/markup-compatibility/2006">
              <mc:Choice xmlns:v="urn:schemas-microsoft-com:vml" Requires="v">
                <p:oleObj spid="_x0000_s18448" name="CS ChemDraw Drawing" r:id="rId3" imgW="5945040" imgH="1006560" progId="ChemDraw.Document.6.0">
                  <p:embed/>
                </p:oleObj>
              </mc:Choice>
              <mc:Fallback>
                <p:oleObj name="CS ChemDraw Drawing" r:id="rId3" imgW="5945040" imgH="1006560" progId="ChemDraw.Document.6.0">
                  <p:embed/>
                  <p:pic>
                    <p:nvPicPr>
                      <p:cNvPr id="0" name=""/>
                      <p:cNvPicPr/>
                      <p:nvPr/>
                    </p:nvPicPr>
                    <p:blipFill>
                      <a:blip r:embed="rId4"/>
                      <a:stretch>
                        <a:fillRect/>
                      </a:stretch>
                    </p:blipFill>
                    <p:spPr>
                      <a:xfrm>
                        <a:off x="3657601" y="4022411"/>
                        <a:ext cx="5945187" cy="1006475"/>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xmlns="" id="{4D2A1B4D-489A-48C2-8E1A-C87997189943}"/>
              </a:ext>
            </a:extLst>
          </p:cNvPr>
          <p:cNvGraphicFramePr>
            <a:graphicFrameLocks noChangeAspect="1"/>
          </p:cNvGraphicFramePr>
          <p:nvPr>
            <p:extLst>
              <p:ext uri="{D42A27DB-BD31-4B8C-83A1-F6EECF244321}">
                <p14:modId xmlns:p14="http://schemas.microsoft.com/office/powerpoint/2010/main" val="924929912"/>
              </p:ext>
            </p:extLst>
          </p:nvPr>
        </p:nvGraphicFramePr>
        <p:xfrm>
          <a:off x="4527372" y="5561131"/>
          <a:ext cx="4959114" cy="1157382"/>
        </p:xfrm>
        <a:graphic>
          <a:graphicData uri="http://schemas.openxmlformats.org/presentationml/2006/ole">
            <mc:AlternateContent xmlns:mc="http://schemas.openxmlformats.org/markup-compatibility/2006">
              <mc:Choice xmlns:v="urn:schemas-microsoft-com:vml" Requires="v">
                <p:oleObj spid="_x0000_s18449" name="CS ChemDraw Drawing" r:id="rId5" imgW="2053440" imgH="478800" progId="ChemDraw.Document.6.0">
                  <p:embed/>
                </p:oleObj>
              </mc:Choice>
              <mc:Fallback>
                <p:oleObj name="CS ChemDraw Drawing" r:id="rId5" imgW="2053440" imgH="478800" progId="ChemDraw.Document.6.0">
                  <p:embed/>
                  <p:pic>
                    <p:nvPicPr>
                      <p:cNvPr id="0" name=""/>
                      <p:cNvPicPr/>
                      <p:nvPr/>
                    </p:nvPicPr>
                    <p:blipFill>
                      <a:blip r:embed="rId6"/>
                      <a:stretch>
                        <a:fillRect/>
                      </a:stretch>
                    </p:blipFill>
                    <p:spPr>
                      <a:xfrm>
                        <a:off x="4527372" y="5561131"/>
                        <a:ext cx="4959114" cy="1157382"/>
                      </a:xfrm>
                      <a:prstGeom prst="rect">
                        <a:avLst/>
                      </a:prstGeom>
                    </p:spPr>
                  </p:pic>
                </p:oleObj>
              </mc:Fallback>
            </mc:AlternateContent>
          </a:graphicData>
        </a:graphic>
      </p:graphicFrame>
      <p:sp>
        <p:nvSpPr>
          <p:cNvPr id="9" name="TextBox 8">
            <a:extLst>
              <a:ext uri="{FF2B5EF4-FFF2-40B4-BE49-F238E27FC236}">
                <a16:creationId xmlns:a16="http://schemas.microsoft.com/office/drawing/2014/main" xmlns="" id="{8FC3FF74-84D4-4112-8396-9EC3FC7EC45C}"/>
              </a:ext>
            </a:extLst>
          </p:cNvPr>
          <p:cNvSpPr txBox="1"/>
          <p:nvPr/>
        </p:nvSpPr>
        <p:spPr>
          <a:xfrm>
            <a:off x="174088" y="6502736"/>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Tree>
    <p:extLst>
      <p:ext uri="{BB962C8B-B14F-4D97-AF65-F5344CB8AC3E}">
        <p14:creationId xmlns:p14="http://schemas.microsoft.com/office/powerpoint/2010/main" val="59238688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1854</TotalTime>
  <Words>888</Words>
  <Application>Microsoft Office PowerPoint</Application>
  <PresentationFormat>Custom</PresentationFormat>
  <Paragraphs>161</Paragraphs>
  <Slides>32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4" baseType="lpstr">
      <vt:lpstr>Wisp</vt:lpstr>
      <vt:lpstr>CS ChemDraw Drawing</vt:lpstr>
      <vt:lpstr>Amines</vt:lpstr>
      <vt:lpstr>Outline</vt:lpstr>
      <vt:lpstr>Structure and Classification</vt:lpstr>
      <vt:lpstr>Nomenclature of amines  A.Common Name of amines </vt:lpstr>
      <vt:lpstr>B. IUPAC nomenclature of amines </vt:lpstr>
      <vt:lpstr>Naming Of Aromatic Amines </vt:lpstr>
      <vt:lpstr>Physical Properties of Amines Solubility</vt:lpstr>
      <vt:lpstr>Boiling point</vt:lpstr>
      <vt:lpstr>Basicity of Amines: Amine Salts</vt:lpstr>
      <vt:lpstr>Amine’s syntheses </vt:lpstr>
      <vt:lpstr>1.  Reduction of nitro compounds </vt:lpstr>
      <vt:lpstr>PowerPoint Presentation</vt:lpstr>
      <vt:lpstr>2. Ammonolysis of 1o or methyl halides </vt:lpstr>
      <vt:lpstr>PowerPoint Presentation</vt:lpstr>
      <vt:lpstr>PowerPoint Presentation</vt:lpstr>
      <vt:lpstr>SN2 Reactions of Alkyl Halides</vt:lpstr>
      <vt:lpstr>3.  Reductive amination </vt:lpstr>
      <vt:lpstr>PowerPoint Presentation</vt:lpstr>
      <vt:lpstr>Reductive amination via the imine. </vt:lpstr>
      <vt:lpstr>PowerPoint Presentation</vt:lpstr>
      <vt:lpstr>4. Reduction of nitriles </vt:lpstr>
      <vt:lpstr>Examples</vt:lpstr>
      <vt:lpstr>5.  Hofmann degradation of amides </vt:lpstr>
      <vt:lpstr>PowerPoint Presentation</vt:lpstr>
      <vt:lpstr>Hofmann and Curtius Rearrangements</vt:lpstr>
      <vt:lpstr>Hofmann rearrangement </vt:lpstr>
      <vt:lpstr>Curtius rearrangement </vt:lpstr>
      <vt:lpstr>Amine Reactions</vt:lpstr>
      <vt:lpstr>Amine Reactions with Nitrous Acid</vt:lpstr>
      <vt:lpstr>Mechanism of Diazonium salt formation 1</vt:lpstr>
      <vt:lpstr>Mechanism of Diazonium salt formation 2</vt:lpstr>
      <vt:lpstr>Diazonium Salt Reactions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Amines</dc:title>
  <dc:creator>Crash .</dc:creator>
  <cp:lastModifiedBy>hp</cp:lastModifiedBy>
  <cp:revision>35</cp:revision>
  <dcterms:created xsi:type="dcterms:W3CDTF">2017-12-02T19:49:03Z</dcterms:created>
  <dcterms:modified xsi:type="dcterms:W3CDTF">2018-03-30T07:37:50Z</dcterms:modified>
</cp:coreProperties>
</file>