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67" r:id="rId2"/>
    <p:sldId id="369" r:id="rId3"/>
    <p:sldId id="381" r:id="rId4"/>
    <p:sldId id="373" r:id="rId5"/>
    <p:sldId id="377" r:id="rId6"/>
    <p:sldId id="374" r:id="rId7"/>
    <p:sldId id="378" r:id="rId8"/>
    <p:sldId id="382" r:id="rId9"/>
    <p:sldId id="383" r:id="rId10"/>
    <p:sldId id="379" r:id="rId11"/>
    <p:sldId id="380" r:id="rId12"/>
    <p:sldId id="384" r:id="rId13"/>
    <p:sldId id="375" r:id="rId14"/>
    <p:sldId id="385" r:id="rId15"/>
    <p:sldId id="38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392"/>
    <a:srgbClr val="444751"/>
    <a:srgbClr val="002847"/>
    <a:srgbClr val="FF99CC"/>
    <a:srgbClr val="B55E4F"/>
    <a:srgbClr val="00D600"/>
    <a:srgbClr val="00CC00"/>
    <a:srgbClr val="BF8C0D"/>
    <a:srgbClr val="D0990E"/>
    <a:srgbClr val="D49B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59" autoAdjust="0"/>
    <p:restoredTop sz="86482" autoAdjust="0"/>
  </p:normalViewPr>
  <p:slideViewPr>
    <p:cSldViewPr>
      <p:cViewPr varScale="1">
        <p:scale>
          <a:sx n="109" d="100"/>
          <a:sy n="109" d="100"/>
        </p:scale>
        <p:origin x="99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8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C09B2-D357-41D3-B261-78BBF701D7F3}" type="datetimeFigureOut">
              <a:rPr lang="en-GB" smtClean="0"/>
              <a:pPr/>
              <a:t>20/11/2016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5BFC2-1FDC-4FAD-A211-37137069131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95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84172-F348-4605-944B-51A124119248}" type="datetimeFigureOut">
              <a:rPr lang="en-GB" smtClean="0"/>
              <a:pPr/>
              <a:t>20/11/2016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89A89-77C3-48BE-A778-99FD71A968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06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3" y="6210544"/>
            <a:ext cx="1800201" cy="64966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522" y="4005064"/>
            <a:ext cx="2107987" cy="2852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265" y="3833725"/>
            <a:ext cx="2126973" cy="2792628"/>
          </a:xfrm>
          <a:prstGeom prst="rect">
            <a:avLst/>
          </a:prstGeom>
          <a:effectLst>
            <a:outerShdw blurRad="101600" dist="76200" dir="2700000" algn="ctr" rotWithShape="0">
              <a:srgbClr val="000000">
                <a:alpha val="60000"/>
              </a:srgbClr>
            </a:outerShdw>
          </a:effectLst>
        </p:spPr>
      </p:pic>
      <p:sp>
        <p:nvSpPr>
          <p:cNvPr id="43" name="Title 41"/>
          <p:cNvSpPr>
            <a:spLocks noGrp="1"/>
          </p:cNvSpPr>
          <p:nvPr userDrawn="1">
            <p:ph type="title" hasCustomPrompt="1"/>
          </p:nvPr>
        </p:nvSpPr>
        <p:spPr>
          <a:xfrm>
            <a:off x="467544" y="1006854"/>
            <a:ext cx="8918359" cy="3430258"/>
          </a:xfrm>
        </p:spPr>
        <p:txBody>
          <a:bodyPr anchor="t" anchorCtr="0"/>
          <a:lstStyle>
            <a:lvl1pPr>
              <a:lnSpc>
                <a:spcPct val="100000"/>
              </a:lnSpc>
              <a:defRPr sz="8000" baseline="0">
                <a:solidFill>
                  <a:srgbClr val="00D600"/>
                </a:solidFill>
              </a:defRPr>
            </a:lvl1pPr>
          </a:lstStyle>
          <a:p>
            <a:r>
              <a:rPr lang="en-US" dirty="0" smtClean="0"/>
              <a:t>HUGE CHAPTER TITLE</a:t>
            </a:r>
            <a:endParaRPr lang="en-US" dirty="0"/>
          </a:p>
        </p:txBody>
      </p:sp>
      <p:sp>
        <p:nvSpPr>
          <p:cNvPr id="3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0606" y="306530"/>
            <a:ext cx="4091394" cy="792088"/>
          </a:xfrm>
        </p:spPr>
        <p:txBody>
          <a:bodyPr/>
          <a:lstStyle>
            <a:lvl1pPr marL="0" indent="0">
              <a:buFontTx/>
              <a:buNone/>
              <a:defRPr sz="4400" b="1">
                <a:solidFill>
                  <a:srgbClr val="265392"/>
                </a:solidFill>
              </a:defRPr>
            </a:lvl1pPr>
          </a:lstStyle>
          <a:p>
            <a:pPr lvl="0"/>
            <a:r>
              <a:rPr lang="en-US" dirty="0" smtClean="0"/>
              <a:t>Chapter #</a:t>
            </a:r>
          </a:p>
        </p:txBody>
      </p:sp>
    </p:spTree>
    <p:extLst>
      <p:ext uri="{BB962C8B-B14F-4D97-AF65-F5344CB8AC3E}">
        <p14:creationId xmlns:p14="http://schemas.microsoft.com/office/powerpoint/2010/main" val="290094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" y="125021"/>
            <a:ext cx="2808312" cy="648072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265392"/>
                </a:solidFill>
              </a:defRPr>
            </a:lvl1pPr>
          </a:lstStyle>
          <a:p>
            <a:pPr lvl="0"/>
            <a:r>
              <a:rPr lang="en-US" dirty="0" smtClean="0"/>
              <a:t>Chapter #</a:t>
            </a:r>
          </a:p>
        </p:txBody>
      </p:sp>
      <p:sp>
        <p:nvSpPr>
          <p:cNvPr id="35" name="Text Placeholder 1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57200" y="1379220"/>
            <a:ext cx="8352929" cy="4824512"/>
          </a:xfrm>
        </p:spPr>
        <p:txBody>
          <a:bodyPr>
            <a:normAutofit/>
          </a:bodyPr>
          <a:lstStyle>
            <a:lvl2pPr marL="574675" indent="-457200">
              <a:lnSpc>
                <a:spcPct val="90000"/>
              </a:lnSpc>
              <a:spcBef>
                <a:spcPts val="504"/>
              </a:spcBef>
              <a:buClr>
                <a:srgbClr val="265392"/>
              </a:buClr>
              <a:buFont typeface="Wingdings" pitchFamily="2" charset="2"/>
              <a:buChar char="§"/>
              <a:defRPr sz="2600" baseline="0"/>
            </a:lvl2pPr>
          </a:lstStyle>
          <a:p>
            <a:pPr lvl="1"/>
            <a:r>
              <a:rPr lang="en-US" dirty="0" smtClean="0"/>
              <a:t>Vocabulary</a:t>
            </a:r>
          </a:p>
          <a:p>
            <a:pPr lvl="1"/>
            <a:r>
              <a:rPr lang="en-US" dirty="0" smtClean="0"/>
              <a:t>Objectives</a:t>
            </a:r>
          </a:p>
          <a:p>
            <a:pPr lvl="1"/>
            <a:endParaRPr lang="en-US" dirty="0" smtClean="0"/>
          </a:p>
        </p:txBody>
      </p:sp>
      <p:sp>
        <p:nvSpPr>
          <p:cNvPr id="43" name="Title 4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76672"/>
            <a:ext cx="8686800" cy="896913"/>
          </a:xfrm>
        </p:spPr>
        <p:txBody>
          <a:bodyPr/>
          <a:lstStyle>
            <a:lvl1pPr>
              <a:defRPr>
                <a:solidFill>
                  <a:srgbClr val="00D600"/>
                </a:solidFill>
              </a:defRPr>
            </a:lvl1pPr>
          </a:lstStyle>
          <a:p>
            <a:r>
              <a:rPr lang="en-US" dirty="0" smtClean="0"/>
              <a:t>CHAPTER TITLE T.O.C.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7483766" y="-132948"/>
            <a:ext cx="1290455" cy="1770139"/>
            <a:chOff x="7499242" y="-132948"/>
            <a:chExt cx="1290455" cy="1770139"/>
          </a:xfrm>
          <a:effectLst>
            <a:outerShdw blurRad="50800" dist="50800" dir="2700000" algn="tl" rotWithShape="0">
              <a:prstClr val="black">
                <a:alpha val="60000"/>
              </a:prstClr>
            </a:outerShdw>
          </a:effectLst>
        </p:grpSpPr>
        <p:sp>
          <p:nvSpPr>
            <p:cNvPr id="15" name="Right Triangle 14">
              <a:hlinkClick r:id="rId2" action="ppaction://hlinksldjump"/>
            </p:cNvPr>
            <p:cNvSpPr/>
            <p:nvPr userDrawn="1"/>
          </p:nvSpPr>
          <p:spPr>
            <a:xfrm rot="10800000" flipH="1">
              <a:off x="7500392" y="1280774"/>
              <a:ext cx="1180066" cy="356417"/>
            </a:xfrm>
            <a:prstGeom prst="rtTriangle">
              <a:avLst/>
            </a:prstGeom>
            <a:solidFill>
              <a:srgbClr val="EFB011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Right Triangle 15">
              <a:hlinkClick r:id="rId2" action="ppaction://hlinksldjump"/>
            </p:cNvPr>
            <p:cNvSpPr/>
            <p:nvPr userDrawn="1"/>
          </p:nvSpPr>
          <p:spPr>
            <a:xfrm rot="10800000">
              <a:off x="7618493" y="1280774"/>
              <a:ext cx="1171204" cy="356417"/>
            </a:xfrm>
            <a:prstGeom prst="rtTriangle">
              <a:avLst/>
            </a:prstGeom>
            <a:solidFill>
              <a:srgbClr val="EFB011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Rectangle 16">
              <a:hlinkClick r:id="rId2" action="ppaction://hlinksldjump"/>
            </p:cNvPr>
            <p:cNvSpPr/>
            <p:nvPr userDrawn="1"/>
          </p:nvSpPr>
          <p:spPr>
            <a:xfrm>
              <a:off x="7500392" y="-132948"/>
              <a:ext cx="1289305" cy="1536398"/>
            </a:xfrm>
            <a:prstGeom prst="rect">
              <a:avLst/>
            </a:prstGeom>
            <a:gradFill flip="none" rotWithShape="1">
              <a:gsLst>
                <a:gs pos="10000">
                  <a:srgbClr val="EFB011"/>
                </a:gs>
                <a:gs pos="17000">
                  <a:srgbClr val="F7C750"/>
                </a:gs>
                <a:gs pos="23000">
                  <a:srgbClr val="EFB011"/>
                </a:gs>
              </a:gsLst>
              <a:lin ang="5400000" scaled="1"/>
              <a:tileRect/>
            </a:gra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400" b="1" dirty="0"/>
            </a:p>
          </p:txBody>
        </p:sp>
        <p:sp>
          <p:nvSpPr>
            <p:cNvPr id="18" name="Rectangle 17">
              <a:hlinkClick r:id="rId2" action="ppaction://hlinksldjump"/>
            </p:cNvPr>
            <p:cNvSpPr/>
            <p:nvPr userDrawn="1"/>
          </p:nvSpPr>
          <p:spPr>
            <a:xfrm>
              <a:off x="7586695" y="277900"/>
              <a:ext cx="1115568" cy="1066490"/>
            </a:xfrm>
            <a:prstGeom prst="rect">
              <a:avLst/>
            </a:prstGeom>
            <a:solidFill>
              <a:srgbClr val="BF8C0D"/>
            </a:solidFill>
            <a:ln w="101600">
              <a:noFill/>
            </a:ln>
            <a:effectLst>
              <a:innerShdw dist="12700" dir="13500000">
                <a:schemeClr val="tx1"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TextBox 32">
              <a:hlinkClick r:id="rId2" action="ppaction://hlinksldjump"/>
            </p:cNvPr>
            <p:cNvSpPr txBox="1"/>
            <p:nvPr userDrawn="1"/>
          </p:nvSpPr>
          <p:spPr>
            <a:xfrm>
              <a:off x="7499242" y="325408"/>
              <a:ext cx="1281617" cy="1003107"/>
            </a:xfrm>
            <a:prstGeom prst="rect">
              <a:avLst/>
            </a:prstGeom>
            <a:effectLst/>
          </p:spPr>
          <p:txBody>
            <a:bodyPr vert="horz" wrap="square" lIns="128016" tIns="0" rIns="91440" bIns="0" rtlCol="0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000" b="0" spc="0" dirty="0" smtClean="0">
                  <a:solidFill>
                    <a:schemeClr val="bg1"/>
                  </a:solidFill>
                </a:rPr>
                <a:t>Click on</a:t>
              </a:r>
              <a:r>
                <a:rPr lang="en-US" sz="1000" b="0" spc="0" baseline="0" dirty="0" smtClean="0">
                  <a:solidFill>
                    <a:schemeClr val="bg1"/>
                  </a:solidFill>
                </a:rPr>
                <a:t> an </a:t>
              </a:r>
              <a:r>
                <a:rPr lang="en-US" sz="1000" b="0" spc="0" dirty="0" smtClean="0">
                  <a:solidFill>
                    <a:schemeClr val="bg1"/>
                  </a:solidFill>
                </a:rPr>
                <a:t>item</a:t>
              </a:r>
              <a:r>
                <a:rPr lang="en-US" sz="1000" b="0" spc="0" baseline="0" dirty="0" smtClean="0">
                  <a:solidFill>
                    <a:schemeClr val="bg1"/>
                  </a:solidFill>
                </a:rPr>
                <a:t> to go to its section.</a:t>
              </a:r>
            </a:p>
            <a:p>
              <a:pPr>
                <a:lnSpc>
                  <a:spcPct val="90000"/>
                </a:lnSpc>
              </a:pPr>
              <a:endParaRPr lang="en-US" sz="1000" b="0" spc="0" dirty="0" smtClean="0">
                <a:solidFill>
                  <a:schemeClr val="bg1"/>
                </a:solidFill>
              </a:endParaRPr>
            </a:p>
            <a:p>
              <a:pPr>
                <a:lnSpc>
                  <a:spcPct val="90000"/>
                </a:lnSpc>
              </a:pPr>
              <a:r>
                <a:rPr lang="en-US" sz="1000" b="0" spc="0" dirty="0" smtClean="0">
                  <a:solidFill>
                    <a:schemeClr val="bg1"/>
                  </a:solidFill>
                </a:rPr>
                <a:t>Click on the book cover below to </a:t>
              </a:r>
              <a:r>
                <a:rPr lang="en-US" sz="1000" b="0" spc="0" baseline="0" dirty="0" smtClean="0">
                  <a:solidFill>
                    <a:schemeClr val="bg1"/>
                  </a:solidFill>
                </a:rPr>
                <a:t>return to this table of contents.</a:t>
              </a:r>
            </a:p>
          </p:txBody>
        </p:sp>
        <p:sp>
          <p:nvSpPr>
            <p:cNvPr id="20" name="TextBox 35">
              <a:hlinkClick r:id="rId3" action="ppaction://hlinksldjump" tooltip="Go to CHAPTER TITLE SLIDE (Start)"/>
            </p:cNvPr>
            <p:cNvSpPr txBox="1"/>
            <p:nvPr userDrawn="1"/>
          </p:nvSpPr>
          <p:spPr>
            <a:xfrm>
              <a:off x="7500391" y="91652"/>
              <a:ext cx="1289305" cy="166335"/>
            </a:xfrm>
            <a:prstGeom prst="rect">
              <a:avLst/>
            </a:prstGeom>
            <a:solidFill>
              <a:srgbClr val="D0990E">
                <a:alpha val="0"/>
              </a:srgbClr>
            </a:solidFill>
            <a:effectLst>
              <a:innerShdw dist="12700" dir="13500000">
                <a:prstClr val="black">
                  <a:alpha val="20000"/>
                </a:prstClr>
              </a:innerShdw>
            </a:effectLst>
          </p:spPr>
          <p:txBody>
            <a:bodyPr vert="horz" wrap="none" lIns="256032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000" b="0" baseline="0" dirty="0" smtClean="0">
                  <a:solidFill>
                    <a:srgbClr val="BF8C0D"/>
                  </a:solidFill>
                  <a:latin typeface="Arial Black" pitchFamily="34" charset="0"/>
                </a:rPr>
                <a:t> </a:t>
              </a:r>
              <a:r>
                <a:rPr lang="en-US" sz="1000" b="0" dirty="0" smtClean="0">
                  <a:solidFill>
                    <a:srgbClr val="BF8C0D"/>
                  </a:solidFill>
                  <a:latin typeface="Arial Black" pitchFamily="34" charset="0"/>
                </a:rPr>
                <a:t>START</a:t>
              </a:r>
            </a:p>
          </p:txBody>
        </p:sp>
        <p:cxnSp>
          <p:nvCxnSpPr>
            <p:cNvPr id="21" name="Straight Arrow Connector 20">
              <a:hlinkClick r:id="rId3" action="ppaction://hlinksldjump" tooltip="Go to CHAPTER TITLE SLIDE (Start)"/>
            </p:cNvPr>
            <p:cNvCxnSpPr/>
            <p:nvPr userDrawn="1"/>
          </p:nvCxnSpPr>
          <p:spPr>
            <a:xfrm>
              <a:off x="7656885" y="173918"/>
              <a:ext cx="79151" cy="0"/>
            </a:xfrm>
            <a:prstGeom prst="straightConnector1">
              <a:avLst/>
            </a:prstGeom>
            <a:ln w="34290">
              <a:solidFill>
                <a:srgbClr val="BF8C0D"/>
              </a:solidFill>
              <a:miter lim="800000"/>
              <a:tailEnd type="triangle" w="med" len="med"/>
            </a:ln>
            <a:effectLst>
              <a:innerShdw dist="12700" dir="13500000">
                <a:schemeClr val="tx1">
                  <a:alpha val="20000"/>
                </a:scheme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16">
            <a:hlinkClick r:id="rId2" action="ppaction://hlinksldjump"/>
          </p:cNvPr>
          <p:cNvSpPr txBox="1"/>
          <p:nvPr userDrawn="1"/>
        </p:nvSpPr>
        <p:spPr>
          <a:xfrm>
            <a:off x="4018" y="0"/>
            <a:ext cx="288032" cy="6217920"/>
          </a:xfrm>
          <a:prstGeom prst="rect">
            <a:avLst/>
          </a:prstGeom>
          <a:gradFill>
            <a:gsLst>
              <a:gs pos="0">
                <a:srgbClr val="265392"/>
              </a:gs>
              <a:gs pos="100000">
                <a:srgbClr val="002847"/>
              </a:gs>
            </a:gsLst>
            <a:lin ang="5400000" scaled="0"/>
          </a:gradFill>
        </p:spPr>
        <p:txBody>
          <a:bodyPr vert="vert270" wrap="none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500" b="1" spc="630" dirty="0" smtClean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latin typeface="+mj-lt"/>
              </a:rPr>
              <a:t>TABLE</a:t>
            </a:r>
            <a:r>
              <a:rPr lang="en-US" sz="1500" b="1" spc="630" baseline="0" dirty="0" smtClean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latin typeface="+mj-lt"/>
              </a:rPr>
              <a:t> </a:t>
            </a:r>
            <a:r>
              <a:rPr lang="en-US" sz="1500" b="1" spc="630" dirty="0" smtClean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latin typeface="+mj-lt"/>
              </a:rPr>
              <a:t>OF</a:t>
            </a:r>
            <a:r>
              <a:rPr lang="en-US" sz="1500" b="1" spc="630" baseline="0" dirty="0" smtClean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latin typeface="+mj-lt"/>
              </a:rPr>
              <a:t>  CONTENTS           </a:t>
            </a:r>
            <a:endParaRPr lang="en-US" sz="1500" b="1" spc="630" dirty="0" smtClean="0">
              <a:ln>
                <a:noFill/>
              </a:ln>
              <a:solidFill>
                <a:schemeClr val="bg1">
                  <a:alpha val="40000"/>
                </a:schemeClr>
              </a:solidFill>
              <a:effectLst/>
              <a:latin typeface="+mj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cabul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81497" y="905256"/>
            <a:ext cx="8274210" cy="5329238"/>
          </a:xfrm>
        </p:spPr>
        <p:txBody>
          <a:bodyPr>
            <a:noAutofit/>
          </a:bodyPr>
          <a:lstStyle>
            <a:lvl2pPr marL="225425" indent="-225425">
              <a:lnSpc>
                <a:spcPct val="90000"/>
              </a:lnSpc>
              <a:spcBef>
                <a:spcPts val="504"/>
              </a:spcBef>
              <a:defRPr sz="2100" baseline="0"/>
            </a:lvl2pPr>
          </a:lstStyle>
          <a:p>
            <a:pPr lvl="1"/>
            <a:r>
              <a:rPr lang="en-US" dirty="0" smtClean="0"/>
              <a:t>vocabulary items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Vocabulary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436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905256"/>
            <a:ext cx="8270216" cy="5348096"/>
          </a:xfrm>
        </p:spPr>
        <p:txBody>
          <a:bodyPr/>
          <a:lstStyle>
            <a:lvl1pPr marL="514350" indent="-514350">
              <a:spcBef>
                <a:spcPts val="1800"/>
              </a:spcBef>
              <a:buClr>
                <a:srgbClr val="265392"/>
              </a:buClr>
              <a:buFont typeface="+mj-lt"/>
              <a:buAutoNum type="arabicPeriod"/>
              <a:defRPr sz="2900"/>
            </a:lvl1pPr>
          </a:lstStyle>
          <a:p>
            <a:pPr lvl="0"/>
            <a:r>
              <a:rPr lang="en-US" dirty="0" smtClean="0"/>
              <a:t>Click to add objectives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Objectives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481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57200" y="920004"/>
            <a:ext cx="8291264" cy="406012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D600"/>
              </a:buClr>
              <a:buSzPct val="100000"/>
              <a:buFont typeface="Wingdings" pitchFamily="2" charset="2"/>
              <a:buNone/>
              <a:tabLst/>
              <a:defRPr sz="12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D6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 dirty="0" smtClean="0"/>
              <a:t>Insert your own attention-focusing, memorable  figure, chart, table, photo, video, or text related to this section!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"/>
            <a:ext cx="8686799" cy="908720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SectionTitle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89616" y="-543322"/>
            <a:ext cx="9488343" cy="6749838"/>
            <a:chOff x="291997" y="-543322"/>
            <a:chExt cx="9488343" cy="6749838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997" y="-543322"/>
              <a:ext cx="9488343" cy="6749838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312983" y="2155520"/>
              <a:ext cx="1645920" cy="2203704"/>
            </a:xfrm>
            <a:prstGeom prst="rect">
              <a:avLst/>
            </a:prstGeom>
            <a:noFill/>
            <a:ln w="101600">
              <a:gradFill>
                <a:gsLst>
                  <a:gs pos="0">
                    <a:srgbClr val="002847">
                      <a:alpha val="70000"/>
                    </a:srgbClr>
                  </a:gs>
                  <a:gs pos="100000">
                    <a:srgbClr val="265392"/>
                  </a:gs>
                </a:gsLst>
                <a:lin ang="5400000" scaled="0"/>
              </a:gra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pic>
        <p:nvPicPr>
          <p:cNvPr id="10" name="Picture 9">
            <a:hlinkClick r:id="rId3" action="ppaction://hlinksldjump" tooltip="Go to chapter table of contents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16136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-1332656" y="31576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2800" b="0" dirty="0" smtClean="0">
              <a:solidFill>
                <a:srgbClr val="444751"/>
              </a:solidFill>
            </a:endParaRP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91946"/>
            <a:ext cx="8668066" cy="631825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baseline="0">
                <a:solidFill>
                  <a:srgbClr val="444751"/>
                </a:solidFill>
              </a:defRPr>
            </a:lvl1pPr>
          </a:lstStyle>
          <a:p>
            <a:pPr lvl="0"/>
            <a:r>
              <a:rPr lang="en-US" dirty="0" smtClean="0"/>
              <a:t>Caption for figure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8872"/>
            <a:ext cx="6336704" cy="504056"/>
          </a:xfrm>
        </p:spPr>
        <p:txBody>
          <a:bodyPr/>
          <a:lstStyle>
            <a:lvl1pPr>
              <a:defRPr sz="2400" baseline="0">
                <a:solidFill>
                  <a:srgbClr val="265392"/>
                </a:solidFill>
              </a:defRPr>
            </a:lvl1pPr>
          </a:lstStyle>
          <a:p>
            <a:r>
              <a:rPr lang="en-US" dirty="0" smtClean="0"/>
              <a:t>Figure #.#</a:t>
            </a:r>
            <a:endParaRPr lang="en-US" dirty="0"/>
          </a:p>
        </p:txBody>
      </p:sp>
      <p:pic>
        <p:nvPicPr>
          <p:cNvPr id="5" name="Picture 4">
            <a:hlinkClick r:id="rId2" action="ppaction://hlinksldjump" tooltip="Go to chapter table of contents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9754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1807"/>
            <a:ext cx="8671345" cy="896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00D600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352927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rgbClr val="265392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51997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slide" Target="../slides/slide2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84602"/>
            <a:ext cx="9143997" cy="1473398"/>
          </a:xfrm>
          <a:prstGeom prst="rect">
            <a:avLst/>
          </a:prstGeom>
        </p:spPr>
      </p:pic>
      <p:pic>
        <p:nvPicPr>
          <p:cNvPr id="8" name="Picture 7">
            <a:hlinkClick r:id="rId10" action="ppaction://hlinksldjump" tooltip="Go to chapter table of contents"/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>
            <a:outerShdw blurRad="76200" dist="50800" dir="2700000" algn="ctr" rotWithShape="0">
              <a:schemeClr val="tx1">
                <a:alpha val="60000"/>
              </a:schemeClr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15361" cy="896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8504679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6457925" y="6318776"/>
            <a:ext cx="1041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15C5B5-03C6-48D8-B20F-65D93A6CF09E}" type="slidenum"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20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Placeholder 31"/>
          <p:cNvSpPr txBox="1">
            <a:spLocks/>
          </p:cNvSpPr>
          <p:nvPr userDrawn="1"/>
        </p:nvSpPr>
        <p:spPr>
          <a:xfrm rot="16200000">
            <a:off x="8366598" y="5805426"/>
            <a:ext cx="1273697" cy="4320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+mj-lt"/>
              <a:buNone/>
              <a:defRPr lang="en-US" sz="1600" b="1" kern="1200" spc="3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93750" indent="-28575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§"/>
              <a:defRPr lang="en-US" sz="28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Arial" pitchFamily="34" charset="0"/>
              <a:buChar char="»"/>
              <a:defRPr lang="en-US" sz="24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ü"/>
              <a:defRPr lang="en-US" sz="20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Chapter 6</a:t>
            </a:r>
            <a:endParaRPr lang="en-US" dirty="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1534379" y="6275077"/>
            <a:ext cx="3816424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000" b="0" dirty="0" smtClean="0">
                <a:solidFill>
                  <a:srgbClr val="A6B8C6"/>
                </a:solidFill>
              </a:rPr>
              <a:t>For</a:t>
            </a:r>
            <a:r>
              <a:rPr lang="en-US" sz="1000" b="0" baseline="0" dirty="0" smtClean="0">
                <a:solidFill>
                  <a:srgbClr val="A6B8C6"/>
                </a:solidFill>
              </a:rPr>
              <a:t> use with </a:t>
            </a:r>
            <a:r>
              <a:rPr lang="en-US" sz="1000" b="0" i="1" baseline="0" dirty="0" smtClean="0">
                <a:solidFill>
                  <a:srgbClr val="A6B8C6"/>
                </a:solidFill>
              </a:rPr>
              <a:t>International Human Resource Management 6e</a:t>
            </a:r>
          </a:p>
          <a:p>
            <a:r>
              <a:rPr lang="en-US" sz="1000" b="0" i="0" kern="100" spc="10" baseline="0" dirty="0" smtClean="0">
                <a:solidFill>
                  <a:srgbClr val="A6B8C6"/>
                </a:solidFill>
              </a:rPr>
              <a:t>By Peter J. Dowling, Marion Festing, and Allen D. Engle. Sr.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5107508" y="6276587"/>
            <a:ext cx="18002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000" b="0" dirty="0" smtClean="0">
                <a:solidFill>
                  <a:srgbClr val="A6B8C6"/>
                </a:solidFill>
              </a:rPr>
              <a:t>ISBN-10: 1408032090</a:t>
            </a:r>
            <a:endParaRPr lang="en-US" sz="1000" b="0" i="1" baseline="0" dirty="0" smtClean="0">
              <a:solidFill>
                <a:srgbClr val="A6B8C6"/>
              </a:solidFill>
            </a:endParaRPr>
          </a:p>
          <a:p>
            <a:r>
              <a:rPr lang="en-US" sz="1000" b="0" i="0" kern="100" spc="40" baseline="0" dirty="0" smtClean="0">
                <a:solidFill>
                  <a:srgbClr val="A6B8C6"/>
                </a:solidFill>
              </a:rPr>
              <a:t>© </a:t>
            </a:r>
            <a:r>
              <a:rPr lang="en-US" sz="1000" b="0" i="0" kern="100" spc="40" baseline="0" dirty="0" err="1" smtClean="0">
                <a:solidFill>
                  <a:srgbClr val="A6B8C6"/>
                </a:solidFill>
              </a:rPr>
              <a:t>Cengage</a:t>
            </a:r>
            <a:r>
              <a:rPr lang="en-US" sz="1000" b="0" i="0" kern="100" spc="40" baseline="0" dirty="0" smtClean="0">
                <a:solidFill>
                  <a:srgbClr val="A6B8C6"/>
                </a:solidFill>
              </a:rPr>
              <a:t> Learning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3052" y="0"/>
            <a:ext cx="288032" cy="6213502"/>
          </a:xfrm>
          <a:prstGeom prst="rect">
            <a:avLst/>
          </a:prstGeom>
          <a:gradFill flip="none" rotWithShape="1">
            <a:gsLst>
              <a:gs pos="100000">
                <a:srgbClr val="265392">
                  <a:lumMod val="100000"/>
                </a:srgbClr>
              </a:gs>
              <a:gs pos="0">
                <a:srgbClr val="00284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5" r:id="rId3"/>
    <p:sldLayoutId id="2147483656" r:id="rId4"/>
    <p:sldLayoutId id="2147483657" r:id="rId5"/>
    <p:sldLayoutId id="2147483654" r:id="rId6"/>
    <p:sldLayoutId id="2147483653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D6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4488" indent="-344488" algn="l" defTabSz="914400" rtl="0" eaLnBrk="1" latinLnBrk="0" hangingPunct="1">
        <a:spcBef>
          <a:spcPct val="20000"/>
        </a:spcBef>
        <a:buClr>
          <a:srgbClr val="265392"/>
        </a:buClr>
        <a:buSzPct val="100000"/>
        <a:buFont typeface="Wingdings" pitchFamily="2" charset="2"/>
        <a:buChar char="§"/>
        <a:defRPr lang="en-US" sz="32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1pPr>
      <a:lvl2pPr marL="625475" indent="-285750" algn="l" defTabSz="914400" rtl="0" eaLnBrk="1" latinLnBrk="0" hangingPunct="1">
        <a:spcBef>
          <a:spcPct val="20000"/>
        </a:spcBef>
        <a:buClr>
          <a:srgbClr val="0B5C93"/>
        </a:buClr>
        <a:buFont typeface="Wingdings" pitchFamily="2" charset="2"/>
        <a:buChar char="§"/>
        <a:defRPr lang="en-US" sz="28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2pPr>
      <a:lvl3pPr marL="857250" indent="-228600" algn="l" defTabSz="914400" rtl="0" eaLnBrk="1" latinLnBrk="0" hangingPunct="1">
        <a:spcBef>
          <a:spcPct val="20000"/>
        </a:spcBef>
        <a:buClr>
          <a:srgbClr val="0B5C93"/>
        </a:buClr>
        <a:buFont typeface="Arial" pitchFamily="34" charset="0"/>
        <a:buChar char="»"/>
        <a:defRPr lang="en-US" sz="24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3pPr>
      <a:lvl4pPr marL="1139825" indent="-228600" algn="l" defTabSz="914400" rtl="0" eaLnBrk="1" latinLnBrk="0" hangingPunct="1">
        <a:spcBef>
          <a:spcPct val="20000"/>
        </a:spcBef>
        <a:buClr>
          <a:srgbClr val="0B5C93"/>
        </a:buClr>
        <a:buFont typeface="Wingdings" pitchFamily="2" charset="2"/>
        <a:buChar char="ü"/>
        <a:defRPr lang="en-US" sz="20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4CACD6"/>
        </a:buClr>
        <a:buFont typeface="Arial" pitchFamily="34" charset="0"/>
        <a:buChar char="»"/>
        <a:defRPr lang="en-GB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20692"/>
            <a:ext cx="8918359" cy="343025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7000" dirty="0" smtClean="0"/>
              <a:t>INTERNATIONAL</a:t>
            </a:r>
            <a:br>
              <a:rPr lang="en-US" sz="7000" dirty="0" smtClean="0"/>
            </a:br>
            <a:r>
              <a:rPr lang="en-US" sz="7000" dirty="0" smtClean="0"/>
              <a:t>PERFORMANCE</a:t>
            </a:r>
            <a:br>
              <a:rPr lang="en-US" sz="7000" dirty="0" smtClean="0"/>
            </a:br>
            <a:r>
              <a:rPr lang="en-US" sz="7000" dirty="0" smtClean="0"/>
              <a:t>MANAGEMENT</a:t>
            </a:r>
            <a:endParaRPr lang="en-US" sz="7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Chapter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12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PCN (parent country national) role conception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6.4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08" y="934234"/>
            <a:ext cx="7542584" cy="391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2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TCN role conception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6.5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3267"/>
            <a:ext cx="6624736" cy="438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4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55" y="0"/>
            <a:ext cx="8671345" cy="1412776"/>
          </a:xfrm>
        </p:spPr>
        <p:txBody>
          <a:bodyPr/>
          <a:lstStyle/>
          <a:p>
            <a:r>
              <a:rPr lang="en-US" dirty="0" smtClean="0"/>
              <a:t>Non-expatriate </a:t>
            </a:r>
            <a:r>
              <a:rPr lang="en-US" dirty="0" smtClean="0">
                <a:solidFill>
                  <a:srgbClr val="FF0000"/>
                </a:solidFill>
              </a:rPr>
              <a:t>performance management challenges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8524"/>
            <a:ext cx="8686800" cy="4818788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Performance criteria &amp; goals </a:t>
            </a:r>
            <a:r>
              <a:rPr lang="en-US" sz="2400" dirty="0" smtClean="0"/>
              <a:t>for non-standard work</a:t>
            </a:r>
          </a:p>
          <a:p>
            <a:r>
              <a:rPr lang="en-US" sz="2400" dirty="0" smtClean="0"/>
              <a:t>Criteria for performance is </a:t>
            </a:r>
            <a:r>
              <a:rPr lang="en-US" sz="2400" dirty="0" smtClean="0">
                <a:solidFill>
                  <a:srgbClr val="FF0000"/>
                </a:solidFill>
              </a:rPr>
              <a:t>subject to cultural differences</a:t>
            </a:r>
          </a:p>
          <a:p>
            <a:r>
              <a:rPr lang="en-US" sz="2400" dirty="0" smtClean="0"/>
              <a:t>Isolating international dimensions of job performance </a:t>
            </a:r>
            <a:r>
              <a:rPr lang="en-US" sz="2400" dirty="0" smtClean="0">
                <a:solidFill>
                  <a:srgbClr val="FF0000"/>
                </a:solidFill>
              </a:rPr>
              <a:t>is not as straightforward as for traditional expatriate jobs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Outstanding/under-performance &amp; failures will challenge </a:t>
            </a:r>
            <a:r>
              <a:rPr lang="en-US" sz="2400" dirty="0" smtClean="0"/>
              <a:t>performance appraisal process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Performance appraisals are complicated </a:t>
            </a:r>
            <a:r>
              <a:rPr lang="en-US" sz="2400" dirty="0" smtClean="0"/>
              <a:t>by</a:t>
            </a:r>
            <a:br>
              <a:rPr lang="en-US" sz="2400" dirty="0" smtClean="0"/>
            </a:br>
            <a:r>
              <a:rPr lang="en-US" sz="2400" dirty="0" smtClean="0"/>
              <a:t>international context, outside appraisers</a:t>
            </a:r>
          </a:p>
          <a:p>
            <a:r>
              <a:rPr lang="en-US" sz="2400" dirty="0" smtClean="0"/>
              <a:t>Ways to improve &amp; rewards are </a:t>
            </a:r>
            <a:r>
              <a:rPr lang="en-US" sz="2400" dirty="0" smtClean="0">
                <a:solidFill>
                  <a:srgbClr val="FF0000"/>
                </a:solidFill>
              </a:rPr>
              <a:t>unclear</a:t>
            </a:r>
          </a:p>
          <a:p>
            <a:r>
              <a:rPr lang="en-US" sz="2400" dirty="0" smtClean="0"/>
              <a:t>Impact of non-standard work</a:t>
            </a:r>
            <a:br>
              <a:rPr lang="en-US" sz="2400" dirty="0" smtClean="0"/>
            </a:br>
            <a:r>
              <a:rPr lang="en-US" sz="2400" dirty="0" smtClean="0"/>
              <a:t>on HCN co-workers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735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0"/>
            <a:ext cx="9083351" cy="1412775"/>
          </a:xfrm>
        </p:spPr>
        <p:txBody>
          <a:bodyPr/>
          <a:lstStyle/>
          <a:p>
            <a:r>
              <a:rPr lang="en-US" spc="-50" dirty="0"/>
              <a:t>Performance </a:t>
            </a:r>
            <a:r>
              <a:rPr lang="en-US" spc="-50" dirty="0" smtClean="0"/>
              <a:t>appraisal of</a:t>
            </a:r>
            <a:br>
              <a:rPr lang="en-US" spc="-50" dirty="0" smtClean="0"/>
            </a:br>
            <a:r>
              <a:rPr lang="en-US" spc="-50" dirty="0" smtClean="0"/>
              <a:t>international </a:t>
            </a:r>
            <a:r>
              <a:rPr lang="en-US" spc="-50" dirty="0"/>
              <a:t>employees</a:t>
            </a:r>
          </a:p>
        </p:txBody>
      </p:sp>
    </p:spTree>
    <p:extLst>
      <p:ext uri="{BB962C8B-B14F-4D97-AF65-F5344CB8AC3E}">
        <p14:creationId xmlns:p14="http://schemas.microsoft.com/office/powerpoint/2010/main" val="280827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671345" cy="1328961"/>
          </a:xfrm>
        </p:spPr>
        <p:txBody>
          <a:bodyPr/>
          <a:lstStyle/>
          <a:p>
            <a:r>
              <a:rPr lang="en-US" dirty="0" smtClean="0"/>
              <a:t>Performance appraisal aspects of international employees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795320" cy="4680520"/>
          </a:xfrm>
        </p:spPr>
        <p:txBody>
          <a:bodyPr/>
          <a:lstStyle/>
          <a:p>
            <a:r>
              <a:rPr lang="en-US" sz="2500" b="1" dirty="0" smtClean="0">
                <a:solidFill>
                  <a:srgbClr val="265392"/>
                </a:solidFill>
              </a:rPr>
              <a:t>Performance criteria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500" dirty="0" smtClean="0"/>
              <a:t>hard, soft, &amp; contextual goals</a:t>
            </a:r>
          </a:p>
          <a:p>
            <a:r>
              <a:rPr lang="en-US" sz="2500" b="1" dirty="0" smtClean="0">
                <a:solidFill>
                  <a:srgbClr val="265392"/>
                </a:solidFill>
              </a:rPr>
              <a:t>Who conducts </a:t>
            </a:r>
            <a:r>
              <a:rPr lang="en-US" sz="2500" dirty="0" smtClean="0"/>
              <a:t>the performance appraisal?</a:t>
            </a:r>
            <a:br>
              <a:rPr lang="en-US" sz="2500" dirty="0" smtClean="0"/>
            </a:br>
            <a:r>
              <a:rPr lang="en-US" sz="2500" dirty="0"/>
              <a:t>t</a:t>
            </a:r>
            <a:r>
              <a:rPr lang="en-US" sz="2500" dirty="0" smtClean="0"/>
              <a:t>ypically subsidiary manager, but could be team of evaluators</a:t>
            </a:r>
          </a:p>
          <a:p>
            <a:r>
              <a:rPr lang="en-US" sz="2500" b="1" dirty="0" smtClean="0">
                <a:solidFill>
                  <a:srgbClr val="265392"/>
                </a:solidFill>
              </a:rPr>
              <a:t>Standardized or customized </a:t>
            </a:r>
            <a:r>
              <a:rPr lang="en-US" sz="2500" dirty="0" smtClean="0"/>
              <a:t>appraisal forms?</a:t>
            </a:r>
          </a:p>
          <a:p>
            <a:r>
              <a:rPr lang="en-US" sz="2500" b="1" dirty="0" smtClean="0">
                <a:solidFill>
                  <a:srgbClr val="265392"/>
                </a:solidFill>
              </a:rPr>
              <a:t>Frequency</a:t>
            </a:r>
            <a:r>
              <a:rPr lang="en-US" sz="2500" dirty="0" smtClean="0"/>
              <a:t> of appraisal?</a:t>
            </a:r>
          </a:p>
          <a:p>
            <a:r>
              <a:rPr lang="en-US" sz="2500" b="1" dirty="0" smtClean="0">
                <a:solidFill>
                  <a:srgbClr val="265392"/>
                </a:solidFill>
              </a:rPr>
              <a:t>Performance feedback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500" dirty="0" smtClean="0"/>
              <a:t>the communication medium matters</a:t>
            </a:r>
          </a:p>
          <a:p>
            <a:r>
              <a:rPr lang="en-US" sz="2500" b="1" dirty="0" smtClean="0">
                <a:solidFill>
                  <a:srgbClr val="265392"/>
                </a:solidFill>
              </a:rPr>
              <a:t>Appraisal of HCN</a:t>
            </a:r>
            <a:r>
              <a:rPr lang="en-US" sz="2500" dirty="0" smtClean="0">
                <a:solidFill>
                  <a:srgbClr val="265392"/>
                </a:solidFill>
              </a:rPr>
              <a:t> </a:t>
            </a:r>
            <a:r>
              <a:rPr lang="en-US" sz="2500" dirty="0" smtClean="0"/>
              <a:t>employees</a:t>
            </a:r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71452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HCN role conception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6.6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380"/>
            <a:ext cx="6624736" cy="577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5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0"/>
            <a:ext cx="9083351" cy="1412775"/>
          </a:xfrm>
        </p:spPr>
        <p:txBody>
          <a:bodyPr/>
          <a:lstStyle/>
          <a:p>
            <a:r>
              <a:rPr lang="en-US" dirty="0" smtClean="0"/>
              <a:t>Multinational</a:t>
            </a:r>
            <a:br>
              <a:rPr lang="en-US" dirty="0" smtClean="0"/>
            </a:br>
            <a:r>
              <a:rPr lang="en-US" dirty="0" smtClean="0"/>
              <a:t>performance </a:t>
            </a:r>
            <a:r>
              <a:rPr lang="en-US" dirty="0"/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68891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67328" cy="896913"/>
          </a:xfrm>
        </p:spPr>
        <p:txBody>
          <a:bodyPr/>
          <a:lstStyle/>
          <a:p>
            <a:r>
              <a:rPr lang="en-US" sz="3800" dirty="0" smtClean="0"/>
              <a:t>MNE performance mgmt. </a:t>
            </a:r>
            <a:r>
              <a:rPr lang="en-US" sz="3800" dirty="0" smtClean="0">
                <a:solidFill>
                  <a:srgbClr val="FF0000"/>
                </a:solidFill>
              </a:rPr>
              <a:t>constraints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686800" cy="532859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Whole vs. part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Non-comparable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Volatility/ unpredictability </a:t>
            </a:r>
            <a:r>
              <a:rPr lang="en-US" dirty="0" smtClean="0"/>
              <a:t>in the global business environment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Separation</a:t>
            </a:r>
            <a:r>
              <a:rPr lang="en-US" dirty="0" smtClean="0"/>
              <a:t> by time &amp; distance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Variable levels of maturity across markets:</a:t>
            </a:r>
            <a:br>
              <a:rPr lang="en-US" dirty="0" smtClean="0"/>
            </a:br>
            <a:r>
              <a:rPr lang="en-US" dirty="0" smtClean="0"/>
              <a:t>the need for </a:t>
            </a:r>
            <a:r>
              <a:rPr lang="en-US" b="1" dirty="0" smtClean="0">
                <a:solidFill>
                  <a:srgbClr val="265392"/>
                </a:solidFill>
              </a:rPr>
              <a:t>relevant comparative data</a:t>
            </a:r>
            <a:endParaRPr lang="en-US" i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9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0"/>
            <a:ext cx="9083351" cy="1412775"/>
          </a:xfrm>
        </p:spPr>
        <p:txBody>
          <a:bodyPr/>
          <a:lstStyle/>
          <a:p>
            <a:r>
              <a:rPr lang="en-US" dirty="0"/>
              <a:t>Control </a:t>
            </a:r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 smtClean="0"/>
              <a:t>performance </a:t>
            </a:r>
            <a:r>
              <a:rPr lang="en-US" dirty="0"/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18181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MNE control &amp; performance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6.2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94" y="471190"/>
            <a:ext cx="7192572" cy="48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4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0"/>
            <a:ext cx="9083351" cy="1412775"/>
          </a:xfrm>
        </p:spPr>
        <p:txBody>
          <a:bodyPr/>
          <a:lstStyle/>
          <a:p>
            <a:r>
              <a:rPr lang="en-US" spc="-50" dirty="0"/>
              <a:t>Performance </a:t>
            </a:r>
            <a:r>
              <a:rPr lang="en-US" spc="-50" dirty="0" smtClean="0"/>
              <a:t>management of</a:t>
            </a:r>
            <a:br>
              <a:rPr lang="en-US" spc="-50" dirty="0" smtClean="0"/>
            </a:br>
            <a:r>
              <a:rPr lang="en-US" spc="-50" dirty="0" smtClean="0"/>
              <a:t>international </a:t>
            </a:r>
            <a:r>
              <a:rPr lang="en-US" spc="-50" dirty="0"/>
              <a:t>employees</a:t>
            </a:r>
          </a:p>
        </p:txBody>
      </p:sp>
    </p:spTree>
    <p:extLst>
      <p:ext uri="{BB962C8B-B14F-4D97-AF65-F5344CB8AC3E}">
        <p14:creationId xmlns:p14="http://schemas.microsoft.com/office/powerpoint/2010/main" val="145017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Variables affecting </a:t>
            </a:r>
            <a:r>
              <a:rPr lang="en-US" dirty="0" smtClean="0"/>
              <a:t>expatriate performance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6-3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76" y="927163"/>
            <a:ext cx="6948264" cy="463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8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Expatriate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686800" cy="532859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700" b="1" dirty="0" smtClean="0">
                <a:solidFill>
                  <a:srgbClr val="265392"/>
                </a:solidFill>
              </a:rPr>
              <a:t>CEO or subsidiary manager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oversees &amp; directs entire foreign operation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b="1" dirty="0" smtClean="0">
                <a:solidFill>
                  <a:srgbClr val="265392"/>
                </a:solidFill>
              </a:rPr>
              <a:t>Structure reproducer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reproduces structure similar to what s/he knows from another part of the company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b="1" dirty="0" smtClean="0">
                <a:solidFill>
                  <a:srgbClr val="265392"/>
                </a:solidFill>
              </a:rPr>
              <a:t>Troubleshooter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analyzes &amp; solves a particular operational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b="1" dirty="0" smtClean="0">
                <a:solidFill>
                  <a:srgbClr val="265392"/>
                </a:solidFill>
              </a:rPr>
              <a:t>Operative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performs functional job tasks in existing operational structure, in generally lower level,</a:t>
            </a:r>
            <a:br>
              <a:rPr lang="en-US" sz="2700" dirty="0" smtClean="0"/>
            </a:br>
            <a:r>
              <a:rPr lang="en-US" sz="2700" dirty="0" smtClean="0"/>
              <a:t>supervisory positions</a:t>
            </a:r>
          </a:p>
        </p:txBody>
      </p:sp>
    </p:spTree>
    <p:extLst>
      <p:ext uri="{BB962C8B-B14F-4D97-AF65-F5344CB8AC3E}">
        <p14:creationId xmlns:p14="http://schemas.microsoft.com/office/powerpoint/2010/main" val="321339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939336" cy="896913"/>
          </a:xfrm>
        </p:spPr>
        <p:txBody>
          <a:bodyPr/>
          <a:lstStyle/>
          <a:p>
            <a:r>
              <a:rPr lang="en-US" sz="4300" dirty="0" smtClean="0"/>
              <a:t>Types of expatriate assignments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686800" cy="532859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265392"/>
                </a:solidFill>
              </a:rPr>
              <a:t>Technical (5-10%)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short-term knowledge transfer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265392"/>
                </a:solidFill>
              </a:rPr>
              <a:t>Developmental (5-10%)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in-country performance &amp;</a:t>
            </a:r>
            <a:br>
              <a:rPr lang="en-US" sz="2800" dirty="0" smtClean="0"/>
            </a:br>
            <a:r>
              <a:rPr lang="en-US" sz="2800" dirty="0" smtClean="0"/>
              <a:t>acquisition of local understanding by assignee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265392"/>
                </a:solidFill>
              </a:rPr>
              <a:t>Strategic (10-15%)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high-profile activities for developing global perspective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265392"/>
                </a:solidFill>
              </a:rPr>
              <a:t>Functional (55-80%)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more enduring two-way transfer of</a:t>
            </a:r>
            <a:br>
              <a:rPr lang="en-US" sz="2800" dirty="0" smtClean="0"/>
            </a:br>
            <a:r>
              <a:rPr lang="en-US" sz="2800" dirty="0" smtClean="0"/>
              <a:t>existing processes &amp; practices</a:t>
            </a:r>
          </a:p>
        </p:txBody>
      </p:sp>
    </p:spTree>
    <p:extLst>
      <p:ext uri="{BB962C8B-B14F-4D97-AF65-F5344CB8AC3E}">
        <p14:creationId xmlns:p14="http://schemas.microsoft.com/office/powerpoint/2010/main" val="267147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HRM 6e">
      <a:dk1>
        <a:sysClr val="windowText" lastClr="000000"/>
      </a:dk1>
      <a:lt1>
        <a:sysClr val="window" lastClr="FFFFFF"/>
      </a:lt1>
      <a:dk2>
        <a:srgbClr val="B4ECFC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265392"/>
      </a:hlink>
      <a:folHlink>
        <a:srgbClr val="2653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none" lIns="91440" tIns="45720" rIns="91440" bIns="45720" rtlCol="0" anchor="ctr">
        <a:noAutofit/>
      </a:bodyPr>
      <a:lstStyle>
        <a:defPPr>
          <a:defRPr sz="2800" b="0" dirty="0" smtClean="0">
            <a:solidFill>
              <a:srgbClr val="44475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10874</TotalTime>
  <Words>144</Words>
  <Application>Microsoft Office PowerPoint</Application>
  <PresentationFormat>On-screen Show (4:3)</PresentationFormat>
  <Paragraphs>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Wingdings</vt:lpstr>
      <vt:lpstr>Office Theme</vt:lpstr>
      <vt:lpstr>INTERNATIONAL PERFORMANCE MANAGEMENT</vt:lpstr>
      <vt:lpstr>Multinational performance management</vt:lpstr>
      <vt:lpstr>MNE performance mgmt. constraints</vt:lpstr>
      <vt:lpstr>Control &amp; performance management</vt:lpstr>
      <vt:lpstr>Figure 6.2</vt:lpstr>
      <vt:lpstr>Performance management of international employees</vt:lpstr>
      <vt:lpstr>Figure 6-3</vt:lpstr>
      <vt:lpstr>Expatriate tasks</vt:lpstr>
      <vt:lpstr>Types of expatriate assignments</vt:lpstr>
      <vt:lpstr>Figure 6.4</vt:lpstr>
      <vt:lpstr>Figure 6.5</vt:lpstr>
      <vt:lpstr>Non-expatriate performance management challenges</vt:lpstr>
      <vt:lpstr>Performance appraisal of international employees</vt:lpstr>
      <vt:lpstr>Performance appraisal aspects of international employees</vt:lpstr>
      <vt:lpstr>Figure 6.6</vt:lpstr>
    </vt:vector>
  </TitlesOfParts>
  <Company>Cengage Learning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Ron Yoder for Cengage Learning IHRM 6e</dc:creator>
  <cp:lastModifiedBy>Windows User</cp:lastModifiedBy>
  <cp:revision>414</cp:revision>
  <dcterms:created xsi:type="dcterms:W3CDTF">2011-07-28T14:21:34Z</dcterms:created>
  <dcterms:modified xsi:type="dcterms:W3CDTF">2016-11-20T12:05:47Z</dcterms:modified>
</cp:coreProperties>
</file>