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sldIdLst>
    <p:sldId id="256" r:id="rId2"/>
    <p:sldId id="257" r:id="rId3"/>
    <p:sldId id="258" r:id="rId4"/>
    <p:sldId id="259" r:id="rId5"/>
    <p:sldId id="260" r:id="rId6"/>
    <p:sldId id="268" r:id="rId7"/>
    <p:sldId id="262" r:id="rId8"/>
    <p:sldId id="269" r:id="rId9"/>
    <p:sldId id="266" r:id="rId10"/>
    <p:sldId id="263" r:id="rId11"/>
    <p:sldId id="270" r:id="rId12"/>
    <p:sldId id="264" r:id="rId13"/>
    <p:sldId id="271" r:id="rId14"/>
    <p:sldId id="265" r:id="rId15"/>
    <p:sldId id="276" r:id="rId16"/>
    <p:sldId id="277" r:id="rId17"/>
    <p:sldId id="272" r:id="rId18"/>
    <p:sldId id="278" r:id="rId19"/>
    <p:sldId id="261" r:id="rId20"/>
    <p:sldId id="267" r:id="rId21"/>
    <p:sldId id="273" r:id="rId22"/>
    <p:sldId id="274" r:id="rId23"/>
    <p:sldId id="275" r:id="rId24"/>
    <p:sldId id="279" r:id="rId25"/>
    <p:sldId id="281" r:id="rId26"/>
    <p:sldId id="282" r:id="rId27"/>
    <p:sldId id="283" r:id="rId28"/>
    <p:sldId id="285"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5E2E"/>
    <a:srgbClr val="C5985B"/>
    <a:srgbClr val="007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4" Type="http://schemas.openxmlformats.org/officeDocument/2006/relationships/image" Target="../media/image3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40710-EA99-4D7C-8CD0-0A3189D74C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9865A2-C2FC-4DBD-B76B-429AE9AE713F}" type="slidenum">
              <a:rPr lang="en-US" smtClean="0"/>
              <a:t>‹#›</a:t>
            </a:fld>
            <a:endParaRPr lang="en-US"/>
          </a:p>
        </p:txBody>
      </p:sp>
    </p:spTree>
    <p:extLst>
      <p:ext uri="{BB962C8B-B14F-4D97-AF65-F5344CB8AC3E}">
        <p14:creationId xmlns:p14="http://schemas.microsoft.com/office/powerpoint/2010/main" val="2551834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81A40C-C113-4FA0-8D7A-AAE606AA44E8}" type="datetime1">
              <a:rPr lang="en-US" smtClean="0"/>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85336F-C355-4072-B525-B1F25F07313B}" type="datetime1">
              <a:rPr lang="en-US" smtClean="0"/>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2F524E-DC86-41E8-B2E1-A2BB13D605AA}" type="datetime1">
              <a:rPr lang="en-US" smtClean="0"/>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509E126-8FC6-4574-8A40-9008A04A14EF}" type="datetime1">
              <a:rPr lang="en-US" smtClean="0"/>
              <a:t>2/24/2018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5DEE099-266D-4296-B594-637FCDEA9D3C}" type="datetime1">
              <a:rPr lang="en-US" smtClean="0"/>
              <a:t>2/24/2018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DA84658D-CE30-430C-8301-DE090DAAE337}" type="datetime1">
              <a:rPr lang="en-US" smtClean="0"/>
              <a:t>2/24/2018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38C9BF-9C45-4ED6-B98C-E951C6EFD1B2}" type="datetime1">
              <a:rPr lang="en-US" smtClean="0"/>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3124C3-14C3-4660-B6F0-B99C6431EC44}" type="datetime1">
              <a:rPr lang="en-US" smtClean="0"/>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75F831-8FD6-4FF6-9432-01E9F3B98616}" type="datetime1">
              <a:rPr lang="en-US" smtClean="0"/>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BA25300-3B89-4C68-94EC-CA7A94341878}" type="datetime1">
              <a:rPr lang="en-US" smtClean="0"/>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64F156-3374-49A8-9185-3281A90AE310}" type="datetime1">
              <a:rPr lang="en-US" smtClean="0"/>
              <a:t>2/24/2018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F8700D-D772-4C81-969C-E6768AB150DB}" type="datetime1">
              <a:rPr lang="en-US" smtClean="0"/>
              <a:t>2/24/2018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F0E6E7-4E63-4917-9022-05950A9E60F0}" type="datetime1">
              <a:rPr lang="en-US" smtClean="0"/>
              <a:t>2/24/2018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09B26D-3C79-4340-9646-3A7B3CAAAECB}" type="datetime1">
              <a:rPr lang="en-US" smtClean="0"/>
              <a:t>2/24/2018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D4936B-C192-4D45-B719-53D102A36CC5}" type="datetime1">
              <a:rPr lang="en-US" smtClean="0"/>
              <a:t>2/24/2018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B8BA2A7-A338-45CE-9277-228DE7FA4100}" type="datetime1">
              <a:rPr lang="en-US" smtClean="0"/>
              <a:t>2/24/2018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5E3CE2A-8470-4677-93F2-5ABBD8B5D491}" type="datetime1">
              <a:rPr lang="en-US" smtClean="0"/>
              <a:t>2/24/2018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2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image" Target="../media/image26.png"/><Relationship Id="rId7"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image" Target="../media/image28.png"/><Relationship Id="rId4" Type="http://schemas.openxmlformats.org/officeDocument/2006/relationships/image" Target="../media/image27.png"/><Relationship Id="rId9" Type="http://schemas.openxmlformats.org/officeDocument/2006/relationships/image" Target="../media/image25.wmf"/></Relationships>
</file>

<file path=ppt/slides/_rels/slide21.xml.rels><?xml version="1.0" encoding="UTF-8" standalone="yes"?>
<Relationships xmlns="http://schemas.openxmlformats.org/package/2006/relationships"><Relationship Id="rId3" Type="http://schemas.openxmlformats.org/officeDocument/2006/relationships/image" Target="../media/image30.gif"/><Relationship Id="rId2" Type="http://schemas.openxmlformats.org/officeDocument/2006/relationships/image" Target="../media/image29.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1.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4.wmf"/><Relationship Id="rId5" Type="http://schemas.openxmlformats.org/officeDocument/2006/relationships/oleObject" Target="../embeddings/oleObject8.bin"/><Relationship Id="rId10" Type="http://schemas.openxmlformats.org/officeDocument/2006/relationships/image" Target="../media/image36.wmf"/><Relationship Id="rId4" Type="http://schemas.openxmlformats.org/officeDocument/2006/relationships/image" Target="../media/image33.wmf"/><Relationship Id="rId9" Type="http://schemas.openxmlformats.org/officeDocument/2006/relationships/oleObject" Target="../embeddings/oleObject10.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38.png"/><Relationship Id="rId4" Type="http://schemas.openxmlformats.org/officeDocument/2006/relationships/image" Target="../media/image37.wmf"/></Relationships>
</file>

<file path=ppt/slides/_rels/slide2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7.xml"/><Relationship Id="rId5" Type="http://schemas.openxmlformats.org/officeDocument/2006/relationships/image" Target="../media/image44.png"/><Relationship Id="rId4" Type="http://schemas.openxmlformats.org/officeDocument/2006/relationships/image" Target="../media/image43.png"/></Relationships>
</file>

<file path=ppt/slides/_rels/slide29.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oleObject" Target="../embeddings/oleObject3.bin"/><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2D63A-831D-4194-BD72-411303D224B0}"/>
              </a:ext>
            </a:extLst>
          </p:cNvPr>
          <p:cNvSpPr>
            <a:spLocks noGrp="1"/>
          </p:cNvSpPr>
          <p:nvPr>
            <p:ph type="ctrTitle"/>
          </p:nvPr>
        </p:nvSpPr>
        <p:spPr/>
        <p:txBody>
          <a:bodyPr/>
          <a:lstStyle/>
          <a:p>
            <a:r>
              <a:rPr lang="en-US" dirty="0"/>
              <a:t>Ethers and Epoxides</a:t>
            </a:r>
          </a:p>
        </p:txBody>
      </p:sp>
      <p:sp>
        <p:nvSpPr>
          <p:cNvPr id="3" name="Subtitle 2">
            <a:extLst>
              <a:ext uri="{FF2B5EF4-FFF2-40B4-BE49-F238E27FC236}">
                <a16:creationId xmlns:a16="http://schemas.microsoft.com/office/drawing/2014/main" id="{CCFBE0B2-C5FD-4130-BDA1-5F1963C17677}"/>
              </a:ext>
            </a:extLst>
          </p:cNvPr>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90A898DB-5A2C-496A-A571-B2E2FCB201C3}"/>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
        <p:nvSpPr>
          <p:cNvPr id="5" name="TextBox 4">
            <a:extLst>
              <a:ext uri="{FF2B5EF4-FFF2-40B4-BE49-F238E27FC236}">
                <a16:creationId xmlns:a16="http://schemas.microsoft.com/office/drawing/2014/main" id="{356C3931-A668-4C6B-A6FA-914151DBE507}"/>
              </a:ext>
            </a:extLst>
          </p:cNvPr>
          <p:cNvSpPr txBox="1"/>
          <p:nvPr/>
        </p:nvSpPr>
        <p:spPr>
          <a:xfrm>
            <a:off x="174088" y="6504166"/>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168511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F92A7-2948-42A6-BAD0-2DA71CB224CF}"/>
              </a:ext>
            </a:extLst>
          </p:cNvPr>
          <p:cNvSpPr>
            <a:spLocks noGrp="1"/>
          </p:cNvSpPr>
          <p:nvPr>
            <p:ph type="title"/>
          </p:nvPr>
        </p:nvSpPr>
        <p:spPr/>
        <p:txBody>
          <a:bodyPr/>
          <a:lstStyle/>
          <a:p>
            <a:r>
              <a:rPr lang="en-US" dirty="0">
                <a:latin typeface="+mn-lt"/>
              </a:rPr>
              <a:t>PREPARATION OF ETHERS</a:t>
            </a:r>
            <a:br>
              <a:rPr lang="en-US" dirty="0">
                <a:latin typeface="+mn-lt"/>
              </a:rPr>
            </a:br>
            <a:r>
              <a:rPr lang="en-US" dirty="0">
                <a:solidFill>
                  <a:srgbClr val="00B050"/>
                </a:solidFill>
                <a:latin typeface="+mn-lt"/>
              </a:rPr>
              <a:t>Dehydration of Alcohols</a:t>
            </a:r>
          </a:p>
        </p:txBody>
      </p:sp>
      <p:sp>
        <p:nvSpPr>
          <p:cNvPr id="4" name="Slide Number Placeholder 3">
            <a:extLst>
              <a:ext uri="{FF2B5EF4-FFF2-40B4-BE49-F238E27FC236}">
                <a16:creationId xmlns:a16="http://schemas.microsoft.com/office/drawing/2014/main" id="{7B5E82AD-D65E-4BE4-8C4B-6E2A2D4B0BA5}"/>
              </a:ext>
            </a:extLst>
          </p:cNvPr>
          <p:cNvSpPr>
            <a:spLocks noGrp="1"/>
          </p:cNvSpPr>
          <p:nvPr>
            <p:ph type="sldNum" sz="quarter" idx="12"/>
          </p:nvPr>
        </p:nvSpPr>
        <p:spPr/>
        <p:txBody>
          <a:bodyPr/>
          <a:lstStyle/>
          <a:p>
            <a:fld id="{D57F1E4F-1CFF-5643-939E-217C01CDF565}" type="slidenum">
              <a:rPr lang="en-US" smtClean="0"/>
              <a:pPr/>
              <a:t>10</a:t>
            </a:fld>
            <a:endParaRPr lang="en-US" dirty="0"/>
          </a:p>
        </p:txBody>
      </p:sp>
      <p:pic>
        <p:nvPicPr>
          <p:cNvPr id="6" name="Image 2">
            <a:extLst>
              <a:ext uri="{FF2B5EF4-FFF2-40B4-BE49-F238E27FC236}">
                <a16:creationId xmlns:a16="http://schemas.microsoft.com/office/drawing/2014/main" id="{A2518BD2-5E2F-4A0D-9778-E5ADC47D927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16912" y="2809646"/>
            <a:ext cx="7244556" cy="935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7170" name="Picture 2" descr="Image result for dehydration of alcohols to ethers">
            <a:extLst>
              <a:ext uri="{FF2B5EF4-FFF2-40B4-BE49-F238E27FC236}">
                <a16:creationId xmlns:a16="http://schemas.microsoft.com/office/drawing/2014/main" id="{9D883F37-F6CB-405E-867D-21BE8EE9C13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249"/>
          <a:stretch/>
        </p:blipFill>
        <p:spPr bwMode="auto">
          <a:xfrm>
            <a:off x="3412592" y="3700635"/>
            <a:ext cx="6548875" cy="2958960"/>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7">
            <a:extLst>
              <a:ext uri="{FF2B5EF4-FFF2-40B4-BE49-F238E27FC236}">
                <a16:creationId xmlns:a16="http://schemas.microsoft.com/office/drawing/2014/main" id="{24AFECA2-54D2-4C96-8C59-77B9CD35EA48}"/>
              </a:ext>
            </a:extLst>
          </p:cNvPr>
          <p:cNvSpPr>
            <a:spLocks noGrp="1"/>
          </p:cNvSpPr>
          <p:nvPr>
            <p:ph idx="1"/>
          </p:nvPr>
        </p:nvSpPr>
        <p:spPr/>
        <p:txBody>
          <a:bodyPr/>
          <a:lstStyle/>
          <a:p>
            <a:r>
              <a:rPr lang="en-US" dirty="0"/>
              <a:t>In general, this method is limited to the preparation of symmetrical ethers in which both alkyl groups are primary alcohols and H</a:t>
            </a:r>
            <a:r>
              <a:rPr lang="en-US" baseline="-25000" dirty="0"/>
              <a:t>2</a:t>
            </a:r>
            <a:r>
              <a:rPr lang="en-US" dirty="0"/>
              <a:t>SO</a:t>
            </a:r>
            <a:r>
              <a:rPr lang="en-US" baseline="-25000" dirty="0"/>
              <a:t>4</a:t>
            </a:r>
            <a:r>
              <a:rPr lang="en-US" dirty="0"/>
              <a:t>.</a:t>
            </a:r>
          </a:p>
        </p:txBody>
      </p:sp>
      <p:sp>
        <p:nvSpPr>
          <p:cNvPr id="11" name="TextBox 10">
            <a:extLst>
              <a:ext uri="{FF2B5EF4-FFF2-40B4-BE49-F238E27FC236}">
                <a16:creationId xmlns:a16="http://schemas.microsoft.com/office/drawing/2014/main" id="{CDC79102-35A2-4901-820C-F3F429A75710}"/>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226590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4CD30E-D678-4E3F-9082-AEB1F5097FCF}"/>
              </a:ext>
            </a:extLst>
          </p:cNvPr>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3" name="Picture 4" descr="Image result for dehydration of alcohols to ethers">
            <a:extLst>
              <a:ext uri="{FF2B5EF4-FFF2-40B4-BE49-F238E27FC236}">
                <a16:creationId xmlns:a16="http://schemas.microsoft.com/office/drawing/2014/main" id="{45E05BE2-9664-4B3F-808F-4352B3492E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8522" y="1022888"/>
            <a:ext cx="9452191" cy="449450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041ABCA-F657-4406-B835-94F7AC5449A7}"/>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4291842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C053D-280C-4BE6-ADBB-0A0BA1FB8B26}"/>
              </a:ext>
            </a:extLst>
          </p:cNvPr>
          <p:cNvSpPr>
            <a:spLocks noGrp="1"/>
          </p:cNvSpPr>
          <p:nvPr>
            <p:ph type="title"/>
          </p:nvPr>
        </p:nvSpPr>
        <p:spPr/>
        <p:txBody>
          <a:bodyPr/>
          <a:lstStyle/>
          <a:p>
            <a:r>
              <a:rPr lang="en-US" dirty="0"/>
              <a:t>The Williamson Synthesis of Ethers</a:t>
            </a:r>
          </a:p>
        </p:txBody>
      </p:sp>
      <p:sp>
        <p:nvSpPr>
          <p:cNvPr id="3" name="Content Placeholder 2">
            <a:extLst>
              <a:ext uri="{FF2B5EF4-FFF2-40B4-BE49-F238E27FC236}">
                <a16:creationId xmlns:a16="http://schemas.microsoft.com/office/drawing/2014/main" id="{F57857D0-5445-462A-A93B-2D8D70EEF2FB}"/>
              </a:ext>
            </a:extLst>
          </p:cNvPr>
          <p:cNvSpPr>
            <a:spLocks noGrp="1"/>
          </p:cNvSpPr>
          <p:nvPr>
            <p:ph idx="1"/>
          </p:nvPr>
        </p:nvSpPr>
        <p:spPr/>
        <p:txBody>
          <a:bodyPr/>
          <a:lstStyle/>
          <a:p>
            <a:r>
              <a:rPr lang="en-US" dirty="0"/>
              <a:t>Nucleophilic substitution of an alkyl halide by an alkoxide or phenoxide gives the carbon–oxygen bond of an ether.</a:t>
            </a:r>
          </a:p>
          <a:p>
            <a:r>
              <a:rPr lang="en-US" dirty="0"/>
              <a:t>Methyl halides and primary alkyl halides are the best substrates.</a:t>
            </a:r>
          </a:p>
          <a:p>
            <a:endParaRPr lang="en-US" dirty="0"/>
          </a:p>
        </p:txBody>
      </p:sp>
      <p:sp>
        <p:nvSpPr>
          <p:cNvPr id="4" name="Slide Number Placeholder 3">
            <a:extLst>
              <a:ext uri="{FF2B5EF4-FFF2-40B4-BE49-F238E27FC236}">
                <a16:creationId xmlns:a16="http://schemas.microsoft.com/office/drawing/2014/main" id="{B85CC4D2-142C-47FE-BC24-459A00474E0A}"/>
              </a:ext>
            </a:extLst>
          </p:cNvPr>
          <p:cNvSpPr>
            <a:spLocks noGrp="1"/>
          </p:cNvSpPr>
          <p:nvPr>
            <p:ph type="sldNum" sz="quarter" idx="12"/>
          </p:nvPr>
        </p:nvSpPr>
        <p:spPr/>
        <p:txBody>
          <a:bodyPr/>
          <a:lstStyle/>
          <a:p>
            <a:fld id="{D57F1E4F-1CFF-5643-939E-217C01CDF565}" type="slidenum">
              <a:rPr lang="en-US" smtClean="0"/>
              <a:pPr/>
              <a:t>12</a:t>
            </a:fld>
            <a:endParaRPr lang="en-US" dirty="0"/>
          </a:p>
        </p:txBody>
      </p:sp>
      <p:pic>
        <p:nvPicPr>
          <p:cNvPr id="8194" name="Picture 2" descr="Image result for The Williamson Synthesis of Ethers">
            <a:extLst>
              <a:ext uri="{FF2B5EF4-FFF2-40B4-BE49-F238E27FC236}">
                <a16:creationId xmlns:a16="http://schemas.microsoft.com/office/drawing/2014/main" id="{4A6CF909-C6C0-4DD1-8BBA-5E91BFEBFD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80141" y="3204125"/>
            <a:ext cx="2493731" cy="3191975"/>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Related image">
            <a:extLst>
              <a:ext uri="{FF2B5EF4-FFF2-40B4-BE49-F238E27FC236}">
                <a16:creationId xmlns:a16="http://schemas.microsoft.com/office/drawing/2014/main" id="{EFE00BDA-1431-4FEA-B053-A9701EF06C4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281"/>
          <a:stretch/>
        </p:blipFill>
        <p:spPr bwMode="auto">
          <a:xfrm>
            <a:off x="2727702" y="3473440"/>
            <a:ext cx="7420719" cy="287971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3D906F71-22E6-4B51-A10C-305593C2739A}"/>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1109782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0F8C15D-25F9-43D1-A86B-DD9B87D1BD7B}"/>
              </a:ext>
            </a:extLst>
          </p:cNvPr>
          <p:cNvSpPr>
            <a:spLocks noGrp="1"/>
          </p:cNvSpPr>
          <p:nvPr>
            <p:ph type="sldNum" sz="quarter" idx="12"/>
          </p:nvPr>
        </p:nvSpPr>
        <p:spPr/>
        <p:txBody>
          <a:bodyPr/>
          <a:lstStyle/>
          <a:p>
            <a:fld id="{D57F1E4F-1CFF-5643-939E-217C01CDF565}" type="slidenum">
              <a:rPr lang="en-US" smtClean="0"/>
              <a:pPr/>
              <a:t>13</a:t>
            </a:fld>
            <a:endParaRPr lang="en-US" dirty="0"/>
          </a:p>
        </p:txBody>
      </p:sp>
      <p:pic>
        <p:nvPicPr>
          <p:cNvPr id="10244" name="Picture 4" descr="Image result for alkoxymercuration-demercuration of ethers">
            <a:extLst>
              <a:ext uri="{FF2B5EF4-FFF2-40B4-BE49-F238E27FC236}">
                <a16:creationId xmlns:a16="http://schemas.microsoft.com/office/drawing/2014/main" id="{FC0EA3CC-44FF-4EE5-B638-23FBC8A6C41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6419"/>
          <a:stretch/>
        </p:blipFill>
        <p:spPr bwMode="auto">
          <a:xfrm>
            <a:off x="2435794" y="46500"/>
            <a:ext cx="8631193" cy="296017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6E38911-257F-4A63-BF70-FAC0402501AE}"/>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grpSp>
        <p:nvGrpSpPr>
          <p:cNvPr id="13" name="Group 12">
            <a:extLst>
              <a:ext uri="{FF2B5EF4-FFF2-40B4-BE49-F238E27FC236}">
                <a16:creationId xmlns:a16="http://schemas.microsoft.com/office/drawing/2014/main" id="{D1EDDCBA-4F64-4650-85D4-060C163CDACF}"/>
              </a:ext>
            </a:extLst>
          </p:cNvPr>
          <p:cNvGrpSpPr/>
          <p:nvPr/>
        </p:nvGrpSpPr>
        <p:grpSpPr>
          <a:xfrm>
            <a:off x="2435794" y="3149322"/>
            <a:ext cx="7591609" cy="3708678"/>
            <a:chOff x="2435794" y="3149322"/>
            <a:chExt cx="7591609" cy="3708678"/>
          </a:xfrm>
        </p:grpSpPr>
        <p:pic>
          <p:nvPicPr>
            <p:cNvPr id="10242" name="Picture 2" descr="Image result for The Williamson Synthesis of Ethers">
              <a:extLst>
                <a:ext uri="{FF2B5EF4-FFF2-40B4-BE49-F238E27FC236}">
                  <a16:creationId xmlns:a16="http://schemas.microsoft.com/office/drawing/2014/main" id="{AC7A59D4-5FE7-428A-B740-5362926A882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9308"/>
            <a:stretch/>
          </p:blipFill>
          <p:spPr bwMode="auto">
            <a:xfrm>
              <a:off x="2435794" y="3149322"/>
              <a:ext cx="7591609" cy="3708678"/>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a:extLst>
                <a:ext uri="{FF2B5EF4-FFF2-40B4-BE49-F238E27FC236}">
                  <a16:creationId xmlns:a16="http://schemas.microsoft.com/office/drawing/2014/main" id="{E87AAF2A-0B0C-46C0-9AFF-EEA2766A9F13}"/>
                </a:ext>
              </a:extLst>
            </p:cNvPr>
            <p:cNvCxnSpPr/>
            <p:nvPr/>
          </p:nvCxnSpPr>
          <p:spPr>
            <a:xfrm flipV="1">
              <a:off x="6373091" y="6206836"/>
              <a:ext cx="193964" cy="180109"/>
            </a:xfrm>
            <a:prstGeom prst="line">
              <a:avLst/>
            </a:prstGeom>
            <a:ln w="28575"/>
          </p:spPr>
          <p:style>
            <a:lnRef idx="2">
              <a:schemeClr val="dk1"/>
            </a:lnRef>
            <a:fillRef idx="0">
              <a:schemeClr val="dk1"/>
            </a:fillRef>
            <a:effectRef idx="1">
              <a:schemeClr val="dk1"/>
            </a:effectRef>
            <a:fontRef idx="minor">
              <a:schemeClr val="tx1"/>
            </a:fontRef>
          </p:style>
        </p:cxnSp>
        <p:cxnSp>
          <p:nvCxnSpPr>
            <p:cNvPr id="9" name="Straight Connector 8">
              <a:extLst>
                <a:ext uri="{FF2B5EF4-FFF2-40B4-BE49-F238E27FC236}">
                  <a16:creationId xmlns:a16="http://schemas.microsoft.com/office/drawing/2014/main" id="{77DF0C28-03A6-4CFC-B9D9-D7EA817A630F}"/>
                </a:ext>
              </a:extLst>
            </p:cNvPr>
            <p:cNvCxnSpPr/>
            <p:nvPr/>
          </p:nvCxnSpPr>
          <p:spPr>
            <a:xfrm>
              <a:off x="5888182" y="6386945"/>
              <a:ext cx="0" cy="255611"/>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CB43963-AD37-4F9D-A4AC-370FD2473927}"/>
                </a:ext>
              </a:extLst>
            </p:cNvPr>
            <p:cNvCxnSpPr>
              <a:cxnSpLocks/>
            </p:cNvCxnSpPr>
            <p:nvPr/>
          </p:nvCxnSpPr>
          <p:spPr>
            <a:xfrm flipV="1">
              <a:off x="5583780" y="6417342"/>
              <a:ext cx="304402" cy="142651"/>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24902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D662B-5DB3-40AE-A307-E25267A2F4E4}"/>
              </a:ext>
            </a:extLst>
          </p:cNvPr>
          <p:cNvSpPr>
            <a:spLocks noGrp="1"/>
          </p:cNvSpPr>
          <p:nvPr>
            <p:ph type="title"/>
          </p:nvPr>
        </p:nvSpPr>
        <p:spPr/>
        <p:txBody>
          <a:bodyPr>
            <a:normAutofit/>
          </a:bodyPr>
          <a:lstStyle/>
          <a:p>
            <a:r>
              <a:rPr lang="en-US" dirty="0" err="1"/>
              <a:t>Alkoxymercuration-Demercuration</a:t>
            </a:r>
            <a:br>
              <a:rPr lang="en-US" dirty="0"/>
            </a:br>
            <a:r>
              <a:rPr lang="en-US" dirty="0" err="1"/>
              <a:t>alkoxymercuration</a:t>
            </a:r>
            <a:r>
              <a:rPr lang="en-US" dirty="0"/>
              <a:t>– reduction</a:t>
            </a:r>
          </a:p>
        </p:txBody>
      </p:sp>
      <p:sp>
        <p:nvSpPr>
          <p:cNvPr id="3" name="Content Placeholder 2">
            <a:extLst>
              <a:ext uri="{FF2B5EF4-FFF2-40B4-BE49-F238E27FC236}">
                <a16:creationId xmlns:a16="http://schemas.microsoft.com/office/drawing/2014/main" id="{0652CAAE-D553-49F9-B086-4E19A52C248B}"/>
              </a:ext>
            </a:extLst>
          </p:cNvPr>
          <p:cNvSpPr>
            <a:spLocks noGrp="1"/>
          </p:cNvSpPr>
          <p:nvPr>
            <p:ph idx="1"/>
          </p:nvPr>
        </p:nvSpPr>
        <p:spPr/>
        <p:txBody>
          <a:bodyPr/>
          <a:lstStyle/>
          <a:p>
            <a:r>
              <a:rPr lang="en-US" dirty="0"/>
              <a:t>The reaction of an alkene with an alcohol in the presence of a mercury salt such as mercuric acetate Hg(</a:t>
            </a:r>
            <a:r>
              <a:rPr lang="en-US" dirty="0" err="1"/>
              <a:t>OAc</a:t>
            </a:r>
            <a:r>
              <a:rPr lang="en-US" dirty="0"/>
              <a:t>)</a:t>
            </a:r>
            <a:r>
              <a:rPr lang="en-US" baseline="-25000" dirty="0"/>
              <a:t>2 </a:t>
            </a:r>
            <a:r>
              <a:rPr lang="en-US" dirty="0"/>
              <a:t>or mercuric trifluoroacetate Hg(O</a:t>
            </a:r>
            <a:r>
              <a:rPr lang="en-US" baseline="-25000" dirty="0"/>
              <a:t>2</a:t>
            </a:r>
            <a:r>
              <a:rPr lang="en-US" dirty="0"/>
              <a:t>CCF</a:t>
            </a:r>
            <a:r>
              <a:rPr lang="en-US" baseline="-25000" dirty="0"/>
              <a:t>3</a:t>
            </a:r>
            <a:r>
              <a:rPr lang="en-US" dirty="0"/>
              <a:t>)</a:t>
            </a:r>
            <a:r>
              <a:rPr lang="en-US" baseline="-25000" dirty="0"/>
              <a:t>2</a:t>
            </a:r>
            <a:r>
              <a:rPr lang="en-US" dirty="0"/>
              <a:t>, in alcohol leads to an </a:t>
            </a:r>
            <a:r>
              <a:rPr lang="en-US" dirty="0" err="1"/>
              <a:t>alkoxymercury</a:t>
            </a:r>
            <a:r>
              <a:rPr lang="en-US" dirty="0"/>
              <a:t> intermediate, which on reaction with sodium borohydride NaBH</a:t>
            </a:r>
            <a:r>
              <a:rPr lang="en-US" baseline="-25000" dirty="0"/>
              <a:t>4</a:t>
            </a:r>
            <a:r>
              <a:rPr lang="en-US" dirty="0"/>
              <a:t> yields an ether.</a:t>
            </a:r>
          </a:p>
          <a:p>
            <a:r>
              <a:rPr lang="en-US" dirty="0"/>
              <a:t>When the alcohol reactant is also the solvent, the method is called </a:t>
            </a:r>
            <a:r>
              <a:rPr lang="en-US" dirty="0" err="1"/>
              <a:t>solvomercuration</a:t>
            </a:r>
            <a:r>
              <a:rPr lang="en-US" dirty="0"/>
              <a:t>–</a:t>
            </a:r>
            <a:r>
              <a:rPr lang="en-US" dirty="0" err="1"/>
              <a:t>demercuration</a:t>
            </a:r>
            <a:r>
              <a:rPr lang="en-US" dirty="0"/>
              <a:t>.</a:t>
            </a:r>
          </a:p>
        </p:txBody>
      </p:sp>
      <p:sp>
        <p:nvSpPr>
          <p:cNvPr id="4" name="Slide Number Placeholder 3">
            <a:extLst>
              <a:ext uri="{FF2B5EF4-FFF2-40B4-BE49-F238E27FC236}">
                <a16:creationId xmlns:a16="http://schemas.microsoft.com/office/drawing/2014/main" id="{539134E5-03B4-4218-A1C1-166B9D4DDCB9}"/>
              </a:ext>
            </a:extLst>
          </p:cNvPr>
          <p:cNvSpPr>
            <a:spLocks noGrp="1"/>
          </p:cNvSpPr>
          <p:nvPr>
            <p:ph type="sldNum" sz="quarter" idx="12"/>
          </p:nvPr>
        </p:nvSpPr>
        <p:spPr/>
        <p:txBody>
          <a:bodyPr/>
          <a:lstStyle/>
          <a:p>
            <a:fld id="{D57F1E4F-1CFF-5643-939E-217C01CDF565}" type="slidenum">
              <a:rPr lang="en-US" smtClean="0"/>
              <a:pPr/>
              <a:t>14</a:t>
            </a:fld>
            <a:endParaRPr lang="en-US" dirty="0"/>
          </a:p>
        </p:txBody>
      </p:sp>
      <p:pic>
        <p:nvPicPr>
          <p:cNvPr id="6148" name="Picture 4" descr="Image result for alkoxymercuration-demercuration of ethers">
            <a:extLst>
              <a:ext uri="{FF2B5EF4-FFF2-40B4-BE49-F238E27FC236}">
                <a16:creationId xmlns:a16="http://schemas.microsoft.com/office/drawing/2014/main" id="{69849A3B-DC0C-4E41-8D36-CADEE756A54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993" t="54420"/>
          <a:stretch/>
        </p:blipFill>
        <p:spPr bwMode="auto">
          <a:xfrm>
            <a:off x="2787494" y="3846073"/>
            <a:ext cx="7548229" cy="22937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C1748E3D-5461-4874-B81D-76EEA500BD3C}"/>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4232484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F2542DF-47CA-4B49-B9FE-383613C44294}"/>
              </a:ext>
            </a:extLst>
          </p:cNvPr>
          <p:cNvSpPr>
            <a:spLocks noGrp="1"/>
          </p:cNvSpPr>
          <p:nvPr>
            <p:ph type="sldNum" sz="quarter" idx="12"/>
          </p:nvPr>
        </p:nvSpPr>
        <p:spPr/>
        <p:txBody>
          <a:bodyPr/>
          <a:lstStyle/>
          <a:p>
            <a:fld id="{D57F1E4F-1CFF-5643-939E-217C01CDF565}" type="slidenum">
              <a:rPr lang="en-US" smtClean="0"/>
              <a:pPr/>
              <a:t>15</a:t>
            </a:fld>
            <a:endParaRPr lang="en-US" dirty="0"/>
          </a:p>
        </p:txBody>
      </p:sp>
      <p:pic>
        <p:nvPicPr>
          <p:cNvPr id="12290" name="Picture 2" descr="Image result for alkoxymercuration-demercuration of ethers">
            <a:extLst>
              <a:ext uri="{FF2B5EF4-FFF2-40B4-BE49-F238E27FC236}">
                <a16:creationId xmlns:a16="http://schemas.microsoft.com/office/drawing/2014/main" id="{551A87D5-B10E-4994-A7B2-816180FD65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1482" y="1152907"/>
            <a:ext cx="7790259" cy="454181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4478B4F-2AE3-4D6B-81FB-90B1118602B3}"/>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925055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B8FFA-1B74-42A8-B335-69BF79A68A4B}"/>
              </a:ext>
            </a:extLst>
          </p:cNvPr>
          <p:cNvSpPr>
            <a:spLocks noGrp="1"/>
          </p:cNvSpPr>
          <p:nvPr>
            <p:ph type="title"/>
          </p:nvPr>
        </p:nvSpPr>
        <p:spPr/>
        <p:txBody>
          <a:bodyPr/>
          <a:lstStyle/>
          <a:p>
            <a:r>
              <a:rPr lang="en-US" dirty="0"/>
              <a:t>Alkylation of Alcohols</a:t>
            </a:r>
          </a:p>
        </p:txBody>
      </p:sp>
      <p:sp>
        <p:nvSpPr>
          <p:cNvPr id="3" name="Content Placeholder 2">
            <a:extLst>
              <a:ext uri="{FF2B5EF4-FFF2-40B4-BE49-F238E27FC236}">
                <a16:creationId xmlns:a16="http://schemas.microsoft.com/office/drawing/2014/main" id="{D986BFD2-0694-4CB3-B504-4F345B7E8149}"/>
              </a:ext>
            </a:extLst>
          </p:cNvPr>
          <p:cNvSpPr>
            <a:spLocks noGrp="1"/>
          </p:cNvSpPr>
          <p:nvPr>
            <p:ph idx="1"/>
          </p:nvPr>
        </p:nvSpPr>
        <p:spPr/>
        <p:txBody>
          <a:bodyPr/>
          <a:lstStyle/>
          <a:p>
            <a:r>
              <a:rPr lang="en-US" dirty="0"/>
              <a:t>A </a:t>
            </a:r>
            <a:r>
              <a:rPr lang="en-US" i="1" dirty="0"/>
              <a:t>tert</a:t>
            </a:r>
            <a:r>
              <a:rPr lang="en-US" dirty="0"/>
              <a:t>-butyl ether can be used to “protect” the hydroxyl group of a primary alcohol while another reaction is carried out on some other part of the molecule.</a:t>
            </a:r>
          </a:p>
          <a:p>
            <a:r>
              <a:rPr lang="en-US" dirty="0"/>
              <a:t> A </a:t>
            </a:r>
            <a:r>
              <a:rPr lang="en-US" i="1" dirty="0"/>
              <a:t>tert</a:t>
            </a:r>
            <a:r>
              <a:rPr lang="en-US" dirty="0"/>
              <a:t>-butyl </a:t>
            </a:r>
            <a:r>
              <a:rPr lang="en-US" b="1" dirty="0"/>
              <a:t>protecting group </a:t>
            </a:r>
            <a:r>
              <a:rPr lang="en-US" dirty="0"/>
              <a:t>can be removed easily by treating the ether with dilute aqueous acid.</a:t>
            </a:r>
          </a:p>
        </p:txBody>
      </p:sp>
      <p:sp>
        <p:nvSpPr>
          <p:cNvPr id="4" name="Slide Number Placeholder 3">
            <a:extLst>
              <a:ext uri="{FF2B5EF4-FFF2-40B4-BE49-F238E27FC236}">
                <a16:creationId xmlns:a16="http://schemas.microsoft.com/office/drawing/2014/main" id="{4EF81A7F-A7E9-45EE-9BAE-03FD29200BF7}"/>
              </a:ext>
            </a:extLst>
          </p:cNvPr>
          <p:cNvSpPr>
            <a:spLocks noGrp="1"/>
          </p:cNvSpPr>
          <p:nvPr>
            <p:ph type="sldNum" sz="quarter" idx="12"/>
          </p:nvPr>
        </p:nvSpPr>
        <p:spPr/>
        <p:txBody>
          <a:bodyPr/>
          <a:lstStyle/>
          <a:p>
            <a:fld id="{D57F1E4F-1CFF-5643-939E-217C01CDF565}" type="slidenum">
              <a:rPr lang="en-US" smtClean="0"/>
              <a:pPr/>
              <a:t>16</a:t>
            </a:fld>
            <a:endParaRPr lang="en-US" dirty="0"/>
          </a:p>
        </p:txBody>
      </p:sp>
      <p:pic>
        <p:nvPicPr>
          <p:cNvPr id="13314" name="Picture 2" descr="Image result for alkoxymercuration-demercuration of ethers">
            <a:extLst>
              <a:ext uri="{FF2B5EF4-FFF2-40B4-BE49-F238E27FC236}">
                <a16:creationId xmlns:a16="http://schemas.microsoft.com/office/drawing/2014/main" id="{A1F1E13C-168A-40A6-9862-92B4ACD345E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2293"/>
          <a:stretch/>
        </p:blipFill>
        <p:spPr bwMode="auto">
          <a:xfrm>
            <a:off x="2999816" y="3564171"/>
            <a:ext cx="6051193" cy="314659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9AB434D-17F7-4972-87EC-95E73875BDFD}"/>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790686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ED843-6BDF-44FE-A0FF-99B2A9AFC18B}"/>
              </a:ext>
            </a:extLst>
          </p:cNvPr>
          <p:cNvSpPr>
            <a:spLocks noGrp="1"/>
          </p:cNvSpPr>
          <p:nvPr>
            <p:ph type="title"/>
          </p:nvPr>
        </p:nvSpPr>
        <p:spPr/>
        <p:txBody>
          <a:bodyPr/>
          <a:lstStyle/>
          <a:p>
            <a:r>
              <a:rPr lang="en-US" dirty="0"/>
              <a:t>Reactions of Ethers</a:t>
            </a:r>
            <a:br>
              <a:rPr lang="en-US" dirty="0"/>
            </a:br>
            <a:r>
              <a:rPr lang="en-US" dirty="0"/>
              <a:t>Cleavage of Ethers</a:t>
            </a:r>
          </a:p>
        </p:txBody>
      </p:sp>
      <p:sp>
        <p:nvSpPr>
          <p:cNvPr id="3" name="Content Placeholder 2">
            <a:extLst>
              <a:ext uri="{FF2B5EF4-FFF2-40B4-BE49-F238E27FC236}">
                <a16:creationId xmlns:a16="http://schemas.microsoft.com/office/drawing/2014/main" id="{70BEA28B-665E-40D0-B2F2-F28420EFA873}"/>
              </a:ext>
            </a:extLst>
          </p:cNvPr>
          <p:cNvSpPr>
            <a:spLocks noGrp="1"/>
          </p:cNvSpPr>
          <p:nvPr>
            <p:ph idx="1"/>
          </p:nvPr>
        </p:nvSpPr>
        <p:spPr>
          <a:xfrm>
            <a:off x="2589212" y="1905000"/>
            <a:ext cx="8915400" cy="3777622"/>
          </a:xfrm>
        </p:spPr>
        <p:txBody>
          <a:bodyPr>
            <a:normAutofit/>
          </a:bodyPr>
          <a:lstStyle/>
          <a:p>
            <a:r>
              <a:rPr lang="en-US" dirty="0"/>
              <a:t>Ethers are cleaved by heating with HBr or HI to give alkyl bromides or alkyl iodides.</a:t>
            </a:r>
          </a:p>
          <a:p>
            <a:r>
              <a:rPr lang="en-US" dirty="0"/>
              <a:t>Ethers are unreactive toward most bases, but they can react under acidic conditions.</a:t>
            </a:r>
          </a:p>
        </p:txBody>
      </p:sp>
      <p:sp>
        <p:nvSpPr>
          <p:cNvPr id="4" name="Slide Number Placeholder 3">
            <a:extLst>
              <a:ext uri="{FF2B5EF4-FFF2-40B4-BE49-F238E27FC236}">
                <a16:creationId xmlns:a16="http://schemas.microsoft.com/office/drawing/2014/main" id="{0D321BE3-8543-40EA-9576-DD7111A8E612}"/>
              </a:ext>
            </a:extLst>
          </p:cNvPr>
          <p:cNvSpPr>
            <a:spLocks noGrp="1"/>
          </p:cNvSpPr>
          <p:nvPr>
            <p:ph type="sldNum" sz="quarter" idx="12"/>
          </p:nvPr>
        </p:nvSpPr>
        <p:spPr/>
        <p:txBody>
          <a:bodyPr/>
          <a:lstStyle/>
          <a:p>
            <a:fld id="{D57F1E4F-1CFF-5643-939E-217C01CDF565}" type="slidenum">
              <a:rPr lang="en-US" smtClean="0"/>
              <a:pPr/>
              <a:t>17</a:t>
            </a:fld>
            <a:endParaRPr lang="en-US" dirty="0"/>
          </a:p>
        </p:txBody>
      </p:sp>
      <p:pic>
        <p:nvPicPr>
          <p:cNvPr id="14338" name="Picture 2" descr="Related image">
            <a:extLst>
              <a:ext uri="{FF2B5EF4-FFF2-40B4-BE49-F238E27FC236}">
                <a16:creationId xmlns:a16="http://schemas.microsoft.com/office/drawing/2014/main" id="{CD097962-87BE-4098-ABCE-1251B617B1A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255"/>
          <a:stretch/>
        </p:blipFill>
        <p:spPr bwMode="auto">
          <a:xfrm>
            <a:off x="2722266" y="3440623"/>
            <a:ext cx="6731698" cy="291479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Related image">
            <a:extLst>
              <a:ext uri="{FF2B5EF4-FFF2-40B4-BE49-F238E27FC236}">
                <a16:creationId xmlns:a16="http://schemas.microsoft.com/office/drawing/2014/main" id="{AE0C49E6-D214-4E79-A526-C39483D07F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74592" y="2820693"/>
            <a:ext cx="2622420" cy="403730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A40E591-0FBD-4380-AC4D-59090B1BE299}"/>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2195998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655E6CF-A1C0-4CE4-8F58-A02366397261}"/>
              </a:ext>
            </a:extLst>
          </p:cNvPr>
          <p:cNvSpPr>
            <a:spLocks noGrp="1"/>
          </p:cNvSpPr>
          <p:nvPr>
            <p:ph type="sldNum" sz="quarter" idx="12"/>
          </p:nvPr>
        </p:nvSpPr>
        <p:spPr/>
        <p:txBody>
          <a:bodyPr/>
          <a:lstStyle/>
          <a:p>
            <a:fld id="{D57F1E4F-1CFF-5643-939E-217C01CDF565}" type="slidenum">
              <a:rPr lang="en-US" smtClean="0"/>
              <a:pPr/>
              <a:t>18</a:t>
            </a:fld>
            <a:endParaRPr lang="en-US" dirty="0"/>
          </a:p>
        </p:txBody>
      </p:sp>
      <p:pic>
        <p:nvPicPr>
          <p:cNvPr id="15362" name="Picture 2" descr="Image result for alkoxymercuration-demercuration of ethers">
            <a:extLst>
              <a:ext uri="{FF2B5EF4-FFF2-40B4-BE49-F238E27FC236}">
                <a16:creationId xmlns:a16="http://schemas.microsoft.com/office/drawing/2014/main" id="{C11E1B41-7C20-4643-9457-D70209EFBF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5428" y="970344"/>
            <a:ext cx="7815928" cy="507349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56ACADE0-F63C-49A1-A504-709E9EA123E6}"/>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2419825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D992E-DFE9-45F0-A15B-B26FE5BB0E66}"/>
              </a:ext>
            </a:extLst>
          </p:cNvPr>
          <p:cNvSpPr>
            <a:spLocks noGrp="1"/>
          </p:cNvSpPr>
          <p:nvPr>
            <p:ph type="title"/>
          </p:nvPr>
        </p:nvSpPr>
        <p:spPr/>
        <p:txBody>
          <a:bodyPr/>
          <a:lstStyle/>
          <a:p>
            <a:r>
              <a:rPr lang="en-US" dirty="0"/>
              <a:t>Epoxides</a:t>
            </a:r>
          </a:p>
        </p:txBody>
      </p:sp>
      <p:sp>
        <p:nvSpPr>
          <p:cNvPr id="3" name="Content Placeholder 2">
            <a:extLst>
              <a:ext uri="{FF2B5EF4-FFF2-40B4-BE49-F238E27FC236}">
                <a16:creationId xmlns:a16="http://schemas.microsoft.com/office/drawing/2014/main" id="{BC0D0444-AF4E-4C6D-B9A7-29CB0EE02FE8}"/>
              </a:ext>
            </a:extLst>
          </p:cNvPr>
          <p:cNvSpPr>
            <a:spLocks noGrp="1"/>
          </p:cNvSpPr>
          <p:nvPr>
            <p:ph idx="1"/>
          </p:nvPr>
        </p:nvSpPr>
        <p:spPr>
          <a:xfrm>
            <a:off x="2589212" y="1593700"/>
            <a:ext cx="8915400" cy="4190910"/>
          </a:xfrm>
        </p:spPr>
        <p:txBody>
          <a:bodyPr>
            <a:normAutofit/>
          </a:bodyPr>
          <a:lstStyle/>
          <a:p>
            <a:pPr algn="just"/>
            <a:r>
              <a:rPr lang="en-US" dirty="0"/>
              <a:t>Three-membered cyclic ethers are known as epoxides. Cyclic ethers have their oxygen as part of a ring—they are </a:t>
            </a:r>
            <a:r>
              <a:rPr lang="en-US" i="1" dirty="0"/>
              <a:t>heterocyclic compounds</a:t>
            </a:r>
          </a:p>
          <a:p>
            <a:pPr algn="just"/>
            <a:r>
              <a:rPr lang="en-US" dirty="0"/>
              <a:t>Cyclic ethers can be named in several ways. One simple way is to use </a:t>
            </a:r>
            <a:r>
              <a:rPr lang="en-US" b="1" dirty="0"/>
              <a:t>replacement nomenclature</a:t>
            </a:r>
            <a:r>
              <a:rPr lang="en-US" dirty="0"/>
              <a:t>, in which we relate the cyclic ether to the corresponding hydrocarbon ring system and use the prefix </a:t>
            </a:r>
            <a:r>
              <a:rPr lang="en-US" b="1" dirty="0" err="1"/>
              <a:t>oxa</a:t>
            </a:r>
            <a:r>
              <a:rPr lang="en-US" dirty="0"/>
              <a:t>- to indicate that an oxygen atom replaces a CH</a:t>
            </a:r>
            <a:r>
              <a:rPr lang="en-US" baseline="-25000" dirty="0"/>
              <a:t>2</a:t>
            </a:r>
            <a:r>
              <a:rPr lang="en-US" dirty="0"/>
              <a:t> group (common name).</a:t>
            </a:r>
          </a:p>
          <a:p>
            <a:pPr algn="just"/>
            <a:r>
              <a:rPr lang="en-US" dirty="0"/>
              <a:t>The IUPAC rules also permit oxirane (without substituents) to be called </a:t>
            </a:r>
            <a:r>
              <a:rPr lang="en-US" i="1" dirty="0"/>
              <a:t>ethylene oxide. Tetrahydrofuran </a:t>
            </a:r>
            <a:r>
              <a:rPr lang="en-US" dirty="0"/>
              <a:t>and </a:t>
            </a:r>
            <a:r>
              <a:rPr lang="en-US" i="1" dirty="0"/>
              <a:t>tetrahydropyran </a:t>
            </a:r>
            <a:r>
              <a:rPr lang="en-US" dirty="0"/>
              <a:t>are acceptable synonyms for oxolane and </a:t>
            </a:r>
            <a:r>
              <a:rPr lang="en-US" dirty="0" err="1"/>
              <a:t>oxane</a:t>
            </a:r>
            <a:r>
              <a:rPr lang="en-US" dirty="0"/>
              <a:t>, respectively.</a:t>
            </a:r>
          </a:p>
          <a:p>
            <a:pPr algn="just"/>
            <a:r>
              <a:rPr lang="en-US" dirty="0"/>
              <a:t> In each case the ring is numbered starting at the oxygen.</a:t>
            </a:r>
          </a:p>
        </p:txBody>
      </p:sp>
      <p:graphicFrame>
        <p:nvGraphicFramePr>
          <p:cNvPr id="4" name="Object 3"/>
          <p:cNvGraphicFramePr>
            <a:graphicFrameLocks noChangeAspect="1"/>
          </p:cNvGraphicFramePr>
          <p:nvPr>
            <p:extLst>
              <p:ext uri="{D42A27DB-BD31-4B8C-83A1-F6EECF244321}">
                <p14:modId xmlns:p14="http://schemas.microsoft.com/office/powerpoint/2010/main" val="3681151018"/>
              </p:ext>
            </p:extLst>
          </p:nvPr>
        </p:nvGraphicFramePr>
        <p:xfrm>
          <a:off x="3372068" y="4858864"/>
          <a:ext cx="8182785" cy="1596788"/>
        </p:xfrm>
        <a:graphic>
          <a:graphicData uri="http://schemas.openxmlformats.org/presentationml/2006/ole">
            <mc:AlternateContent xmlns:mc="http://schemas.openxmlformats.org/markup-compatibility/2006">
              <mc:Choice xmlns:v="urn:schemas-microsoft-com:vml" Requires="v">
                <p:oleObj spid="_x0000_s3112" name="CS ChemDraw Drawing" r:id="rId3" imgW="4312440" imgH="841320" progId="ChemDraw.Document.6.0">
                  <p:embed/>
                </p:oleObj>
              </mc:Choice>
              <mc:Fallback>
                <p:oleObj name="CS ChemDraw Drawing" r:id="rId3" imgW="4312440" imgH="841320" progId="ChemDraw.Document.6.0">
                  <p:embed/>
                  <p:pic>
                    <p:nvPicPr>
                      <p:cNvPr id="0" name=""/>
                      <p:cNvPicPr/>
                      <p:nvPr/>
                    </p:nvPicPr>
                    <p:blipFill>
                      <a:blip r:embed="rId4"/>
                      <a:stretch>
                        <a:fillRect/>
                      </a:stretch>
                    </p:blipFill>
                    <p:spPr>
                      <a:xfrm>
                        <a:off x="3372068" y="4858864"/>
                        <a:ext cx="8182785" cy="1596788"/>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56FFA6C9-AAD8-4FD3-ADDC-6FB23D8E46C8}"/>
              </a:ext>
            </a:extLst>
          </p:cNvPr>
          <p:cNvSpPr/>
          <p:nvPr/>
        </p:nvSpPr>
        <p:spPr>
          <a:xfrm>
            <a:off x="3063549" y="6370711"/>
            <a:ext cx="2026517" cy="338554"/>
          </a:xfrm>
          <a:prstGeom prst="rect">
            <a:avLst/>
          </a:prstGeom>
        </p:spPr>
        <p:txBody>
          <a:bodyPr wrap="none">
            <a:spAutoFit/>
          </a:bodyPr>
          <a:lstStyle/>
          <a:p>
            <a:r>
              <a:rPr lang="en-US" sz="1600" dirty="0" err="1">
                <a:solidFill>
                  <a:srgbClr val="FF0000"/>
                </a:solidFill>
              </a:rPr>
              <a:t>Oxacyclopropane</a:t>
            </a:r>
            <a:endParaRPr lang="en-US" sz="1600" dirty="0">
              <a:solidFill>
                <a:srgbClr val="FF0000"/>
              </a:solidFill>
            </a:endParaRPr>
          </a:p>
        </p:txBody>
      </p:sp>
      <p:sp>
        <p:nvSpPr>
          <p:cNvPr id="8" name="Rectangle 7">
            <a:extLst>
              <a:ext uri="{FF2B5EF4-FFF2-40B4-BE49-F238E27FC236}">
                <a16:creationId xmlns:a16="http://schemas.microsoft.com/office/drawing/2014/main" id="{9E8C1E38-BE71-4D24-9E4E-74E82C2B90E1}"/>
              </a:ext>
            </a:extLst>
          </p:cNvPr>
          <p:cNvSpPr/>
          <p:nvPr/>
        </p:nvSpPr>
        <p:spPr>
          <a:xfrm>
            <a:off x="5184642" y="6408531"/>
            <a:ext cx="1883849" cy="338554"/>
          </a:xfrm>
          <a:prstGeom prst="rect">
            <a:avLst/>
          </a:prstGeom>
        </p:spPr>
        <p:txBody>
          <a:bodyPr wrap="none">
            <a:spAutoFit/>
          </a:bodyPr>
          <a:lstStyle/>
          <a:p>
            <a:r>
              <a:rPr lang="en-US" sz="1600" dirty="0" err="1">
                <a:solidFill>
                  <a:srgbClr val="FF0000"/>
                </a:solidFill>
              </a:rPr>
              <a:t>Oxacyclobutane</a:t>
            </a:r>
            <a:endParaRPr lang="en-US" sz="1600" dirty="0">
              <a:solidFill>
                <a:srgbClr val="FF0000"/>
              </a:solidFill>
            </a:endParaRPr>
          </a:p>
        </p:txBody>
      </p:sp>
      <p:sp>
        <p:nvSpPr>
          <p:cNvPr id="9" name="Rectangle 8">
            <a:extLst>
              <a:ext uri="{FF2B5EF4-FFF2-40B4-BE49-F238E27FC236}">
                <a16:creationId xmlns:a16="http://schemas.microsoft.com/office/drawing/2014/main" id="{95C68688-8DC8-490B-A2AA-C36A9888CB2D}"/>
              </a:ext>
            </a:extLst>
          </p:cNvPr>
          <p:cNvSpPr/>
          <p:nvPr/>
        </p:nvSpPr>
        <p:spPr>
          <a:xfrm>
            <a:off x="7281691" y="6425159"/>
            <a:ext cx="2016899" cy="338554"/>
          </a:xfrm>
          <a:prstGeom prst="rect">
            <a:avLst/>
          </a:prstGeom>
        </p:spPr>
        <p:txBody>
          <a:bodyPr wrap="none">
            <a:spAutoFit/>
          </a:bodyPr>
          <a:lstStyle/>
          <a:p>
            <a:r>
              <a:rPr lang="en-US" sz="1600" dirty="0" err="1">
                <a:solidFill>
                  <a:srgbClr val="FF0000"/>
                </a:solidFill>
              </a:rPr>
              <a:t>Oxacyclopentane</a:t>
            </a:r>
            <a:endParaRPr lang="en-US" sz="1600" dirty="0">
              <a:solidFill>
                <a:srgbClr val="FF0000"/>
              </a:solidFill>
            </a:endParaRPr>
          </a:p>
        </p:txBody>
      </p:sp>
      <p:sp>
        <p:nvSpPr>
          <p:cNvPr id="10" name="Rectangle 9">
            <a:extLst>
              <a:ext uri="{FF2B5EF4-FFF2-40B4-BE49-F238E27FC236}">
                <a16:creationId xmlns:a16="http://schemas.microsoft.com/office/drawing/2014/main" id="{84C6EE1C-C4C6-4E03-A93C-29206B47B12B}"/>
              </a:ext>
            </a:extLst>
          </p:cNvPr>
          <p:cNvSpPr/>
          <p:nvPr/>
        </p:nvSpPr>
        <p:spPr>
          <a:xfrm>
            <a:off x="8221127" y="6139551"/>
            <a:ext cx="551754" cy="369332"/>
          </a:xfrm>
          <a:prstGeom prst="rect">
            <a:avLst/>
          </a:prstGeom>
        </p:spPr>
        <p:txBody>
          <a:bodyPr wrap="none">
            <a:spAutoFit/>
          </a:bodyPr>
          <a:lstStyle/>
          <a:p>
            <a:r>
              <a:rPr lang="en-US" dirty="0">
                <a:solidFill>
                  <a:schemeClr val="accent6">
                    <a:lumMod val="75000"/>
                  </a:schemeClr>
                </a:solidFill>
              </a:rPr>
              <a:t>THF</a:t>
            </a:r>
          </a:p>
        </p:txBody>
      </p:sp>
      <p:sp>
        <p:nvSpPr>
          <p:cNvPr id="11" name="Slide Number Placeholder 10">
            <a:extLst>
              <a:ext uri="{FF2B5EF4-FFF2-40B4-BE49-F238E27FC236}">
                <a16:creationId xmlns:a16="http://schemas.microsoft.com/office/drawing/2014/main" id="{4BC0741A-5FFE-4B6C-BA68-693901ACF613}"/>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
        <p:nvSpPr>
          <p:cNvPr id="13" name="TextBox 12">
            <a:extLst>
              <a:ext uri="{FF2B5EF4-FFF2-40B4-BE49-F238E27FC236}">
                <a16:creationId xmlns:a16="http://schemas.microsoft.com/office/drawing/2014/main" id="{91AFBC57-9857-44C6-9B64-3859D2448995}"/>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
        <p:nvSpPr>
          <p:cNvPr id="5" name="TextBox 4">
            <a:extLst>
              <a:ext uri="{FF2B5EF4-FFF2-40B4-BE49-F238E27FC236}">
                <a16:creationId xmlns:a16="http://schemas.microsoft.com/office/drawing/2014/main" id="{BDBABB0D-440C-494E-81FE-5054631B5A73}"/>
              </a:ext>
            </a:extLst>
          </p:cNvPr>
          <p:cNvSpPr txBox="1"/>
          <p:nvPr/>
        </p:nvSpPr>
        <p:spPr>
          <a:xfrm>
            <a:off x="1235064" y="5781719"/>
            <a:ext cx="2040943" cy="646331"/>
          </a:xfrm>
          <a:prstGeom prst="rect">
            <a:avLst/>
          </a:prstGeom>
          <a:noFill/>
        </p:spPr>
        <p:txBody>
          <a:bodyPr wrap="none" rtlCol="0">
            <a:spAutoFit/>
          </a:bodyPr>
          <a:lstStyle/>
          <a:p>
            <a:r>
              <a:rPr lang="en-US" dirty="0">
                <a:solidFill>
                  <a:srgbClr val="007033"/>
                </a:solidFill>
              </a:rPr>
              <a:t>IUPAC  name</a:t>
            </a:r>
          </a:p>
          <a:p>
            <a:r>
              <a:rPr lang="en-US" dirty="0">
                <a:solidFill>
                  <a:srgbClr val="825E2E"/>
                </a:solidFill>
              </a:rPr>
              <a:t>Common name </a:t>
            </a:r>
          </a:p>
        </p:txBody>
      </p:sp>
    </p:spTree>
    <p:extLst>
      <p:ext uri="{BB962C8B-B14F-4D97-AF65-F5344CB8AC3E}">
        <p14:creationId xmlns:p14="http://schemas.microsoft.com/office/powerpoint/2010/main" val="2015880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3F4BD-FF2A-4C31-BF58-085F3DD44DEF}"/>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8AD1928C-A682-4EF9-B6A8-6C0F23EFBFB2}"/>
              </a:ext>
            </a:extLst>
          </p:cNvPr>
          <p:cNvSpPr>
            <a:spLocks noGrp="1"/>
          </p:cNvSpPr>
          <p:nvPr>
            <p:ph idx="1"/>
          </p:nvPr>
        </p:nvSpPr>
        <p:spPr/>
        <p:txBody>
          <a:bodyPr/>
          <a:lstStyle/>
          <a:p>
            <a:r>
              <a:rPr lang="en-US" dirty="0"/>
              <a:t>Structure of Ethers</a:t>
            </a:r>
          </a:p>
          <a:p>
            <a:r>
              <a:rPr lang="en-US" dirty="0"/>
              <a:t>Nomenclature of Ethers</a:t>
            </a:r>
          </a:p>
          <a:p>
            <a:r>
              <a:rPr lang="en-US" dirty="0"/>
              <a:t>Physical Properties of Ethers</a:t>
            </a:r>
          </a:p>
          <a:p>
            <a:r>
              <a:rPr lang="en-US" dirty="0"/>
              <a:t>Preparation of Ethers</a:t>
            </a:r>
          </a:p>
          <a:p>
            <a:r>
              <a:rPr lang="en-US" dirty="0"/>
              <a:t>Reactions of Ethers</a:t>
            </a:r>
          </a:p>
          <a:p>
            <a:r>
              <a:rPr lang="en-US" dirty="0"/>
              <a:t>Epoxides: Structure and Nomenclature</a:t>
            </a:r>
          </a:p>
          <a:p>
            <a:r>
              <a:rPr lang="en-US" dirty="0"/>
              <a:t>Synthesis of Epoxides</a:t>
            </a:r>
          </a:p>
          <a:p>
            <a:r>
              <a:rPr lang="en-US" dirty="0"/>
              <a:t>Reactions of Epoxides</a:t>
            </a:r>
          </a:p>
        </p:txBody>
      </p:sp>
      <p:sp>
        <p:nvSpPr>
          <p:cNvPr id="4" name="Slide Number Placeholder 3">
            <a:extLst>
              <a:ext uri="{FF2B5EF4-FFF2-40B4-BE49-F238E27FC236}">
                <a16:creationId xmlns:a16="http://schemas.microsoft.com/office/drawing/2014/main" id="{2AD8552A-31BA-489B-990F-E08DDD23A005}"/>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
        <p:nvSpPr>
          <p:cNvPr id="5" name="TextBox 4">
            <a:extLst>
              <a:ext uri="{FF2B5EF4-FFF2-40B4-BE49-F238E27FC236}">
                <a16:creationId xmlns:a16="http://schemas.microsoft.com/office/drawing/2014/main" id="{1E9F3AE8-1F51-4548-8029-4E168ACC47A4}"/>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1954416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furan structure">
            <a:extLst>
              <a:ext uri="{FF2B5EF4-FFF2-40B4-BE49-F238E27FC236}">
                <a16:creationId xmlns:a16="http://schemas.microsoft.com/office/drawing/2014/main" id="{EE364572-2AD9-4434-800D-B8C1B32B0B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4668" y="787782"/>
            <a:ext cx="1611889" cy="183397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Image result for 18-crown-6 structure">
            <a:extLst>
              <a:ext uri="{FF2B5EF4-FFF2-40B4-BE49-F238E27FC236}">
                <a16:creationId xmlns:a16="http://schemas.microsoft.com/office/drawing/2014/main" id="{A81903E4-B5C2-4043-A37F-73FFD82623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7837" y="787782"/>
            <a:ext cx="1896070" cy="126302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9471B45-4A66-4F33-B074-606EE8306561}"/>
              </a:ext>
            </a:extLst>
          </p:cNvPr>
          <p:cNvSpPr/>
          <p:nvPr/>
        </p:nvSpPr>
        <p:spPr>
          <a:xfrm>
            <a:off x="6601957" y="2067756"/>
            <a:ext cx="2791149" cy="1477328"/>
          </a:xfrm>
          <a:prstGeom prst="rect">
            <a:avLst/>
          </a:prstGeom>
        </p:spPr>
        <p:txBody>
          <a:bodyPr wrap="none">
            <a:spAutoFit/>
          </a:bodyPr>
          <a:lstStyle/>
          <a:p>
            <a:r>
              <a:rPr lang="en-US" dirty="0"/>
              <a:t>18-Crown-6  [C</a:t>
            </a:r>
            <a:r>
              <a:rPr lang="en-US" baseline="-25000" dirty="0"/>
              <a:t>2</a:t>
            </a:r>
            <a:r>
              <a:rPr lang="en-US" dirty="0"/>
              <a:t>H</a:t>
            </a:r>
            <a:r>
              <a:rPr lang="en-US" baseline="-25000" dirty="0"/>
              <a:t>4</a:t>
            </a:r>
            <a:r>
              <a:rPr lang="en-US" dirty="0"/>
              <a:t>O]</a:t>
            </a:r>
            <a:r>
              <a:rPr lang="en-US" baseline="-25000" dirty="0"/>
              <a:t>6</a:t>
            </a:r>
            <a:endParaRPr lang="en-US" dirty="0"/>
          </a:p>
          <a:p>
            <a:r>
              <a:rPr lang="en-US" dirty="0"/>
              <a:t>  IUPAC name</a:t>
            </a:r>
          </a:p>
          <a:p>
            <a:r>
              <a:rPr lang="en-US" dirty="0"/>
              <a:t>1,4,7,10,13,16-hexaoxa-</a:t>
            </a:r>
          </a:p>
          <a:p>
            <a:r>
              <a:rPr lang="en-US" dirty="0" err="1"/>
              <a:t>cyclooctadecane</a:t>
            </a:r>
            <a:endParaRPr lang="en-US" dirty="0"/>
          </a:p>
          <a:p>
            <a:endParaRPr lang="en-US" dirty="0"/>
          </a:p>
        </p:txBody>
      </p:sp>
      <p:pic>
        <p:nvPicPr>
          <p:cNvPr id="4102" name="Picture 6" descr="Related image">
            <a:extLst>
              <a:ext uri="{FF2B5EF4-FFF2-40B4-BE49-F238E27FC236}">
                <a16:creationId xmlns:a16="http://schemas.microsoft.com/office/drawing/2014/main" id="{75691FBE-CBAC-4236-BBC1-B11F876AF357}"/>
              </a:ext>
            </a:extLst>
          </p:cNvPr>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1754276" y="657225"/>
            <a:ext cx="1932153" cy="183554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3926BE8-D5A0-47DE-AE8A-BA1BA1B14E42}"/>
              </a:ext>
            </a:extLst>
          </p:cNvPr>
          <p:cNvSpPr/>
          <p:nvPr/>
        </p:nvSpPr>
        <p:spPr>
          <a:xfrm>
            <a:off x="2188081" y="2437088"/>
            <a:ext cx="1112805" cy="369332"/>
          </a:xfrm>
          <a:prstGeom prst="rect">
            <a:avLst/>
          </a:prstGeom>
        </p:spPr>
        <p:txBody>
          <a:bodyPr wrap="none">
            <a:spAutoFit/>
          </a:bodyPr>
          <a:lstStyle/>
          <a:p>
            <a:r>
              <a:rPr lang="en-US" dirty="0"/>
              <a:t>Dioxane</a:t>
            </a:r>
          </a:p>
        </p:txBody>
      </p:sp>
      <p:sp>
        <p:nvSpPr>
          <p:cNvPr id="7" name="Rectangle 6">
            <a:extLst>
              <a:ext uri="{FF2B5EF4-FFF2-40B4-BE49-F238E27FC236}">
                <a16:creationId xmlns:a16="http://schemas.microsoft.com/office/drawing/2014/main" id="{35958ABC-E279-46DE-8C55-05C14DB252B2}"/>
              </a:ext>
            </a:extLst>
          </p:cNvPr>
          <p:cNvSpPr/>
          <p:nvPr/>
        </p:nvSpPr>
        <p:spPr>
          <a:xfrm>
            <a:off x="4897616" y="2566445"/>
            <a:ext cx="805029" cy="369332"/>
          </a:xfrm>
          <a:prstGeom prst="rect">
            <a:avLst/>
          </a:prstGeom>
        </p:spPr>
        <p:txBody>
          <a:bodyPr wrap="none">
            <a:spAutoFit/>
          </a:bodyPr>
          <a:lstStyle/>
          <a:p>
            <a:r>
              <a:rPr lang="en-US" dirty="0"/>
              <a:t>Furan</a:t>
            </a:r>
          </a:p>
        </p:txBody>
      </p:sp>
      <p:sp>
        <p:nvSpPr>
          <p:cNvPr id="8" name="Rectangle 7">
            <a:extLst>
              <a:ext uri="{FF2B5EF4-FFF2-40B4-BE49-F238E27FC236}">
                <a16:creationId xmlns:a16="http://schemas.microsoft.com/office/drawing/2014/main" id="{D370E491-5D75-4592-A3DD-3C7A84D6F74F}"/>
              </a:ext>
            </a:extLst>
          </p:cNvPr>
          <p:cNvSpPr/>
          <p:nvPr/>
        </p:nvSpPr>
        <p:spPr>
          <a:xfrm>
            <a:off x="1691942" y="2806420"/>
            <a:ext cx="2454518" cy="369332"/>
          </a:xfrm>
          <a:prstGeom prst="rect">
            <a:avLst/>
          </a:prstGeom>
        </p:spPr>
        <p:txBody>
          <a:bodyPr wrap="none">
            <a:spAutoFit/>
          </a:bodyPr>
          <a:lstStyle/>
          <a:p>
            <a:r>
              <a:rPr lang="en-US" dirty="0">
                <a:solidFill>
                  <a:srgbClr val="FF0000"/>
                </a:solidFill>
                <a:latin typeface="Helvetica-Bold"/>
              </a:rPr>
              <a:t>1,4-Dioxacyclohexane</a:t>
            </a:r>
            <a:endParaRPr lang="en-US" dirty="0">
              <a:solidFill>
                <a:srgbClr val="FF0000"/>
              </a:solidFill>
            </a:endParaRPr>
          </a:p>
        </p:txBody>
      </p:sp>
      <p:sp>
        <p:nvSpPr>
          <p:cNvPr id="9" name="Slide Number Placeholder 8">
            <a:extLst>
              <a:ext uri="{FF2B5EF4-FFF2-40B4-BE49-F238E27FC236}">
                <a16:creationId xmlns:a16="http://schemas.microsoft.com/office/drawing/2014/main" id="{651513B9-705C-431D-9AD3-C0E41F629B26}"/>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
        <p:nvSpPr>
          <p:cNvPr id="10" name="Rectangle 9">
            <a:extLst>
              <a:ext uri="{FF2B5EF4-FFF2-40B4-BE49-F238E27FC236}">
                <a16:creationId xmlns:a16="http://schemas.microsoft.com/office/drawing/2014/main" id="{06D86356-2FCD-4298-BD2E-BE418A5461FC}"/>
              </a:ext>
            </a:extLst>
          </p:cNvPr>
          <p:cNvSpPr/>
          <p:nvPr/>
        </p:nvSpPr>
        <p:spPr>
          <a:xfrm>
            <a:off x="1849616" y="3477898"/>
            <a:ext cx="9510642" cy="923330"/>
          </a:xfrm>
          <a:prstGeom prst="rect">
            <a:avLst/>
          </a:prstGeom>
        </p:spPr>
        <p:txBody>
          <a:bodyPr wrap="square">
            <a:spAutoFit/>
          </a:bodyPr>
          <a:lstStyle/>
          <a:p>
            <a:r>
              <a:rPr lang="en-US" dirty="0"/>
              <a:t>One systematic method for naming epoxides is to name the rest of the molecule and use the term “epoxy” as a substituent, giving the numbers of the two carbon atoms bonded to the epoxide oxygen.</a:t>
            </a:r>
          </a:p>
        </p:txBody>
      </p:sp>
      <p:sp>
        <p:nvSpPr>
          <p:cNvPr id="16" name="TextBox 15">
            <a:extLst>
              <a:ext uri="{FF2B5EF4-FFF2-40B4-BE49-F238E27FC236}">
                <a16:creationId xmlns:a16="http://schemas.microsoft.com/office/drawing/2014/main" id="{5BE28907-86BE-438F-96E9-292824FB1C41}"/>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graphicFrame>
        <p:nvGraphicFramePr>
          <p:cNvPr id="14" name="Object 13">
            <a:extLst>
              <a:ext uri="{FF2B5EF4-FFF2-40B4-BE49-F238E27FC236}">
                <a16:creationId xmlns:a16="http://schemas.microsoft.com/office/drawing/2014/main" id="{A998DEAC-720C-4864-88AC-FD97B5BCA164}"/>
              </a:ext>
            </a:extLst>
          </p:cNvPr>
          <p:cNvGraphicFramePr>
            <a:graphicFrameLocks noChangeAspect="1"/>
          </p:cNvGraphicFramePr>
          <p:nvPr>
            <p:extLst>
              <p:ext uri="{D42A27DB-BD31-4B8C-83A1-F6EECF244321}">
                <p14:modId xmlns:p14="http://schemas.microsoft.com/office/powerpoint/2010/main" val="2815270810"/>
              </p:ext>
            </p:extLst>
          </p:nvPr>
        </p:nvGraphicFramePr>
        <p:xfrm>
          <a:off x="9662168" y="1283466"/>
          <a:ext cx="2113460" cy="1335564"/>
        </p:xfrm>
        <a:graphic>
          <a:graphicData uri="http://schemas.openxmlformats.org/presentationml/2006/ole">
            <mc:AlternateContent xmlns:mc="http://schemas.openxmlformats.org/markup-compatibility/2006">
              <mc:Choice xmlns:v="urn:schemas-microsoft-com:vml" Requires="v">
                <p:oleObj spid="_x0000_s4131" name="CS ChemDraw Drawing" r:id="rId6" imgW="945000" imgH="596880" progId="ChemDraw.Document.6.0">
                  <p:embed/>
                </p:oleObj>
              </mc:Choice>
              <mc:Fallback>
                <p:oleObj name="CS ChemDraw Drawing" r:id="rId6" imgW="945000" imgH="596880" progId="ChemDraw.Document.6.0">
                  <p:embed/>
                  <p:pic>
                    <p:nvPicPr>
                      <p:cNvPr id="0" name=""/>
                      <p:cNvPicPr/>
                      <p:nvPr/>
                    </p:nvPicPr>
                    <p:blipFill>
                      <a:blip r:embed="rId7"/>
                      <a:stretch>
                        <a:fillRect/>
                      </a:stretch>
                    </p:blipFill>
                    <p:spPr>
                      <a:xfrm>
                        <a:off x="9662168" y="1283466"/>
                        <a:ext cx="2113460" cy="1335564"/>
                      </a:xfrm>
                      <a:prstGeom prst="rect">
                        <a:avLst/>
                      </a:prstGeom>
                    </p:spPr>
                  </p:pic>
                </p:oleObj>
              </mc:Fallback>
            </mc:AlternateContent>
          </a:graphicData>
        </a:graphic>
      </p:graphicFrame>
      <p:graphicFrame>
        <p:nvGraphicFramePr>
          <p:cNvPr id="3" name="Object 2">
            <a:extLst>
              <a:ext uri="{FF2B5EF4-FFF2-40B4-BE49-F238E27FC236}">
                <a16:creationId xmlns:a16="http://schemas.microsoft.com/office/drawing/2014/main" id="{4AD5D69B-9F49-4077-B0E9-D60ACC87C9AE}"/>
              </a:ext>
            </a:extLst>
          </p:cNvPr>
          <p:cNvGraphicFramePr>
            <a:graphicFrameLocks noChangeAspect="1"/>
          </p:cNvGraphicFramePr>
          <p:nvPr>
            <p:extLst>
              <p:ext uri="{D42A27DB-BD31-4B8C-83A1-F6EECF244321}">
                <p14:modId xmlns:p14="http://schemas.microsoft.com/office/powerpoint/2010/main" val="4040506519"/>
              </p:ext>
            </p:extLst>
          </p:nvPr>
        </p:nvGraphicFramePr>
        <p:xfrm>
          <a:off x="1778159" y="4580210"/>
          <a:ext cx="9997469" cy="1893748"/>
        </p:xfrm>
        <a:graphic>
          <a:graphicData uri="http://schemas.openxmlformats.org/presentationml/2006/ole">
            <mc:AlternateContent xmlns:mc="http://schemas.openxmlformats.org/markup-compatibility/2006">
              <mc:Choice xmlns:v="urn:schemas-microsoft-com:vml" Requires="v">
                <p:oleObj spid="_x0000_s4132" name="CS ChemDraw Drawing" r:id="rId8" imgW="6243480" imgH="1182960" progId="ChemDraw.Document.6.0">
                  <p:embed/>
                </p:oleObj>
              </mc:Choice>
              <mc:Fallback>
                <p:oleObj name="CS ChemDraw Drawing" r:id="rId8" imgW="6243480" imgH="1182960" progId="ChemDraw.Document.6.0">
                  <p:embed/>
                  <p:pic>
                    <p:nvPicPr>
                      <p:cNvPr id="0" name=""/>
                      <p:cNvPicPr/>
                      <p:nvPr/>
                    </p:nvPicPr>
                    <p:blipFill>
                      <a:blip r:embed="rId9"/>
                      <a:stretch>
                        <a:fillRect/>
                      </a:stretch>
                    </p:blipFill>
                    <p:spPr>
                      <a:xfrm>
                        <a:off x="1778159" y="4580210"/>
                        <a:ext cx="9997469" cy="1893748"/>
                      </a:xfrm>
                      <a:prstGeom prst="rect">
                        <a:avLst/>
                      </a:prstGeom>
                    </p:spPr>
                  </p:pic>
                </p:oleObj>
              </mc:Fallback>
            </mc:AlternateContent>
          </a:graphicData>
        </a:graphic>
      </p:graphicFrame>
    </p:spTree>
    <p:extLst>
      <p:ext uri="{BB962C8B-B14F-4D97-AF65-F5344CB8AC3E}">
        <p14:creationId xmlns:p14="http://schemas.microsoft.com/office/powerpoint/2010/main" val="1117371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1084-84CD-4F4D-A073-D60910AA350C}"/>
              </a:ext>
            </a:extLst>
          </p:cNvPr>
          <p:cNvSpPr>
            <a:spLocks noGrp="1"/>
          </p:cNvSpPr>
          <p:nvPr>
            <p:ph type="title"/>
          </p:nvPr>
        </p:nvSpPr>
        <p:spPr/>
        <p:txBody>
          <a:bodyPr>
            <a:normAutofit fontScale="90000"/>
          </a:bodyPr>
          <a:lstStyle/>
          <a:p>
            <a:r>
              <a:rPr lang="en-US" dirty="0"/>
              <a:t>Synthesis of Epoxides</a:t>
            </a:r>
            <a:br>
              <a:rPr lang="en-US" dirty="0"/>
            </a:br>
            <a:r>
              <a:rPr lang="en-US" sz="3100" dirty="0">
                <a:solidFill>
                  <a:srgbClr val="00B050"/>
                </a:solidFill>
              </a:rPr>
              <a:t>Oxidation of Alkenes with </a:t>
            </a:r>
            <a:r>
              <a:rPr lang="en-US" sz="3100" dirty="0" err="1">
                <a:solidFill>
                  <a:srgbClr val="00B050"/>
                </a:solidFill>
              </a:rPr>
              <a:t>Peroxycarboxylic</a:t>
            </a:r>
            <a:r>
              <a:rPr lang="en-US" sz="3100" dirty="0">
                <a:solidFill>
                  <a:srgbClr val="00B050"/>
                </a:solidFill>
              </a:rPr>
              <a:t> Acids</a:t>
            </a:r>
          </a:p>
        </p:txBody>
      </p:sp>
      <p:sp>
        <p:nvSpPr>
          <p:cNvPr id="3" name="Content Placeholder 2">
            <a:extLst>
              <a:ext uri="{FF2B5EF4-FFF2-40B4-BE49-F238E27FC236}">
                <a16:creationId xmlns:a16="http://schemas.microsoft.com/office/drawing/2014/main" id="{8DC1908A-248C-406A-AD2D-59C5AD24B92E}"/>
              </a:ext>
            </a:extLst>
          </p:cNvPr>
          <p:cNvSpPr>
            <a:spLocks noGrp="1"/>
          </p:cNvSpPr>
          <p:nvPr>
            <p:ph idx="1"/>
          </p:nvPr>
        </p:nvSpPr>
        <p:spPr>
          <a:xfrm>
            <a:off x="2589212" y="1905000"/>
            <a:ext cx="8915400" cy="3777622"/>
          </a:xfrm>
        </p:spPr>
        <p:txBody>
          <a:bodyPr/>
          <a:lstStyle/>
          <a:p>
            <a:r>
              <a:rPr lang="en-US" dirty="0"/>
              <a:t>The most common laboratory method for the synthesis of epoxides from alkenes is oxidation with a </a:t>
            </a:r>
            <a:r>
              <a:rPr lang="en-US" dirty="0" err="1"/>
              <a:t>peroxycarboxylic</a:t>
            </a:r>
            <a:r>
              <a:rPr lang="en-US" dirty="0"/>
              <a:t> acid (a </a:t>
            </a:r>
            <a:r>
              <a:rPr lang="en-US" dirty="0" err="1"/>
              <a:t>peracid</a:t>
            </a:r>
            <a:r>
              <a:rPr lang="en-US" dirty="0"/>
              <a:t>). Three of the most widely used </a:t>
            </a:r>
            <a:r>
              <a:rPr lang="en-US" dirty="0" err="1"/>
              <a:t>peroxyacids</a:t>
            </a:r>
            <a:r>
              <a:rPr lang="en-US" dirty="0"/>
              <a:t> are </a:t>
            </a:r>
            <a:r>
              <a:rPr lang="en-US" i="1" dirty="0"/>
              <a:t>meta</a:t>
            </a:r>
            <a:r>
              <a:rPr lang="en-US" dirty="0"/>
              <a:t>-</a:t>
            </a:r>
            <a:r>
              <a:rPr lang="en-US" dirty="0" err="1"/>
              <a:t>chloroperoxybenzoic</a:t>
            </a:r>
            <a:r>
              <a:rPr lang="en-US" dirty="0"/>
              <a:t> acid (MCPBA), the magnesium salt of </a:t>
            </a:r>
            <a:r>
              <a:rPr lang="en-US" dirty="0" err="1"/>
              <a:t>monoperoxyphthalic</a:t>
            </a:r>
            <a:r>
              <a:rPr lang="en-US" dirty="0"/>
              <a:t> acid (MMPP), and peroxyacetic acid.</a:t>
            </a:r>
          </a:p>
        </p:txBody>
      </p:sp>
      <p:sp>
        <p:nvSpPr>
          <p:cNvPr id="4" name="Slide Number Placeholder 3">
            <a:extLst>
              <a:ext uri="{FF2B5EF4-FFF2-40B4-BE49-F238E27FC236}">
                <a16:creationId xmlns:a16="http://schemas.microsoft.com/office/drawing/2014/main" id="{A6F591ED-3ED3-4E6D-AA5E-A616AEE2DB29}"/>
              </a:ext>
            </a:extLst>
          </p:cNvPr>
          <p:cNvSpPr>
            <a:spLocks noGrp="1"/>
          </p:cNvSpPr>
          <p:nvPr>
            <p:ph type="sldNum" sz="quarter" idx="12"/>
          </p:nvPr>
        </p:nvSpPr>
        <p:spPr/>
        <p:txBody>
          <a:bodyPr/>
          <a:lstStyle/>
          <a:p>
            <a:fld id="{D57F1E4F-1CFF-5643-939E-217C01CDF565}" type="slidenum">
              <a:rPr lang="en-US" smtClean="0"/>
              <a:pPr/>
              <a:t>21</a:t>
            </a:fld>
            <a:endParaRPr lang="en-US" dirty="0"/>
          </a:p>
        </p:txBody>
      </p:sp>
      <p:pic>
        <p:nvPicPr>
          <p:cNvPr id="11270" name="Picture 6" descr="Image result for preparation of Epoxides">
            <a:extLst>
              <a:ext uri="{FF2B5EF4-FFF2-40B4-BE49-F238E27FC236}">
                <a16:creationId xmlns:a16="http://schemas.microsoft.com/office/drawing/2014/main" id="{E12D2355-A484-4120-9596-50D0AC18C7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75" y="3185890"/>
            <a:ext cx="8454874" cy="17731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mage result for preparation of Epoxides">
            <a:extLst>
              <a:ext uri="{FF2B5EF4-FFF2-40B4-BE49-F238E27FC236}">
                <a16:creationId xmlns:a16="http://schemas.microsoft.com/office/drawing/2014/main" id="{9940EC8C-CFFB-41DA-B7FA-B322EEA5D7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9854" y="4613401"/>
            <a:ext cx="6185116" cy="2244599"/>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C51E658-ED3E-4726-80BD-E272F91D9678}"/>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2690153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E2465-B369-4761-B02F-F3E2A6C0549E}"/>
              </a:ext>
            </a:extLst>
          </p:cNvPr>
          <p:cNvSpPr>
            <a:spLocks noGrp="1"/>
          </p:cNvSpPr>
          <p:nvPr>
            <p:ph type="title"/>
          </p:nvPr>
        </p:nvSpPr>
        <p:spPr/>
        <p:txBody>
          <a:bodyPr/>
          <a:lstStyle/>
          <a:p>
            <a:r>
              <a:rPr lang="en-US" dirty="0"/>
              <a:t>Internal Nucleophilic Substitution in Halohydrins</a:t>
            </a:r>
          </a:p>
        </p:txBody>
      </p:sp>
      <p:sp>
        <p:nvSpPr>
          <p:cNvPr id="3" name="Content Placeholder 2">
            <a:extLst>
              <a:ext uri="{FF2B5EF4-FFF2-40B4-BE49-F238E27FC236}">
                <a16:creationId xmlns:a16="http://schemas.microsoft.com/office/drawing/2014/main" id="{2000ECC6-FCCC-409D-A86C-27E592666F42}"/>
              </a:ext>
            </a:extLst>
          </p:cNvPr>
          <p:cNvSpPr>
            <a:spLocks noGrp="1"/>
          </p:cNvSpPr>
          <p:nvPr>
            <p:ph idx="1"/>
          </p:nvPr>
        </p:nvSpPr>
        <p:spPr/>
        <p:txBody>
          <a:bodyPr/>
          <a:lstStyle/>
          <a:p>
            <a:r>
              <a:rPr lang="en-US" dirty="0"/>
              <a:t>treating the alkene with chlorine or bromine in water to form a chlorohydrin (or bromohydrin)</a:t>
            </a:r>
          </a:p>
          <a:p>
            <a:r>
              <a:rPr lang="en-US" dirty="0"/>
              <a:t>followed by treating the halohydrin with a base (</a:t>
            </a:r>
            <a:r>
              <a:rPr lang="en-US" dirty="0" err="1"/>
              <a:t>NaOH</a:t>
            </a:r>
            <a:r>
              <a:rPr lang="en-US" dirty="0"/>
              <a:t>, </a:t>
            </a:r>
            <a:r>
              <a:rPr lang="en-US" dirty="0" err="1"/>
              <a:t>NaOEt</a:t>
            </a:r>
            <a:r>
              <a:rPr lang="en-US" dirty="0"/>
              <a:t>,..)  to bring about intramolecular displacement of Cl. </a:t>
            </a:r>
          </a:p>
        </p:txBody>
      </p:sp>
      <p:sp>
        <p:nvSpPr>
          <p:cNvPr id="4" name="Slide Number Placeholder 3">
            <a:extLst>
              <a:ext uri="{FF2B5EF4-FFF2-40B4-BE49-F238E27FC236}">
                <a16:creationId xmlns:a16="http://schemas.microsoft.com/office/drawing/2014/main" id="{C1A7A889-60B0-47C0-BE5A-948662DD0FB2}"/>
              </a:ext>
            </a:extLst>
          </p:cNvPr>
          <p:cNvSpPr>
            <a:spLocks noGrp="1"/>
          </p:cNvSpPr>
          <p:nvPr>
            <p:ph type="sldNum" sz="quarter" idx="12"/>
          </p:nvPr>
        </p:nvSpPr>
        <p:spPr/>
        <p:txBody>
          <a:bodyPr/>
          <a:lstStyle/>
          <a:p>
            <a:fld id="{D57F1E4F-1CFF-5643-939E-217C01CDF565}" type="slidenum">
              <a:rPr lang="en-US" smtClean="0"/>
              <a:pPr/>
              <a:t>22</a:t>
            </a:fld>
            <a:endParaRPr lang="en-US" dirty="0"/>
          </a:p>
        </p:txBody>
      </p:sp>
      <p:pic>
        <p:nvPicPr>
          <p:cNvPr id="16386" name="Picture 2" descr="Image result for preparation of Epoxides">
            <a:extLst>
              <a:ext uri="{FF2B5EF4-FFF2-40B4-BE49-F238E27FC236}">
                <a16:creationId xmlns:a16="http://schemas.microsoft.com/office/drawing/2014/main" id="{BB54FE81-4DB0-415B-855A-73F75C1B66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277" y="3719594"/>
            <a:ext cx="7700561" cy="299596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A3E9D42-4B3E-4D9A-B28B-3AFCF5DDADF0}"/>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25675436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07203-B38A-4A91-98E3-79E396280FBB}"/>
              </a:ext>
            </a:extLst>
          </p:cNvPr>
          <p:cNvSpPr>
            <a:spLocks noGrp="1"/>
          </p:cNvSpPr>
          <p:nvPr>
            <p:ph type="title"/>
          </p:nvPr>
        </p:nvSpPr>
        <p:spPr>
          <a:xfrm>
            <a:off x="2592925" y="314145"/>
            <a:ext cx="8911687" cy="1280890"/>
          </a:xfrm>
        </p:spPr>
        <p:txBody>
          <a:bodyPr/>
          <a:lstStyle/>
          <a:p>
            <a:r>
              <a:rPr lang="en-US" dirty="0"/>
              <a:t>Reactions of Epoxides</a:t>
            </a:r>
          </a:p>
        </p:txBody>
      </p:sp>
      <p:sp>
        <p:nvSpPr>
          <p:cNvPr id="4" name="Slide Number Placeholder 3">
            <a:extLst>
              <a:ext uri="{FF2B5EF4-FFF2-40B4-BE49-F238E27FC236}">
                <a16:creationId xmlns:a16="http://schemas.microsoft.com/office/drawing/2014/main" id="{68C3C24B-4DBA-410E-B828-8576670FC2D1}"/>
              </a:ext>
            </a:extLst>
          </p:cNvPr>
          <p:cNvSpPr>
            <a:spLocks noGrp="1"/>
          </p:cNvSpPr>
          <p:nvPr>
            <p:ph type="sldNum" sz="quarter" idx="12"/>
          </p:nvPr>
        </p:nvSpPr>
        <p:spPr/>
        <p:txBody>
          <a:bodyPr/>
          <a:lstStyle/>
          <a:p>
            <a:fld id="{D57F1E4F-1CFF-5643-939E-217C01CDF565}" type="slidenum">
              <a:rPr lang="en-US" smtClean="0"/>
              <a:pPr/>
              <a:t>23</a:t>
            </a:fld>
            <a:endParaRPr lang="en-US" dirty="0"/>
          </a:p>
        </p:txBody>
      </p:sp>
      <p:pic>
        <p:nvPicPr>
          <p:cNvPr id="19458" name="Picture 2" descr="Image result for reactions of epoxides">
            <a:extLst>
              <a:ext uri="{FF2B5EF4-FFF2-40B4-BE49-F238E27FC236}">
                <a16:creationId xmlns:a16="http://schemas.microsoft.com/office/drawing/2014/main" id="{434AB321-5509-4074-9FED-B6E1F181FE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7317" y="1790054"/>
            <a:ext cx="6701786" cy="492846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BA154A10-54BB-499A-98EB-439583449AD6}"/>
              </a:ext>
            </a:extLst>
          </p:cNvPr>
          <p:cNvSpPr/>
          <p:nvPr/>
        </p:nvSpPr>
        <p:spPr>
          <a:xfrm>
            <a:off x="2027317" y="1047583"/>
            <a:ext cx="10042902" cy="923330"/>
          </a:xfrm>
          <a:prstGeom prst="rect">
            <a:avLst/>
          </a:prstGeom>
        </p:spPr>
        <p:txBody>
          <a:bodyPr wrap="square">
            <a:spAutoFit/>
          </a:bodyPr>
          <a:lstStyle/>
          <a:p>
            <a:r>
              <a:rPr lang="en-US" dirty="0"/>
              <a:t>Epoxides react rapidly with nucleophiles under conditions in which other ethers are inert. This enhanced reactivity results from the ring strain of epoxides. Reactions that lead to ring opening relieve this strain.</a:t>
            </a:r>
          </a:p>
        </p:txBody>
      </p:sp>
      <p:sp>
        <p:nvSpPr>
          <p:cNvPr id="9" name="TextBox 8">
            <a:extLst>
              <a:ext uri="{FF2B5EF4-FFF2-40B4-BE49-F238E27FC236}">
                <a16:creationId xmlns:a16="http://schemas.microsoft.com/office/drawing/2014/main" id="{483443E1-6827-4471-A78A-A7B9AAAF2ABA}"/>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2702676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96C5AC1-B7B3-40DB-A05D-6C8DF8F44CBC}"/>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
        <p:nvSpPr>
          <p:cNvPr id="7" name="Rectangle 2">
            <a:extLst>
              <a:ext uri="{FF2B5EF4-FFF2-40B4-BE49-F238E27FC236}">
                <a16:creationId xmlns:a16="http://schemas.microsoft.com/office/drawing/2014/main" id="{6F83DC25-9BBD-4E23-9200-C7E0363E779D}"/>
              </a:ext>
            </a:extLst>
          </p:cNvPr>
          <p:cNvSpPr>
            <a:spLocks noChangeArrowheads="1"/>
          </p:cNvSpPr>
          <p:nvPr/>
        </p:nvSpPr>
        <p:spPr bwMode="auto">
          <a:xfrm>
            <a:off x="1979390" y="166169"/>
            <a:ext cx="87772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anose="020F0502020204030204" pitchFamily="34" charset="0"/>
                <a:ea typeface="ＭＳ Ｐゴシック" pitchFamily="34" charset="-128"/>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itchFamily="34" charset="-128"/>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itchFamily="34" charset="-128"/>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itchFamily="34" charset="-128"/>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9pPr>
          </a:lstStyle>
          <a:p>
            <a:pPr eaLnBrk="1" hangingPunct="1">
              <a:spcBef>
                <a:spcPct val="0"/>
              </a:spcBef>
              <a:buFont typeface="Arial" panose="020B0604020202020204" pitchFamily="34" charset="0"/>
              <a:buNone/>
            </a:pPr>
            <a:r>
              <a:rPr lang="en-US" altLang="en-US" sz="2000" dirty="0">
                <a:solidFill>
                  <a:srgbClr val="FF0000"/>
                </a:solidFill>
                <a:latin typeface="+mn-lt"/>
                <a:cs typeface="Times New Roman" panose="02020603050405020304" pitchFamily="18" charset="0"/>
              </a:rPr>
              <a:t>1- </a:t>
            </a:r>
            <a:r>
              <a:rPr lang="en-US" altLang="en-US" sz="2000" dirty="0">
                <a:solidFill>
                  <a:srgbClr val="009900"/>
                </a:solidFill>
                <a:latin typeface="+mn-lt"/>
                <a:cs typeface="Times New Roman" panose="02020603050405020304" pitchFamily="18" charset="0"/>
              </a:rPr>
              <a:t>Acid –Catalyzed ring opening of  epoxides in water </a:t>
            </a:r>
            <a:r>
              <a:rPr lang="en-US" altLang="en-US" sz="2000" dirty="0">
                <a:solidFill>
                  <a:srgbClr val="0C0C0F"/>
                </a:solidFill>
                <a:latin typeface="+mn-lt"/>
                <a:cs typeface="Times New Roman" panose="02020603050405020304" pitchFamily="18" charset="0"/>
              </a:rPr>
              <a:t>to form </a:t>
            </a:r>
            <a:r>
              <a:rPr lang="en-US" altLang="en-US" sz="2000" dirty="0">
                <a:solidFill>
                  <a:srgbClr val="FF0000"/>
                </a:solidFill>
                <a:latin typeface="+mn-lt"/>
                <a:cs typeface="Times New Roman" panose="02020603050405020304" pitchFamily="18" charset="0"/>
              </a:rPr>
              <a:t>glycols</a:t>
            </a:r>
            <a:r>
              <a:rPr lang="en-US" altLang="en-US" sz="2000" dirty="0">
                <a:solidFill>
                  <a:srgbClr val="0C0C0F"/>
                </a:solidFill>
                <a:latin typeface="+mn-lt"/>
                <a:cs typeface="Times New Roman" panose="02020603050405020304" pitchFamily="18" charset="0"/>
              </a:rPr>
              <a:t>.</a:t>
            </a:r>
            <a:endParaRPr lang="fr-FR" altLang="en-US" sz="2000" dirty="0">
              <a:solidFill>
                <a:srgbClr val="000000"/>
              </a:solidFill>
              <a:latin typeface="+mn-lt"/>
              <a:cs typeface="Times New Roman" panose="02020603050405020304" pitchFamily="18" charset="0"/>
            </a:endParaRPr>
          </a:p>
        </p:txBody>
      </p:sp>
      <p:graphicFrame>
        <p:nvGraphicFramePr>
          <p:cNvPr id="8" name="Object 11">
            <a:extLst>
              <a:ext uri="{FF2B5EF4-FFF2-40B4-BE49-F238E27FC236}">
                <a16:creationId xmlns:a16="http://schemas.microsoft.com/office/drawing/2014/main" id="{231807B4-C3D9-48C6-B24C-592D906D308F}"/>
              </a:ext>
            </a:extLst>
          </p:cNvPr>
          <p:cNvGraphicFramePr>
            <a:graphicFrameLocks noChangeAspect="1"/>
          </p:cNvGraphicFramePr>
          <p:nvPr>
            <p:extLst>
              <p:ext uri="{D42A27DB-BD31-4B8C-83A1-F6EECF244321}">
                <p14:modId xmlns:p14="http://schemas.microsoft.com/office/powerpoint/2010/main" val="546534415"/>
              </p:ext>
            </p:extLst>
          </p:nvPr>
        </p:nvGraphicFramePr>
        <p:xfrm>
          <a:off x="3090259" y="493382"/>
          <a:ext cx="6293050" cy="1606831"/>
        </p:xfrm>
        <a:graphic>
          <a:graphicData uri="http://schemas.openxmlformats.org/presentationml/2006/ole">
            <mc:AlternateContent xmlns:mc="http://schemas.openxmlformats.org/markup-compatibility/2006">
              <mc:Choice xmlns:v="urn:schemas-microsoft-com:vml" Requires="v">
                <p:oleObj spid="_x0000_s18509" r:id="rId3" imgW="4108450" imgH="1041400" progId="">
                  <p:embed/>
                </p:oleObj>
              </mc:Choice>
              <mc:Fallback>
                <p:oleObj r:id="rId3" imgW="4108450" imgH="1041400" progId="">
                  <p:embed/>
                  <p:pic>
                    <p:nvPicPr>
                      <p:cNvPr id="40964"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0259" y="493382"/>
                        <a:ext cx="6293050" cy="1606831"/>
                      </a:xfrm>
                      <a:prstGeom prst="rect">
                        <a:avLst/>
                      </a:prstGeom>
                      <a:noFill/>
                      <a:ln>
                        <a:noFill/>
                      </a:ln>
                      <a:effectLst/>
                      <a:extLst/>
                    </p:spPr>
                  </p:pic>
                </p:oleObj>
              </mc:Fallback>
            </mc:AlternateContent>
          </a:graphicData>
        </a:graphic>
      </p:graphicFrame>
      <p:sp>
        <p:nvSpPr>
          <p:cNvPr id="9" name="Rectangle 4">
            <a:extLst>
              <a:ext uri="{FF2B5EF4-FFF2-40B4-BE49-F238E27FC236}">
                <a16:creationId xmlns:a16="http://schemas.microsoft.com/office/drawing/2014/main" id="{751DBFCA-FCB1-45EC-A682-C0C616868391}"/>
              </a:ext>
            </a:extLst>
          </p:cNvPr>
          <p:cNvSpPr>
            <a:spLocks noChangeArrowheads="1"/>
          </p:cNvSpPr>
          <p:nvPr/>
        </p:nvSpPr>
        <p:spPr bwMode="auto">
          <a:xfrm>
            <a:off x="1900348" y="1968210"/>
            <a:ext cx="100454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Calibri" panose="020F0502020204030204" pitchFamily="34" charset="0"/>
                <a:ea typeface="ＭＳ Ｐゴシック" pitchFamily="34" charset="-128"/>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itchFamily="34" charset="-128"/>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itchFamily="34" charset="-128"/>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itchFamily="34" charset="-128"/>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9pPr>
          </a:lstStyle>
          <a:p>
            <a:pPr eaLnBrk="1" hangingPunct="1">
              <a:spcBef>
                <a:spcPct val="0"/>
              </a:spcBef>
              <a:buFont typeface="Arial" panose="020B0604020202020204" pitchFamily="34" charset="0"/>
              <a:buNone/>
            </a:pPr>
            <a:r>
              <a:rPr lang="en-US" altLang="en-US" sz="2000" dirty="0">
                <a:solidFill>
                  <a:srgbClr val="0E0F13"/>
                </a:solidFill>
                <a:latin typeface="+mn-lt"/>
                <a:cs typeface="Times New Roman" panose="02020603050405020304" pitchFamily="18" charset="0"/>
              </a:rPr>
              <a:t>2- </a:t>
            </a:r>
            <a:r>
              <a:rPr lang="en-US" altLang="en-US" sz="2000" dirty="0">
                <a:solidFill>
                  <a:srgbClr val="009900"/>
                </a:solidFill>
                <a:latin typeface="+mn-lt"/>
                <a:cs typeface="Times New Roman" panose="02020603050405020304" pitchFamily="18" charset="0"/>
              </a:rPr>
              <a:t>Acid –Catalyzed ring opening of  epoxides in </a:t>
            </a:r>
            <a:r>
              <a:rPr lang="en-US" altLang="en-US" sz="2000" dirty="0">
                <a:solidFill>
                  <a:srgbClr val="FF0000"/>
                </a:solidFill>
                <a:latin typeface="+mn-lt"/>
                <a:cs typeface="Times New Roman" panose="02020603050405020304" pitchFamily="18" charset="0"/>
              </a:rPr>
              <a:t>alcohol </a:t>
            </a:r>
            <a:r>
              <a:rPr lang="en-US" altLang="en-US" sz="2000" dirty="0">
                <a:solidFill>
                  <a:srgbClr val="0E0F13"/>
                </a:solidFill>
                <a:latin typeface="+mn-lt"/>
                <a:cs typeface="Times New Roman" panose="02020603050405020304" pitchFamily="18" charset="0"/>
              </a:rPr>
              <a:t>to form </a:t>
            </a:r>
            <a:r>
              <a:rPr lang="en-US" altLang="en-US" sz="2000" dirty="0">
                <a:solidFill>
                  <a:srgbClr val="FF0000"/>
                </a:solidFill>
                <a:latin typeface="+mn-lt"/>
                <a:cs typeface="Times New Roman" panose="02020603050405020304" pitchFamily="18" charset="0"/>
              </a:rPr>
              <a:t>alkoxy alcohols</a:t>
            </a:r>
            <a:endParaRPr lang="en-US" altLang="en-US" sz="2000" dirty="0">
              <a:solidFill>
                <a:srgbClr val="000000"/>
              </a:solidFill>
              <a:latin typeface="+mn-lt"/>
              <a:cs typeface="Times New Roman" panose="02020603050405020304" pitchFamily="18" charset="0"/>
            </a:endParaRPr>
          </a:p>
        </p:txBody>
      </p:sp>
      <p:sp>
        <p:nvSpPr>
          <p:cNvPr id="10" name="Rectangle 5">
            <a:extLst>
              <a:ext uri="{FF2B5EF4-FFF2-40B4-BE49-F238E27FC236}">
                <a16:creationId xmlns:a16="http://schemas.microsoft.com/office/drawing/2014/main" id="{6FA5D5DE-C36E-4037-AD77-63FC51413642}"/>
              </a:ext>
            </a:extLst>
          </p:cNvPr>
          <p:cNvSpPr>
            <a:spLocks noChangeArrowheads="1"/>
          </p:cNvSpPr>
          <p:nvPr/>
        </p:nvSpPr>
        <p:spPr bwMode="auto">
          <a:xfrm>
            <a:off x="1783224" y="3472873"/>
            <a:ext cx="1020958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Char char="•"/>
              <a:defRPr sz="3200">
                <a:solidFill>
                  <a:schemeClr val="tx1"/>
                </a:solidFill>
                <a:latin typeface="Calibri" panose="020F0502020204030204" pitchFamily="34" charset="0"/>
                <a:ea typeface="ＭＳ Ｐゴシック" pitchFamily="34" charset="-128"/>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itchFamily="34" charset="-128"/>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itchFamily="34" charset="-128"/>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itchFamily="34" charset="-128"/>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9pPr>
          </a:lstStyle>
          <a:p>
            <a:pPr eaLnBrk="1" hangingPunct="1">
              <a:lnSpc>
                <a:spcPct val="150000"/>
              </a:lnSpc>
              <a:spcBef>
                <a:spcPct val="0"/>
              </a:spcBef>
              <a:buFont typeface="Arial" panose="020B0604020202020204" pitchFamily="34" charset="0"/>
              <a:buNone/>
            </a:pPr>
            <a:r>
              <a:rPr lang="en-US" altLang="en-US" sz="2000" dirty="0">
                <a:solidFill>
                  <a:srgbClr val="0C0C0E"/>
                </a:solidFill>
                <a:latin typeface="+mn-lt"/>
                <a:cs typeface="Times New Roman" panose="02020603050405020304" pitchFamily="18" charset="0"/>
              </a:rPr>
              <a:t>3- </a:t>
            </a:r>
            <a:r>
              <a:rPr lang="en-US" altLang="en-US" sz="2000" dirty="0">
                <a:solidFill>
                  <a:srgbClr val="009900"/>
                </a:solidFill>
                <a:latin typeface="+mn-lt"/>
                <a:cs typeface="Times New Roman" panose="02020603050405020304" pitchFamily="18" charset="0"/>
              </a:rPr>
              <a:t>Acid –Catalyzed ring opening of  epoxides </a:t>
            </a:r>
            <a:r>
              <a:rPr lang="en-US" altLang="en-US" sz="2000" dirty="0">
                <a:solidFill>
                  <a:srgbClr val="0C0C0E"/>
                </a:solidFill>
                <a:latin typeface="+mn-lt"/>
                <a:cs typeface="Times New Roman" panose="02020603050405020304" pitchFamily="18" charset="0"/>
              </a:rPr>
              <a:t>with a </a:t>
            </a:r>
            <a:r>
              <a:rPr lang="en-US" altLang="en-US" sz="2000" dirty="0">
                <a:solidFill>
                  <a:srgbClr val="FF0000"/>
                </a:solidFill>
                <a:latin typeface="+mn-lt"/>
                <a:cs typeface="Times New Roman" panose="02020603050405020304" pitchFamily="18" charset="0"/>
              </a:rPr>
              <a:t>hydrohalic acid</a:t>
            </a:r>
            <a:r>
              <a:rPr lang="en-US" altLang="en-US" sz="2000" dirty="0">
                <a:solidFill>
                  <a:srgbClr val="0C0C0E"/>
                </a:solidFill>
                <a:latin typeface="+mn-lt"/>
                <a:cs typeface="Times New Roman" panose="02020603050405020304" pitchFamily="18" charset="0"/>
              </a:rPr>
              <a:t> (</a:t>
            </a:r>
            <a:r>
              <a:rPr lang="en-US" altLang="en-US" sz="2000" dirty="0" err="1">
                <a:solidFill>
                  <a:srgbClr val="0C0C0E"/>
                </a:solidFill>
                <a:latin typeface="+mn-lt"/>
                <a:cs typeface="Times New Roman" panose="02020603050405020304" pitchFamily="18" charset="0"/>
              </a:rPr>
              <a:t>HCl</a:t>
            </a:r>
            <a:r>
              <a:rPr lang="en-US" altLang="en-US" sz="2000" dirty="0">
                <a:solidFill>
                  <a:srgbClr val="0C0C0E"/>
                </a:solidFill>
                <a:latin typeface="+mn-lt"/>
                <a:cs typeface="Times New Roman" panose="02020603050405020304" pitchFamily="18" charset="0"/>
              </a:rPr>
              <a:t>, HBr, or HI), a halide ion attacks the protonated epoxide to give halo alcohol .</a:t>
            </a:r>
            <a:endParaRPr lang="en-US" altLang="en-US" sz="2000" dirty="0">
              <a:solidFill>
                <a:srgbClr val="000000"/>
              </a:solidFill>
              <a:latin typeface="+mn-lt"/>
              <a:cs typeface="Times New Roman" panose="02020603050405020304" pitchFamily="18" charset="0"/>
            </a:endParaRPr>
          </a:p>
        </p:txBody>
      </p:sp>
      <p:graphicFrame>
        <p:nvGraphicFramePr>
          <p:cNvPr id="11" name="Object 14">
            <a:extLst>
              <a:ext uri="{FF2B5EF4-FFF2-40B4-BE49-F238E27FC236}">
                <a16:creationId xmlns:a16="http://schemas.microsoft.com/office/drawing/2014/main" id="{E611E0B1-E9B0-4348-8A98-98B3D2860241}"/>
              </a:ext>
            </a:extLst>
          </p:cNvPr>
          <p:cNvGraphicFramePr>
            <a:graphicFrameLocks noChangeAspect="1"/>
          </p:cNvGraphicFramePr>
          <p:nvPr>
            <p:extLst>
              <p:ext uri="{D42A27DB-BD31-4B8C-83A1-F6EECF244321}">
                <p14:modId xmlns:p14="http://schemas.microsoft.com/office/powerpoint/2010/main" val="349594875"/>
              </p:ext>
            </p:extLst>
          </p:nvPr>
        </p:nvGraphicFramePr>
        <p:xfrm>
          <a:off x="2717396" y="4414352"/>
          <a:ext cx="6665913" cy="1223962"/>
        </p:xfrm>
        <a:graphic>
          <a:graphicData uri="http://schemas.openxmlformats.org/presentationml/2006/ole">
            <mc:AlternateContent xmlns:mc="http://schemas.openxmlformats.org/markup-compatibility/2006">
              <mc:Choice xmlns:v="urn:schemas-microsoft-com:vml" Requires="v">
                <p:oleObj spid="_x0000_s18510" r:id="rId5" imgW="5706416" imgH="1042848" progId="">
                  <p:embed/>
                </p:oleObj>
              </mc:Choice>
              <mc:Fallback>
                <p:oleObj r:id="rId5" imgW="5706416" imgH="1042848" progId="">
                  <p:embed/>
                  <p:pic>
                    <p:nvPicPr>
                      <p:cNvPr id="41989"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7396" y="4414352"/>
                        <a:ext cx="6665913" cy="122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aphicFrame>
        <p:nvGraphicFramePr>
          <p:cNvPr id="12" name="Object 16">
            <a:extLst>
              <a:ext uri="{FF2B5EF4-FFF2-40B4-BE49-F238E27FC236}">
                <a16:creationId xmlns:a16="http://schemas.microsoft.com/office/drawing/2014/main" id="{C1B06EE7-06A2-4A5B-A292-BEEC1327D0A1}"/>
              </a:ext>
            </a:extLst>
          </p:cNvPr>
          <p:cNvGraphicFramePr>
            <a:graphicFrameLocks noChangeAspect="1"/>
          </p:cNvGraphicFramePr>
          <p:nvPr>
            <p:extLst>
              <p:ext uri="{D42A27DB-BD31-4B8C-83A1-F6EECF244321}">
                <p14:modId xmlns:p14="http://schemas.microsoft.com/office/powerpoint/2010/main" val="3397761009"/>
              </p:ext>
            </p:extLst>
          </p:nvPr>
        </p:nvGraphicFramePr>
        <p:xfrm>
          <a:off x="2264569" y="2300828"/>
          <a:ext cx="7662862" cy="1368425"/>
        </p:xfrm>
        <a:graphic>
          <a:graphicData uri="http://schemas.openxmlformats.org/presentationml/2006/ole">
            <mc:AlternateContent xmlns:mc="http://schemas.openxmlformats.org/markup-compatibility/2006">
              <mc:Choice xmlns:v="urn:schemas-microsoft-com:vml" Requires="v">
                <p:oleObj spid="_x0000_s18511" r:id="rId7" imgW="5871745" imgH="1047935" progId="">
                  <p:embed/>
                </p:oleObj>
              </mc:Choice>
              <mc:Fallback>
                <p:oleObj r:id="rId7" imgW="5871745" imgH="1047935" progId="">
                  <p:embed/>
                  <p:pic>
                    <p:nvPicPr>
                      <p:cNvPr id="4199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64569" y="2300828"/>
                        <a:ext cx="7662862"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13" name="TextBox 12">
            <a:extLst>
              <a:ext uri="{FF2B5EF4-FFF2-40B4-BE49-F238E27FC236}">
                <a16:creationId xmlns:a16="http://schemas.microsoft.com/office/drawing/2014/main" id="{D458E413-7F01-41F2-90B0-128D417F5989}"/>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graphicFrame>
        <p:nvGraphicFramePr>
          <p:cNvPr id="14" name="Object 9">
            <a:extLst>
              <a:ext uri="{FF2B5EF4-FFF2-40B4-BE49-F238E27FC236}">
                <a16:creationId xmlns:a16="http://schemas.microsoft.com/office/drawing/2014/main" id="{E61AF53D-DBD2-4E64-B62D-759D8E087BDA}"/>
              </a:ext>
            </a:extLst>
          </p:cNvPr>
          <p:cNvGraphicFramePr>
            <a:graphicFrameLocks noChangeAspect="1"/>
          </p:cNvGraphicFramePr>
          <p:nvPr>
            <p:extLst>
              <p:ext uri="{D42A27DB-BD31-4B8C-83A1-F6EECF244321}">
                <p14:modId xmlns:p14="http://schemas.microsoft.com/office/powerpoint/2010/main" val="650218423"/>
              </p:ext>
            </p:extLst>
          </p:nvPr>
        </p:nvGraphicFramePr>
        <p:xfrm>
          <a:off x="2722028" y="5564130"/>
          <a:ext cx="7772470" cy="1293870"/>
        </p:xfrm>
        <a:graphic>
          <a:graphicData uri="http://schemas.openxmlformats.org/presentationml/2006/ole">
            <mc:AlternateContent xmlns:mc="http://schemas.openxmlformats.org/markup-compatibility/2006">
              <mc:Choice xmlns:v="urn:schemas-microsoft-com:vml" Requires="v">
                <p:oleObj spid="_x0000_s18512" name="CS ChemDraw Drawing" r:id="rId9" imgW="5298948" imgH="883920" progId="ChemDraw.Document.6.0">
                  <p:embed/>
                </p:oleObj>
              </mc:Choice>
              <mc:Fallback>
                <p:oleObj name="CS ChemDraw Drawing" r:id="rId9" imgW="5298948" imgH="883920" progId="ChemDraw.Document.6.0">
                  <p:embed/>
                  <p:pic>
                    <p:nvPicPr>
                      <p:cNvPr id="8" name="Object 9">
                        <a:extLst>
                          <a:ext uri="{FF2B5EF4-FFF2-40B4-BE49-F238E27FC236}">
                            <a16:creationId xmlns:a16="http://schemas.microsoft.com/office/drawing/2014/main" id="{1DD2AEAF-42A2-402C-A54F-21CA1684DF0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22028" y="5564130"/>
                        <a:ext cx="7772470" cy="1293870"/>
                      </a:xfrm>
                      <a:prstGeom prst="rect">
                        <a:avLst/>
                      </a:prstGeom>
                      <a:noFill/>
                      <a:ln>
                        <a:noFill/>
                      </a:ln>
                      <a:extLst/>
                    </p:spPr>
                  </p:pic>
                </p:oleObj>
              </mc:Fallback>
            </mc:AlternateContent>
          </a:graphicData>
        </a:graphic>
      </p:graphicFrame>
      <p:sp>
        <p:nvSpPr>
          <p:cNvPr id="15" name="Rectangle 8">
            <a:extLst>
              <a:ext uri="{FF2B5EF4-FFF2-40B4-BE49-F238E27FC236}">
                <a16:creationId xmlns:a16="http://schemas.microsoft.com/office/drawing/2014/main" id="{587D7D5D-D5DA-4B91-B02C-6E20086415F6}"/>
              </a:ext>
            </a:extLst>
          </p:cNvPr>
          <p:cNvSpPr>
            <a:spLocks noChangeArrowheads="1"/>
          </p:cNvSpPr>
          <p:nvPr/>
        </p:nvSpPr>
        <p:spPr bwMode="auto">
          <a:xfrm>
            <a:off x="1783224" y="5176352"/>
            <a:ext cx="85042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anose="020F0502020204030204" pitchFamily="34" charset="0"/>
                <a:ea typeface="ＭＳ Ｐゴシック" pitchFamily="34" charset="-128"/>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itchFamily="34" charset="-128"/>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itchFamily="34" charset="-128"/>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itchFamily="34" charset="-128"/>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9pPr>
          </a:lstStyle>
          <a:p>
            <a:pPr eaLnBrk="1" hangingPunct="1">
              <a:spcBef>
                <a:spcPct val="0"/>
              </a:spcBef>
              <a:buFont typeface="Arial" panose="020B0604020202020204" pitchFamily="34" charset="0"/>
              <a:buNone/>
            </a:pPr>
            <a:r>
              <a:rPr lang="en-US" altLang="en-US" sz="2000" dirty="0">
                <a:solidFill>
                  <a:srgbClr val="000000"/>
                </a:solidFill>
                <a:latin typeface="+mn-lt"/>
                <a:cs typeface="Times New Roman" panose="02020603050405020304" pitchFamily="18" charset="0"/>
              </a:rPr>
              <a:t>4- </a:t>
            </a:r>
            <a:r>
              <a:rPr lang="en-US" altLang="en-US" sz="2000" dirty="0">
                <a:solidFill>
                  <a:srgbClr val="009900"/>
                </a:solidFill>
                <a:latin typeface="+mn-lt"/>
                <a:cs typeface="Times New Roman" panose="02020603050405020304" pitchFamily="18" charset="0"/>
              </a:rPr>
              <a:t>Ring opening of  epoxides with </a:t>
            </a:r>
            <a:r>
              <a:rPr lang="en-US" altLang="en-US" sz="2000" dirty="0">
                <a:solidFill>
                  <a:srgbClr val="FF0000"/>
                </a:solidFill>
                <a:latin typeface="+mn-lt"/>
                <a:cs typeface="Times New Roman" panose="02020603050405020304" pitchFamily="18" charset="0"/>
              </a:rPr>
              <a:t>amines</a:t>
            </a:r>
          </a:p>
        </p:txBody>
      </p:sp>
    </p:spTree>
    <p:extLst>
      <p:ext uri="{BB962C8B-B14F-4D97-AF65-F5344CB8AC3E}">
        <p14:creationId xmlns:p14="http://schemas.microsoft.com/office/powerpoint/2010/main" val="19437069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FF6307C-0E6B-424A-919E-6F1060B706FC}"/>
              </a:ext>
            </a:extLst>
          </p:cNvPr>
          <p:cNvSpPr>
            <a:spLocks noGrp="1"/>
          </p:cNvSpPr>
          <p:nvPr>
            <p:ph type="sldNum" sz="quarter" idx="12"/>
          </p:nvPr>
        </p:nvSpPr>
        <p:spPr/>
        <p:txBody>
          <a:bodyPr/>
          <a:lstStyle/>
          <a:p>
            <a:fld id="{D57F1E4F-1CFF-5643-939E-217C01CDF565}" type="slidenum">
              <a:rPr lang="en-US" smtClean="0"/>
              <a:pPr/>
              <a:t>25</a:t>
            </a:fld>
            <a:endParaRPr lang="en-US" dirty="0"/>
          </a:p>
        </p:txBody>
      </p:sp>
      <p:sp>
        <p:nvSpPr>
          <p:cNvPr id="5" name="Rectangle 8">
            <a:extLst>
              <a:ext uri="{FF2B5EF4-FFF2-40B4-BE49-F238E27FC236}">
                <a16:creationId xmlns:a16="http://schemas.microsoft.com/office/drawing/2014/main" id="{3293B897-378A-4C2F-A82D-B622A4E6573D}"/>
              </a:ext>
            </a:extLst>
          </p:cNvPr>
          <p:cNvSpPr>
            <a:spLocks noChangeArrowheads="1"/>
          </p:cNvSpPr>
          <p:nvPr/>
        </p:nvSpPr>
        <p:spPr bwMode="auto">
          <a:xfrm>
            <a:off x="1856935" y="157275"/>
            <a:ext cx="950783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Calibri" panose="020F0502020204030204" pitchFamily="34" charset="0"/>
                <a:ea typeface="ＭＳ Ｐゴシック" pitchFamily="34" charset="-128"/>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itchFamily="34" charset="-128"/>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itchFamily="34" charset="-128"/>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itchFamily="34" charset="-128"/>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9pPr>
          </a:lstStyle>
          <a:p>
            <a:pPr eaLnBrk="1" hangingPunct="1">
              <a:spcBef>
                <a:spcPct val="0"/>
              </a:spcBef>
              <a:buFont typeface="Arial" panose="020B0604020202020204" pitchFamily="34" charset="0"/>
              <a:buNone/>
            </a:pPr>
            <a:r>
              <a:rPr lang="en-US" altLang="en-US" sz="2000" dirty="0">
                <a:solidFill>
                  <a:srgbClr val="000000"/>
                </a:solidFill>
                <a:latin typeface="+mn-lt"/>
                <a:cs typeface="Times New Roman" panose="02020603050405020304" pitchFamily="18" charset="0"/>
              </a:rPr>
              <a:t>5- </a:t>
            </a:r>
            <a:r>
              <a:rPr lang="en-US" altLang="en-US" sz="2000" dirty="0">
                <a:solidFill>
                  <a:srgbClr val="009900"/>
                </a:solidFill>
                <a:latin typeface="+mn-lt"/>
                <a:cs typeface="Times New Roman" panose="02020603050405020304" pitchFamily="18" charset="0"/>
              </a:rPr>
              <a:t>Ring opening of  epoxides with </a:t>
            </a:r>
            <a:r>
              <a:rPr lang="en-US" altLang="en-US" sz="2000" dirty="0">
                <a:solidFill>
                  <a:srgbClr val="FF0000"/>
                </a:solidFill>
                <a:latin typeface="+mn-lt"/>
                <a:cs typeface="Times New Roman" panose="02020603050405020304" pitchFamily="18" charset="0"/>
              </a:rPr>
              <a:t>Grignard and Organolithium Reagents </a:t>
            </a:r>
            <a:r>
              <a:rPr lang="en-US" altLang="en-US" sz="2000" dirty="0">
                <a:latin typeface="+mn-lt"/>
                <a:cs typeface="Times New Roman" panose="02020603050405020304" pitchFamily="18" charset="0"/>
              </a:rPr>
              <a:t>to give</a:t>
            </a:r>
            <a:r>
              <a:rPr lang="en-US" altLang="en-US" sz="2000" dirty="0">
                <a:solidFill>
                  <a:srgbClr val="FF0000"/>
                </a:solidFill>
                <a:latin typeface="+mn-lt"/>
                <a:cs typeface="Times New Roman" panose="02020603050405020304" pitchFamily="18" charset="0"/>
              </a:rPr>
              <a:t> longer  alcohols</a:t>
            </a:r>
          </a:p>
        </p:txBody>
      </p:sp>
      <p:graphicFrame>
        <p:nvGraphicFramePr>
          <p:cNvPr id="6" name="Object 1">
            <a:extLst>
              <a:ext uri="{FF2B5EF4-FFF2-40B4-BE49-F238E27FC236}">
                <a16:creationId xmlns:a16="http://schemas.microsoft.com/office/drawing/2014/main" id="{E11E2F5E-2D9A-4F89-99C5-BC443D19ABF0}"/>
              </a:ext>
            </a:extLst>
          </p:cNvPr>
          <p:cNvGraphicFramePr>
            <a:graphicFrameLocks noChangeAspect="1"/>
          </p:cNvGraphicFramePr>
          <p:nvPr>
            <p:extLst>
              <p:ext uri="{D42A27DB-BD31-4B8C-83A1-F6EECF244321}">
                <p14:modId xmlns:p14="http://schemas.microsoft.com/office/powerpoint/2010/main" val="2027541127"/>
              </p:ext>
            </p:extLst>
          </p:nvPr>
        </p:nvGraphicFramePr>
        <p:xfrm>
          <a:off x="3514431" y="533479"/>
          <a:ext cx="6192838" cy="1241425"/>
        </p:xfrm>
        <a:graphic>
          <a:graphicData uri="http://schemas.openxmlformats.org/presentationml/2006/ole">
            <mc:AlternateContent xmlns:mc="http://schemas.openxmlformats.org/markup-compatibility/2006">
              <mc:Choice xmlns:v="urn:schemas-microsoft-com:vml" Requires="v">
                <p:oleObj spid="_x0000_s20530" r:id="rId3" imgW="5416647" imgH="1088149" progId="">
                  <p:embed/>
                </p:oleObj>
              </mc:Choice>
              <mc:Fallback>
                <p:oleObj r:id="rId3" imgW="5416647" imgH="1088149" progId="">
                  <p:embed/>
                  <p:pic>
                    <p:nvPicPr>
                      <p:cNvPr id="43011"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14431" y="533479"/>
                        <a:ext cx="6192838" cy="124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9" name="TextBox 8">
            <a:extLst>
              <a:ext uri="{FF2B5EF4-FFF2-40B4-BE49-F238E27FC236}">
                <a16:creationId xmlns:a16="http://schemas.microsoft.com/office/drawing/2014/main" id="{B8C65482-2FA9-4B76-992D-B7427AB746C2}"/>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
        <p:nvSpPr>
          <p:cNvPr id="2" name="Rectangle 1">
            <a:extLst>
              <a:ext uri="{FF2B5EF4-FFF2-40B4-BE49-F238E27FC236}">
                <a16:creationId xmlns:a16="http://schemas.microsoft.com/office/drawing/2014/main" id="{0386EB40-CE7B-406B-BE04-F183D0EC1EDB}"/>
              </a:ext>
            </a:extLst>
          </p:cNvPr>
          <p:cNvSpPr/>
          <p:nvPr/>
        </p:nvSpPr>
        <p:spPr>
          <a:xfrm>
            <a:off x="1912241" y="4705973"/>
            <a:ext cx="9397218" cy="707886"/>
          </a:xfrm>
          <a:prstGeom prst="rect">
            <a:avLst/>
          </a:prstGeom>
        </p:spPr>
        <p:txBody>
          <a:bodyPr wrap="square">
            <a:spAutoFit/>
          </a:bodyPr>
          <a:lstStyle/>
          <a:p>
            <a:r>
              <a:rPr lang="en-US" sz="2000" dirty="0">
                <a:ea typeface="ＭＳ Ｐゴシック" pitchFamily="34" charset="-128"/>
                <a:cs typeface="Times New Roman" panose="02020603050405020304" pitchFamily="18" charset="0"/>
              </a:rPr>
              <a:t>6-</a:t>
            </a:r>
            <a:r>
              <a:rPr lang="en-US" sz="2000" dirty="0">
                <a:solidFill>
                  <a:srgbClr val="009900"/>
                </a:solidFill>
                <a:ea typeface="ＭＳ Ｐゴシック" pitchFamily="34" charset="-128"/>
                <a:cs typeface="Times New Roman" panose="02020603050405020304" pitchFamily="18" charset="0"/>
              </a:rPr>
              <a:t> Epoxides are reduced to </a:t>
            </a:r>
            <a:r>
              <a:rPr lang="en-US" sz="2000" dirty="0">
                <a:solidFill>
                  <a:srgbClr val="FF0000"/>
                </a:solidFill>
                <a:ea typeface="ＭＳ Ｐゴシック" pitchFamily="34" charset="-128"/>
                <a:cs typeface="Times New Roman" panose="02020603050405020304" pitchFamily="18" charset="0"/>
              </a:rPr>
              <a:t>alcohols</a:t>
            </a:r>
            <a:r>
              <a:rPr lang="en-US" sz="2000" dirty="0">
                <a:solidFill>
                  <a:srgbClr val="009900"/>
                </a:solidFill>
                <a:ea typeface="ＭＳ Ｐゴシック" pitchFamily="34" charset="-128"/>
                <a:cs typeface="Times New Roman" panose="02020603050405020304" pitchFamily="18" charset="0"/>
              </a:rPr>
              <a:t> on treatment with </a:t>
            </a:r>
            <a:r>
              <a:rPr lang="en-US" sz="2000" dirty="0">
                <a:solidFill>
                  <a:srgbClr val="FF0000"/>
                </a:solidFill>
                <a:ea typeface="ＭＳ Ｐゴシック" pitchFamily="34" charset="-128"/>
                <a:cs typeface="Times New Roman" panose="02020603050405020304" pitchFamily="18" charset="0"/>
              </a:rPr>
              <a:t>lithium aluminum hydride</a:t>
            </a:r>
            <a:r>
              <a:rPr lang="en-US" sz="2000" dirty="0">
                <a:solidFill>
                  <a:srgbClr val="009900"/>
                </a:solidFill>
                <a:ea typeface="ＭＳ Ｐゴシック" pitchFamily="34" charset="-128"/>
                <a:cs typeface="Times New Roman" panose="02020603050405020304" pitchFamily="18" charset="0"/>
              </a:rPr>
              <a:t>. Hydride is transferred to the less crowded carbon.</a:t>
            </a:r>
          </a:p>
        </p:txBody>
      </p:sp>
      <p:pic>
        <p:nvPicPr>
          <p:cNvPr id="20523" name="Picture 43" descr="Image result for reaction of epoxides with lialh4">
            <a:extLst>
              <a:ext uri="{FF2B5EF4-FFF2-40B4-BE49-F238E27FC236}">
                <a16:creationId xmlns:a16="http://schemas.microsoft.com/office/drawing/2014/main" id="{BA6585B5-DE4B-4365-9E1B-8DD17E300FB7}"/>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69413"/>
          <a:stretch/>
        </p:blipFill>
        <p:spPr bwMode="auto">
          <a:xfrm>
            <a:off x="3622390" y="5254950"/>
            <a:ext cx="7199928" cy="1603050"/>
          </a:xfrm>
          <a:prstGeom prst="rect">
            <a:avLst/>
          </a:prstGeom>
          <a:noFill/>
          <a:extLst>
            <a:ext uri="{909E8E84-426E-40DD-AFC4-6F175D3DCCD1}">
              <a14:hiddenFill xmlns:a14="http://schemas.microsoft.com/office/drawing/2010/main">
                <a:solidFill>
                  <a:srgbClr val="FFFFFF"/>
                </a:solidFill>
              </a14:hiddenFill>
            </a:ext>
          </a:extLst>
        </p:spPr>
      </p:pic>
      <p:pic>
        <p:nvPicPr>
          <p:cNvPr id="20525" name="Picture 45" descr="Image result for reaction of epoxides with lialh4">
            <a:extLst>
              <a:ext uri="{FF2B5EF4-FFF2-40B4-BE49-F238E27FC236}">
                <a16:creationId xmlns:a16="http://schemas.microsoft.com/office/drawing/2014/main" id="{FF7AA6A0-4AA3-4578-8E63-48358D07A378}"/>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1628"/>
          <a:stretch/>
        </p:blipFill>
        <p:spPr bwMode="auto">
          <a:xfrm>
            <a:off x="4651754" y="1602995"/>
            <a:ext cx="6347833" cy="315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7739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AA6F6-6267-45D2-B36C-E53707B20F73}"/>
              </a:ext>
            </a:extLst>
          </p:cNvPr>
          <p:cNvSpPr>
            <a:spLocks noGrp="1"/>
          </p:cNvSpPr>
          <p:nvPr>
            <p:ph type="title"/>
          </p:nvPr>
        </p:nvSpPr>
        <p:spPr/>
        <p:txBody>
          <a:bodyPr>
            <a:normAutofit/>
          </a:bodyPr>
          <a:lstStyle/>
          <a:p>
            <a:r>
              <a:rPr lang="en-US" dirty="0"/>
              <a:t>Orientation of Epoxide Ring Open</a:t>
            </a:r>
          </a:p>
        </p:txBody>
      </p:sp>
      <p:sp>
        <p:nvSpPr>
          <p:cNvPr id="3" name="Content Placeholder 2">
            <a:extLst>
              <a:ext uri="{FF2B5EF4-FFF2-40B4-BE49-F238E27FC236}">
                <a16:creationId xmlns:a16="http://schemas.microsoft.com/office/drawing/2014/main" id="{769C0DF2-6B28-4119-BC1D-E950463FBC45}"/>
              </a:ext>
            </a:extLst>
          </p:cNvPr>
          <p:cNvSpPr>
            <a:spLocks noGrp="1"/>
          </p:cNvSpPr>
          <p:nvPr>
            <p:ph idx="1"/>
          </p:nvPr>
        </p:nvSpPr>
        <p:spPr/>
        <p:txBody>
          <a:bodyPr/>
          <a:lstStyle/>
          <a:p>
            <a:r>
              <a:rPr lang="en-US" dirty="0"/>
              <a:t>Symmetrically substituted epoxides (such as </a:t>
            </a:r>
            <a:r>
              <a:rPr lang="en-US" dirty="0" err="1"/>
              <a:t>cyclopentene</a:t>
            </a:r>
            <a:r>
              <a:rPr lang="en-US" dirty="0"/>
              <a:t> oxide, above) give the same product in both the acid-catalyzed and base-catalyzed ring openings. An unsymmetrical epoxide may produce different products under acid-catalyzed and base-catalyzed conditions.</a:t>
            </a:r>
          </a:p>
        </p:txBody>
      </p:sp>
      <p:sp>
        <p:nvSpPr>
          <p:cNvPr id="4" name="Slide Number Placeholder 3">
            <a:extLst>
              <a:ext uri="{FF2B5EF4-FFF2-40B4-BE49-F238E27FC236}">
                <a16:creationId xmlns:a16="http://schemas.microsoft.com/office/drawing/2014/main" id="{DDEC1A60-C1EC-4173-9F01-4B2AABD0DB72}"/>
              </a:ext>
            </a:extLst>
          </p:cNvPr>
          <p:cNvSpPr>
            <a:spLocks noGrp="1"/>
          </p:cNvSpPr>
          <p:nvPr>
            <p:ph type="sldNum" sz="quarter" idx="12"/>
          </p:nvPr>
        </p:nvSpPr>
        <p:spPr/>
        <p:txBody>
          <a:bodyPr/>
          <a:lstStyle/>
          <a:p>
            <a:fld id="{D57F1E4F-1CFF-5643-939E-217C01CDF565}" type="slidenum">
              <a:rPr lang="en-US" smtClean="0"/>
              <a:pPr/>
              <a:t>26</a:t>
            </a:fld>
            <a:endParaRPr lang="en-US" dirty="0"/>
          </a:p>
        </p:txBody>
      </p:sp>
      <p:pic>
        <p:nvPicPr>
          <p:cNvPr id="5" name="Picture 4">
            <a:extLst>
              <a:ext uri="{FF2B5EF4-FFF2-40B4-BE49-F238E27FC236}">
                <a16:creationId xmlns:a16="http://schemas.microsoft.com/office/drawing/2014/main" id="{EFCD807E-EDD9-4AFD-91CE-643A8C861BD3}"/>
              </a:ext>
            </a:extLst>
          </p:cNvPr>
          <p:cNvPicPr>
            <a:picLocks noChangeAspect="1"/>
          </p:cNvPicPr>
          <p:nvPr/>
        </p:nvPicPr>
        <p:blipFill>
          <a:blip r:embed="rId2"/>
          <a:stretch>
            <a:fillRect/>
          </a:stretch>
        </p:blipFill>
        <p:spPr>
          <a:xfrm>
            <a:off x="2804498" y="3382300"/>
            <a:ext cx="6583003" cy="3301618"/>
          </a:xfrm>
          <a:prstGeom prst="rect">
            <a:avLst/>
          </a:prstGeom>
        </p:spPr>
      </p:pic>
      <p:sp>
        <p:nvSpPr>
          <p:cNvPr id="6" name="TextBox 5">
            <a:extLst>
              <a:ext uri="{FF2B5EF4-FFF2-40B4-BE49-F238E27FC236}">
                <a16:creationId xmlns:a16="http://schemas.microsoft.com/office/drawing/2014/main" id="{FD92E94E-C540-4103-BF11-1F8DE3E8FCDD}"/>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27266981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1B467A-4029-4F59-9C0D-464AF7FFED84}"/>
              </a:ext>
            </a:extLst>
          </p:cNvPr>
          <p:cNvSpPr>
            <a:spLocks noGrp="1"/>
          </p:cNvSpPr>
          <p:nvPr>
            <p:ph type="sldNum" sz="quarter" idx="12"/>
          </p:nvPr>
        </p:nvSpPr>
        <p:spPr/>
        <p:txBody>
          <a:bodyPr/>
          <a:lstStyle/>
          <a:p>
            <a:fld id="{D57F1E4F-1CFF-5643-939E-217C01CDF565}" type="slidenum">
              <a:rPr lang="en-US" smtClean="0"/>
              <a:pPr/>
              <a:t>27</a:t>
            </a:fld>
            <a:endParaRPr lang="en-US" dirty="0"/>
          </a:p>
        </p:txBody>
      </p:sp>
      <p:pic>
        <p:nvPicPr>
          <p:cNvPr id="21506" name="Picture 2" descr="Related image">
            <a:extLst>
              <a:ext uri="{FF2B5EF4-FFF2-40B4-BE49-F238E27FC236}">
                <a16:creationId xmlns:a16="http://schemas.microsoft.com/office/drawing/2014/main" id="{4ED3E03A-BDE4-4D74-9646-2B36CD4E03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7655" y="1152907"/>
            <a:ext cx="10103321" cy="437689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ABCC8E6-37A4-454A-9B01-416CB343C389}"/>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3969721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C340FAD-4C6F-4C2D-AEC7-D208A4D3B6F9}"/>
              </a:ext>
            </a:extLst>
          </p:cNvPr>
          <p:cNvSpPr>
            <a:spLocks noGrp="1"/>
          </p:cNvSpPr>
          <p:nvPr>
            <p:ph type="sldNum" sz="quarter" idx="12"/>
          </p:nvPr>
        </p:nvSpPr>
        <p:spPr/>
        <p:txBody>
          <a:bodyPr/>
          <a:lstStyle/>
          <a:p>
            <a:fld id="{D57F1E4F-1CFF-5643-939E-217C01CDF565}" type="slidenum">
              <a:rPr lang="en-US" smtClean="0"/>
              <a:pPr/>
              <a:t>28</a:t>
            </a:fld>
            <a:endParaRPr lang="en-US" dirty="0"/>
          </a:p>
        </p:txBody>
      </p:sp>
      <p:pic>
        <p:nvPicPr>
          <p:cNvPr id="5" name="Picture 4" descr="Image result for reaction of epoxides with lialh4">
            <a:extLst>
              <a:ext uri="{FF2B5EF4-FFF2-40B4-BE49-F238E27FC236}">
                <a16:creationId xmlns:a16="http://schemas.microsoft.com/office/drawing/2014/main" id="{1F2AFCA2-2605-4788-BBB2-200A066E36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9911" y="1152907"/>
            <a:ext cx="5345049" cy="177815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Related image">
            <a:extLst>
              <a:ext uri="{FF2B5EF4-FFF2-40B4-BE49-F238E27FC236}">
                <a16:creationId xmlns:a16="http://schemas.microsoft.com/office/drawing/2014/main" id="{0D674945-D90B-4873-A32B-4075BBB694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534" y="1152907"/>
            <a:ext cx="4524375" cy="15621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Related image">
            <a:extLst>
              <a:ext uri="{FF2B5EF4-FFF2-40B4-BE49-F238E27FC236}">
                <a16:creationId xmlns:a16="http://schemas.microsoft.com/office/drawing/2014/main" id="{78697860-C6B1-497C-AB6C-EC661EB60A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8110" y="3926939"/>
            <a:ext cx="5036850" cy="2600370"/>
          </a:xfrm>
          <a:prstGeom prst="rect">
            <a:avLst/>
          </a:prstGeom>
          <a:noFill/>
          <a:extLst>
            <a:ext uri="{909E8E84-426E-40DD-AFC4-6F175D3DCCD1}">
              <a14:hiddenFill xmlns:a14="http://schemas.microsoft.com/office/drawing/2010/main">
                <a:solidFill>
                  <a:srgbClr val="FFFFFF"/>
                </a:solidFill>
              </a14:hiddenFill>
            </a:ext>
          </a:extLst>
        </p:spPr>
      </p:pic>
      <p:pic>
        <p:nvPicPr>
          <p:cNvPr id="23554" name="Picture 2" descr="Image result for reaction of epoxides with acid">
            <a:extLst>
              <a:ext uri="{FF2B5EF4-FFF2-40B4-BE49-F238E27FC236}">
                <a16:creationId xmlns:a16="http://schemas.microsoft.com/office/drawing/2014/main" id="{51C0029A-6237-4A70-934F-2B44E0AE56F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08534" y="4387840"/>
            <a:ext cx="4524375" cy="1317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4186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70326F1-A204-469C-9114-7A548510FADD}"/>
              </a:ext>
            </a:extLst>
          </p:cNvPr>
          <p:cNvSpPr>
            <a:spLocks noGrp="1"/>
          </p:cNvSpPr>
          <p:nvPr>
            <p:ph type="sldNum" sz="quarter" idx="12"/>
          </p:nvPr>
        </p:nvSpPr>
        <p:spPr/>
        <p:txBody>
          <a:bodyPr/>
          <a:lstStyle/>
          <a:p>
            <a:fld id="{D57F1E4F-1CFF-5643-939E-217C01CDF565}" type="slidenum">
              <a:rPr lang="en-US" smtClean="0"/>
              <a:pPr/>
              <a:t>29</a:t>
            </a:fld>
            <a:endParaRPr lang="en-US" dirty="0"/>
          </a:p>
        </p:txBody>
      </p:sp>
      <p:pic>
        <p:nvPicPr>
          <p:cNvPr id="5" name="Picture 4">
            <a:extLst>
              <a:ext uri="{FF2B5EF4-FFF2-40B4-BE49-F238E27FC236}">
                <a16:creationId xmlns:a16="http://schemas.microsoft.com/office/drawing/2014/main" id="{BE7B88B2-AAAD-4330-B2DA-F573084264A2}"/>
              </a:ext>
            </a:extLst>
          </p:cNvPr>
          <p:cNvPicPr>
            <a:picLocks noChangeAspect="1"/>
          </p:cNvPicPr>
          <p:nvPr/>
        </p:nvPicPr>
        <p:blipFill>
          <a:blip r:embed="rId2"/>
          <a:stretch>
            <a:fillRect/>
          </a:stretch>
        </p:blipFill>
        <p:spPr>
          <a:xfrm>
            <a:off x="2380260" y="970344"/>
            <a:ext cx="9811740" cy="5711175"/>
          </a:xfrm>
          <a:prstGeom prst="rect">
            <a:avLst/>
          </a:prstGeom>
        </p:spPr>
      </p:pic>
    </p:spTree>
    <p:extLst>
      <p:ext uri="{BB962C8B-B14F-4D97-AF65-F5344CB8AC3E}">
        <p14:creationId xmlns:p14="http://schemas.microsoft.com/office/powerpoint/2010/main" val="2367298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46B28-6849-4E39-9300-7BDDF4C1D194}"/>
              </a:ext>
            </a:extLst>
          </p:cNvPr>
          <p:cNvSpPr>
            <a:spLocks noGrp="1"/>
          </p:cNvSpPr>
          <p:nvPr>
            <p:ph type="title"/>
          </p:nvPr>
        </p:nvSpPr>
        <p:spPr/>
        <p:txBody>
          <a:bodyPr/>
          <a:lstStyle/>
          <a:p>
            <a:r>
              <a:rPr lang="en-US" dirty="0"/>
              <a:t>Ethers</a:t>
            </a:r>
          </a:p>
        </p:txBody>
      </p:sp>
      <p:sp>
        <p:nvSpPr>
          <p:cNvPr id="3" name="Content Placeholder 2">
            <a:extLst>
              <a:ext uri="{FF2B5EF4-FFF2-40B4-BE49-F238E27FC236}">
                <a16:creationId xmlns:a16="http://schemas.microsoft.com/office/drawing/2014/main" id="{CBCDA81F-CA9A-48A8-B598-CE7E358AEBAA}"/>
              </a:ext>
            </a:extLst>
          </p:cNvPr>
          <p:cNvSpPr>
            <a:spLocks noGrp="1"/>
          </p:cNvSpPr>
          <p:nvPr>
            <p:ph idx="1"/>
          </p:nvPr>
        </p:nvSpPr>
        <p:spPr/>
        <p:txBody>
          <a:bodyPr/>
          <a:lstStyle/>
          <a:p>
            <a:r>
              <a:rPr lang="en-US" dirty="0"/>
              <a:t>Ethers are also organic relatives of water, where alkyl groups replace both hydrogen atoms. Thus, ethers have two hydrocarbons bonded to an oxygen atom. </a:t>
            </a:r>
          </a:p>
          <a:p>
            <a:r>
              <a:rPr lang="en-US" dirty="0"/>
              <a:t>Ethers have the general formula R-O-R or R-O-R`, where R may be an alkyl (or phenyl) group different from R`.</a:t>
            </a:r>
          </a:p>
          <a:p>
            <a:r>
              <a:rPr lang="en-US" dirty="0"/>
              <a:t>In a </a:t>
            </a:r>
            <a:r>
              <a:rPr lang="en-US" b="1" dirty="0"/>
              <a:t>symmetrical ether , </a:t>
            </a:r>
            <a:r>
              <a:rPr lang="en-US" dirty="0"/>
              <a:t>the alkyl substituents are identical. </a:t>
            </a:r>
          </a:p>
          <a:p>
            <a:r>
              <a:rPr lang="en-US" dirty="0"/>
              <a:t>In an </a:t>
            </a:r>
            <a:r>
              <a:rPr lang="en-US" b="1" dirty="0"/>
              <a:t>unsymmetrical ether , </a:t>
            </a:r>
            <a:r>
              <a:rPr lang="en-US" dirty="0"/>
              <a:t>the alkyl substituents are different.</a:t>
            </a:r>
          </a:p>
          <a:p>
            <a:r>
              <a:rPr lang="en-US" dirty="0"/>
              <a:t>The simplest and most common ethers are diethyl ether and tetrahydrofuran (THF), which is a cyclic ether.</a:t>
            </a:r>
          </a:p>
          <a:p>
            <a:endParaRPr lang="en-US" dirty="0"/>
          </a:p>
        </p:txBody>
      </p:sp>
      <p:sp>
        <p:nvSpPr>
          <p:cNvPr id="4" name="Slide Number Placeholder 3">
            <a:extLst>
              <a:ext uri="{FF2B5EF4-FFF2-40B4-BE49-F238E27FC236}">
                <a16:creationId xmlns:a16="http://schemas.microsoft.com/office/drawing/2014/main" id="{D8CAA53A-1EDA-4212-AD48-6813B28940CC}"/>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
        <p:nvSpPr>
          <p:cNvPr id="5" name="TextBox 4">
            <a:extLst>
              <a:ext uri="{FF2B5EF4-FFF2-40B4-BE49-F238E27FC236}">
                <a16:creationId xmlns:a16="http://schemas.microsoft.com/office/drawing/2014/main" id="{8D230FBA-9443-4B46-A032-D56F8EEE327C}"/>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1152596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49653-100A-40C5-B712-2B03AD962104}"/>
              </a:ext>
            </a:extLst>
          </p:cNvPr>
          <p:cNvSpPr>
            <a:spLocks noGrp="1"/>
          </p:cNvSpPr>
          <p:nvPr>
            <p:ph type="title"/>
          </p:nvPr>
        </p:nvSpPr>
        <p:spPr/>
        <p:txBody>
          <a:bodyPr/>
          <a:lstStyle/>
          <a:p>
            <a:r>
              <a:rPr lang="en-US" dirty="0"/>
              <a:t>Nomenclature of ethers</a:t>
            </a:r>
          </a:p>
        </p:txBody>
      </p:sp>
      <p:sp>
        <p:nvSpPr>
          <p:cNvPr id="3" name="Content Placeholder 2">
            <a:extLst>
              <a:ext uri="{FF2B5EF4-FFF2-40B4-BE49-F238E27FC236}">
                <a16:creationId xmlns:a16="http://schemas.microsoft.com/office/drawing/2014/main" id="{FFE7E2EA-7A25-449A-954E-1B7EA34BED81}"/>
              </a:ext>
            </a:extLst>
          </p:cNvPr>
          <p:cNvSpPr>
            <a:spLocks noGrp="1"/>
          </p:cNvSpPr>
          <p:nvPr>
            <p:ph idx="1"/>
          </p:nvPr>
        </p:nvSpPr>
        <p:spPr/>
        <p:txBody>
          <a:bodyPr/>
          <a:lstStyle/>
          <a:p>
            <a:r>
              <a:rPr lang="en-US" b="1" dirty="0">
                <a:solidFill>
                  <a:srgbClr val="00B050"/>
                </a:solidFill>
              </a:rPr>
              <a:t>The common name</a:t>
            </a:r>
            <a:r>
              <a:rPr lang="en-US" dirty="0"/>
              <a:t> of an ether consists of the names of the </a:t>
            </a:r>
            <a:r>
              <a:rPr lang="en-US" dirty="0">
                <a:solidFill>
                  <a:schemeClr val="accent3"/>
                </a:solidFill>
              </a:rPr>
              <a:t>two alkyl </a:t>
            </a:r>
            <a:r>
              <a:rPr lang="en-US" dirty="0"/>
              <a:t>substituents (</a:t>
            </a:r>
            <a:r>
              <a:rPr lang="en-US" dirty="0">
                <a:solidFill>
                  <a:srgbClr val="FF0000"/>
                </a:solidFill>
              </a:rPr>
              <a:t>in alphabetical order</a:t>
            </a:r>
            <a:r>
              <a:rPr lang="en-US" dirty="0"/>
              <a:t>), followed by the word “</a:t>
            </a:r>
            <a:r>
              <a:rPr lang="en-US" dirty="0">
                <a:solidFill>
                  <a:schemeClr val="accent5">
                    <a:lumMod val="60000"/>
                    <a:lumOff val="40000"/>
                  </a:schemeClr>
                </a:solidFill>
              </a:rPr>
              <a:t>ether</a:t>
            </a:r>
            <a:r>
              <a:rPr lang="en-US" dirty="0"/>
              <a:t>.” The smallest ethers are almost always named by their common names.</a:t>
            </a:r>
          </a:p>
          <a:p>
            <a:endParaRPr lang="en-US" dirty="0"/>
          </a:p>
          <a:p>
            <a:pPr marL="0" indent="0">
              <a:buNone/>
            </a:pP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415292051"/>
              </p:ext>
            </p:extLst>
          </p:nvPr>
        </p:nvGraphicFramePr>
        <p:xfrm>
          <a:off x="2711188" y="3481922"/>
          <a:ext cx="7934646" cy="2638200"/>
        </p:xfrm>
        <a:graphic>
          <a:graphicData uri="http://schemas.openxmlformats.org/presentationml/2006/ole">
            <mc:AlternateContent xmlns:mc="http://schemas.openxmlformats.org/markup-compatibility/2006">
              <mc:Choice xmlns:v="urn:schemas-microsoft-com:vml" Requires="v">
                <p:oleObj spid="_x0000_s1062" name="CS ChemDraw Drawing" r:id="rId3" imgW="5027760" imgH="1671480" progId="ChemDraw.Document.6.0">
                  <p:embed/>
                </p:oleObj>
              </mc:Choice>
              <mc:Fallback>
                <p:oleObj name="CS ChemDraw Drawing" r:id="rId3" imgW="5027760" imgH="1671480" progId="ChemDraw.Document.6.0">
                  <p:embed/>
                  <p:pic>
                    <p:nvPicPr>
                      <p:cNvPr id="0" name=""/>
                      <p:cNvPicPr/>
                      <p:nvPr/>
                    </p:nvPicPr>
                    <p:blipFill>
                      <a:blip r:embed="rId4"/>
                      <a:stretch>
                        <a:fillRect/>
                      </a:stretch>
                    </p:blipFill>
                    <p:spPr>
                      <a:xfrm>
                        <a:off x="2711188" y="3481922"/>
                        <a:ext cx="7934646" cy="2638200"/>
                      </a:xfrm>
                      <a:prstGeom prst="rect">
                        <a:avLst/>
                      </a:prstGeom>
                    </p:spPr>
                  </p:pic>
                </p:oleObj>
              </mc:Fallback>
            </mc:AlternateContent>
          </a:graphicData>
        </a:graphic>
      </p:graphicFrame>
      <p:sp>
        <p:nvSpPr>
          <p:cNvPr id="4" name="Slide Number Placeholder 3">
            <a:extLst>
              <a:ext uri="{FF2B5EF4-FFF2-40B4-BE49-F238E27FC236}">
                <a16:creationId xmlns:a16="http://schemas.microsoft.com/office/drawing/2014/main" id="{90213042-C5B7-4D48-8453-4214F25DF4DF}"/>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
        <p:nvSpPr>
          <p:cNvPr id="6" name="TextBox 5">
            <a:extLst>
              <a:ext uri="{FF2B5EF4-FFF2-40B4-BE49-F238E27FC236}">
                <a16:creationId xmlns:a16="http://schemas.microsoft.com/office/drawing/2014/main" id="{9F4F9381-E69A-48D2-85A1-ED322BFF326C}"/>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2152758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6902EA-6C69-4B37-9B1A-824C0D35A778}"/>
              </a:ext>
            </a:extLst>
          </p:cNvPr>
          <p:cNvSpPr>
            <a:spLocks noGrp="1"/>
          </p:cNvSpPr>
          <p:nvPr>
            <p:ph idx="1"/>
          </p:nvPr>
        </p:nvSpPr>
        <p:spPr>
          <a:xfrm>
            <a:off x="2589212" y="623455"/>
            <a:ext cx="8915400" cy="5287767"/>
          </a:xfrm>
        </p:spPr>
        <p:txBody>
          <a:bodyPr/>
          <a:lstStyle/>
          <a:p>
            <a:r>
              <a:rPr lang="en-US" b="1" dirty="0">
                <a:solidFill>
                  <a:srgbClr val="00B050"/>
                </a:solidFill>
              </a:rPr>
              <a:t>The IUPAC </a:t>
            </a:r>
            <a:r>
              <a:rPr lang="en-US" dirty="0"/>
              <a:t>system names an ether as an alkane with an RO substituent. The substituents are named by replacing the “</a:t>
            </a:r>
            <a:r>
              <a:rPr lang="en-US" dirty="0" err="1"/>
              <a:t>yl</a:t>
            </a:r>
            <a:r>
              <a:rPr lang="en-US" dirty="0"/>
              <a:t>” ending in the name of the alkyl substituent with “</a:t>
            </a:r>
            <a:r>
              <a:rPr lang="en-US" dirty="0">
                <a:solidFill>
                  <a:srgbClr val="FF0000"/>
                </a:solidFill>
              </a:rPr>
              <a:t>oxy.</a:t>
            </a:r>
            <a:r>
              <a:rPr lang="en-US" dirty="0"/>
              <a:t>”</a:t>
            </a:r>
          </a:p>
        </p:txBody>
      </p:sp>
      <p:graphicFrame>
        <p:nvGraphicFramePr>
          <p:cNvPr id="2" name="Object 1"/>
          <p:cNvGraphicFramePr>
            <a:graphicFrameLocks noChangeAspect="1"/>
          </p:cNvGraphicFramePr>
          <p:nvPr>
            <p:extLst>
              <p:ext uri="{D42A27DB-BD31-4B8C-83A1-F6EECF244321}">
                <p14:modId xmlns:p14="http://schemas.microsoft.com/office/powerpoint/2010/main" val="3668344784"/>
              </p:ext>
            </p:extLst>
          </p:nvPr>
        </p:nvGraphicFramePr>
        <p:xfrm>
          <a:off x="1495689" y="3324470"/>
          <a:ext cx="10443213" cy="2825087"/>
        </p:xfrm>
        <a:graphic>
          <a:graphicData uri="http://schemas.openxmlformats.org/presentationml/2006/ole">
            <mc:AlternateContent xmlns:mc="http://schemas.openxmlformats.org/markup-compatibility/2006">
              <mc:Choice xmlns:v="urn:schemas-microsoft-com:vml" Requires="v">
                <p:oleObj spid="_x0000_s2087" name="CS ChemDraw Drawing" r:id="rId3" imgW="6730920" imgH="1820520" progId="ChemDraw.Document.6.0">
                  <p:embed/>
                </p:oleObj>
              </mc:Choice>
              <mc:Fallback>
                <p:oleObj name="CS ChemDraw Drawing" r:id="rId3" imgW="6730920" imgH="1820520" progId="ChemDraw.Document.6.0">
                  <p:embed/>
                  <p:pic>
                    <p:nvPicPr>
                      <p:cNvPr id="0" name=""/>
                      <p:cNvPicPr/>
                      <p:nvPr/>
                    </p:nvPicPr>
                    <p:blipFill>
                      <a:blip r:embed="rId4"/>
                      <a:stretch>
                        <a:fillRect/>
                      </a:stretch>
                    </p:blipFill>
                    <p:spPr>
                      <a:xfrm>
                        <a:off x="1495689" y="3324470"/>
                        <a:ext cx="10443213" cy="2825087"/>
                      </a:xfrm>
                      <a:prstGeom prst="rect">
                        <a:avLst/>
                      </a:prstGeom>
                    </p:spPr>
                  </p:pic>
                </p:oleObj>
              </mc:Fallback>
            </mc:AlternateContent>
          </a:graphicData>
        </a:graphic>
      </p:graphicFrame>
      <p:sp>
        <p:nvSpPr>
          <p:cNvPr id="6" name="Rectangle 9">
            <a:extLst>
              <a:ext uri="{FF2B5EF4-FFF2-40B4-BE49-F238E27FC236}">
                <a16:creationId xmlns:a16="http://schemas.microsoft.com/office/drawing/2014/main" id="{C02C857B-4F64-4760-960F-D7152B4D9A33}"/>
              </a:ext>
            </a:extLst>
          </p:cNvPr>
          <p:cNvSpPr>
            <a:spLocks noChangeArrowheads="1"/>
          </p:cNvSpPr>
          <p:nvPr/>
        </p:nvSpPr>
        <p:spPr bwMode="auto">
          <a:xfrm>
            <a:off x="4699384" y="2580767"/>
            <a:ext cx="3960813" cy="460375"/>
          </a:xfrm>
          <a:prstGeom prst="rect">
            <a:avLst/>
          </a:prstGeom>
          <a:noFill/>
          <a:ln w="9525">
            <a:noFill/>
            <a:miter lim="800000"/>
            <a:headEnd/>
            <a:tailEnd/>
          </a:ln>
        </p:spPr>
        <p:txBody>
          <a:bodyPr>
            <a:spAutoFit/>
          </a:bodyPr>
          <a:lstStyle/>
          <a:p>
            <a:r>
              <a:rPr lang="en-US" sz="2400" b="1" dirty="0">
                <a:solidFill>
                  <a:srgbClr val="0000FF"/>
                </a:solidFill>
                <a:latin typeface="Times New Roman" pitchFamily="18" charset="0"/>
                <a:cs typeface="Times New Roman" pitchFamily="18" charset="0"/>
              </a:rPr>
              <a:t>CH</a:t>
            </a:r>
            <a:r>
              <a:rPr lang="en-US" sz="2400" b="1" baseline="-25000" dirty="0">
                <a:solidFill>
                  <a:srgbClr val="0000FF"/>
                </a:solidFill>
                <a:latin typeface="Times New Roman" pitchFamily="18" charset="0"/>
                <a:cs typeface="Times New Roman" pitchFamily="18" charset="0"/>
              </a:rPr>
              <a:t>3</a:t>
            </a:r>
            <a:r>
              <a:rPr lang="en-US" sz="2400" b="1" dirty="0">
                <a:latin typeface="Times New Roman" pitchFamily="18" charset="0"/>
                <a:cs typeface="Times New Roman" pitchFamily="18" charset="0"/>
              </a:rPr>
              <a:t>—</a:t>
            </a:r>
            <a:r>
              <a:rPr lang="en-US" sz="2400" b="1" dirty="0">
                <a:solidFill>
                  <a:srgbClr val="FF0000"/>
                </a:solidFill>
                <a:latin typeface="Times New Roman" pitchFamily="18" charset="0"/>
                <a:cs typeface="Times New Roman" pitchFamily="18" charset="0"/>
              </a:rPr>
              <a:t>O</a:t>
            </a:r>
            <a:r>
              <a:rPr lang="en-US" sz="2400" b="1" dirty="0">
                <a:latin typeface="Times New Roman" pitchFamily="18" charset="0"/>
                <a:cs typeface="Times New Roman" pitchFamily="18" charset="0"/>
              </a:rPr>
              <a:t>—</a:t>
            </a:r>
            <a:r>
              <a:rPr lang="en-US" sz="2400" b="1" dirty="0">
                <a:solidFill>
                  <a:srgbClr val="BC2D00"/>
                </a:solidFill>
                <a:latin typeface="Times New Roman" pitchFamily="18" charset="0"/>
                <a:cs typeface="Times New Roman" pitchFamily="18" charset="0"/>
              </a:rPr>
              <a:t>CH</a:t>
            </a:r>
            <a:r>
              <a:rPr lang="en-US" sz="2400" b="1" baseline="-25000" dirty="0">
                <a:solidFill>
                  <a:srgbClr val="BC2D00"/>
                </a:solidFill>
                <a:latin typeface="Times New Roman" pitchFamily="18" charset="0"/>
                <a:cs typeface="Times New Roman" pitchFamily="18" charset="0"/>
              </a:rPr>
              <a:t>2</a:t>
            </a:r>
            <a:r>
              <a:rPr lang="en-US" sz="2400" b="1" dirty="0">
                <a:solidFill>
                  <a:srgbClr val="BC2D00"/>
                </a:solidFill>
                <a:latin typeface="Times New Roman" pitchFamily="18" charset="0"/>
                <a:cs typeface="Times New Roman" pitchFamily="18" charset="0"/>
              </a:rPr>
              <a:t>—CH</a:t>
            </a:r>
            <a:r>
              <a:rPr lang="en-US" sz="2400" b="1" baseline="-25000" dirty="0">
                <a:solidFill>
                  <a:srgbClr val="BC2D00"/>
                </a:solidFill>
                <a:latin typeface="Times New Roman" pitchFamily="18" charset="0"/>
                <a:cs typeface="Times New Roman" pitchFamily="18" charset="0"/>
              </a:rPr>
              <a:t>2</a:t>
            </a:r>
            <a:r>
              <a:rPr lang="en-US" sz="2400" b="1" dirty="0">
                <a:solidFill>
                  <a:srgbClr val="BC2D00"/>
                </a:solidFill>
                <a:latin typeface="Times New Roman" pitchFamily="18" charset="0"/>
                <a:cs typeface="Times New Roman" pitchFamily="18" charset="0"/>
              </a:rPr>
              <a:t>—CH</a:t>
            </a:r>
            <a:r>
              <a:rPr lang="en-US" sz="2400" b="1" baseline="-25000" dirty="0">
                <a:solidFill>
                  <a:srgbClr val="BC2D00"/>
                </a:solidFill>
                <a:latin typeface="Times New Roman" pitchFamily="18" charset="0"/>
                <a:cs typeface="Times New Roman" pitchFamily="18" charset="0"/>
              </a:rPr>
              <a:t>3</a:t>
            </a:r>
          </a:p>
        </p:txBody>
      </p:sp>
      <p:sp>
        <p:nvSpPr>
          <p:cNvPr id="7" name="Rectangle 12">
            <a:extLst>
              <a:ext uri="{FF2B5EF4-FFF2-40B4-BE49-F238E27FC236}">
                <a16:creationId xmlns:a16="http://schemas.microsoft.com/office/drawing/2014/main" id="{DF52904F-D413-420F-B1C2-9DFE7B8F28BF}"/>
              </a:ext>
            </a:extLst>
          </p:cNvPr>
          <p:cNvSpPr>
            <a:spLocks noChangeArrowheads="1"/>
          </p:cNvSpPr>
          <p:nvPr/>
        </p:nvSpPr>
        <p:spPr bwMode="auto">
          <a:xfrm>
            <a:off x="6788534" y="1463167"/>
            <a:ext cx="1443857" cy="461665"/>
          </a:xfrm>
          <a:prstGeom prst="rect">
            <a:avLst/>
          </a:prstGeom>
          <a:noFill/>
          <a:ln w="9525">
            <a:noFill/>
            <a:miter lim="800000"/>
            <a:headEnd/>
            <a:tailEnd/>
          </a:ln>
        </p:spPr>
        <p:txBody>
          <a:bodyPr wrap="none">
            <a:spAutoFit/>
          </a:bodyPr>
          <a:lstStyle/>
          <a:p>
            <a:r>
              <a:rPr lang="en-US" sz="2400" b="1" dirty="0" err="1">
                <a:solidFill>
                  <a:srgbClr val="BC2D00"/>
                </a:solidFill>
                <a:latin typeface="Times New Roman" pitchFamily="18" charset="0"/>
                <a:cs typeface="Times New Roman" pitchFamily="18" charset="0"/>
              </a:rPr>
              <a:t>rootname</a:t>
            </a:r>
            <a:endParaRPr lang="en-US" sz="2400" b="1" dirty="0">
              <a:solidFill>
                <a:srgbClr val="BC2D00"/>
              </a:solidFill>
              <a:latin typeface="Times New Roman" pitchFamily="18" charset="0"/>
              <a:cs typeface="Times New Roman" pitchFamily="18" charset="0"/>
            </a:endParaRPr>
          </a:p>
        </p:txBody>
      </p:sp>
      <p:sp>
        <p:nvSpPr>
          <p:cNvPr id="8" name="Rectangle 13">
            <a:extLst>
              <a:ext uri="{FF2B5EF4-FFF2-40B4-BE49-F238E27FC236}">
                <a16:creationId xmlns:a16="http://schemas.microsoft.com/office/drawing/2014/main" id="{09858DF2-161E-4FE0-BD64-F63287142F68}"/>
              </a:ext>
            </a:extLst>
          </p:cNvPr>
          <p:cNvSpPr>
            <a:spLocks noChangeArrowheads="1"/>
          </p:cNvSpPr>
          <p:nvPr/>
        </p:nvSpPr>
        <p:spPr bwMode="auto">
          <a:xfrm>
            <a:off x="4591434" y="1421628"/>
            <a:ext cx="1928813" cy="461963"/>
          </a:xfrm>
          <a:prstGeom prst="rect">
            <a:avLst/>
          </a:prstGeom>
          <a:noFill/>
          <a:ln w="9525">
            <a:noFill/>
            <a:miter lim="800000"/>
            <a:headEnd/>
            <a:tailEnd/>
          </a:ln>
        </p:spPr>
        <p:txBody>
          <a:bodyPr wrap="none">
            <a:spAutoFit/>
          </a:bodyPr>
          <a:lstStyle/>
          <a:p>
            <a:r>
              <a:rPr lang="en-US" sz="2400" b="1" i="1" dirty="0">
                <a:solidFill>
                  <a:srgbClr val="009900"/>
                </a:solidFill>
                <a:latin typeface="Times New Roman" pitchFamily="18" charset="0"/>
                <a:cs typeface="Times New Roman" pitchFamily="18" charset="0"/>
              </a:rPr>
              <a:t>alkoxy group </a:t>
            </a:r>
            <a:endParaRPr lang="en-US" sz="2400" dirty="0">
              <a:latin typeface="Calibri" pitchFamily="34" charset="0"/>
            </a:endParaRPr>
          </a:p>
        </p:txBody>
      </p:sp>
      <p:sp>
        <p:nvSpPr>
          <p:cNvPr id="9" name="Right Brace 8">
            <a:extLst>
              <a:ext uri="{FF2B5EF4-FFF2-40B4-BE49-F238E27FC236}">
                <a16:creationId xmlns:a16="http://schemas.microsoft.com/office/drawing/2014/main" id="{710B1A44-0DA3-43EF-803B-DE7EFA3EE00E}"/>
              </a:ext>
            </a:extLst>
          </p:cNvPr>
          <p:cNvSpPr/>
          <p:nvPr/>
        </p:nvSpPr>
        <p:spPr bwMode="auto">
          <a:xfrm rot="16200000">
            <a:off x="5106578" y="1509998"/>
            <a:ext cx="482600" cy="1296988"/>
          </a:xfrm>
          <a:prstGeom prst="rightBrace">
            <a:avLst/>
          </a:prstGeom>
          <a:ln w="28575">
            <a:solidFill>
              <a:srgbClr val="0099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Left Brace 10">
            <a:extLst>
              <a:ext uri="{FF2B5EF4-FFF2-40B4-BE49-F238E27FC236}">
                <a16:creationId xmlns:a16="http://schemas.microsoft.com/office/drawing/2014/main" id="{865AF744-265E-45E8-BDA1-BBD16EA9CA6F}"/>
              </a:ext>
            </a:extLst>
          </p:cNvPr>
          <p:cNvSpPr/>
          <p:nvPr/>
        </p:nvSpPr>
        <p:spPr bwMode="auto">
          <a:xfrm rot="5400000">
            <a:off x="7039359" y="1355218"/>
            <a:ext cx="649287" cy="1871662"/>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2" name="Rectangle 11">
            <a:extLst>
              <a:ext uri="{FF2B5EF4-FFF2-40B4-BE49-F238E27FC236}">
                <a16:creationId xmlns:a16="http://schemas.microsoft.com/office/drawing/2014/main" id="{5D549312-98D1-4BBF-A0AC-9BE63AE729CD}"/>
              </a:ext>
            </a:extLst>
          </p:cNvPr>
          <p:cNvSpPr/>
          <p:nvPr/>
        </p:nvSpPr>
        <p:spPr bwMode="auto">
          <a:xfrm>
            <a:off x="4591434" y="1493330"/>
            <a:ext cx="3995738" cy="1844515"/>
          </a:xfrm>
          <a:prstGeom prst="rect">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8B257BCD-EFA7-4040-BD98-CF93779A3FBF}"/>
              </a:ext>
            </a:extLst>
          </p:cNvPr>
          <p:cNvSpPr/>
          <p:nvPr/>
        </p:nvSpPr>
        <p:spPr bwMode="auto">
          <a:xfrm>
            <a:off x="4699384" y="2613230"/>
            <a:ext cx="1368425" cy="576263"/>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Slide Number Placeholder 3">
            <a:extLst>
              <a:ext uri="{FF2B5EF4-FFF2-40B4-BE49-F238E27FC236}">
                <a16:creationId xmlns:a16="http://schemas.microsoft.com/office/drawing/2014/main" id="{86C1331A-6D08-432A-B14F-2CAAB31FE156}"/>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
        <p:nvSpPr>
          <p:cNvPr id="14" name="TextBox 13">
            <a:extLst>
              <a:ext uri="{FF2B5EF4-FFF2-40B4-BE49-F238E27FC236}">
                <a16:creationId xmlns:a16="http://schemas.microsoft.com/office/drawing/2014/main" id="{3CFA96F3-7D97-41D4-8F2D-C8C4FCC21AC9}"/>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3003939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0" presetClass="entr" presetSubtype="0" decel="10000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strVal val="#ppt_w+.3"/>
                                          </p:val>
                                        </p:tav>
                                        <p:tav tm="100000">
                                          <p:val>
                                            <p:strVal val="#ppt_w"/>
                                          </p:val>
                                        </p:tav>
                                      </p:tavLst>
                                    </p:anim>
                                    <p:anim calcmode="lin" valueType="num">
                                      <p:cBhvr>
                                        <p:cTn id="32" dur="1000" fill="hold"/>
                                        <p:tgtEl>
                                          <p:spTgt spid="8"/>
                                        </p:tgtEl>
                                        <p:attrNameLst>
                                          <p:attrName>ppt_h</p:attrName>
                                        </p:attrNameLst>
                                      </p:cBhvr>
                                      <p:tavLst>
                                        <p:tav tm="0">
                                          <p:val>
                                            <p:strVal val="#ppt_h"/>
                                          </p:val>
                                        </p:tav>
                                        <p:tav tm="100000">
                                          <p:val>
                                            <p:strVal val="#ppt_h"/>
                                          </p:val>
                                        </p:tav>
                                      </p:tavLst>
                                    </p:anim>
                                    <p:animEffect transition="in" filter="fade">
                                      <p:cBhvr>
                                        <p:cTn id="33" dur="10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1000"/>
                                        <p:tgtEl>
                                          <p:spTgt spid="9"/>
                                        </p:tgtEl>
                                      </p:cBhvr>
                                    </p:animEffect>
                                    <p:anim calcmode="lin" valueType="num">
                                      <p:cBhvr>
                                        <p:cTn id="39" dur="1000" fill="hold"/>
                                        <p:tgtEl>
                                          <p:spTgt spid="9"/>
                                        </p:tgtEl>
                                        <p:attrNameLst>
                                          <p:attrName>ppt_x</p:attrName>
                                        </p:attrNameLst>
                                      </p:cBhvr>
                                      <p:tavLst>
                                        <p:tav tm="0">
                                          <p:val>
                                            <p:strVal val="#ppt_x"/>
                                          </p:val>
                                        </p:tav>
                                        <p:tav tm="100000">
                                          <p:val>
                                            <p:strVal val="#ppt_x"/>
                                          </p:val>
                                        </p:tav>
                                      </p:tavLst>
                                    </p:anim>
                                    <p:anim calcmode="lin" valueType="num">
                                      <p:cBhvr>
                                        <p:cTn id="40" dur="1000" fill="hold"/>
                                        <p:tgtEl>
                                          <p:spTgt spid="9"/>
                                        </p:tgtEl>
                                        <p:attrNameLst>
                                          <p:attrName>ppt_y</p:attrName>
                                        </p:attrNameLst>
                                      </p:cBhvr>
                                      <p:tavLst>
                                        <p:tav tm="0">
                                          <p:val>
                                            <p:strVal val="#ppt_y-.1"/>
                                          </p:val>
                                        </p:tav>
                                        <p:tav tm="100000">
                                          <p:val>
                                            <p:strVal val="#ppt_y"/>
                                          </p:val>
                                        </p:tav>
                                      </p:tavLst>
                                    </p:anim>
                                  </p:childTnLst>
                                </p:cTn>
                              </p:par>
                              <p:par>
                                <p:cTn id="41" presetID="50" presetClass="entr" presetSubtype="0" decel="10000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1000" fill="hold"/>
                                        <p:tgtEl>
                                          <p:spTgt spid="13"/>
                                        </p:tgtEl>
                                        <p:attrNameLst>
                                          <p:attrName>ppt_w</p:attrName>
                                        </p:attrNameLst>
                                      </p:cBhvr>
                                      <p:tavLst>
                                        <p:tav tm="0">
                                          <p:val>
                                            <p:strVal val="#ppt_w+.3"/>
                                          </p:val>
                                        </p:tav>
                                        <p:tav tm="100000">
                                          <p:val>
                                            <p:strVal val="#ppt_w"/>
                                          </p:val>
                                        </p:tav>
                                      </p:tavLst>
                                    </p:anim>
                                    <p:anim calcmode="lin" valueType="num">
                                      <p:cBhvr>
                                        <p:cTn id="44" dur="1000" fill="hold"/>
                                        <p:tgtEl>
                                          <p:spTgt spid="13"/>
                                        </p:tgtEl>
                                        <p:attrNameLst>
                                          <p:attrName>ppt_h</p:attrName>
                                        </p:attrNameLst>
                                      </p:cBhvr>
                                      <p:tavLst>
                                        <p:tav tm="0">
                                          <p:val>
                                            <p:strVal val="#ppt_h"/>
                                          </p:val>
                                        </p:tav>
                                        <p:tav tm="100000">
                                          <p:val>
                                            <p:strVal val="#ppt_h"/>
                                          </p:val>
                                        </p:tav>
                                      </p:tavLst>
                                    </p:anim>
                                    <p:animEffect transition="in" filter="fade">
                                      <p:cBhvr>
                                        <p:cTn id="4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animBg="1"/>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4A123B-E364-44B9-AE7B-1096EDD73F62}"/>
              </a:ext>
            </a:extLst>
          </p:cNvPr>
          <p:cNvSpPr>
            <a:spLocks noGrp="1"/>
          </p:cNvSpPr>
          <p:nvPr>
            <p:ph idx="1"/>
          </p:nvPr>
        </p:nvSpPr>
        <p:spPr/>
        <p:txBody>
          <a:bodyPr/>
          <a:lstStyle/>
          <a:p>
            <a:pPr marL="0" indent="0">
              <a:buNone/>
            </a:pPr>
            <a:r>
              <a:rPr lang="en-US" dirty="0">
                <a:solidFill>
                  <a:srgbClr val="000000"/>
                </a:solidFill>
                <a:cs typeface="Times New Roman"/>
              </a:rPr>
              <a:t>3-Methoxyhexane                 5-Ethoxy-2-heptene             </a:t>
            </a:r>
            <a:r>
              <a:rPr lang="en-US" dirty="0" err="1">
                <a:solidFill>
                  <a:srgbClr val="000000"/>
                </a:solidFill>
                <a:cs typeface="Times New Roman"/>
              </a:rPr>
              <a:t>Propenoxy</a:t>
            </a:r>
            <a:r>
              <a:rPr lang="en-US" dirty="0">
                <a:solidFill>
                  <a:srgbClr val="000000"/>
                </a:solidFill>
                <a:cs typeface="Times New Roman"/>
              </a:rPr>
              <a:t>-benzene</a:t>
            </a:r>
          </a:p>
          <a:p>
            <a:pPr marL="0" indent="0">
              <a:buNone/>
            </a:pPr>
            <a:endParaRPr lang="en-US" dirty="0"/>
          </a:p>
        </p:txBody>
      </p:sp>
      <p:graphicFrame>
        <p:nvGraphicFramePr>
          <p:cNvPr id="4" name="Object 4">
            <a:extLst>
              <a:ext uri="{FF2B5EF4-FFF2-40B4-BE49-F238E27FC236}">
                <a16:creationId xmlns:a16="http://schemas.microsoft.com/office/drawing/2014/main" id="{04879A67-9657-4E92-819B-67A39226F9E6}"/>
              </a:ext>
            </a:extLst>
          </p:cNvPr>
          <p:cNvGraphicFramePr>
            <a:graphicFrameLocks noChangeAspect="1"/>
          </p:cNvGraphicFramePr>
          <p:nvPr>
            <p:extLst>
              <p:ext uri="{D42A27DB-BD31-4B8C-83A1-F6EECF244321}">
                <p14:modId xmlns:p14="http://schemas.microsoft.com/office/powerpoint/2010/main" val="1264534308"/>
              </p:ext>
            </p:extLst>
          </p:nvPr>
        </p:nvGraphicFramePr>
        <p:xfrm>
          <a:off x="2724943" y="624110"/>
          <a:ext cx="8643937" cy="1160462"/>
        </p:xfrm>
        <a:graphic>
          <a:graphicData uri="http://schemas.openxmlformats.org/presentationml/2006/ole">
            <mc:AlternateContent xmlns:mc="http://schemas.openxmlformats.org/markup-compatibility/2006">
              <mc:Choice xmlns:v="urn:schemas-microsoft-com:vml" Requires="v">
                <p:oleObj spid="_x0000_s5163" name="ChemSketch" r:id="rId3" imgW="5501640" imgH="893064" progId="ACD.ChemSketch.20">
                  <p:embed/>
                </p:oleObj>
              </mc:Choice>
              <mc:Fallback>
                <p:oleObj name="ChemSketch" r:id="rId3" imgW="5501640" imgH="893064" progId="ACD.ChemSketch.20">
                  <p:embed/>
                  <p:pic>
                    <p:nvPicPr>
                      <p:cNvPr id="1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24943" y="624110"/>
                        <a:ext cx="8643937" cy="1160462"/>
                      </a:xfrm>
                      <a:prstGeom prst="rect">
                        <a:avLst/>
                      </a:prstGeom>
                      <a:noFill/>
                      <a:ln w="19050">
                        <a:solidFill>
                          <a:schemeClr val="bg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122" name="Picture 2" descr="Image result for Common:  Diphenyl ether">
            <a:extLst>
              <a:ext uri="{FF2B5EF4-FFF2-40B4-BE49-F238E27FC236}">
                <a16:creationId xmlns:a16="http://schemas.microsoft.com/office/drawing/2014/main" id="{F9017C20-EE53-4137-AA26-58B04F31B65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81453" y="3351503"/>
            <a:ext cx="1905000" cy="84772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Image result for anisole structure">
            <a:extLst>
              <a:ext uri="{FF2B5EF4-FFF2-40B4-BE49-F238E27FC236}">
                <a16:creationId xmlns:a16="http://schemas.microsoft.com/office/drawing/2014/main" id="{D08620C4-EFFF-4E2C-93C5-D26BF9DAFAB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4284" y="3333831"/>
            <a:ext cx="1621670" cy="847365"/>
          </a:xfrm>
          <a:prstGeom prst="rect">
            <a:avLst/>
          </a:prstGeom>
          <a:noFill/>
          <a:extLst>
            <a:ext uri="{909E8E84-426E-40DD-AFC4-6F175D3DCCD1}">
              <a14:hiddenFill xmlns:a14="http://schemas.microsoft.com/office/drawing/2010/main">
                <a:solidFill>
                  <a:srgbClr val="FFFFFF"/>
                </a:solidFill>
              </a14:hiddenFill>
            </a:ext>
          </a:extLst>
        </p:spPr>
      </p:pic>
      <p:pic>
        <p:nvPicPr>
          <p:cNvPr id="5131" name="Picture 11" descr="Related image">
            <a:extLst>
              <a:ext uri="{FF2B5EF4-FFF2-40B4-BE49-F238E27FC236}">
                <a16:creationId xmlns:a16="http://schemas.microsoft.com/office/drawing/2014/main" id="{DE0D7BCF-CF32-42DE-A969-853DE3B3677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17444" y="3119556"/>
            <a:ext cx="1405397" cy="1275917"/>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2">
            <a:extLst>
              <a:ext uri="{FF2B5EF4-FFF2-40B4-BE49-F238E27FC236}">
                <a16:creationId xmlns:a16="http://schemas.microsoft.com/office/drawing/2014/main" id="{546B9F13-8168-46DA-BA26-59675E1FA17F}"/>
              </a:ext>
            </a:extLst>
          </p:cNvPr>
          <p:cNvSpPr txBox="1">
            <a:spLocks noChangeArrowheads="1"/>
          </p:cNvSpPr>
          <p:nvPr/>
        </p:nvSpPr>
        <p:spPr bwMode="auto">
          <a:xfrm>
            <a:off x="9155568" y="4395472"/>
            <a:ext cx="222698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r" rtl="1"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rtl="1"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rtl="1"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rtl="1" eaLnBrk="0" fontAlgn="base" hangingPunct="0">
              <a:spcBef>
                <a:spcPct val="0"/>
              </a:spcBef>
              <a:spcAft>
                <a:spcPct val="0"/>
              </a:spcAft>
              <a:defRPr sz="2400">
                <a:solidFill>
                  <a:schemeClr val="tx1"/>
                </a:solidFill>
                <a:latin typeface="Arial" charset="0"/>
                <a:ea typeface="ＭＳ Ｐゴシック" charset="0"/>
              </a:defRPr>
            </a:lvl9pPr>
          </a:lstStyle>
          <a:p>
            <a:pPr algn="l" rtl="0" eaLnBrk="1" hangingPunct="1"/>
            <a:r>
              <a:rPr lang="en-US" sz="1800" dirty="0">
                <a:latin typeface="+mn-lt"/>
                <a:cs typeface="Times New Roman"/>
              </a:rPr>
              <a:t>Diphenyl ether</a:t>
            </a:r>
          </a:p>
          <a:p>
            <a:pPr algn="l" rtl="0" eaLnBrk="1" hangingPunct="1"/>
            <a:r>
              <a:rPr lang="en-US" sz="1800" dirty="0" err="1">
                <a:latin typeface="+mn-lt"/>
                <a:cs typeface="Times New Roman"/>
              </a:rPr>
              <a:t>Phenoxybenzene</a:t>
            </a:r>
            <a:endParaRPr lang="x-none" sz="1800" dirty="0">
              <a:latin typeface="+mn-lt"/>
              <a:cs typeface="Times New Roman"/>
            </a:endParaRPr>
          </a:p>
        </p:txBody>
      </p:sp>
      <p:sp>
        <p:nvSpPr>
          <p:cNvPr id="13" name="TextBox 4">
            <a:extLst>
              <a:ext uri="{FF2B5EF4-FFF2-40B4-BE49-F238E27FC236}">
                <a16:creationId xmlns:a16="http://schemas.microsoft.com/office/drawing/2014/main" id="{E1126391-3B6D-4EA5-A722-4B0C7BD8B25F}"/>
              </a:ext>
            </a:extLst>
          </p:cNvPr>
          <p:cNvSpPr txBox="1">
            <a:spLocks noChangeArrowheads="1"/>
          </p:cNvSpPr>
          <p:nvPr/>
        </p:nvSpPr>
        <p:spPr bwMode="auto">
          <a:xfrm>
            <a:off x="693072" y="4448380"/>
            <a:ext cx="532437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r" rtl="1"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rtl="1"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rtl="1"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rtl="1" eaLnBrk="0" fontAlgn="base" hangingPunct="0">
              <a:spcBef>
                <a:spcPct val="0"/>
              </a:spcBef>
              <a:spcAft>
                <a:spcPct val="0"/>
              </a:spcAft>
              <a:defRPr sz="2400">
                <a:solidFill>
                  <a:schemeClr val="tx1"/>
                </a:solidFill>
                <a:latin typeface="Arial" charset="0"/>
                <a:ea typeface="ＭＳ Ｐゴシック" charset="0"/>
              </a:defRPr>
            </a:lvl9pPr>
          </a:lstStyle>
          <a:p>
            <a:pPr algn="l" rtl="0" eaLnBrk="1" hangingPunct="1"/>
            <a:r>
              <a:rPr lang="en-US" sz="1800" dirty="0">
                <a:solidFill>
                  <a:srgbClr val="000000"/>
                </a:solidFill>
                <a:latin typeface="+mn-lt"/>
              </a:rPr>
              <a:t>Common : Methyl Phenyl ether (anisole)</a:t>
            </a:r>
          </a:p>
          <a:p>
            <a:pPr algn="l" rtl="0" eaLnBrk="1" hangingPunct="1"/>
            <a:r>
              <a:rPr lang="en-US" sz="1800" dirty="0">
                <a:solidFill>
                  <a:srgbClr val="000000"/>
                </a:solidFill>
                <a:latin typeface="+mn-lt"/>
              </a:rPr>
              <a:t>IUPAC      : </a:t>
            </a:r>
            <a:r>
              <a:rPr lang="en-US" sz="1800" dirty="0" err="1">
                <a:solidFill>
                  <a:srgbClr val="000000"/>
                </a:solidFill>
                <a:latin typeface="+mn-lt"/>
              </a:rPr>
              <a:t>Methoxy</a:t>
            </a:r>
            <a:r>
              <a:rPr lang="en-US" sz="1800" dirty="0">
                <a:solidFill>
                  <a:srgbClr val="000000"/>
                </a:solidFill>
                <a:latin typeface="+mn-lt"/>
              </a:rPr>
              <a:t> benzene</a:t>
            </a:r>
            <a:endParaRPr lang="x-none" sz="1800" dirty="0">
              <a:solidFill>
                <a:srgbClr val="000000"/>
              </a:solidFill>
              <a:latin typeface="+mn-lt"/>
            </a:endParaRPr>
          </a:p>
        </p:txBody>
      </p:sp>
      <p:sp>
        <p:nvSpPr>
          <p:cNvPr id="14" name="TextBox 2">
            <a:extLst>
              <a:ext uri="{FF2B5EF4-FFF2-40B4-BE49-F238E27FC236}">
                <a16:creationId xmlns:a16="http://schemas.microsoft.com/office/drawing/2014/main" id="{7B4995FB-6781-46A7-A494-80420C207298}"/>
              </a:ext>
            </a:extLst>
          </p:cNvPr>
          <p:cNvSpPr txBox="1">
            <a:spLocks noChangeArrowheads="1"/>
          </p:cNvSpPr>
          <p:nvPr/>
        </p:nvSpPr>
        <p:spPr bwMode="auto">
          <a:xfrm>
            <a:off x="5531642" y="4395473"/>
            <a:ext cx="395942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r" rtl="1"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rtl="1"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rtl="1"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rtl="1"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i="1" dirty="0">
                <a:latin typeface="+mn-lt"/>
                <a:cs typeface="Times New Roman"/>
              </a:rPr>
              <a:t>m-</a:t>
            </a:r>
            <a:r>
              <a:rPr lang="en-US" sz="1800" dirty="0">
                <a:latin typeface="+mn-lt"/>
                <a:cs typeface="Times New Roman"/>
              </a:rPr>
              <a:t>Dimethoxybenzene</a:t>
            </a:r>
          </a:p>
          <a:p>
            <a:pPr eaLnBrk="1" hangingPunct="1"/>
            <a:r>
              <a:rPr lang="en-US" sz="1800" dirty="0">
                <a:latin typeface="+mn-lt"/>
                <a:cs typeface="Times New Roman"/>
              </a:rPr>
              <a:t>1,3-Dimethoxybenzene</a:t>
            </a:r>
            <a:endParaRPr lang="x-none" sz="1800" dirty="0">
              <a:latin typeface="+mn-lt"/>
              <a:cs typeface="Times New Roman"/>
            </a:endParaRPr>
          </a:p>
        </p:txBody>
      </p:sp>
      <p:pic>
        <p:nvPicPr>
          <p:cNvPr id="16" name="Picture 15">
            <a:extLst>
              <a:ext uri="{FF2B5EF4-FFF2-40B4-BE49-F238E27FC236}">
                <a16:creationId xmlns:a16="http://schemas.microsoft.com/office/drawing/2014/main" id="{34457155-3A0C-4D9B-ADCD-8E54A897555B}"/>
              </a:ext>
            </a:extLst>
          </p:cNvPr>
          <p:cNvPicPr>
            <a:picLocks noChangeAspect="1"/>
          </p:cNvPicPr>
          <p:nvPr/>
        </p:nvPicPr>
        <p:blipFill>
          <a:blip r:embed="rId8"/>
          <a:stretch>
            <a:fillRect/>
          </a:stretch>
        </p:blipFill>
        <p:spPr>
          <a:xfrm>
            <a:off x="1782182" y="5353415"/>
            <a:ext cx="9875920" cy="1168521"/>
          </a:xfrm>
          <a:prstGeom prst="rect">
            <a:avLst/>
          </a:prstGeom>
        </p:spPr>
      </p:pic>
      <p:sp>
        <p:nvSpPr>
          <p:cNvPr id="8" name="Slide Number Placeholder 7">
            <a:extLst>
              <a:ext uri="{FF2B5EF4-FFF2-40B4-BE49-F238E27FC236}">
                <a16:creationId xmlns:a16="http://schemas.microsoft.com/office/drawing/2014/main" id="{73486FB7-CD3D-4893-93D0-68AB1A941929}"/>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
        <p:nvSpPr>
          <p:cNvPr id="18" name="TextBox 17">
            <a:extLst>
              <a:ext uri="{FF2B5EF4-FFF2-40B4-BE49-F238E27FC236}">
                <a16:creationId xmlns:a16="http://schemas.microsoft.com/office/drawing/2014/main" id="{9D387F1F-AC63-403F-B083-9474BE016907}"/>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349891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7070E-3394-4F04-9BDF-345DE11F0433}"/>
              </a:ext>
            </a:extLst>
          </p:cNvPr>
          <p:cNvSpPr>
            <a:spLocks noGrp="1"/>
          </p:cNvSpPr>
          <p:nvPr>
            <p:ph type="title"/>
          </p:nvPr>
        </p:nvSpPr>
        <p:spPr/>
        <p:txBody>
          <a:bodyPr/>
          <a:lstStyle/>
          <a:p>
            <a:r>
              <a:rPr lang="en-US" dirty="0"/>
              <a:t>Physical properties of ethers</a:t>
            </a:r>
            <a:br>
              <a:rPr lang="en-US" dirty="0"/>
            </a:br>
            <a:endParaRPr lang="en-US" dirty="0"/>
          </a:p>
        </p:txBody>
      </p:sp>
      <p:sp>
        <p:nvSpPr>
          <p:cNvPr id="3" name="Content Placeholder 2">
            <a:extLst>
              <a:ext uri="{FF2B5EF4-FFF2-40B4-BE49-F238E27FC236}">
                <a16:creationId xmlns:a16="http://schemas.microsoft.com/office/drawing/2014/main" id="{C37FFFA3-0827-46B9-9188-A7A1AEE8D427}"/>
              </a:ext>
            </a:extLst>
          </p:cNvPr>
          <p:cNvSpPr>
            <a:spLocks noGrp="1"/>
          </p:cNvSpPr>
          <p:nvPr>
            <p:ph idx="1"/>
          </p:nvPr>
        </p:nvSpPr>
        <p:spPr>
          <a:xfrm>
            <a:off x="2170766" y="1812012"/>
            <a:ext cx="8915400" cy="3777622"/>
          </a:xfrm>
        </p:spPr>
        <p:txBody>
          <a:bodyPr>
            <a:noAutofit/>
          </a:bodyPr>
          <a:lstStyle/>
          <a:p>
            <a:r>
              <a:rPr lang="en-US" dirty="0"/>
              <a:t>Ethers are </a:t>
            </a:r>
            <a:r>
              <a:rPr lang="en-US" dirty="0">
                <a:solidFill>
                  <a:srgbClr val="FF0000"/>
                </a:solidFill>
              </a:rPr>
              <a:t>polar</a:t>
            </a:r>
            <a:r>
              <a:rPr lang="en-US" dirty="0"/>
              <a:t> molecules in which oxygen bears a partial negative charge and each attached carbon bears a partial positive charge. However, only </a:t>
            </a:r>
            <a:r>
              <a:rPr lang="en-US" dirty="0">
                <a:solidFill>
                  <a:srgbClr val="FF0000"/>
                </a:solidFill>
              </a:rPr>
              <a:t>weak dipole-dipole interactions</a:t>
            </a:r>
            <a:r>
              <a:rPr lang="en-US" dirty="0"/>
              <a:t> exist between ether molecules in the liquid state. </a:t>
            </a:r>
          </a:p>
          <a:p>
            <a:r>
              <a:rPr lang="en-US" dirty="0"/>
              <a:t>The boiling points of ethers are </a:t>
            </a:r>
            <a:r>
              <a:rPr lang="en-US" dirty="0">
                <a:solidFill>
                  <a:srgbClr val="FF0000"/>
                </a:solidFill>
              </a:rPr>
              <a:t>much lower</a:t>
            </a:r>
            <a:r>
              <a:rPr lang="en-US" dirty="0"/>
              <a:t> than those of alcohols of comparable molecular weight and are </a:t>
            </a:r>
            <a:r>
              <a:rPr lang="en-US" dirty="0">
                <a:solidFill>
                  <a:srgbClr val="FF0000"/>
                </a:solidFill>
              </a:rPr>
              <a:t>close to </a:t>
            </a:r>
            <a:r>
              <a:rPr lang="en-US" dirty="0"/>
              <a:t>those of hydrocarbons of comparable molecular weight </a:t>
            </a:r>
          </a:p>
        </p:txBody>
      </p:sp>
      <p:pic>
        <p:nvPicPr>
          <p:cNvPr id="6" name="Picture 5">
            <a:extLst>
              <a:ext uri="{FF2B5EF4-FFF2-40B4-BE49-F238E27FC236}">
                <a16:creationId xmlns:a16="http://schemas.microsoft.com/office/drawing/2014/main" id="{8042B24E-956C-4DAD-9AE9-D78C96353D11}"/>
              </a:ext>
            </a:extLst>
          </p:cNvPr>
          <p:cNvPicPr>
            <a:picLocks noChangeAspect="1"/>
          </p:cNvPicPr>
          <p:nvPr/>
        </p:nvPicPr>
        <p:blipFill>
          <a:blip r:embed="rId2"/>
          <a:stretch>
            <a:fillRect/>
          </a:stretch>
        </p:blipFill>
        <p:spPr>
          <a:xfrm>
            <a:off x="4138047" y="4143049"/>
            <a:ext cx="6192639" cy="2521209"/>
          </a:xfrm>
          <a:prstGeom prst="rect">
            <a:avLst/>
          </a:prstGeom>
        </p:spPr>
      </p:pic>
      <p:sp>
        <p:nvSpPr>
          <p:cNvPr id="7" name="Slide Number Placeholder 6">
            <a:extLst>
              <a:ext uri="{FF2B5EF4-FFF2-40B4-BE49-F238E27FC236}">
                <a16:creationId xmlns:a16="http://schemas.microsoft.com/office/drawing/2014/main" id="{30792ECB-BF97-4128-BB9C-D35A81572E33}"/>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
        <p:nvSpPr>
          <p:cNvPr id="8" name="TextBox 7">
            <a:extLst>
              <a:ext uri="{FF2B5EF4-FFF2-40B4-BE49-F238E27FC236}">
                <a16:creationId xmlns:a16="http://schemas.microsoft.com/office/drawing/2014/main" id="{6D0209A3-BE6C-42FB-9D7E-553729EEE961}"/>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4056932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8C62F3-6835-40C9-9BC5-A82FD8F195C8}"/>
              </a:ext>
            </a:extLst>
          </p:cNvPr>
          <p:cNvSpPr>
            <a:spLocks noGrp="1"/>
          </p:cNvSpPr>
          <p:nvPr>
            <p:ph idx="1"/>
          </p:nvPr>
        </p:nvSpPr>
        <p:spPr>
          <a:xfrm>
            <a:off x="2589212" y="568271"/>
            <a:ext cx="8915400" cy="3777622"/>
          </a:xfrm>
        </p:spPr>
        <p:txBody>
          <a:bodyPr/>
          <a:lstStyle/>
          <a:p>
            <a:r>
              <a:rPr lang="en-US" dirty="0"/>
              <a:t>Because ethers cannot act as hydrogen bond donors, they are much less soluble in water than alcohols. However, they can act as hydrogen bond acceptors, which makes them more water-soluble than hydrocarbons of comparable molecular weight and shape.</a:t>
            </a:r>
          </a:p>
          <a:p>
            <a:r>
              <a:rPr lang="en-US" dirty="0"/>
              <a:t> For example, diethyl ether and THF are common solvents used in the Grignard reaction. Ethers often form complexes with molecules that have vacant orbitals, e.g. THF complexes with borane (BH3.THF), which is used in the hydroboration–oxidation reaction .</a:t>
            </a:r>
          </a:p>
        </p:txBody>
      </p:sp>
      <p:pic>
        <p:nvPicPr>
          <p:cNvPr id="4" name="Picture 3">
            <a:extLst>
              <a:ext uri="{FF2B5EF4-FFF2-40B4-BE49-F238E27FC236}">
                <a16:creationId xmlns:a16="http://schemas.microsoft.com/office/drawing/2014/main" id="{8EC6F754-AF91-4827-BF7E-9224CF6B8274}"/>
              </a:ext>
            </a:extLst>
          </p:cNvPr>
          <p:cNvPicPr>
            <a:picLocks noChangeAspect="1"/>
          </p:cNvPicPr>
          <p:nvPr/>
        </p:nvPicPr>
        <p:blipFill>
          <a:blip r:embed="rId2"/>
          <a:stretch>
            <a:fillRect/>
          </a:stretch>
        </p:blipFill>
        <p:spPr>
          <a:xfrm>
            <a:off x="3580108" y="3033912"/>
            <a:ext cx="6204935" cy="3523887"/>
          </a:xfrm>
          <a:prstGeom prst="rect">
            <a:avLst/>
          </a:prstGeom>
        </p:spPr>
      </p:pic>
      <p:sp>
        <p:nvSpPr>
          <p:cNvPr id="6" name="Slide Number Placeholder 5">
            <a:extLst>
              <a:ext uri="{FF2B5EF4-FFF2-40B4-BE49-F238E27FC236}">
                <a16:creationId xmlns:a16="http://schemas.microsoft.com/office/drawing/2014/main" id="{523A776B-02F4-4A65-B007-49CF31505D7D}"/>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
        <p:nvSpPr>
          <p:cNvPr id="7" name="Rectangle 6">
            <a:extLst>
              <a:ext uri="{FF2B5EF4-FFF2-40B4-BE49-F238E27FC236}">
                <a16:creationId xmlns:a16="http://schemas.microsoft.com/office/drawing/2014/main" id="{99DD8595-5C3C-4785-B028-B25F1F4A33A2}"/>
              </a:ext>
            </a:extLst>
          </p:cNvPr>
          <p:cNvSpPr/>
          <p:nvPr/>
        </p:nvSpPr>
        <p:spPr>
          <a:xfrm>
            <a:off x="3580368" y="6014466"/>
            <a:ext cx="6276561" cy="530915"/>
          </a:xfrm>
          <a:prstGeom prst="rect">
            <a:avLst/>
          </a:prstGeom>
        </p:spPr>
        <p:txBody>
          <a:bodyPr wrap="square">
            <a:spAutoFit/>
          </a:bodyPr>
          <a:lstStyle/>
          <a:p>
            <a:endParaRPr lang="en-US" sz="1050" i="1" dirty="0">
              <a:solidFill>
                <a:srgbClr val="FF0000"/>
              </a:solidFill>
            </a:endParaRPr>
          </a:p>
          <a:p>
            <a:r>
              <a:rPr lang="en-US" b="1" i="1" dirty="0">
                <a:solidFill>
                  <a:srgbClr val="FF0000"/>
                </a:solidFill>
              </a:rPr>
              <a:t>Ethers can form hydrogen bonds with water molecules </a:t>
            </a:r>
            <a:endParaRPr lang="en-US" i="1" dirty="0">
              <a:solidFill>
                <a:srgbClr val="FF0000"/>
              </a:solidFill>
            </a:endParaRPr>
          </a:p>
        </p:txBody>
      </p:sp>
      <p:sp>
        <p:nvSpPr>
          <p:cNvPr id="8" name="TextBox 7">
            <a:extLst>
              <a:ext uri="{FF2B5EF4-FFF2-40B4-BE49-F238E27FC236}">
                <a16:creationId xmlns:a16="http://schemas.microsoft.com/office/drawing/2014/main" id="{AA028182-132C-44BD-9056-B030E6C5E890}"/>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3492081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E64A02B-E0E6-4442-9DB3-95B37F815988}"/>
              </a:ext>
            </a:extLst>
          </p:cNvPr>
          <p:cNvPicPr>
            <a:picLocks noChangeAspect="1"/>
          </p:cNvPicPr>
          <p:nvPr/>
        </p:nvPicPr>
        <p:blipFill rotWithShape="1">
          <a:blip r:embed="rId2"/>
          <a:srcRect r="1166"/>
          <a:stretch/>
        </p:blipFill>
        <p:spPr>
          <a:xfrm>
            <a:off x="2018409" y="1319940"/>
            <a:ext cx="9837794" cy="4668981"/>
          </a:xfrm>
          <a:prstGeom prst="rect">
            <a:avLst/>
          </a:prstGeom>
        </p:spPr>
      </p:pic>
      <p:sp>
        <p:nvSpPr>
          <p:cNvPr id="4" name="Slide Number Placeholder 3">
            <a:extLst>
              <a:ext uri="{FF2B5EF4-FFF2-40B4-BE49-F238E27FC236}">
                <a16:creationId xmlns:a16="http://schemas.microsoft.com/office/drawing/2014/main" id="{102FB126-40BA-4D27-B5D1-B2880759C059}"/>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
        <p:nvSpPr>
          <p:cNvPr id="5" name="TextBox 4">
            <a:extLst>
              <a:ext uri="{FF2B5EF4-FFF2-40B4-BE49-F238E27FC236}">
                <a16:creationId xmlns:a16="http://schemas.microsoft.com/office/drawing/2014/main" id="{F6A2C2F8-1434-4C15-979E-CBC20D79BC8E}"/>
              </a:ext>
            </a:extLst>
          </p:cNvPr>
          <p:cNvSpPr txBox="1"/>
          <p:nvPr/>
        </p:nvSpPr>
        <p:spPr>
          <a:xfrm>
            <a:off x="174088" y="6488668"/>
            <a:ext cx="1805302" cy="307777"/>
          </a:xfrm>
          <a:prstGeom prst="rect">
            <a:avLst/>
          </a:prstGeom>
          <a:noFill/>
        </p:spPr>
        <p:txBody>
          <a:bodyPr wrap="none" rtlCol="0">
            <a:spAutoFit/>
          </a:bodyPr>
          <a:lstStyle/>
          <a:p>
            <a:r>
              <a:rPr lang="en-US" sz="1400" dirty="0"/>
              <a:t>340 </a:t>
            </a:r>
            <a:r>
              <a:rPr lang="en-US" sz="1400" dirty="0" err="1"/>
              <a:t>Chem</a:t>
            </a:r>
            <a:r>
              <a:rPr lang="en-US" sz="1400" dirty="0"/>
              <a:t> 1</a:t>
            </a:r>
            <a:r>
              <a:rPr lang="en-US" sz="1400" baseline="30000" dirty="0"/>
              <a:t>st</a:t>
            </a:r>
            <a:r>
              <a:rPr lang="en-US" sz="1400" dirty="0"/>
              <a:t> 1439 </a:t>
            </a:r>
          </a:p>
        </p:txBody>
      </p:sp>
    </p:spTree>
    <p:extLst>
      <p:ext uri="{BB962C8B-B14F-4D97-AF65-F5344CB8AC3E}">
        <p14:creationId xmlns:p14="http://schemas.microsoft.com/office/powerpoint/2010/main" val="350124424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1089</TotalTime>
  <Words>1210</Words>
  <Application>Microsoft Office PowerPoint</Application>
  <PresentationFormat>Widescreen</PresentationFormat>
  <Paragraphs>140</Paragraphs>
  <Slides>29</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9" baseType="lpstr">
      <vt:lpstr>ＭＳ Ｐゴシック</vt:lpstr>
      <vt:lpstr>Arial</vt:lpstr>
      <vt:lpstr>Calibri</vt:lpstr>
      <vt:lpstr>Century Gothic</vt:lpstr>
      <vt:lpstr>Helvetica-Bold</vt:lpstr>
      <vt:lpstr>Times New Roman</vt:lpstr>
      <vt:lpstr>Wingdings 3</vt:lpstr>
      <vt:lpstr>Wisp</vt:lpstr>
      <vt:lpstr>CS ChemDraw Drawing</vt:lpstr>
      <vt:lpstr>ChemSketch</vt:lpstr>
      <vt:lpstr>Ethers and Epoxides</vt:lpstr>
      <vt:lpstr>Outline</vt:lpstr>
      <vt:lpstr>Ethers</vt:lpstr>
      <vt:lpstr>Nomenclature of ethers</vt:lpstr>
      <vt:lpstr>PowerPoint Presentation</vt:lpstr>
      <vt:lpstr>PowerPoint Presentation</vt:lpstr>
      <vt:lpstr>Physical properties of ethers </vt:lpstr>
      <vt:lpstr>PowerPoint Presentation</vt:lpstr>
      <vt:lpstr>PowerPoint Presentation</vt:lpstr>
      <vt:lpstr>PREPARATION OF ETHERS Dehydration of Alcohols</vt:lpstr>
      <vt:lpstr>PowerPoint Presentation</vt:lpstr>
      <vt:lpstr>The Williamson Synthesis of Ethers</vt:lpstr>
      <vt:lpstr>PowerPoint Presentation</vt:lpstr>
      <vt:lpstr>Alkoxymercuration-Demercuration alkoxymercuration– reduction</vt:lpstr>
      <vt:lpstr>PowerPoint Presentation</vt:lpstr>
      <vt:lpstr>Alkylation of Alcohols</vt:lpstr>
      <vt:lpstr>Reactions of Ethers Cleavage of Ethers</vt:lpstr>
      <vt:lpstr>PowerPoint Presentation</vt:lpstr>
      <vt:lpstr>Epoxides</vt:lpstr>
      <vt:lpstr>PowerPoint Presentation</vt:lpstr>
      <vt:lpstr>Synthesis of Epoxides Oxidation of Alkenes with Peroxycarboxylic Acids</vt:lpstr>
      <vt:lpstr>Internal Nucleophilic Substitution in Halohydrins</vt:lpstr>
      <vt:lpstr>Reactions of Epoxides</vt:lpstr>
      <vt:lpstr>PowerPoint Presentation</vt:lpstr>
      <vt:lpstr>PowerPoint Presentation</vt:lpstr>
      <vt:lpstr>Orientation of Epoxide Ring Open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Ethers</dc:title>
  <dc:creator>Crash .</dc:creator>
  <cp:lastModifiedBy>Crash .</cp:lastModifiedBy>
  <cp:revision>62</cp:revision>
  <dcterms:created xsi:type="dcterms:W3CDTF">2017-10-25T16:57:55Z</dcterms:created>
  <dcterms:modified xsi:type="dcterms:W3CDTF">2018-02-24T18:42:22Z</dcterms:modified>
</cp:coreProperties>
</file>