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3" r:id="rId9"/>
    <p:sldId id="268" r:id="rId10"/>
    <p:sldId id="262" r:id="rId11"/>
    <p:sldId id="276" r:id="rId12"/>
    <p:sldId id="269" r:id="rId13"/>
    <p:sldId id="273" r:id="rId14"/>
    <p:sldId id="270" r:id="rId15"/>
    <p:sldId id="264" r:id="rId16"/>
    <p:sldId id="275" r:id="rId17"/>
    <p:sldId id="272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85786-DFAF-4B3A-9249-C8552A7A24E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FFDBB-DA6A-4346-8931-33C926A6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2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53A8-FDB6-4744-BEFA-7D55A93716EC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1BE6-5E4F-46A6-A067-48F37F869580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97B3-27EE-4DCB-A777-10A0B76C49DF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D371-DF29-49C9-BD3B-28620E71C829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6CF-8960-4054-9F61-E5144521477F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CC74-D7C8-4590-AFA7-27D7C6B55DF6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2EB6-8ADD-4F77-AD23-83D0304B337C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128B-9A32-4916-AD13-8C28FBA3B4C3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B515-72F1-4B89-8252-8BBEA6138406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DE61-5F8A-46F3-8402-6A502BEEDA5D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1A20-BAB1-4820-A85E-85ED3EE1E67C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126-7036-4EF5-B0C0-8796B6196CBD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430A-2272-439F-8E66-E1DE341A5A2E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B618-5563-4ABB-9A0C-5179636E2BB2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974-6F0C-4E9F-BEBF-BC00F509A263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0B40-03FB-4CB9-B111-7B24DA0AAD93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6FB1-4CF0-4147-9ADE-750D28F4472C}" type="datetime1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ucalgary.ca/courses/350/orgnom/ethers/ethers-01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652AE-94DF-492D-ACC5-DDB5CB3F1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Thiols and Sulfides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4938F-6683-44E9-831E-916D632CF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4AEE9C-B09E-49EC-A32E-9BA90D1563C6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6A7D8-1C7A-4C96-A022-4F9243A5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DCFBE-7E74-4B72-946C-73FC05946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of thiols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BB9D4-8C49-4DBD-B7EE-724FE00E0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4918364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/>
              <a:t>Thiols are prepared from alkyl halides and sodium </a:t>
            </a:r>
            <a:r>
              <a:rPr lang="en-US" sz="4200" dirty="0" err="1"/>
              <a:t>hydrosulphide</a:t>
            </a:r>
            <a:r>
              <a:rPr lang="en-US" sz="4200" dirty="0"/>
              <a:t> (</a:t>
            </a:r>
            <a:r>
              <a:rPr lang="en-US" sz="4200" dirty="0" err="1"/>
              <a:t>Na</a:t>
            </a:r>
            <a:r>
              <a:rPr lang="en-US" sz="4200" baseline="30000" dirty="0" err="1"/>
              <a:t>+</a:t>
            </a:r>
            <a:r>
              <a:rPr lang="en-US" sz="4200" dirty="0" err="1"/>
              <a:t>SH</a:t>
            </a:r>
            <a:r>
              <a:rPr lang="en-US" sz="4200" baseline="30000" dirty="0"/>
              <a:t>-</a:t>
            </a:r>
            <a:r>
              <a:rPr lang="en-US" sz="4200" dirty="0"/>
              <a:t>) {excess of KOH (</a:t>
            </a:r>
            <a:r>
              <a:rPr lang="en-US" sz="4200" dirty="0" err="1"/>
              <a:t>NaOH</a:t>
            </a:r>
            <a:r>
              <a:rPr lang="en-US" sz="4200" dirty="0"/>
              <a:t>) and hydrogen sulfide H</a:t>
            </a:r>
            <a:r>
              <a:rPr lang="en-US" sz="4200" baseline="-25000" dirty="0"/>
              <a:t>2</a:t>
            </a:r>
            <a:r>
              <a:rPr lang="en-US" sz="4200" dirty="0"/>
              <a:t>S} by SN</a:t>
            </a:r>
            <a:r>
              <a:rPr lang="en-US" sz="4200" baseline="-25000" dirty="0"/>
              <a:t>2</a:t>
            </a:r>
            <a:r>
              <a:rPr lang="en-US" sz="4200" dirty="0"/>
              <a:t> reaction. A large excess of Na</a:t>
            </a:r>
            <a:r>
              <a:rPr lang="en-US" sz="4200" baseline="30000" dirty="0"/>
              <a:t> + </a:t>
            </a:r>
            <a:r>
              <a:rPr lang="en-US" sz="4200" dirty="0"/>
              <a:t>SH</a:t>
            </a:r>
            <a:r>
              <a:rPr lang="en-US" sz="4200" baseline="30000" dirty="0"/>
              <a:t>-</a:t>
            </a:r>
            <a:r>
              <a:rPr lang="en-US" sz="4200" dirty="0"/>
              <a:t> is used with unhindered alkyl halide to prevent dialkylation (R-S-R).</a:t>
            </a:r>
          </a:p>
          <a:p>
            <a:r>
              <a:rPr lang="en-US" sz="4200" dirty="0"/>
              <a:t>       R-X      Na</a:t>
            </a:r>
            <a:r>
              <a:rPr lang="en-US" sz="4200" baseline="30000" dirty="0"/>
              <a:t>+-</a:t>
            </a:r>
            <a:r>
              <a:rPr lang="en-US" sz="4200" dirty="0"/>
              <a:t>SH          R-SH</a:t>
            </a:r>
          </a:p>
          <a:p>
            <a:pPr marL="0" indent="0">
              <a:buNone/>
            </a:pPr>
            <a:r>
              <a:rPr lang="en-US" sz="4200" dirty="0"/>
              <a:t>           Alkyl halide            Thiol</a:t>
            </a:r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r>
              <a:rPr lang="en-US" sz="4200" dirty="0"/>
              <a:t>Thiols can also be formed by reducing disulfides with zinc in the presence of acid</a:t>
            </a:r>
          </a:p>
          <a:p>
            <a:r>
              <a:rPr lang="en-US" sz="4200" dirty="0"/>
              <a:t>R-S_S_R    Zn/ H</a:t>
            </a:r>
            <a:r>
              <a:rPr lang="en-US" sz="4200" baseline="30000" dirty="0"/>
              <a:t>+</a:t>
            </a:r>
            <a:r>
              <a:rPr lang="en-US" sz="4200" dirty="0"/>
              <a:t>         RSH</a:t>
            </a:r>
          </a:p>
          <a:p>
            <a:endParaRPr lang="en-US" sz="21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683496-36F9-4926-B5E3-999DE8817B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68"/>
          <a:stretch/>
        </p:blipFill>
        <p:spPr>
          <a:xfrm>
            <a:off x="2589212" y="3237575"/>
            <a:ext cx="8448675" cy="161276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B84C7-B3AD-449C-B51A-C5936F7D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E0A4A3-DAEE-4221-AC7A-7975739DBB17}"/>
              </a:ext>
            </a:extLst>
          </p:cNvPr>
          <p:cNvCxnSpPr/>
          <p:nvPr/>
        </p:nvCxnSpPr>
        <p:spPr>
          <a:xfrm>
            <a:off x="4225637" y="2657136"/>
            <a:ext cx="9559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B569BA8-7F69-40ED-8AC9-F0A4E0E6FDCB}"/>
              </a:ext>
            </a:extLst>
          </p:cNvPr>
          <p:cNvCxnSpPr/>
          <p:nvPr/>
        </p:nvCxnSpPr>
        <p:spPr>
          <a:xfrm>
            <a:off x="4045527" y="5832765"/>
            <a:ext cx="113607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444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hiol preparation">
            <a:extLst>
              <a:ext uri="{FF2B5EF4-FFF2-40B4-BE49-F238E27FC236}">
                <a16:creationId xmlns:a16="http://schemas.microsoft.com/office/drawing/2014/main" id="{2360CD35-807D-4E21-9A69-FA2EC4A36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696" y="1653251"/>
            <a:ext cx="7740504" cy="176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51862-F865-4841-A89E-F2CD6F1FA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5248" y="692728"/>
            <a:ext cx="8915400" cy="3777622"/>
          </a:xfrm>
        </p:spPr>
        <p:txBody>
          <a:bodyPr/>
          <a:lstStyle/>
          <a:p>
            <a:r>
              <a:rPr lang="en-US" dirty="0"/>
              <a:t>For a pure </a:t>
            </a:r>
            <a:r>
              <a:rPr lang="en-US" dirty="0" err="1"/>
              <a:t>alkylthiol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The thiourea (NH</a:t>
            </a:r>
            <a:r>
              <a:rPr lang="en-US" baseline="-25000" dirty="0"/>
              <a:t>2</a:t>
            </a:r>
            <a:r>
              <a:rPr lang="en-US" dirty="0"/>
              <a:t>(C=S)NH</a:t>
            </a:r>
            <a:r>
              <a:rPr lang="en-US" baseline="-25000" dirty="0"/>
              <a:t>2</a:t>
            </a:r>
            <a:r>
              <a:rPr lang="en-US" dirty="0"/>
              <a:t>) acts as the nucleophile in an SN2 reaction to produce an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err="1">
                <a:solidFill>
                  <a:srgbClr val="FF0000"/>
                </a:solidFill>
              </a:rPr>
              <a:t>alkylisothiouronium</a:t>
            </a:r>
            <a:r>
              <a:rPr lang="en-US" dirty="0">
                <a:solidFill>
                  <a:srgbClr val="FF0000"/>
                </a:solidFill>
              </a:rPr>
              <a:t> salt </a:t>
            </a:r>
            <a:r>
              <a:rPr lang="en-US" dirty="0"/>
              <a:t>which is then hydrolyzed with aqueous base to give the thiol.</a:t>
            </a:r>
          </a:p>
        </p:txBody>
      </p:sp>
      <p:pic>
        <p:nvPicPr>
          <p:cNvPr id="15364" name="Picture 4" descr="Image result for Preparation of thiols from thiourea">
            <a:extLst>
              <a:ext uri="{FF2B5EF4-FFF2-40B4-BE49-F238E27FC236}">
                <a16:creationId xmlns:a16="http://schemas.microsoft.com/office/drawing/2014/main" id="{55F33416-C127-4A6B-89B8-68F43463E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65" y="3258937"/>
            <a:ext cx="6478299" cy="295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1CA213-56DA-468D-B958-0741DEE5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04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B32C-8098-4F2F-9B5A-564DBDD3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of sulfide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91B4D-3702-411C-9E54-F63FE3271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05356"/>
            <a:ext cx="8915400" cy="3777622"/>
          </a:xfrm>
        </p:spPr>
        <p:txBody>
          <a:bodyPr/>
          <a:lstStyle/>
          <a:p>
            <a:r>
              <a:rPr lang="en-US" dirty="0"/>
              <a:t>substitution of alkyl halides with thiolates to form thioethers (sulfides).</a:t>
            </a:r>
          </a:p>
          <a:p>
            <a:r>
              <a:rPr lang="en-US" dirty="0"/>
              <a:t>This process resembles the Williamson ether synthesis.</a:t>
            </a:r>
          </a:p>
          <a:p>
            <a:r>
              <a:rPr lang="en-US" dirty="0"/>
              <a:t> First, a strong base deprotonates the thiol (we use </a:t>
            </a:r>
            <a:r>
              <a:rPr lang="en-US" dirty="0" err="1"/>
              <a:t>NaH</a:t>
            </a:r>
            <a:r>
              <a:rPr lang="en-US" dirty="0"/>
              <a:t> here, but many other bases could also be used). </a:t>
            </a:r>
          </a:p>
          <a:p>
            <a:r>
              <a:rPr lang="en-US" dirty="0"/>
              <a:t>Secondly, we add an alkyl halide (1</a:t>
            </a:r>
            <a:r>
              <a:rPr lang="en-US" baseline="30000" dirty="0"/>
              <a:t>o</a:t>
            </a:r>
            <a:r>
              <a:rPr lang="en-US" dirty="0"/>
              <a:t> ,2</a:t>
            </a:r>
            <a:r>
              <a:rPr lang="en-US" baseline="30000" dirty="0"/>
              <a:t>o</a:t>
            </a:r>
            <a:r>
              <a:rPr lang="en-US" dirty="0"/>
              <a:t>), and an S</a:t>
            </a:r>
            <a:r>
              <a:rPr lang="en-US" baseline="-25000" dirty="0"/>
              <a:t>N</a:t>
            </a:r>
            <a:r>
              <a:rPr lang="en-US" dirty="0"/>
              <a:t>2 nucleophilic substitution reaction results in formation of S-C and breakage of C-Br with inversion of stereochemistry.</a:t>
            </a:r>
          </a:p>
        </p:txBody>
      </p:sp>
      <p:pic>
        <p:nvPicPr>
          <p:cNvPr id="2050" name="Picture 2" descr="https://11452-presscdn-0-51-pagely.netdna-ssl.com/wp-content/uploads/2015/06/4-williamson1.png">
            <a:extLst>
              <a:ext uri="{FF2B5EF4-FFF2-40B4-BE49-F238E27FC236}">
                <a16:creationId xmlns:a16="http://schemas.microsoft.com/office/drawing/2014/main" id="{79958852-964F-44ED-B2A4-2FC066524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481" y="4359819"/>
            <a:ext cx="6722362" cy="239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6FA09-318F-4BE0-B78D-A0D7EFCB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76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930E0F-F9F2-4C06-9A3F-F5DE64ED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41D313-A2D6-4BF3-9DA7-3902F05DDE47}"/>
              </a:ext>
            </a:extLst>
          </p:cNvPr>
          <p:cNvSpPr/>
          <p:nvPr/>
        </p:nvSpPr>
        <p:spPr>
          <a:xfrm>
            <a:off x="2181726" y="787782"/>
            <a:ext cx="89755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Symmetrical sulfides, RSR (also called symmetrical thioethers), are prepared by treating one mole of Na2S (where S2– is the nucleophile) with two moles of haloalkane.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98ADE6-E5C4-4136-9EB1-00B2E78B58EF}"/>
              </a:ext>
            </a:extLst>
          </p:cNvPr>
          <p:cNvSpPr/>
          <p:nvPr/>
        </p:nvSpPr>
        <p:spPr>
          <a:xfrm>
            <a:off x="2181726" y="2438009"/>
            <a:ext cx="91005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same reaction can also be used to prepare five- and six-membered cyclic sulfides. Treating a 1,4-dihaloalkane with Na2S gives a five-membered cyclic sulfide; treating a 1,5-dihaloalkane with Na2S gives a six-membered ring.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87FBA33-38AC-4B3B-8763-9D453E1F3A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633667"/>
              </p:ext>
            </p:extLst>
          </p:nvPr>
        </p:nvGraphicFramePr>
        <p:xfrm>
          <a:off x="2185319" y="1971995"/>
          <a:ext cx="78213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CS ChemDraw Drawing" r:id="rId3" imgW="3695040" imgH="246960" progId="ChemDraw.Document.6.0">
                  <p:embed/>
                </p:oleObj>
              </mc:Choice>
              <mc:Fallback>
                <p:oleObj name="CS ChemDraw Drawing" r:id="rId3" imgW="3695040" imgH="246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5319" y="1971995"/>
                        <a:ext cx="7821362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7855C9C-CC5E-4CAA-86C7-0535F53330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894483"/>
              </p:ext>
            </p:extLst>
          </p:nvPr>
        </p:nvGraphicFramePr>
        <p:xfrm>
          <a:off x="3429391" y="3816893"/>
          <a:ext cx="6110514" cy="2994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CS ChemDraw Drawing" r:id="rId5" imgW="3661560" imgH="1793880" progId="ChemDraw.Document.6.0">
                  <p:embed/>
                </p:oleObj>
              </mc:Choice>
              <mc:Fallback>
                <p:oleObj name="CS ChemDraw Drawing" r:id="rId5" imgW="3661560" imgH="1793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391" y="3816893"/>
                        <a:ext cx="6110514" cy="2994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69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9133-0D85-4922-80DC-50CCD35C1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en-US" dirty="0"/>
              <a:t>the intramolecular version is important to note. Note that we’re still forming C–S here and breaking a carbon-halide bond. Don’t forget that inversion occurs on the stereocenter on the secondary carbon!</a:t>
            </a:r>
          </a:p>
          <a:p>
            <a:endParaRPr lang="en-US" dirty="0"/>
          </a:p>
        </p:txBody>
      </p:sp>
      <p:pic>
        <p:nvPicPr>
          <p:cNvPr id="3074" name="Picture 2" descr="https://11452-presscdn-0-51-pagely.netdna-ssl.com/wp-content/uploads/2015/06/5-intramolec1.png">
            <a:extLst>
              <a:ext uri="{FF2B5EF4-FFF2-40B4-BE49-F238E27FC236}">
                <a16:creationId xmlns:a16="http://schemas.microsoft.com/office/drawing/2014/main" id="{982C9B7A-63BA-4E72-BB3F-5BF0DE6FE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661" y="3311669"/>
            <a:ext cx="6039827" cy="142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CFC361-1B6F-4000-83C8-EEEB34D6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77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8A38-33B0-45D2-A899-6E79FB29C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Reactions of thiols </a:t>
            </a:r>
            <a:r>
              <a:rPr lang="en-US" dirty="0">
                <a:latin typeface="+mn-lt"/>
              </a:rPr>
              <a:t>Oxidation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CEF91-EC7B-46CD-8443-8CFE41830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5284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Thiols can be easily oxidized to </a:t>
            </a:r>
            <a:r>
              <a:rPr lang="en-US" b="1" dirty="0"/>
              <a:t>disulfides</a:t>
            </a:r>
            <a:r>
              <a:rPr lang="en-US" dirty="0"/>
              <a:t> through treatment with a mild oxidant like bromine or iodine (I</a:t>
            </a:r>
            <a:r>
              <a:rPr lang="en-US" baseline="-25000" dirty="0"/>
              <a:t>2</a:t>
            </a:r>
            <a:r>
              <a:rPr lang="en-US" dirty="0"/>
              <a:t>). Vigorous oxidation with KMnO</a:t>
            </a:r>
            <a:r>
              <a:rPr lang="en-US" baseline="-25000" dirty="0"/>
              <a:t>4</a:t>
            </a:r>
            <a:r>
              <a:rPr lang="en-US" dirty="0"/>
              <a:t>, HNO</a:t>
            </a:r>
            <a:r>
              <a:rPr lang="en-US" baseline="-25000" dirty="0"/>
              <a:t>3</a:t>
            </a:r>
            <a:r>
              <a:rPr lang="en-US" dirty="0"/>
              <a:t> or sodium hypochlorite (</a:t>
            </a:r>
            <a:r>
              <a:rPr lang="en-US" dirty="0" err="1"/>
              <a:t>NaOCl</a:t>
            </a:r>
            <a:r>
              <a:rPr lang="en-US" dirty="0"/>
              <a:t>) produces </a:t>
            </a:r>
            <a:r>
              <a:rPr lang="en-US" dirty="0" err="1"/>
              <a:t>sulphonic</a:t>
            </a:r>
            <a:r>
              <a:rPr lang="en-US" dirty="0"/>
              <a:t> acids not give = bond .</a:t>
            </a:r>
          </a:p>
          <a:p>
            <a:pPr marL="0" indent="0">
              <a:buNone/>
            </a:pPr>
            <a:r>
              <a:rPr lang="en-US" sz="1600" u="sng" dirty="0" err="1">
                <a:solidFill>
                  <a:srgbClr val="FF0000"/>
                </a:solidFill>
              </a:rPr>
              <a:t>Note:</a:t>
            </a:r>
            <a:r>
              <a:rPr lang="en-US" sz="1600" u="sng" dirty="0" err="1"/>
              <a:t>Thiols</a:t>
            </a:r>
            <a:r>
              <a:rPr lang="en-US" sz="1600" u="sng" dirty="0"/>
              <a:t> react with base to form thiolate ions which can act as powerful  nucleophiles</a:t>
            </a:r>
          </a:p>
          <a:p>
            <a:r>
              <a:rPr lang="en-US" dirty="0"/>
              <a:t>A second oxidation pathway involves oxidation of sulfides to sulfoxides and sulfones through treatment with oxidants such as O</a:t>
            </a:r>
            <a:r>
              <a:rPr lang="en-US" baseline="-25000" dirty="0"/>
              <a:t>3</a:t>
            </a:r>
            <a:r>
              <a:rPr lang="en-US" dirty="0"/>
              <a:t> (ozone) and </a:t>
            </a:r>
            <a:r>
              <a:rPr lang="en-US" dirty="0" err="1"/>
              <a:t>peroxyacids</a:t>
            </a:r>
            <a:r>
              <a:rPr lang="en-US" dirty="0"/>
              <a:t> such as m-</a:t>
            </a:r>
            <a:r>
              <a:rPr lang="en-US" dirty="0" err="1"/>
              <a:t>chloroperoxybenzoic</a:t>
            </a:r>
            <a:r>
              <a:rPr lang="en-US" dirty="0"/>
              <a:t> acid (</a:t>
            </a:r>
            <a:r>
              <a:rPr lang="en-US" dirty="0" err="1"/>
              <a:t>mCPBA</a:t>
            </a:r>
            <a:r>
              <a:rPr lang="en-US" dirty="0"/>
              <a:t>), sodium periodate, NaIO</a:t>
            </a:r>
            <a:r>
              <a:rPr lang="en-US" baseline="-25000" dirty="0"/>
              <a:t>4</a:t>
            </a:r>
            <a:r>
              <a:rPr lang="en-US" dirty="0"/>
              <a:t>. Note that sulfur can exceed an octet of electrons whereas oxygen cannot.</a:t>
            </a:r>
          </a:p>
          <a:p>
            <a:endParaRPr lang="en-US" dirty="0"/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74AE28EA-FA35-4114-9EE1-FA96B4891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005" y="4362966"/>
            <a:ext cx="8067219" cy="223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26CB5-FBFA-443D-8F41-30320F68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87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11452-presscdn-0-51-pagely.netdna-ssl.com/wp-content/uploads/2015/06/7-oxidation.png">
            <a:extLst>
              <a:ext uri="{FF2B5EF4-FFF2-40B4-BE49-F238E27FC236}">
                <a16:creationId xmlns:a16="http://schemas.microsoft.com/office/drawing/2014/main" id="{4D3A2182-915C-4C4A-AA22-A5F3615D8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495" y="677377"/>
            <a:ext cx="7164382" cy="534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11F247-B783-4F50-B9CE-BD6A3448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C76B98-738B-45E7-99D4-3F4B77C1ACAF}"/>
              </a:ext>
            </a:extLst>
          </p:cNvPr>
          <p:cNvSpPr/>
          <p:nvPr/>
        </p:nvSpPr>
        <p:spPr>
          <a:xfrm>
            <a:off x="2997495" y="5934670"/>
            <a:ext cx="7804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Dimethyl sulfoxide (DMSO) is manufactured on an industrial scale by air oxidation of dimethyl sulfide in the presence of oxides of nitrogen</a:t>
            </a:r>
            <a:r>
              <a:rPr lang="en-US" dirty="0">
                <a:latin typeface="PalatinoLTStd-Ligh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68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sulfide reactions">
            <a:extLst>
              <a:ext uri="{FF2B5EF4-FFF2-40B4-BE49-F238E27FC236}">
                <a16:creationId xmlns:a16="http://schemas.microsoft.com/office/drawing/2014/main" id="{011D5C87-562F-4BB9-B7AB-7718CE0E7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70" y="983675"/>
            <a:ext cx="10443393" cy="562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18E4A65-F09D-492A-A473-D211C76FC5E3}"/>
              </a:ext>
            </a:extLst>
          </p:cNvPr>
          <p:cNvSpPr/>
          <p:nvPr/>
        </p:nvSpPr>
        <p:spPr>
          <a:xfrm>
            <a:off x="1546510" y="376443"/>
            <a:ext cx="9796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ALKYLATION OF SULFIDES: SULFONIUM SALTS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78A908-0BF0-480E-AE84-3F1E3A3D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09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iol">
            <a:extLst>
              <a:ext uri="{FF2B5EF4-FFF2-40B4-BE49-F238E27FC236}">
                <a16:creationId xmlns:a16="http://schemas.microsoft.com/office/drawing/2014/main" id="{6ECAC68E-9D9C-4EF9-B9EC-4D42A2B55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927" y="139284"/>
            <a:ext cx="5389418" cy="66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35A430-2F5D-45DC-8EE3-B12324C6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B598D-030B-45A2-BBEF-DEAE7889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81B96-3669-4EAD-B507-B3F4E24B4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6400" dirty="0"/>
              <a:t>General formula of Thiols &amp; Sulfides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6400" dirty="0"/>
              <a:t>Nomenclature of Thiols &amp; Sulfides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6400" dirty="0"/>
              <a:t>Physical Properties of Thiols &amp; Sulfides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6400" dirty="0"/>
              <a:t>Preparations of Thiols &amp; Sulfides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6400" dirty="0"/>
              <a:t>Reactions of Thiols &amp; Sulfides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782D09-A00D-4D29-9E7D-EFAEA589687E}"/>
              </a:ext>
            </a:extLst>
          </p:cNvPr>
          <p:cNvSpPr txBox="1"/>
          <p:nvPr/>
        </p:nvSpPr>
        <p:spPr>
          <a:xfrm>
            <a:off x="174088" y="6488668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340 </a:t>
            </a:r>
            <a:r>
              <a:rPr lang="en-US" sz="1400" dirty="0" err="1"/>
              <a:t>Chem</a:t>
            </a:r>
            <a:r>
              <a:rPr lang="en-US" sz="1400" dirty="0"/>
              <a:t> 1</a:t>
            </a:r>
            <a:r>
              <a:rPr lang="en-US" sz="1400" baseline="30000" dirty="0"/>
              <a:t>st</a:t>
            </a:r>
            <a:r>
              <a:rPr lang="en-US" sz="1400" dirty="0"/>
              <a:t> 1439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ACB0E-1499-43A0-9D25-8C2DAB32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79D8F-09E1-4385-A1BA-79A437E9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C6D9C-51C3-4BB2-85B3-979132B8E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Thiols, general formula RSH, are the </a:t>
            </a:r>
            <a:r>
              <a:rPr lang="en-US" dirty="0" err="1"/>
              <a:t>sulphur</a:t>
            </a:r>
            <a:r>
              <a:rPr lang="en-US" dirty="0"/>
              <a:t> analogues of alcohols. The functional group of a thiol is SH. The simplest members of this class are </a:t>
            </a:r>
            <a:r>
              <a:rPr lang="en-US" dirty="0">
                <a:solidFill>
                  <a:schemeClr val="accent6"/>
                </a:solidFill>
              </a:rPr>
              <a:t>methanethiol</a:t>
            </a:r>
            <a:r>
              <a:rPr lang="en-US" dirty="0"/>
              <a:t> (CH</a:t>
            </a:r>
            <a:r>
              <a:rPr lang="en-US" baseline="-25000" dirty="0"/>
              <a:t>3</a:t>
            </a:r>
            <a:r>
              <a:rPr lang="en-US" dirty="0"/>
              <a:t>SH), </a:t>
            </a:r>
            <a:r>
              <a:rPr lang="en-US" dirty="0">
                <a:solidFill>
                  <a:schemeClr val="accent6"/>
                </a:solidFill>
              </a:rPr>
              <a:t>ethanethiol </a:t>
            </a:r>
            <a:r>
              <a:rPr lang="en-US" dirty="0"/>
              <a:t>(C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SH) and </a:t>
            </a:r>
            <a:r>
              <a:rPr lang="en-US" dirty="0" err="1">
                <a:solidFill>
                  <a:schemeClr val="accent6"/>
                </a:solidFill>
              </a:rPr>
              <a:t>propanethiol</a:t>
            </a:r>
            <a:r>
              <a:rPr lang="en-US" dirty="0"/>
              <a:t> (C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7</a:t>
            </a:r>
            <a:r>
              <a:rPr lang="en-US" dirty="0"/>
              <a:t>SH).</a:t>
            </a:r>
          </a:p>
          <a:p>
            <a:r>
              <a:rPr lang="en-US" dirty="0"/>
              <a:t>The functional group of a </a:t>
            </a:r>
            <a:r>
              <a:rPr lang="en-US" b="1" dirty="0"/>
              <a:t>thiol </a:t>
            </a:r>
            <a:r>
              <a:rPr lang="en-US" dirty="0"/>
              <a:t>is an -</a:t>
            </a:r>
            <a:r>
              <a:rPr lang="en-US" b="1" dirty="0"/>
              <a:t>SH </a:t>
            </a:r>
            <a:r>
              <a:rPr lang="en-US" dirty="0"/>
              <a:t>(</a:t>
            </a:r>
            <a:r>
              <a:rPr lang="en-US" b="1" dirty="0"/>
              <a:t>sulfhydryl</a:t>
            </a:r>
            <a:r>
              <a:rPr lang="en-US" dirty="0"/>
              <a:t>) group bonded to an </a:t>
            </a:r>
            <a:r>
              <a:rPr lang="en-US" i="1" dirty="0"/>
              <a:t>sp</a:t>
            </a:r>
            <a:r>
              <a:rPr lang="en-US" baseline="30000" dirty="0"/>
              <a:t>3</a:t>
            </a:r>
            <a:r>
              <a:rPr lang="en-US" dirty="0"/>
              <a:t> hybridized carbon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7734E-F507-4391-89F8-4D5D1855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6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7F4E5-6985-476B-BA6B-AA40FA07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Nomenclature of thiols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00C19-8B3E-4A6B-BCDB-F17AAD4C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686" y="2181199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</a:t>
            </a:r>
            <a:r>
              <a:rPr lang="en-US" dirty="0">
                <a:solidFill>
                  <a:srgbClr val="0070C0"/>
                </a:solidFill>
              </a:rPr>
              <a:t>IUPAC system</a:t>
            </a:r>
            <a:r>
              <a:rPr lang="en-US" dirty="0"/>
              <a:t>, thiols are named by selecting as the parent alkane the longest chain of carbon atoms that contains the </a:t>
            </a:r>
            <a:r>
              <a:rPr lang="ar-SA" dirty="0"/>
              <a:t>-</a:t>
            </a:r>
            <a:r>
              <a:rPr lang="en-US" dirty="0"/>
              <a:t>SH group. To show that the compound is a thiol, retain the final -</a:t>
            </a:r>
            <a:r>
              <a:rPr lang="en-US" i="1" dirty="0"/>
              <a:t>e </a:t>
            </a:r>
            <a:r>
              <a:rPr lang="en-US" dirty="0"/>
              <a:t>in the name of the parent alkane and add the suffix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i="1" dirty="0">
                <a:solidFill>
                  <a:srgbClr val="FF0000"/>
                </a:solidFill>
              </a:rPr>
              <a:t>thiol</a:t>
            </a:r>
            <a:r>
              <a:rPr lang="en-US" dirty="0"/>
              <a:t>.</a:t>
            </a:r>
          </a:p>
          <a:p>
            <a:r>
              <a:rPr lang="en-US" dirty="0"/>
              <a:t>The location of the -SH group takes precedence over alkyl groups and halogens in numbering the parent chain.</a:t>
            </a:r>
          </a:p>
          <a:p>
            <a:r>
              <a:rPr lang="en-US" dirty="0"/>
              <a:t>In the IUPAC system, </a:t>
            </a:r>
            <a:r>
              <a:rPr lang="ar-SA" dirty="0"/>
              <a:t>-</a:t>
            </a:r>
            <a:r>
              <a:rPr lang="en-US" dirty="0"/>
              <a:t>OH takes precedence over </a:t>
            </a:r>
            <a:r>
              <a:rPr lang="ar-SA" dirty="0"/>
              <a:t>-</a:t>
            </a:r>
            <a:r>
              <a:rPr lang="en-US" dirty="0"/>
              <a:t>SH in both numbering and naming. In compounds containing these two functional groups, an </a:t>
            </a:r>
            <a:r>
              <a:rPr lang="ar-SA" dirty="0"/>
              <a:t>-</a:t>
            </a:r>
            <a:r>
              <a:rPr lang="en-US" dirty="0"/>
              <a:t>SH group is indicated by the IUPAC prefix </a:t>
            </a:r>
            <a:r>
              <a:rPr lang="en-US" i="1" dirty="0" err="1">
                <a:solidFill>
                  <a:srgbClr val="FF0000"/>
                </a:solidFill>
              </a:rPr>
              <a:t>sulfanyl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/>
              <a:t>.</a:t>
            </a:r>
          </a:p>
          <a:p>
            <a:r>
              <a:rPr lang="en-US" dirty="0"/>
              <a:t>Alternatively, it may be indicated by the </a:t>
            </a:r>
            <a:r>
              <a:rPr lang="en-US" dirty="0">
                <a:solidFill>
                  <a:srgbClr val="0070C0"/>
                </a:solidFill>
              </a:rPr>
              <a:t>common- name </a:t>
            </a:r>
            <a:r>
              <a:rPr lang="en-US" dirty="0"/>
              <a:t>prefix </a:t>
            </a:r>
            <a:r>
              <a:rPr lang="en-US" i="1" dirty="0" err="1">
                <a:solidFill>
                  <a:srgbClr val="FF0000"/>
                </a:solidFill>
              </a:rPr>
              <a:t>mercapto</a:t>
            </a:r>
            <a:r>
              <a:rPr lang="en-US" dirty="0">
                <a:solidFill>
                  <a:srgbClr val="FF0000"/>
                </a:solidFill>
              </a:rPr>
              <a:t>-.</a:t>
            </a:r>
          </a:p>
          <a:p>
            <a:r>
              <a:rPr lang="en-US" dirty="0">
                <a:solidFill>
                  <a:srgbClr val="0070C0"/>
                </a:solidFill>
              </a:rPr>
              <a:t>Common names</a:t>
            </a:r>
            <a:r>
              <a:rPr lang="en-US" dirty="0"/>
              <a:t> for simple thiols are derived by naming the alkyl group bonded to !SH and adding the word </a:t>
            </a:r>
            <a:r>
              <a:rPr lang="en-US" i="1" dirty="0">
                <a:solidFill>
                  <a:srgbClr val="FF0000"/>
                </a:solidFill>
              </a:rPr>
              <a:t>mercaptan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72D65-7D85-49FB-833D-880EA9A2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8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hiol nomenclature">
            <a:extLst>
              <a:ext uri="{FF2B5EF4-FFF2-40B4-BE49-F238E27FC236}">
                <a16:creationId xmlns:a16="http://schemas.microsoft.com/office/drawing/2014/main" id="{851C227C-21FC-4194-A49B-D9391D094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220" b="43354"/>
          <a:stretch/>
        </p:blipFill>
        <p:spPr bwMode="auto">
          <a:xfrm>
            <a:off x="7997106" y="1778564"/>
            <a:ext cx="4017673" cy="534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iol nomenclature">
            <a:extLst>
              <a:ext uri="{FF2B5EF4-FFF2-40B4-BE49-F238E27FC236}">
                <a16:creationId xmlns:a16="http://schemas.microsoft.com/office/drawing/2014/main" id="{A9C9A06A-CB4C-48C3-986B-CC52B73BD4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13" r="12434"/>
          <a:stretch/>
        </p:blipFill>
        <p:spPr bwMode="auto">
          <a:xfrm>
            <a:off x="4671914" y="2725064"/>
            <a:ext cx="3131273" cy="4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iol nomenclature">
            <a:extLst>
              <a:ext uri="{FF2B5EF4-FFF2-40B4-BE49-F238E27FC236}">
                <a16:creationId xmlns:a16="http://schemas.microsoft.com/office/drawing/2014/main" id="{262C21DB-5A2C-4EE9-9F82-45FD08AA1B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2984" b="907"/>
          <a:stretch/>
        </p:blipFill>
        <p:spPr bwMode="auto">
          <a:xfrm>
            <a:off x="2625193" y="2865095"/>
            <a:ext cx="2046721" cy="166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thiol nomenclature">
            <a:extLst>
              <a:ext uri="{FF2B5EF4-FFF2-40B4-BE49-F238E27FC236}">
                <a16:creationId xmlns:a16="http://schemas.microsoft.com/office/drawing/2014/main" id="{E0287C75-CD53-4EC3-8D4E-92456C544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38" t="-2936" b="-1"/>
          <a:stretch/>
        </p:blipFill>
        <p:spPr bwMode="auto">
          <a:xfrm>
            <a:off x="2126241" y="4936922"/>
            <a:ext cx="2240244" cy="172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EBC119-B172-4406-B22A-2822069F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46DC92A-DF34-49C8-B7E4-D037B0BDEE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714690"/>
              </p:ext>
            </p:extLst>
          </p:nvPr>
        </p:nvGraphicFramePr>
        <p:xfrm>
          <a:off x="2625193" y="-17454"/>
          <a:ext cx="7031425" cy="2683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CS ChemDraw Drawing" r:id="rId5" imgW="4266720" imgH="1628280" progId="ChemDraw.Document.6.0">
                  <p:embed/>
                </p:oleObj>
              </mc:Choice>
              <mc:Fallback>
                <p:oleObj name="CS ChemDraw Drawing" r:id="rId5" imgW="4266720" imgH="1628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5193" y="-17454"/>
                        <a:ext cx="7031425" cy="2683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4F33E93-85B7-4144-9C6A-E00EB0732E26}"/>
              </a:ext>
            </a:extLst>
          </p:cNvPr>
          <p:cNvSpPr/>
          <p:nvPr/>
        </p:nvSpPr>
        <p:spPr>
          <a:xfrm>
            <a:off x="1545844" y="601012"/>
            <a:ext cx="1531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latinoLTStd-Light"/>
              </a:rPr>
              <a:t>IUPAC name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FC7FB-2AA4-4A68-BE69-40A9582750CF}"/>
              </a:ext>
            </a:extLst>
          </p:cNvPr>
          <p:cNvSpPr/>
          <p:nvPr/>
        </p:nvSpPr>
        <p:spPr>
          <a:xfrm>
            <a:off x="1116230" y="1152907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latinoLTStd-Light"/>
              </a:rPr>
              <a:t>common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7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B1C12-B99C-469C-ADBC-E63A9304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Sulfides nomenclature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F217E-7ACC-45B5-B130-015F154E2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675" y="2133600"/>
            <a:ext cx="9504218" cy="3777622"/>
          </a:xfrm>
        </p:spPr>
        <p:txBody>
          <a:bodyPr>
            <a:normAutofit/>
          </a:bodyPr>
          <a:lstStyle/>
          <a:p>
            <a:r>
              <a:rPr lang="en-US" dirty="0"/>
              <a:t>The sulfur analogues of ethers are called </a:t>
            </a:r>
            <a:r>
              <a:rPr lang="en-US" b="1" dirty="0"/>
              <a:t>sulfides </a:t>
            </a:r>
            <a:r>
              <a:rPr lang="en-US" dirty="0"/>
              <a:t>or </a:t>
            </a:r>
            <a:r>
              <a:rPr lang="en-US" b="1" dirty="0"/>
              <a:t>thioethers . </a:t>
            </a:r>
            <a:r>
              <a:rPr lang="en-US" dirty="0"/>
              <a:t>Sulfur is an excellent nucleophile because its electron cloud is polarizable</a:t>
            </a:r>
          </a:p>
          <a:p>
            <a:r>
              <a:rPr lang="en-US" dirty="0"/>
              <a:t>Thioethers are named in much the same way as their oxygen cousins, </a:t>
            </a:r>
            <a:r>
              <a:rPr lang="en-US" dirty="0">
                <a:hlinkClick r:id="rId3"/>
              </a:rPr>
              <a:t>ethers</a:t>
            </a:r>
            <a:r>
              <a:rPr lang="en-US" dirty="0"/>
              <a:t>. </a:t>
            </a:r>
            <a:r>
              <a:rPr lang="en-US" b="1" dirty="0"/>
              <a:t>"Simple" thioethers</a:t>
            </a:r>
          </a:p>
          <a:p>
            <a:r>
              <a:rPr lang="en-US" dirty="0"/>
              <a:t>If both groups are simple alkyl groups, then the thioether is usually named as </a:t>
            </a:r>
            <a:r>
              <a:rPr lang="en-US" b="1" dirty="0"/>
              <a:t>alkyl </a:t>
            </a:r>
            <a:r>
              <a:rPr lang="en-US" b="1" dirty="0" err="1"/>
              <a:t>alkyl</a:t>
            </a:r>
            <a:r>
              <a:rPr lang="en-US" b="1" dirty="0"/>
              <a:t> thioether</a:t>
            </a:r>
            <a:endParaRPr lang="en-US" dirty="0"/>
          </a:p>
          <a:p>
            <a:r>
              <a:rPr lang="en-US" dirty="0"/>
              <a:t>The alkyl groups are listed in alphabetical order</a:t>
            </a:r>
          </a:p>
          <a:p>
            <a:r>
              <a:rPr lang="en-US" dirty="0"/>
              <a:t>If the two alkyl groups are the same, then it's a </a:t>
            </a:r>
            <a:r>
              <a:rPr lang="en-US" b="1" dirty="0" err="1"/>
              <a:t>dialkyl</a:t>
            </a:r>
            <a:r>
              <a:rPr lang="en-US" b="1" dirty="0"/>
              <a:t> thioether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C6FD10E-2BA8-4A74-BB45-D4BAA7DD78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062146"/>
              </p:ext>
            </p:extLst>
          </p:nvPr>
        </p:nvGraphicFramePr>
        <p:xfrm>
          <a:off x="2792845" y="5008706"/>
          <a:ext cx="7958283" cy="1667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CS ChemDraw Drawing" r:id="rId4" imgW="4750560" imgH="995760" progId="ChemDraw.Document.6.0">
                  <p:embed/>
                </p:oleObj>
              </mc:Choice>
              <mc:Fallback>
                <p:oleObj name="CS ChemDraw Drawing" r:id="rId4" imgW="4750560" imgH="9957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92845" y="5008706"/>
                        <a:ext cx="7958283" cy="1667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9CCE5-8361-4790-BE87-AC55A571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90116-ABF9-4473-AEFB-C104E7E2C73C}"/>
              </a:ext>
            </a:extLst>
          </p:cNvPr>
          <p:cNvSpPr/>
          <p:nvPr/>
        </p:nvSpPr>
        <p:spPr>
          <a:xfrm>
            <a:off x="1192347" y="6049224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PalatinoLTStd-Light"/>
              </a:rPr>
              <a:t>common name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F7297-08F8-4CBA-BF85-381D928C2858}"/>
              </a:ext>
            </a:extLst>
          </p:cNvPr>
          <p:cNvSpPr/>
          <p:nvPr/>
        </p:nvSpPr>
        <p:spPr>
          <a:xfrm>
            <a:off x="1192347" y="5770490"/>
            <a:ext cx="1531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PalatinoLTStd-Light"/>
              </a:rPr>
              <a:t>IUPAC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E55530-9687-46DC-8FB7-141DD68BD02D}"/>
              </a:ext>
            </a:extLst>
          </p:cNvPr>
          <p:cNvSpPr/>
          <p:nvPr/>
        </p:nvSpPr>
        <p:spPr>
          <a:xfrm>
            <a:off x="1218760" y="6418251"/>
            <a:ext cx="1531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PalatinoLTStd-Light"/>
              </a:rPr>
              <a:t>IUPAC name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2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C607-4E52-4D1D-B5B3-E2AE39F42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properties of thiols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2429-B29E-4FF5-8618-EAABD8B0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SH bond in thiols is less polar than OH bond in alcohols, since </a:t>
            </a:r>
            <a:r>
              <a:rPr lang="en-US" dirty="0" err="1"/>
              <a:t>sulphur</a:t>
            </a:r>
            <a:r>
              <a:rPr lang="en-US" dirty="0"/>
              <a:t> is less electronegative than the oxygen atom. Thus, thiols form much weaker hydrogen bonding than alcohols, and have lower boiling points than analogous alcohols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5307EC-0862-4F65-8166-82C21CDB27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4" t="4354" r="2772" b="7264"/>
          <a:stretch/>
        </p:blipFill>
        <p:spPr>
          <a:xfrm>
            <a:off x="2803598" y="3546764"/>
            <a:ext cx="7989093" cy="296487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98FDA-223D-4CDB-9420-D91E5ED9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0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D3CA2-A557-42F4-A1C6-78806DB6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Acidity and basicity of thiols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D012F-8422-4EBA-A6EA-550AC906E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87236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Thiols are stronger acids (p </a:t>
            </a:r>
            <a:r>
              <a:rPr lang="en-US" i="1" dirty="0"/>
              <a:t>K </a:t>
            </a:r>
            <a:r>
              <a:rPr lang="en-US" dirty="0"/>
              <a:t>a 10) than alcohols (p </a:t>
            </a:r>
            <a:r>
              <a:rPr lang="en-US" i="1" dirty="0"/>
              <a:t>K </a:t>
            </a:r>
            <a:r>
              <a:rPr lang="en-US" dirty="0"/>
              <a:t>a 15). </a:t>
            </a:r>
          </a:p>
          <a:p>
            <a:r>
              <a:rPr lang="en-US" dirty="0"/>
              <a:t>The greater acidity of thiols compared to alcohols can be explained by the fact that sulfur (a third-period element) is larger than oxygen (a second-period element). The negative charge on an </a:t>
            </a:r>
            <a:r>
              <a:rPr lang="en-US" dirty="0" err="1"/>
              <a:t>alkylsulfide</a:t>
            </a:r>
            <a:r>
              <a:rPr lang="en-US" dirty="0"/>
              <a:t> ion (RS-) is delocalized (spread) over a larger area and is therefore more stable than the negative charge on an alkoxide ion (RO-).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Thiolate ions (e.g. 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30000" dirty="0"/>
              <a:t>-</a:t>
            </a:r>
            <a:r>
              <a:rPr lang="en-US" dirty="0"/>
              <a:t>) are stronger nucleophiles and weaker bases than corresponding alkoxides (CH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30000" dirty="0"/>
              <a:t>-</a:t>
            </a:r>
            <a:r>
              <a:rPr lang="en-US" dirty="0"/>
              <a:t>). Conversely, thiols are stronger acids than corresponding alcohols.</a:t>
            </a:r>
          </a:p>
          <a:p>
            <a:endParaRPr lang="en-US" dirty="0"/>
          </a:p>
        </p:txBody>
      </p:sp>
      <p:pic>
        <p:nvPicPr>
          <p:cNvPr id="5" name="Picture 2" descr="Image result for thiol reactions">
            <a:extLst>
              <a:ext uri="{FF2B5EF4-FFF2-40B4-BE49-F238E27FC236}">
                <a16:creationId xmlns:a16="http://schemas.microsoft.com/office/drawing/2014/main" id="{98B603B1-BC28-4928-93F6-7461F90FEC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6"/>
          <a:stretch/>
        </p:blipFill>
        <p:spPr bwMode="auto">
          <a:xfrm>
            <a:off x="7315199" y="5138047"/>
            <a:ext cx="3862715" cy="158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37B5B-1D84-4DCB-B82F-41D9EB6A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4A6AEC9-6B17-4B7C-9F95-2A3EC74C46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197111"/>
              </p:ext>
            </p:extLst>
          </p:nvPr>
        </p:nvGraphicFramePr>
        <p:xfrm>
          <a:off x="3795454" y="3676047"/>
          <a:ext cx="52863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CS ChemDraw Drawing" r:id="rId4" imgW="5285880" imgH="883800" progId="ChemDraw.Document.6.0">
                  <p:embed/>
                </p:oleObj>
              </mc:Choice>
              <mc:Fallback>
                <p:oleObj name="CS ChemDraw Drawing" r:id="rId4" imgW="5285880" imgH="883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95454" y="3676047"/>
                        <a:ext cx="5286375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48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11452-presscdn-0-51-pagely.netdna-ssl.com/wp-content/uploads/2015/06/3-nuc-bas1.png">
            <a:extLst>
              <a:ext uri="{FF2B5EF4-FFF2-40B4-BE49-F238E27FC236}">
                <a16:creationId xmlns:a16="http://schemas.microsoft.com/office/drawing/2014/main" id="{0F8268FA-F6D8-4949-B326-EC356E540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848" y="997528"/>
            <a:ext cx="9632752" cy="458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1DD166-3823-4778-9CB0-5ADCF693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867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832</TotalTime>
  <Words>821</Words>
  <Application>Microsoft Office PowerPoint</Application>
  <PresentationFormat>Widescreen</PresentationFormat>
  <Paragraphs>89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Gothic</vt:lpstr>
      <vt:lpstr>PalatinoLTStd-Light</vt:lpstr>
      <vt:lpstr>Tahoma</vt:lpstr>
      <vt:lpstr>Wingdings</vt:lpstr>
      <vt:lpstr>Wingdings 3</vt:lpstr>
      <vt:lpstr>Wisp</vt:lpstr>
      <vt:lpstr>CS ChemDraw Drawing</vt:lpstr>
      <vt:lpstr>   Thiols and Sulfides </vt:lpstr>
      <vt:lpstr>PowerPoint Presentation</vt:lpstr>
      <vt:lpstr>Thiols</vt:lpstr>
      <vt:lpstr>Nomenclature of thiols</vt:lpstr>
      <vt:lpstr>PowerPoint Presentation</vt:lpstr>
      <vt:lpstr>Sulfides nomenclature </vt:lpstr>
      <vt:lpstr>Physical properties of thiols</vt:lpstr>
      <vt:lpstr>Acidity and basicity of thiols </vt:lpstr>
      <vt:lpstr>PowerPoint Presentation</vt:lpstr>
      <vt:lpstr>Preparation of thiols</vt:lpstr>
      <vt:lpstr>PowerPoint Presentation</vt:lpstr>
      <vt:lpstr>Preparation of sulfide</vt:lpstr>
      <vt:lpstr>PowerPoint Presentation</vt:lpstr>
      <vt:lpstr>PowerPoint Presentation</vt:lpstr>
      <vt:lpstr>Reactions of thiols Oxidation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Thiols and Sulfides</dc:title>
  <dc:creator>Crash .</dc:creator>
  <cp:lastModifiedBy>Crash .</cp:lastModifiedBy>
  <cp:revision>53</cp:revision>
  <dcterms:created xsi:type="dcterms:W3CDTF">2017-10-19T20:45:16Z</dcterms:created>
  <dcterms:modified xsi:type="dcterms:W3CDTF">2018-02-18T17:47:06Z</dcterms:modified>
</cp:coreProperties>
</file>