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302" r:id="rId26"/>
    <p:sldId id="278" r:id="rId27"/>
    <p:sldId id="281" r:id="rId28"/>
    <p:sldId id="282" r:id="rId29"/>
    <p:sldId id="283" r:id="rId30"/>
    <p:sldId id="284" r:id="rId31"/>
    <p:sldId id="285" r:id="rId32"/>
    <p:sldId id="286" r:id="rId33"/>
    <p:sldId id="303" r:id="rId34"/>
    <p:sldId id="287" r:id="rId35"/>
    <p:sldId id="304" r:id="rId36"/>
    <p:sldId id="305" r:id="rId37"/>
    <p:sldId id="288" r:id="rId38"/>
    <p:sldId id="289" r:id="rId39"/>
    <p:sldId id="290" r:id="rId40"/>
    <p:sldId id="291" r:id="rId41"/>
    <p:sldId id="292" r:id="rId42"/>
    <p:sldId id="293" r:id="rId43"/>
    <p:sldId id="307" r:id="rId44"/>
    <p:sldId id="308" r:id="rId45"/>
    <p:sldId id="294" r:id="rId46"/>
    <p:sldId id="295" r:id="rId47"/>
    <p:sldId id="296" r:id="rId48"/>
    <p:sldId id="297" r:id="rId49"/>
    <p:sldId id="309" r:id="rId50"/>
    <p:sldId id="310" r:id="rId51"/>
    <p:sldId id="306" r:id="rId5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787"/>
    <p:restoredTop sz="90929"/>
  </p:normalViewPr>
  <p:slideViewPr>
    <p:cSldViewPr>
      <p:cViewPr varScale="1">
        <p:scale>
          <a:sx n="73" d="100"/>
          <a:sy n="73" d="100"/>
        </p:scale>
        <p:origin x="-9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4099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4100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1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102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410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105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6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7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0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2126A4F-8B7F-401A-9D60-BD4644D642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AFEEFF-9609-40A4-AFCE-FDB34FFE23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73DD16-02D3-4CF5-89A7-165172BBE8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95E289C-938A-4BFF-BD7A-5AFE090353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B190FB7-6D8B-42F8-84BF-545D5F3DFA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A07151-CDFE-4CAB-9EB1-7A82696326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F2ADD8-D0B2-4B31-8363-B1CE03ED4A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2C5F2A-B0C7-4CB3-9542-3EBF1C716E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42D05-903C-4276-8413-42562C5757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7490A9-AC2A-460E-801D-D9395F3B3A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8B6C72-C679-4406-AC32-276F6C9A65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F92541-6D62-4FE6-ABAC-C4D1984468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A8A968-4C63-4CE6-A771-D2794CB362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C3519F5-CE92-4212-B307-DBF82F14631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6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1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37.jpeg"/><Relationship Id="rId4" Type="http://schemas.openxmlformats.org/officeDocument/2006/relationships/oleObject" Target="../embeddings/oleObject18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Chapter 4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Motion in Two Dimensions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Average Acceleration, cont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As a particle moves, </a:t>
            </a:r>
            <a:r>
              <a:rPr lang="en-US" sz="2800">
                <a:cs typeface="Times New Roman" pitchFamily="18" charset="0"/>
              </a:rPr>
              <a:t>Δ</a:t>
            </a:r>
            <a:r>
              <a:rPr lang="en-US" sz="2800" b="1">
                <a:cs typeface="Times New Roman" pitchFamily="18" charset="0"/>
              </a:rPr>
              <a:t>v</a:t>
            </a:r>
            <a:r>
              <a:rPr lang="en-US" sz="2800">
                <a:cs typeface="Times New Roman" pitchFamily="18" charset="0"/>
              </a:rPr>
              <a:t> can be found in different ways</a:t>
            </a:r>
          </a:p>
          <a:p>
            <a:r>
              <a:rPr lang="en-US" sz="2800">
                <a:cs typeface="Times New Roman" pitchFamily="18" charset="0"/>
              </a:rPr>
              <a:t>The average acceleration is a vector quantity directed along Δ</a:t>
            </a:r>
            <a:r>
              <a:rPr lang="en-US" sz="2800" b="1">
                <a:cs typeface="Times New Roman" pitchFamily="18" charset="0"/>
              </a:rPr>
              <a:t>v</a:t>
            </a:r>
            <a:r>
              <a:rPr lang="en-US" sz="2800">
                <a:cs typeface="Times New Roman" pitchFamily="18" charset="0"/>
              </a:rPr>
              <a:t> 	</a:t>
            </a:r>
            <a:r>
              <a:rPr lang="en-US" sz="2800"/>
              <a:t> </a:t>
            </a:r>
          </a:p>
        </p:txBody>
      </p:sp>
      <p:pic>
        <p:nvPicPr>
          <p:cNvPr id="13318" name="Picture 6" descr="0404.jpg                                                       00045887smeagol                        B7464D7A: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45088" y="2782888"/>
            <a:ext cx="3810000" cy="2582862"/>
          </a:xfrm>
          <a:noFill/>
          <a:ln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Instantaneous Acceleration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instantaneous acceleration is the limit of the average acceleration as </a:t>
            </a:r>
            <a:r>
              <a:rPr lang="en-US">
                <a:cs typeface="Times New Roman" pitchFamily="18" charset="0"/>
              </a:rPr>
              <a:t>Δ</a:t>
            </a:r>
            <a:r>
              <a:rPr lang="en-US" b="1">
                <a:cs typeface="Times New Roman" pitchFamily="18" charset="0"/>
              </a:rPr>
              <a:t>v</a:t>
            </a:r>
            <a:r>
              <a:rPr lang="en-US">
                <a:cs typeface="Times New Roman" pitchFamily="18" charset="0"/>
              </a:rPr>
              <a:t>/Δ</a:t>
            </a:r>
            <a:r>
              <a:rPr lang="en-US" i="1">
                <a:cs typeface="Times New Roman" pitchFamily="18" charset="0"/>
              </a:rPr>
              <a:t>t</a:t>
            </a:r>
            <a:r>
              <a:rPr lang="en-US">
                <a:cs typeface="Times New Roman" pitchFamily="18" charset="0"/>
              </a:rPr>
              <a:t> approaches zero</a:t>
            </a:r>
          </a:p>
          <a:p>
            <a:endParaRPr lang="en-US"/>
          </a:p>
          <a:p>
            <a:endParaRPr lang="en-US"/>
          </a:p>
        </p:txBody>
      </p:sp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2438400" y="3962400"/>
          <a:ext cx="3130550" cy="1193800"/>
        </p:xfrm>
        <a:graphic>
          <a:graphicData uri="http://schemas.openxmlformats.org/presentationml/2006/ole">
            <p:oleObj spid="_x0000_s14340" name="Equation" r:id="rId3" imgW="1066680" imgH="40608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Producing An Acceleration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Various changes in a particle’s motion may produce an acceleration</a:t>
            </a:r>
          </a:p>
          <a:p>
            <a:pPr lvl="1"/>
            <a:r>
              <a:rPr lang="en-US"/>
              <a:t>The magnitude of the velocity vector may change</a:t>
            </a:r>
          </a:p>
          <a:p>
            <a:pPr lvl="1"/>
            <a:r>
              <a:rPr lang="en-US"/>
              <a:t>The direction of the velocity vector may change</a:t>
            </a:r>
          </a:p>
          <a:p>
            <a:pPr lvl="2"/>
            <a:r>
              <a:rPr lang="en-US"/>
              <a:t>Even if the magnitude remains constant</a:t>
            </a:r>
          </a:p>
          <a:p>
            <a:pPr lvl="1"/>
            <a:r>
              <a:rPr lang="en-US"/>
              <a:t>Both may change simultaneously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Kinematic Equations for Two-Dimensional Motion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When the two-dimensional motion has a constant acceleration, a series of equations can be developed that describe the motion</a:t>
            </a:r>
          </a:p>
          <a:p>
            <a:r>
              <a:rPr lang="en-US"/>
              <a:t>These equations will be similar to those of one-dimensional kinematics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Kinematic Equations, 2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Position vector</a:t>
            </a:r>
          </a:p>
          <a:p>
            <a:endParaRPr lang="en-US"/>
          </a:p>
          <a:p>
            <a:r>
              <a:rPr lang="en-US"/>
              <a:t>Velocity</a:t>
            </a:r>
          </a:p>
          <a:p>
            <a:pPr lvl="1"/>
            <a:endParaRPr lang="en-US"/>
          </a:p>
          <a:p>
            <a:pPr lvl="1"/>
            <a:r>
              <a:rPr lang="en-US"/>
              <a:t>Since acceleration is constant, we can also find an expression for the velocity as a function of time: </a:t>
            </a:r>
            <a:r>
              <a:rPr lang="en-US" b="1"/>
              <a:t>v</a:t>
            </a:r>
            <a:r>
              <a:rPr lang="en-US" i="1" baseline="-25000"/>
              <a:t>f</a:t>
            </a:r>
            <a:r>
              <a:rPr lang="en-US"/>
              <a:t> = </a:t>
            </a:r>
            <a:r>
              <a:rPr lang="en-US" b="1"/>
              <a:t>v</a:t>
            </a:r>
            <a:r>
              <a:rPr lang="en-US" i="1" baseline="-25000"/>
              <a:t>i</a:t>
            </a:r>
            <a:r>
              <a:rPr lang="en-US"/>
              <a:t> + </a:t>
            </a:r>
            <a:r>
              <a:rPr lang="en-US" b="1"/>
              <a:t>a</a:t>
            </a:r>
            <a:r>
              <a:rPr lang="en-US" i="1"/>
              <a:t>t</a:t>
            </a:r>
          </a:p>
          <a:p>
            <a:pPr lvl="1"/>
            <a:endParaRPr lang="en-US"/>
          </a:p>
          <a:p>
            <a:endParaRPr lang="en-US"/>
          </a:p>
          <a:p>
            <a:endParaRPr lang="en-US"/>
          </a:p>
        </p:txBody>
      </p:sp>
      <p:graphicFrame>
        <p:nvGraphicFramePr>
          <p:cNvPr id="58368" name="Object 0"/>
          <p:cNvGraphicFramePr>
            <a:graphicFrameLocks noChangeAspect="1"/>
          </p:cNvGraphicFramePr>
          <p:nvPr/>
        </p:nvGraphicFramePr>
        <p:xfrm>
          <a:off x="4419600" y="1981200"/>
          <a:ext cx="1752600" cy="628650"/>
        </p:xfrm>
        <a:graphic>
          <a:graphicData uri="http://schemas.openxmlformats.org/presentationml/2006/ole">
            <p:oleObj spid="_x0000_s58368" name="Equation" r:id="rId3" imgW="672840" imgH="241200" progId="Equation.DSMT4">
              <p:embed/>
            </p:oleObj>
          </a:graphicData>
        </a:graphic>
      </p:graphicFrame>
      <p:graphicFrame>
        <p:nvGraphicFramePr>
          <p:cNvPr id="58369" name="Object 1"/>
          <p:cNvGraphicFramePr>
            <a:graphicFrameLocks noChangeAspect="1"/>
          </p:cNvGraphicFramePr>
          <p:nvPr/>
        </p:nvGraphicFramePr>
        <p:xfrm>
          <a:off x="3352800" y="2940050"/>
          <a:ext cx="2743200" cy="977900"/>
        </p:xfrm>
        <a:graphic>
          <a:graphicData uri="http://schemas.openxmlformats.org/presentationml/2006/ole">
            <p:oleObj spid="_x0000_s58369" name="Equation" r:id="rId4" imgW="1104840" imgH="39348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Kinematic Equations, 3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The velocity vector can be represented by its components</a:t>
            </a:r>
          </a:p>
          <a:p>
            <a:r>
              <a:rPr lang="en-US" sz="2800" b="1"/>
              <a:t>v</a:t>
            </a:r>
            <a:r>
              <a:rPr lang="en-US" sz="2800" i="1" baseline="-25000"/>
              <a:t>f</a:t>
            </a:r>
            <a:r>
              <a:rPr lang="en-US" sz="2800"/>
              <a:t> is generally not along the direction of either </a:t>
            </a:r>
            <a:r>
              <a:rPr lang="en-US" sz="2800" b="1"/>
              <a:t>v</a:t>
            </a:r>
            <a:r>
              <a:rPr lang="en-US" sz="2800" i="1" baseline="-25000"/>
              <a:t>i</a:t>
            </a:r>
            <a:r>
              <a:rPr lang="en-US" sz="2800"/>
              <a:t> or </a:t>
            </a:r>
            <a:r>
              <a:rPr lang="en-US" sz="2800" b="1"/>
              <a:t>a</a:t>
            </a:r>
            <a:r>
              <a:rPr lang="en-US" sz="2800" i="1"/>
              <a:t>t</a:t>
            </a:r>
            <a:endParaRPr lang="en-US" sz="2800" b="1" i="1"/>
          </a:p>
        </p:txBody>
      </p:sp>
      <p:pic>
        <p:nvPicPr>
          <p:cNvPr id="18437" name="Picture 5" descr=" 0405a.jpg                                                      00045887smeagol                        B7464D7A: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45088" y="2117725"/>
            <a:ext cx="3810000" cy="3913188"/>
          </a:xfrm>
          <a:noFill/>
          <a:ln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Kinematic Equations, 4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position vector can also be expressed as a function of time:</a:t>
            </a:r>
          </a:p>
          <a:p>
            <a:pPr lvl="1"/>
            <a:r>
              <a:rPr lang="en-US" b="1"/>
              <a:t>r</a:t>
            </a:r>
            <a:r>
              <a:rPr lang="en-US" i="1" baseline="-25000"/>
              <a:t>f</a:t>
            </a:r>
            <a:r>
              <a:rPr lang="en-US"/>
              <a:t> = </a:t>
            </a:r>
            <a:r>
              <a:rPr lang="en-US" b="1"/>
              <a:t>r</a:t>
            </a:r>
            <a:r>
              <a:rPr lang="en-US" i="1" baseline="-25000"/>
              <a:t>i</a:t>
            </a:r>
            <a:r>
              <a:rPr lang="en-US"/>
              <a:t> + </a:t>
            </a:r>
            <a:r>
              <a:rPr lang="en-US" b="1"/>
              <a:t>v</a:t>
            </a:r>
            <a:r>
              <a:rPr lang="en-US" i="1" baseline="-25000"/>
              <a:t>i</a:t>
            </a:r>
            <a:r>
              <a:rPr lang="en-US" i="1"/>
              <a:t>t</a:t>
            </a:r>
            <a:r>
              <a:rPr lang="en-US"/>
              <a:t> + ½ </a:t>
            </a:r>
            <a:r>
              <a:rPr lang="en-US" b="1"/>
              <a:t>a</a:t>
            </a:r>
            <a:r>
              <a:rPr lang="en-US" i="1"/>
              <a:t>t</a:t>
            </a:r>
            <a:r>
              <a:rPr lang="en-US" baseline="30000"/>
              <a:t>2</a:t>
            </a:r>
            <a:endParaRPr lang="en-US"/>
          </a:p>
          <a:p>
            <a:pPr lvl="1"/>
            <a:r>
              <a:rPr lang="en-US"/>
              <a:t>This indicates that the position vector is the sum of three other vectors:</a:t>
            </a:r>
          </a:p>
          <a:p>
            <a:pPr lvl="2"/>
            <a:r>
              <a:rPr lang="en-US"/>
              <a:t>The initial position vector</a:t>
            </a:r>
          </a:p>
          <a:p>
            <a:pPr lvl="2"/>
            <a:r>
              <a:rPr lang="en-US"/>
              <a:t>The</a:t>
            </a:r>
            <a:r>
              <a:rPr lang="en-US" b="1"/>
              <a:t> </a:t>
            </a:r>
            <a:r>
              <a:rPr lang="en-US"/>
              <a:t>displacement resulting from </a:t>
            </a:r>
            <a:r>
              <a:rPr lang="en-US" b="1"/>
              <a:t>v</a:t>
            </a:r>
            <a:r>
              <a:rPr lang="en-US" i="1" baseline="-25000"/>
              <a:t>i</a:t>
            </a:r>
            <a:r>
              <a:rPr lang="en-US"/>
              <a:t> </a:t>
            </a:r>
            <a:r>
              <a:rPr lang="en-US" i="1"/>
              <a:t>t</a:t>
            </a:r>
          </a:p>
          <a:p>
            <a:pPr lvl="2"/>
            <a:r>
              <a:rPr lang="en-US"/>
              <a:t>The displacement resulting from ½ </a:t>
            </a:r>
            <a:r>
              <a:rPr lang="en-US" b="1"/>
              <a:t>a</a:t>
            </a:r>
            <a:r>
              <a:rPr lang="en-US" i="1"/>
              <a:t>t</a:t>
            </a:r>
            <a:r>
              <a:rPr lang="en-US" baseline="30000"/>
              <a:t>2</a:t>
            </a:r>
            <a:endParaRPr lang="en-US" b="1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Kinematic Equations, 5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The vector representation of the position vector</a:t>
            </a:r>
          </a:p>
          <a:p>
            <a:r>
              <a:rPr lang="en-US" sz="2800" b="1"/>
              <a:t>r</a:t>
            </a:r>
            <a:r>
              <a:rPr lang="en-US" sz="2800" i="1" baseline="-25000"/>
              <a:t>f</a:t>
            </a:r>
            <a:r>
              <a:rPr lang="en-US" sz="2800"/>
              <a:t> is generally not in the same direction as </a:t>
            </a:r>
            <a:r>
              <a:rPr lang="en-US" sz="2800" b="1"/>
              <a:t>v</a:t>
            </a:r>
            <a:r>
              <a:rPr lang="en-US" sz="2800" i="1" baseline="-25000"/>
              <a:t>i</a:t>
            </a:r>
            <a:r>
              <a:rPr lang="en-US" sz="2800"/>
              <a:t> or as </a:t>
            </a:r>
            <a:r>
              <a:rPr lang="en-US" sz="2800" b="1"/>
              <a:t>a</a:t>
            </a:r>
            <a:r>
              <a:rPr lang="en-US" sz="2800" i="1" baseline="-25000"/>
              <a:t>i</a:t>
            </a:r>
            <a:endParaRPr lang="en-US" sz="2800" i="1"/>
          </a:p>
          <a:p>
            <a:r>
              <a:rPr lang="en-US" sz="2800" b="1"/>
              <a:t>r</a:t>
            </a:r>
            <a:r>
              <a:rPr lang="en-US" sz="2800" i="1" baseline="-25000"/>
              <a:t>f</a:t>
            </a:r>
            <a:r>
              <a:rPr lang="en-US" sz="2800"/>
              <a:t> and </a:t>
            </a:r>
            <a:r>
              <a:rPr lang="en-US" sz="2800" b="1"/>
              <a:t>v</a:t>
            </a:r>
            <a:r>
              <a:rPr lang="en-US" sz="2800" i="1" baseline="-25000"/>
              <a:t>f</a:t>
            </a:r>
            <a:r>
              <a:rPr lang="en-US" sz="2800"/>
              <a:t> are generally not in the same direction</a:t>
            </a:r>
            <a:endParaRPr lang="en-US" sz="2800" b="1"/>
          </a:p>
        </p:txBody>
      </p:sp>
      <p:pic>
        <p:nvPicPr>
          <p:cNvPr id="20485" name="Picture 5" descr=" 0405b.jpg                                                      00045887smeagol                        B7464D7A: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45088" y="2247900"/>
            <a:ext cx="3810000" cy="3654425"/>
          </a:xfrm>
          <a:noFill/>
          <a:ln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Kinematic Equations, Components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The equations for final velocity and final position are vector equations, therefore they may also be written in component form</a:t>
            </a:r>
          </a:p>
          <a:p>
            <a:pPr>
              <a:lnSpc>
                <a:spcPct val="90000"/>
              </a:lnSpc>
            </a:pPr>
            <a:r>
              <a:rPr lang="en-US"/>
              <a:t>This shows that two-dimensional motion at constant acceleration is equivalent to two independent motions</a:t>
            </a:r>
          </a:p>
          <a:p>
            <a:pPr lvl="1">
              <a:lnSpc>
                <a:spcPct val="90000"/>
              </a:lnSpc>
            </a:pPr>
            <a:r>
              <a:rPr lang="en-US"/>
              <a:t>One motion in the </a:t>
            </a:r>
            <a:r>
              <a:rPr lang="en-US" i="1"/>
              <a:t>x</a:t>
            </a:r>
            <a:r>
              <a:rPr lang="en-US"/>
              <a:t>-direction and the other in the </a:t>
            </a:r>
            <a:r>
              <a:rPr lang="en-US" i="1"/>
              <a:t>y</a:t>
            </a:r>
            <a:r>
              <a:rPr lang="en-US"/>
              <a:t>-direction</a:t>
            </a:r>
          </a:p>
          <a:p>
            <a:pPr lvl="1"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Kinematic Equations, Component Equations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v</a:t>
            </a:r>
            <a:r>
              <a:rPr lang="en-US" i="1" baseline="-25000"/>
              <a:t>f</a:t>
            </a:r>
            <a:r>
              <a:rPr lang="en-US"/>
              <a:t> = </a:t>
            </a:r>
            <a:r>
              <a:rPr lang="en-US" b="1"/>
              <a:t>v</a:t>
            </a:r>
            <a:r>
              <a:rPr lang="en-US" i="1" baseline="-25000"/>
              <a:t>i</a:t>
            </a:r>
            <a:r>
              <a:rPr lang="en-US"/>
              <a:t> + </a:t>
            </a:r>
            <a:r>
              <a:rPr lang="en-US" b="1"/>
              <a:t>a</a:t>
            </a:r>
            <a:r>
              <a:rPr lang="en-US" i="1"/>
              <a:t>t</a:t>
            </a:r>
            <a:r>
              <a:rPr lang="en-US"/>
              <a:t> becomes</a:t>
            </a:r>
          </a:p>
          <a:p>
            <a:pPr lvl="1"/>
            <a:r>
              <a:rPr lang="en-US"/>
              <a:t>v</a:t>
            </a:r>
            <a:r>
              <a:rPr lang="en-US" i="1" baseline="-25000"/>
              <a:t>xf</a:t>
            </a:r>
            <a:r>
              <a:rPr lang="en-US"/>
              <a:t> = v</a:t>
            </a:r>
            <a:r>
              <a:rPr lang="en-US" i="1" baseline="-25000"/>
              <a:t>xi</a:t>
            </a:r>
            <a:r>
              <a:rPr lang="en-US"/>
              <a:t> + a</a:t>
            </a:r>
            <a:r>
              <a:rPr lang="en-US" i="1" baseline="-25000"/>
              <a:t>x</a:t>
            </a:r>
            <a:r>
              <a:rPr lang="en-US" i="1"/>
              <a:t>t</a:t>
            </a:r>
            <a:r>
              <a:rPr lang="en-US"/>
              <a:t> and </a:t>
            </a:r>
          </a:p>
          <a:p>
            <a:pPr lvl="1"/>
            <a:r>
              <a:rPr lang="en-US"/>
              <a:t>v</a:t>
            </a:r>
            <a:r>
              <a:rPr lang="en-US" i="1" baseline="-25000"/>
              <a:t>yf</a:t>
            </a:r>
            <a:r>
              <a:rPr lang="en-US"/>
              <a:t> = v</a:t>
            </a:r>
            <a:r>
              <a:rPr lang="en-US" i="1" baseline="-25000"/>
              <a:t>yi</a:t>
            </a:r>
            <a:r>
              <a:rPr lang="en-US"/>
              <a:t> + a</a:t>
            </a:r>
            <a:r>
              <a:rPr lang="en-US" i="1" baseline="-25000"/>
              <a:t>y</a:t>
            </a:r>
            <a:r>
              <a:rPr lang="en-US" i="1"/>
              <a:t>t</a:t>
            </a:r>
            <a:r>
              <a:rPr lang="en-US"/>
              <a:t> </a:t>
            </a:r>
          </a:p>
          <a:p>
            <a:r>
              <a:rPr lang="en-US" b="1"/>
              <a:t>r</a:t>
            </a:r>
            <a:r>
              <a:rPr lang="en-US" b="1" i="1" baseline="-25000"/>
              <a:t>f</a:t>
            </a:r>
            <a:r>
              <a:rPr lang="en-US" b="1"/>
              <a:t> = r</a:t>
            </a:r>
            <a:r>
              <a:rPr lang="en-US" b="1" i="1" baseline="-25000"/>
              <a:t>i</a:t>
            </a:r>
            <a:r>
              <a:rPr lang="en-US" b="1"/>
              <a:t> + v</a:t>
            </a:r>
            <a:r>
              <a:rPr lang="en-US" i="1" baseline="-25000"/>
              <a:t>i</a:t>
            </a:r>
            <a:r>
              <a:rPr lang="en-US"/>
              <a:t> </a:t>
            </a:r>
            <a:r>
              <a:rPr lang="en-US" i="1"/>
              <a:t>t</a:t>
            </a:r>
            <a:r>
              <a:rPr lang="en-US"/>
              <a:t> + ½ </a:t>
            </a:r>
            <a:r>
              <a:rPr lang="en-US" b="1"/>
              <a:t>a</a:t>
            </a:r>
            <a:r>
              <a:rPr lang="en-US" i="1"/>
              <a:t>t</a:t>
            </a:r>
            <a:r>
              <a:rPr lang="en-US" baseline="30000"/>
              <a:t>2</a:t>
            </a:r>
            <a:r>
              <a:rPr lang="en-US" baseline="-25000"/>
              <a:t>  </a:t>
            </a:r>
            <a:r>
              <a:rPr lang="en-US"/>
              <a:t>becomes</a:t>
            </a:r>
          </a:p>
          <a:p>
            <a:pPr lvl="1"/>
            <a:r>
              <a:rPr lang="en-US"/>
              <a:t>x</a:t>
            </a:r>
            <a:r>
              <a:rPr lang="en-US" i="1" baseline="-25000"/>
              <a:t>f</a:t>
            </a:r>
            <a:r>
              <a:rPr lang="en-US"/>
              <a:t> = x</a:t>
            </a:r>
            <a:r>
              <a:rPr lang="en-US" i="1" baseline="-25000"/>
              <a:t>i</a:t>
            </a:r>
            <a:r>
              <a:rPr lang="en-US"/>
              <a:t> + v</a:t>
            </a:r>
            <a:r>
              <a:rPr lang="en-US" i="1" baseline="-25000"/>
              <a:t>xi</a:t>
            </a:r>
            <a:r>
              <a:rPr lang="en-US"/>
              <a:t> </a:t>
            </a:r>
            <a:r>
              <a:rPr lang="en-US" i="1"/>
              <a:t>t</a:t>
            </a:r>
            <a:r>
              <a:rPr lang="en-US"/>
              <a:t> + ½ a</a:t>
            </a:r>
            <a:r>
              <a:rPr lang="en-US" baseline="-25000"/>
              <a:t>x</a:t>
            </a:r>
            <a:r>
              <a:rPr lang="en-US" i="1"/>
              <a:t>t</a:t>
            </a:r>
            <a:r>
              <a:rPr lang="en-US" baseline="30000"/>
              <a:t>2 </a:t>
            </a:r>
            <a:r>
              <a:rPr lang="en-US"/>
              <a:t> and </a:t>
            </a:r>
          </a:p>
          <a:p>
            <a:pPr lvl="1"/>
            <a:r>
              <a:rPr lang="en-US"/>
              <a:t>y</a:t>
            </a:r>
            <a:r>
              <a:rPr lang="en-US" i="1" baseline="-25000"/>
              <a:t>f</a:t>
            </a:r>
            <a:r>
              <a:rPr lang="en-US"/>
              <a:t> = y</a:t>
            </a:r>
            <a:r>
              <a:rPr lang="en-US" i="1" baseline="-25000"/>
              <a:t>i</a:t>
            </a:r>
            <a:r>
              <a:rPr lang="en-US"/>
              <a:t> + v</a:t>
            </a:r>
            <a:r>
              <a:rPr lang="en-US" i="1" baseline="-25000"/>
              <a:t>yi</a:t>
            </a:r>
            <a:r>
              <a:rPr lang="en-US"/>
              <a:t> </a:t>
            </a:r>
            <a:r>
              <a:rPr lang="en-US" i="1"/>
              <a:t>t</a:t>
            </a:r>
            <a:r>
              <a:rPr lang="en-US"/>
              <a:t> + ½ a</a:t>
            </a:r>
            <a:r>
              <a:rPr lang="en-US" i="1" baseline="-25000"/>
              <a:t>y</a:t>
            </a:r>
            <a:r>
              <a:rPr lang="en-US" i="1"/>
              <a:t>t</a:t>
            </a:r>
            <a:r>
              <a:rPr lang="en-US" baseline="30000"/>
              <a:t>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Motion in Two Dimensions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Using + or – signs is not always sufficient to fully describe motion in more than one dimension</a:t>
            </a:r>
          </a:p>
          <a:p>
            <a:pPr lvl="1"/>
            <a:r>
              <a:rPr lang="en-US" sz="2400"/>
              <a:t>Vectors can be used to more fully describe motion</a:t>
            </a:r>
          </a:p>
          <a:p>
            <a:r>
              <a:rPr lang="en-US" sz="2800"/>
              <a:t>Still interested in displacement, velocity, and acceleration</a:t>
            </a:r>
          </a:p>
          <a:p>
            <a:r>
              <a:rPr lang="en-US" sz="2800"/>
              <a:t>Will serve as the basis of multiple types of motion in future chapters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Projectile Motion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 object may move in both the </a:t>
            </a:r>
            <a:r>
              <a:rPr lang="en-US" i="1"/>
              <a:t>x</a:t>
            </a:r>
            <a:r>
              <a:rPr lang="en-US"/>
              <a:t> and </a:t>
            </a:r>
            <a:r>
              <a:rPr lang="en-US" i="1"/>
              <a:t>y</a:t>
            </a:r>
            <a:r>
              <a:rPr lang="en-US"/>
              <a:t> directions simultaneously</a:t>
            </a:r>
          </a:p>
          <a:p>
            <a:r>
              <a:rPr lang="en-US"/>
              <a:t>The form of two-dimensional motion we will deal with is called </a:t>
            </a:r>
            <a:r>
              <a:rPr lang="en-US" b="1"/>
              <a:t>projectile motion</a:t>
            </a:r>
            <a:endParaRPr lang="en-US"/>
          </a:p>
          <a:p>
            <a:pPr lvl="1"/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Assumptions of Projectile Motion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The free-fall acceleration </a:t>
            </a:r>
            <a:r>
              <a:rPr lang="en-US" b="1"/>
              <a:t>g</a:t>
            </a:r>
            <a:r>
              <a:rPr lang="en-US"/>
              <a:t> is constant over the range of motion</a:t>
            </a:r>
          </a:p>
          <a:p>
            <a:pPr lvl="1">
              <a:lnSpc>
                <a:spcPct val="90000"/>
              </a:lnSpc>
            </a:pPr>
            <a:r>
              <a:rPr lang="en-US"/>
              <a:t>And is directed downward</a:t>
            </a:r>
          </a:p>
          <a:p>
            <a:pPr>
              <a:lnSpc>
                <a:spcPct val="90000"/>
              </a:lnSpc>
            </a:pPr>
            <a:r>
              <a:rPr lang="en-US"/>
              <a:t>The effect of air friction is negligible</a:t>
            </a:r>
          </a:p>
          <a:p>
            <a:pPr>
              <a:lnSpc>
                <a:spcPct val="90000"/>
              </a:lnSpc>
            </a:pPr>
            <a:r>
              <a:rPr lang="en-US"/>
              <a:t>With these assumptions, an object in projectile motion will follow a parabolic path</a:t>
            </a:r>
          </a:p>
          <a:p>
            <a:pPr lvl="1">
              <a:lnSpc>
                <a:spcPct val="90000"/>
              </a:lnSpc>
            </a:pPr>
            <a:r>
              <a:rPr lang="en-US"/>
              <a:t>This path is called the </a:t>
            </a:r>
            <a:r>
              <a:rPr lang="en-US" b="1" i="1"/>
              <a:t>trajectory</a:t>
            </a:r>
          </a:p>
          <a:p>
            <a:pPr>
              <a:lnSpc>
                <a:spcPct val="90000"/>
              </a:lnSpc>
            </a:pPr>
            <a:endParaRPr lang="en-US" b="1" i="1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Verifying the Parabolic Trajectory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Reference frame chosen</a:t>
            </a:r>
          </a:p>
          <a:p>
            <a:pPr lvl="1"/>
            <a:r>
              <a:rPr lang="en-US" i="1"/>
              <a:t>y</a:t>
            </a:r>
            <a:r>
              <a:rPr lang="en-US"/>
              <a:t> is vertical with upward positive</a:t>
            </a:r>
          </a:p>
          <a:p>
            <a:r>
              <a:rPr lang="en-US"/>
              <a:t>Acceleration components</a:t>
            </a:r>
          </a:p>
          <a:p>
            <a:pPr lvl="1"/>
            <a:r>
              <a:rPr lang="en-US"/>
              <a:t>a</a:t>
            </a:r>
            <a:r>
              <a:rPr lang="en-US" i="1" baseline="-25000"/>
              <a:t>y</a:t>
            </a:r>
            <a:r>
              <a:rPr lang="en-US"/>
              <a:t> = -g and a</a:t>
            </a:r>
            <a:r>
              <a:rPr lang="en-US" i="1" baseline="-25000"/>
              <a:t>x</a:t>
            </a:r>
            <a:r>
              <a:rPr lang="en-US"/>
              <a:t> = 0</a:t>
            </a:r>
          </a:p>
          <a:p>
            <a:r>
              <a:rPr lang="en-US"/>
              <a:t>Initial velocity components</a:t>
            </a:r>
          </a:p>
          <a:p>
            <a:pPr lvl="1"/>
            <a:r>
              <a:rPr lang="en-US"/>
              <a:t>v</a:t>
            </a:r>
            <a:r>
              <a:rPr lang="en-US" i="1" baseline="-25000"/>
              <a:t>xi</a:t>
            </a:r>
            <a:r>
              <a:rPr lang="en-US"/>
              <a:t> = v</a:t>
            </a:r>
            <a:r>
              <a:rPr lang="en-US" i="1" baseline="-25000"/>
              <a:t>i</a:t>
            </a:r>
            <a:r>
              <a:rPr lang="en-US"/>
              <a:t> cos </a:t>
            </a:r>
            <a:r>
              <a:rPr lang="en-US" i="1">
                <a:latin typeface="Symbol" pitchFamily="18" charset="2"/>
              </a:rPr>
              <a:t>q</a:t>
            </a:r>
            <a:r>
              <a:rPr lang="en-US"/>
              <a:t> and v</a:t>
            </a:r>
            <a:r>
              <a:rPr lang="en-US" i="1" baseline="-25000"/>
              <a:t>yi</a:t>
            </a:r>
            <a:r>
              <a:rPr lang="en-US"/>
              <a:t> = v</a:t>
            </a:r>
            <a:r>
              <a:rPr lang="en-US" i="1" baseline="-25000"/>
              <a:t>i</a:t>
            </a:r>
            <a:r>
              <a:rPr lang="en-US"/>
              <a:t> sin </a:t>
            </a:r>
            <a:r>
              <a:rPr lang="en-US" i="1">
                <a:latin typeface="Symbol" pitchFamily="18" charset="2"/>
              </a:rPr>
              <a:t>q</a:t>
            </a:r>
            <a:r>
              <a:rPr lang="en-US"/>
              <a:t> </a:t>
            </a:r>
          </a:p>
          <a:p>
            <a:pPr lvl="1">
              <a:buFont typeface="Wingdings" pitchFamily="2" charset="2"/>
              <a:buNone/>
            </a:pPr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Verifying the Parabolic Trajectory, cont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Displacements</a:t>
            </a:r>
          </a:p>
          <a:p>
            <a:pPr lvl="1">
              <a:lnSpc>
                <a:spcPct val="90000"/>
              </a:lnSpc>
            </a:pPr>
            <a:r>
              <a:rPr lang="en-US" i="1"/>
              <a:t>x</a:t>
            </a:r>
            <a:r>
              <a:rPr lang="en-US" i="1" baseline="-25000"/>
              <a:t>f</a:t>
            </a:r>
            <a:r>
              <a:rPr lang="en-US"/>
              <a:t> = </a:t>
            </a:r>
            <a:r>
              <a:rPr lang="en-US" i="1"/>
              <a:t>v</a:t>
            </a:r>
            <a:r>
              <a:rPr lang="en-US" i="1" baseline="-25000"/>
              <a:t>xi</a:t>
            </a:r>
            <a:r>
              <a:rPr lang="en-US"/>
              <a:t> </a:t>
            </a:r>
            <a:r>
              <a:rPr lang="en-US" i="1"/>
              <a:t>t</a:t>
            </a:r>
            <a:r>
              <a:rPr lang="en-US"/>
              <a:t> = (</a:t>
            </a:r>
            <a:r>
              <a:rPr lang="en-US" i="1"/>
              <a:t>v</a:t>
            </a:r>
            <a:r>
              <a:rPr lang="en-US" i="1" baseline="-25000"/>
              <a:t>i</a:t>
            </a:r>
            <a:r>
              <a:rPr lang="en-US"/>
              <a:t> cos </a:t>
            </a:r>
            <a:r>
              <a:rPr lang="en-US" i="1">
                <a:latin typeface="Symbol" pitchFamily="18" charset="2"/>
              </a:rPr>
              <a:t>q</a:t>
            </a:r>
            <a:r>
              <a:rPr lang="en-US">
                <a:latin typeface="Symbol" pitchFamily="18" charset="2"/>
              </a:rPr>
              <a:t>)</a:t>
            </a:r>
            <a:r>
              <a:rPr lang="en-US"/>
              <a:t> </a:t>
            </a:r>
            <a:r>
              <a:rPr lang="en-US" i="1"/>
              <a:t>t</a:t>
            </a:r>
          </a:p>
          <a:p>
            <a:pPr lvl="1">
              <a:lnSpc>
                <a:spcPct val="90000"/>
              </a:lnSpc>
            </a:pPr>
            <a:r>
              <a:rPr lang="en-US" i="1"/>
              <a:t>y</a:t>
            </a:r>
            <a:r>
              <a:rPr lang="en-US" i="1" baseline="-25000"/>
              <a:t>f</a:t>
            </a:r>
            <a:r>
              <a:rPr lang="en-US"/>
              <a:t> = </a:t>
            </a:r>
            <a:r>
              <a:rPr lang="en-US" i="1"/>
              <a:t>v</a:t>
            </a:r>
            <a:r>
              <a:rPr lang="en-US" i="1" baseline="-25000"/>
              <a:t>yi</a:t>
            </a:r>
            <a:r>
              <a:rPr lang="en-US"/>
              <a:t> </a:t>
            </a:r>
            <a:r>
              <a:rPr lang="en-US" i="1"/>
              <a:t>t</a:t>
            </a:r>
            <a:r>
              <a:rPr lang="en-US"/>
              <a:t> + ½</a:t>
            </a:r>
            <a:r>
              <a:rPr lang="en-US" i="1"/>
              <a:t>a</a:t>
            </a:r>
            <a:r>
              <a:rPr lang="en-US" i="1" baseline="-25000"/>
              <a:t>y</a:t>
            </a:r>
            <a:r>
              <a:rPr lang="en-US" i="1"/>
              <a:t> t</a:t>
            </a:r>
            <a:r>
              <a:rPr lang="en-US" baseline="30000"/>
              <a:t>2</a:t>
            </a:r>
            <a:r>
              <a:rPr lang="en-US"/>
              <a:t> = (</a:t>
            </a:r>
            <a:r>
              <a:rPr lang="en-US" i="1"/>
              <a:t>v</a:t>
            </a:r>
            <a:r>
              <a:rPr lang="en-US" i="1" baseline="-25000"/>
              <a:t>i</a:t>
            </a:r>
            <a:r>
              <a:rPr lang="en-US"/>
              <a:t> sin </a:t>
            </a:r>
            <a:r>
              <a:rPr lang="en-US" i="1">
                <a:latin typeface="Symbol" pitchFamily="18" charset="2"/>
              </a:rPr>
              <a:t>q</a:t>
            </a:r>
            <a:r>
              <a:rPr lang="en-US">
                <a:latin typeface="Symbol" pitchFamily="18" charset="2"/>
              </a:rPr>
              <a:t>)</a:t>
            </a:r>
            <a:r>
              <a:rPr lang="en-US" i="1"/>
              <a:t>t</a:t>
            </a:r>
            <a:r>
              <a:rPr lang="en-US"/>
              <a:t> - ½ </a:t>
            </a:r>
            <a:r>
              <a:rPr lang="en-US" i="1"/>
              <a:t>gt</a:t>
            </a:r>
            <a:r>
              <a:rPr lang="en-US" baseline="30000"/>
              <a:t>2</a:t>
            </a:r>
          </a:p>
          <a:p>
            <a:pPr>
              <a:lnSpc>
                <a:spcPct val="90000"/>
              </a:lnSpc>
            </a:pPr>
            <a:r>
              <a:rPr lang="en-US"/>
              <a:t>Combining the equations gives: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r>
              <a:rPr lang="en-US"/>
              <a:t>This is in the form of </a:t>
            </a:r>
            <a:r>
              <a:rPr lang="en-US" i="1"/>
              <a:t>y</a:t>
            </a:r>
            <a:r>
              <a:rPr lang="en-US"/>
              <a:t> = </a:t>
            </a:r>
            <a:r>
              <a:rPr lang="en-US" i="1"/>
              <a:t>ax</a:t>
            </a:r>
            <a:r>
              <a:rPr lang="en-US"/>
              <a:t> – </a:t>
            </a:r>
            <a:r>
              <a:rPr lang="en-US" i="1"/>
              <a:t>bx</a:t>
            </a:r>
            <a:r>
              <a:rPr lang="en-US" baseline="30000"/>
              <a:t>2</a:t>
            </a:r>
            <a:r>
              <a:rPr lang="en-US"/>
              <a:t> which is the standard form of a parabola</a:t>
            </a:r>
          </a:p>
        </p:txBody>
      </p:sp>
      <p:graphicFrame>
        <p:nvGraphicFramePr>
          <p:cNvPr id="59392" name="Object 1024"/>
          <p:cNvGraphicFramePr>
            <a:graphicFrameLocks noChangeAspect="1"/>
          </p:cNvGraphicFramePr>
          <p:nvPr/>
        </p:nvGraphicFramePr>
        <p:xfrm>
          <a:off x="2362200" y="4062413"/>
          <a:ext cx="3657600" cy="911225"/>
        </p:xfrm>
        <a:graphic>
          <a:graphicData uri="http://schemas.openxmlformats.org/presentationml/2006/ole">
            <p:oleObj spid="_x0000_s59392" name="Equation" r:id="rId3" imgW="1930320" imgH="4824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Analyzing Projectile Motion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Consider the motion as the superposition of the motions in the </a:t>
            </a:r>
            <a:r>
              <a:rPr lang="en-US" sz="2800" i="1"/>
              <a:t>x</a:t>
            </a:r>
            <a:r>
              <a:rPr lang="en-US" sz="2800"/>
              <a:t>- and </a:t>
            </a:r>
            <a:r>
              <a:rPr lang="en-US" sz="2800" i="1"/>
              <a:t>y</a:t>
            </a:r>
            <a:r>
              <a:rPr lang="en-US" sz="2800"/>
              <a:t>-directions</a:t>
            </a:r>
          </a:p>
          <a:p>
            <a:r>
              <a:rPr lang="en-US" sz="2800"/>
              <a:t>The </a:t>
            </a:r>
            <a:r>
              <a:rPr lang="en-US" sz="2800" i="1"/>
              <a:t>x</a:t>
            </a:r>
            <a:r>
              <a:rPr lang="en-US" sz="2800"/>
              <a:t>-direction has constant velocity</a:t>
            </a:r>
          </a:p>
          <a:p>
            <a:pPr lvl="1"/>
            <a:r>
              <a:rPr lang="en-US" sz="2400" i="1"/>
              <a:t>a</a:t>
            </a:r>
            <a:r>
              <a:rPr lang="en-US" sz="2400" i="1" baseline="-25000"/>
              <a:t>x</a:t>
            </a:r>
            <a:r>
              <a:rPr lang="en-US" sz="2400"/>
              <a:t> = 0</a:t>
            </a:r>
          </a:p>
          <a:p>
            <a:r>
              <a:rPr lang="en-US" sz="2800"/>
              <a:t>The y-direction is free fall</a:t>
            </a:r>
          </a:p>
          <a:p>
            <a:pPr lvl="1"/>
            <a:r>
              <a:rPr lang="en-US" sz="2400" i="1"/>
              <a:t>a</a:t>
            </a:r>
            <a:r>
              <a:rPr lang="en-US" sz="2400" i="1" baseline="-25000"/>
              <a:t>y</a:t>
            </a:r>
            <a:r>
              <a:rPr lang="en-US" sz="2400"/>
              <a:t> = -</a:t>
            </a:r>
            <a:r>
              <a:rPr lang="en-US" sz="2400" i="1"/>
              <a:t>g</a:t>
            </a:r>
          </a:p>
          <a:p>
            <a:r>
              <a:rPr lang="en-US" sz="2800"/>
              <a:t>The actual position at any time is given by:   </a:t>
            </a:r>
            <a:r>
              <a:rPr lang="en-US" sz="2800" b="1"/>
              <a:t>r</a:t>
            </a:r>
            <a:r>
              <a:rPr lang="en-US" sz="2800" i="1" baseline="-25000"/>
              <a:t>f</a:t>
            </a:r>
            <a:r>
              <a:rPr lang="en-US" sz="2800"/>
              <a:t> = </a:t>
            </a:r>
            <a:r>
              <a:rPr lang="en-US" sz="2800" b="1"/>
              <a:t>r</a:t>
            </a:r>
            <a:r>
              <a:rPr lang="en-US" sz="2800" i="1" baseline="-25000"/>
              <a:t>i </a:t>
            </a:r>
            <a:r>
              <a:rPr lang="en-US" sz="2800"/>
              <a:t>+ </a:t>
            </a:r>
            <a:r>
              <a:rPr lang="en-US" sz="2800" b="1"/>
              <a:t>v</a:t>
            </a:r>
            <a:r>
              <a:rPr lang="en-US" sz="2800" i="1" baseline="-25000"/>
              <a:t>i</a:t>
            </a:r>
            <a:r>
              <a:rPr lang="en-US" sz="2800" i="1"/>
              <a:t>t</a:t>
            </a:r>
            <a:r>
              <a:rPr lang="en-US" sz="2800"/>
              <a:t> + ½</a:t>
            </a:r>
            <a:r>
              <a:rPr lang="en-US" sz="2800" b="1"/>
              <a:t>g</a:t>
            </a:r>
            <a:r>
              <a:rPr lang="en-US" sz="2800" i="1"/>
              <a:t>t</a:t>
            </a:r>
            <a:r>
              <a:rPr lang="en-US" sz="2800" baseline="30000"/>
              <a:t>2</a:t>
            </a:r>
            <a:endParaRPr lang="en-US" sz="28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Projectile Motion Vectors</a:t>
            </a:r>
          </a:p>
        </p:txBody>
      </p:sp>
      <p:sp>
        <p:nvSpPr>
          <p:cNvPr id="56325" name="Rectangle 1029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2017713"/>
            <a:ext cx="4078288" cy="4114800"/>
          </a:xfrm>
        </p:spPr>
        <p:txBody>
          <a:bodyPr/>
          <a:lstStyle/>
          <a:p>
            <a:r>
              <a:rPr lang="en-US" sz="2800" b="1"/>
              <a:t>r</a:t>
            </a:r>
            <a:r>
              <a:rPr lang="en-US" sz="2800" i="1" baseline="-25000"/>
              <a:t>f</a:t>
            </a:r>
            <a:r>
              <a:rPr lang="en-US" sz="2800"/>
              <a:t> = </a:t>
            </a:r>
            <a:r>
              <a:rPr lang="en-US" sz="2800" b="1"/>
              <a:t>r</a:t>
            </a:r>
            <a:r>
              <a:rPr lang="en-US" sz="2800" i="1" baseline="-25000"/>
              <a:t>i </a:t>
            </a:r>
            <a:r>
              <a:rPr lang="en-US" sz="2800"/>
              <a:t>+ </a:t>
            </a:r>
            <a:r>
              <a:rPr lang="en-US" sz="2800" b="1"/>
              <a:t>v</a:t>
            </a:r>
            <a:r>
              <a:rPr lang="en-US" sz="2800" i="1" baseline="-25000"/>
              <a:t>i</a:t>
            </a:r>
            <a:r>
              <a:rPr lang="en-US" sz="2800"/>
              <a:t> </a:t>
            </a:r>
            <a:r>
              <a:rPr lang="en-US" sz="2800" i="1"/>
              <a:t>t</a:t>
            </a:r>
            <a:r>
              <a:rPr lang="en-US" sz="2800"/>
              <a:t> + ½ </a:t>
            </a:r>
            <a:r>
              <a:rPr lang="en-US" sz="2800" b="1"/>
              <a:t>g</a:t>
            </a:r>
            <a:r>
              <a:rPr lang="en-US" sz="2800"/>
              <a:t> </a:t>
            </a:r>
            <a:r>
              <a:rPr lang="en-US" sz="2800" i="1"/>
              <a:t>t</a:t>
            </a:r>
            <a:r>
              <a:rPr lang="en-US" sz="2800" baseline="30000"/>
              <a:t>2</a:t>
            </a:r>
          </a:p>
          <a:p>
            <a:r>
              <a:rPr lang="en-US" sz="2800"/>
              <a:t>The final position is the vector sum of the initial position, the position resulting from the initial velocity and the position resulting from the acceleration</a:t>
            </a:r>
          </a:p>
          <a:p>
            <a:endParaRPr lang="en-US" sz="2800"/>
          </a:p>
        </p:txBody>
      </p:sp>
      <p:graphicFrame>
        <p:nvGraphicFramePr>
          <p:cNvPr id="56327" name="Object 1031"/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5145088" y="2136775"/>
          <a:ext cx="3810000" cy="3875088"/>
        </p:xfrm>
        <a:graphic>
          <a:graphicData uri="http://schemas.openxmlformats.org/presentationml/2006/ole">
            <p:oleObj spid="_x0000_s56327" name="Photo Editor Photo" r:id="rId3" imgW="4439270" imgH="4514286" progId="MSPhotoEd.3">
              <p:embed/>
            </p:oleObj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Projectile Motion Diagram</a:t>
            </a:r>
          </a:p>
        </p:txBody>
      </p:sp>
      <p:pic>
        <p:nvPicPr>
          <p:cNvPr id="26629" name="Picture 5" descr="0407.jpg                                                       00045887smeagol                        B7464D7A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995488"/>
            <a:ext cx="7289800" cy="4862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Projectile Motion – Implications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</a:t>
            </a:r>
            <a:r>
              <a:rPr lang="en-US" i="1"/>
              <a:t>y</a:t>
            </a:r>
            <a:r>
              <a:rPr lang="en-US"/>
              <a:t>-component of the velocity is zero at the maximum height of the trajectory</a:t>
            </a:r>
          </a:p>
          <a:p>
            <a:r>
              <a:rPr lang="en-US"/>
              <a:t>The accleration stays the same throughout the trajectory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793038" cy="1143000"/>
          </a:xfrm>
        </p:spPr>
        <p:txBody>
          <a:bodyPr/>
          <a:lstStyle/>
          <a:p>
            <a:r>
              <a:rPr lang="en-US"/>
              <a:t>Range and Maximum Height of a Projectile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19200" y="2209800"/>
            <a:ext cx="3810000" cy="4114800"/>
          </a:xfrm>
        </p:spPr>
        <p:txBody>
          <a:bodyPr/>
          <a:lstStyle/>
          <a:p>
            <a:r>
              <a:rPr lang="en-US" sz="2400"/>
              <a:t>When analyzing projectile motion, two characteristics are of special interest</a:t>
            </a:r>
          </a:p>
          <a:p>
            <a:r>
              <a:rPr lang="en-US" sz="2400"/>
              <a:t>The range, </a:t>
            </a:r>
            <a:r>
              <a:rPr lang="en-US" sz="2400" i="1"/>
              <a:t>R</a:t>
            </a:r>
            <a:r>
              <a:rPr lang="en-US" sz="2400"/>
              <a:t>, is the horizontal distance of the projectile</a:t>
            </a:r>
          </a:p>
          <a:p>
            <a:r>
              <a:rPr lang="en-US" sz="2400"/>
              <a:t>The maximum height the projectile reaches is </a:t>
            </a:r>
            <a:r>
              <a:rPr lang="en-US" sz="2400" i="1"/>
              <a:t>h</a:t>
            </a:r>
          </a:p>
        </p:txBody>
      </p:sp>
      <p:pic>
        <p:nvPicPr>
          <p:cNvPr id="31749" name="Picture 5" descr="0410.jpg                                                       00045887smeagol                        B7464D7A: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29200" y="2674938"/>
            <a:ext cx="3810000" cy="3336925"/>
          </a:xfrm>
          <a:noFill/>
          <a:ln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Height of a Projectile, equation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maximum height of the projectile can be found in terms of the initial velocity vector: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This equation is valid only for symmetric motion</a:t>
            </a:r>
          </a:p>
          <a:p>
            <a:endParaRPr lang="en-US"/>
          </a:p>
        </p:txBody>
      </p:sp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3662363" y="3657600"/>
          <a:ext cx="1819275" cy="965200"/>
        </p:xfrm>
        <a:graphic>
          <a:graphicData uri="http://schemas.openxmlformats.org/presentationml/2006/ole">
            <p:oleObj spid="_x0000_s33796" name="Equation" r:id="rId3" imgW="838080" imgH="44424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Position and Displacement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The position of an object is described by its position vector, </a:t>
            </a:r>
            <a:r>
              <a:rPr lang="en-US" sz="2800" b="1"/>
              <a:t>r</a:t>
            </a: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The </a:t>
            </a:r>
            <a:r>
              <a:rPr lang="en-US" sz="2800" b="1"/>
              <a:t>displacement</a:t>
            </a:r>
            <a:r>
              <a:rPr lang="en-US" sz="2800"/>
              <a:t> of the object is defined as the </a:t>
            </a:r>
            <a:r>
              <a:rPr lang="en-US" sz="2800" b="1" i="1"/>
              <a:t>change in its position</a:t>
            </a:r>
            <a:endParaRPr lang="en-US" sz="2800"/>
          </a:p>
          <a:p>
            <a:pPr lvl="1">
              <a:lnSpc>
                <a:spcPct val="90000"/>
              </a:lnSpc>
            </a:pPr>
            <a:r>
              <a:rPr lang="en-US" sz="2400">
                <a:cs typeface="Times New Roman" pitchFamily="18" charset="0"/>
              </a:rPr>
              <a:t>Δ</a:t>
            </a:r>
            <a:r>
              <a:rPr lang="en-US" sz="2400" b="1">
                <a:cs typeface="Times New Roman" pitchFamily="18" charset="0"/>
              </a:rPr>
              <a:t>r</a:t>
            </a:r>
            <a:r>
              <a:rPr lang="en-US" sz="2400">
                <a:cs typeface="Times New Roman" pitchFamily="18" charset="0"/>
              </a:rPr>
              <a:t> = </a:t>
            </a:r>
            <a:r>
              <a:rPr lang="en-US" sz="2400" b="1">
                <a:cs typeface="Times New Roman" pitchFamily="18" charset="0"/>
              </a:rPr>
              <a:t>r</a:t>
            </a:r>
            <a:r>
              <a:rPr lang="en-US" sz="2400" baseline="-25000">
                <a:cs typeface="Times New Roman" pitchFamily="18" charset="0"/>
              </a:rPr>
              <a:t>f</a:t>
            </a:r>
            <a:r>
              <a:rPr lang="en-US" sz="2400">
                <a:cs typeface="Times New Roman" pitchFamily="18" charset="0"/>
              </a:rPr>
              <a:t> - </a:t>
            </a:r>
            <a:r>
              <a:rPr lang="en-US" sz="2400" b="1">
                <a:cs typeface="Times New Roman" pitchFamily="18" charset="0"/>
              </a:rPr>
              <a:t>r</a:t>
            </a:r>
            <a:r>
              <a:rPr lang="en-US" sz="2400" baseline="-25000">
                <a:cs typeface="Times New Roman" pitchFamily="18" charset="0"/>
              </a:rPr>
              <a:t>i</a:t>
            </a:r>
            <a:endParaRPr lang="en-US" sz="2400"/>
          </a:p>
          <a:p>
            <a:pPr>
              <a:lnSpc>
                <a:spcPct val="90000"/>
              </a:lnSpc>
            </a:pPr>
            <a:endParaRPr lang="en-US" sz="2800"/>
          </a:p>
        </p:txBody>
      </p:sp>
      <p:pic>
        <p:nvPicPr>
          <p:cNvPr id="5125" name="Picture 5" descr="0401.jpg                                                       00045887smeagol                        B7464D7A: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45088" y="2413000"/>
            <a:ext cx="3810000" cy="3324225"/>
          </a:xfrm>
          <a:noFill/>
          <a:ln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Range of a Projectile, equation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range of a projectile can be expressed in terms of the initial velocity vector: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This is valid only for symmetric trajectory</a:t>
            </a:r>
          </a:p>
        </p:txBody>
      </p:sp>
      <p:graphicFrame>
        <p:nvGraphicFramePr>
          <p:cNvPr id="34820" name="Object 4"/>
          <p:cNvGraphicFramePr>
            <a:graphicFrameLocks noChangeAspect="1"/>
          </p:cNvGraphicFramePr>
          <p:nvPr/>
        </p:nvGraphicFramePr>
        <p:xfrm>
          <a:off x="3352800" y="3417888"/>
          <a:ext cx="2133600" cy="1082675"/>
        </p:xfrm>
        <a:graphic>
          <a:graphicData uri="http://schemas.openxmlformats.org/presentationml/2006/ole">
            <p:oleObj spid="_x0000_s34820" name="Equation" r:id="rId3" imgW="876240" imgH="44424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About the Range of a Projectile</a:t>
            </a:r>
          </a:p>
        </p:txBody>
      </p:sp>
      <p:pic>
        <p:nvPicPr>
          <p:cNvPr id="35843" name="Picture 3" descr="0411.jpg                                                       00045887smeagol                        B7464D7A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043113"/>
            <a:ext cx="7010400" cy="48148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Range of a Projectile, final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maximum range occurs at </a:t>
            </a:r>
            <a:r>
              <a:rPr lang="en-US" i="1">
                <a:latin typeface="Symbol" pitchFamily="18" charset="2"/>
              </a:rPr>
              <a:t>q</a:t>
            </a:r>
            <a:r>
              <a:rPr lang="en-US" i="1" baseline="-25000"/>
              <a:t>i</a:t>
            </a:r>
            <a:r>
              <a:rPr lang="en-US"/>
              <a:t> = 45</a:t>
            </a:r>
            <a:r>
              <a:rPr lang="en-US" baseline="30000"/>
              <a:t>o</a:t>
            </a:r>
            <a:endParaRPr lang="en-US"/>
          </a:p>
          <a:p>
            <a:r>
              <a:rPr lang="en-US"/>
              <a:t>Complementary angles will produce the same range</a:t>
            </a:r>
          </a:p>
          <a:p>
            <a:pPr lvl="1"/>
            <a:r>
              <a:rPr lang="en-US"/>
              <a:t>The maximum height will be different for the two angles</a:t>
            </a:r>
          </a:p>
          <a:p>
            <a:pPr lvl="1"/>
            <a:r>
              <a:rPr lang="en-US"/>
              <a:t>The times of the flight will be different for the two angles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61139"/>
            <a:ext cx="8686800" cy="4596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Projectile Motion – Problem Solving Hints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Select a coordinate system</a:t>
            </a:r>
          </a:p>
          <a:p>
            <a:pPr>
              <a:lnSpc>
                <a:spcPct val="90000"/>
              </a:lnSpc>
            </a:pPr>
            <a:r>
              <a:rPr lang="en-US" sz="2800"/>
              <a:t>Resolve the initial velocity into </a:t>
            </a:r>
            <a:r>
              <a:rPr lang="en-US" sz="2800" i="1"/>
              <a:t>x</a:t>
            </a:r>
            <a:r>
              <a:rPr lang="en-US" sz="2800"/>
              <a:t> and </a:t>
            </a:r>
            <a:r>
              <a:rPr lang="en-US" sz="2800" i="1"/>
              <a:t>y</a:t>
            </a:r>
            <a:r>
              <a:rPr lang="en-US" sz="2800"/>
              <a:t> components</a:t>
            </a:r>
          </a:p>
          <a:p>
            <a:pPr>
              <a:lnSpc>
                <a:spcPct val="90000"/>
              </a:lnSpc>
            </a:pPr>
            <a:r>
              <a:rPr lang="en-US" sz="2800"/>
              <a:t>Analyze the horizontal motion using constant velocity techniques</a:t>
            </a:r>
          </a:p>
          <a:p>
            <a:pPr>
              <a:lnSpc>
                <a:spcPct val="90000"/>
              </a:lnSpc>
            </a:pPr>
            <a:r>
              <a:rPr lang="en-US" sz="2800"/>
              <a:t>Analyze the vertical motion using constant acceleration techniques</a:t>
            </a:r>
          </a:p>
          <a:p>
            <a:pPr>
              <a:lnSpc>
                <a:spcPct val="90000"/>
              </a:lnSpc>
            </a:pPr>
            <a:r>
              <a:rPr lang="en-US" sz="2800"/>
              <a:t>Remember that both directions share the same time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8534400" cy="2292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00525" y="2133600"/>
            <a:ext cx="494347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0"/>
            <a:ext cx="8610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Non-Symmetric Projectile Motion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3810000" cy="4535487"/>
          </a:xfrm>
        </p:spPr>
        <p:txBody>
          <a:bodyPr/>
          <a:lstStyle/>
          <a:p>
            <a:r>
              <a:rPr lang="en-US" sz="2400"/>
              <a:t>Follow the general rules for projectile motion</a:t>
            </a:r>
          </a:p>
          <a:p>
            <a:r>
              <a:rPr lang="en-US" sz="2400"/>
              <a:t>Break the </a:t>
            </a:r>
            <a:r>
              <a:rPr lang="en-US" sz="2400" i="1"/>
              <a:t>y</a:t>
            </a:r>
            <a:r>
              <a:rPr lang="en-US" sz="2400"/>
              <a:t>-direction into parts</a:t>
            </a:r>
          </a:p>
          <a:p>
            <a:pPr lvl="1"/>
            <a:r>
              <a:rPr lang="en-US" sz="2000"/>
              <a:t>up and down </a:t>
            </a:r>
            <a:r>
              <a:rPr lang="en-US" sz="2000" i="1"/>
              <a:t>or</a:t>
            </a:r>
            <a:r>
              <a:rPr lang="en-US" sz="2000"/>
              <a:t> </a:t>
            </a:r>
          </a:p>
          <a:p>
            <a:pPr lvl="1"/>
            <a:r>
              <a:rPr lang="en-US" sz="2000"/>
              <a:t>symmetrical back to initial height and then the rest of the height</a:t>
            </a:r>
          </a:p>
          <a:p>
            <a:r>
              <a:rPr lang="en-US" sz="2400"/>
              <a:t>May be non-symmetric in other ways</a:t>
            </a:r>
          </a:p>
          <a:p>
            <a:pPr>
              <a:buFont typeface="Wingdings" pitchFamily="2" charset="2"/>
              <a:buNone/>
            </a:pPr>
            <a:endParaRPr lang="en-US" sz="2400"/>
          </a:p>
        </p:txBody>
      </p:sp>
      <p:pic>
        <p:nvPicPr>
          <p:cNvPr id="38919" name="Picture 7" descr="0414.jpg                                                       00045887smeagol                        B7464D7A: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32400" y="2017713"/>
            <a:ext cx="3635375" cy="4114800"/>
          </a:xfrm>
          <a:noFill/>
          <a:ln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Uniform Circular Motion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 i="1"/>
              <a:t>Uniform circular motion</a:t>
            </a:r>
            <a:r>
              <a:rPr lang="en-US" sz="2800"/>
              <a:t> occurs when an object moves in a circular path with a constant speed</a:t>
            </a:r>
          </a:p>
          <a:p>
            <a:r>
              <a:rPr lang="en-US" sz="2800"/>
              <a:t>An acceleration exists since the </a:t>
            </a:r>
            <a:r>
              <a:rPr lang="en-US" sz="2800" i="1"/>
              <a:t>direction</a:t>
            </a:r>
            <a:r>
              <a:rPr lang="en-US" sz="2800"/>
              <a:t> of the motion is changing </a:t>
            </a:r>
          </a:p>
          <a:p>
            <a:pPr lvl="1"/>
            <a:r>
              <a:rPr lang="en-US" sz="2400"/>
              <a:t>This change in velocity is related to an acceleration</a:t>
            </a:r>
          </a:p>
          <a:p>
            <a:r>
              <a:rPr lang="en-US" sz="2800"/>
              <a:t>The velocity vector is always tangent to the path of the object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Changing Velocity in Uniform Circular Motion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The change in the velocity vector is due to the change in direction</a:t>
            </a:r>
          </a:p>
          <a:p>
            <a:endParaRPr lang="en-US" sz="2800"/>
          </a:p>
          <a:p>
            <a:endParaRPr lang="en-US" sz="2800"/>
          </a:p>
          <a:p>
            <a:r>
              <a:rPr lang="en-US" sz="2800"/>
              <a:t>The vector diagram shows </a:t>
            </a:r>
            <a:r>
              <a:rPr lang="en-US" sz="2800">
                <a:latin typeface="Symbol" pitchFamily="18" charset="2"/>
              </a:rPr>
              <a:t>D</a:t>
            </a:r>
            <a:r>
              <a:rPr lang="en-US" sz="2800" b="1"/>
              <a:t>v</a:t>
            </a:r>
            <a:r>
              <a:rPr lang="en-US" sz="2800"/>
              <a:t> = </a:t>
            </a:r>
            <a:r>
              <a:rPr lang="en-US" sz="2800" b="1"/>
              <a:t>v</a:t>
            </a:r>
            <a:r>
              <a:rPr lang="en-US" sz="2800" i="1" baseline="-25000"/>
              <a:t>f</a:t>
            </a:r>
            <a:r>
              <a:rPr lang="en-US" sz="2800" i="1"/>
              <a:t> </a:t>
            </a:r>
            <a:r>
              <a:rPr lang="en-US" sz="2800"/>
              <a:t>- </a:t>
            </a:r>
            <a:r>
              <a:rPr lang="en-US" sz="2800" b="1"/>
              <a:t>v</a:t>
            </a:r>
            <a:r>
              <a:rPr lang="en-US" sz="2800" i="1" baseline="-25000"/>
              <a:t>i</a:t>
            </a:r>
            <a:endParaRPr lang="en-US" sz="2800" i="1"/>
          </a:p>
        </p:txBody>
      </p:sp>
      <p:pic>
        <p:nvPicPr>
          <p:cNvPr id="40965" name="Picture 5" descr=" 0417b.jpg                                                      00045887smeagol                        B7464D7A: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19800" y="1981200"/>
            <a:ext cx="2379663" cy="2630488"/>
          </a:xfrm>
          <a:noFill/>
          <a:ln/>
        </p:spPr>
      </p:pic>
      <p:graphicFrame>
        <p:nvGraphicFramePr>
          <p:cNvPr id="40967" name="Object 7"/>
          <p:cNvGraphicFramePr>
            <a:graphicFrameLocks noChangeAspect="1"/>
          </p:cNvGraphicFramePr>
          <p:nvPr/>
        </p:nvGraphicFramePr>
        <p:xfrm>
          <a:off x="5867400" y="4572000"/>
          <a:ext cx="2538413" cy="1998663"/>
        </p:xfrm>
        <a:graphic>
          <a:graphicData uri="http://schemas.openxmlformats.org/presentationml/2006/ole">
            <p:oleObj spid="_x0000_s40967" name="Photo Editor Photo" r:id="rId4" imgW="4923810" imgH="3877216" progId="MSPhotoEd.3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Motion Ideas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 two- or three-dimensional kinematics, everything is the same as as in one-dimensional motion except that we must now use full vector notation</a:t>
            </a:r>
          </a:p>
          <a:p>
            <a:pPr lvl="1"/>
            <a:r>
              <a:rPr lang="en-US"/>
              <a:t>Positive and negative signs are no longer sufficient to determine the direction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Centripetal Acceleration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acceleration is always perpendicular to the path of the motion</a:t>
            </a:r>
          </a:p>
          <a:p>
            <a:r>
              <a:rPr lang="en-US"/>
              <a:t>The acceleration always points toward the center of the circle of motion</a:t>
            </a:r>
          </a:p>
          <a:p>
            <a:r>
              <a:rPr lang="en-US"/>
              <a:t>This acceleration is called the </a:t>
            </a:r>
            <a:r>
              <a:rPr lang="en-US" b="1" i="1"/>
              <a:t>centripetal acceleration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Centripetal Acceleration, cont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The magnitude of the centripetal acceleration vector is given by</a:t>
            </a:r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r>
              <a:rPr lang="en-US" sz="2800"/>
              <a:t>The direction of the centripetal acceleration vector is always changing, to stay directed toward the center of the circle of motion</a:t>
            </a:r>
          </a:p>
          <a:p>
            <a:endParaRPr lang="en-US" sz="2800"/>
          </a:p>
        </p:txBody>
      </p:sp>
      <p:graphicFrame>
        <p:nvGraphicFramePr>
          <p:cNvPr id="43012" name="Object 4"/>
          <p:cNvGraphicFramePr>
            <a:graphicFrameLocks noChangeAspect="1"/>
          </p:cNvGraphicFramePr>
          <p:nvPr/>
        </p:nvGraphicFramePr>
        <p:xfrm>
          <a:off x="3373438" y="3124200"/>
          <a:ext cx="1198562" cy="966788"/>
        </p:xfrm>
        <a:graphic>
          <a:graphicData uri="http://schemas.openxmlformats.org/presentationml/2006/ole">
            <p:oleObj spid="_x0000_s43012" name="Equation" r:id="rId3" imgW="520560" imgH="41904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Period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</a:t>
            </a:r>
            <a:r>
              <a:rPr lang="en-US" b="1" i="1"/>
              <a:t>period</a:t>
            </a:r>
            <a:r>
              <a:rPr lang="en-US"/>
              <a:t>, </a:t>
            </a:r>
            <a:r>
              <a:rPr lang="en-US" i="1"/>
              <a:t>T</a:t>
            </a:r>
            <a:r>
              <a:rPr lang="en-US"/>
              <a:t>, is the time required for one complete revolution</a:t>
            </a:r>
          </a:p>
          <a:p>
            <a:r>
              <a:rPr lang="en-US"/>
              <a:t>The speed of the particle would be the circumference of the circle of motion divided by the period</a:t>
            </a:r>
          </a:p>
          <a:p>
            <a:r>
              <a:rPr lang="en-US"/>
              <a:t>Therefore, the period is </a:t>
            </a:r>
          </a:p>
          <a:p>
            <a:endParaRPr lang="en-US"/>
          </a:p>
        </p:txBody>
      </p:sp>
      <p:graphicFrame>
        <p:nvGraphicFramePr>
          <p:cNvPr id="60416" name="Object 0"/>
          <p:cNvGraphicFramePr>
            <a:graphicFrameLocks noChangeAspect="1"/>
          </p:cNvGraphicFramePr>
          <p:nvPr/>
        </p:nvGraphicFramePr>
        <p:xfrm>
          <a:off x="6019800" y="4419600"/>
          <a:ext cx="1524000" cy="985838"/>
        </p:xfrm>
        <a:graphic>
          <a:graphicData uri="http://schemas.openxmlformats.org/presentationml/2006/ole">
            <p:oleObj spid="_x0000_s60416" name="Equation" r:id="rId3" imgW="609480" imgH="39348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</a:t>
            </a:r>
            <a:endParaRPr lang="en-US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347" y="2365375"/>
            <a:ext cx="8480903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057400"/>
            <a:ext cx="7896510" cy="105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429000"/>
            <a:ext cx="6489267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Tangential Acceleration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magnitude of the velocity could also be changing</a:t>
            </a:r>
          </a:p>
          <a:p>
            <a:r>
              <a:rPr lang="en-US"/>
              <a:t>In this case, there would be a </a:t>
            </a:r>
            <a:r>
              <a:rPr lang="en-US" b="1" i="1"/>
              <a:t>tangential acceleration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Total Acceleration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The tangential acceleration causes the change in the speed of the particle</a:t>
            </a:r>
          </a:p>
          <a:p>
            <a:r>
              <a:rPr lang="en-US" sz="2800"/>
              <a:t>The radial acceleration comes from a change in the direction of the velocity vector</a:t>
            </a:r>
          </a:p>
        </p:txBody>
      </p:sp>
      <p:pic>
        <p:nvPicPr>
          <p:cNvPr id="46086" name="Picture 6" descr=" 0419b.jpg                                                      00045887smeagol                        B7464D7A: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53075" y="2017713"/>
            <a:ext cx="2992438" cy="4114800"/>
          </a:xfrm>
          <a:noFill/>
          <a:ln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Total Acceleration, equations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tangential acceleration:</a:t>
            </a:r>
          </a:p>
          <a:p>
            <a:endParaRPr lang="en-US"/>
          </a:p>
          <a:p>
            <a:r>
              <a:rPr lang="en-US"/>
              <a:t>The radial acceleration:</a:t>
            </a:r>
          </a:p>
          <a:p>
            <a:endParaRPr lang="en-US"/>
          </a:p>
          <a:p>
            <a:r>
              <a:rPr lang="en-US"/>
              <a:t>The total acceleration:</a:t>
            </a:r>
          </a:p>
          <a:p>
            <a:pPr lvl="1"/>
            <a:r>
              <a:rPr lang="en-US"/>
              <a:t>Magnitude </a:t>
            </a:r>
          </a:p>
        </p:txBody>
      </p:sp>
      <p:graphicFrame>
        <p:nvGraphicFramePr>
          <p:cNvPr id="61440" name="Object 0"/>
          <p:cNvGraphicFramePr>
            <a:graphicFrameLocks noChangeAspect="1"/>
          </p:cNvGraphicFramePr>
          <p:nvPr/>
        </p:nvGraphicFramePr>
        <p:xfrm>
          <a:off x="6781800" y="1905000"/>
          <a:ext cx="1390650" cy="996950"/>
        </p:xfrm>
        <a:graphic>
          <a:graphicData uri="http://schemas.openxmlformats.org/presentationml/2006/ole">
            <p:oleObj spid="_x0000_s61440" name="Equation" r:id="rId3" imgW="583920" imgH="419040" progId="Equation.DSMT4">
              <p:embed/>
            </p:oleObj>
          </a:graphicData>
        </a:graphic>
      </p:graphicFrame>
      <p:graphicFrame>
        <p:nvGraphicFramePr>
          <p:cNvPr id="61441" name="Object 1"/>
          <p:cNvGraphicFramePr>
            <a:graphicFrameLocks noChangeAspect="1"/>
          </p:cNvGraphicFramePr>
          <p:nvPr/>
        </p:nvGraphicFramePr>
        <p:xfrm>
          <a:off x="6019800" y="2935288"/>
          <a:ext cx="2362200" cy="987425"/>
        </p:xfrm>
        <a:graphic>
          <a:graphicData uri="http://schemas.openxmlformats.org/presentationml/2006/ole">
            <p:oleObj spid="_x0000_s61441" name="Equation" r:id="rId4" imgW="1002960" imgH="419040" progId="Equation.DSMT4">
              <p:embed/>
            </p:oleObj>
          </a:graphicData>
        </a:graphic>
      </p:graphicFrame>
      <p:graphicFrame>
        <p:nvGraphicFramePr>
          <p:cNvPr id="61442" name="Object 2"/>
          <p:cNvGraphicFramePr>
            <a:graphicFrameLocks noChangeAspect="1"/>
          </p:cNvGraphicFramePr>
          <p:nvPr/>
        </p:nvGraphicFramePr>
        <p:xfrm>
          <a:off x="3962400" y="4800600"/>
          <a:ext cx="2238375" cy="795338"/>
        </p:xfrm>
        <a:graphic>
          <a:graphicData uri="http://schemas.openxmlformats.org/presentationml/2006/ole">
            <p:oleObj spid="_x0000_s61442" name="Equation" r:id="rId5" imgW="825480" imgH="29196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Total Acceleration, In Terms of Unit Vectors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017713"/>
            <a:ext cx="4459288" cy="4114800"/>
          </a:xfrm>
        </p:spPr>
        <p:txBody>
          <a:bodyPr/>
          <a:lstStyle/>
          <a:p>
            <a:r>
              <a:rPr lang="en-US" sz="2800"/>
              <a:t>Define the following unit vectors</a:t>
            </a:r>
          </a:p>
          <a:p>
            <a:endParaRPr lang="en-US" sz="2800"/>
          </a:p>
          <a:p>
            <a:pPr lvl="1"/>
            <a:r>
              <a:rPr lang="en-US" sz="2400"/>
              <a:t>r lies along the radius vector</a:t>
            </a:r>
          </a:p>
          <a:p>
            <a:pPr lvl="1"/>
            <a:r>
              <a:rPr lang="en-US" sz="2400" i="1">
                <a:latin typeface="Symbol" pitchFamily="18" charset="2"/>
              </a:rPr>
              <a:t>q</a:t>
            </a:r>
            <a:r>
              <a:rPr lang="en-US" sz="2400"/>
              <a:t> is tangent to the circle</a:t>
            </a:r>
          </a:p>
          <a:p>
            <a:r>
              <a:rPr lang="en-US" sz="2800"/>
              <a:t>The total acceleration is</a:t>
            </a:r>
          </a:p>
          <a:p>
            <a:endParaRPr lang="en-US" sz="2800"/>
          </a:p>
          <a:p>
            <a:pPr lvl="1"/>
            <a:endParaRPr lang="en-US" sz="2400"/>
          </a:p>
          <a:p>
            <a:pPr lvl="1"/>
            <a:endParaRPr lang="en-US" sz="2400"/>
          </a:p>
        </p:txBody>
      </p:sp>
      <p:graphicFrame>
        <p:nvGraphicFramePr>
          <p:cNvPr id="62464" name="Object 0"/>
          <p:cNvGraphicFramePr>
            <a:graphicFrameLocks noChangeAspect="1"/>
          </p:cNvGraphicFramePr>
          <p:nvPr/>
        </p:nvGraphicFramePr>
        <p:xfrm>
          <a:off x="2133600" y="2881313"/>
          <a:ext cx="1123950" cy="547687"/>
        </p:xfrm>
        <a:graphic>
          <a:graphicData uri="http://schemas.openxmlformats.org/presentationml/2006/ole">
            <p:oleObj spid="_x0000_s62464" name="Equation" r:id="rId3" imgW="495000" imgH="241200" progId="Equation.DSMT4">
              <p:embed/>
            </p:oleObj>
          </a:graphicData>
        </a:graphic>
      </p:graphicFrame>
      <p:graphicFrame>
        <p:nvGraphicFramePr>
          <p:cNvPr id="62465" name="Object 1"/>
          <p:cNvGraphicFramePr>
            <a:graphicFrameLocks noChangeAspect="1"/>
          </p:cNvGraphicFramePr>
          <p:nvPr/>
        </p:nvGraphicFramePr>
        <p:xfrm>
          <a:off x="990600" y="5283200"/>
          <a:ext cx="3581400" cy="946150"/>
        </p:xfrm>
        <a:graphic>
          <a:graphicData uri="http://schemas.openxmlformats.org/presentationml/2006/ole">
            <p:oleObj spid="_x0000_s62465" name="Equation" r:id="rId4" imgW="1587240" imgH="419040" progId="Equation.DSMT4">
              <p:embed/>
            </p:oleObj>
          </a:graphicData>
        </a:graphic>
      </p:graphicFrame>
      <p:pic>
        <p:nvPicPr>
          <p:cNvPr id="48135" name="Picture 7" descr=" 0419a.jpg                                                      00045887smeagol                        B7464D7A: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389563" y="2017713"/>
            <a:ext cx="3319462" cy="4114800"/>
          </a:xfrm>
          <a:noFill/>
          <a:ln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/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057400"/>
            <a:ext cx="8305800" cy="245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4648200"/>
            <a:ext cx="7248525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Average Velocity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The average velocity is the ratio of the displacement to the time interval for the displacement</a:t>
            </a:r>
          </a:p>
          <a:p>
            <a:pPr lvl="1"/>
            <a:endParaRPr lang="en-US" sz="2000"/>
          </a:p>
          <a:p>
            <a:pPr lvl="1"/>
            <a:endParaRPr lang="en-US" sz="2000"/>
          </a:p>
          <a:p>
            <a:pPr lvl="1"/>
            <a:r>
              <a:rPr lang="en-US" sz="2000"/>
              <a:t>The direction of the average velocity is the direction of the displacement vector, </a:t>
            </a:r>
            <a:r>
              <a:rPr lang="en-US" sz="2000">
                <a:cs typeface="Times New Roman" pitchFamily="18" charset="0"/>
              </a:rPr>
              <a:t>Δ</a:t>
            </a:r>
            <a:r>
              <a:rPr lang="en-US" sz="2000" b="1">
                <a:cs typeface="Times New Roman" pitchFamily="18" charset="0"/>
              </a:rPr>
              <a:t>r</a:t>
            </a:r>
          </a:p>
        </p:txBody>
      </p:sp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2514600" y="3962400"/>
          <a:ext cx="914400" cy="704850"/>
        </p:xfrm>
        <a:graphic>
          <a:graphicData uri="http://schemas.openxmlformats.org/presentationml/2006/ole">
            <p:oleObj spid="_x0000_s7173" name="Equation" r:id="rId3" imgW="939600" imgH="723600" progId="Equation.3">
              <p:embed/>
            </p:oleObj>
          </a:graphicData>
        </a:graphic>
      </p:graphicFrame>
      <p:pic>
        <p:nvPicPr>
          <p:cNvPr id="7174" name="Picture 6" descr="0403.jpg                                                       00045887smeagol                        B7464D7A: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551488" y="2017713"/>
            <a:ext cx="2997200" cy="4114800"/>
          </a:xfrm>
          <a:noFill/>
          <a:ln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1"/>
            <a:ext cx="8915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2362200"/>
            <a:ext cx="274320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the chapter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sz="6000" dirty="0" smtClean="0"/>
          </a:p>
          <a:p>
            <a:endParaRPr lang="en-US" sz="6000" dirty="0"/>
          </a:p>
          <a:p>
            <a:r>
              <a:rPr lang="en-US" sz="6000" dirty="0" smtClean="0"/>
              <a:t>Finished</a:t>
            </a:r>
            <a:endParaRPr lang="en-US" sz="6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Average Velocity, cont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average velocity between points is </a:t>
            </a:r>
            <a:r>
              <a:rPr lang="en-US" i="1"/>
              <a:t>independent of the path</a:t>
            </a:r>
            <a:r>
              <a:rPr lang="en-US"/>
              <a:t> taken</a:t>
            </a:r>
          </a:p>
          <a:p>
            <a:pPr lvl="1"/>
            <a:r>
              <a:rPr lang="en-US"/>
              <a:t>This is because it is dependent on the displacement, also independent of the path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Instantaneous Velocity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instantaneous velocity is the limit of the average velocity as </a:t>
            </a:r>
            <a:r>
              <a:rPr lang="en-US">
                <a:cs typeface="Times New Roman" pitchFamily="18" charset="0"/>
              </a:rPr>
              <a:t>Δ</a:t>
            </a:r>
            <a:r>
              <a:rPr lang="en-US" i="1">
                <a:cs typeface="Times New Roman" pitchFamily="18" charset="0"/>
              </a:rPr>
              <a:t>t</a:t>
            </a:r>
            <a:r>
              <a:rPr lang="en-US">
                <a:cs typeface="Times New Roman" pitchFamily="18" charset="0"/>
              </a:rPr>
              <a:t> approaches zero</a:t>
            </a:r>
          </a:p>
          <a:p>
            <a:pPr lvl="1"/>
            <a:r>
              <a:rPr lang="en-US"/>
              <a:t>The direction of the instantaneous velocity is along a line that is tangent to the path of the particle’s direction of motion</a:t>
            </a:r>
          </a:p>
          <a:p>
            <a:pPr lvl="1"/>
            <a:endParaRPr lang="en-US"/>
          </a:p>
          <a:p>
            <a:endParaRPr lang="en-US"/>
          </a:p>
          <a:p>
            <a:endParaRPr lang="en-US"/>
          </a:p>
        </p:txBody>
      </p:sp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2930525" y="5381625"/>
          <a:ext cx="2259013" cy="862013"/>
        </p:xfrm>
        <a:graphic>
          <a:graphicData uri="http://schemas.openxmlformats.org/presentationml/2006/ole">
            <p:oleObj spid="_x0000_s8197" name="Equation" r:id="rId3" imgW="1066680" imgH="40608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Instantaneous Velocity, cont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direction of the instantaneous velocity vector at any point in a particle’s path is along a line tangent to the path at that point and in the direction of motion</a:t>
            </a:r>
          </a:p>
          <a:p>
            <a:r>
              <a:rPr lang="en-US"/>
              <a:t>The magnitude of the instantaneous velocity vector is the speed</a:t>
            </a:r>
          </a:p>
          <a:p>
            <a:pPr lvl="1"/>
            <a:r>
              <a:rPr lang="en-US"/>
              <a:t>The speed is a scalar quantity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Average Acceleration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average acceleration of a particle as it moves is defined as the change in the instantaneous velocity vector divided by the time interval during which that change occurs.</a:t>
            </a:r>
          </a:p>
          <a:p>
            <a:endParaRPr lang="en-US"/>
          </a:p>
        </p:txBody>
      </p:sp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2743200" y="4800600"/>
          <a:ext cx="3095625" cy="1276350"/>
        </p:xfrm>
        <a:graphic>
          <a:graphicData uri="http://schemas.openxmlformats.org/presentationml/2006/ole">
            <p:oleObj spid="_x0000_s12292" name="Equation" r:id="rId3" imgW="1079280" imgH="444240" progId="Equation.DSMT4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309</TotalTime>
  <Words>1482</Words>
  <Application>Microsoft Office PowerPoint</Application>
  <PresentationFormat>On-screen Show (4:3)</PresentationFormat>
  <Paragraphs>199</Paragraphs>
  <Slides>51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51</vt:i4>
      </vt:variant>
    </vt:vector>
  </HeadingPairs>
  <TitlesOfParts>
    <vt:vector size="59" baseType="lpstr">
      <vt:lpstr>Times New Roman</vt:lpstr>
      <vt:lpstr>Tahoma</vt:lpstr>
      <vt:lpstr>Wingdings</vt:lpstr>
      <vt:lpstr>Symbol</vt:lpstr>
      <vt:lpstr>Blends</vt:lpstr>
      <vt:lpstr>Microsoft Equation 3.0</vt:lpstr>
      <vt:lpstr>MathType 5.0 Equation</vt:lpstr>
      <vt:lpstr>Microsoft Photo Editor 3.0 Photo</vt:lpstr>
      <vt:lpstr>Chapter 4</vt:lpstr>
      <vt:lpstr>Motion in Two Dimensions</vt:lpstr>
      <vt:lpstr>Position and Displacement</vt:lpstr>
      <vt:lpstr>General Motion Ideas</vt:lpstr>
      <vt:lpstr>Average Velocity</vt:lpstr>
      <vt:lpstr>Average Velocity, cont</vt:lpstr>
      <vt:lpstr>Instantaneous Velocity</vt:lpstr>
      <vt:lpstr>Instantaneous Velocity, cont</vt:lpstr>
      <vt:lpstr>Average Acceleration</vt:lpstr>
      <vt:lpstr>Average Acceleration, cont</vt:lpstr>
      <vt:lpstr>Instantaneous Acceleration</vt:lpstr>
      <vt:lpstr>Producing An Acceleration</vt:lpstr>
      <vt:lpstr>Kinematic Equations for Two-Dimensional Motion</vt:lpstr>
      <vt:lpstr>Kinematic Equations, 2</vt:lpstr>
      <vt:lpstr>Kinematic Equations, 3</vt:lpstr>
      <vt:lpstr>Kinematic Equations, 4</vt:lpstr>
      <vt:lpstr>Kinematic Equations, 5</vt:lpstr>
      <vt:lpstr>Kinematic Equations, Components</vt:lpstr>
      <vt:lpstr>Kinematic Equations, Component Equations</vt:lpstr>
      <vt:lpstr>Projectile Motion</vt:lpstr>
      <vt:lpstr>Assumptions of Projectile Motion</vt:lpstr>
      <vt:lpstr>Verifying the Parabolic Trajectory</vt:lpstr>
      <vt:lpstr>Verifying the Parabolic Trajectory, cont</vt:lpstr>
      <vt:lpstr>Analyzing Projectile Motion</vt:lpstr>
      <vt:lpstr>Projectile Motion Vectors</vt:lpstr>
      <vt:lpstr>Projectile Motion Diagram</vt:lpstr>
      <vt:lpstr>Projectile Motion – Implications </vt:lpstr>
      <vt:lpstr>Range and Maximum Height of a Projectile</vt:lpstr>
      <vt:lpstr>Height of a Projectile, equation</vt:lpstr>
      <vt:lpstr>Range of a Projectile, equation</vt:lpstr>
      <vt:lpstr>More About the Range of a Projectile</vt:lpstr>
      <vt:lpstr>Range of a Projectile, final</vt:lpstr>
      <vt:lpstr>Slide 33</vt:lpstr>
      <vt:lpstr>Projectile Motion – Problem Solving Hints</vt:lpstr>
      <vt:lpstr>Slide 35</vt:lpstr>
      <vt:lpstr>Slide 36</vt:lpstr>
      <vt:lpstr>Non-Symmetric Projectile Motion</vt:lpstr>
      <vt:lpstr>Uniform Circular Motion</vt:lpstr>
      <vt:lpstr>Changing Velocity in Uniform Circular Motion</vt:lpstr>
      <vt:lpstr>Centripetal Acceleration</vt:lpstr>
      <vt:lpstr>Centripetal Acceleration, cont</vt:lpstr>
      <vt:lpstr>Period</vt:lpstr>
      <vt:lpstr>Quiz</vt:lpstr>
      <vt:lpstr>Example</vt:lpstr>
      <vt:lpstr>Tangential Acceleration</vt:lpstr>
      <vt:lpstr>Total Acceleration</vt:lpstr>
      <vt:lpstr>Total Acceleration, equations</vt:lpstr>
      <vt:lpstr>Total Acceleration, In Terms of Unit Vectors</vt:lpstr>
      <vt:lpstr>Example</vt:lpstr>
      <vt:lpstr>Slide 50</vt:lpstr>
      <vt:lpstr>End of the chapter</vt:lpstr>
    </vt:vector>
  </TitlesOfParts>
  <Company>Next Step Program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</dc:title>
  <dc:creator>Marilyn Akins</dc:creator>
  <cp:lastModifiedBy>Shahabuddin</cp:lastModifiedBy>
  <cp:revision>24</cp:revision>
  <dcterms:created xsi:type="dcterms:W3CDTF">2003-08-22T01:57:11Z</dcterms:created>
  <dcterms:modified xsi:type="dcterms:W3CDTF">2012-06-22T14:36:11Z</dcterms:modified>
</cp:coreProperties>
</file>