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59A1-EF6B-4E72-B461-556332FD4F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FF1DCE-D184-4124-B132-ED12861E9F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59A1-EF6B-4E72-B461-556332FD4F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1DCE-D184-4124-B132-ED12861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DFF1DCE-D184-4124-B132-ED12861E9F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59A1-EF6B-4E72-B461-556332FD4F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59A1-EF6B-4E72-B461-556332FD4F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DFF1DCE-D184-4124-B132-ED12861E9F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59A1-EF6B-4E72-B461-556332FD4F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FF1DCE-D184-4124-B132-ED12861E9F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0A559A1-EF6B-4E72-B461-556332FD4F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1DCE-D184-4124-B132-ED12861E9F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59A1-EF6B-4E72-B461-556332FD4F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DFF1DCE-D184-4124-B132-ED12861E9F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59A1-EF6B-4E72-B461-556332FD4F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DFF1DCE-D184-4124-B132-ED12861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59A1-EF6B-4E72-B461-556332FD4F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FF1DCE-D184-4124-B132-ED12861E9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FF1DCE-D184-4124-B132-ED12861E9F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59A1-EF6B-4E72-B461-556332FD4F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DFF1DCE-D184-4124-B132-ED12861E9F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0A559A1-EF6B-4E72-B461-556332FD4F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0A559A1-EF6B-4E72-B461-556332FD4F4D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FF1DCE-D184-4124-B132-ED12861E9F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wmf"/><Relationship Id="rId4" Type="http://schemas.openxmlformats.org/officeDocument/2006/relationships/image" Target="../media/image10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wmf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w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7176" y="3352800"/>
            <a:ext cx="7416824" cy="1752600"/>
          </a:xfrm>
        </p:spPr>
        <p:txBody>
          <a:bodyPr>
            <a:normAutofit/>
          </a:bodyPr>
          <a:lstStyle/>
          <a:p>
            <a:pPr algn="l" rtl="0"/>
            <a:r>
              <a:rPr lang="en-US" sz="1800" b="1" dirty="0">
                <a:solidFill>
                  <a:schemeClr val="bg1"/>
                </a:solidFill>
              </a:rPr>
              <a:t>C H A P T E R 3</a:t>
            </a:r>
          </a:p>
          <a:p>
            <a:pPr algn="l" rtl="0"/>
            <a:r>
              <a:rPr lang="en-US" sz="1800" b="1" dirty="0">
                <a:solidFill>
                  <a:schemeClr val="bg1"/>
                </a:solidFill>
              </a:rPr>
              <a:t>Vectors in 2-Space and 3-Space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844675"/>
            <a:ext cx="6983413" cy="185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11188" y="692150"/>
            <a:ext cx="2220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Vectors in 3-Space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79388" y="1773238"/>
            <a:ext cx="8193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/>
              <a:t>each point </a:t>
            </a:r>
            <a:r>
              <a:rPr lang="en-US" i="1"/>
              <a:t>P </a:t>
            </a:r>
            <a:r>
              <a:rPr lang="en-US"/>
              <a:t>in 3-space has a triple of numbers (</a:t>
            </a:r>
            <a:r>
              <a:rPr lang="en-US" i="1"/>
              <a:t>x</a:t>
            </a:r>
            <a:r>
              <a:rPr lang="en-US"/>
              <a:t>, </a:t>
            </a:r>
            <a:r>
              <a:rPr lang="en-US" i="1"/>
              <a:t>y</a:t>
            </a:r>
            <a:r>
              <a:rPr lang="en-US"/>
              <a:t>, </a:t>
            </a:r>
            <a:r>
              <a:rPr lang="en-US" i="1"/>
              <a:t>z</a:t>
            </a:r>
            <a:r>
              <a:rPr lang="en-US"/>
              <a:t>), called the </a:t>
            </a:r>
            <a:r>
              <a:rPr lang="en-US" b="1" i="1"/>
              <a:t>coordinates of </a:t>
            </a:r>
            <a:r>
              <a:rPr lang="en-US" i="1"/>
              <a:t>P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781300"/>
            <a:ext cx="56165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492375"/>
            <a:ext cx="6084888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84213" y="692150"/>
            <a:ext cx="712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/>
              <a:t>In Figure </a:t>
            </a:r>
            <a:r>
              <a:rPr lang="en-US" i="1"/>
              <a:t>a </a:t>
            </a:r>
            <a:r>
              <a:rPr lang="en-US"/>
              <a:t>the point (4, 5, 6) and in Figure </a:t>
            </a:r>
            <a:r>
              <a:rPr lang="en-US" i="1"/>
              <a:t>b </a:t>
            </a:r>
            <a:r>
              <a:rPr lang="en-US"/>
              <a:t>the point (-3 , 2, -4).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8604250" cy="1138237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708275"/>
            <a:ext cx="7777163" cy="1709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77741" y="1412875"/>
            <a:ext cx="58785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EXAMPLE 1 Vector Computations with Components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420938"/>
            <a:ext cx="8497888" cy="1728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65175"/>
            <a:ext cx="8569325" cy="2160588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3057525"/>
            <a:ext cx="374332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0713"/>
            <a:ext cx="8483600" cy="1331912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95288" y="2133600"/>
            <a:ext cx="5576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folHlink"/>
                </a:solidFill>
              </a:rPr>
              <a:t>EXAMPLE 2 Finding the Components of a Vector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781300"/>
            <a:ext cx="8809037" cy="240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0825" y="549275"/>
            <a:ext cx="8569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Translation of Axes</a:t>
            </a:r>
          </a:p>
          <a:p>
            <a:pPr algn="l" rtl="0"/>
            <a:r>
              <a:rPr lang="en-US" dirty="0"/>
              <a:t>The solutions to many problems can be simplified by translating the coordinate axes to obtain new axes parallel to the original ones.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916113"/>
            <a:ext cx="3529012" cy="650875"/>
          </a:xfrm>
          <a:prstGeom prst="rect">
            <a:avLst/>
          </a:prstGeom>
          <a:noFill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676400" y="3246438"/>
            <a:ext cx="579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These formulas are called the </a:t>
            </a:r>
            <a:r>
              <a:rPr lang="en-US" b="1" i="1"/>
              <a:t>translation equations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549275"/>
            <a:ext cx="2659062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8418512" cy="885825"/>
          </a:xfrm>
          <a:prstGeom prst="rect">
            <a:avLst/>
          </a:prstGeo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565400"/>
            <a:ext cx="7007225" cy="414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9750" y="549275"/>
            <a:ext cx="676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b="1"/>
              <a:t>3.1</a:t>
            </a:r>
          </a:p>
          <a:p>
            <a:pPr algn="l" rtl="0"/>
            <a:r>
              <a:rPr lang="en-US">
                <a:solidFill>
                  <a:schemeClr val="folHlink"/>
                </a:solidFill>
              </a:rPr>
              <a:t>INTRODUCTION TO VECTORS (GEOMETRIC)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916113"/>
            <a:ext cx="23891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55650" y="692150"/>
            <a:ext cx="5089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EXAMPLE 3 Using the Translation Equations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16113"/>
            <a:ext cx="8353425" cy="216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57563"/>
            <a:ext cx="7764463" cy="1952625"/>
          </a:xfrm>
          <a:prstGeom prst="rect">
            <a:avLst/>
          </a:prstGeom>
          <a:noFill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81075"/>
            <a:ext cx="7726363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68313" y="692150"/>
            <a:ext cx="6030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3.2</a:t>
            </a:r>
          </a:p>
          <a:p>
            <a:pPr algn="l" rt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NORM OF A VECTOR; VECTOR ARITHMETIC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11188" y="1484313"/>
            <a:ext cx="3649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Properties of Vector Operations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50825" y="1989138"/>
            <a:ext cx="8893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THEOREM 3.2.1</a:t>
            </a:r>
          </a:p>
          <a:p>
            <a:pPr algn="l" rt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Properties of Vector Arithmetic</a:t>
            </a:r>
          </a:p>
          <a:p>
            <a:pPr algn="l" rtl="0"/>
            <a:r>
              <a:rPr lang="en-US" i="1" dirty="0"/>
              <a:t>If </a:t>
            </a:r>
            <a:r>
              <a:rPr lang="en-US" b="1" i="1" dirty="0"/>
              <a:t>u</a:t>
            </a:r>
            <a:r>
              <a:rPr lang="en-US" i="1" dirty="0"/>
              <a:t>, </a:t>
            </a:r>
            <a:r>
              <a:rPr lang="en-US" b="1" i="1" dirty="0"/>
              <a:t>v</a:t>
            </a:r>
            <a:r>
              <a:rPr lang="en-US" i="1" dirty="0"/>
              <a:t>, and </a:t>
            </a:r>
            <a:r>
              <a:rPr lang="en-US" b="1" i="1" dirty="0"/>
              <a:t>w </a:t>
            </a:r>
            <a:r>
              <a:rPr lang="en-US" i="1" dirty="0"/>
              <a:t>are vectors in 2- or 3-space and k and l are scalars, then the following relationships hold.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284538"/>
            <a:ext cx="3324225" cy="3573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765175"/>
            <a:ext cx="3419475" cy="2849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27088" y="620713"/>
            <a:ext cx="206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Norm of a Vector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341438"/>
            <a:ext cx="8640762" cy="838200"/>
          </a:xfrm>
          <a:prstGeom prst="rect">
            <a:avLst/>
          </a:prstGeom>
          <a:noFill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276475"/>
            <a:ext cx="2303462" cy="798513"/>
          </a:xfrm>
          <a:prstGeom prst="rect">
            <a:avLst/>
          </a:prstGeom>
          <a:noFill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581525"/>
            <a:ext cx="3095625" cy="808038"/>
          </a:xfrm>
          <a:prstGeom prst="rect">
            <a:avLst/>
          </a:prstGeom>
          <a:noFill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3946525"/>
            <a:ext cx="1370013" cy="40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908050"/>
            <a:ext cx="29337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476250"/>
            <a:ext cx="8496300" cy="590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11188" y="692150"/>
            <a:ext cx="455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EXAMPLE 1 Finding Norm and Distance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33600"/>
            <a:ext cx="8675688" cy="18669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800600"/>
            <a:ext cx="174087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0" y="685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3.3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PRODUCT; PROJECTIONS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85800" y="1447800"/>
            <a:ext cx="251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Dot Product of Vectors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352800"/>
            <a:ext cx="5600700" cy="132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667000"/>
            <a:ext cx="106942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457200" y="18288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Let </a:t>
            </a:r>
            <a:r>
              <a:rPr lang="en-US" b="1" i="1" dirty="0"/>
              <a:t>u and v be two nonzero vectors in 2-space or 3-space, and assume these vectors have been positioned so that their </a:t>
            </a:r>
            <a:r>
              <a:rPr lang="en-US" b="1" i="1" dirty="0" smtClean="0"/>
              <a:t>initial </a:t>
            </a:r>
            <a:r>
              <a:rPr lang="en-US" dirty="0" smtClean="0"/>
              <a:t>points </a:t>
            </a:r>
            <a:r>
              <a:rPr lang="en-US" dirty="0"/>
              <a:t>coincide. By the </a:t>
            </a:r>
            <a:r>
              <a:rPr lang="en-US" b="1" i="1" dirty="0"/>
              <a:t>angle between u and v, we shall mean the angle θ determined by u and v that satisfies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8686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33400" y="3276600"/>
            <a:ext cx="3110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EXAMPLE 1 Dot Product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962400"/>
            <a:ext cx="70075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358951"/>
            <a:ext cx="2019300" cy="181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50825" y="981075"/>
            <a:ext cx="84248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b="1">
                <a:solidFill>
                  <a:schemeClr val="folHlink"/>
                </a:solidFill>
              </a:rPr>
              <a:t>DEFINITION</a:t>
            </a:r>
          </a:p>
          <a:p>
            <a:pPr algn="l" rtl="0"/>
            <a:r>
              <a:rPr lang="en-US"/>
              <a:t>If </a:t>
            </a:r>
            <a:r>
              <a:rPr lang="en-US" b="1" i="1"/>
              <a:t>v </a:t>
            </a:r>
            <a:r>
              <a:rPr lang="en-US"/>
              <a:t>and </a:t>
            </a:r>
            <a:r>
              <a:rPr lang="en-US" b="1" i="1"/>
              <a:t>w </a:t>
            </a:r>
            <a:r>
              <a:rPr lang="en-US"/>
              <a:t>are any two vectors, then the </a:t>
            </a:r>
            <a:r>
              <a:rPr lang="en-US" b="1" i="1"/>
              <a:t>sum </a:t>
            </a:r>
            <a:r>
              <a:rPr lang="en-US" b="1"/>
              <a:t>v + w </a:t>
            </a:r>
            <a:r>
              <a:rPr lang="en-US"/>
              <a:t>is the vector determined as follows: Position the vector </a:t>
            </a:r>
            <a:r>
              <a:rPr lang="en-US" b="1" i="1"/>
              <a:t>w </a:t>
            </a:r>
            <a:r>
              <a:rPr lang="en-US"/>
              <a:t>so that its initial point coincides with the terminal point of </a:t>
            </a:r>
            <a:r>
              <a:rPr lang="en-US" b="1" i="1"/>
              <a:t>v</a:t>
            </a:r>
            <a:r>
              <a:rPr lang="en-US"/>
              <a:t>. The vector </a:t>
            </a:r>
            <a:r>
              <a:rPr lang="en-US" b="1"/>
              <a:t>v + w</a:t>
            </a:r>
            <a:r>
              <a:rPr lang="en-US"/>
              <a:t> is represented by the arrow from the initial point of </a:t>
            </a:r>
            <a:r>
              <a:rPr lang="en-US" b="1" i="1"/>
              <a:t>v </a:t>
            </a:r>
            <a:r>
              <a:rPr lang="en-US"/>
              <a:t>to the terminal point of </a:t>
            </a:r>
            <a:r>
              <a:rPr lang="en-US" b="1" i="1"/>
              <a:t>w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641600"/>
            <a:ext cx="1905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2914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762000" y="914400"/>
            <a:ext cx="3940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Component Form of the Dot Product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133600"/>
            <a:ext cx="2228850" cy="185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4196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9600" y="7620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Finding the Angle Between Vectors</a:t>
            </a:r>
          </a:p>
          <a:p>
            <a:r>
              <a:rPr lang="en-US" dirty="0"/>
              <a:t>If </a:t>
            </a:r>
            <a:r>
              <a:rPr lang="en-US" b="1" i="1" dirty="0"/>
              <a:t>u and v are nonzero vectors, </a:t>
            </a:r>
            <a:r>
              <a:rPr lang="en-US" b="1" i="1" dirty="0" smtClean="0"/>
              <a:t>then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828800"/>
            <a:ext cx="1549172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8" y="2895600"/>
            <a:ext cx="84820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191000"/>
            <a:ext cx="5815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953000"/>
            <a:ext cx="27622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0" y="6096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EXAMPLE 3 A Geometric Problem</a:t>
            </a:r>
          </a:p>
          <a:p>
            <a:r>
              <a:rPr lang="en-US" dirty="0"/>
              <a:t>Find the angle between a diagonal of a cube and one of its edges.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3410251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200400"/>
            <a:ext cx="2095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6655" y="2819400"/>
            <a:ext cx="219149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914400" y="4419600"/>
            <a:ext cx="3587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Note that this is independent of </a:t>
            </a:r>
            <a:r>
              <a:rPr lang="en-US" i="1" dirty="0"/>
              <a:t>k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66800" y="609600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THEOREM 3.3.1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3628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5715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0"/>
            <a:ext cx="4199659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14400" y="533400"/>
            <a:ext cx="3680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Properties of the Dot Product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55530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14400" y="609600"/>
            <a:ext cx="2808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 Orthogonal Projection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85800" y="1447800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THEOREM 3.3.3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7958137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495800"/>
            <a:ext cx="6832226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905000"/>
            <a:ext cx="377058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4507629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429000"/>
            <a:ext cx="6127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438400"/>
            <a:ext cx="228371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581400"/>
            <a:ext cx="243150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04800" y="533400"/>
            <a:ext cx="4490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Distance Between a Point and a Line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835749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4772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362200"/>
            <a:ext cx="341657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8748713" cy="2320925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609850"/>
            <a:ext cx="25479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5800" y="45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3.4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CROSS PRODUCT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382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5290449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86000"/>
            <a:ext cx="3445529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7628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85800" y="685800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THEOREM 3.4.1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7229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14600"/>
            <a:ext cx="20145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124200"/>
            <a:ext cx="4772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733800"/>
            <a:ext cx="4524376" cy="22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55245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762000" y="381000"/>
            <a:ext cx="214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THEOREM 3.4.2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4400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214" y="2419350"/>
            <a:ext cx="67118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685800" y="609600"/>
            <a:ext cx="283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Standard Unit Vectors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143000"/>
            <a:ext cx="2100263" cy="192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657600"/>
            <a:ext cx="330373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38200" y="685800"/>
            <a:ext cx="222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direction of </a:t>
            </a:r>
            <a:r>
              <a:rPr lang="en-US" dirty="0" err="1" smtClean="0"/>
              <a:t>uxv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1609725" cy="236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0" y="381000"/>
            <a:ext cx="450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Geometric Interpretation of Cross Product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223464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609600" y="2209800"/>
            <a:ext cx="214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THEOREM 3.4.3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829151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99" y="4267200"/>
            <a:ext cx="208817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572000"/>
            <a:ext cx="5105400" cy="28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5800" y="457200"/>
            <a:ext cx="230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Area of a Triangle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4772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43200"/>
            <a:ext cx="2447925" cy="233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971800"/>
            <a:ext cx="308239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657600"/>
            <a:ext cx="3800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4343400"/>
            <a:ext cx="2654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620713"/>
            <a:ext cx="8964612" cy="2305050"/>
          </a:xfrm>
          <a:prstGeom prst="rect">
            <a:avLst/>
          </a:prstGeom>
          <a:noFill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3213100"/>
            <a:ext cx="3240087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08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864635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00400"/>
            <a:ext cx="4270277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76771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0" y="457200"/>
            <a:ext cx="215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THEOREM 3.4.4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76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8763000" cy="192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772025"/>
            <a:ext cx="42386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88392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85800" y="1219200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THEOREM 3.4.5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116013" y="54927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b="1">
                <a:solidFill>
                  <a:schemeClr val="accent1"/>
                </a:solidFill>
              </a:rPr>
              <a:t>3.5 </a:t>
            </a:r>
            <a:r>
              <a:rPr lang="en-US">
                <a:solidFill>
                  <a:schemeClr val="accent1"/>
                </a:solidFill>
              </a:rPr>
              <a:t>LINES AND PLANES IN 3-SPACE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3573463"/>
            <a:ext cx="3024187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700213"/>
            <a:ext cx="89296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3429000"/>
            <a:ext cx="34956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4581525"/>
            <a:ext cx="46799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83883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708275"/>
            <a:ext cx="4105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284538"/>
            <a:ext cx="36195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4076700"/>
            <a:ext cx="27368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55650" y="765175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THEOREM 3.5.1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16113"/>
            <a:ext cx="85693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763" y="1017588"/>
            <a:ext cx="7354887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859948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565400"/>
            <a:ext cx="1816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3860800"/>
            <a:ext cx="34559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4581525"/>
            <a:ext cx="9366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713" y="5157788"/>
            <a:ext cx="27368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684213" y="549275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Vector Form of Equation of a Plane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341438"/>
            <a:ext cx="18065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644900"/>
            <a:ext cx="2897187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205038"/>
            <a:ext cx="85693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644900"/>
            <a:ext cx="806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95288" y="620713"/>
            <a:ext cx="3481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Vectors in Coordinate Systems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00213"/>
            <a:ext cx="4821238" cy="2717800"/>
          </a:xfrm>
          <a:prstGeom prst="rect">
            <a:avLst/>
          </a:prstGeom>
          <a:noFill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052513"/>
            <a:ext cx="2233613" cy="90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755650" y="908050"/>
            <a:ext cx="188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Lines in 3-Space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700213"/>
            <a:ext cx="1192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492375"/>
            <a:ext cx="71516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3940175"/>
            <a:ext cx="31686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468313" y="3141663"/>
            <a:ext cx="399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are called </a:t>
            </a:r>
            <a:r>
              <a:rPr lang="en-US" b="1" i="1"/>
              <a:t>parametric equations </a:t>
            </a:r>
            <a:r>
              <a:rPr lang="en-US"/>
              <a:t>for </a:t>
            </a:r>
            <a:r>
              <a:rPr lang="en-US" i="1"/>
              <a:t>l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75" y="2709863"/>
            <a:ext cx="850423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86598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716338"/>
            <a:ext cx="8856662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08050"/>
            <a:ext cx="754221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492375"/>
            <a:ext cx="2170112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3716338"/>
            <a:ext cx="743743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611188" y="549275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Vector Form of Equation of a Line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4856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49725"/>
            <a:ext cx="2808288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611188" y="2420938"/>
            <a:ext cx="506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EXAMPLE 7 A Line Parallel to a Given Vector</a:t>
            </a:r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2900363"/>
            <a:ext cx="871378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95288" y="620713"/>
            <a:ext cx="306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Problems Involving Distance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611188" y="1557338"/>
            <a:ext cx="60483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b="1"/>
              <a:t>Problems</a:t>
            </a:r>
          </a:p>
          <a:p>
            <a:pPr algn="l" rtl="0"/>
            <a:r>
              <a:rPr lang="en-US"/>
              <a:t>(a) Find the distance between a point and a plane.</a:t>
            </a:r>
          </a:p>
          <a:p>
            <a:pPr algn="l" rtl="0"/>
            <a:r>
              <a:rPr lang="en-US"/>
              <a:t>(b) Find the distance between two parallel planes.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276475"/>
            <a:ext cx="24765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611188" y="350043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THEOREM 3.5.2</a:t>
            </a:r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64013"/>
            <a:ext cx="788511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65175"/>
            <a:ext cx="8281987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263" y="2719388"/>
            <a:ext cx="49434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778033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068638"/>
            <a:ext cx="41767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781300"/>
            <a:ext cx="8856662" cy="194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33375"/>
            <a:ext cx="5732462" cy="570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196975"/>
            <a:ext cx="27924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420938"/>
            <a:ext cx="34925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3716338"/>
            <a:ext cx="373697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مدني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96</TotalTime>
  <Words>471</Words>
  <Application>Microsoft Office PowerPoint</Application>
  <PresentationFormat>عرض على الشاشة (3:4)‏</PresentationFormat>
  <Paragraphs>63</Paragraphs>
  <Slides>67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67</vt:i4>
      </vt:variant>
    </vt:vector>
  </HeadingPairs>
  <TitlesOfParts>
    <vt:vector size="68" baseType="lpstr">
      <vt:lpstr>مدني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  <vt:lpstr>الشريحة 61</vt:lpstr>
      <vt:lpstr>الشريحة 62</vt:lpstr>
      <vt:lpstr>الشريحة 63</vt:lpstr>
      <vt:lpstr>الشريحة 64</vt:lpstr>
      <vt:lpstr>الشريحة 65</vt:lpstr>
      <vt:lpstr>الشريحة 66</vt:lpstr>
      <vt:lpstr>الشريحة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walmujammi</dc:creator>
  <cp:lastModifiedBy>walmujammi</cp:lastModifiedBy>
  <cp:revision>4</cp:revision>
  <dcterms:created xsi:type="dcterms:W3CDTF">2018-02-26T11:04:09Z</dcterms:created>
  <dcterms:modified xsi:type="dcterms:W3CDTF">2018-03-15T10:52:18Z</dcterms:modified>
</cp:coreProperties>
</file>