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7" r:id="rId21"/>
    <p:sldId id="278" r:id="rId22"/>
    <p:sldId id="279" r:id="rId23"/>
    <p:sldId id="280" r:id="rId24"/>
    <p:sldId id="282" r:id="rId25"/>
    <p:sldId id="284" r:id="rId26"/>
    <p:sldId id="286"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9211" autoAdjust="0"/>
  </p:normalViewPr>
  <p:slideViewPr>
    <p:cSldViewPr>
      <p:cViewPr varScale="1">
        <p:scale>
          <a:sx n="74" d="100"/>
          <a:sy n="74" d="100"/>
        </p:scale>
        <p:origin x="-12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DECBC-CCC7-4061-9B52-B56B568A9362}" type="datetimeFigureOut">
              <a:rPr lang="en-US" smtClean="0"/>
              <a:pPr/>
              <a:t>9/14/2019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58FE7-815D-4174-9BFE-651E2B91E21E}" type="slidenum">
              <a:rPr lang="en-US" smtClean="0"/>
              <a:pPr/>
              <a:t>‹#›</a:t>
            </a:fld>
            <a:endParaRPr lang="en-US"/>
          </a:p>
        </p:txBody>
      </p:sp>
    </p:spTree>
    <p:extLst>
      <p:ext uri="{BB962C8B-B14F-4D97-AF65-F5344CB8AC3E}">
        <p14:creationId xmlns:p14="http://schemas.microsoft.com/office/powerpoint/2010/main" val="170061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040C8A-28DC-40B8-AFD1-78D2F880EB0C}" type="slidenum">
              <a:rPr lang="en-US">
                <a:solidFill>
                  <a:schemeClr val="tx1"/>
                </a:solidFill>
              </a:rPr>
              <a:pPr/>
              <a:t>16</a:t>
            </a:fld>
            <a:endParaRPr lang="en-US">
              <a:solidFill>
                <a:schemeClr val="tx1"/>
              </a:solidFill>
            </a:endParaRPr>
          </a:p>
        </p:txBody>
      </p:sp>
      <p:sp>
        <p:nvSpPr>
          <p:cNvPr id="327684" name="Rectangle 4"/>
          <p:cNvSpPr>
            <a:spLocks noGrp="1" noRot="1" noChangeAspect="1" noChangeArrowheads="1" noTextEdit="1"/>
          </p:cNvSpPr>
          <p:nvPr>
            <p:ph type="sldImg"/>
          </p:nvPr>
        </p:nvSpPr>
        <p:spPr>
          <a:ln/>
        </p:spPr>
      </p:sp>
      <p:sp>
        <p:nvSpPr>
          <p:cNvPr id="327685"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4F03AF6-047C-49B4-971D-A951036158CA}" type="slidenum">
              <a:rPr lang="en-US">
                <a:solidFill>
                  <a:schemeClr val="tx1"/>
                </a:solidFill>
              </a:rPr>
              <a:pPr/>
              <a:t>17</a:t>
            </a:fld>
            <a:endParaRPr lang="en-US">
              <a:solidFill>
                <a:schemeClr val="tx1"/>
              </a:solidFill>
            </a:endParaRPr>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a:xfrm>
            <a:off x="447973" y="5143500"/>
            <a:ext cx="5962055" cy="3489476"/>
          </a:xfrm>
        </p:spPr>
        <p:txBody>
          <a:bodyPr/>
          <a:lstStyle/>
          <a:p>
            <a:endParaRPr lang="en-US" dirty="0"/>
          </a:p>
        </p:txBody>
      </p:sp>
      <p:pic>
        <p:nvPicPr>
          <p:cNvPr id="329733" name="Picture 5" descr="C:\project-SQLFund1\images\img11-12.gif"/>
          <p:cNvPicPr>
            <a:picLocks noChangeAspect="1" noChangeArrowheads="1"/>
          </p:cNvPicPr>
          <p:nvPr/>
        </p:nvPicPr>
        <p:blipFill>
          <a:blip r:embed="rId3"/>
          <a:srcRect/>
          <a:stretch>
            <a:fillRect/>
          </a:stretch>
        </p:blipFill>
        <p:spPr bwMode="auto">
          <a:xfrm>
            <a:off x="672703" y="6830786"/>
            <a:ext cx="4607719" cy="1847548"/>
          </a:xfrm>
          <a:prstGeom prst="rect">
            <a:avLst/>
          </a:prstGeom>
          <a:noFill/>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F7DDCF-BA8A-41A7-9710-8514192D3011}" type="slidenum">
              <a:rPr lang="en-US">
                <a:solidFill>
                  <a:schemeClr val="tx1"/>
                </a:solidFill>
              </a:rPr>
              <a:pPr/>
              <a:t>18</a:t>
            </a:fld>
            <a:endParaRPr lang="en-US">
              <a:solidFill>
                <a:schemeClr val="tx1"/>
              </a:solidFill>
            </a:endParaRPr>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0C752765-391E-4135-8F08-31B3E44483C4}" type="slidenum">
              <a:rPr lang="en-US">
                <a:solidFill>
                  <a:schemeClr val="tx1"/>
                </a:solidFill>
              </a:rPr>
              <a:pPr/>
              <a:t>19</a:t>
            </a:fld>
            <a:endParaRPr lang="en-US">
              <a:solidFill>
                <a:schemeClr val="tx1"/>
              </a:solidFill>
            </a:endParaRPr>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AD585EB-3A65-43CB-AD5E-0CB1F4C519BF}" type="slidenum">
              <a:rPr lang="en-US">
                <a:solidFill>
                  <a:schemeClr val="tx1"/>
                </a:solidFill>
              </a:rPr>
              <a:pPr/>
              <a:t>20</a:t>
            </a:fld>
            <a:endParaRPr lang="en-US">
              <a:solidFill>
                <a:schemeClr val="tx1"/>
              </a:solidFill>
            </a:endParaRPr>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a:xfrm>
            <a:off x="447973" y="5143500"/>
            <a:ext cx="5962055" cy="3489476"/>
          </a:xfrm>
        </p:spPr>
        <p:txBody>
          <a:bodyPr/>
          <a:lstStyle/>
          <a:p>
            <a:endParaRPr lang="en-US"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FC5050C4-0403-455A-A31F-E628A7094A7A}" type="slidenum">
              <a:rPr lang="en-US">
                <a:solidFill>
                  <a:schemeClr val="tx1"/>
                </a:solidFill>
              </a:rPr>
              <a:pPr/>
              <a:t>21</a:t>
            </a:fld>
            <a:endParaRPr lang="en-US">
              <a:solidFill>
                <a:schemeClr val="tx1"/>
              </a:solidFill>
            </a:endParaRPr>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a:xfrm>
            <a:off x="447973" y="5143500"/>
            <a:ext cx="5962055" cy="3489476"/>
          </a:xfrm>
        </p:spPr>
        <p:txBody>
          <a:bodyPr>
            <a:normAutofit/>
          </a:bodyPr>
          <a:lstStyle/>
          <a:p>
            <a:endParaRPr lang="en-US" dirty="0"/>
          </a:p>
        </p:txBody>
      </p:sp>
      <p:pic>
        <p:nvPicPr>
          <p:cNvPr id="337924" name="Picture 4" descr="C:\project-SQLFund1\images\img11-17.gif"/>
          <p:cNvPicPr>
            <a:picLocks noChangeAspect="1" noChangeArrowheads="1"/>
          </p:cNvPicPr>
          <p:nvPr/>
        </p:nvPicPr>
        <p:blipFill>
          <a:blip r:embed="rId3"/>
          <a:srcRect/>
          <a:stretch>
            <a:fillRect/>
          </a:stretch>
        </p:blipFill>
        <p:spPr bwMode="auto">
          <a:xfrm>
            <a:off x="1071563" y="7257143"/>
            <a:ext cx="5110758" cy="609298"/>
          </a:xfrm>
          <a:prstGeom prst="rect">
            <a:avLst/>
          </a:prstGeom>
          <a:noFill/>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8AE391E-123E-42A0-86F7-A9B82D631906}" type="slidenum">
              <a:rPr lang="en-US">
                <a:solidFill>
                  <a:schemeClr val="tx1"/>
                </a:solidFill>
              </a:rPr>
              <a:pPr/>
              <a:t>24</a:t>
            </a:fld>
            <a:endParaRPr lang="en-US">
              <a:solidFill>
                <a:schemeClr val="tx1"/>
              </a:solidFill>
            </a:endParaRPr>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C65E0544-748A-49C4-ADA3-C607A799A107}" type="slidenum">
              <a:rPr lang="en-US">
                <a:solidFill>
                  <a:schemeClr val="tx1"/>
                </a:solidFill>
              </a:rPr>
              <a:pPr/>
              <a:t>25</a:t>
            </a:fld>
            <a:endParaRPr lang="en-US">
              <a:solidFill>
                <a:schemeClr val="tx1"/>
              </a:solidFill>
            </a:endParaRPr>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a:xfrm>
            <a:off x="447973" y="5143500"/>
            <a:ext cx="5962055" cy="3489476"/>
          </a:xfrm>
        </p:spPr>
        <p:txBody>
          <a:bodyPr/>
          <a:lstStyle/>
          <a:p>
            <a:endParaRPr lang="en-US" dirty="0"/>
          </a:p>
        </p:txBody>
      </p:sp>
      <p:sp>
        <p:nvSpPr>
          <p:cNvPr id="342020" name="Rectangle 4"/>
          <p:cNvSpPr>
            <a:spLocks noChangeArrowheads="1"/>
          </p:cNvSpPr>
          <p:nvPr/>
        </p:nvSpPr>
        <p:spPr bwMode="auto">
          <a:xfrm>
            <a:off x="3884414" y="-1512"/>
            <a:ext cx="2975075" cy="459620"/>
          </a:xfrm>
          <a:prstGeom prst="rect">
            <a:avLst/>
          </a:prstGeom>
          <a:noFill/>
          <a:ln w="9525">
            <a:noFill/>
            <a:miter lim="800000"/>
            <a:headEnd/>
            <a:tailEnd/>
          </a:ln>
          <a:effectLst/>
        </p:spPr>
        <p:txBody>
          <a:bodyPr wrap="none" lIns="86493" tIns="43247" rIns="86493" bIns="43247" anchor="ctr"/>
          <a:lstStyle/>
          <a:p>
            <a:endParaRPr lang="en-US"/>
          </a:p>
        </p:txBody>
      </p:sp>
      <p:sp>
        <p:nvSpPr>
          <p:cNvPr id="342021" name="Rectangle 5"/>
          <p:cNvSpPr>
            <a:spLocks noChangeArrowheads="1"/>
          </p:cNvSpPr>
          <p:nvPr/>
        </p:nvSpPr>
        <p:spPr bwMode="auto">
          <a:xfrm>
            <a:off x="-2977" y="-1512"/>
            <a:ext cx="2972098" cy="459620"/>
          </a:xfrm>
          <a:prstGeom prst="rect">
            <a:avLst/>
          </a:prstGeom>
          <a:noFill/>
          <a:ln w="9525">
            <a:noFill/>
            <a:miter lim="800000"/>
            <a:headEnd/>
            <a:tailEnd/>
          </a:ln>
          <a:effectLst/>
        </p:spPr>
        <p:txBody>
          <a:bodyPr wrap="none" lIns="86493" tIns="43247" rIns="86493" bIns="43247" anchor="ctr"/>
          <a:lstStyle/>
          <a:p>
            <a:endParaRPr lang="en-US"/>
          </a:p>
        </p:txBody>
      </p:sp>
      <p:pic>
        <p:nvPicPr>
          <p:cNvPr id="342022" name="Picture 6" descr="C:\project-SQLFund1\images\img11-19.gif"/>
          <p:cNvPicPr>
            <a:picLocks noChangeAspect="1" noChangeArrowheads="1"/>
          </p:cNvPicPr>
          <p:nvPr/>
        </p:nvPicPr>
        <p:blipFill>
          <a:blip r:embed="rId3"/>
          <a:srcRect/>
          <a:stretch>
            <a:fillRect/>
          </a:stretch>
        </p:blipFill>
        <p:spPr bwMode="auto">
          <a:xfrm>
            <a:off x="571500" y="6458858"/>
            <a:ext cx="5518547" cy="523119"/>
          </a:xfrm>
          <a:prstGeom prst="rect">
            <a:avLst/>
          </a:prstGeom>
          <a:noFill/>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62A14D0C-ABB7-4AF4-9183-543D357D873B}" type="slidenum">
              <a:rPr lang="en-US">
                <a:solidFill>
                  <a:schemeClr val="tx1"/>
                </a:solidFill>
              </a:rPr>
              <a:pPr/>
              <a:t>27</a:t>
            </a:fld>
            <a:endParaRPr lang="en-US">
              <a:solidFill>
                <a:schemeClr val="tx1"/>
              </a:solidFill>
            </a:endParaRPr>
          </a:p>
        </p:txBody>
      </p:sp>
      <p:sp>
        <p:nvSpPr>
          <p:cNvPr id="344068" name="Rectangle 4"/>
          <p:cNvSpPr>
            <a:spLocks noGrp="1" noRot="1" noChangeAspect="1" noChangeArrowheads="1" noTextEdit="1"/>
          </p:cNvSpPr>
          <p:nvPr>
            <p:ph type="sldImg"/>
          </p:nvPr>
        </p:nvSpPr>
        <p:spPr>
          <a:ln/>
        </p:spPr>
      </p:sp>
      <p:sp>
        <p:nvSpPr>
          <p:cNvPr id="344069"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1FA3A-AEC9-4863-ADAC-2508D04E1CD7}" type="datetimeFigureOut">
              <a:rPr lang="en-US" smtClean="0"/>
              <a:pPr/>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1FA3A-AEC9-4863-ADAC-2508D04E1CD7}" type="datetimeFigureOut">
              <a:rPr lang="en-US" smtClean="0"/>
              <a:pPr/>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31FA3A-AEC9-4863-ADAC-2508D04E1CD7}" type="datetimeFigureOut">
              <a:rPr lang="en-US" smtClean="0"/>
              <a:pPr/>
              <a:t>9/14/2019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1FA3A-AEC9-4863-ADAC-2508D04E1CD7}" type="datetimeFigureOut">
              <a:rPr lang="en-US" smtClean="0"/>
              <a:pPr/>
              <a:t>9/14/2019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1FA3A-AEC9-4863-ADAC-2508D04E1CD7}" type="datetimeFigureOut">
              <a:rPr lang="en-US" smtClean="0"/>
              <a:pPr/>
              <a:t>9/14/2019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1FA3A-AEC9-4863-ADAC-2508D04E1CD7}" type="datetimeFigureOut">
              <a:rPr lang="en-US" smtClean="0"/>
              <a:pPr/>
              <a:t>9/14/2019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DCA57-2F7E-4442-9BA4-9CAFAE747B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b="1" dirty="0" smtClean="0">
                <a:solidFill>
                  <a:schemeClr val="tx2"/>
                </a:solidFill>
              </a:rPr>
              <a:t>Views</a:t>
            </a:r>
            <a:endParaRPr lang="en-US"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676400"/>
            <a:ext cx="8077200" cy="449579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the </a:t>
            </a:r>
            <a:r>
              <a:rPr lang="en-US" dirty="0" smtClean="0">
                <a:latin typeface="Courier New" pitchFamily="49" charset="0"/>
              </a:rPr>
              <a:t>EMPVU80</a:t>
            </a:r>
            <a:r>
              <a:rPr lang="en-US" dirty="0" smtClean="0"/>
              <a:t> view, which contains details of the employees in department 80:</a:t>
            </a:r>
          </a:p>
          <a:p>
            <a:pPr lvl="1"/>
            <a:endParaRPr lang="en-US" dirty="0" smtClean="0"/>
          </a:p>
          <a:p>
            <a:pPr lvl="1"/>
            <a:endParaRPr lang="en-US" dirty="0" smtClean="0"/>
          </a:p>
          <a:p>
            <a:pPr lvl="1"/>
            <a:endParaRPr lang="en-US" dirty="0" smtClean="0"/>
          </a:p>
          <a:p>
            <a:pPr lvl="1"/>
            <a:endParaRPr lang="en-US" dirty="0" smtClean="0"/>
          </a:p>
          <a:p>
            <a:pPr lvl="1"/>
            <a:r>
              <a:rPr lang="en-US" dirty="0" smtClean="0"/>
              <a:t>Describe the structure of the view by using the </a:t>
            </a:r>
            <a:r>
              <a:rPr lang="en-US" i="1" dirty="0" err="1" smtClean="0"/>
              <a:t>i</a:t>
            </a:r>
            <a:r>
              <a:rPr lang="en-US" dirty="0" err="1" smtClean="0"/>
              <a:t>SQL</a:t>
            </a:r>
            <a:r>
              <a:rPr lang="en-US" dirty="0" smtClean="0"/>
              <a:t>*Plus </a:t>
            </a:r>
            <a:r>
              <a:rPr lang="en-US" dirty="0" smtClean="0">
                <a:latin typeface="Courier New" pitchFamily="49" charset="0"/>
              </a:rPr>
              <a:t>DESCRIBE</a:t>
            </a:r>
            <a:r>
              <a:rPr lang="en-US" dirty="0" smtClean="0"/>
              <a:t> command:</a:t>
            </a:r>
          </a:p>
          <a:p>
            <a:endParaRPr lang="en-US" dirty="0"/>
          </a:p>
        </p:txBody>
      </p:sp>
      <p:sp>
        <p:nvSpPr>
          <p:cNvPr id="6" name="Rectangle 4"/>
          <p:cNvSpPr>
            <a:spLocks noChangeArrowheads="1"/>
          </p:cNvSpPr>
          <p:nvPr/>
        </p:nvSpPr>
        <p:spPr bwMode="blackGray">
          <a:xfrm>
            <a:off x="838200" y="5486400"/>
            <a:ext cx="7458075" cy="4508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DESCRIBE empvu80</a:t>
            </a:r>
          </a:p>
        </p:txBody>
      </p:sp>
      <p:sp>
        <p:nvSpPr>
          <p:cNvPr id="7" name="Rectangle 5"/>
          <p:cNvSpPr>
            <a:spLocks noChangeArrowheads="1"/>
          </p:cNvSpPr>
          <p:nvPr/>
        </p:nvSpPr>
        <p:spPr bwMode="blackGray">
          <a:xfrm>
            <a:off x="838200" y="3124200"/>
            <a:ext cx="7448550" cy="13811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CREATE VIEW 	empvu80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AS SELECT  </a:t>
            </a:r>
            <a:r>
              <a:rPr kumimoji="0" lang="en-US" sz="1800" b="0" i="0" u="none" strike="noStrike" kern="0" cap="none" spc="0" normalizeH="0" baseline="0" noProof="0" dirty="0" err="1">
                <a:ln>
                  <a:noFill/>
                </a:ln>
                <a:solidFill>
                  <a:srgbClr val="000000"/>
                </a:solidFill>
                <a:effectLst/>
                <a:uLnTx/>
                <a:uFillTx/>
                <a:latin typeface="Courier New" pitchFamily="49" charset="0"/>
              </a:rPr>
              <a:t>employee_id</a:t>
            </a:r>
            <a:r>
              <a:rPr kumimoji="0" lang="en-US" sz="1800" b="0" i="0" u="none" strike="noStrike" kern="0" cap="none" spc="0" normalizeH="0" baseline="0" noProof="0" dirty="0">
                <a:ln>
                  <a:noFill/>
                </a:ln>
                <a:solidFill>
                  <a:srgbClr val="000000"/>
                </a:solidFill>
                <a:effectLst/>
                <a:uLnTx/>
                <a:uFillTx/>
                <a:latin typeface="Courier New" pitchFamily="49" charset="0"/>
              </a:rPr>
              <a:t>, </a:t>
            </a:r>
            <a:r>
              <a:rPr kumimoji="0" lang="en-US" sz="1800" b="0" i="0" u="none" strike="noStrike" kern="0" cap="none" spc="0" normalizeH="0" baseline="0" noProof="0" dirty="0" err="1">
                <a:ln>
                  <a:noFill/>
                </a:ln>
                <a:solidFill>
                  <a:srgbClr val="000000"/>
                </a:solidFill>
                <a:effectLst/>
                <a:uLnTx/>
                <a:uFillTx/>
                <a:latin typeface="Courier New" pitchFamily="49" charset="0"/>
              </a:rPr>
              <a:t>last_name</a:t>
            </a:r>
            <a:r>
              <a:rPr kumimoji="0" lang="en-US" sz="1800" b="0" i="0" u="none" strike="noStrike" kern="0" cap="none" spc="0" normalizeH="0" baseline="0" noProof="0" dirty="0">
                <a:ln>
                  <a:noFill/>
                </a:ln>
                <a:solidFill>
                  <a:srgbClr val="000000"/>
                </a:solidFill>
                <a:effectLst/>
                <a:uLnTx/>
                <a:uFillTx/>
                <a:latin typeface="Courier New" pitchFamily="49" charset="0"/>
              </a:rPr>
              <a:t>, salary</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FROM    employees</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WHERE   </a:t>
            </a:r>
            <a:r>
              <a:rPr kumimoji="0" lang="en-US" sz="1800" b="0" i="0" u="none" strike="noStrike" kern="0" cap="none" spc="0" normalizeH="0" baseline="0" noProof="0" dirty="0" err="1">
                <a:ln>
                  <a:noFill/>
                </a:ln>
                <a:solidFill>
                  <a:srgbClr val="000000"/>
                </a:solidFill>
                <a:effectLst/>
                <a:uLnTx/>
                <a:uFillTx/>
                <a:latin typeface="Courier New" pitchFamily="49" charset="0"/>
              </a:rPr>
              <a:t>department_id</a:t>
            </a:r>
            <a:r>
              <a:rPr kumimoji="0" lang="en-US" sz="1800" b="0" i="0" u="none" strike="noStrike" kern="0" cap="none" spc="0" normalizeH="0" baseline="0" noProof="0" dirty="0">
                <a:ln>
                  <a:noFill/>
                </a:ln>
                <a:solidFill>
                  <a:srgbClr val="000000"/>
                </a:solidFill>
                <a:effectLst/>
                <a:uLnTx/>
                <a:uFillTx/>
                <a:latin typeface="Courier New" pitchFamily="49" charset="0"/>
              </a:rPr>
              <a:t> = 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endParaRPr kumimoji="0" lang="en-US" sz="1800" b="0" i="0" u="none" strike="noStrike" kern="0" cap="none" spc="0" normalizeH="0" baseline="0" noProof="0" dirty="0">
              <a:ln>
                <a:noFill/>
              </a:ln>
              <a:solidFill>
                <a:srgbClr val="000000"/>
              </a:solidFill>
              <a:effectLst/>
              <a:uLnTx/>
              <a:uFillTx/>
              <a:latin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5" name="Content Placeholder 4"/>
          <p:cNvSpPr>
            <a:spLocks noGrp="1"/>
          </p:cNvSpPr>
          <p:nvPr>
            <p:ph idx="1"/>
          </p:nvPr>
        </p:nvSpPr>
        <p:spPr/>
        <p:txBody>
          <a:bodyPr>
            <a:normAutofit fontScale="92500"/>
          </a:bodyPr>
          <a:lstStyle/>
          <a:p>
            <a:r>
              <a:rPr lang="en-US" dirty="0" smtClean="0"/>
              <a:t>The sub query that defines a view can contain complex </a:t>
            </a:r>
            <a:r>
              <a:rPr lang="en-US" dirty="0">
                <a:latin typeface="Courier New" pitchFamily="49" charset="0"/>
                <a:cs typeface="Courier New" pitchFamily="49" charset="0"/>
              </a:rPr>
              <a:t>SELECT</a:t>
            </a:r>
            <a:r>
              <a:rPr lang="en-US" dirty="0" smtClean="0"/>
              <a:t> syntax, including Joins ,groups and </a:t>
            </a:r>
            <a:r>
              <a:rPr lang="en-US" dirty="0" err="1"/>
              <a:t>S</a:t>
            </a:r>
            <a:r>
              <a:rPr lang="en-US" dirty="0" err="1" smtClean="0"/>
              <a:t>ubqueries</a:t>
            </a:r>
            <a:r>
              <a:rPr lang="en-US" dirty="0" smtClean="0"/>
              <a:t> </a:t>
            </a:r>
          </a:p>
          <a:p>
            <a:r>
              <a:rPr lang="en-US" dirty="0" smtClean="0"/>
              <a:t>If you don’t specify a constraint name for the view created with the </a:t>
            </a:r>
            <a:r>
              <a:rPr lang="en-US" dirty="0">
                <a:latin typeface="Courier New" pitchFamily="49" charset="0"/>
                <a:cs typeface="Courier New" pitchFamily="49" charset="0"/>
              </a:rPr>
              <a:t>WITH CHECK OPTION</a:t>
            </a:r>
            <a:r>
              <a:rPr lang="en-US" dirty="0" smtClean="0"/>
              <a:t>, the system assigns a default name </a:t>
            </a:r>
            <a:endParaRPr lang="en-US" dirty="0"/>
          </a:p>
          <a:p>
            <a:r>
              <a:rPr lang="en-US" dirty="0" smtClean="0"/>
              <a:t>You can use the </a:t>
            </a:r>
            <a:r>
              <a:rPr lang="en-US" dirty="0">
                <a:latin typeface="Courier New" pitchFamily="49" charset="0"/>
                <a:cs typeface="Courier New" pitchFamily="49" charset="0"/>
              </a:rPr>
              <a:t>OR REPLACE </a:t>
            </a:r>
            <a:r>
              <a:rPr lang="en-US" dirty="0" smtClean="0"/>
              <a:t>option to change the definition of the view without </a:t>
            </a:r>
            <a:r>
              <a:rPr lang="en-US" dirty="0" smtClean="0"/>
              <a:t>dropping </a:t>
            </a:r>
            <a:r>
              <a:rPr lang="en-US" dirty="0" smtClean="0"/>
              <a:t>and re-creating it , or re-granting the object privileges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a view by using column aliases in the </a:t>
            </a:r>
            <a:r>
              <a:rPr lang="en-US" dirty="0" err="1" smtClean="0"/>
              <a:t>subquery</a:t>
            </a:r>
            <a:r>
              <a:rPr lang="en-US" dirty="0" smtClean="0"/>
              <a:t>:</a:t>
            </a:r>
          </a:p>
          <a:p>
            <a:pPr lvl="1">
              <a:buNone/>
            </a:pPr>
            <a:endParaRPr lang="en-US" dirty="0" smtClean="0"/>
          </a:p>
          <a:p>
            <a:pPr lvl="1"/>
            <a:endParaRPr lang="en-US" dirty="0" smtClean="0"/>
          </a:p>
          <a:p>
            <a:pPr lvl="1"/>
            <a:endParaRPr lang="en-US" dirty="0" smtClean="0"/>
          </a:p>
          <a:p>
            <a:pPr lvl="1"/>
            <a:endParaRPr lang="en-US" dirty="0" smtClean="0"/>
          </a:p>
          <a:p>
            <a:pPr lvl="1"/>
            <a:r>
              <a:rPr lang="en-US" dirty="0" smtClean="0"/>
              <a:t>Select the columns from this view by the given alias names.</a:t>
            </a:r>
          </a:p>
          <a:p>
            <a:endParaRPr lang="en-US" dirty="0"/>
          </a:p>
        </p:txBody>
      </p:sp>
      <p:sp>
        <p:nvSpPr>
          <p:cNvPr id="4" name="Rectangle 1028"/>
          <p:cNvSpPr>
            <a:spLocks noChangeArrowheads="1"/>
          </p:cNvSpPr>
          <p:nvPr/>
        </p:nvSpPr>
        <p:spPr bwMode="blackGray">
          <a:xfrm>
            <a:off x="838200" y="2667000"/>
            <a:ext cx="74676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VIEW 	salvu50</a:t>
            </a: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a:solidFill>
                  <a:srgbClr val="000000"/>
                </a:solidFill>
                <a:latin typeface="Courier New" pitchFamily="49" charset="0"/>
              </a:rPr>
              <a:t>employee_id</a:t>
            </a:r>
            <a:r>
              <a:rPr lang="en-US" dirty="0">
                <a:solidFill>
                  <a:srgbClr val="000000"/>
                </a:solidFill>
                <a:latin typeface="Courier New" pitchFamily="49" charset="0"/>
              </a:rPr>
              <a:t> ID_NUMBER, </a:t>
            </a:r>
            <a:r>
              <a:rPr lang="en-US" dirty="0" err="1">
                <a:solidFill>
                  <a:srgbClr val="000000"/>
                </a:solidFill>
                <a:latin typeface="Courier New" pitchFamily="49" charset="0"/>
              </a:rPr>
              <a:t>last_name</a:t>
            </a:r>
            <a:r>
              <a:rPr lang="en-US" dirty="0">
                <a:solidFill>
                  <a:srgbClr val="000000"/>
                </a:solidFill>
                <a:latin typeface="Courier New" pitchFamily="49" charset="0"/>
              </a:rPr>
              <a:t> NAME,</a:t>
            </a:r>
          </a:p>
          <a:p>
            <a:pPr algn="l" eaLnBrk="0" hangingPunct="0">
              <a:spcBef>
                <a:spcPct val="0"/>
              </a:spcBef>
              <a:buClrTx/>
              <a:buFontTx/>
              <a:buNone/>
              <a:tabLst>
                <a:tab pos="1200150" algn="l"/>
              </a:tabLst>
            </a:pPr>
            <a:r>
              <a:rPr lang="en-US" dirty="0">
                <a:solidFill>
                  <a:srgbClr val="000000"/>
                </a:solidFill>
                <a:latin typeface="Courier New" pitchFamily="49" charset="0"/>
              </a:rPr>
              <a:t>            salary*12 ANN_SALARY</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r>
              <a:rPr lang="en-US" dirty="0" smtClean="0"/>
              <a:t>Another way to use aliases :</a:t>
            </a:r>
          </a:p>
          <a:p>
            <a:pPr>
              <a:buNone/>
            </a:pPr>
            <a:endParaRPr lang="en-US" dirty="0"/>
          </a:p>
        </p:txBody>
      </p:sp>
      <p:sp>
        <p:nvSpPr>
          <p:cNvPr id="4" name="Rectangle 1028"/>
          <p:cNvSpPr>
            <a:spLocks noChangeArrowheads="1"/>
          </p:cNvSpPr>
          <p:nvPr/>
        </p:nvSpPr>
        <p:spPr bwMode="blackGray">
          <a:xfrm>
            <a:off x="533400" y="2667000"/>
            <a:ext cx="83058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a:t>
            </a:r>
            <a:r>
              <a:rPr lang="en-US" dirty="0" smtClean="0">
                <a:solidFill>
                  <a:srgbClr val="000000"/>
                </a:solidFill>
                <a:latin typeface="Courier New" pitchFamily="49" charset="0"/>
              </a:rPr>
              <a:t>OR REPLACE VIEW salvu50 (ID_NUMBER, NAME, ANN_SALARY)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smtClean="0">
                <a:solidFill>
                  <a:srgbClr val="000000"/>
                </a:solidFill>
                <a:latin typeface="Courier New" pitchFamily="49" charset="0"/>
              </a:rPr>
              <a:t>employee_id</a:t>
            </a:r>
            <a:r>
              <a:rPr lang="en-US" dirty="0" smtClean="0">
                <a:solidFill>
                  <a:srgbClr val="000000"/>
                </a:solidFill>
                <a:latin typeface="Courier New" pitchFamily="49" charset="0"/>
              </a:rPr>
              <a:t>, </a:t>
            </a:r>
            <a:r>
              <a:rPr lang="en-US" dirty="0" err="1" smtClean="0">
                <a:solidFill>
                  <a:srgbClr val="000000"/>
                </a:solidFill>
                <a:latin typeface="Courier New" pitchFamily="49" charset="0"/>
              </a:rPr>
              <a:t>last_name</a:t>
            </a:r>
            <a:r>
              <a:rPr lang="en-US" dirty="0" smtClean="0">
                <a:solidFill>
                  <a:srgbClr val="000000"/>
                </a:solidFill>
                <a:latin typeface="Courier New" pitchFamily="49" charset="0"/>
              </a:rPr>
              <a:t>,</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dirty="0" smtClean="0">
                <a:solidFill>
                  <a:srgbClr val="000000"/>
                </a:solidFill>
                <a:latin typeface="Courier New" pitchFamily="49" charset="0"/>
              </a:rPr>
              <a:t>salary*12</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Data from a View</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smtClean="0"/>
          </a:p>
          <a:p>
            <a:pPr>
              <a:buNone/>
            </a:pPr>
            <a:r>
              <a:rPr lang="en-US" dirty="0" smtClean="0"/>
              <a:t>You can display all the content of a view or specify selected column from the view.</a:t>
            </a:r>
            <a:endParaRPr lang="en-US" dirty="0"/>
          </a:p>
        </p:txBody>
      </p:sp>
      <p:sp>
        <p:nvSpPr>
          <p:cNvPr id="6" name="Rectangle 2"/>
          <p:cNvSpPr>
            <a:spLocks noChangeArrowheads="1"/>
          </p:cNvSpPr>
          <p:nvPr/>
        </p:nvSpPr>
        <p:spPr bwMode="blackGray">
          <a:xfrm>
            <a:off x="833437" y="2593975"/>
            <a:ext cx="7448550" cy="568325"/>
          </a:xfrm>
          <a:prstGeom prst="rect">
            <a:avLst/>
          </a:prstGeom>
          <a:solidFill>
            <a:srgbClr val="CCCCCC"/>
          </a:solidFill>
          <a:ln w="28575">
            <a:solidFill>
              <a:srgbClr val="000000"/>
            </a:solidFill>
            <a:miter lim="800000"/>
            <a:headEnd/>
            <a:tailEnd/>
          </a:ln>
          <a:effectLst/>
        </p:spPr>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SELECT *</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FROM   salvu50;</a:t>
            </a:r>
          </a:p>
        </p:txBody>
      </p:sp>
      <p:pic>
        <p:nvPicPr>
          <p:cNvPr id="7" name="Picture 7" descr="C:\project-SQLFund1\images\img11-10.gif"/>
          <p:cNvPicPr>
            <a:picLocks noChangeAspect="1" noChangeArrowheads="1"/>
          </p:cNvPicPr>
          <p:nvPr/>
        </p:nvPicPr>
        <p:blipFill>
          <a:blip r:embed="rId2" cstate="print"/>
          <a:srcRect/>
          <a:stretch>
            <a:fillRect/>
          </a:stretch>
        </p:blipFill>
        <p:spPr bwMode="gray">
          <a:xfrm>
            <a:off x="2895600" y="3429000"/>
            <a:ext cx="3303587" cy="1439863"/>
          </a:xfrm>
          <a:prstGeom prst="rect">
            <a:avLst/>
          </a:prstGeom>
          <a:noFill/>
        </p:spPr>
      </p:pic>
      <p:sp>
        <p:nvSpPr>
          <p:cNvPr id="9" name="Rectangle 4"/>
          <p:cNvSpPr>
            <a:spLocks noChangeArrowheads="1"/>
          </p:cNvSpPr>
          <p:nvPr/>
        </p:nvSpPr>
        <p:spPr bwMode="gray">
          <a:xfrm>
            <a:off x="1905000" y="2895600"/>
            <a:ext cx="1085850" cy="260350"/>
          </a:xfrm>
          <a:prstGeom prst="rect">
            <a:avLst/>
          </a:prstGeom>
          <a:noFill/>
          <a:ln w="28575">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1" name="Rectangle 5"/>
          <p:cNvSpPr>
            <a:spLocks noGrp="1" noChangeArrowheads="1"/>
          </p:cNvSpPr>
          <p:nvPr>
            <p:ph type="title"/>
          </p:nvPr>
        </p:nvSpPr>
        <p:spPr/>
        <p:txBody>
          <a:bodyPr/>
          <a:lstStyle/>
          <a:p>
            <a:r>
              <a:rPr lang="en-US"/>
              <a:t>Modifying a View</a:t>
            </a:r>
          </a:p>
        </p:txBody>
      </p:sp>
      <p:sp>
        <p:nvSpPr>
          <p:cNvPr id="326662" name="Rectangle 6"/>
          <p:cNvSpPr>
            <a:spLocks noGrp="1" noChangeArrowheads="1"/>
          </p:cNvSpPr>
          <p:nvPr>
            <p:ph type="body" idx="1"/>
          </p:nvPr>
        </p:nvSpPr>
        <p:spPr>
          <a:xfrm>
            <a:off x="609600" y="1449388"/>
            <a:ext cx="7918450" cy="5180012"/>
          </a:xfrm>
        </p:spPr>
        <p:txBody>
          <a:bodyPr>
            <a:normAutofit lnSpcReduction="10000"/>
          </a:bodyPr>
          <a:lstStyle/>
          <a:p>
            <a:pPr lvl="1"/>
            <a:r>
              <a:rPr lang="en-US" dirty="0"/>
              <a:t>Modify the </a:t>
            </a:r>
            <a:r>
              <a:rPr lang="en-US" dirty="0">
                <a:latin typeface="Courier New" pitchFamily="49" charset="0"/>
              </a:rPr>
              <a:t>EMPVU80</a:t>
            </a:r>
            <a:r>
              <a:rPr lang="en-US" dirty="0"/>
              <a:t> view by using a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Add an alias for each column name:</a:t>
            </a:r>
          </a:p>
          <a:p>
            <a:pPr lvl="1"/>
            <a:endParaRPr lang="en-US" dirty="0"/>
          </a:p>
          <a:p>
            <a:pPr lvl="1"/>
            <a:endParaRPr lang="en-US" dirty="0"/>
          </a:p>
          <a:p>
            <a:pPr lvl="1"/>
            <a:endParaRPr lang="en-US" dirty="0"/>
          </a:p>
          <a:p>
            <a:pPr lvl="1"/>
            <a:endParaRPr lang="en-US" dirty="0" smtClean="0"/>
          </a:p>
          <a:p>
            <a:pPr lvl="1">
              <a:buNone/>
            </a:pPr>
            <a:endParaRPr lang="en-US" dirty="0"/>
          </a:p>
          <a:p>
            <a:pPr lvl="1"/>
            <a:r>
              <a:rPr lang="en-US" dirty="0"/>
              <a:t>Column aliases in the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are listed in the </a:t>
            </a:r>
            <a:r>
              <a:rPr lang="en-US" b="1" dirty="0"/>
              <a:t>same order </a:t>
            </a:r>
            <a:r>
              <a:rPr lang="en-US" dirty="0"/>
              <a:t>as the columns in the </a:t>
            </a:r>
            <a:r>
              <a:rPr lang="en-US" dirty="0" err="1"/>
              <a:t>subquery</a:t>
            </a:r>
            <a:r>
              <a:rPr lang="en-US" dirty="0"/>
              <a:t>.</a:t>
            </a:r>
          </a:p>
        </p:txBody>
      </p:sp>
      <p:sp>
        <p:nvSpPr>
          <p:cNvPr id="326660" name="Rectangle 4"/>
          <p:cNvSpPr>
            <a:spLocks noChangeArrowheads="1"/>
          </p:cNvSpPr>
          <p:nvPr/>
        </p:nvSpPr>
        <p:spPr bwMode="blackGray">
          <a:xfrm>
            <a:off x="990600" y="2819400"/>
            <a:ext cx="7467600" cy="19621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empvu80</a:t>
            </a:r>
          </a:p>
          <a:p>
            <a:pPr algn="l" eaLnBrk="0" hangingPunct="0">
              <a:spcBef>
                <a:spcPct val="0"/>
              </a:spcBef>
              <a:buClrTx/>
              <a:buFontTx/>
              <a:buNone/>
              <a:tabLst>
                <a:tab pos="1200150" algn="l"/>
              </a:tabLst>
            </a:pPr>
            <a:r>
              <a:rPr lang="en-US">
                <a:solidFill>
                  <a:srgbClr val="000000"/>
                </a:solidFill>
                <a:latin typeface="Courier New" pitchFamily="49" charset="0"/>
              </a:rPr>
              <a:t>  (id_number, name, sal, department_id)</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first_name || ' ' </a:t>
            </a:r>
          </a:p>
          <a:p>
            <a:pPr algn="l" eaLnBrk="0" hangingPunct="0">
              <a:spcBef>
                <a:spcPct val="0"/>
              </a:spcBef>
              <a:buClrTx/>
              <a:buFontTx/>
              <a:buNone/>
              <a:tabLst>
                <a:tab pos="1200150" algn="l"/>
              </a:tabLst>
            </a:pPr>
            <a:r>
              <a:rPr lang="en-US">
                <a:solidFill>
                  <a:srgbClr val="000000"/>
                </a:solidFill>
                <a:latin typeface="Courier New" pitchFamily="49" charset="0"/>
              </a:rPr>
              <a:t>           || last_name, salary, department_id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80;</a:t>
            </a:r>
          </a:p>
          <a:p>
            <a:pPr algn="l" eaLnBrk="0" hangingPunct="0">
              <a:spcBef>
                <a:spcPct val="0"/>
              </a:spcBef>
              <a:buClrTx/>
              <a:buFontTx/>
              <a:buNone/>
              <a:tabLst>
                <a:tab pos="1200150" algn="l"/>
              </a:tabLst>
            </a:pPr>
            <a:endParaRPr lang="en-US">
              <a:solidFill>
                <a:schemeClr val="accent2"/>
              </a:solidFill>
              <a:latin typeface="Courier New" pitchFamily="49" charset="0"/>
            </a:endParaRPr>
          </a:p>
        </p:txBody>
      </p:sp>
      <p:pic>
        <p:nvPicPr>
          <p:cNvPr id="326664" name="Picture 8" descr="C:\project-SQLFund1\images\img10-viewcreated2.gif"/>
          <p:cNvPicPr>
            <a:picLocks noChangeAspect="1" noChangeArrowheads="1"/>
          </p:cNvPicPr>
          <p:nvPr/>
        </p:nvPicPr>
        <p:blipFill>
          <a:blip r:embed="rId3" cstate="print"/>
          <a:srcRect/>
          <a:stretch>
            <a:fillRect/>
          </a:stretch>
        </p:blipFill>
        <p:spPr bwMode="gray">
          <a:xfrm>
            <a:off x="990600" y="4495800"/>
            <a:ext cx="2686050" cy="228600"/>
          </a:xfrm>
          <a:prstGeom prst="rect">
            <a:avLst/>
          </a:prstGeom>
          <a:noFill/>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9" name="Rectangle 5"/>
          <p:cNvSpPr>
            <a:spLocks noGrp="1" noChangeArrowheads="1"/>
          </p:cNvSpPr>
          <p:nvPr>
            <p:ph type="title"/>
          </p:nvPr>
        </p:nvSpPr>
        <p:spPr/>
        <p:txBody>
          <a:bodyPr/>
          <a:lstStyle/>
          <a:p>
            <a:r>
              <a:rPr lang="en-US"/>
              <a:t>Creating a Complex View</a:t>
            </a:r>
          </a:p>
        </p:txBody>
      </p:sp>
      <p:sp>
        <p:nvSpPr>
          <p:cNvPr id="328710" name="Rectangle 6"/>
          <p:cNvSpPr>
            <a:spLocks noGrp="1" noChangeArrowheads="1"/>
          </p:cNvSpPr>
          <p:nvPr>
            <p:ph type="body" idx="1"/>
          </p:nvPr>
        </p:nvSpPr>
        <p:spPr>
          <a:xfrm>
            <a:off x="609600" y="1449388"/>
            <a:ext cx="7918450" cy="695325"/>
          </a:xfrm>
        </p:spPr>
        <p:txBody>
          <a:bodyPr>
            <a:noAutofit/>
          </a:bodyPr>
          <a:lstStyle/>
          <a:p>
            <a:r>
              <a:rPr lang="en-US" sz="2800" dirty="0"/>
              <a:t>Create a complex view that contains group functions to display values from two tables:</a:t>
            </a:r>
          </a:p>
        </p:txBody>
      </p:sp>
      <p:sp>
        <p:nvSpPr>
          <p:cNvPr id="328708" name="Rectangle 4"/>
          <p:cNvSpPr>
            <a:spLocks noChangeArrowheads="1"/>
          </p:cNvSpPr>
          <p:nvPr/>
        </p:nvSpPr>
        <p:spPr bwMode="blackGray">
          <a:xfrm>
            <a:off x="838200" y="2514600"/>
            <a:ext cx="7467600" cy="21955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dept_sum_vu</a:t>
            </a:r>
          </a:p>
          <a:p>
            <a:pPr algn="l" eaLnBrk="0" hangingPunct="0">
              <a:spcBef>
                <a:spcPct val="0"/>
              </a:spcBef>
              <a:buClrTx/>
              <a:buFontTx/>
              <a:buNone/>
              <a:tabLst>
                <a:tab pos="1200150" algn="l"/>
              </a:tabLst>
            </a:pPr>
            <a:r>
              <a:rPr lang="en-US">
                <a:solidFill>
                  <a:srgbClr val="000000"/>
                </a:solidFill>
                <a:latin typeface="Courier New" pitchFamily="49" charset="0"/>
              </a:rPr>
              <a:t>  (name, minsal, maxsal, avgsal)</a:t>
            </a:r>
          </a:p>
          <a:p>
            <a:pPr algn="l" eaLnBrk="0" hangingPunct="0">
              <a:spcBef>
                <a:spcPct val="0"/>
              </a:spcBef>
              <a:buClrTx/>
              <a:buFontTx/>
              <a:buNone/>
              <a:tabLst>
                <a:tab pos="1200150" algn="l"/>
              </a:tabLst>
            </a:pPr>
            <a:r>
              <a:rPr lang="en-US">
                <a:solidFill>
                  <a:srgbClr val="000000"/>
                </a:solidFill>
                <a:latin typeface="Courier New" pitchFamily="49" charset="0"/>
              </a:rPr>
              <a:t>AS SELECT   d.department_name, MIN(e.salary), </a:t>
            </a:r>
          </a:p>
          <a:p>
            <a:pPr algn="l" eaLnBrk="0" hangingPunct="0">
              <a:spcBef>
                <a:spcPct val="0"/>
              </a:spcBef>
              <a:buClrTx/>
              <a:buFontTx/>
              <a:buNone/>
              <a:tabLst>
                <a:tab pos="1200150" algn="l"/>
              </a:tabLst>
            </a:pPr>
            <a:r>
              <a:rPr lang="en-US">
                <a:solidFill>
                  <a:srgbClr val="000000"/>
                </a:solidFill>
                <a:latin typeface="Courier New" pitchFamily="49" charset="0"/>
              </a:rPr>
              <a:t>            MAX(e.salary),AVG(e.salary)</a:t>
            </a:r>
          </a:p>
          <a:p>
            <a:pPr algn="l" eaLnBrk="0" hangingPunct="0">
              <a:spcBef>
                <a:spcPct val="0"/>
              </a:spcBef>
              <a:buClrTx/>
              <a:buFontTx/>
              <a:buNone/>
              <a:tabLst>
                <a:tab pos="1200150" algn="l"/>
              </a:tabLst>
            </a:pPr>
            <a:r>
              <a:rPr lang="en-US">
                <a:solidFill>
                  <a:srgbClr val="000000"/>
                </a:solidFill>
                <a:latin typeface="Courier New" pitchFamily="49" charset="0"/>
              </a:rPr>
              <a:t>   FROM     employees e JOIN departments d</a:t>
            </a:r>
          </a:p>
          <a:p>
            <a:pPr algn="l" eaLnBrk="0" hangingPunct="0">
              <a:spcBef>
                <a:spcPct val="0"/>
              </a:spcBef>
              <a:buClrTx/>
              <a:buFontTx/>
              <a:buNone/>
              <a:tabLst>
                <a:tab pos="1200150" algn="l"/>
              </a:tabLst>
            </a:pPr>
            <a:r>
              <a:rPr lang="en-US">
                <a:solidFill>
                  <a:srgbClr val="000000"/>
                </a:solidFill>
                <a:latin typeface="Courier New" pitchFamily="49" charset="0"/>
              </a:rPr>
              <a:t>   ON       (e.department_id = d.department_id)</a:t>
            </a:r>
          </a:p>
          <a:p>
            <a:pPr algn="l" eaLnBrk="0" hangingPunct="0">
              <a:spcBef>
                <a:spcPct val="0"/>
              </a:spcBef>
              <a:buClrTx/>
              <a:buFontTx/>
              <a:buNone/>
              <a:tabLst>
                <a:tab pos="1200150" algn="l"/>
              </a:tabLst>
            </a:pPr>
            <a:r>
              <a:rPr lang="en-US">
                <a:solidFill>
                  <a:srgbClr val="000000"/>
                </a:solidFill>
                <a:latin typeface="Courier New" pitchFamily="49" charset="0"/>
              </a:rPr>
              <a:t>   GROUP BY d.department_name;</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28711" name="Picture 7" descr="C:\project-SQLFund1\images\img10-viewcreated2.gif"/>
          <p:cNvPicPr>
            <a:picLocks noChangeAspect="1" noChangeArrowheads="1"/>
          </p:cNvPicPr>
          <p:nvPr/>
        </p:nvPicPr>
        <p:blipFill>
          <a:blip r:embed="rId3" cstate="print"/>
          <a:srcRect/>
          <a:stretch>
            <a:fillRect/>
          </a:stretch>
        </p:blipFill>
        <p:spPr bwMode="gray">
          <a:xfrm>
            <a:off x="838200" y="4495800"/>
            <a:ext cx="2686050" cy="228600"/>
          </a:xfrm>
          <a:prstGeom prst="rect">
            <a:avLst/>
          </a:prstGeom>
          <a:noFill/>
        </p:spPr>
      </p:pic>
      <p:sp>
        <p:nvSpPr>
          <p:cNvPr id="6" name="Rectangle 5"/>
          <p:cNvSpPr/>
          <p:nvPr/>
        </p:nvSpPr>
        <p:spPr>
          <a:xfrm>
            <a:off x="838200" y="4876800"/>
            <a:ext cx="7620000" cy="1815882"/>
          </a:xfrm>
          <a:prstGeom prst="rect">
            <a:avLst/>
          </a:prstGeom>
        </p:spPr>
        <p:txBody>
          <a:bodyPr wrap="square">
            <a:spAutoFit/>
          </a:bodyPr>
          <a:lstStyle/>
          <a:p>
            <a:r>
              <a:rPr lang="en-US" sz="2800" dirty="0"/>
              <a:t>Note that </a:t>
            </a:r>
            <a:r>
              <a:rPr lang="en-US" sz="2800" b="1" dirty="0"/>
              <a:t>alternative names </a:t>
            </a:r>
            <a:r>
              <a:rPr lang="en-US" sz="2800" dirty="0"/>
              <a:t>have been specified for the view. This is a requirement if any column of the view is derived from a function or an expression.</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8" name="Rectangle 6"/>
          <p:cNvSpPr>
            <a:spLocks noGrp="1" noChangeArrowheads="1"/>
          </p:cNvSpPr>
          <p:nvPr>
            <p:ph type="title"/>
          </p:nvPr>
        </p:nvSpPr>
        <p:spPr/>
        <p:txBody>
          <a:bodyPr>
            <a:normAutofit fontScale="90000"/>
          </a:bodyPr>
          <a:lstStyle/>
          <a:p>
            <a:r>
              <a:rPr lang="en-US" dirty="0"/>
              <a:t>Rules for Performing </a:t>
            </a:r>
            <a:br>
              <a:rPr lang="en-US" dirty="0"/>
            </a:br>
            <a:r>
              <a:rPr lang="en-US" dirty="0"/>
              <a:t>DML Operations on a View</a:t>
            </a:r>
          </a:p>
        </p:txBody>
      </p:sp>
      <p:sp>
        <p:nvSpPr>
          <p:cNvPr id="330759" name="Rectangle 7"/>
          <p:cNvSpPr>
            <a:spLocks noGrp="1" noChangeArrowheads="1"/>
          </p:cNvSpPr>
          <p:nvPr>
            <p:ph type="body" idx="1"/>
          </p:nvPr>
        </p:nvSpPr>
        <p:spPr>
          <a:xfrm>
            <a:off x="609600" y="1449388"/>
            <a:ext cx="7918450" cy="2557462"/>
          </a:xfrm>
        </p:spPr>
        <p:txBody>
          <a:bodyPr>
            <a:noAutofit/>
          </a:bodyPr>
          <a:lstStyle/>
          <a:p>
            <a:pPr lvl="1"/>
            <a:r>
              <a:rPr lang="en-US" dirty="0"/>
              <a:t>You can usually perform DML operations on</a:t>
            </a:r>
            <a:br>
              <a:rPr lang="en-US" dirty="0"/>
            </a:br>
            <a:r>
              <a:rPr lang="en-US" dirty="0"/>
              <a:t>simple views.</a:t>
            </a:r>
          </a:p>
          <a:p>
            <a:pPr lvl="1"/>
            <a:r>
              <a:rPr lang="en-US" dirty="0"/>
              <a:t>You cannot </a:t>
            </a:r>
            <a:r>
              <a:rPr lang="en-US" b="1" u="sng" dirty="0"/>
              <a:t>remove</a:t>
            </a:r>
            <a:r>
              <a:rPr lang="en-US" dirty="0"/>
              <a:t> a row if the view contains the following:</a:t>
            </a:r>
          </a:p>
          <a:p>
            <a:pPr lvl="2"/>
            <a:r>
              <a:rPr lang="en-US" sz="2800" dirty="0"/>
              <a:t>Group functions</a:t>
            </a:r>
          </a:p>
          <a:p>
            <a:pPr lvl="2"/>
            <a:r>
              <a:rPr lang="en-US" sz="2800" dirty="0"/>
              <a:t>A </a:t>
            </a:r>
            <a:r>
              <a:rPr lang="en-US" sz="2800" dirty="0">
                <a:latin typeface="Courier New" pitchFamily="49" charset="0"/>
              </a:rPr>
              <a:t>GROUP</a:t>
            </a:r>
            <a:r>
              <a:rPr lang="en-US" sz="2800" dirty="0"/>
              <a:t> </a:t>
            </a:r>
            <a:r>
              <a:rPr lang="en-US" sz="2800" dirty="0">
                <a:latin typeface="Courier New" pitchFamily="49" charset="0"/>
              </a:rPr>
              <a:t>BY</a:t>
            </a:r>
            <a:r>
              <a:rPr lang="en-US" sz="2800" dirty="0"/>
              <a:t> clause</a:t>
            </a:r>
          </a:p>
          <a:p>
            <a:pPr lvl="2"/>
            <a:r>
              <a:rPr lang="en-US" sz="2800" dirty="0"/>
              <a:t>The </a:t>
            </a:r>
            <a:r>
              <a:rPr lang="en-US" sz="2800" dirty="0">
                <a:latin typeface="Courier New" pitchFamily="49" charset="0"/>
              </a:rPr>
              <a:t>DISTINCT</a:t>
            </a:r>
            <a:r>
              <a:rPr lang="en-US" sz="2800" dirty="0"/>
              <a:t> keyword</a:t>
            </a:r>
          </a:p>
          <a:p>
            <a:pPr lvl="2"/>
            <a:r>
              <a:rPr lang="en-US" sz="2800" dirty="0"/>
              <a:t>The </a:t>
            </a:r>
            <a:r>
              <a:rPr lang="en-US" sz="2800" dirty="0" smtClean="0"/>
              <a:t>pseudo column </a:t>
            </a:r>
            <a:r>
              <a:rPr lang="en-US" sz="2800" dirty="0">
                <a:latin typeface="Courier New" pitchFamily="49" charset="0"/>
              </a:rPr>
              <a:t>ROWNUM</a:t>
            </a:r>
            <a:r>
              <a:rPr lang="en-US" sz="2800" dirty="0"/>
              <a:t> </a:t>
            </a:r>
            <a:r>
              <a:rPr lang="en-US" sz="2800" dirty="0" smtClean="0"/>
              <a:t>keyword</a:t>
            </a:r>
          </a:p>
          <a:p>
            <a:pPr lvl="2">
              <a:buNone/>
            </a:pPr>
            <a:endParaRPr lang="en-US" sz="2800" dirty="0"/>
          </a:p>
        </p:txBody>
      </p:sp>
      <p:pic>
        <p:nvPicPr>
          <p:cNvPr id="330756" name="Picture 4" descr="D:\Temp\symbo005.gif"/>
          <p:cNvPicPr>
            <a:picLocks noChangeAspect="1" noChangeArrowheads="1"/>
          </p:cNvPicPr>
          <p:nvPr/>
        </p:nvPicPr>
        <p:blipFill>
          <a:blip r:embed="rId3" cstate="print"/>
          <a:srcRect/>
          <a:stretch>
            <a:fillRect/>
          </a:stretch>
        </p:blipFill>
        <p:spPr bwMode="gray">
          <a:xfrm>
            <a:off x="7010400" y="1828800"/>
            <a:ext cx="533400" cy="527665"/>
          </a:xfrm>
          <a:prstGeom prst="rect">
            <a:avLst/>
          </a:prstGeom>
          <a:noFill/>
        </p:spPr>
      </p:pic>
      <p:pic>
        <p:nvPicPr>
          <p:cNvPr id="330757" name="Picture 5" descr="D:\Temp\symbo008.gif"/>
          <p:cNvPicPr>
            <a:picLocks noChangeAspect="1" noChangeArrowheads="1"/>
          </p:cNvPicPr>
          <p:nvPr/>
        </p:nvPicPr>
        <p:blipFill>
          <a:blip r:embed="rId4" cstate="print"/>
          <a:srcRect/>
          <a:stretch>
            <a:fillRect/>
          </a:stretch>
        </p:blipFill>
        <p:spPr bwMode="gray">
          <a:xfrm>
            <a:off x="7086600" y="2971800"/>
            <a:ext cx="738187" cy="738188"/>
          </a:xfrm>
          <a:prstGeom prst="rect">
            <a:avLst/>
          </a:prstGeom>
          <a:noFill/>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2805" name="Rectangle 5"/>
          <p:cNvSpPr>
            <a:spLocks noGrp="1" noChangeArrowheads="1"/>
          </p:cNvSpPr>
          <p:nvPr>
            <p:ph type="body" idx="1"/>
          </p:nvPr>
        </p:nvSpPr>
        <p:spPr>
          <a:xfrm>
            <a:off x="609600" y="1449388"/>
            <a:ext cx="7918450" cy="4646612"/>
          </a:xfrm>
        </p:spPr>
        <p:txBody>
          <a:bodyPr>
            <a:normAutofit/>
          </a:bodyPr>
          <a:lstStyle/>
          <a:p>
            <a:r>
              <a:rPr lang="en-US" dirty="0"/>
              <a:t>You cannot </a:t>
            </a:r>
            <a:r>
              <a:rPr lang="en-US" b="1" u="sng" dirty="0"/>
              <a:t>modify</a:t>
            </a:r>
            <a:r>
              <a:rPr lang="en-US" dirty="0"/>
              <a:t> data in a view if it contains: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a:t>
            </a:r>
            <a:r>
              <a:rPr lang="en-US" dirty="0" smtClean="0"/>
              <a:t>expressions (for example, </a:t>
            </a:r>
            <a:r>
              <a:rPr lang="en-US" dirty="0" smtClean="0">
                <a:latin typeface="Courier New" pitchFamily="49" charset="0"/>
              </a:rPr>
              <a:t>SALARY * 12</a:t>
            </a:r>
            <a:r>
              <a:rPr lang="en-US" dirty="0" smtClean="0"/>
              <a:t>).</a:t>
            </a:r>
          </a:p>
          <a:p>
            <a:pPr lvl="1"/>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1"/>
            <a:r>
              <a:rPr lang="en-US" dirty="0" smtClean="0"/>
              <a:t>Create simple and complex views</a:t>
            </a:r>
          </a:p>
          <a:p>
            <a:pPr lvl="1"/>
            <a:r>
              <a:rPr lang="en-US" dirty="0" smtClean="0"/>
              <a:t>Creating a view with a check constraint</a:t>
            </a:r>
          </a:p>
          <a:p>
            <a:pPr lvl="1"/>
            <a:r>
              <a:rPr lang="en-US" dirty="0" smtClean="0"/>
              <a:t>Retrieve data from views</a:t>
            </a:r>
          </a:p>
          <a:p>
            <a:pPr lvl="1"/>
            <a:r>
              <a:rPr lang="en-US" dirty="0" smtClean="0"/>
              <a:t>Data manipulation language (DML) operations on a view</a:t>
            </a:r>
          </a:p>
          <a:p>
            <a:pPr lvl="1"/>
            <a:r>
              <a:rPr lang="en-US" dirty="0" smtClean="0"/>
              <a:t>Dropping a view</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941388" y="168275"/>
            <a:ext cx="7299325" cy="881063"/>
          </a:xfrm>
          <a:prstGeom prst="rect">
            <a:avLst/>
          </a:prstGeom>
          <a:noFill/>
          <a:ln w="9525">
            <a:noFill/>
            <a:miter lim="800000"/>
            <a:headEnd/>
            <a:tailEnd/>
          </a:ln>
          <a:effectLst>
            <a:outerShdw dist="53882" dir="2700000" algn="ctr" rotWithShape="0">
              <a:srgbClr val="000000"/>
            </a:outerShdw>
          </a:effectLst>
        </p:spPr>
        <p:txBody>
          <a:bodyPr lIns="92075" tIns="46038" rIns="92075" bIns="46038"/>
          <a:lstStyle/>
          <a:p>
            <a:pPr eaLnBrk="0" hangingPunct="0">
              <a:spcBef>
                <a:spcPct val="0"/>
              </a:spcBef>
              <a:buClrTx/>
              <a:buFontTx/>
              <a:buNone/>
            </a:pPr>
            <a:endParaRPr lang="en-US" sz="2400" b="0">
              <a:latin typeface="Times New Roman" charset="0"/>
            </a:endParaRPr>
          </a:p>
        </p:txBody>
      </p:sp>
      <p:sp>
        <p:nvSpPr>
          <p:cNvPr id="334853" name="Rectangle 5"/>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4854" name="Rectangle 6"/>
          <p:cNvSpPr>
            <a:spLocks noGrp="1" noChangeArrowheads="1"/>
          </p:cNvSpPr>
          <p:nvPr>
            <p:ph type="body" idx="1"/>
          </p:nvPr>
        </p:nvSpPr>
        <p:spPr>
          <a:xfrm>
            <a:off x="609600" y="1449388"/>
            <a:ext cx="7918450" cy="5180012"/>
          </a:xfrm>
        </p:spPr>
        <p:txBody>
          <a:bodyPr>
            <a:normAutofit fontScale="92500" lnSpcReduction="10000"/>
          </a:bodyPr>
          <a:lstStyle/>
          <a:p>
            <a:r>
              <a:rPr lang="en-US" dirty="0"/>
              <a:t>You cannot </a:t>
            </a:r>
            <a:r>
              <a:rPr lang="en-US" b="1" u="sng" dirty="0"/>
              <a:t>add</a:t>
            </a:r>
            <a:r>
              <a:rPr lang="en-US" dirty="0"/>
              <a:t> data through a view if the view includes: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expressions</a:t>
            </a:r>
          </a:p>
          <a:p>
            <a:pPr lvl="1"/>
            <a:r>
              <a:rPr lang="en-US" dirty="0">
                <a:latin typeface="Courier New" pitchFamily="49" charset="0"/>
              </a:rPr>
              <a:t>NOT</a:t>
            </a:r>
            <a:r>
              <a:rPr lang="en-US" dirty="0"/>
              <a:t> </a:t>
            </a:r>
            <a:r>
              <a:rPr lang="en-US" dirty="0">
                <a:latin typeface="Courier New" pitchFamily="49" charset="0"/>
              </a:rPr>
              <a:t>NULL</a:t>
            </a:r>
            <a:r>
              <a:rPr lang="en-US" dirty="0"/>
              <a:t> columns in the base tables that are not selected by the </a:t>
            </a:r>
            <a:r>
              <a:rPr lang="en-US" dirty="0" smtClean="0"/>
              <a:t>view without default values in the base table</a:t>
            </a:r>
          </a:p>
          <a:p>
            <a:r>
              <a:rPr lang="en-US" b="1" dirty="0" smtClean="0"/>
              <a:t>Remember that you are adding values directly to the underlying table </a:t>
            </a:r>
            <a:r>
              <a:rPr lang="en-US" b="1" i="1" dirty="0" smtClean="0"/>
              <a:t>through </a:t>
            </a:r>
            <a:r>
              <a:rPr lang="en-US" b="1" dirty="0" smtClean="0"/>
              <a:t>the view.</a:t>
            </a:r>
            <a:endParaRPr lang="en-US" b="1"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2" name="Rectangle 6"/>
          <p:cNvSpPr>
            <a:spLocks noGrp="1" noChangeArrowheads="1"/>
          </p:cNvSpPr>
          <p:nvPr>
            <p:ph type="title"/>
          </p:nvPr>
        </p:nvSpPr>
        <p:spPr/>
        <p:txBody>
          <a:bodyPr>
            <a:normAutofit fontScale="90000"/>
          </a:bodyPr>
          <a:lstStyle/>
          <a:p>
            <a:r>
              <a:rPr lang="en-US" dirty="0"/>
              <a:t>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p:txBody>
      </p:sp>
      <p:sp>
        <p:nvSpPr>
          <p:cNvPr id="336903" name="Rectangle 7"/>
          <p:cNvSpPr>
            <a:spLocks noGrp="1" noChangeArrowheads="1"/>
          </p:cNvSpPr>
          <p:nvPr>
            <p:ph type="body" idx="1"/>
          </p:nvPr>
        </p:nvSpPr>
        <p:spPr>
          <a:xfrm>
            <a:off x="609600" y="1449388"/>
            <a:ext cx="7918450" cy="5103812"/>
          </a:xfrm>
        </p:spPr>
        <p:txBody>
          <a:bodyPr>
            <a:normAutofit fontScale="92500" lnSpcReduction="20000"/>
          </a:bodyPr>
          <a:lstStyle/>
          <a:p>
            <a:pPr lvl="1"/>
            <a:r>
              <a:rPr lang="en-US" dirty="0"/>
              <a:t>You can ensure that DML operations performed on the view stay in the domain of the view by 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r>
              <a:rPr lang="en-US" dirty="0"/>
              <a:t> </a:t>
            </a:r>
          </a:p>
          <a:p>
            <a:pPr lvl="1">
              <a:buFont typeface="Arial" charset="0"/>
              <a:buNone/>
            </a:pPr>
            <a:endParaRPr lang="en-US" dirty="0"/>
          </a:p>
          <a:p>
            <a:pPr lvl="1"/>
            <a:r>
              <a:rPr lang="en-US" dirty="0"/>
              <a:t>Any attempt to </a:t>
            </a:r>
            <a:r>
              <a:rPr lang="en-US" dirty="0">
                <a:latin typeface="Courier New" pitchFamily="49" charset="0"/>
              </a:rPr>
              <a:t>INSERT</a:t>
            </a:r>
            <a:r>
              <a:rPr lang="en-US" dirty="0"/>
              <a:t> a row with a </a:t>
            </a:r>
            <a:r>
              <a:rPr lang="en-US" dirty="0" err="1">
                <a:latin typeface="Courier New" pitchFamily="49" charset="0"/>
              </a:rPr>
              <a:t>department_id</a:t>
            </a:r>
            <a:r>
              <a:rPr lang="en-US" dirty="0"/>
              <a:t> other than 20, or to </a:t>
            </a:r>
            <a:r>
              <a:rPr lang="en-US" dirty="0">
                <a:latin typeface="Courier New" pitchFamily="49" charset="0"/>
              </a:rPr>
              <a:t>UPDATE</a:t>
            </a:r>
            <a:r>
              <a:rPr lang="en-US" dirty="0"/>
              <a:t> the department number for any row in the view fails because it violates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constraint.</a:t>
            </a:r>
          </a:p>
        </p:txBody>
      </p:sp>
      <p:sp>
        <p:nvSpPr>
          <p:cNvPr id="336900" name="Rectangle 4"/>
          <p:cNvSpPr>
            <a:spLocks noChangeArrowheads="1"/>
          </p:cNvSpPr>
          <p:nvPr/>
        </p:nvSpPr>
        <p:spPr bwMode="blackGray">
          <a:xfrm>
            <a:off x="838200" y="2514600"/>
            <a:ext cx="7467600" cy="17637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VIEW empvu20</a:t>
            </a:r>
          </a:p>
          <a:p>
            <a:pPr algn="l" eaLnBrk="0" hangingPunct="0">
              <a:spcBef>
                <a:spcPct val="0"/>
              </a:spcBef>
              <a:buClrTx/>
              <a:buFontTx/>
              <a:buNone/>
              <a:tabLst>
                <a:tab pos="1200150" algn="l"/>
              </a:tabLst>
            </a:pPr>
            <a:r>
              <a:rPr lang="en-US" dirty="0">
                <a:solidFill>
                  <a:srgbClr val="000000"/>
                </a:solidFill>
                <a:latin typeface="Courier New" pitchFamily="49" charset="0"/>
              </a:rPr>
              <a:t>AS SELECT	*</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20</a:t>
            </a:r>
          </a:p>
          <a:p>
            <a:pPr algn="l" eaLnBrk="0" hangingPunct="0">
              <a:spcBef>
                <a:spcPct val="0"/>
              </a:spcBef>
              <a:buClrTx/>
              <a:buFontTx/>
              <a:buNone/>
              <a:tabLst>
                <a:tab pos="1200150" algn="l"/>
              </a:tabLst>
            </a:pPr>
            <a:r>
              <a:rPr lang="en-US" dirty="0">
                <a:solidFill>
                  <a:srgbClr val="000000"/>
                </a:solidFill>
                <a:latin typeface="Courier New" pitchFamily="49" charset="0"/>
              </a:rPr>
              <a:t>   WITH CHECK OPTION CONSTRAINT empvu20_ck ;</a:t>
            </a:r>
          </a:p>
          <a:p>
            <a:pPr algn="l" eaLnBrk="0" hangingPunct="0">
              <a:spcBef>
                <a:spcPct val="0"/>
              </a:spcBef>
              <a:buClrTx/>
              <a:buFontTx/>
              <a:buNone/>
              <a:tabLst>
                <a:tab pos="1200150" algn="l"/>
              </a:tabLst>
            </a:pPr>
            <a:endParaRPr lang="en-US" dirty="0">
              <a:solidFill>
                <a:srgbClr val="000000"/>
              </a:solidFill>
              <a:latin typeface="Courier New" pitchFamily="49" charset="0"/>
            </a:endParaRPr>
          </a:p>
        </p:txBody>
      </p:sp>
      <p:sp>
        <p:nvSpPr>
          <p:cNvPr id="336901" name="Rectangle 5"/>
          <p:cNvSpPr>
            <a:spLocks noChangeArrowheads="1"/>
          </p:cNvSpPr>
          <p:nvPr/>
        </p:nvSpPr>
        <p:spPr bwMode="gray">
          <a:xfrm>
            <a:off x="1295400" y="3657600"/>
            <a:ext cx="5464175" cy="285750"/>
          </a:xfrm>
          <a:prstGeom prst="rect">
            <a:avLst/>
          </a:prstGeom>
          <a:noFill/>
          <a:ln w="28575">
            <a:solidFill>
              <a:schemeClr val="hlink"/>
            </a:solidFill>
            <a:miter lim="800000"/>
            <a:headEnd/>
            <a:tailEnd/>
          </a:ln>
          <a:effectLst/>
        </p:spPr>
        <p:txBody>
          <a:bodyPr wrap="none" anchor="ctr"/>
          <a:lstStyle/>
          <a:p>
            <a:endParaRPr lang="en-US"/>
          </a:p>
        </p:txBody>
      </p:sp>
      <p:pic>
        <p:nvPicPr>
          <p:cNvPr id="336904" name="Picture 8" descr="C:\project-SQLFund1\images\img10-viewcreated2.gif"/>
          <p:cNvPicPr>
            <a:picLocks noChangeAspect="1" noChangeArrowheads="1"/>
          </p:cNvPicPr>
          <p:nvPr/>
        </p:nvPicPr>
        <p:blipFill>
          <a:blip r:embed="rId3" cstate="print"/>
          <a:srcRect/>
          <a:stretch>
            <a:fillRect/>
          </a:stretch>
        </p:blipFill>
        <p:spPr bwMode="gray">
          <a:xfrm>
            <a:off x="838200" y="3962400"/>
            <a:ext cx="2686050" cy="228600"/>
          </a:xfrm>
          <a:prstGeom prst="rect">
            <a:avLst/>
          </a:prstGeom>
          <a:noFill/>
        </p:spPr>
      </p:pic>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normAutofit fontScale="92500" lnSpcReduction="10000"/>
          </a:bodyPr>
          <a:lstStyle/>
          <a:p>
            <a:pPr lvl="1">
              <a:lnSpc>
                <a:spcPct val="95000"/>
              </a:lnSpc>
            </a:pPr>
            <a:r>
              <a:rPr lang="en-US" dirty="0" smtClean="0"/>
              <a:t>The </a:t>
            </a:r>
            <a:r>
              <a:rPr lang="en-US" dirty="0" smtClean="0">
                <a:solidFill>
                  <a:schemeClr val="tx1"/>
                </a:solidFill>
                <a:latin typeface="Courier New" pitchFamily="49" charset="0"/>
              </a:rPr>
              <a:t>WITH</a:t>
            </a:r>
            <a:r>
              <a:rPr lang="en-US" dirty="0" smtClean="0">
                <a:solidFill>
                  <a:schemeClr val="tx1"/>
                </a:solidFill>
              </a:rPr>
              <a:t> </a:t>
            </a:r>
            <a:r>
              <a:rPr lang="en-US" dirty="0" smtClean="0">
                <a:solidFill>
                  <a:schemeClr val="tx1"/>
                </a:solidFill>
                <a:latin typeface="Courier New" pitchFamily="49" charset="0"/>
              </a:rPr>
              <a:t>CHECK</a:t>
            </a:r>
            <a:r>
              <a:rPr lang="en-US" dirty="0" smtClean="0">
                <a:solidFill>
                  <a:schemeClr val="tx1"/>
                </a:solidFill>
              </a:rPr>
              <a:t> </a:t>
            </a:r>
            <a:r>
              <a:rPr lang="en-US" dirty="0" smtClean="0">
                <a:solidFill>
                  <a:schemeClr val="tx1"/>
                </a:solidFill>
                <a:latin typeface="Courier New" pitchFamily="49" charset="0"/>
              </a:rPr>
              <a:t>OPTION</a:t>
            </a:r>
            <a:r>
              <a:rPr lang="en-US" dirty="0" smtClean="0"/>
              <a:t> clause specifies that </a:t>
            </a:r>
            <a:r>
              <a:rPr lang="en-US" dirty="0" smtClean="0">
                <a:latin typeface="Courier New" pitchFamily="49" charset="0"/>
              </a:rPr>
              <a:t>INSERT</a:t>
            </a:r>
            <a:r>
              <a:rPr lang="en-US" dirty="0" smtClean="0"/>
              <a:t>s and </a:t>
            </a:r>
            <a:r>
              <a:rPr lang="en-US" dirty="0" smtClean="0">
                <a:latin typeface="Courier New" pitchFamily="49" charset="0"/>
              </a:rPr>
              <a:t>UPDATE</a:t>
            </a:r>
            <a:r>
              <a:rPr lang="en-US" dirty="0" smtClean="0"/>
              <a:t>s performed through the view cannot create rows that the view cannot select. Therefore it enables integrity constraints and data validation checks to be enforced on data being inserted or updated. If there is an attempt to perform DML operations on rows that the view has not selected, an error is displayed, along with the constraint name if that has been specified.</a:t>
            </a:r>
            <a:endParaRPr lang="en-US" sz="500" dirty="0" smtClean="0">
              <a:latin typeface="Courier New" pitchFamily="49" charset="0"/>
            </a:endParaRPr>
          </a:p>
          <a:p>
            <a:pPr lvl="4">
              <a:lnSpc>
                <a:spcPct val="95000"/>
              </a:lnSpc>
              <a:buNone/>
            </a:pPr>
            <a:r>
              <a:rPr lang="en-US" dirty="0" smtClean="0">
                <a:latin typeface="Courier New" pitchFamily="49" charset="0"/>
                <a:cs typeface="Courier New" pitchFamily="49" charset="0"/>
              </a:rPr>
              <a:t>UPDATE empvu20</a:t>
            </a:r>
          </a:p>
          <a:p>
            <a:pPr lvl="4">
              <a:lnSpc>
                <a:spcPct val="95000"/>
              </a:lnSpc>
              <a:buNone/>
            </a:pPr>
            <a:r>
              <a:rPr lang="en-US" dirty="0" smtClean="0">
                <a:latin typeface="Courier New" pitchFamily="49" charset="0"/>
                <a:cs typeface="Courier New" pitchFamily="49" charset="0"/>
              </a:rPr>
              <a:t>SET    </a:t>
            </a:r>
            <a:r>
              <a:rPr lang="en-US" dirty="0" err="1" smtClean="0">
                <a:latin typeface="Courier New" pitchFamily="49" charset="0"/>
                <a:cs typeface="Courier New" pitchFamily="49" charset="0"/>
              </a:rPr>
              <a:t>department_id</a:t>
            </a:r>
            <a:r>
              <a:rPr lang="en-US" dirty="0" smtClean="0">
                <a:latin typeface="Courier New" pitchFamily="49" charset="0"/>
                <a:cs typeface="Courier New" pitchFamily="49" charset="0"/>
              </a:rPr>
              <a:t> = 10</a:t>
            </a:r>
          </a:p>
          <a:p>
            <a:pPr lvl="4">
              <a:lnSpc>
                <a:spcPct val="95000"/>
              </a:lnSpc>
              <a:buNone/>
            </a:pPr>
            <a:r>
              <a:rPr lang="en-US" dirty="0" smtClean="0">
                <a:latin typeface="Courier New" pitchFamily="49" charset="0"/>
                <a:cs typeface="Courier New" pitchFamily="49" charset="0"/>
              </a:rPr>
              <a:t>WHERE  </a:t>
            </a:r>
            <a:r>
              <a:rPr lang="en-US" dirty="0" err="1" smtClean="0">
                <a:latin typeface="Courier New" pitchFamily="49" charset="0"/>
                <a:cs typeface="Courier New" pitchFamily="49" charset="0"/>
              </a:rPr>
              <a:t>employee_id</a:t>
            </a:r>
            <a:r>
              <a:rPr lang="en-US" dirty="0" smtClean="0">
                <a:latin typeface="Courier New" pitchFamily="49" charset="0"/>
                <a:cs typeface="Courier New" pitchFamily="49" charset="0"/>
              </a:rPr>
              <a:t> = </a:t>
            </a:r>
            <a:r>
              <a:rPr lang="en-US" dirty="0" smtClean="0">
                <a:latin typeface="Courier New" pitchFamily="49" charset="0"/>
                <a:cs typeface="Courier New" pitchFamily="49" charset="0"/>
              </a:rPr>
              <a:t>20;</a:t>
            </a:r>
            <a:endParaRPr lang="en-US" dirty="0" smtClean="0">
              <a:latin typeface="Courier New" pitchFamily="49" charset="0"/>
              <a:cs typeface="Courier New" pitchFamily="49" charset="0"/>
            </a:endParaRPr>
          </a:p>
          <a:p>
            <a:pPr lvl="1">
              <a:lnSpc>
                <a:spcPct val="95000"/>
              </a:lnSpc>
            </a:pPr>
            <a:r>
              <a:rPr lang="en-US" dirty="0" smtClean="0"/>
              <a:t>causes: </a:t>
            </a:r>
            <a:r>
              <a:rPr lang="en-US" dirty="0" smtClean="0">
                <a:latin typeface="Courier New" pitchFamily="49" charset="0"/>
                <a:cs typeface="Courier New" pitchFamily="49" charset="0"/>
              </a:rPr>
              <a:t>ERROR</a:t>
            </a:r>
          </a:p>
          <a:p>
            <a:endParaRPr lang="en-US" dirty="0"/>
          </a:p>
        </p:txBody>
      </p:sp>
      <p:sp>
        <p:nvSpPr>
          <p:cNvPr id="4" name="Rounded Rectangle 3"/>
          <p:cNvSpPr/>
          <p:nvPr/>
        </p:nvSpPr>
        <p:spPr>
          <a:xfrm>
            <a:off x="1600200" y="4648200"/>
            <a:ext cx="5410200" cy="10668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lstStyle/>
          <a:p>
            <a:r>
              <a:rPr lang="en-US" dirty="0" smtClean="0"/>
              <a:t>No rows are updated because, if the department number were to change to 10, the view would no longer be able to see that employee. With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 therefore, the view can see only the employees in department 20 and does not allow the department number for those employees to be changed through the view.</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9" name="Rectangle 5"/>
          <p:cNvSpPr>
            <a:spLocks noGrp="1" noChangeArrowheads="1"/>
          </p:cNvSpPr>
          <p:nvPr>
            <p:ph type="title"/>
          </p:nvPr>
        </p:nvSpPr>
        <p:spPr/>
        <p:txBody>
          <a:bodyPr/>
          <a:lstStyle/>
          <a:p>
            <a:r>
              <a:rPr lang="en-US"/>
              <a:t>Denying DML Operations</a:t>
            </a:r>
          </a:p>
        </p:txBody>
      </p:sp>
      <p:sp>
        <p:nvSpPr>
          <p:cNvPr id="338950" name="Rectangle 6"/>
          <p:cNvSpPr>
            <a:spLocks noGrp="1" noChangeArrowheads="1"/>
          </p:cNvSpPr>
          <p:nvPr>
            <p:ph type="body" idx="1"/>
          </p:nvPr>
        </p:nvSpPr>
        <p:spPr>
          <a:xfrm>
            <a:off x="609600" y="1449388"/>
            <a:ext cx="7918450" cy="4494212"/>
          </a:xfrm>
        </p:spPr>
        <p:txBody>
          <a:bodyPr>
            <a:normAutofit/>
          </a:bodyPr>
          <a:lstStyle/>
          <a:p>
            <a:pPr lvl="1"/>
            <a:r>
              <a:rPr lang="en-US" dirty="0"/>
              <a:t>You can ensure that no DML operations occur by adding the </a:t>
            </a:r>
            <a:r>
              <a:rPr lang="en-US" dirty="0">
                <a:latin typeface="Courier New" pitchFamily="49" charset="0"/>
              </a:rPr>
              <a:t>WITH</a:t>
            </a:r>
            <a:r>
              <a:rPr lang="en-US" dirty="0"/>
              <a:t> </a:t>
            </a:r>
            <a:r>
              <a:rPr lang="en-US" dirty="0">
                <a:latin typeface="Courier New" pitchFamily="49" charset="0"/>
              </a:rPr>
              <a:t>READ</a:t>
            </a:r>
            <a:r>
              <a:rPr lang="en-US" dirty="0"/>
              <a:t> </a:t>
            </a:r>
            <a:r>
              <a:rPr lang="en-US" dirty="0">
                <a:latin typeface="Courier New" pitchFamily="49" charset="0"/>
              </a:rPr>
              <a:t>ONLY</a:t>
            </a:r>
            <a:r>
              <a:rPr lang="en-US" dirty="0"/>
              <a:t> option to your view definition.</a:t>
            </a:r>
          </a:p>
          <a:p>
            <a:pPr lvl="1"/>
            <a:r>
              <a:rPr lang="en-US" dirty="0"/>
              <a:t>Any attempt to perform a DML operation on any row in the view results in an Oracle server error.</a:t>
            </a:r>
          </a:p>
        </p:txBody>
      </p:sp>
      <p:pic>
        <p:nvPicPr>
          <p:cNvPr id="338948" name="Picture 4" descr="D:\Temp\traff003.gif"/>
          <p:cNvPicPr>
            <a:picLocks noChangeAspect="1" noChangeArrowheads="1"/>
          </p:cNvPicPr>
          <p:nvPr/>
        </p:nvPicPr>
        <p:blipFill>
          <a:blip r:embed="rId3" cstate="print"/>
          <a:srcRect/>
          <a:stretch>
            <a:fillRect/>
          </a:stretch>
        </p:blipFill>
        <p:spPr bwMode="gray">
          <a:xfrm>
            <a:off x="4038600" y="4114800"/>
            <a:ext cx="1177925" cy="1508125"/>
          </a:xfrm>
          <a:prstGeom prst="rect">
            <a:avLst/>
          </a:prstGeom>
          <a:noFill/>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blackGray">
          <a:xfrm>
            <a:off x="838200" y="1371600"/>
            <a:ext cx="7448550" cy="20748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empvu10</a:t>
            </a:r>
          </a:p>
          <a:p>
            <a:pPr algn="l" eaLnBrk="0" hangingPunct="0">
              <a:spcBef>
                <a:spcPct val="0"/>
              </a:spcBef>
              <a:buClrTx/>
              <a:buFontTx/>
              <a:buNone/>
              <a:tabLst>
                <a:tab pos="1200150" algn="l"/>
              </a:tabLst>
            </a:pPr>
            <a:r>
              <a:rPr lang="en-US">
                <a:solidFill>
                  <a:srgbClr val="000000"/>
                </a:solidFill>
                <a:latin typeface="Courier New" pitchFamily="49" charset="0"/>
              </a:rPr>
              <a:t>    (employee_number, employee_name, job_title)</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last_name, job_id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10</a:t>
            </a:r>
          </a:p>
          <a:p>
            <a:pPr algn="l" eaLnBrk="0" hangingPunct="0">
              <a:spcBef>
                <a:spcPct val="0"/>
              </a:spcBef>
              <a:buClrTx/>
              <a:buFontTx/>
              <a:buNone/>
              <a:tabLst>
                <a:tab pos="1200150" algn="l"/>
              </a:tabLst>
            </a:pPr>
            <a:r>
              <a:rPr lang="en-US">
                <a:solidFill>
                  <a:srgbClr val="000000"/>
                </a:solidFill>
                <a:latin typeface="Courier New" pitchFamily="49" charset="0"/>
              </a:rPr>
              <a:t>   WITH READ ONLY ;</a:t>
            </a:r>
          </a:p>
          <a:p>
            <a:pPr algn="l" eaLnBrk="0" hangingPunct="0">
              <a:spcBef>
                <a:spcPct val="0"/>
              </a:spcBef>
              <a:buClrTx/>
              <a:buFontTx/>
              <a:buNone/>
              <a:tabLst>
                <a:tab pos="1200150" algn="l"/>
              </a:tabLst>
            </a:pPr>
            <a:endParaRPr lang="en-US">
              <a:solidFill>
                <a:srgbClr val="FF3300"/>
              </a:solidFill>
              <a:latin typeface="Courier New" pitchFamily="49" charset="0"/>
            </a:endParaRPr>
          </a:p>
        </p:txBody>
      </p:sp>
      <p:sp>
        <p:nvSpPr>
          <p:cNvPr id="340995" name="Rectangle 3"/>
          <p:cNvSpPr>
            <a:spLocks noGrp="1" noChangeArrowheads="1"/>
          </p:cNvSpPr>
          <p:nvPr>
            <p:ph type="title"/>
          </p:nvPr>
        </p:nvSpPr>
        <p:spPr/>
        <p:txBody>
          <a:bodyPr/>
          <a:lstStyle/>
          <a:p>
            <a:r>
              <a:rPr lang="en-US"/>
              <a:t>Denying DML Operations</a:t>
            </a:r>
          </a:p>
        </p:txBody>
      </p:sp>
      <p:sp>
        <p:nvSpPr>
          <p:cNvPr id="340996" name="Rectangle 4"/>
          <p:cNvSpPr>
            <a:spLocks noChangeArrowheads="1"/>
          </p:cNvSpPr>
          <p:nvPr/>
        </p:nvSpPr>
        <p:spPr bwMode="gray">
          <a:xfrm>
            <a:off x="1295400" y="2743200"/>
            <a:ext cx="2109787" cy="285750"/>
          </a:xfrm>
          <a:prstGeom prst="rect">
            <a:avLst/>
          </a:prstGeom>
          <a:noFill/>
          <a:ln w="28575">
            <a:solidFill>
              <a:schemeClr val="hlink"/>
            </a:solidFill>
            <a:miter lim="800000"/>
            <a:headEnd/>
            <a:tailEnd/>
          </a:ln>
          <a:effectLst/>
        </p:spPr>
        <p:txBody>
          <a:bodyPr wrap="none" anchor="ctr"/>
          <a:lstStyle/>
          <a:p>
            <a:endParaRPr lang="en-US"/>
          </a:p>
        </p:txBody>
      </p:sp>
      <p:pic>
        <p:nvPicPr>
          <p:cNvPr id="340998" name="Picture 6" descr="C:\project-SQLFund1\images\img10-viewcreated2.gif"/>
          <p:cNvPicPr>
            <a:picLocks noChangeAspect="1" noChangeArrowheads="1"/>
          </p:cNvPicPr>
          <p:nvPr/>
        </p:nvPicPr>
        <p:blipFill>
          <a:blip r:embed="rId3" cstate="print"/>
          <a:srcRect/>
          <a:stretch>
            <a:fillRect/>
          </a:stretch>
        </p:blipFill>
        <p:spPr bwMode="gray">
          <a:xfrm>
            <a:off x="838200" y="3276600"/>
            <a:ext cx="2686050" cy="228600"/>
          </a:xfrm>
          <a:prstGeom prst="rect">
            <a:avLst/>
          </a:prstGeom>
          <a:noFill/>
        </p:spPr>
      </p:pic>
      <p:sp>
        <p:nvSpPr>
          <p:cNvPr id="7" name="TextBox 6"/>
          <p:cNvSpPr txBox="1"/>
          <p:nvPr/>
        </p:nvSpPr>
        <p:spPr>
          <a:xfrm>
            <a:off x="762000" y="3581400"/>
            <a:ext cx="7696200" cy="3108543"/>
          </a:xfrm>
          <a:prstGeom prst="rect">
            <a:avLst/>
          </a:prstGeom>
          <a:noFill/>
        </p:spPr>
        <p:txBody>
          <a:bodyPr wrap="square" rtlCol="0">
            <a:spAutoFit/>
          </a:bodyPr>
          <a:lstStyle/>
          <a:p>
            <a:r>
              <a:rPr lang="en-US" sz="2800" dirty="0" smtClean="0"/>
              <a:t>Any attempt to remove a row from a view with a read-only constraint results in an error: </a:t>
            </a:r>
          </a:p>
          <a:p>
            <a:r>
              <a:rPr lang="en-US" sz="2800" dirty="0" smtClean="0">
                <a:latin typeface="Courier New" pitchFamily="49" charset="0"/>
                <a:cs typeface="Courier New" pitchFamily="49" charset="0"/>
              </a:rPr>
              <a:t>DELETE FROM empvu10</a:t>
            </a:r>
          </a:p>
          <a:p>
            <a:r>
              <a:rPr lang="en-US" sz="2800" dirty="0" smtClean="0">
                <a:latin typeface="Courier New" pitchFamily="49" charset="0"/>
                <a:cs typeface="Courier New" pitchFamily="49" charset="0"/>
              </a:rPr>
              <a:t>WHERE  </a:t>
            </a:r>
            <a:r>
              <a:rPr lang="en-US" sz="2800" dirty="0" err="1" smtClean="0">
                <a:latin typeface="Courier New" pitchFamily="49" charset="0"/>
                <a:cs typeface="Courier New" pitchFamily="49" charset="0"/>
              </a:rPr>
              <a:t>employee_number</a:t>
            </a:r>
            <a:r>
              <a:rPr lang="en-US" sz="2800" dirty="0" smtClean="0">
                <a:latin typeface="Courier New" pitchFamily="49" charset="0"/>
                <a:cs typeface="Courier New" pitchFamily="49" charset="0"/>
              </a:rPr>
              <a:t> = 200;</a:t>
            </a:r>
          </a:p>
          <a:p>
            <a:r>
              <a:rPr lang="en-US" sz="2800" dirty="0" smtClean="0"/>
              <a:t>Similarly, any attempt to insert a row or modify a row using the view with a read-only constraint results in the same error.</a:t>
            </a:r>
            <a:endParaRPr lang="en-US" sz="2800"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68962"/>
          </a:xfrm>
        </p:spPr>
        <p:txBody>
          <a:bodyPr/>
          <a:lstStyle/>
          <a:p>
            <a:r>
              <a:rPr lang="en-US" dirty="0" smtClean="0"/>
              <a:t>Any change in the view will affect the </a:t>
            </a:r>
            <a:r>
              <a:rPr lang="en-US" dirty="0"/>
              <a:t>main </a:t>
            </a:r>
            <a:r>
              <a:rPr lang="en-US" dirty="0" smtClean="0"/>
              <a:t>tables.</a:t>
            </a:r>
            <a:br>
              <a:rPr lang="en-US" dirty="0" smtClean="0"/>
            </a:br>
            <a:r>
              <a:rPr lang="en-US" dirty="0" smtClean="0"/>
              <a:t>If you add or update or delete a row in the view, the same change will happen on the base tables.</a:t>
            </a:r>
            <a:endParaRPr lang="ar-SA" dirty="0"/>
          </a:p>
        </p:txBody>
      </p:sp>
    </p:spTree>
    <p:extLst>
      <p:ext uri="{BB962C8B-B14F-4D97-AF65-F5344CB8AC3E}">
        <p14:creationId xmlns:p14="http://schemas.microsoft.com/office/powerpoint/2010/main" val="3391781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6" name="Rectangle 1030"/>
          <p:cNvSpPr>
            <a:spLocks noGrp="1" noChangeArrowheads="1"/>
          </p:cNvSpPr>
          <p:nvPr>
            <p:ph type="title"/>
          </p:nvPr>
        </p:nvSpPr>
        <p:spPr/>
        <p:txBody>
          <a:bodyPr/>
          <a:lstStyle/>
          <a:p>
            <a:r>
              <a:rPr lang="en-US"/>
              <a:t>Removing a View</a:t>
            </a:r>
          </a:p>
        </p:txBody>
      </p:sp>
      <p:sp>
        <p:nvSpPr>
          <p:cNvPr id="343047" name="Rectangle 1031"/>
          <p:cNvSpPr>
            <a:spLocks noGrp="1" noChangeArrowheads="1"/>
          </p:cNvSpPr>
          <p:nvPr>
            <p:ph type="body" idx="1"/>
          </p:nvPr>
        </p:nvSpPr>
        <p:spPr>
          <a:xfrm>
            <a:off x="609600" y="1449388"/>
            <a:ext cx="7918450" cy="695325"/>
          </a:xfrm>
        </p:spPr>
        <p:txBody>
          <a:bodyPr>
            <a:normAutofit fontScale="55000" lnSpcReduction="20000"/>
          </a:bodyPr>
          <a:lstStyle/>
          <a:p>
            <a:r>
              <a:rPr lang="en-US" sz="4000" dirty="0"/>
              <a:t>You can remove a view without losing data because a view is based on underlying tables in the database</a:t>
            </a:r>
            <a:r>
              <a:rPr lang="en-US" dirty="0"/>
              <a:t>.</a:t>
            </a:r>
          </a:p>
        </p:txBody>
      </p:sp>
      <p:sp>
        <p:nvSpPr>
          <p:cNvPr id="343044" name="Rectangle 1028"/>
          <p:cNvSpPr>
            <a:spLocks noChangeArrowheads="1"/>
          </p:cNvSpPr>
          <p:nvPr/>
        </p:nvSpPr>
        <p:spPr bwMode="blackGray">
          <a:xfrm>
            <a:off x="838200" y="2743200"/>
            <a:ext cx="7467600" cy="3381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a:t>
            </a:r>
            <a:r>
              <a:rPr lang="en-US" i="1">
                <a:solidFill>
                  <a:srgbClr val="000000"/>
                </a:solidFill>
                <a:latin typeface="Courier New" pitchFamily="49" charset="0"/>
              </a:rPr>
              <a:t>view</a:t>
            </a:r>
            <a:r>
              <a:rPr lang="en-US">
                <a:solidFill>
                  <a:srgbClr val="000000"/>
                </a:solidFill>
                <a:latin typeface="Courier New" pitchFamily="49" charset="0"/>
              </a:rPr>
              <a:t>;</a:t>
            </a:r>
          </a:p>
        </p:txBody>
      </p:sp>
      <p:sp>
        <p:nvSpPr>
          <p:cNvPr id="343045" name="Rectangle 1029"/>
          <p:cNvSpPr>
            <a:spLocks noChangeArrowheads="1"/>
          </p:cNvSpPr>
          <p:nvPr/>
        </p:nvSpPr>
        <p:spPr bwMode="blackGray">
          <a:xfrm>
            <a:off x="838200" y="3886200"/>
            <a:ext cx="7477125" cy="6572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empvu80;</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43048" name="Picture 1032" descr="C:\project-SQLFund1\images\img11-dropview.gif"/>
          <p:cNvPicPr>
            <a:picLocks noChangeAspect="1" noChangeArrowheads="1"/>
          </p:cNvPicPr>
          <p:nvPr/>
        </p:nvPicPr>
        <p:blipFill>
          <a:blip r:embed="rId3" cstate="print"/>
          <a:srcRect/>
          <a:stretch>
            <a:fillRect/>
          </a:stretch>
        </p:blipFill>
        <p:spPr bwMode="gray">
          <a:xfrm>
            <a:off x="838200" y="4343400"/>
            <a:ext cx="2308225" cy="217488"/>
          </a:xfrm>
          <a:prstGeom prst="rect">
            <a:avLst/>
          </a:prstGeom>
          <a:noFill/>
        </p:spPr>
      </p:pic>
      <p:sp>
        <p:nvSpPr>
          <p:cNvPr id="7" name="Rectangle 6"/>
          <p:cNvSpPr/>
          <p:nvPr/>
        </p:nvSpPr>
        <p:spPr>
          <a:xfrm>
            <a:off x="762000" y="4800600"/>
            <a:ext cx="7543800" cy="1815882"/>
          </a:xfrm>
          <a:prstGeom prst="rect">
            <a:avLst/>
          </a:prstGeom>
        </p:spPr>
        <p:txBody>
          <a:bodyPr wrap="square">
            <a:spAutoFit/>
          </a:bodyPr>
          <a:lstStyle/>
          <a:p>
            <a:r>
              <a:rPr lang="en-US" sz="2800" dirty="0" smtClean="0"/>
              <a:t>dropping views has no effect on the tables on which the view was based. On the other hand, views or other applications based on the deleted views become invalid</a:t>
            </a:r>
            <a:endParaRPr lang="en-US" sz="28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Objects</a:t>
            </a:r>
            <a:endParaRPr lang="en-US" dirty="0"/>
          </a:p>
        </p:txBody>
      </p:sp>
      <p:grpSp>
        <p:nvGrpSpPr>
          <p:cNvPr id="54" name="Group 31"/>
          <p:cNvGrpSpPr>
            <a:grpSpLocks noGrp="1"/>
          </p:cNvGrpSpPr>
          <p:nvPr/>
        </p:nvGrpSpPr>
        <p:grpSpPr bwMode="auto">
          <a:xfrm>
            <a:off x="457200" y="1600200"/>
            <a:ext cx="8229600" cy="4525963"/>
            <a:chOff x="840" y="1212"/>
            <a:chExt cx="4041" cy="1927"/>
          </a:xfrm>
        </p:grpSpPr>
        <p:sp>
          <p:nvSpPr>
            <p:cNvPr id="55" name="Rectangle 4"/>
            <p:cNvSpPr>
              <a:spLocks noChangeArrowheads="1"/>
            </p:cNvSpPr>
            <p:nvPr/>
          </p:nvSpPr>
          <p:spPr bwMode="blackWhite">
            <a:xfrm>
              <a:off x="1905" y="1803"/>
              <a:ext cx="2976"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Logically represents subsets of data from one or more tables</a:t>
              </a:r>
            </a:p>
          </p:txBody>
        </p:sp>
        <p:sp>
          <p:nvSpPr>
            <p:cNvPr id="56" name="Rectangle 5"/>
            <p:cNvSpPr>
              <a:spLocks noChangeArrowheads="1"/>
            </p:cNvSpPr>
            <p:nvPr/>
          </p:nvSpPr>
          <p:spPr bwMode="blackWhite">
            <a:xfrm>
              <a:off x="840" y="1803"/>
              <a:ext cx="1065"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View </a:t>
              </a:r>
            </a:p>
          </p:txBody>
        </p:sp>
        <p:sp>
          <p:nvSpPr>
            <p:cNvPr id="57" name="Rectangle 6"/>
            <p:cNvSpPr>
              <a:spLocks noChangeArrowheads="1"/>
            </p:cNvSpPr>
            <p:nvPr/>
          </p:nvSpPr>
          <p:spPr bwMode="blackWhite">
            <a:xfrm>
              <a:off x="1905" y="2206"/>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Generates numeric values</a:t>
              </a:r>
            </a:p>
          </p:txBody>
        </p:sp>
        <p:sp>
          <p:nvSpPr>
            <p:cNvPr id="58" name="Rectangle 7"/>
            <p:cNvSpPr>
              <a:spLocks noChangeArrowheads="1"/>
            </p:cNvSpPr>
            <p:nvPr/>
          </p:nvSpPr>
          <p:spPr bwMode="blackWhite">
            <a:xfrm>
              <a:off x="840" y="2206"/>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dirty="0"/>
                <a:t>Sequence </a:t>
              </a:r>
            </a:p>
          </p:txBody>
        </p:sp>
        <p:sp>
          <p:nvSpPr>
            <p:cNvPr id="59" name="Rectangle 8"/>
            <p:cNvSpPr>
              <a:spLocks noChangeArrowheads="1"/>
            </p:cNvSpPr>
            <p:nvPr/>
          </p:nvSpPr>
          <p:spPr bwMode="blackWhite">
            <a:xfrm>
              <a:off x="1905" y="1538"/>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Basic unit of storage; composed of rows  </a:t>
              </a:r>
            </a:p>
          </p:txBody>
        </p:sp>
        <p:sp>
          <p:nvSpPr>
            <p:cNvPr id="60" name="Rectangle 9"/>
            <p:cNvSpPr>
              <a:spLocks noChangeArrowheads="1"/>
            </p:cNvSpPr>
            <p:nvPr/>
          </p:nvSpPr>
          <p:spPr bwMode="blackWhite">
            <a:xfrm>
              <a:off x="840" y="1538"/>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Table</a:t>
              </a:r>
            </a:p>
          </p:txBody>
        </p:sp>
        <p:sp>
          <p:nvSpPr>
            <p:cNvPr id="61" name="Rectangle 10"/>
            <p:cNvSpPr>
              <a:spLocks noChangeArrowheads="1"/>
            </p:cNvSpPr>
            <p:nvPr/>
          </p:nvSpPr>
          <p:spPr bwMode="blackWhite">
            <a:xfrm>
              <a:off x="1905" y="2874"/>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Gives alternative names to objects</a:t>
              </a:r>
            </a:p>
          </p:txBody>
        </p:sp>
        <p:sp>
          <p:nvSpPr>
            <p:cNvPr id="62" name="Rectangle 11"/>
            <p:cNvSpPr>
              <a:spLocks noChangeArrowheads="1"/>
            </p:cNvSpPr>
            <p:nvPr/>
          </p:nvSpPr>
          <p:spPr bwMode="blackWhite">
            <a:xfrm>
              <a:off x="840" y="2874"/>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dirty="0"/>
                <a:t>Synonym </a:t>
              </a:r>
            </a:p>
          </p:txBody>
        </p:sp>
        <p:sp>
          <p:nvSpPr>
            <p:cNvPr id="63" name="Rectangle 12"/>
            <p:cNvSpPr>
              <a:spLocks noChangeArrowheads="1"/>
            </p:cNvSpPr>
            <p:nvPr/>
          </p:nvSpPr>
          <p:spPr bwMode="blackWhite">
            <a:xfrm>
              <a:off x="1905" y="2471"/>
              <a:ext cx="2976"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Improves the performance of data retrieval queries </a:t>
              </a:r>
            </a:p>
          </p:txBody>
        </p:sp>
        <p:sp>
          <p:nvSpPr>
            <p:cNvPr id="64" name="Rectangle 13"/>
            <p:cNvSpPr>
              <a:spLocks noChangeArrowheads="1"/>
            </p:cNvSpPr>
            <p:nvPr/>
          </p:nvSpPr>
          <p:spPr bwMode="blackWhite">
            <a:xfrm>
              <a:off x="840" y="2471"/>
              <a:ext cx="1065"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Index</a:t>
              </a:r>
            </a:p>
          </p:txBody>
        </p:sp>
        <p:sp>
          <p:nvSpPr>
            <p:cNvPr id="65" name="Rectangle 14"/>
            <p:cNvSpPr>
              <a:spLocks noChangeArrowheads="1"/>
            </p:cNvSpPr>
            <p:nvPr/>
          </p:nvSpPr>
          <p:spPr bwMode="gray">
            <a:xfrm>
              <a:off x="1905" y="1212"/>
              <a:ext cx="2976"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dirty="0">
                  <a:solidFill>
                    <a:schemeClr val="bg1"/>
                  </a:solidFill>
                </a:rPr>
                <a:t>Description</a:t>
              </a:r>
            </a:p>
          </p:txBody>
        </p:sp>
        <p:sp>
          <p:nvSpPr>
            <p:cNvPr id="66" name="Rectangle 15"/>
            <p:cNvSpPr>
              <a:spLocks noChangeArrowheads="1"/>
            </p:cNvSpPr>
            <p:nvPr/>
          </p:nvSpPr>
          <p:spPr bwMode="gray">
            <a:xfrm>
              <a:off x="840" y="1212"/>
              <a:ext cx="1065"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Object</a:t>
              </a:r>
            </a:p>
          </p:txBody>
        </p:sp>
        <p:sp>
          <p:nvSpPr>
            <p:cNvPr id="67" name="Line 16"/>
            <p:cNvSpPr>
              <a:spLocks noChangeShapeType="1"/>
            </p:cNvSpPr>
            <p:nvPr/>
          </p:nvSpPr>
          <p:spPr bwMode="blackWhite">
            <a:xfrm>
              <a:off x="840" y="1538"/>
              <a:ext cx="4041" cy="0"/>
            </a:xfrm>
            <a:prstGeom prst="line">
              <a:avLst/>
            </a:prstGeom>
            <a:noFill/>
            <a:ln w="57150">
              <a:solidFill>
                <a:schemeClr val="tx1"/>
              </a:solidFill>
              <a:round/>
              <a:headEnd type="none" w="sm" len="sm"/>
              <a:tailEnd type="none" w="sm" len="sm"/>
            </a:ln>
            <a:effectLst/>
          </p:spPr>
          <p:txBody>
            <a:bodyPr/>
            <a:lstStyle/>
            <a:p>
              <a:endParaRPr lang="en-US"/>
            </a:p>
          </p:txBody>
        </p:sp>
        <p:sp>
          <p:nvSpPr>
            <p:cNvPr id="68" name="Line 17"/>
            <p:cNvSpPr>
              <a:spLocks noChangeShapeType="1"/>
            </p:cNvSpPr>
            <p:nvPr/>
          </p:nvSpPr>
          <p:spPr bwMode="blackWhite">
            <a:xfrm>
              <a:off x="840" y="2874"/>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69" name="Line 18"/>
            <p:cNvSpPr>
              <a:spLocks noChangeShapeType="1"/>
            </p:cNvSpPr>
            <p:nvPr/>
          </p:nvSpPr>
          <p:spPr bwMode="blackWhite">
            <a:xfrm>
              <a:off x="840" y="3139"/>
              <a:ext cx="4041"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70" name="Line 19"/>
            <p:cNvSpPr>
              <a:spLocks noChangeShapeType="1"/>
            </p:cNvSpPr>
            <p:nvPr/>
          </p:nvSpPr>
          <p:spPr bwMode="blackWhite">
            <a:xfrm>
              <a:off x="840"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1" name="Line 20"/>
            <p:cNvSpPr>
              <a:spLocks noChangeShapeType="1"/>
            </p:cNvSpPr>
            <p:nvPr/>
          </p:nvSpPr>
          <p:spPr bwMode="blackWhite">
            <a:xfrm>
              <a:off x="1905" y="1212"/>
              <a:ext cx="0" cy="1927"/>
            </a:xfrm>
            <a:prstGeom prst="line">
              <a:avLst/>
            </a:prstGeom>
            <a:noFill/>
            <a:ln w="28575">
              <a:solidFill>
                <a:schemeClr val="tx1"/>
              </a:solidFill>
              <a:round/>
              <a:headEnd type="none" w="sm" len="sm"/>
              <a:tailEnd type="none" w="sm" len="sm"/>
            </a:ln>
            <a:effectLst/>
          </p:spPr>
          <p:txBody>
            <a:bodyPr/>
            <a:lstStyle/>
            <a:p>
              <a:endParaRPr lang="en-US"/>
            </a:p>
          </p:txBody>
        </p:sp>
        <p:sp>
          <p:nvSpPr>
            <p:cNvPr id="72" name="Line 21"/>
            <p:cNvSpPr>
              <a:spLocks noChangeShapeType="1"/>
            </p:cNvSpPr>
            <p:nvPr/>
          </p:nvSpPr>
          <p:spPr bwMode="blackWhite">
            <a:xfrm>
              <a:off x="4881"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3" name="Line 22"/>
            <p:cNvSpPr>
              <a:spLocks noChangeShapeType="1"/>
            </p:cNvSpPr>
            <p:nvPr/>
          </p:nvSpPr>
          <p:spPr bwMode="blackWhite">
            <a:xfrm>
              <a:off x="840" y="1803"/>
              <a:ext cx="4041"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74" name="Line 23"/>
            <p:cNvSpPr>
              <a:spLocks noChangeShapeType="1"/>
            </p:cNvSpPr>
            <p:nvPr/>
          </p:nvSpPr>
          <p:spPr bwMode="blackWhite">
            <a:xfrm>
              <a:off x="840" y="2471"/>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5" name="Line 24"/>
            <p:cNvSpPr>
              <a:spLocks noChangeShapeType="1"/>
            </p:cNvSpPr>
            <p:nvPr/>
          </p:nvSpPr>
          <p:spPr bwMode="blackWhite">
            <a:xfrm>
              <a:off x="840" y="2206"/>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6" name="Line 25"/>
            <p:cNvSpPr>
              <a:spLocks noChangeShapeType="1"/>
            </p:cNvSpPr>
            <p:nvPr/>
          </p:nvSpPr>
          <p:spPr bwMode="blackWhite">
            <a:xfrm>
              <a:off x="840" y="1212"/>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7" name="Line 26"/>
            <p:cNvSpPr>
              <a:spLocks noChangeShapeType="1"/>
            </p:cNvSpPr>
            <p:nvPr/>
          </p:nvSpPr>
          <p:spPr bwMode="blackWhite">
            <a:xfrm>
              <a:off x="840"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sp>
          <p:nvSpPr>
            <p:cNvPr id="78" name="Line 27"/>
            <p:cNvSpPr>
              <a:spLocks noChangeShapeType="1"/>
            </p:cNvSpPr>
            <p:nvPr/>
          </p:nvSpPr>
          <p:spPr bwMode="blackWhite">
            <a:xfrm>
              <a:off x="4881"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pic>
        <p:nvPicPr>
          <p:cNvPr id="4" name="Picture 1028" descr="C:\project-SQLFund1\images\img11-04.gif"/>
          <p:cNvPicPr>
            <a:picLocks noGrp="1" noChangeAspect="1" noChangeArrowheads="1"/>
          </p:cNvPicPr>
          <p:nvPr>
            <p:ph idx="1"/>
          </p:nvPr>
        </p:nvPicPr>
        <p:blipFill>
          <a:blip r:embed="rId2" cstate="print"/>
          <a:srcRect/>
          <a:stretch>
            <a:fillRect/>
          </a:stretch>
        </p:blipFill>
        <p:spPr bwMode="gray">
          <a:xfrm>
            <a:off x="1371600" y="1752600"/>
            <a:ext cx="6400800" cy="4029075"/>
          </a:xfrm>
          <a:prstGeom prst="rect">
            <a:avLst/>
          </a:prstGeom>
          <a:noFill/>
        </p:spPr>
      </p:pic>
      <p:grpSp>
        <p:nvGrpSpPr>
          <p:cNvPr id="5" name="Group 4"/>
          <p:cNvGrpSpPr/>
          <p:nvPr/>
        </p:nvGrpSpPr>
        <p:grpSpPr>
          <a:xfrm>
            <a:off x="838200" y="2667000"/>
            <a:ext cx="6299200" cy="2768600"/>
            <a:chOff x="1054100" y="2438400"/>
            <a:chExt cx="6299200" cy="2768600"/>
          </a:xfrm>
        </p:grpSpPr>
        <p:sp>
          <p:nvSpPr>
            <p:cNvPr id="6" name="Freeform 1030"/>
            <p:cNvSpPr>
              <a:spLocks/>
            </p:cNvSpPr>
            <p:nvPr/>
          </p:nvSpPr>
          <p:spPr bwMode="gray">
            <a:xfrm>
              <a:off x="1054100" y="2438400"/>
              <a:ext cx="6299200" cy="1295400"/>
            </a:xfrm>
            <a:custGeom>
              <a:avLst/>
              <a:gdLst/>
              <a:ahLst/>
              <a:cxnLst>
                <a:cxn ang="0">
                  <a:pos x="0" y="816"/>
                </a:cxn>
                <a:cxn ang="0">
                  <a:pos x="1016" y="0"/>
                </a:cxn>
                <a:cxn ang="0">
                  <a:pos x="3968" y="0"/>
                </a:cxn>
                <a:cxn ang="0">
                  <a:pos x="2716" y="816"/>
                </a:cxn>
                <a:cxn ang="0">
                  <a:pos x="0" y="816"/>
                </a:cxn>
              </a:cxnLst>
              <a:rect l="0" t="0" r="r" b="b"/>
              <a:pathLst>
                <a:path w="3968" h="816">
                  <a:moveTo>
                    <a:pt x="0" y="816"/>
                  </a:moveTo>
                  <a:lnTo>
                    <a:pt x="1016" y="0"/>
                  </a:lnTo>
                  <a:lnTo>
                    <a:pt x="3968" y="0"/>
                  </a:lnTo>
                  <a:lnTo>
                    <a:pt x="2716" y="816"/>
                  </a:lnTo>
                  <a:lnTo>
                    <a:pt x="0" y="816"/>
                  </a:lnTo>
                  <a:close/>
                </a:path>
              </a:pathLst>
            </a:custGeom>
            <a:solidFill>
              <a:srgbClr val="99CCFF"/>
            </a:solidFill>
            <a:ln w="9525">
              <a:noFill/>
              <a:round/>
              <a:headEnd/>
              <a:tailEnd/>
            </a:ln>
            <a:effectLst/>
          </p:spPr>
          <p:txBody>
            <a:bodyPr/>
            <a:lstStyle/>
            <a:p>
              <a:endParaRPr lang="en-US"/>
            </a:p>
          </p:txBody>
        </p:sp>
        <p:sp>
          <p:nvSpPr>
            <p:cNvPr id="7" name="Freeform 1031"/>
            <p:cNvSpPr>
              <a:spLocks/>
            </p:cNvSpPr>
            <p:nvPr/>
          </p:nvSpPr>
          <p:spPr bwMode="gray">
            <a:xfrm>
              <a:off x="5295900" y="2438400"/>
              <a:ext cx="2044700" cy="2768600"/>
            </a:xfrm>
            <a:custGeom>
              <a:avLst/>
              <a:gdLst/>
              <a:ahLst/>
              <a:cxnLst>
                <a:cxn ang="0">
                  <a:pos x="16" y="1744"/>
                </a:cxn>
                <a:cxn ang="0">
                  <a:pos x="0" y="816"/>
                </a:cxn>
                <a:cxn ang="0">
                  <a:pos x="1288" y="0"/>
                </a:cxn>
                <a:cxn ang="0">
                  <a:pos x="1288" y="904"/>
                </a:cxn>
                <a:cxn ang="0">
                  <a:pos x="16" y="1744"/>
                </a:cxn>
              </a:cxnLst>
              <a:rect l="0" t="0" r="r" b="b"/>
              <a:pathLst>
                <a:path w="1288" h="1744">
                  <a:moveTo>
                    <a:pt x="16" y="1744"/>
                  </a:moveTo>
                  <a:lnTo>
                    <a:pt x="0" y="816"/>
                  </a:lnTo>
                  <a:lnTo>
                    <a:pt x="1288" y="0"/>
                  </a:lnTo>
                  <a:lnTo>
                    <a:pt x="1288" y="904"/>
                  </a:lnTo>
                  <a:lnTo>
                    <a:pt x="16" y="1744"/>
                  </a:lnTo>
                  <a:close/>
                </a:path>
              </a:pathLst>
            </a:custGeom>
            <a:solidFill>
              <a:srgbClr val="3399FF"/>
            </a:solidFill>
            <a:ln w="9525">
              <a:noFill/>
              <a:round/>
              <a:headEnd/>
              <a:tailEnd/>
            </a:ln>
            <a:effectLst/>
          </p:spPr>
          <p:txBody>
            <a:bodyPr/>
            <a:lstStyle/>
            <a:p>
              <a:endParaRPr lang="en-US"/>
            </a:p>
          </p:txBody>
        </p:sp>
        <p:pic>
          <p:nvPicPr>
            <p:cNvPr id="8" name="Picture 1032" descr="C:\project-SQLFund1\images\img11-04a.gif"/>
            <p:cNvPicPr>
              <a:picLocks noChangeAspect="1" noChangeArrowheads="1"/>
            </p:cNvPicPr>
            <p:nvPr/>
          </p:nvPicPr>
          <p:blipFill>
            <a:blip r:embed="rId3" cstate="print"/>
            <a:srcRect/>
            <a:stretch>
              <a:fillRect/>
            </a:stretch>
          </p:blipFill>
          <p:spPr bwMode="gray">
            <a:xfrm>
              <a:off x="1066800" y="3733800"/>
              <a:ext cx="4267200" cy="1473200"/>
            </a:xfrm>
            <a:prstGeom prst="rect">
              <a:avLst/>
            </a:prstGeom>
            <a:noFill/>
          </p:spPr>
        </p:pic>
      </p:grpSp>
      <p:sp>
        <p:nvSpPr>
          <p:cNvPr id="9" name="Rectangle 1027"/>
          <p:cNvSpPr>
            <a:spLocks noChangeArrowheads="1"/>
          </p:cNvSpPr>
          <p:nvPr/>
        </p:nvSpPr>
        <p:spPr bwMode="gray">
          <a:xfrm>
            <a:off x="1371600" y="1219200"/>
            <a:ext cx="2430463" cy="427038"/>
          </a:xfrm>
          <a:prstGeom prst="rect">
            <a:avLst/>
          </a:prstGeom>
          <a:noFill/>
          <a:ln w="9525">
            <a:noFill/>
            <a:miter lim="800000"/>
            <a:headEnd/>
            <a:tailEnd/>
          </a:ln>
          <a:effectLst/>
        </p:spPr>
        <p:txBody>
          <a:bodyPr wrap="none" lIns="92075" tIns="46038" rIns="92075" bIns="46038">
            <a:spAutoFit/>
          </a:bodyPr>
          <a:lstStyle/>
          <a:p>
            <a:pPr algn="l" eaLnBrk="0" hangingPunct="0">
              <a:spcBef>
                <a:spcPct val="0"/>
              </a:spcBef>
              <a:buClrTx/>
              <a:buFontTx/>
              <a:buNone/>
            </a:pPr>
            <a:r>
              <a:rPr lang="en-US" sz="2200" dirty="0">
                <a:latin typeface="Courier New" pitchFamily="49" charset="0"/>
              </a:rPr>
              <a:t>EMPLOYEES</a:t>
            </a:r>
            <a:r>
              <a:rPr lang="en-US" sz="2200" dirty="0"/>
              <a:t> table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sp>
        <p:nvSpPr>
          <p:cNvPr id="3" name="Content Placeholder 2"/>
          <p:cNvSpPr>
            <a:spLocks noGrp="1"/>
          </p:cNvSpPr>
          <p:nvPr>
            <p:ph idx="1"/>
          </p:nvPr>
        </p:nvSpPr>
        <p:spPr/>
        <p:txBody>
          <a:bodyPr/>
          <a:lstStyle/>
          <a:p>
            <a:r>
              <a:rPr lang="en-US" dirty="0" smtClean="0"/>
              <a:t>A view is a logical table based on a table or another view</a:t>
            </a:r>
          </a:p>
          <a:p>
            <a:r>
              <a:rPr lang="en-US" dirty="0" smtClean="0"/>
              <a:t>A view contains no data of its own, but its like a window through which data from tables can be viewed or changed</a:t>
            </a:r>
          </a:p>
          <a:p>
            <a:r>
              <a:rPr lang="en-US" dirty="0" smtClean="0"/>
              <a:t>The tables on which a view is based are called </a:t>
            </a:r>
            <a:r>
              <a:rPr lang="en-US" b="1" dirty="0" smtClean="0"/>
              <a:t>base tables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b="1" dirty="0" smtClean="0"/>
              <a:t>Security: </a:t>
            </a:r>
            <a:r>
              <a:rPr lang="en-US" dirty="0" smtClean="0"/>
              <a:t>views </a:t>
            </a:r>
            <a:r>
              <a:rPr lang="en-US" dirty="0"/>
              <a:t>prevent undesired access by providing security as the data that is not of interest to a user can be left out of the view</a:t>
            </a:r>
            <a:r>
              <a:rPr lang="en-US" dirty="0" smtClean="0"/>
              <a:t>.</a:t>
            </a:r>
          </a:p>
          <a:p>
            <a:r>
              <a:rPr lang="en-US" dirty="0"/>
              <a:t>Views are usually virtual and occupy no space.</a:t>
            </a:r>
          </a:p>
          <a:p>
            <a:r>
              <a:rPr lang="en-US" dirty="0"/>
              <a:t>Display different data for different types of users.</a:t>
            </a:r>
          </a:p>
          <a:p>
            <a:r>
              <a:rPr lang="en-US" b="1" dirty="0" smtClean="0"/>
              <a:t>Simplicity: </a:t>
            </a:r>
            <a:r>
              <a:rPr lang="en-US" dirty="0" smtClean="0"/>
              <a:t>Complex </a:t>
            </a:r>
            <a:r>
              <a:rPr lang="en-US" dirty="0"/>
              <a:t>queries that need to be executed often can be saved in a view. Hence by calling the view name, query can be executed</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p:txBody>
          <a:bodyPr>
            <a:normAutofit lnSpcReduction="10000"/>
          </a:bodyPr>
          <a:lstStyle/>
          <a:p>
            <a:r>
              <a:rPr lang="en-US" b="1" dirty="0" smtClean="0"/>
              <a:t>Independence:</a:t>
            </a:r>
            <a:r>
              <a:rPr lang="en-US" dirty="0" smtClean="0"/>
              <a:t> View can make the application and database tables to a certain extent independent. If there is no view, the application must be based on a table. With the view, the program can be established in view of above, to view the program with a database table to be separated.</a:t>
            </a:r>
          </a:p>
          <a:p>
            <a:r>
              <a:rPr lang="en-US" dirty="0" smtClean="0"/>
              <a:t>One view can be used to represent data from several tables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Views and Complex Views</a:t>
            </a:r>
            <a:endParaRPr lang="en-US" dirty="0"/>
          </a:p>
        </p:txBody>
      </p:sp>
      <p:grpSp>
        <p:nvGrpSpPr>
          <p:cNvPr id="4" name="Group 32"/>
          <p:cNvGrpSpPr>
            <a:grpSpLocks noGrp="1"/>
          </p:cNvGrpSpPr>
          <p:nvPr/>
        </p:nvGrpSpPr>
        <p:grpSpPr bwMode="auto">
          <a:xfrm>
            <a:off x="457200" y="1600200"/>
            <a:ext cx="8229600" cy="4525963"/>
            <a:chOff x="540" y="1128"/>
            <a:chExt cx="4596" cy="1505"/>
          </a:xfrm>
        </p:grpSpPr>
        <p:sp>
          <p:nvSpPr>
            <p:cNvPr id="5" name="Rectangle 4"/>
            <p:cNvSpPr>
              <a:spLocks noChangeArrowheads="1"/>
            </p:cNvSpPr>
            <p:nvPr/>
          </p:nvSpPr>
          <p:spPr bwMode="blackWhite">
            <a:xfrm>
              <a:off x="2307" y="2230"/>
              <a:ext cx="1266"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dirty="0"/>
                <a:t>Yes</a:t>
              </a:r>
            </a:p>
          </p:txBody>
        </p:sp>
        <p:sp>
          <p:nvSpPr>
            <p:cNvPr id="6" name="Rectangle 5"/>
            <p:cNvSpPr>
              <a:spLocks noChangeArrowheads="1"/>
            </p:cNvSpPr>
            <p:nvPr/>
          </p:nvSpPr>
          <p:spPr bwMode="blackWhite">
            <a:xfrm>
              <a:off x="2307" y="1948"/>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7" name="Rectangle 6"/>
            <p:cNvSpPr>
              <a:spLocks noChangeArrowheads="1"/>
            </p:cNvSpPr>
            <p:nvPr/>
          </p:nvSpPr>
          <p:spPr bwMode="blackWhite">
            <a:xfrm>
              <a:off x="2307" y="1666"/>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8" name="Rectangle 7"/>
            <p:cNvSpPr>
              <a:spLocks noChangeArrowheads="1"/>
            </p:cNvSpPr>
            <p:nvPr/>
          </p:nvSpPr>
          <p:spPr bwMode="blackWhite">
            <a:xfrm>
              <a:off x="2307" y="1384"/>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a:t>
              </a:r>
            </a:p>
          </p:txBody>
        </p:sp>
        <p:sp>
          <p:nvSpPr>
            <p:cNvPr id="9" name="Rectangle 8"/>
            <p:cNvSpPr>
              <a:spLocks noChangeArrowheads="1"/>
            </p:cNvSpPr>
            <p:nvPr/>
          </p:nvSpPr>
          <p:spPr bwMode="gray">
            <a:xfrm>
              <a:off x="2307" y="1128"/>
              <a:ext cx="1266"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Simple Views</a:t>
              </a:r>
            </a:p>
          </p:txBody>
        </p:sp>
        <p:sp>
          <p:nvSpPr>
            <p:cNvPr id="10" name="Rectangle 9"/>
            <p:cNvSpPr>
              <a:spLocks noChangeArrowheads="1"/>
            </p:cNvSpPr>
            <p:nvPr/>
          </p:nvSpPr>
          <p:spPr bwMode="blackWhite">
            <a:xfrm>
              <a:off x="3573" y="1666"/>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1" name="Rectangle 10"/>
            <p:cNvSpPr>
              <a:spLocks noChangeArrowheads="1"/>
            </p:cNvSpPr>
            <p:nvPr/>
          </p:nvSpPr>
          <p:spPr bwMode="blackWhite">
            <a:xfrm>
              <a:off x="540" y="1666"/>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functions</a:t>
              </a:r>
            </a:p>
          </p:txBody>
        </p:sp>
        <p:sp>
          <p:nvSpPr>
            <p:cNvPr id="12" name="Rectangle 11"/>
            <p:cNvSpPr>
              <a:spLocks noChangeArrowheads="1"/>
            </p:cNvSpPr>
            <p:nvPr/>
          </p:nvSpPr>
          <p:spPr bwMode="blackWhite">
            <a:xfrm>
              <a:off x="3573" y="1948"/>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3" name="Rectangle 12"/>
            <p:cNvSpPr>
              <a:spLocks noChangeArrowheads="1"/>
            </p:cNvSpPr>
            <p:nvPr/>
          </p:nvSpPr>
          <p:spPr bwMode="blackWhite">
            <a:xfrm>
              <a:off x="540" y="1948"/>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groups of data</a:t>
              </a:r>
            </a:p>
          </p:txBody>
        </p:sp>
        <p:sp>
          <p:nvSpPr>
            <p:cNvPr id="14" name="Rectangle 13"/>
            <p:cNvSpPr>
              <a:spLocks noChangeArrowheads="1"/>
            </p:cNvSpPr>
            <p:nvPr/>
          </p:nvSpPr>
          <p:spPr bwMode="blackWhite">
            <a:xfrm>
              <a:off x="3573" y="1384"/>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 or more</a:t>
              </a:r>
            </a:p>
          </p:txBody>
        </p:sp>
        <p:sp>
          <p:nvSpPr>
            <p:cNvPr id="15" name="Rectangle 14"/>
            <p:cNvSpPr>
              <a:spLocks noChangeArrowheads="1"/>
            </p:cNvSpPr>
            <p:nvPr/>
          </p:nvSpPr>
          <p:spPr bwMode="blackWhite">
            <a:xfrm>
              <a:off x="540" y="1384"/>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Number of tables</a:t>
              </a:r>
            </a:p>
          </p:txBody>
        </p:sp>
        <p:sp>
          <p:nvSpPr>
            <p:cNvPr id="16" name="Rectangle 15"/>
            <p:cNvSpPr>
              <a:spLocks noChangeArrowheads="1"/>
            </p:cNvSpPr>
            <p:nvPr/>
          </p:nvSpPr>
          <p:spPr bwMode="blackWhite">
            <a:xfrm>
              <a:off x="3573" y="2230"/>
              <a:ext cx="1563"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Not always</a:t>
              </a:r>
            </a:p>
          </p:txBody>
        </p:sp>
        <p:sp>
          <p:nvSpPr>
            <p:cNvPr id="17" name="Rectangle 16"/>
            <p:cNvSpPr>
              <a:spLocks noChangeArrowheads="1"/>
            </p:cNvSpPr>
            <p:nvPr/>
          </p:nvSpPr>
          <p:spPr bwMode="blackWhite">
            <a:xfrm>
              <a:off x="540" y="2230"/>
              <a:ext cx="1767"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DML operations through a view</a:t>
              </a:r>
            </a:p>
          </p:txBody>
        </p:sp>
        <p:sp>
          <p:nvSpPr>
            <p:cNvPr id="18" name="Rectangle 17"/>
            <p:cNvSpPr>
              <a:spLocks noChangeArrowheads="1"/>
            </p:cNvSpPr>
            <p:nvPr/>
          </p:nvSpPr>
          <p:spPr bwMode="gray">
            <a:xfrm>
              <a:off x="3573" y="1128"/>
              <a:ext cx="1563"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Complex Views</a:t>
              </a:r>
            </a:p>
          </p:txBody>
        </p:sp>
        <p:sp>
          <p:nvSpPr>
            <p:cNvPr id="19" name="Rectangle 18"/>
            <p:cNvSpPr>
              <a:spLocks noChangeArrowheads="1"/>
            </p:cNvSpPr>
            <p:nvPr/>
          </p:nvSpPr>
          <p:spPr bwMode="gray">
            <a:xfrm>
              <a:off x="540" y="1128"/>
              <a:ext cx="1767"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Feature</a:t>
              </a:r>
            </a:p>
          </p:txBody>
        </p:sp>
        <p:sp>
          <p:nvSpPr>
            <p:cNvPr id="20" name="Line 19"/>
            <p:cNvSpPr>
              <a:spLocks noChangeShapeType="1"/>
            </p:cNvSpPr>
            <p:nvPr/>
          </p:nvSpPr>
          <p:spPr bwMode="blackWhite">
            <a:xfrm>
              <a:off x="540" y="1384"/>
              <a:ext cx="4596" cy="0"/>
            </a:xfrm>
            <a:prstGeom prst="line">
              <a:avLst/>
            </a:prstGeom>
            <a:noFill/>
            <a:ln w="57150">
              <a:solidFill>
                <a:schemeClr val="tx1"/>
              </a:solidFill>
              <a:round/>
              <a:headEnd type="none" w="sm" len="sm"/>
              <a:tailEnd type="none" w="sm" len="sm"/>
            </a:ln>
            <a:effectLst/>
          </p:spPr>
          <p:txBody>
            <a:bodyPr/>
            <a:lstStyle/>
            <a:p>
              <a:endParaRPr lang="en-US"/>
            </a:p>
          </p:txBody>
        </p:sp>
        <p:sp>
          <p:nvSpPr>
            <p:cNvPr id="21" name="Line 20"/>
            <p:cNvSpPr>
              <a:spLocks noChangeShapeType="1"/>
            </p:cNvSpPr>
            <p:nvPr/>
          </p:nvSpPr>
          <p:spPr bwMode="blackWhite">
            <a:xfrm>
              <a:off x="540" y="2633"/>
              <a:ext cx="4596"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22" name="Line 21"/>
            <p:cNvSpPr>
              <a:spLocks noChangeShapeType="1"/>
            </p:cNvSpPr>
            <p:nvPr/>
          </p:nvSpPr>
          <p:spPr bwMode="blackWhite">
            <a:xfrm>
              <a:off x="540"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3" name="Line 22"/>
            <p:cNvSpPr>
              <a:spLocks noChangeShapeType="1"/>
            </p:cNvSpPr>
            <p:nvPr/>
          </p:nvSpPr>
          <p:spPr bwMode="blackWhite">
            <a:xfrm>
              <a:off x="2307"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4" name="Line 23"/>
            <p:cNvSpPr>
              <a:spLocks noChangeShapeType="1"/>
            </p:cNvSpPr>
            <p:nvPr/>
          </p:nvSpPr>
          <p:spPr bwMode="blackWhite">
            <a:xfrm>
              <a:off x="5136"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5" name="Line 24"/>
            <p:cNvSpPr>
              <a:spLocks noChangeShapeType="1"/>
            </p:cNvSpPr>
            <p:nvPr/>
          </p:nvSpPr>
          <p:spPr bwMode="blackWhite">
            <a:xfrm>
              <a:off x="540" y="1666"/>
              <a:ext cx="4596"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26" name="Line 25"/>
            <p:cNvSpPr>
              <a:spLocks noChangeShapeType="1"/>
            </p:cNvSpPr>
            <p:nvPr/>
          </p:nvSpPr>
          <p:spPr bwMode="blackWhite">
            <a:xfrm>
              <a:off x="540" y="2230"/>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7" name="Line 26"/>
            <p:cNvSpPr>
              <a:spLocks noChangeShapeType="1"/>
            </p:cNvSpPr>
            <p:nvPr/>
          </p:nvSpPr>
          <p:spPr bwMode="blackWhite">
            <a:xfrm>
              <a:off x="540" y="194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8" name="Line 27"/>
            <p:cNvSpPr>
              <a:spLocks noChangeShapeType="1"/>
            </p:cNvSpPr>
            <p:nvPr/>
          </p:nvSpPr>
          <p:spPr bwMode="blackWhite">
            <a:xfrm>
              <a:off x="3573"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9" name="Line 28"/>
            <p:cNvSpPr>
              <a:spLocks noChangeShapeType="1"/>
            </p:cNvSpPr>
            <p:nvPr/>
          </p:nvSpPr>
          <p:spPr bwMode="blackWhite">
            <a:xfrm>
              <a:off x="540" y="112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30" name="Line 29"/>
            <p:cNvSpPr>
              <a:spLocks noChangeShapeType="1"/>
            </p:cNvSpPr>
            <p:nvPr/>
          </p:nvSpPr>
          <p:spPr bwMode="blackWhite">
            <a:xfrm>
              <a:off x="540"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sp>
          <p:nvSpPr>
            <p:cNvPr id="31" name="Line 30"/>
            <p:cNvSpPr>
              <a:spLocks noChangeShapeType="1"/>
            </p:cNvSpPr>
            <p:nvPr/>
          </p:nvSpPr>
          <p:spPr bwMode="blackWhite">
            <a:xfrm>
              <a:off x="5136"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4" name="Rectangle 6"/>
          <p:cNvSpPr>
            <a:spLocks noGrp="1" noChangeArrowheads="1"/>
          </p:cNvSpPr>
          <p:nvPr>
            <p:ph idx="1"/>
          </p:nvPr>
        </p:nvSpPr>
        <p:spPr/>
        <p:txBody>
          <a:bodyPr/>
          <a:lstStyle/>
          <a:p>
            <a:pPr lvl="1"/>
            <a:r>
              <a:rPr lang="en-US" dirty="0"/>
              <a:t>You embed a </a:t>
            </a:r>
            <a:r>
              <a:rPr lang="en-US" dirty="0" err="1"/>
              <a:t>subquery</a:t>
            </a:r>
            <a:r>
              <a:rPr lang="en-US" dirty="0"/>
              <a:t> in the </a:t>
            </a:r>
            <a:r>
              <a:rPr lang="en-US" dirty="0">
                <a:latin typeface="Courier New" pitchFamily="49" charset="0"/>
              </a:rPr>
              <a:t>CREATE</a:t>
            </a:r>
            <a:r>
              <a:rPr lang="en-US" dirty="0"/>
              <a:t> </a:t>
            </a:r>
            <a:r>
              <a:rPr lang="en-US" dirty="0">
                <a:latin typeface="Courier New" pitchFamily="49" charset="0"/>
              </a:rPr>
              <a:t>VIEW</a:t>
            </a:r>
            <a:r>
              <a:rPr lang="en-US" dirty="0"/>
              <a:t> statement:</a:t>
            </a:r>
          </a:p>
          <a:p>
            <a:pPr lvl="1">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r>
              <a:rPr lang="en-US" dirty="0"/>
              <a:t>The </a:t>
            </a:r>
            <a:r>
              <a:rPr lang="en-US" dirty="0" err="1"/>
              <a:t>subquery</a:t>
            </a:r>
            <a:r>
              <a:rPr lang="en-US" dirty="0"/>
              <a:t> can contain complex </a:t>
            </a:r>
            <a:r>
              <a:rPr lang="en-US" dirty="0">
                <a:latin typeface="Courier New" pitchFamily="49" charset="0"/>
              </a:rPr>
              <a:t>SELECT</a:t>
            </a:r>
            <a:r>
              <a:rPr lang="en-US" dirty="0"/>
              <a:t> syntax.</a:t>
            </a:r>
          </a:p>
        </p:txBody>
      </p:sp>
      <p:sp>
        <p:nvSpPr>
          <p:cNvPr id="5" name="Rectangle 4"/>
          <p:cNvSpPr>
            <a:spLocks noChangeArrowheads="1"/>
          </p:cNvSpPr>
          <p:nvPr/>
        </p:nvSpPr>
        <p:spPr bwMode="blackGray">
          <a:xfrm>
            <a:off x="838200" y="3124200"/>
            <a:ext cx="7448550" cy="14652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[FORCE|</a:t>
            </a:r>
            <a:r>
              <a:rPr lang="en-US" u="sng" dirty="0">
                <a:solidFill>
                  <a:srgbClr val="000000"/>
                </a:solidFill>
                <a:latin typeface="Courier New" pitchFamily="49" charset="0"/>
              </a:rPr>
              <a:t>NOFORCE</a:t>
            </a:r>
            <a:r>
              <a:rPr lang="en-US" dirty="0">
                <a:solidFill>
                  <a:srgbClr val="000000"/>
                </a:solidFill>
                <a:latin typeface="Courier New" pitchFamily="49" charset="0"/>
              </a:rPr>
              <a:t>] VIEW </a:t>
            </a:r>
            <a:r>
              <a:rPr lang="en-US" i="1" dirty="0" err="1">
                <a:solidFill>
                  <a:srgbClr val="000000"/>
                </a:solidFill>
                <a:latin typeface="Courier New" pitchFamily="49" charset="0"/>
              </a:rPr>
              <a:t>view</a:t>
            </a:r>
            <a:endParaRPr lang="en-US" i="1"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 AS </a:t>
            </a:r>
            <a:r>
              <a:rPr lang="en-US" i="1" dirty="0" err="1">
                <a:solidFill>
                  <a:srgbClr val="000000"/>
                </a:solidFill>
                <a:latin typeface="Courier New" pitchFamily="49" charset="0"/>
              </a:rPr>
              <a:t>subquery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[WITH CHECK OPTION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[WITH READ ONLY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1388</Words>
  <Application>Microsoft Office PowerPoint</Application>
  <PresentationFormat>عرض على الشاشة (3:4)‏</PresentationFormat>
  <Paragraphs>207</Paragraphs>
  <Slides>27</Slides>
  <Notes>9</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Office Theme</vt:lpstr>
      <vt:lpstr>Chapter 2</vt:lpstr>
      <vt:lpstr>Objectives</vt:lpstr>
      <vt:lpstr>Database Objects</vt:lpstr>
      <vt:lpstr>What Is a View?</vt:lpstr>
      <vt:lpstr>What Is a View?</vt:lpstr>
      <vt:lpstr>Advantages of Views</vt:lpstr>
      <vt:lpstr>Advantages of Views</vt:lpstr>
      <vt:lpstr>Simple Views and Complex Views</vt:lpstr>
      <vt:lpstr>Creating a view</vt:lpstr>
      <vt:lpstr>Creating a view</vt:lpstr>
      <vt:lpstr>Creating a view</vt:lpstr>
      <vt:lpstr>Guidelines</vt:lpstr>
      <vt:lpstr>Creating a View</vt:lpstr>
      <vt:lpstr>Creating a View</vt:lpstr>
      <vt:lpstr>Retrieving Data from a View</vt:lpstr>
      <vt:lpstr>Modifying a View</vt:lpstr>
      <vt:lpstr>Creating a Complex View</vt:lpstr>
      <vt:lpstr>Rules for Performing  DML Operations on a View</vt:lpstr>
      <vt:lpstr>Rules for Performing  DML Operations on a View</vt:lpstr>
      <vt:lpstr>Rules for Performing  DML Operations on a View</vt:lpstr>
      <vt:lpstr>Using the WITH CHECK OPTION Clause</vt:lpstr>
      <vt:lpstr>Using the WITH CHECK OPTION Clause</vt:lpstr>
      <vt:lpstr>Using the WITH CHECK OPTION Clause</vt:lpstr>
      <vt:lpstr>Denying DML Operations</vt:lpstr>
      <vt:lpstr>Denying DML Operations</vt:lpstr>
      <vt:lpstr>Any change in the view will affect the main tables. If you add or update or delete a row in the view, the same change will happen on the base tables.</vt:lpstr>
      <vt:lpstr>Removing a 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Mashael</dc:creator>
  <cp:lastModifiedBy>ACER</cp:lastModifiedBy>
  <cp:revision>20</cp:revision>
  <dcterms:created xsi:type="dcterms:W3CDTF">2014-02-04T15:13:15Z</dcterms:created>
  <dcterms:modified xsi:type="dcterms:W3CDTF">2019-09-14T09:48:37Z</dcterms:modified>
</cp:coreProperties>
</file>