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2" r:id="rId10"/>
    <p:sldId id="265" r:id="rId11"/>
    <p:sldId id="266" r:id="rId12"/>
    <p:sldId id="270" r:id="rId13"/>
    <p:sldId id="267" r:id="rId14"/>
    <p:sldId id="271" r:id="rId15"/>
    <p:sldId id="272" r:id="rId16"/>
    <p:sldId id="273" r:id="rId17"/>
    <p:sldId id="274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6A3-B2FD-42AD-8058-0C1DB8667C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EC-070A-420B-BD47-0352AA7C0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4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6A3-B2FD-42AD-8058-0C1DB8667C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EC-070A-420B-BD47-0352AA7C0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3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6A3-B2FD-42AD-8058-0C1DB8667C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EC-070A-420B-BD47-0352AA7C0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7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6A3-B2FD-42AD-8058-0C1DB8667C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EC-070A-420B-BD47-0352AA7C0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9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6A3-B2FD-42AD-8058-0C1DB8667C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EC-070A-420B-BD47-0352AA7C0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8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6A3-B2FD-42AD-8058-0C1DB8667C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EC-070A-420B-BD47-0352AA7C0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3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6A3-B2FD-42AD-8058-0C1DB8667C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EC-070A-420B-BD47-0352AA7C0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6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6A3-B2FD-42AD-8058-0C1DB8667C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EC-070A-420B-BD47-0352AA7C0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9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6A3-B2FD-42AD-8058-0C1DB8667C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EC-070A-420B-BD47-0352AA7C0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6A3-B2FD-42AD-8058-0C1DB8667C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EC-070A-420B-BD47-0352AA7C0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2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A6A3-B2FD-42AD-8058-0C1DB8667C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04EC-070A-420B-BD47-0352AA7C0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2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FA6A3-B2FD-42AD-8058-0C1DB8667CE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404EC-070A-420B-BD47-0352AA7C0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0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4800600"/>
          </a:xfrm>
        </p:spPr>
        <p:txBody>
          <a:bodyPr>
            <a:noAutofit/>
          </a:bodyPr>
          <a:lstStyle/>
          <a:p>
            <a:r>
              <a:rPr lang="en-US" sz="5400" dirty="0" smtClean="0"/>
              <a:t>CHAPTER 2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Language &amp; Regional Variation</a:t>
            </a:r>
            <a:br>
              <a:rPr lang="en-US" sz="54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30569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D</a:t>
            </a:r>
            <a:r>
              <a:rPr lang="en-US" dirty="0" smtClean="0"/>
              <a:t>ialect 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Dialect continuum:</a:t>
            </a:r>
          </a:p>
          <a:p>
            <a:pPr lvl="1"/>
            <a:r>
              <a:rPr lang="en-US" dirty="0" smtClean="0"/>
              <a:t>At most dialect boundary areas, one </a:t>
            </a:r>
            <a:r>
              <a:rPr lang="en-US" u="sng" dirty="0" smtClean="0"/>
              <a:t>dialect</a:t>
            </a:r>
            <a:r>
              <a:rPr lang="en-US" dirty="0" smtClean="0"/>
              <a:t> (or language variety) </a:t>
            </a:r>
            <a:r>
              <a:rPr lang="en-US" u="sng" dirty="0" smtClean="0"/>
              <a:t>merges</a:t>
            </a:r>
            <a:r>
              <a:rPr lang="en-US" dirty="0" smtClean="0"/>
              <a:t> into another.</a:t>
            </a:r>
          </a:p>
          <a:p>
            <a:pPr lvl="1"/>
            <a:r>
              <a:rPr lang="en-US" dirty="0" smtClean="0"/>
              <a:t>There are no sharp breaks from one region to the next</a:t>
            </a:r>
          </a:p>
          <a:p>
            <a:pPr lvl="1"/>
            <a:r>
              <a:rPr lang="en-US" dirty="0" smtClean="0"/>
              <a:t>Regional variations can be seen as existing along a dialect continuum.</a:t>
            </a:r>
          </a:p>
          <a:p>
            <a:r>
              <a:rPr lang="en-US" u="sng" dirty="0" err="1" smtClean="0"/>
              <a:t>Bidialectal</a:t>
            </a:r>
            <a:r>
              <a:rPr lang="en-US" u="sng" dirty="0" smtClean="0"/>
              <a:t>:</a:t>
            </a:r>
          </a:p>
          <a:p>
            <a:pPr lvl="1"/>
            <a:r>
              <a:rPr lang="en-US" dirty="0" smtClean="0"/>
              <a:t>clip</a:t>
            </a:r>
          </a:p>
          <a:p>
            <a:pPr lvl="1"/>
            <a:r>
              <a:rPr lang="en-US" dirty="0" smtClean="0"/>
              <a:t>Speaking </a:t>
            </a:r>
            <a:r>
              <a:rPr lang="en-US" u="sng" dirty="0" smtClean="0"/>
              <a:t>two dialects</a:t>
            </a:r>
          </a:p>
          <a:p>
            <a:pPr lvl="1"/>
            <a:r>
              <a:rPr lang="en-US" dirty="0" smtClean="0"/>
              <a:t>most of us are </a:t>
            </a:r>
            <a:r>
              <a:rPr lang="en-US" dirty="0" err="1" smtClean="0"/>
              <a:t>bidialectal</a:t>
            </a:r>
            <a:r>
              <a:rPr lang="en-US" dirty="0" smtClean="0"/>
              <a:t> / one dialect among family &amp; friends and another dialect in school.</a:t>
            </a:r>
          </a:p>
          <a:p>
            <a:r>
              <a:rPr lang="en-US" u="sng" dirty="0" smtClean="0"/>
              <a:t>Bilingual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People knowing </a:t>
            </a:r>
            <a:r>
              <a:rPr lang="en-US" u="sng" dirty="0" smtClean="0"/>
              <a:t>two</a:t>
            </a:r>
            <a:r>
              <a:rPr lang="en-US" dirty="0" smtClean="0"/>
              <a:t> distinct </a:t>
            </a:r>
            <a:r>
              <a:rPr lang="en-US" u="sng" dirty="0" smtClean="0"/>
              <a:t>languages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09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Bilingualism &amp; </a:t>
            </a:r>
            <a:r>
              <a:rPr lang="en-US" dirty="0" err="1" smtClean="0"/>
              <a:t>Diglossia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Bilingualism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Bilingual: People </a:t>
            </a:r>
            <a:r>
              <a:rPr lang="en-US" dirty="0"/>
              <a:t>knowing </a:t>
            </a:r>
            <a:r>
              <a:rPr lang="en-US" u="sng" dirty="0"/>
              <a:t>two</a:t>
            </a:r>
            <a:r>
              <a:rPr lang="en-US" dirty="0"/>
              <a:t> distinct </a:t>
            </a:r>
            <a:r>
              <a:rPr lang="en-US" u="sng" dirty="0" smtClean="0"/>
              <a:t>languages.</a:t>
            </a:r>
            <a:endParaRPr lang="en-US" dirty="0" smtClean="0"/>
          </a:p>
          <a:p>
            <a:pPr lvl="1"/>
            <a:r>
              <a:rPr lang="en-US" dirty="0" smtClean="0"/>
              <a:t>Clip</a:t>
            </a:r>
          </a:p>
          <a:p>
            <a:pPr lvl="1"/>
            <a:r>
              <a:rPr lang="en-US" dirty="0" smtClean="0"/>
              <a:t>Canada/ an official bilingual country/ both French &amp; English as official languages.</a:t>
            </a:r>
          </a:p>
          <a:p>
            <a:pPr lvl="1"/>
            <a:r>
              <a:rPr lang="en-US" dirty="0" smtClean="0"/>
              <a:t>Usually associated with minority groups.</a:t>
            </a:r>
          </a:p>
          <a:p>
            <a:pPr lvl="1"/>
            <a:r>
              <a:rPr lang="en-US" dirty="0" smtClean="0"/>
              <a:t>Or, </a:t>
            </a:r>
            <a:r>
              <a:rPr lang="en-US" u="sng" dirty="0" smtClean="0"/>
              <a:t>Individual bilingualism</a:t>
            </a:r>
            <a:r>
              <a:rPr lang="en-US" dirty="0" smtClean="0"/>
              <a:t>: result of having two parents speaking different languages./ one </a:t>
            </a:r>
            <a:r>
              <a:rPr lang="en-US" dirty="0" err="1" smtClean="0"/>
              <a:t>lang</a:t>
            </a:r>
            <a:r>
              <a:rPr lang="en-US" dirty="0" smtClean="0"/>
              <a:t> will e the dominant one.</a:t>
            </a:r>
          </a:p>
        </p:txBody>
      </p:sp>
    </p:spTree>
    <p:extLst>
      <p:ext uri="{BB962C8B-B14F-4D97-AF65-F5344CB8AC3E}">
        <p14:creationId xmlns:p14="http://schemas.microsoft.com/office/powerpoint/2010/main" val="4097991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Diglossia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‘low’ variety and a ‘high’ variety.</a:t>
            </a:r>
          </a:p>
          <a:p>
            <a:pPr lvl="1"/>
            <a:r>
              <a:rPr lang="en-US" dirty="0" smtClean="0"/>
              <a:t>E.g. </a:t>
            </a:r>
            <a:r>
              <a:rPr lang="en-US" smtClean="0"/>
              <a:t>‘Classic Arabic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81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Monolingual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U.S.A. – San Antonio, Texas/ Spanish</a:t>
            </a:r>
          </a:p>
          <a:p>
            <a:pPr lvl="1"/>
            <a:r>
              <a:rPr lang="en-US" dirty="0"/>
              <a:t>Guatemala – 26 Mayan languages spoken + Spanish (should education be in Spanish?)</a:t>
            </a:r>
          </a:p>
          <a:p>
            <a:pPr lvl="1"/>
            <a:r>
              <a:rPr lang="en-US" dirty="0"/>
              <a:t>Necessity of language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55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Language planning:</a:t>
            </a:r>
          </a:p>
          <a:p>
            <a:pPr lvl="1"/>
            <a:r>
              <a:rPr lang="en-US" dirty="0"/>
              <a:t>Government, legal &amp; educational organizations in many countries have to plan which variety of the languages spoken in the country are to be used for official business. </a:t>
            </a:r>
          </a:p>
          <a:p>
            <a:pPr lvl="1"/>
            <a:r>
              <a:rPr lang="en-US" dirty="0"/>
              <a:t>‘The official government language’.</a:t>
            </a:r>
          </a:p>
          <a:p>
            <a:pPr lvl="1"/>
            <a:r>
              <a:rPr lang="en-US" dirty="0"/>
              <a:t>E.g. </a:t>
            </a:r>
          </a:p>
          <a:p>
            <a:pPr lvl="2"/>
            <a:r>
              <a:rPr lang="en-US" dirty="0"/>
              <a:t>Israel / Hebrew</a:t>
            </a:r>
          </a:p>
          <a:p>
            <a:pPr lvl="2"/>
            <a:r>
              <a:rPr lang="en-US" dirty="0"/>
              <a:t>India / Hindi / riots</a:t>
            </a:r>
          </a:p>
          <a:p>
            <a:pPr lvl="2"/>
            <a:r>
              <a:rPr lang="en-US" dirty="0"/>
              <a:t>Philippines / Filipino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06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A series of stages have to be implemented over a number of years.</a:t>
            </a:r>
          </a:p>
          <a:p>
            <a:pPr lvl="1"/>
            <a:r>
              <a:rPr lang="en-US" dirty="0"/>
              <a:t>E.g. ‘Swahili’ as the official national language of ‘Tanzania’ in East Africa.</a:t>
            </a:r>
          </a:p>
          <a:p>
            <a:pPr lvl="1"/>
            <a:r>
              <a:rPr lang="en-US" dirty="0"/>
              <a:t>Gradually introduces ‘Swahili’:</a:t>
            </a:r>
          </a:p>
          <a:p>
            <a:pPr lvl="2"/>
            <a:r>
              <a:rPr lang="en-US" dirty="0"/>
              <a:t>1/ Selection (official)</a:t>
            </a:r>
          </a:p>
          <a:p>
            <a:pPr lvl="2"/>
            <a:r>
              <a:rPr lang="en-US" dirty="0"/>
              <a:t>2/ Codification (grammar – dictionaries)</a:t>
            </a:r>
          </a:p>
          <a:p>
            <a:pPr lvl="2"/>
            <a:r>
              <a:rPr lang="en-US" dirty="0"/>
              <a:t>3/ Elaboration (social uses - literary)</a:t>
            </a:r>
          </a:p>
          <a:p>
            <a:pPr lvl="2"/>
            <a:r>
              <a:rPr lang="en-US" dirty="0"/>
              <a:t>4/ Implementation (encourage)</a:t>
            </a:r>
          </a:p>
          <a:p>
            <a:pPr lvl="2"/>
            <a:r>
              <a:rPr lang="en-US" dirty="0"/>
              <a:t>5/ Acceptance (majority)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99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Pidgins &amp; Creoles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Pidgin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variety of language that developed for some practical purpose among groups of </a:t>
            </a:r>
            <a:r>
              <a:rPr lang="en-US" dirty="0" err="1"/>
              <a:t>ppl</a:t>
            </a:r>
            <a:r>
              <a:rPr lang="en-US" dirty="0"/>
              <a:t> who had a lot of contact but who did not know each other’s languages. </a:t>
            </a:r>
          </a:p>
          <a:p>
            <a:pPr lvl="1"/>
            <a:r>
              <a:rPr lang="en-US" dirty="0"/>
              <a:t>E.g. for trading</a:t>
            </a:r>
          </a:p>
          <a:p>
            <a:pPr lvl="1"/>
            <a:r>
              <a:rPr lang="en-US" dirty="0"/>
              <a:t>No native speakers.</a:t>
            </a:r>
          </a:p>
          <a:p>
            <a:pPr lvl="1"/>
            <a:r>
              <a:rPr lang="en-US" dirty="0"/>
              <a:t>Origin of ‘pidgin’ Chinese word for ‘business’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49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 err="1"/>
              <a:t>Lexifier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main source of words in the pidgin.</a:t>
            </a:r>
          </a:p>
          <a:p>
            <a:pPr lvl="1"/>
            <a:r>
              <a:rPr lang="en-US" dirty="0"/>
              <a:t>E.g. “English pidgin” / English is the ‘</a:t>
            </a:r>
            <a:r>
              <a:rPr lang="en-US" dirty="0" err="1"/>
              <a:t>lexifier</a:t>
            </a:r>
            <a:r>
              <a:rPr lang="en-US" dirty="0"/>
              <a:t> language’</a:t>
            </a:r>
          </a:p>
          <a:p>
            <a:pPr lvl="1"/>
            <a:r>
              <a:rPr lang="en-US" dirty="0"/>
              <a:t>Does not </a:t>
            </a:r>
            <a:r>
              <a:rPr lang="en-US" dirty="0" err="1"/>
              <a:t>necessaraly</a:t>
            </a:r>
            <a:r>
              <a:rPr lang="en-US" dirty="0"/>
              <a:t> maintain same meaning or pronunciation / ‘grass’ in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Pisin</a:t>
            </a:r>
            <a:r>
              <a:rPr lang="en-US" dirty="0"/>
              <a:t> = ‘hair’</a:t>
            </a:r>
          </a:p>
          <a:p>
            <a:pPr lvl="1"/>
            <a:r>
              <a:rPr lang="en-US" dirty="0"/>
              <a:t>Pidgins are </a:t>
            </a:r>
            <a:r>
              <a:rPr lang="en-US" dirty="0" err="1"/>
              <a:t>charecterized</a:t>
            </a:r>
            <a:r>
              <a:rPr lang="en-US" dirty="0"/>
              <a:t> by a simple grammar and limited vocabulary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e.g.</a:t>
            </a:r>
          </a:p>
          <a:p>
            <a:pPr lvl="2"/>
            <a:r>
              <a:rPr lang="en-US" dirty="0"/>
              <a:t>‘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buk</a:t>
            </a:r>
            <a:r>
              <a:rPr lang="en-US" dirty="0"/>
              <a:t>’ = two books</a:t>
            </a:r>
          </a:p>
          <a:p>
            <a:pPr lvl="2"/>
            <a:r>
              <a:rPr lang="en-US" dirty="0"/>
              <a:t>‘di </a:t>
            </a:r>
            <a:r>
              <a:rPr lang="en-US" dirty="0" err="1"/>
              <a:t>gyal</a:t>
            </a:r>
            <a:r>
              <a:rPr lang="en-US" dirty="0"/>
              <a:t> place’ = The girl’s place</a:t>
            </a:r>
          </a:p>
          <a:p>
            <a:pPr lvl="2"/>
            <a:r>
              <a:rPr lang="en-US" dirty="0"/>
              <a:t>‘</a:t>
            </a:r>
            <a:r>
              <a:rPr lang="en-US" dirty="0" err="1"/>
              <a:t>Buk</a:t>
            </a:r>
            <a:r>
              <a:rPr lang="en-US" dirty="0"/>
              <a:t> </a:t>
            </a:r>
            <a:r>
              <a:rPr lang="en-US" dirty="0" err="1"/>
              <a:t>bilong</a:t>
            </a:r>
            <a:r>
              <a:rPr lang="en-US" dirty="0"/>
              <a:t> </a:t>
            </a:r>
            <a:r>
              <a:rPr lang="en-US" dirty="0" err="1"/>
              <a:t>yu</a:t>
            </a:r>
            <a:r>
              <a:rPr lang="en-US" dirty="0"/>
              <a:t>’ = your book </a:t>
            </a:r>
          </a:p>
          <a:p>
            <a:pPr lvl="2"/>
            <a:r>
              <a:rPr lang="en-US" dirty="0"/>
              <a:t>‘by and by head belong you he alright again’ = Your head will soon get well again.</a:t>
            </a:r>
          </a:p>
          <a:p>
            <a:pPr lvl="2"/>
            <a:r>
              <a:rPr lang="en-US" dirty="0"/>
              <a:t>Maid </a:t>
            </a:r>
            <a:r>
              <a:rPr lang="en-US" dirty="0" err="1"/>
              <a:t>langauges</a:t>
            </a:r>
            <a:r>
              <a:rPr lang="en-US" dirty="0"/>
              <a:t> ‘</a:t>
            </a:r>
            <a:r>
              <a:rPr lang="en-US" dirty="0" err="1"/>
              <a:t>inta</a:t>
            </a:r>
            <a:r>
              <a:rPr lang="en-US" dirty="0"/>
              <a:t> </a:t>
            </a:r>
            <a:r>
              <a:rPr lang="en-US" dirty="0" err="1"/>
              <a:t>fe</a:t>
            </a:r>
            <a:r>
              <a:rPr lang="en-US" dirty="0"/>
              <a:t> </a:t>
            </a:r>
            <a:r>
              <a:rPr lang="en-US" dirty="0" err="1"/>
              <a:t>ruh</a:t>
            </a:r>
            <a:r>
              <a:rPr lang="en-US" dirty="0"/>
              <a:t>/ </a:t>
            </a:r>
            <a:r>
              <a:rPr lang="en-US" dirty="0" err="1"/>
              <a:t>inta</a:t>
            </a:r>
            <a:r>
              <a:rPr lang="en-US" dirty="0"/>
              <a:t> </a:t>
            </a:r>
            <a:r>
              <a:rPr lang="en-US" dirty="0" err="1"/>
              <a:t>fe</a:t>
            </a:r>
            <a:r>
              <a:rPr lang="en-US" dirty="0"/>
              <a:t> </a:t>
            </a:r>
            <a:r>
              <a:rPr lang="en-US" dirty="0" err="1"/>
              <a:t>ije</a:t>
            </a:r>
            <a:r>
              <a:rPr lang="en-US" dirty="0"/>
              <a:t>’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96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/>
              <a:t>Creole:</a:t>
            </a:r>
          </a:p>
          <a:p>
            <a:pPr lvl="1"/>
            <a:r>
              <a:rPr lang="en-US" dirty="0"/>
              <a:t>When a ‘pidgin’ develops beyond its role as a trade or contact language and becomes the first language of a social community. </a:t>
            </a:r>
          </a:p>
          <a:p>
            <a:pPr lvl="1"/>
            <a:r>
              <a:rPr lang="en-US" dirty="0"/>
              <a:t>Initially develops as the first language of </a:t>
            </a:r>
            <a:r>
              <a:rPr lang="en-US" u="sng" dirty="0"/>
              <a:t>children</a:t>
            </a:r>
            <a:r>
              <a:rPr lang="en-US" dirty="0"/>
              <a:t> growing up in a pidgin-using community.</a:t>
            </a:r>
          </a:p>
          <a:p>
            <a:pPr lvl="1"/>
            <a:r>
              <a:rPr lang="en-US" dirty="0"/>
              <a:t>Has a large number of native speakers. / unlike pidgin.</a:t>
            </a:r>
          </a:p>
          <a:p>
            <a:pPr lvl="1"/>
            <a:r>
              <a:rPr lang="en-US" dirty="0"/>
              <a:t>E.g. </a:t>
            </a:r>
          </a:p>
          <a:p>
            <a:pPr lvl="2"/>
            <a:r>
              <a:rPr lang="en-US" dirty="0"/>
              <a:t>‘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Pisin</a:t>
            </a:r>
            <a:r>
              <a:rPr lang="en-US" dirty="0"/>
              <a:t>’</a:t>
            </a:r>
          </a:p>
          <a:p>
            <a:pPr lvl="2"/>
            <a:r>
              <a:rPr lang="en-US" dirty="0"/>
              <a:t>‘Hawaii creole English’</a:t>
            </a:r>
          </a:p>
          <a:p>
            <a:pPr lvl="2"/>
            <a:r>
              <a:rPr lang="en-US" dirty="0"/>
              <a:t>French creole in </a:t>
            </a:r>
            <a:r>
              <a:rPr lang="en-US" dirty="0" err="1"/>
              <a:t>Haiiti</a:t>
            </a:r>
            <a:r>
              <a:rPr lang="en-US" dirty="0"/>
              <a:t> (famous poet hanged himself with a French dictionary)</a:t>
            </a:r>
          </a:p>
          <a:p>
            <a:pPr lvl="2"/>
            <a:r>
              <a:rPr lang="en-US" dirty="0"/>
              <a:t>English creoles in Jamaica.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03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post creole 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err="1"/>
              <a:t>Creolization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Development from a pidgin to a </a:t>
            </a:r>
            <a:r>
              <a:rPr lang="en-US"/>
              <a:t>creole</a:t>
            </a:r>
            <a:r>
              <a:rPr lang="en-US" smtClean="0"/>
              <a:t>.</a:t>
            </a:r>
          </a:p>
          <a:p>
            <a:pPr lvl="1"/>
            <a:endParaRPr lang="en-US" dirty="0"/>
          </a:p>
          <a:p>
            <a:r>
              <a:rPr lang="en-US" u="sng" dirty="0"/>
              <a:t>Decreolization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When speakers tend to use fewer creole forms and structure in favor of a ‘higher’ variety that is associated with greater social prestige.</a:t>
            </a:r>
          </a:p>
          <a:p>
            <a:pPr lvl="1"/>
            <a:r>
              <a:rPr lang="en-US" dirty="0"/>
              <a:t>Closer to the standard model of the language.</a:t>
            </a:r>
          </a:p>
          <a:p>
            <a:pPr lvl="1"/>
            <a:r>
              <a:rPr lang="en-US" dirty="0"/>
              <a:t>E.g. ‘British English’ in Jamaica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E.g. English spoken in Hawaiian accent/dialect.</a:t>
            </a:r>
          </a:p>
          <a:p>
            <a:r>
              <a:rPr lang="en-US" dirty="0" smtClean="0"/>
              <a:t>Every language is spoken in many variations</a:t>
            </a:r>
          </a:p>
          <a:p>
            <a:pPr lvl="1"/>
            <a:r>
              <a:rPr lang="en-US" dirty="0" smtClean="0"/>
              <a:t>E.g. America English – British English – Australian English</a:t>
            </a:r>
          </a:p>
          <a:p>
            <a:pPr lvl="1"/>
            <a:r>
              <a:rPr lang="en-US" dirty="0" smtClean="0"/>
              <a:t>Also there exists a range of varieties in different parts of these countries.</a:t>
            </a:r>
          </a:p>
          <a:p>
            <a:r>
              <a:rPr lang="en-US" u="sng" dirty="0" smtClean="0"/>
              <a:t>Linguistic geography:</a:t>
            </a:r>
          </a:p>
          <a:p>
            <a:pPr lvl="1"/>
            <a:r>
              <a:rPr lang="en-US" dirty="0" smtClean="0"/>
              <a:t>Investigating aspects of language variation based on where that language is used.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1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Standard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 smtClean="0"/>
              <a:t>Standard language:</a:t>
            </a:r>
          </a:p>
          <a:p>
            <a:pPr lvl="1"/>
            <a:r>
              <a:rPr lang="en-US" dirty="0" smtClean="0"/>
              <a:t>An idealized variety/ having no specific region</a:t>
            </a:r>
          </a:p>
          <a:p>
            <a:pPr lvl="1"/>
            <a:r>
              <a:rPr lang="en-US" dirty="0" smtClean="0"/>
              <a:t>A variety associated with administrative, commercial and </a:t>
            </a:r>
            <a:r>
              <a:rPr lang="en-US" smtClean="0"/>
              <a:t>educational centers, </a:t>
            </a:r>
            <a:r>
              <a:rPr lang="en-US" dirty="0" smtClean="0"/>
              <a:t>regardless </a:t>
            </a:r>
            <a:r>
              <a:rPr lang="en-US" smtClean="0"/>
              <a:t>of regions.</a:t>
            </a:r>
            <a:endParaRPr lang="en-US" dirty="0" smtClean="0"/>
          </a:p>
          <a:p>
            <a:pPr lvl="1"/>
            <a:r>
              <a:rPr lang="en-US" dirty="0"/>
              <a:t>Mostly found written than </a:t>
            </a:r>
            <a:r>
              <a:rPr lang="en-US" dirty="0" smtClean="0"/>
              <a:t>spoken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Found in:</a:t>
            </a:r>
          </a:p>
          <a:p>
            <a:pPr lvl="2"/>
            <a:r>
              <a:rPr lang="en-US" dirty="0"/>
              <a:t>Printed docs</a:t>
            </a:r>
          </a:p>
          <a:p>
            <a:pPr lvl="2"/>
            <a:r>
              <a:rPr lang="en-US" dirty="0"/>
              <a:t>Mass media</a:t>
            </a:r>
          </a:p>
          <a:p>
            <a:pPr lvl="2"/>
            <a:r>
              <a:rPr lang="en-US" dirty="0"/>
              <a:t>Schools  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E.g. ‘Standard English’</a:t>
            </a:r>
          </a:p>
          <a:p>
            <a:pPr lvl="1"/>
            <a:r>
              <a:rPr lang="en-US" dirty="0" smtClean="0"/>
              <a:t>The general variety used in public broadcasting in specific countries, e.g.: ‘Standard American </a:t>
            </a:r>
            <a:r>
              <a:rPr lang="en-US" dirty="0"/>
              <a:t>E</a:t>
            </a:r>
            <a:r>
              <a:rPr lang="en-US" dirty="0" smtClean="0"/>
              <a:t>nglish’ ‘Standard British English’</a:t>
            </a:r>
          </a:p>
        </p:txBody>
      </p:sp>
    </p:spTree>
    <p:extLst>
      <p:ext uri="{BB962C8B-B14F-4D97-AF65-F5344CB8AC3E}">
        <p14:creationId xmlns:p14="http://schemas.microsoft.com/office/powerpoint/2010/main" val="85280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Accent &amp; Dialect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Accent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Clip</a:t>
            </a:r>
          </a:p>
          <a:p>
            <a:pPr lvl="1"/>
            <a:r>
              <a:rPr lang="en-US" dirty="0" smtClean="0"/>
              <a:t>We all speak with an accent/ every language user speaks with an accent’ some more distinct than others.</a:t>
            </a:r>
          </a:p>
          <a:p>
            <a:pPr lvl="1"/>
            <a:r>
              <a:rPr lang="en-US" dirty="0" smtClean="0"/>
              <a:t>It is restricted to the description of aspects of </a:t>
            </a:r>
            <a:r>
              <a:rPr lang="en-US" u="sng" dirty="0" smtClean="0"/>
              <a:t>pronunciation</a:t>
            </a:r>
            <a:r>
              <a:rPr lang="en-US" dirty="0" smtClean="0"/>
              <a:t> that identify where an individual speaker if from regionally or socially.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/>
              <a:t>Dialect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Used to describe features of </a:t>
            </a:r>
            <a:r>
              <a:rPr lang="en-US" u="sng" dirty="0"/>
              <a:t>grammar</a:t>
            </a:r>
            <a:r>
              <a:rPr lang="en-US" dirty="0"/>
              <a:t> and </a:t>
            </a:r>
            <a:r>
              <a:rPr lang="en-US" u="sng" dirty="0"/>
              <a:t>vocabulary</a:t>
            </a:r>
            <a:r>
              <a:rPr lang="en-US" dirty="0"/>
              <a:t> as well as aspects of </a:t>
            </a:r>
            <a:r>
              <a:rPr lang="en-US" u="sng" dirty="0" smtClean="0"/>
              <a:t>pronunciation</a:t>
            </a:r>
          </a:p>
          <a:p>
            <a:pPr lvl="1"/>
            <a:endParaRPr lang="en-US" u="sng" dirty="0" smtClean="0"/>
          </a:p>
          <a:p>
            <a:pPr lvl="1"/>
            <a:r>
              <a:rPr lang="en-US" dirty="0" smtClean="0"/>
              <a:t>e.g. 1/ ‘ You don’t know what you’re talking about’</a:t>
            </a:r>
          </a:p>
          <a:p>
            <a:pPr marL="914400" lvl="2" indent="0">
              <a:buNone/>
            </a:pPr>
            <a:r>
              <a:rPr lang="en-US" dirty="0"/>
              <a:t>= ‘Ye </a:t>
            </a:r>
            <a:r>
              <a:rPr lang="en-US" dirty="0" err="1"/>
              <a:t>dinnae</a:t>
            </a:r>
            <a:r>
              <a:rPr lang="en-US" dirty="0"/>
              <a:t> ken whit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haverin</a:t>
            </a:r>
            <a:r>
              <a:rPr lang="en-US" dirty="0"/>
              <a:t> </a:t>
            </a:r>
            <a:r>
              <a:rPr lang="en-US" dirty="0" err="1"/>
              <a:t>aboot</a:t>
            </a:r>
            <a:r>
              <a:rPr lang="en-US" dirty="0"/>
              <a:t>’</a:t>
            </a:r>
          </a:p>
          <a:p>
            <a:pPr lvl="2">
              <a:buFontTx/>
              <a:buChar char="-"/>
            </a:pPr>
            <a:r>
              <a:rPr lang="en-US" dirty="0"/>
              <a:t>dialect of ‘Scottish English’ – differences in  </a:t>
            </a:r>
          </a:p>
          <a:p>
            <a:pPr marL="914400" lvl="2" indent="0">
              <a:buNone/>
            </a:pPr>
            <a:r>
              <a:rPr lang="en-US" dirty="0"/>
              <a:t>    pronunciation + </a:t>
            </a:r>
            <a:r>
              <a:rPr lang="en-US" dirty="0" err="1"/>
              <a:t>voc</a:t>
            </a:r>
            <a:r>
              <a:rPr lang="en-US" dirty="0"/>
              <a:t> + grammar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.g.2/ </a:t>
            </a:r>
          </a:p>
          <a:p>
            <a:pPr marL="914400" lvl="2" indent="0">
              <a:buNone/>
            </a:pPr>
            <a:r>
              <a:rPr lang="en-US" dirty="0" smtClean="0"/>
              <a:t>A: ‘how long are youse here?’ (</a:t>
            </a:r>
            <a:r>
              <a:rPr lang="en-US" dirty="0" err="1" smtClean="0"/>
              <a:t>irish</a:t>
            </a:r>
            <a:r>
              <a:rPr lang="en-US" dirty="0" smtClean="0"/>
              <a:t> dialect)</a:t>
            </a:r>
          </a:p>
          <a:p>
            <a:pPr marL="914400" lvl="2" indent="0">
              <a:buNone/>
            </a:pPr>
            <a:r>
              <a:rPr lang="en-US" dirty="0" smtClean="0"/>
              <a:t>B: ‘Till after Easter’</a:t>
            </a:r>
          </a:p>
          <a:p>
            <a:pPr marL="914400" lvl="2" indent="0">
              <a:buNone/>
            </a:pPr>
            <a:r>
              <a:rPr lang="en-US" dirty="0" smtClean="0"/>
              <a:t>C: ‘We came on Sunday’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3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ialectology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Despite occasional differences, there exists a general mutual intelligibility among speakers of different dialects.</a:t>
            </a:r>
          </a:p>
          <a:p>
            <a:endParaRPr lang="en-US" dirty="0" smtClean="0"/>
          </a:p>
          <a:p>
            <a:r>
              <a:rPr lang="en-US" u="sng" dirty="0" smtClean="0"/>
              <a:t>Dialectology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To distinguish between </a:t>
            </a:r>
            <a:r>
              <a:rPr lang="en-US" u="sng" dirty="0" smtClean="0"/>
              <a:t>two</a:t>
            </a:r>
            <a:r>
              <a:rPr lang="en-US" dirty="0" smtClean="0"/>
              <a:t> different dialects of the </a:t>
            </a:r>
            <a:r>
              <a:rPr lang="en-US" u="sng" dirty="0" smtClean="0"/>
              <a:t>same</a:t>
            </a:r>
            <a:r>
              <a:rPr lang="en-US" dirty="0" smtClean="0"/>
              <a:t> language (and two different languages)</a:t>
            </a:r>
          </a:p>
          <a:p>
            <a:pPr lvl="1"/>
            <a:r>
              <a:rPr lang="en-US" dirty="0" smtClean="0"/>
              <a:t>From a linguistic point of view, </a:t>
            </a:r>
            <a:r>
              <a:rPr lang="en-US" u="sng" dirty="0" smtClean="0"/>
              <a:t>No</a:t>
            </a:r>
            <a:r>
              <a:rPr lang="en-US" dirty="0" smtClean="0"/>
              <a:t> dialect is better than the other, they are only different.</a:t>
            </a:r>
          </a:p>
          <a:p>
            <a:pPr lvl="1"/>
            <a:r>
              <a:rPr lang="en-US" dirty="0" smtClean="0"/>
              <a:t>From a social point of view, some varieties become more prestigious/ e.g. ‘the standard language’/ associated with  a city with economic &amp; political power./ e.g. ‘London for British English’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936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Dialects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Clip</a:t>
            </a:r>
          </a:p>
          <a:p>
            <a:r>
              <a:rPr lang="en-US" dirty="0" smtClean="0"/>
              <a:t>Sometimes people view different regional dialects as a source of humor and mockery.</a:t>
            </a:r>
          </a:p>
          <a:p>
            <a:r>
              <a:rPr lang="en-US" dirty="0" smtClean="0"/>
              <a:t>Some regional dialects have stereotyped pronunciations associated with them.</a:t>
            </a:r>
          </a:p>
          <a:p>
            <a:r>
              <a:rPr lang="en-US" u="sng" dirty="0" smtClean="0"/>
              <a:t>Regional Dialect surveys:</a:t>
            </a:r>
          </a:p>
          <a:p>
            <a:pPr lvl="1"/>
            <a:r>
              <a:rPr lang="en-US" dirty="0" smtClean="0"/>
              <a:t>Investigation of </a:t>
            </a:r>
            <a:r>
              <a:rPr lang="en-US" u="sng" dirty="0" smtClean="0"/>
              <a:t>consistent</a:t>
            </a:r>
            <a:r>
              <a:rPr lang="en-US" dirty="0" smtClean="0"/>
              <a:t> features of speech found in </a:t>
            </a:r>
            <a:r>
              <a:rPr lang="en-US" u="sng" dirty="0" smtClean="0"/>
              <a:t>one</a:t>
            </a:r>
            <a:r>
              <a:rPr lang="en-US" dirty="0" smtClean="0"/>
              <a:t> geographical area compared to another.</a:t>
            </a:r>
          </a:p>
          <a:p>
            <a:pPr lvl="1"/>
            <a:r>
              <a:rPr lang="en-US" u="sng" dirty="0" smtClean="0"/>
              <a:t>Norms</a:t>
            </a:r>
            <a:r>
              <a:rPr lang="en-US" dirty="0" smtClean="0"/>
              <a:t> “non-mobile, older, rural, male speakers” / less likely to have been exposed to outside influences. </a:t>
            </a:r>
            <a:endParaRPr lang="en-US" dirty="0"/>
          </a:p>
          <a:p>
            <a:pPr lvl="1"/>
            <a:r>
              <a:rPr lang="en-US" dirty="0" smtClean="0"/>
              <a:t>Info collected served as the basis of ‘</a:t>
            </a:r>
            <a:r>
              <a:rPr lang="en-US" u="sng" dirty="0" smtClean="0"/>
              <a:t>Linguistic Atlases</a:t>
            </a:r>
            <a:r>
              <a:rPr lang="en-US" dirty="0" smtClean="0"/>
              <a:t>’ of whole countries.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9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Isoglosses and Dialect Boundaries</a:t>
            </a:r>
          </a:p>
        </p:txBody>
      </p:sp>
      <p:pic>
        <p:nvPicPr>
          <p:cNvPr id="4" name="Content Placeholder 3" descr="C:\Users\sameh\Pictures\2014-02-16 1\1 003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89"/>
          <a:stretch/>
        </p:blipFill>
        <p:spPr bwMode="auto">
          <a:xfrm>
            <a:off x="685800" y="2148680"/>
            <a:ext cx="7543800" cy="4099719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594522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Isogloss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 imaginary line that represents a boundary between two areas with regards to one particular linguistic item. </a:t>
            </a:r>
          </a:p>
          <a:p>
            <a:r>
              <a:rPr lang="en-US" u="sng" dirty="0" smtClean="0"/>
              <a:t>Dialect boundary:</a:t>
            </a:r>
          </a:p>
          <a:p>
            <a:pPr lvl="1"/>
            <a:r>
              <a:rPr lang="en-US" dirty="0" smtClean="0"/>
              <a:t>When a number of isoglosses come together to form a more solid line = a dialect boundary</a:t>
            </a:r>
          </a:p>
          <a:p>
            <a:pPr lvl="1"/>
            <a:r>
              <a:rPr lang="en-US" dirty="0" smtClean="0"/>
              <a:t>E.g. Northern &amp; Midland dialects </a:t>
            </a:r>
            <a:r>
              <a:rPr lang="en-US" smtClean="0"/>
              <a:t>in USA / ‘paper</a:t>
            </a:r>
            <a:r>
              <a:rPr lang="en-US" dirty="0" smtClean="0"/>
              <a:t> bag’ paper sack’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50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1114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CHAPTER 2  Language &amp; Regional Variation </vt:lpstr>
      <vt:lpstr>PowerPoint Presentation</vt:lpstr>
      <vt:lpstr>The Standard Language</vt:lpstr>
      <vt:lpstr>Accent &amp; Dialect</vt:lpstr>
      <vt:lpstr>PowerPoint Presentation</vt:lpstr>
      <vt:lpstr>Dialectology</vt:lpstr>
      <vt:lpstr>Regional Dialects</vt:lpstr>
      <vt:lpstr>Isoglosses and Dialect Boundaries</vt:lpstr>
      <vt:lpstr>PowerPoint Presentation</vt:lpstr>
      <vt:lpstr>The Dialect Continuum</vt:lpstr>
      <vt:lpstr>Bilingualism &amp; Diglossia</vt:lpstr>
      <vt:lpstr>PowerPoint Presentation</vt:lpstr>
      <vt:lpstr>Language Planning</vt:lpstr>
      <vt:lpstr>PowerPoint Presentation</vt:lpstr>
      <vt:lpstr>PowerPoint Presentation</vt:lpstr>
      <vt:lpstr>Pidgins &amp; Creoles</vt:lpstr>
      <vt:lpstr>PowerPoint Presentation</vt:lpstr>
      <vt:lpstr>PowerPoint Presentation</vt:lpstr>
      <vt:lpstr>The post creole continuum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 Language &amp; Regional Variation </dc:title>
  <dc:creator>n</dc:creator>
  <cp:lastModifiedBy>n</cp:lastModifiedBy>
  <cp:revision>17</cp:revision>
  <dcterms:created xsi:type="dcterms:W3CDTF">2014-02-11T06:48:03Z</dcterms:created>
  <dcterms:modified xsi:type="dcterms:W3CDTF">2014-02-26T09:33:54Z</dcterms:modified>
</cp:coreProperties>
</file>