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1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0" r:id="rId5"/>
    <p:sldId id="259" r:id="rId6"/>
    <p:sldId id="285" r:id="rId7"/>
    <p:sldId id="286" r:id="rId8"/>
    <p:sldId id="261" r:id="rId9"/>
    <p:sldId id="262" r:id="rId10"/>
    <p:sldId id="280" r:id="rId11"/>
    <p:sldId id="264" r:id="rId12"/>
    <p:sldId id="278" r:id="rId13"/>
    <p:sldId id="287" r:id="rId14"/>
    <p:sldId id="263" r:id="rId15"/>
    <p:sldId id="265" r:id="rId16"/>
    <p:sldId id="288" r:id="rId17"/>
    <p:sldId id="267" r:id="rId18"/>
    <p:sldId id="283" r:id="rId19"/>
    <p:sldId id="281" r:id="rId20"/>
    <p:sldId id="282" r:id="rId21"/>
    <p:sldId id="268" r:id="rId22"/>
    <p:sldId id="270" r:id="rId23"/>
    <p:sldId id="289" r:id="rId24"/>
    <p:sldId id="284" r:id="rId25"/>
    <p:sldId id="269" r:id="rId26"/>
    <p:sldId id="290" r:id="rId27"/>
    <p:sldId id="291" r:id="rId28"/>
    <p:sldId id="271" r:id="rId29"/>
    <p:sldId id="293" r:id="rId30"/>
    <p:sldId id="294" r:id="rId31"/>
    <p:sldId id="272" r:id="rId32"/>
    <p:sldId id="273" r:id="rId33"/>
    <p:sldId id="295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png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930D7B-AB58-4170-973B-1D45EE301E02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3EDB91-7F94-4737-B8E3-E4A03A134F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607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660A0-A319-4643-B9B4-B775BA74BEE4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430749-0C1B-484C-8696-6255D91B7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186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02F6-EB76-4F2A-ACBC-3D2383EA65BB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50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5832-AECE-4CC7-894C-ED08FE5D6DC6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013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8F13-188E-4798-846D-1057ADCE38A7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814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88EE-1DE2-4432-ABB1-BD41ED2E8798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074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5DFF-6380-4DAB-9BCF-C83F86AEF692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960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5D73A-496A-4006-A8DD-DBFD5F7F552D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5143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1FA2-1BF8-45DF-9DF9-6FED02841B96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04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6CF87-27E4-484B-A02D-49C9D1F608D8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56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3296-71D9-48ED-B2E4-8A0295CF8C1A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050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9481E-B928-4E7D-87B2-2DD436862953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15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FDDF-5265-4006-9D91-73696D56D11B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426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D4A1-4ED3-4661-956C-D57794778C23}" type="datetime1">
              <a:rPr lang="en-US" smtClean="0"/>
              <a:pPr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3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D5B25-CEE7-4B86-BEE9-0DFA5E256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02287"/>
            <a:ext cx="8817735" cy="1307676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 halides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EF823F-B556-4651-B3A1-51A402E7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7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BBB6C3-34A6-430B-8158-9783FF1B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72B9ED-D296-4A92-AD91-6BC2D9836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08" t="37968" r="24969" b="46769"/>
          <a:stretch/>
        </p:blipFill>
        <p:spPr>
          <a:xfrm>
            <a:off x="1582995" y="2105767"/>
            <a:ext cx="8701713" cy="1758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615766-BCD7-451E-B3AE-5C013B52E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9" t="73662" r="31248" b="10131"/>
          <a:stretch/>
        </p:blipFill>
        <p:spPr>
          <a:xfrm>
            <a:off x="1809585" y="203809"/>
            <a:ext cx="6335558" cy="1909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6B126CA-C543-49AE-83F3-7D1682D42A81}"/>
              </a:ext>
            </a:extLst>
          </p:cNvPr>
          <p:cNvSpPr/>
          <p:nvPr/>
        </p:nvSpPr>
        <p:spPr>
          <a:xfrm>
            <a:off x="2456836" y="5924401"/>
            <a:ext cx="3207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substituted alkane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bromomethane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chloroethane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5529BD-7F7C-4BB9-957A-0B2519EB6E68}"/>
              </a:ext>
            </a:extLst>
          </p:cNvPr>
          <p:cNvSpPr/>
          <p:nvPr/>
        </p:nvSpPr>
        <p:spPr>
          <a:xfrm>
            <a:off x="6096000" y="5924401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alkyl group attached to halogen plus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halide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 methyl bromide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 ethyl chloride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C1BE76D-4221-4ACD-B37A-0932E65B655D}"/>
              </a:ext>
            </a:extLst>
          </p:cNvPr>
          <p:cNvSpPr/>
          <p:nvPr/>
        </p:nvSpPr>
        <p:spPr>
          <a:xfrm>
            <a:off x="2949814" y="5615002"/>
            <a:ext cx="5660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name                                        Common name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467BE4C-0E8E-47AF-8A82-41F62F17A5BD}"/>
              </a:ext>
            </a:extLst>
          </p:cNvPr>
          <p:cNvSpPr/>
          <p:nvPr/>
        </p:nvSpPr>
        <p:spPr>
          <a:xfrm>
            <a:off x="708986" y="5894685"/>
            <a:ext cx="202811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2">
            <a:extLst>
              <a:ext uri="{FF2B5EF4-FFF2-40B4-BE49-F238E27FC236}">
                <a16:creationId xmlns:a16="http://schemas.microsoft.com/office/drawing/2014/main" xmlns="" id="{65ED9E39-C4F7-4BAA-A985-874883C14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87687366"/>
              </p:ext>
            </p:extLst>
          </p:nvPr>
        </p:nvGraphicFramePr>
        <p:xfrm>
          <a:off x="9454356" y="305705"/>
          <a:ext cx="1817688" cy="1073150"/>
        </p:xfrm>
        <a:graphic>
          <a:graphicData uri="http://schemas.openxmlformats.org/presentationml/2006/ole">
            <p:oleObj spid="_x0000_s12336" name="CS ChemDraw Drawing" r:id="rId4" imgW="1583640" imgH="1123560" progId="ChemDraw.Document.6.0">
              <p:embed/>
            </p:oleObj>
          </a:graphicData>
        </a:graphic>
      </p:graphicFrame>
      <p:sp>
        <p:nvSpPr>
          <p:cNvPr id="11" name="Text Box 24">
            <a:extLst>
              <a:ext uri="{FF2B5EF4-FFF2-40B4-BE49-F238E27FC236}">
                <a16:creationId xmlns:a16="http://schemas.microsoft.com/office/drawing/2014/main" xmlns="" id="{1831EE62-1175-432B-B2CD-743D0295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274" y="1338734"/>
            <a:ext cx="25215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600" b="1" dirty="0" smtClean="0">
                <a:latin typeface="Times New Roman" panose="02020603050405020304" pitchFamily="18" charset="0"/>
                <a:cs typeface="+mj-cs"/>
              </a:rPr>
              <a:t>  </a:t>
            </a:r>
            <a:r>
              <a:rPr lang="en-US" altLang="ar-SA" sz="1600" b="1" dirty="0" err="1" smtClean="0">
                <a:latin typeface="Times New Roman" panose="02020603050405020304" pitchFamily="18" charset="0"/>
                <a:cs typeface="+mj-cs"/>
              </a:rPr>
              <a:t>Chloromethyl</a:t>
            </a:r>
            <a:r>
              <a:rPr lang="en-US" altLang="ar-SA" sz="1600" b="1" dirty="0" smtClean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altLang="ar-SA" sz="1600" b="1" dirty="0">
                <a:latin typeface="Times New Roman" panose="02020603050405020304" pitchFamily="18" charset="0"/>
                <a:cs typeface="+mj-cs"/>
              </a:rPr>
              <a:t>benzene </a:t>
            </a:r>
            <a:endParaRPr lang="en-US" altLang="ar-SA" sz="1600" b="1" dirty="0" smtClean="0">
              <a:latin typeface="Times New Roman" panose="02020603050405020304" pitchFamily="18" charset="0"/>
              <a:cs typeface="+mj-cs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ar-SA" sz="1600" b="1" dirty="0" smtClean="0">
                <a:latin typeface="Times New Roman" panose="02020603050405020304" pitchFamily="18" charset="0"/>
                <a:cs typeface="+mj-cs"/>
              </a:rPr>
              <a:t>(</a:t>
            </a:r>
            <a:r>
              <a:rPr lang="en-US" altLang="ar-SA" sz="1600" b="1" dirty="0">
                <a:latin typeface="Times New Roman" panose="02020603050405020304" pitchFamily="18" charset="0"/>
              </a:rPr>
              <a:t>Benzyl </a:t>
            </a:r>
            <a:r>
              <a:rPr lang="en-US" altLang="ar-SA" sz="1600" b="1" dirty="0" smtClean="0">
                <a:latin typeface="Times New Roman" panose="02020603050405020304" pitchFamily="18" charset="0"/>
              </a:rPr>
              <a:t>Chloride)</a:t>
            </a:r>
            <a:endParaRPr lang="en-US" altLang="ar-SA" sz="1600" dirty="0">
              <a:latin typeface="Times New Roman" panose="02020603050405020304" pitchFamily="18" charset="0"/>
              <a:cs typeface="+mj-cs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1EF5325F-E371-4EA7-948D-F97D5E837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0063319"/>
              </p:ext>
            </p:extLst>
          </p:nvPr>
        </p:nvGraphicFramePr>
        <p:xfrm>
          <a:off x="3943088" y="3898841"/>
          <a:ext cx="4667250" cy="1162050"/>
        </p:xfrm>
        <a:graphic>
          <a:graphicData uri="http://schemas.openxmlformats.org/presentationml/2006/ole">
            <p:oleObj spid="_x0000_s12337" name="CS ChemDraw Drawing" r:id="rId5" imgW="3613478" imgH="911357" progId="ChemDraw.Document.6.0">
              <p:embed/>
            </p:oleObj>
          </a:graphicData>
        </a:graphic>
      </p:graphicFrame>
      <p:sp>
        <p:nvSpPr>
          <p:cNvPr id="13" name="Text Box 8">
            <a:extLst>
              <a:ext uri="{FF2B5EF4-FFF2-40B4-BE49-F238E27FC236}">
                <a16:creationId xmlns:a16="http://schemas.microsoft.com/office/drawing/2014/main" xmlns="" id="{56887AF0-E50D-4B86-ACE2-F12B7987B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275" y="5060474"/>
            <a:ext cx="6551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600" b="1" dirty="0">
                <a:latin typeface="Times New Roman" panose="02020603050405020304" pitchFamily="18" charset="0"/>
                <a:cs typeface="+mj-cs"/>
              </a:rPr>
              <a:t>Chlorobenzene                               </a:t>
            </a:r>
            <a:r>
              <a:rPr lang="en-US" altLang="ar-SA" sz="1600" b="1" i="1" dirty="0">
                <a:latin typeface="Times New Roman" panose="02020603050405020304" pitchFamily="18" charset="0"/>
                <a:cs typeface="+mj-cs"/>
              </a:rPr>
              <a:t>p</a:t>
            </a:r>
            <a:r>
              <a:rPr lang="en-US" altLang="ar-SA" sz="1600" b="1" dirty="0">
                <a:latin typeface="Times New Roman" panose="02020603050405020304" pitchFamily="18" charset="0"/>
                <a:cs typeface="+mj-cs"/>
              </a:rPr>
              <a:t>-Bromo toluene</a:t>
            </a:r>
            <a:r>
              <a:rPr lang="en-US" altLang="ar-SA" sz="1600" dirty="0">
                <a:latin typeface="Times New Roman" panose="02020603050405020304" pitchFamily="18" charset="0"/>
                <a:cs typeface="+mj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10879" y="163231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Common: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535" y="1338734"/>
            <a:ext cx="97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b="1" dirty="0" smtClean="0">
                <a:solidFill>
                  <a:srgbClr val="00B0F0"/>
                </a:solidFill>
                <a:latin typeface="Times New Roman" panose="02020603050405020304" pitchFamily="18" charset="0"/>
              </a:rPr>
              <a:t>IUPAC: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8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AA3C20-8C16-4E3C-A6F9-DE101918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480" y="3542711"/>
            <a:ext cx="4854120" cy="1914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75793-19C4-49B5-BD21-AF3C1184A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95" y="24803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Dihalides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8AA417-D851-426D-8BFC-49401E89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geminal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dihalide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(Latin,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geminus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“twin”) has the two halogen atoms bonded to the same carbon atom.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vicinal dihalide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(Latin,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vicinus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“neighboring”) has the two halogens bonded to adjacent carbon atoms.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08A1C2-5AAD-4CCA-B735-E1E01258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65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B0EA6-0333-473F-B22A-D3F76785E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D35085-61F6-4E48-B952-25336BC0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602" y="1172521"/>
            <a:ext cx="9516233" cy="45811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Polarity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Fluorine, chlorine, and bromine are all more electronegative than carbon ; as a result, C-X bonds with these atoms are polarized with a partial negative charge on halogen and a partial positive charge on carbon.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15DBF6C-18ED-42F4-8836-B429B8EC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417" y="3692377"/>
            <a:ext cx="6688602" cy="23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479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2074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Alkyl halides have some polar character, but only alkyl fluorides have an atom that can form a hydrogen bond with water. The other alkyl halides are less soluble in water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General, all organic halides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insoluble in water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soluble in common organic solvents.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A46B0EA6-0333-473F-B22A-D3F7678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67314" cy="11401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952" y="3158479"/>
            <a:ext cx="8391693" cy="337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2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CF319F-541C-46AC-B9AE-6C0848EA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7807"/>
            <a:ext cx="10515600" cy="61301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9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boiling point</a:t>
            </a:r>
          </a:p>
          <a:p>
            <a:pPr>
              <a:lnSpc>
                <a:spcPct val="17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boiling points of alkyl halides increase with increasing molecular weight because of the increase in van der Waals forces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Alkyl halides have higher melting point than the corresponding alkanes, alkenes, and alkynes because:</a:t>
            </a:r>
          </a:p>
          <a:p>
            <a:pPr marL="557213" lvl="2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1. Polarity            </a:t>
            </a:r>
          </a:p>
          <a:p>
            <a:pPr marL="557213" lvl="2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Molecular weight  </a:t>
            </a:r>
          </a:p>
          <a:p>
            <a:pPr marL="1300163" lvl="3" indent="-285750">
              <a:lnSpc>
                <a:spcPct val="170000"/>
              </a:lnSpc>
              <a:spcBef>
                <a:spcPct val="0"/>
              </a:spcBef>
            </a:pPr>
            <a:r>
              <a:rPr lang="en-US" sz="29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series of halides BP.    F &lt;Cl &lt;Br &lt;I) </a:t>
            </a:r>
          </a:p>
          <a:p>
            <a:pPr marL="557213" lvl="2" indent="0"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2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F                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Br                           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CH</a:t>
            </a:r>
            <a:r>
              <a:rPr lang="en-US" sz="2900" b="1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I</a:t>
            </a:r>
          </a:p>
          <a:p>
            <a:pPr marL="557213" lvl="2" indent="0" algn="ctr">
              <a:lnSpc>
                <a:spcPct val="170000"/>
              </a:lnSpc>
              <a:spcBef>
                <a:spcPct val="0"/>
              </a:spcBef>
              <a:buNone/>
            </a:pP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= 47</a:t>
            </a:r>
            <a:r>
              <a:rPr lang="en-US" sz="29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                          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= 71</a:t>
            </a:r>
            <a:r>
              <a:rPr lang="en-US" sz="29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                                    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bp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= 102</a:t>
            </a:r>
            <a:r>
              <a:rPr lang="en-US" sz="2900" b="1" baseline="30000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0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anose="02020603050405020304" pitchFamily="18" charset="0"/>
              </a:rPr>
              <a:t>C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7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Ethane (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-89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°C) &amp;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bromomethane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°C)</a:t>
            </a:r>
          </a:p>
          <a:p>
            <a:pPr lvl="2">
              <a:lnSpc>
                <a:spcPct val="17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butyl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bromide,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  &amp; </a:t>
            </a:r>
            <a:r>
              <a:rPr lang="en-US" sz="2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tert-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butyl bromide,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°C.</a:t>
            </a:r>
          </a:p>
          <a:p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CC0E59-AA7F-4050-9669-13C02A951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46B0EA6-0333-473F-B22A-D3F76785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1735"/>
            <a:ext cx="9867314" cy="11401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2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Halocompounds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0FF06-51F9-40FB-9B69-9086D39A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405" y="1918087"/>
            <a:ext cx="7757423" cy="292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Direct halogenation of hydrocarbons</a:t>
            </a:r>
            <a:endParaRPr lang="en-US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lphaUcPeriod"/>
            </a:pP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</a:t>
            </a:r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of alkenes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of alkynes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of aromatic ring and alkyl benzenes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Conversion of alcohols: alkyl halides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61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FE3C1EF-1745-49A6-A63A-41C914C63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48523783"/>
              </p:ext>
            </p:extLst>
          </p:nvPr>
        </p:nvGraphicFramePr>
        <p:xfrm>
          <a:off x="3130663" y="2151537"/>
          <a:ext cx="6626225" cy="665163"/>
        </p:xfrm>
        <a:graphic>
          <a:graphicData uri="http://schemas.openxmlformats.org/presentationml/2006/ole">
            <p:oleObj spid="_x0000_s15369" name="CS ChemDraw Drawing" r:id="rId3" imgW="3669178" imgH="369005" progId="ChemDraw.Document.6.0">
              <p:embed/>
            </p:oleObj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7C7BD-7A48-4376-AD97-FA22DB0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974" y="465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altLang="en-US" sz="4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Halocompounds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80FF06-51F9-40FB-9B69-9086D39AA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974" y="1239326"/>
            <a:ext cx="6607528" cy="80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Direct halogenation of hydrocarbons </a:t>
            </a: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Halogenation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alkanes: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05978B-5637-4A1C-96F9-EA17F651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0ECAE5-8B08-443D-8527-4E96CF6060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90"/>
          <a:stretch/>
        </p:blipFill>
        <p:spPr>
          <a:xfrm>
            <a:off x="2527526" y="4375629"/>
            <a:ext cx="7832497" cy="2345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CAB839-7213-4AB1-AFBB-06858231CA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23" b="6989"/>
          <a:stretch/>
        </p:blipFill>
        <p:spPr>
          <a:xfrm>
            <a:off x="3130663" y="2926991"/>
            <a:ext cx="6435331" cy="1448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0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89D81-5B0A-44D4-BA0E-B2D0D00B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Halogenation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alkenes: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92A91B-AB66-4D63-AD74-1B153EC8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4078D9-C61D-4938-A15F-9857E175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50" y="4142509"/>
            <a:ext cx="7596477" cy="2351635"/>
          </a:xfrm>
          <a:prstGeom prst="rect">
            <a:avLst/>
          </a:prstGeom>
        </p:spPr>
      </p:pic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xmlns="" id="{829C75DC-8761-4D7B-ABCC-308AA91759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60923105"/>
              </p:ext>
            </p:extLst>
          </p:nvPr>
        </p:nvGraphicFramePr>
        <p:xfrm>
          <a:off x="2439434" y="1456679"/>
          <a:ext cx="7099300" cy="2362200"/>
        </p:xfrm>
        <a:graphic>
          <a:graphicData uri="http://schemas.openxmlformats.org/presentationml/2006/ole">
            <p:oleObj spid="_x0000_s2100" name="CS ChemDraw Drawing" r:id="rId4" imgW="3711529" imgH="1235862" progId="ChemDraw.Document.6.0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28" y="-189898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3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60D2067-27B8-4715-B769-94F96897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CC51A6-DB3E-4B47-85A1-467A571C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02" y="4327266"/>
            <a:ext cx="8264795" cy="2211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5C86BE-C1F8-41F2-B5DD-8FE84E9D3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402" y="567647"/>
            <a:ext cx="7759798" cy="3464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265" y="2099748"/>
            <a:ext cx="7537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9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C366C-9F6F-4909-A901-05D7C7EF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66" y="55685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Halogenation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alkynes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28BCB5-568D-4574-B472-AE3ACAE9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xmlns="" id="{9D3EE9C5-E1E9-4AAC-B777-2F4673C30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3223939"/>
              </p:ext>
            </p:extLst>
          </p:nvPr>
        </p:nvGraphicFramePr>
        <p:xfrm>
          <a:off x="2338387" y="1274763"/>
          <a:ext cx="7515225" cy="2428875"/>
        </p:xfrm>
        <a:graphic>
          <a:graphicData uri="http://schemas.openxmlformats.org/presentationml/2006/ole">
            <p:oleObj spid="_x0000_s3128" name="ChemSketch" r:id="rId3" imgW="5050440" imgH="1862280" progId="">
              <p:embed/>
            </p:oleObj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B5F691-6C4E-4022-B4C7-8732E90CD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330" y="5227733"/>
            <a:ext cx="6519304" cy="16348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F6E4B7C-E19D-4629-AD1D-A45119BFA1E9}"/>
              </a:ext>
            </a:extLst>
          </p:cNvPr>
          <p:cNvGrpSpPr/>
          <p:nvPr/>
        </p:nvGrpSpPr>
        <p:grpSpPr>
          <a:xfrm>
            <a:off x="1926515" y="3592886"/>
            <a:ext cx="7645688" cy="1560186"/>
            <a:chOff x="2846724" y="4590749"/>
            <a:chExt cx="5327459" cy="93665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4696231-092E-4E58-A3B5-804D46892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5860" b="5860"/>
            <a:stretch/>
          </p:blipFill>
          <p:spPr>
            <a:xfrm>
              <a:off x="2846724" y="4590749"/>
              <a:ext cx="3517564" cy="9366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9163E2F-1200-43AC-A549-549D6631C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8167" r="21718"/>
            <a:stretch/>
          </p:blipFill>
          <p:spPr>
            <a:xfrm>
              <a:off x="5988327" y="4650540"/>
              <a:ext cx="2185856" cy="876864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726" y="-241943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B6963-D88E-4B3F-B859-31997C7C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12" y="0"/>
            <a:ext cx="9348988" cy="10431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402067-C91D-40D6-91DD-6C2A284B5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12" y="1222532"/>
            <a:ext cx="10889087" cy="43540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chapter will discusses the following topics and by the end of this chapter the students will: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the structure and classes of alkyl halides.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common names and understand the IUPAC rules for nomenclature of halo compounds.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physical properties of halo compounds (solubility and boiling points).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different methods used in preparation of halo compounds.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 the reactions of halo compounds; nucleophilic substitution, elimination, reduction reactions of Grignard reagents and know the previously disused methods of reducing alkyl halides. 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SN1 and SN2 mechanisms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E1 and E2 mechanisms</a:t>
            </a:r>
          </a:p>
          <a:p>
            <a:pPr lvl="2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F05DDE-A753-4E90-8B97-C88D31AC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69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6A8E9-816F-4AC8-AA7E-CFE296E4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Halogenation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aromatic ring and alkyl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benzenes: 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3C6C3F0-74B9-4E8E-8AF0-0FDFD8CC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4" name="Object 11">
            <a:extLst>
              <a:ext uri="{FF2B5EF4-FFF2-40B4-BE49-F238E27FC236}">
                <a16:creationId xmlns:a16="http://schemas.microsoft.com/office/drawing/2014/main" xmlns="" id="{1E4BFFD6-1639-45FA-A5E7-CFF35CE12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1907898"/>
              </p:ext>
            </p:extLst>
          </p:nvPr>
        </p:nvGraphicFramePr>
        <p:xfrm>
          <a:off x="3195502" y="1780305"/>
          <a:ext cx="4176464" cy="1850085"/>
        </p:xfrm>
        <a:graphic>
          <a:graphicData uri="http://schemas.openxmlformats.org/presentationml/2006/ole">
            <p:oleObj spid="_x0000_s4178" name="CS ChemDraw Drawing" r:id="rId3" imgW="4431792" imgH="1903476" progId="ChemDraw.Document.6.0">
              <p:embed/>
            </p:oleObj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32CF198E-DFD7-4946-B723-117219349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9147604"/>
              </p:ext>
            </p:extLst>
          </p:nvPr>
        </p:nvGraphicFramePr>
        <p:xfrm>
          <a:off x="3195502" y="3983816"/>
          <a:ext cx="7000363" cy="2437765"/>
        </p:xfrm>
        <a:graphic>
          <a:graphicData uri="http://schemas.openxmlformats.org/presentationml/2006/ole">
            <p:oleObj spid="_x0000_s4179" name="CS ChemDraw Drawing" r:id="rId4" imgW="6427440" imgH="2237760" progId="ChemDraw.Document.6.0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61" y="-296349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4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33091-CBB6-4E73-B3AE-B1B180ED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193" y="67944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2-Conversion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alcohols: alkyl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halides (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 Substitution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B605775-FB43-498B-B920-599032313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0433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Concentrated halogen acid; HX - Phosphorus halides; PX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PX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Thionyl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chloride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;SOCl</a:t>
                </a:r>
                <a14:m>
                  <m:oMath xmlns:m="http://schemas.openxmlformats.org/officeDocument/2006/math"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605775-FB43-498B-B920-599032313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0433"/>
                <a:ext cx="10515600" cy="4351338"/>
              </a:xfrm>
              <a:blipFill rotWithShape="0">
                <a:blip r:embed="rId3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D2FC39B-49F0-4E8D-BCAB-57E41945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xmlns="" id="{1263D93A-E604-43DA-B684-30E6E9CBB8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9079561"/>
              </p:ext>
            </p:extLst>
          </p:nvPr>
        </p:nvGraphicFramePr>
        <p:xfrm>
          <a:off x="3963394" y="1856161"/>
          <a:ext cx="2933379" cy="1162599"/>
        </p:xfrm>
        <a:graphic>
          <a:graphicData uri="http://schemas.openxmlformats.org/presentationml/2006/ole">
            <p:oleObj spid="_x0000_s5232" name="CS ChemDraw Drawing" r:id="rId4" imgW="1644396" imgH="643128" progId="ChemDraw.Document.6.0">
              <p:embed/>
            </p:oleObj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10DCF2CD-AA77-4B7A-8E80-5104B6354A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2508561"/>
              </p:ext>
            </p:extLst>
          </p:nvPr>
        </p:nvGraphicFramePr>
        <p:xfrm>
          <a:off x="3289958" y="5301457"/>
          <a:ext cx="4280252" cy="875506"/>
        </p:xfrm>
        <a:graphic>
          <a:graphicData uri="http://schemas.openxmlformats.org/presentationml/2006/ole">
            <p:oleObj spid="_x0000_s5233" name="CS ChemDraw Drawing" r:id="rId5" imgW="1905000" imgH="384048" progId="ChemDraw.Document.6.0">
              <p:embed/>
            </p:oleObj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9AABD8E6-A04C-4C2C-AAA0-E1D226AC7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18091853"/>
              </p:ext>
            </p:extLst>
          </p:nvPr>
        </p:nvGraphicFramePr>
        <p:xfrm>
          <a:off x="1328898" y="4252914"/>
          <a:ext cx="9889572" cy="616094"/>
        </p:xfrm>
        <a:graphic>
          <a:graphicData uri="http://schemas.openxmlformats.org/presentationml/2006/ole">
            <p:oleObj spid="_x0000_s5234" name="CS ChemDraw Drawing" r:id="rId6" imgW="4409280" imgH="274320" progId="ChemDraw.Document.6.0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59" y="-161412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76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199" y="1541811"/>
            <a:ext cx="7772400" cy="7082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DC74D-86B8-424F-A8D0-BB295013A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58" y="1377512"/>
            <a:ext cx="9712569" cy="187602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E1267-FC5D-4C30-9C8A-760CC9E9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55577" y="2180791"/>
            <a:ext cx="593021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Times New Roman" panose="02020603050405020304" pitchFamily="18" charset="0"/>
                <a:cs typeface="+mj-cs"/>
              </a:rPr>
              <a:t>Nucleophilic </a:t>
            </a:r>
            <a:r>
              <a:rPr lang="en-GB" sz="2000" b="1" dirty="0">
                <a:latin typeface="Times New Roman" panose="02020603050405020304" pitchFamily="18" charset="0"/>
                <a:cs typeface="+mj-cs"/>
              </a:rPr>
              <a:t>Substitution  </a:t>
            </a:r>
            <a:r>
              <a:rPr lang="en-GB" sz="2000" b="1" dirty="0" smtClean="0">
                <a:latin typeface="Times New Roman" panose="02020603050405020304" pitchFamily="18" charset="0"/>
                <a:cs typeface="+mj-cs"/>
              </a:rPr>
              <a:t>Reactions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Elimination</a:t>
            </a:r>
            <a:r>
              <a:rPr lang="ar-SA" sz="20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+mj-cs"/>
              </a:rPr>
              <a:t>Reactions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Times New Roman" panose="02020603050405020304" pitchFamily="18" charset="0"/>
                <a:cs typeface="+mj-cs"/>
              </a:rPr>
              <a:t>Formation </a:t>
            </a:r>
            <a:r>
              <a:rPr lang="en-GB" sz="2000" b="1" dirty="0">
                <a:latin typeface="Times New Roman" panose="02020603050405020304" pitchFamily="18" charset="0"/>
                <a:cs typeface="+mj-cs"/>
              </a:rPr>
              <a:t>of Grignard reagent and its </a:t>
            </a:r>
            <a:r>
              <a:rPr lang="en-GB" sz="2000" b="1" dirty="0" smtClean="0">
                <a:latin typeface="Times New Roman" panose="02020603050405020304" pitchFamily="18" charset="0"/>
                <a:cs typeface="+mj-cs"/>
              </a:rPr>
              <a:t>reactions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alkyl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halides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000" b="1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6DA0499-AF8C-4D1A-BFAF-65FAA03AA21C}"/>
              </a:ext>
            </a:extLst>
          </p:cNvPr>
          <p:cNvSpPr/>
          <p:nvPr/>
        </p:nvSpPr>
        <p:spPr>
          <a:xfrm>
            <a:off x="2071393" y="4339459"/>
            <a:ext cx="7465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Zinc metal and acids or by  metal hydrides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DBA8CF-2EC4-4BCA-B333-E3E6645F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393" y="4699871"/>
            <a:ext cx="4820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by sodium metal (coupling reaction)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xmlns="" id="{85FCA151-1FEC-4A36-B830-CFC8F24C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393" y="5082141"/>
            <a:ext cx="4019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using lithium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dialkyl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endParaRPr lang="en-GB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3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8672" y="972273"/>
            <a:ext cx="7772400" cy="7082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DDC74D-86B8-424F-A8D0-BB295013A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0E1267-FC5D-4C30-9C8A-760CC9E9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xmlns="" id="{3F4C3270-270F-41BF-B280-E011BAD4B7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4344695"/>
              </p:ext>
            </p:extLst>
          </p:nvPr>
        </p:nvGraphicFramePr>
        <p:xfrm>
          <a:off x="2628900" y="3659618"/>
          <a:ext cx="6934200" cy="496888"/>
        </p:xfrm>
        <a:graphic>
          <a:graphicData uri="http://schemas.openxmlformats.org/presentationml/2006/ole">
            <p:oleObj spid="_x0000_s16392" name="CS ChemDraw Drawing" r:id="rId3" imgW="4878324" imgH="348996" progId="ChemDraw.Document.6.0">
              <p:embed/>
            </p:oleObj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BE69CA-374A-4B10-96AD-FED84424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052" y="4611665"/>
            <a:ext cx="9175409" cy="15538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0DE4D8-A3F6-4B02-9FD2-BBAE5B270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975" y="1746182"/>
            <a:ext cx="6430722" cy="1800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6739" y="1197969"/>
            <a:ext cx="5841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Nucleophilic Substitution  Reactions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4913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74F958-BAE8-4C53-86B3-585BE3A8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xmlns="" id="{2439FF32-EB2C-48D1-9F22-F3224FB15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972636"/>
              </p:ext>
            </p:extLst>
          </p:nvPr>
        </p:nvGraphicFramePr>
        <p:xfrm>
          <a:off x="2610593" y="899118"/>
          <a:ext cx="8239125" cy="701675"/>
        </p:xfrm>
        <a:graphic>
          <a:graphicData uri="http://schemas.openxmlformats.org/presentationml/2006/ole">
            <p:oleObj spid="_x0000_s7373" name="CS ChemDraw Drawing" r:id="rId3" imgW="3791712" imgH="316992" progId="ChemDraw.Document.6.0">
              <p:embed/>
            </p:oleObj>
          </a:graphicData>
        </a:graphic>
      </p:graphicFrame>
      <p:graphicFrame>
        <p:nvGraphicFramePr>
          <p:cNvPr id="10" name="Object 14">
            <a:extLst>
              <a:ext uri="{FF2B5EF4-FFF2-40B4-BE49-F238E27FC236}">
                <a16:creationId xmlns:a16="http://schemas.microsoft.com/office/drawing/2014/main" xmlns="" id="{1BE78608-4205-418D-BC84-187693EC4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6720103"/>
              </p:ext>
            </p:extLst>
          </p:nvPr>
        </p:nvGraphicFramePr>
        <p:xfrm>
          <a:off x="3061864" y="1865708"/>
          <a:ext cx="4903788" cy="941387"/>
        </p:xfrm>
        <a:graphic>
          <a:graphicData uri="http://schemas.openxmlformats.org/presentationml/2006/ole">
            <p:oleObj spid="_x0000_s7374" name="CS ChemDraw Drawing" r:id="rId4" imgW="2258568" imgH="428244" progId="ChemDraw.Document.6.0">
              <p:embed/>
            </p:oleObj>
          </a:graphicData>
        </a:graphic>
      </p:graphicFrame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xmlns="" id="{D231A012-2A38-4DBC-847E-F239258BC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32946505"/>
              </p:ext>
            </p:extLst>
          </p:nvPr>
        </p:nvGraphicFramePr>
        <p:xfrm>
          <a:off x="3585995" y="3072010"/>
          <a:ext cx="4157662" cy="719137"/>
        </p:xfrm>
        <a:graphic>
          <a:graphicData uri="http://schemas.openxmlformats.org/presentationml/2006/ole">
            <p:oleObj spid="_x0000_s7375" name="CS ChemDraw Drawing" r:id="rId5" imgW="1917192" imgH="324612" progId="ChemDraw.Document.6.0">
              <p:embed/>
            </p:oleObj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xmlns="" id="{EE128D62-A334-49DB-A739-55E84F484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19343598"/>
              </p:ext>
            </p:extLst>
          </p:nvPr>
        </p:nvGraphicFramePr>
        <p:xfrm>
          <a:off x="2893051" y="4056062"/>
          <a:ext cx="5543550" cy="2300288"/>
        </p:xfrm>
        <a:graphic>
          <a:graphicData uri="http://schemas.openxmlformats.org/presentationml/2006/ole">
            <p:oleObj spid="_x0000_s7376" name="ChemSketch" r:id="rId6" imgW="3901440" imgH="1618488" progId="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2499359" y="4280"/>
            <a:ext cx="79670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ED7D3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Reactions of Organic Halides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379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79D97B-1DF8-4224-9346-7A48989B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56958C-9B70-4493-8C4C-385C4118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000" y="232415"/>
            <a:ext cx="9731224" cy="6543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87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 Substitution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SN2 mechanism: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one –step process in which the bond to the leaving group begins to break as the bond to nucleophile begins to form</a:t>
            </a:r>
          </a:p>
          <a:p>
            <a:pPr marL="0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2" descr="ÙØªÙØ¬Ø© Ø¨Ø­Ø« Ø§ÙØµÙØ± Ø¹Ù âªSN2 mechanism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78" y="3670254"/>
            <a:ext cx="6657975" cy="1400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03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Nucleophilic Substitution Mechanism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580"/>
            <a:ext cx="9593687" cy="1806217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SN1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mechanism:</a:t>
            </a: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two process: the bond between the carbon and leaving group breaks first and then the resulting carbocation combines with nucleophile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306" y="3527150"/>
            <a:ext cx="4215869" cy="2159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15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1716AB-73F6-4D98-8A06-1A17E918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6" name="Object 9">
            <a:extLst>
              <a:ext uri="{FF2B5EF4-FFF2-40B4-BE49-F238E27FC236}">
                <a16:creationId xmlns:a16="http://schemas.microsoft.com/office/drawing/2014/main" xmlns="" id="{8B024AEF-C263-4986-96A3-61883CB14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50479774"/>
              </p:ext>
            </p:extLst>
          </p:nvPr>
        </p:nvGraphicFramePr>
        <p:xfrm>
          <a:off x="2766326" y="5571836"/>
          <a:ext cx="6447486" cy="921069"/>
        </p:xfrm>
        <a:graphic>
          <a:graphicData uri="http://schemas.openxmlformats.org/presentationml/2006/ole">
            <p:oleObj spid="_x0000_s8337" name="CS ChemDraw Drawing" r:id="rId3" imgW="3005328" imgH="518160" progId="ChemDraw.Document.6.0">
              <p:embed/>
            </p:oleObj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7ADF5D-59B3-4EB7-8F6D-A3E4D838208C}"/>
              </a:ext>
            </a:extLst>
          </p:cNvPr>
          <p:cNvSpPr/>
          <p:nvPr/>
        </p:nvSpPr>
        <p:spPr>
          <a:xfrm>
            <a:off x="1193089" y="1289575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Alkyl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halides can lose HX molecule to give an alkene.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7E3554E8-A44B-4F2A-9600-057175E6A3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85894634"/>
              </p:ext>
            </p:extLst>
          </p:nvPr>
        </p:nvGraphicFramePr>
        <p:xfrm>
          <a:off x="3474004" y="3412398"/>
          <a:ext cx="4722641" cy="871872"/>
        </p:xfrm>
        <a:graphic>
          <a:graphicData uri="http://schemas.openxmlformats.org/presentationml/2006/ole">
            <p:oleObj spid="_x0000_s8338" r:id="rId4" imgW="2093976" imgH="486156" progId="ChemDraw.Document.6.0">
              <p:embed/>
            </p:oleObj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978EB9-0BFD-442C-AA2B-55D83F1876AD}"/>
              </a:ext>
            </a:extLst>
          </p:cNvPr>
          <p:cNvSpPr/>
          <p:nvPr/>
        </p:nvSpPr>
        <p:spPr>
          <a:xfrm>
            <a:off x="953574" y="4649031"/>
            <a:ext cx="10581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2"/>
              </a:buClr>
              <a:buSzPct val="60000"/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GB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haloalkane</a:t>
            </a:r>
            <a:r>
              <a:rPr lang="en-GB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unsymmetrical  (e.g. 2-bromobutane or 2-bromopentane) a mixture of isomeric alkene products is obtained</a:t>
            </a:r>
            <a:r>
              <a:rPr lang="en-GB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A9C17CE-463A-49A8-863E-7417189B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5517588"/>
              </p:ext>
            </p:extLst>
          </p:nvPr>
        </p:nvGraphicFramePr>
        <p:xfrm>
          <a:off x="3131343" y="1705094"/>
          <a:ext cx="5927725" cy="1377950"/>
        </p:xfrm>
        <a:graphic>
          <a:graphicData uri="http://schemas.openxmlformats.org/presentationml/2006/ole">
            <p:oleObj spid="_x0000_s8339" name="CS ChemDraw Drawing" r:id="rId5" imgW="5928480" imgH="1377360" progId="ChemDraw.Document.6.0">
              <p:embed/>
            </p:oleObj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 txBox="1">
            <a:spLocks/>
          </p:cNvSpPr>
          <p:nvPr/>
        </p:nvSpPr>
        <p:spPr>
          <a:xfrm>
            <a:off x="2611582" y="868983"/>
            <a:ext cx="7772400" cy="7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53574" y="839060"/>
            <a:ext cx="288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Elimination Reactions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2983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1716AB-73F6-4D98-8A06-1A17E918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A9C17CE-463A-49A8-863E-7417189B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5517588"/>
              </p:ext>
            </p:extLst>
          </p:nvPr>
        </p:nvGraphicFramePr>
        <p:xfrm>
          <a:off x="3131343" y="1705094"/>
          <a:ext cx="5927725" cy="1377950"/>
        </p:xfrm>
        <a:graphic>
          <a:graphicData uri="http://schemas.openxmlformats.org/presentationml/2006/ole">
            <p:oleObj spid="_x0000_s17417" name="CS ChemDraw Drawing" r:id="rId3" imgW="5928480" imgH="1377360" progId="ChemDraw.Document.6.0">
              <p:embed/>
            </p:oleObj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 txBox="1">
            <a:spLocks/>
          </p:cNvSpPr>
          <p:nvPr/>
        </p:nvSpPr>
        <p:spPr>
          <a:xfrm>
            <a:off x="2611582" y="868983"/>
            <a:ext cx="7772400" cy="7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83388" y="868983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Reactions mechanism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18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2F99F-0451-4543-BB3A-6839D070E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290" y="3389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Organic halogen compounds and their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34220E-85CF-4703-8D16-5407CDD87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33" y="1847043"/>
            <a:ext cx="11538914" cy="469186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 halogen compounds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 large class of natural and synthetic chemicals that contain one or more halogens (fluorine, chlorine, bromine, or iodine) combined with carbon and other elements.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Halogen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important for a number of reasons: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alkyl and aryl halides (especially: Cl &amp; Br) are versatile reagent in syntheses.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can be converted to unsaturated compounds through dehydrogenation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 can be replaced by many other functional groups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substitution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halogens have some uses for example: as solvent fire retardants, cleaning fluids, refrigerants, and in polymers such as Teflon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D05DC5-F7A1-4C33-95B6-18E6FE12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3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1716AB-73F6-4D98-8A06-1A17E9180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A9C17CE-463A-49A8-863E-7417189B0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5517588"/>
              </p:ext>
            </p:extLst>
          </p:nvPr>
        </p:nvGraphicFramePr>
        <p:xfrm>
          <a:off x="3131343" y="1705094"/>
          <a:ext cx="5927725" cy="1377950"/>
        </p:xfrm>
        <a:graphic>
          <a:graphicData uri="http://schemas.openxmlformats.org/presentationml/2006/ole">
            <p:oleObj spid="_x0000_s18440" name="CS ChemDraw Drawing" r:id="rId3" imgW="5928480" imgH="1377360" progId="ChemDraw.Document.6.0">
              <p:embed/>
            </p:oleObj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 txBox="1">
            <a:spLocks/>
          </p:cNvSpPr>
          <p:nvPr/>
        </p:nvSpPr>
        <p:spPr>
          <a:xfrm>
            <a:off x="2611582" y="868983"/>
            <a:ext cx="7772400" cy="7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E2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83388" y="868983"/>
            <a:ext cx="39116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Reactions mechanism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1582" y="3848334"/>
            <a:ext cx="1160895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7105" b="14805"/>
          <a:stretch/>
        </p:blipFill>
        <p:spPr>
          <a:xfrm>
            <a:off x="4129030" y="4542399"/>
            <a:ext cx="4759827" cy="17167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xmlns="" id="{A85612BD-1085-43B8-83A6-B241BAC3D5F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21737675"/>
              </p:ext>
            </p:extLst>
          </p:nvPr>
        </p:nvGraphicFramePr>
        <p:xfrm>
          <a:off x="2611582" y="1678236"/>
          <a:ext cx="6397625" cy="1214438"/>
        </p:xfrm>
        <a:graphic>
          <a:graphicData uri="http://schemas.openxmlformats.org/presentationml/2006/ole">
            <p:oleObj spid="_x0000_s9314" name="CS ChemDraw Drawing" r:id="rId3" imgW="2617572" imgH="497170" progId="ChemDraw.Document.6.0">
              <p:embed/>
            </p:oleObj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913EDB-DD49-4170-BA2B-DB5E44047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xmlns="" id="{DD4BA08B-3FD4-419D-8D7C-7EDB31D74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3206629"/>
              </p:ext>
            </p:extLst>
          </p:nvPr>
        </p:nvGraphicFramePr>
        <p:xfrm>
          <a:off x="2756522" y="3999444"/>
          <a:ext cx="6629400" cy="2095500"/>
        </p:xfrm>
        <a:graphic>
          <a:graphicData uri="http://schemas.openxmlformats.org/presentationml/2006/ole">
            <p:oleObj spid="_x0000_s9315" name="CS ChemDraw Drawing" r:id="rId4" imgW="2763012" imgH="873252" progId="ChemDraw.Document.6.0">
              <p:embed/>
            </p:oleObj>
          </a:graphicData>
        </a:graphic>
      </p:graphicFrame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9EB9B036-4702-42EA-96DE-1FB18EB0C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739" y="3353632"/>
            <a:ext cx="3863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Grignard reagent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 txBox="1">
            <a:spLocks/>
          </p:cNvSpPr>
          <p:nvPr/>
        </p:nvSpPr>
        <p:spPr>
          <a:xfrm>
            <a:off x="2611582" y="868983"/>
            <a:ext cx="7772400" cy="70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893859" y="968379"/>
            <a:ext cx="583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Grignard reagent and its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reactions: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3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FCA3C7-4E05-42EE-95C5-C35A9B4A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6DA0499-AF8C-4D1A-BFAF-65FAA03AA21C}"/>
              </a:ext>
            </a:extLst>
          </p:cNvPr>
          <p:cNvSpPr/>
          <p:nvPr/>
        </p:nvSpPr>
        <p:spPr>
          <a:xfrm>
            <a:off x="1884220" y="1359325"/>
            <a:ext cx="7465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Zinc metal and acids or by  metal hydrides 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B1401CC1-2B6B-4641-B3C0-710EECF898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6119813"/>
              </p:ext>
            </p:extLst>
          </p:nvPr>
        </p:nvGraphicFramePr>
        <p:xfrm>
          <a:off x="2352675" y="1650811"/>
          <a:ext cx="6629400" cy="1600200"/>
        </p:xfrm>
        <a:graphic>
          <a:graphicData uri="http://schemas.openxmlformats.org/presentationml/2006/ole">
            <p:oleObj spid="_x0000_s10380" name="CS ChemDraw Drawing" r:id="rId3" imgW="3305556" imgH="777240" progId="ChemDraw.Document.6.0">
              <p:embed/>
            </p:oleObj>
          </a:graphicData>
        </a:graphic>
      </p:graphicFrame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F3DBA8CF-2EC4-4BCA-B333-E3E6645F2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20" y="3689874"/>
            <a:ext cx="48200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by sodium metal (coupling reaction)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xmlns="" id="{85FCA151-1FEC-4A36-B830-CFC8F24C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220" y="5118348"/>
            <a:ext cx="40190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using lithium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dialkyl</a:t>
            </a:r>
            <a:r>
              <a:rPr lang="en-US" sz="1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cuprate</a:t>
            </a:r>
            <a:endParaRPr lang="en-GB" sz="1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3">
            <a:extLst>
              <a:ext uri="{FF2B5EF4-FFF2-40B4-BE49-F238E27FC236}">
                <a16:creationId xmlns:a16="http://schemas.microsoft.com/office/drawing/2014/main" xmlns="" id="{7EB50B61-11EC-413A-9DAB-E48650879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1299095"/>
              </p:ext>
            </p:extLst>
          </p:nvPr>
        </p:nvGraphicFramePr>
        <p:xfrm>
          <a:off x="2340357" y="5700735"/>
          <a:ext cx="6553200" cy="685800"/>
        </p:xfrm>
        <a:graphic>
          <a:graphicData uri="http://schemas.openxmlformats.org/presentationml/2006/ole">
            <p:oleObj spid="_x0000_s10381" name="CS ChemDraw Drawing" r:id="rId4" imgW="2440445" imgH="228600" progId="ChemDraw.Document.6.0">
              <p:embed/>
            </p:oleObj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403D69A0-CBA7-4B5A-B5D7-ADAA801BA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9643132"/>
              </p:ext>
            </p:extLst>
          </p:nvPr>
        </p:nvGraphicFramePr>
        <p:xfrm>
          <a:off x="1770581" y="4228887"/>
          <a:ext cx="8651875" cy="588963"/>
        </p:xfrm>
        <a:graphic>
          <a:graphicData uri="http://schemas.openxmlformats.org/presentationml/2006/ole">
            <p:oleObj spid="_x0000_s10382" name="CS ChemDraw Drawing" r:id="rId5" imgW="3362400" imgH="228600" progId="ChemDraw.Document.6.0">
              <p:embed/>
            </p:oleObj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63F5A76-1A06-4E7C-A9BA-0D71CDDBBA43}"/>
              </a:ext>
            </a:extLst>
          </p:cNvPr>
          <p:cNvSpPr txBox="1">
            <a:spLocks/>
          </p:cNvSpPr>
          <p:nvPr/>
        </p:nvSpPr>
        <p:spPr>
          <a:xfrm>
            <a:off x="2208069" y="227984"/>
            <a:ext cx="7850329" cy="441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of Organic Halides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390621" y="895223"/>
            <a:ext cx="338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Reduction of alkyl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halides: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90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8070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GB" sz="32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80B403-A0FD-4621-B0C9-94883648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08" y="2557929"/>
            <a:ext cx="5705976" cy="1687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2DC219-2C26-4949-B1B7-389E3BF7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818" y="4458372"/>
            <a:ext cx="7622557" cy="2080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0F02FC-F75D-43E1-BBCE-CC3C07933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037" y="1140800"/>
            <a:ext cx="9104118" cy="1148973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A43CC22-1A39-49D1-8027-CB11B24B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7B9E683-54CC-43CA-B691-5EF8921A022E}"/>
              </a:ext>
            </a:extLst>
          </p:cNvPr>
          <p:cNvSpPr/>
          <p:nvPr/>
        </p:nvSpPr>
        <p:spPr>
          <a:xfrm>
            <a:off x="238419" y="318646"/>
            <a:ext cx="71816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some General Uses 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Organic halogen </a:t>
            </a:r>
            <a:r>
              <a:rPr lang="en-US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compounds:  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9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586D-DB6D-425D-AD46-95C5B13E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8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Alkyl Halides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AB572-BC28-442D-8E50-9D489E533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00" y="1325563"/>
            <a:ext cx="11404828" cy="393692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+mj-cs"/>
              </a:rPr>
              <a:t>According to type of hydrocarbon attached to halide: 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1.Alkyl Halides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+mj-cs"/>
              </a:rPr>
              <a:t>R- X: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compounds which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have a halogen atom bonded to one sp3 hybrid </a:t>
            </a:r>
            <a:r>
              <a:rPr lang="en-US" altLang="en-US" sz="2000" u="sng" dirty="0">
                <a:latin typeface="Times New Roman" panose="02020603050405020304" pitchFamily="18" charset="0"/>
                <a:cs typeface="+mj-cs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atom.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Alkyl halides are also called </a:t>
            </a:r>
            <a:r>
              <a:rPr lang="en-US" sz="2000" b="1" dirty="0">
                <a:latin typeface="Times New Roman" panose="02020603050405020304" pitchFamily="18" charset="0"/>
                <a:cs typeface="+mj-cs"/>
              </a:rPr>
              <a:t>haloalkanes.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       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primary (1°), secondary (2°) or tertiary (3°)….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( depending on the type of carbon to which halogen attached)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+mj-cs"/>
              </a:rPr>
              <a:t>2. Vinylic Halides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: 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has a halogen atom bonded to one sp</a:t>
            </a:r>
            <a:r>
              <a:rPr lang="en-US" altLang="en-US" sz="1800" baseline="30000" dirty="0">
                <a:latin typeface="Times New Roman" panose="02020603050405020304" pitchFamily="18" charset="0"/>
                <a:cs typeface="+mj-cs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hybrid </a:t>
            </a:r>
            <a:r>
              <a:rPr lang="en-US" altLang="en-US" sz="2000" u="sng" dirty="0">
                <a:latin typeface="Times New Roman" panose="02020603050405020304" pitchFamily="18" charset="0"/>
                <a:cs typeface="+mj-cs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atom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3. Aryl Halides: 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has a halogen atom bonded directly to an aromatic ring</a:t>
            </a:r>
            <a:endParaRPr lang="en-US" sz="2000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4. Allylic Halides</a:t>
            </a:r>
            <a:r>
              <a:rPr lang="en-US" sz="2000" dirty="0">
                <a:latin typeface="Times New Roman" panose="02020603050405020304" pitchFamily="18" charset="0"/>
                <a:cs typeface="+mj-cs"/>
              </a:rPr>
              <a:t>: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has a halogen atom bonded to one sp</a:t>
            </a:r>
            <a:r>
              <a:rPr lang="en-US" altLang="en-US" sz="2000" baseline="30000" dirty="0">
                <a:latin typeface="Times New Roman" panose="02020603050405020304" pitchFamily="18" charset="0"/>
                <a:cs typeface="+mj-cs"/>
              </a:rPr>
              <a:t>3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hybrid </a:t>
            </a:r>
            <a:r>
              <a:rPr lang="en-US" altLang="en-US" sz="2000" u="sng" dirty="0">
                <a:latin typeface="Times New Roman" panose="02020603050405020304" pitchFamily="18" charset="0"/>
                <a:cs typeface="+mj-cs"/>
              </a:rPr>
              <a:t>C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 atom </a:t>
            </a:r>
            <a:endParaRPr lang="en-US" sz="2000" dirty="0">
              <a:latin typeface="Times New Roman" panose="02020603050405020304" pitchFamily="18" charset="0"/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+mj-cs"/>
              </a:rPr>
              <a:t>5. Benzylic halides:</a:t>
            </a:r>
            <a:r>
              <a:rPr lang="ar-SA" sz="2000" b="1" dirty="0">
                <a:latin typeface="Times New Roman" panose="02020603050405020304" pitchFamily="18" charset="0"/>
                <a:cs typeface="+mj-cs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+mj-cs"/>
              </a:rPr>
              <a:t>has a halogen atom bonded to Carbone one away from aromatic ring </a:t>
            </a:r>
            <a:endParaRPr lang="en-US" sz="20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905B3C-FA96-484B-9722-E17D7F35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37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586D-DB6D-425D-AD46-95C5B13E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89" y="0"/>
            <a:ext cx="9670473" cy="11825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Alkyl Halides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905B3C-FA96-484B-9722-E17D7F35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6278909"/>
              </p:ext>
            </p:extLst>
          </p:nvPr>
        </p:nvGraphicFramePr>
        <p:xfrm>
          <a:off x="960081" y="1389935"/>
          <a:ext cx="8964612" cy="5173822"/>
        </p:xfrm>
        <a:graphic>
          <a:graphicData uri="http://schemas.openxmlformats.org/drawingml/2006/table">
            <a:tbl>
              <a:tblPr/>
              <a:tblGrid>
                <a:gridCol w="1258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B050"/>
                          </a:solidFill>
                        </a:rPr>
                        <a:t>1-Alkyl halides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sng" dirty="0">
                          <a:solidFill>
                            <a:srgbClr val="00B050"/>
                          </a:solidFill>
                        </a:rPr>
                        <a:t>( R-X):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CH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-Cl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-CH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-Br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(CH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-CH-F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Common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Methyl Chloride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Ethyl bromide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Isopropyl fluoride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IUPAC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Chloromethane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Bromoethane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2-Fluoropropane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Class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1°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1°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2°     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Common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Cyclohexyl Iodide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t.Butyl bromide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Methylcyclopentyl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chloride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IUPAC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Iodocyclohexane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2-Bromo-2-methylpropane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1-Chloro-1-methylcyclopentane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Class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2°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3°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3°      </a:t>
                      </a:r>
                    </a:p>
                  </a:txBody>
                  <a:tcPr marL="91445" marR="91445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8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5366390"/>
              </p:ext>
            </p:extLst>
          </p:nvPr>
        </p:nvGraphicFramePr>
        <p:xfrm>
          <a:off x="4624031" y="3866831"/>
          <a:ext cx="1143000" cy="979488"/>
        </p:xfrm>
        <a:graphic>
          <a:graphicData uri="http://schemas.openxmlformats.org/presentationml/2006/ole">
            <p:oleObj spid="_x0000_s13332" name="CS ChemDraw Drawing" r:id="rId3" imgW="1039368" imgH="890016" progId="ChemDraw.Document.6.0">
              <p:embed/>
            </p:oleObj>
          </a:graphicData>
        </a:graphic>
      </p:graphicFrame>
      <p:graphicFrame>
        <p:nvGraphicFramePr>
          <p:cNvPr id="9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5488097"/>
              </p:ext>
            </p:extLst>
          </p:nvPr>
        </p:nvGraphicFramePr>
        <p:xfrm>
          <a:off x="7811731" y="3827144"/>
          <a:ext cx="909637" cy="1019175"/>
        </p:xfrm>
        <a:graphic>
          <a:graphicData uri="http://schemas.openxmlformats.org/presentationml/2006/ole">
            <p:oleObj spid="_x0000_s13333" name="CS ChemDraw Drawing" r:id="rId4" imgW="838200" imgH="928116" progId="ChemDraw.Document.6.0">
              <p:embed/>
            </p:oleObj>
          </a:graphicData>
        </a:graphic>
      </p:graphicFrame>
      <p:graphicFrame>
        <p:nvGraphicFramePr>
          <p:cNvPr id="1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1360250"/>
              </p:ext>
            </p:extLst>
          </p:nvPr>
        </p:nvGraphicFramePr>
        <p:xfrm>
          <a:off x="2652356" y="3982149"/>
          <a:ext cx="981075" cy="792162"/>
        </p:xfrm>
        <a:graphic>
          <a:graphicData uri="http://schemas.openxmlformats.org/presentationml/2006/ole">
            <p:oleObj spid="_x0000_s13334" r:id="rId5" imgW="981024" imgH="792176" progId="ChemDraw.Document.6.0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226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586D-DB6D-425D-AD46-95C5B13E4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047" y="-76986"/>
            <a:ext cx="8884862" cy="8585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Alkyl Halides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905B3C-FA96-484B-9722-E17D7F35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501972" y="1675980"/>
            <a:ext cx="2414587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FF"/>
                </a:solidFill>
                <a:latin typeface="Times New Roman"/>
                <a:cs typeface="Times New Roman"/>
              </a:rPr>
              <a:t>C=C-C- X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501972" y="2132385"/>
            <a:ext cx="2448272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lang="en-US" sz="20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=CHCH</a:t>
            </a:r>
            <a:r>
              <a:rPr lang="en-US" sz="2000" baseline="-25000" dirty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Cl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/>
                <a:cs typeface="Times New Roman"/>
              </a:rPr>
              <a:t>Allyl</a:t>
            </a: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 chloride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/>
                <a:cs typeface="Times New Roman"/>
              </a:rPr>
              <a:t>3-Chloro-1-propene </a:t>
            </a: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35929015"/>
              </p:ext>
            </p:extLst>
          </p:nvPr>
        </p:nvGraphicFramePr>
        <p:xfrm>
          <a:off x="10410051" y="1489443"/>
          <a:ext cx="733393" cy="808090"/>
        </p:xfrm>
        <a:graphic>
          <a:graphicData uri="http://schemas.openxmlformats.org/presentationml/2006/ole">
            <p:oleObj spid="_x0000_s14366" name="CS ChemDraw Drawing" r:id="rId3" imgW="680720" imgH="942340" progId="ChemDraw.Document.6.0">
              <p:embed/>
            </p:oleObj>
          </a:graphicData>
        </a:graphic>
      </p:graphicFrame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9882969" y="2437148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3-Chlorocyclopentene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31820" y="4000210"/>
            <a:ext cx="3825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sng" dirty="0">
                <a:solidFill>
                  <a:srgbClr val="00B050"/>
                </a:solidFill>
                <a:latin typeface="Times New Roman"/>
                <a:cs typeface="Times New Roman"/>
              </a:rPr>
              <a:t>4-Benzylic halides</a:t>
            </a:r>
            <a:r>
              <a:rPr lang="en-US" b="1" u="sng" dirty="0" smtClean="0">
                <a:solidFill>
                  <a:srgbClr val="00B050"/>
                </a:solidFill>
                <a:latin typeface="Times New Roman"/>
                <a:cs typeface="Times New Roman"/>
              </a:rPr>
              <a:t>: </a:t>
            </a:r>
            <a:r>
              <a:rPr lang="en-US" sz="2000" b="1" kern="0" dirty="0">
                <a:solidFill>
                  <a:srgbClr val="3333FF"/>
                </a:solidFill>
                <a:latin typeface="Times New Roman"/>
                <a:cs typeface="Times New Roman"/>
              </a:rPr>
              <a:t>Ar-C-X</a:t>
            </a:r>
          </a:p>
        </p:txBody>
      </p:sp>
      <p:graphicFrame>
        <p:nvGraphicFramePr>
          <p:cNvPr id="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0663759"/>
              </p:ext>
            </p:extLst>
          </p:nvPr>
        </p:nvGraphicFramePr>
        <p:xfrm>
          <a:off x="853047" y="5008388"/>
          <a:ext cx="1817688" cy="1073150"/>
        </p:xfrm>
        <a:graphic>
          <a:graphicData uri="http://schemas.openxmlformats.org/presentationml/2006/ole">
            <p:oleObj spid="_x0000_s14367" name="CS ChemDraw Drawing" r:id="rId4" imgW="1583640" imgH="1123560" progId="ChemDraw.Document.6.0">
              <p:embed/>
            </p:oleObj>
          </a:graphicData>
        </a:graphic>
      </p:graphicFrame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94491" y="6124208"/>
            <a:ext cx="2486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imes New Roman"/>
                <a:cs typeface="Times New Roman"/>
              </a:rPr>
              <a:t>       Benzyl Chloride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1364680"/>
              </p:ext>
            </p:extLst>
          </p:nvPr>
        </p:nvGraphicFramePr>
        <p:xfrm>
          <a:off x="8034536" y="1687313"/>
          <a:ext cx="1152128" cy="749835"/>
        </p:xfrm>
        <a:graphic>
          <a:graphicData uri="http://schemas.openxmlformats.org/presentationml/2006/ole">
            <p:oleObj spid="_x0000_s14368" name="CS ChemDraw Drawing" r:id="rId5" imgW="970280" imgH="855980" progId="ChemDraw.Document.6.0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231820" y="1045135"/>
            <a:ext cx="392747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u="sng" dirty="0">
                <a:solidFill>
                  <a:srgbClr val="00B050"/>
                </a:solidFill>
                <a:latin typeface="Times New Roman"/>
                <a:cs typeface="Times New Roman"/>
              </a:rPr>
              <a:t>2-Vinylic halides</a:t>
            </a:r>
            <a:endParaRPr lang="en-GB" sz="2000" b="1" u="sng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8034536" y="2455550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latin typeface="Times New Roman"/>
                <a:cs typeface="Times New Roman"/>
              </a:rPr>
              <a:t>Bromocyclohexene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3340" y="1629222"/>
            <a:ext cx="1728192" cy="400110"/>
          </a:xfrm>
          <a:prstGeom prst="rect">
            <a:avLst/>
          </a:prstGeom>
          <a:noFill/>
          <a:ln w="9525">
            <a:solidFill>
              <a:srgbClr val="6076B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/>
                <a:cs typeface="Times New Roman"/>
              </a:rPr>
              <a:t>C=C-X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endParaRPr kumimoji="0" lang="x-none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542" y="2133278"/>
            <a:ext cx="2100014" cy="1015663"/>
          </a:xfrm>
          <a:prstGeom prst="rect">
            <a:avLst/>
          </a:prstGeom>
          <a:ln>
            <a:solidFill>
              <a:srgbClr val="6076B4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CH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=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CHBr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cs typeface="Times New Roman"/>
              </a:rPr>
              <a:t>Vinyl bromide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2F2B20"/>
                </a:solidFill>
                <a:effectLst/>
                <a:uLnTx/>
                <a:uFillTx/>
                <a:latin typeface="Times New Roman"/>
                <a:cs typeface="Times New Roman"/>
              </a:rPr>
              <a:t>Bromoethene</a:t>
            </a:r>
            <a:endParaRPr kumimoji="0" lang="x-none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6500614" y="3858407"/>
            <a:ext cx="2686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u="sng" dirty="0">
                <a:solidFill>
                  <a:srgbClr val="00B050"/>
                </a:solidFill>
                <a:latin typeface="Times New Roman"/>
                <a:cs typeface="Times New Roman"/>
              </a:rPr>
              <a:t>5-Aryl halides:</a:t>
            </a:r>
            <a:r>
              <a:rPr lang="en-US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495832" y="4240745"/>
            <a:ext cx="5399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3333FF"/>
                </a:solidFill>
                <a:latin typeface="Times New Roman"/>
                <a:cs typeface="Times New Roman"/>
              </a:rPr>
              <a:t>Ar-X </a:t>
            </a:r>
            <a:r>
              <a:rPr lang="en-US" sz="2000" b="1" kern="0" dirty="0" smtClean="0">
                <a:solidFill>
                  <a:srgbClr val="3333FF"/>
                </a:solidFill>
                <a:latin typeface="Times New Roman"/>
                <a:cs typeface="Times New Roman"/>
              </a:rPr>
              <a:t>(</a:t>
            </a:r>
            <a:r>
              <a:rPr lang="en-US" sz="2000" b="1" kern="0" dirty="0">
                <a:solidFill>
                  <a:srgbClr val="3333FF"/>
                </a:solidFill>
                <a:latin typeface="Times New Roman"/>
                <a:cs typeface="Times New Roman"/>
              </a:rPr>
              <a:t>X directly attached to </a:t>
            </a:r>
            <a:r>
              <a:rPr lang="en-US" sz="2000" b="1" kern="0" dirty="0">
                <a:solidFill>
                  <a:srgbClr val="3333FF"/>
                </a:solidFill>
                <a:latin typeface="Times New Roman"/>
                <a:cs typeface="Times New Roman"/>
                <a:sym typeface="Symbol" pitchFamily="18" charset="2"/>
              </a:rPr>
              <a:t>benzene ring</a:t>
            </a:r>
            <a:r>
              <a:rPr lang="en-US" sz="2000" b="1" kern="0" dirty="0">
                <a:solidFill>
                  <a:srgbClr val="3333FF"/>
                </a:solidFill>
                <a:latin typeface="Times New Roman"/>
                <a:cs typeface="Times New Roman"/>
              </a:rPr>
              <a:t> )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21733449"/>
              </p:ext>
            </p:extLst>
          </p:nvPr>
        </p:nvGraphicFramePr>
        <p:xfrm>
          <a:off x="5501972" y="4859630"/>
          <a:ext cx="4468614" cy="1112594"/>
        </p:xfrm>
        <a:graphic>
          <a:graphicData uri="http://schemas.openxmlformats.org/presentationml/2006/ole">
            <p:oleObj spid="_x0000_s14369" name="CS ChemDraw Drawing" r:id="rId6" imgW="3613478" imgH="911357" progId="ChemDraw.Document.6.0">
              <p:embed/>
            </p:oleObj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138697" y="6126827"/>
            <a:ext cx="6551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latin typeface="Times New Roman"/>
                <a:cs typeface="Times New Roman"/>
              </a:rPr>
              <a:t>Chlorobenzene</a:t>
            </a:r>
            <a:r>
              <a:rPr lang="en-US" b="1" dirty="0">
                <a:solidFill>
                  <a:prstClr val="black"/>
                </a:solidFill>
                <a:latin typeface="Times New Roman"/>
                <a:cs typeface="Times New Roman"/>
              </a:rPr>
              <a:t>                               </a:t>
            </a:r>
            <a:r>
              <a:rPr lang="en-US" b="1" i="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lang="en-US" b="1" dirty="0">
                <a:solidFill>
                  <a:prstClr val="black"/>
                </a:solidFill>
                <a:latin typeface="Times New Roman"/>
                <a:cs typeface="Times New Roman"/>
              </a:rPr>
              <a:t>-</a:t>
            </a:r>
            <a:r>
              <a:rPr lang="en-US" b="1" dirty="0" err="1">
                <a:solidFill>
                  <a:prstClr val="black"/>
                </a:solidFill>
                <a:latin typeface="Times New Roman"/>
                <a:cs typeface="Times New Roman"/>
              </a:rPr>
              <a:t>Bromo</a:t>
            </a:r>
            <a:r>
              <a:rPr lang="en-US" b="1" dirty="0">
                <a:solidFill>
                  <a:prstClr val="black"/>
                </a:solidFill>
                <a:latin typeface="Times New Roman"/>
                <a:cs typeface="Times New Roman"/>
              </a:rPr>
              <a:t> toluene</a:t>
            </a:r>
            <a:r>
              <a:rPr lang="en-US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5495832" y="1114975"/>
            <a:ext cx="3244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defRPr/>
            </a:pPr>
            <a:r>
              <a:rPr lang="en-US" sz="2000" b="1" u="sng" dirty="0">
                <a:solidFill>
                  <a:srgbClr val="00B050"/>
                </a:solidFill>
                <a:latin typeface="Times New Roman"/>
                <a:cs typeface="Times New Roman"/>
              </a:rPr>
              <a:t>3-Allyl halides</a:t>
            </a:r>
            <a:r>
              <a:rPr lang="en-US" sz="2000" dirty="0"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903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9D40E-A12A-4AB7-9134-2A36B63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 OF Alkyl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halides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9DE00-D31E-4EA3-AE6A-DD753868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140" y="1426380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IUPAC names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names of parent organic compound (alkane or alkene or alkyne or alcohol or aldehydes and so on) with a prefix indicating halogens and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positions. 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names</a:t>
            </a:r>
            <a:r>
              <a:rPr lang="en-GB" sz="2000" b="1" dirty="0">
                <a:solidFill>
                  <a:srgbClr val="2D2D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the corresponding alkyl group followed by the name of halogen atom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Examples: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19F5D9-882B-46DE-B17E-6A4C2B1F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15C7E3-86F6-4B7E-B80C-9BB129B3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97" y="4829993"/>
            <a:ext cx="10737243" cy="15263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BFE03E-FF58-4F57-B37F-C17958EE9B89}"/>
              </a:ext>
            </a:extLst>
          </p:cNvPr>
          <p:cNvSpPr/>
          <p:nvPr/>
        </p:nvSpPr>
        <p:spPr>
          <a:xfrm>
            <a:off x="785481" y="4000449"/>
            <a:ext cx="105683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CH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X</a:t>
            </a:r>
            <a:r>
              <a:rPr lang="en-US" sz="2000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CH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X</a:t>
            </a:r>
            <a:r>
              <a:rPr lang="en-US" sz="2000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3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X</a:t>
            </a:r>
            <a:r>
              <a:rPr lang="en-US" sz="2000" baseline="-25000" dirty="0">
                <a:solidFill>
                  <a:schemeClr val="accent6"/>
                </a:solidFill>
                <a:latin typeface="Times New Roman" panose="02020603050405020304" pitchFamily="18" charset="0"/>
              </a:rPr>
              <a:t>4</a:t>
            </a:r>
          </a:p>
          <a:p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name         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Methylene</a:t>
            </a:r>
            <a:r>
              <a:rPr lang="en-US" sz="2000" dirty="0">
                <a:latin typeface="Times New Roman" panose="02020603050405020304" pitchFamily="18" charset="0"/>
              </a:rPr>
              <a:t> halides                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Halo</a:t>
            </a:r>
            <a:r>
              <a:rPr lang="en-US" sz="2000" dirty="0">
                <a:latin typeface="Times New Roman" panose="02020603050405020304" pitchFamily="18" charset="0"/>
              </a:rPr>
              <a:t>forms                        Carbon </a:t>
            </a:r>
            <a:r>
              <a:rPr lang="en-US" sz="2000" dirty="0">
                <a:solidFill>
                  <a:schemeClr val="accent6"/>
                </a:solidFill>
                <a:latin typeface="Times New Roman" panose="02020603050405020304" pitchFamily="18" charset="0"/>
              </a:rPr>
              <a:t>tetrahalide</a:t>
            </a:r>
            <a:r>
              <a:rPr lang="en-US" sz="2000" dirty="0">
                <a:latin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581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32AB755-DCBC-42EF-96B5-7F18BE3E4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2" r="2850" b="6392"/>
          <a:stretch/>
        </p:blipFill>
        <p:spPr>
          <a:xfrm>
            <a:off x="1667957" y="1832101"/>
            <a:ext cx="9070659" cy="455935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DC0F0C-427C-4221-A200-8D5354EE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5944EF-8155-4112-B7A8-616BFC3EB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33" t="5617" r="1425"/>
          <a:stretch/>
        </p:blipFill>
        <p:spPr>
          <a:xfrm>
            <a:off x="1232916" y="231819"/>
            <a:ext cx="9940741" cy="1635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719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7620</TotalTime>
  <Words>1013</Words>
  <Application>Microsoft Office PowerPoint</Application>
  <PresentationFormat>Custom</PresentationFormat>
  <Paragraphs>204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CS ChemDraw Drawing</vt:lpstr>
      <vt:lpstr>ChemSketch</vt:lpstr>
      <vt:lpstr>Organic halides</vt:lpstr>
      <vt:lpstr> Learning objectives </vt:lpstr>
      <vt:lpstr>Organic halogen compounds and their uses</vt:lpstr>
      <vt:lpstr>Slide 4</vt:lpstr>
      <vt:lpstr> Classification Alkyl Halides </vt:lpstr>
      <vt:lpstr> Classification Alkyl Halides </vt:lpstr>
      <vt:lpstr> Classification Alkyl Halides </vt:lpstr>
      <vt:lpstr>Nomenclature  OF Alkyl halides</vt:lpstr>
      <vt:lpstr>Slide 9</vt:lpstr>
      <vt:lpstr>Slide 10</vt:lpstr>
      <vt:lpstr> Types of Dihalides </vt:lpstr>
      <vt:lpstr>Physical Properties  </vt:lpstr>
      <vt:lpstr>Physical Properties  </vt:lpstr>
      <vt:lpstr>Physical Properties  </vt:lpstr>
      <vt:lpstr>Preparation Of Halocompounds</vt:lpstr>
      <vt:lpstr>Preparation Of Halocompounds</vt:lpstr>
      <vt:lpstr>B. Halogenation of alkenes: </vt:lpstr>
      <vt:lpstr>Slide 18</vt:lpstr>
      <vt:lpstr>C. Halogenation of alkynes :</vt:lpstr>
      <vt:lpstr>D. Halogenation of aromatic ring and alkyl benzenes: </vt:lpstr>
      <vt:lpstr>2-Conversion of alcohols: alkyl halides (Nucleophilic Substitution) </vt:lpstr>
      <vt:lpstr>Reactions of Organic Halides   </vt:lpstr>
      <vt:lpstr>Reactions of Organic Halides   </vt:lpstr>
      <vt:lpstr>Slide 24</vt:lpstr>
      <vt:lpstr>Slide 25</vt:lpstr>
      <vt:lpstr>Nucleophilic Substitution Mechanism</vt:lpstr>
      <vt:lpstr>Nucleophilic Substitution Mechanism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halides</dc:title>
  <dc:creator>Crash .</dc:creator>
  <cp:lastModifiedBy>shalaqeel</cp:lastModifiedBy>
  <cp:revision>88</cp:revision>
  <cp:lastPrinted>2018-01-23T05:04:23Z</cp:lastPrinted>
  <dcterms:created xsi:type="dcterms:W3CDTF">2017-08-21T11:09:59Z</dcterms:created>
  <dcterms:modified xsi:type="dcterms:W3CDTF">2019-01-09T11:49:05Z</dcterms:modified>
</cp:coreProperties>
</file>