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8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AEDE36-ACFE-402B-8C6F-61EDA2795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0138-8207-4F7B-A308-B099C1AE5AB4}" type="datetimeFigureOut">
              <a:rPr lang="en-US" smtClean="0"/>
              <a:pPr/>
              <a:t>20/9/2016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ACF-AA49-49ED-88E1-4382F6367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086600" cy="11652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Chapter 1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848600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Physics and Measurement</a:t>
            </a:r>
            <a:endParaRPr lang="en-US" sz="4400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7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Length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  <a:p>
            <a:pPr lvl="1"/>
            <a:r>
              <a:rPr lang="en-US" dirty="0"/>
              <a:t>SI – meter, m</a:t>
            </a:r>
          </a:p>
          <a:p>
            <a:r>
              <a:rPr lang="en-US" dirty="0"/>
              <a:t>Defined in terms of a meter – the distance traveled by light in a vacuum during a given time</a:t>
            </a:r>
          </a:p>
          <a:p>
            <a:pPr lvl="1"/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7543800" cy="16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774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Units</a:t>
            </a:r>
          </a:p>
          <a:p>
            <a:pPr lvl="1"/>
            <a:r>
              <a:rPr lang="en-US"/>
              <a:t>SI – kilogram, kg</a:t>
            </a:r>
          </a:p>
          <a:p>
            <a:r>
              <a:rPr lang="en-US"/>
              <a:t>Defined in terms of a kilogram, based on a specific cylinder kept at the International Bureau of Standards</a:t>
            </a:r>
          </a:p>
          <a:p>
            <a:r>
              <a:rPr lang="en-US"/>
              <a:t>See Table 1.2 for masses of various objects</a:t>
            </a:r>
          </a:p>
        </p:txBody>
      </p:sp>
    </p:spTree>
    <p:extLst>
      <p:ext uri="{BB962C8B-B14F-4D97-AF65-F5344CB8AC3E}">
        <p14:creationId xmlns:p14="http://schemas.microsoft.com/office/powerpoint/2010/main" val="298734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Kilogram</a:t>
            </a:r>
          </a:p>
        </p:txBody>
      </p:sp>
      <p:pic>
        <p:nvPicPr>
          <p:cNvPr id="30724" name="Picture 10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133600"/>
            <a:ext cx="2762250" cy="4267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0676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  <a:p>
            <a:pPr lvl="1"/>
            <a:r>
              <a:rPr lang="en-US" dirty="0"/>
              <a:t>seconds, s</a:t>
            </a:r>
          </a:p>
          <a:p>
            <a:r>
              <a:rPr lang="en-US" dirty="0"/>
              <a:t>Defined in terms of the </a:t>
            </a:r>
            <a:r>
              <a:rPr lang="en-US" dirty="0" smtClean="0"/>
              <a:t>oscillation (</a:t>
            </a:r>
            <a:r>
              <a:rPr lang="ar-SA" dirty="0" smtClean="0">
                <a:solidFill>
                  <a:srgbClr val="C00000"/>
                </a:solidFill>
              </a:rPr>
              <a:t>ذبذبة</a:t>
            </a:r>
            <a:r>
              <a:rPr lang="en-US" dirty="0" smtClean="0"/>
              <a:t>) </a:t>
            </a:r>
            <a:r>
              <a:rPr lang="en-US" dirty="0"/>
              <a:t>of radiation from a cesium </a:t>
            </a:r>
            <a:r>
              <a:rPr lang="en-US" dirty="0" smtClean="0"/>
              <a:t>atom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466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24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3352800"/>
            <a:ext cx="1981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4114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magnitude of Physical quantities vary over wide range. For example:	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Separation between two protons in the nucleus =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 mass of electron  =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 mass of our galaxy =</a:t>
            </a:r>
          </a:p>
          <a:p>
            <a:r>
              <a:rPr lang="en-US" sz="2400" i="1" dirty="0" smtClean="0">
                <a:solidFill>
                  <a:srgbClr val="0066CC"/>
                </a:solidFill>
              </a:rPr>
              <a:t>The CGPM recommended standard prefix for certain powers of 10</a:t>
            </a:r>
            <a:endParaRPr lang="en-US" sz="2400" i="1" dirty="0">
              <a:solidFill>
                <a:srgbClr val="0066C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00600"/>
            <a:ext cx="109646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257800"/>
            <a:ext cx="1333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715000"/>
            <a:ext cx="1257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350520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البادئات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962400" cy="1143000"/>
          </a:xfrm>
        </p:spPr>
        <p:txBody>
          <a:bodyPr/>
          <a:lstStyle/>
          <a:p>
            <a:r>
              <a:rPr lang="en-US" dirty="0"/>
              <a:t>Prefixes, cont.</a:t>
            </a:r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3893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prefixes can be used with any base units</a:t>
            </a:r>
          </a:p>
          <a:p>
            <a:pPr>
              <a:lnSpc>
                <a:spcPct val="90000"/>
              </a:lnSpc>
            </a:pPr>
            <a:r>
              <a:rPr lang="en-US" sz="2800"/>
              <a:t>They are multipliers of the base unit</a:t>
            </a:r>
          </a:p>
          <a:p>
            <a:pPr>
              <a:lnSpc>
                <a:spcPct val="90000"/>
              </a:lnSpc>
            </a:pPr>
            <a:r>
              <a:rPr lang="en-US" sz="280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mm = 10</a:t>
            </a:r>
            <a:r>
              <a:rPr lang="en-US" sz="2400" baseline="30000"/>
              <a:t>-3</a:t>
            </a:r>
            <a:r>
              <a:rPr lang="en-US" sz="2400"/>
              <a:t> 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mg = 10</a:t>
            </a:r>
            <a:r>
              <a:rPr lang="en-US" sz="2400" baseline="30000"/>
              <a:t>-3</a:t>
            </a:r>
            <a:r>
              <a:rPr lang="en-US" sz="2400"/>
              <a:t> g</a:t>
            </a:r>
          </a:p>
        </p:txBody>
      </p:sp>
      <p:pic>
        <p:nvPicPr>
          <p:cNvPr id="68611" name="Picture 1027" descr=" 01T04.jpg                                                      000454C6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838" y="0"/>
            <a:ext cx="4348162" cy="676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Dimension</a:t>
            </a:r>
            <a:endParaRPr lang="en-US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01000" cy="4648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b="1" dirty="0" smtClean="0"/>
              <a:t>What is Dimension (</a:t>
            </a:r>
            <a:r>
              <a:rPr lang="ar-AE" sz="2800" b="1" dirty="0" smtClean="0">
                <a:solidFill>
                  <a:srgbClr val="FF0000"/>
                </a:solidFill>
              </a:rPr>
              <a:t>البعد</a:t>
            </a:r>
            <a:r>
              <a:rPr lang="en-US" sz="2800" b="1" dirty="0" smtClean="0"/>
              <a:t>)?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the physical quantities (</a:t>
            </a:r>
            <a:r>
              <a:rPr lang="ar-A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الكميات الفيزيائية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can be expressed as the product of power of the base </a:t>
            </a:r>
            <a:r>
              <a:rPr lang="en-US" sz="28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(Fundamental)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quantities.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example: 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Velocity = Displacement/Time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= length/ time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= L/T = LT</a:t>
            </a:r>
            <a:r>
              <a:rPr lang="en-US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Acceleration=  velocity/time  = LT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/T</a:t>
            </a:r>
          </a:p>
          <a:p>
            <a:pPr marL="1885950" lvl="3" indent="-514350" algn="just">
              <a:buFont typeface="Wingdings" pitchFamily="2" charset="2"/>
              <a:buChar char="Ø"/>
            </a:pPr>
            <a:endParaRPr lang="en-US" sz="2800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5950" lvl="3" indent="-514350" algn="just">
              <a:buFont typeface="Wingdings" pitchFamily="2" charset="2"/>
              <a:buChar char="Ø"/>
            </a:pP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= LT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12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954752" cy="274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4572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 MLT</a:t>
            </a:r>
            <a:r>
              <a:rPr lang="en-US" sz="4000" b="1" baseline="30000" dirty="0" smtClean="0"/>
              <a:t>-2</a:t>
            </a:r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Dimension</a:t>
            </a:r>
            <a:endParaRPr lang="en-US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01000" cy="464820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 exponent of the base quantities that enters into the expression is called the dimension of the quantity in that base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Thus dimension of Force are 1 in mass, 1 in length and -2 in time.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convenience base quantities are written as one letter symbol.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Mass – M,  length- L and time – T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Dimension of force is [M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0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Dimension</a:t>
            </a:r>
            <a:endParaRPr lang="en-US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01000" cy="4648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Problem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82657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3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086600" cy="11652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Plan and Learning Outcome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this chapter we will </a:t>
            </a:r>
            <a:r>
              <a:rPr lang="en-US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</a:t>
            </a:r>
          </a:p>
          <a:p>
            <a:endParaRPr lang="en-US" dirty="0" smtClean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Physics and its objective?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Physical quantities and its type.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Measurements and its need.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Units and dimension.</a:t>
            </a:r>
          </a:p>
        </p:txBody>
      </p:sp>
    </p:spTree>
    <p:extLst>
      <p:ext uri="{BB962C8B-B14F-4D97-AF65-F5344CB8AC3E}">
        <p14:creationId xmlns:p14="http://schemas.microsoft.com/office/powerpoint/2010/main" val="351431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Uses of Dimension</a:t>
            </a:r>
            <a:endParaRPr lang="en-US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01000" cy="464820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 algn="just"/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equation?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Several terms separated by symbols of equality, plus or minus sign.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dimension of all terms in the equation must be identical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57388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562600"/>
            <a:ext cx="263942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8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Uses of Dimension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8915400" cy="4953000"/>
          </a:xfrm>
        </p:spPr>
        <p:txBody>
          <a:bodyPr/>
          <a:lstStyle/>
          <a:p>
            <a:pPr algn="just"/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760750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819400" cy="8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81200"/>
            <a:ext cx="263942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Uses of Dimension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77571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76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5181600" cy="106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Test questions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305800" cy="45720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 algn="just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Q. 3. </a:t>
            </a:r>
            <a:r>
              <a:rPr lang="en-US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Suppose that two quantities A and B have different dimension. Determine which of the following </a:t>
            </a:r>
            <a:r>
              <a:rPr lang="en-US" sz="24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airthematic</a:t>
            </a:r>
            <a:r>
              <a:rPr lang="en-US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operation could be physically meaningful,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(a)  A+B   (b)  A/B    (c) B-A     (d) AB</a:t>
            </a:r>
          </a:p>
          <a:p>
            <a:pPr algn="just"/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5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5181600" cy="106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Test questions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305800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Q. 1.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Q. 2</a:t>
            </a:r>
            <a:endParaRPr lang="en-US" sz="28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32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105400"/>
            <a:ext cx="632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06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Uses of Dimension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3810000" cy="8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8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5486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Problems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Dimension formula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0022"/>
            <a:ext cx="7548563" cy="472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021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5486400" cy="688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Problems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Conversion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Q.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Q. </a:t>
            </a: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19600"/>
            <a:ext cx="6096000" cy="6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609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00"/>
            <a:ext cx="6019800" cy="8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18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010400" cy="4267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 pendulum</a:t>
            </a: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Suppose an </a:t>
            </a:r>
            <a:r>
              <a:rPr lang="en-US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baseline="30000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of a particle </a:t>
            </a:r>
          </a:p>
          <a:p>
            <a:pPr algn="just"/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 = k </a:t>
            </a:r>
            <a:r>
              <a:rPr lang="en-US" i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30000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30000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i="1" baseline="300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Write the simple form of equation</a:t>
            </a: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365591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7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990600"/>
            <a:ext cx="8610600" cy="25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The position of a particle moving under uniform acceleration is some function of time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and the acceleration. Suppose we write this position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ka</a:t>
            </a:r>
            <a:r>
              <a:rPr kumimoji="0" lang="en-US" sz="24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4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where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is a dimensionless constant.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Show by dimensional analysis that this expression is satisfied if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= 1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= 2. Can this analysis give the value of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7200" y="35814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Which of the following equations are dimensionally correct?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(a)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(b)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= (2 m)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cos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kx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), where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= 2 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–1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Objective of </a:t>
            </a:r>
            <a:r>
              <a:rPr lang="en-US" dirty="0" smtClean="0">
                <a:solidFill>
                  <a:srgbClr val="0033CC"/>
                </a:solidFill>
              </a:rPr>
              <a:t>Physics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/>
              <a:t>(</a:t>
            </a:r>
            <a:r>
              <a:rPr lang="ar-AE" b="1" dirty="0" smtClean="0">
                <a:solidFill>
                  <a:srgbClr val="FF0000"/>
                </a:solidFill>
              </a:rPr>
              <a:t>الهدف من الفيزياء</a:t>
            </a:r>
            <a:r>
              <a:rPr lang="en-US" dirty="0"/>
              <a:t>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33CC"/>
                </a:solidFill>
              </a:rPr>
              <a:t>Physics describe the law of Nature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find the limited </a:t>
            </a:r>
            <a:r>
              <a:rPr lang="en-US" dirty="0" smtClean="0"/>
              <a:t>number (</a:t>
            </a:r>
            <a:r>
              <a:rPr lang="ar-AE" dirty="0" smtClean="0">
                <a:solidFill>
                  <a:srgbClr val="FF0000"/>
                </a:solidFill>
              </a:rPr>
              <a:t>العدد المحدود</a:t>
            </a:r>
            <a:r>
              <a:rPr lang="en-US" dirty="0" smtClean="0"/>
              <a:t>) </a:t>
            </a:r>
            <a:r>
              <a:rPr lang="en-US" dirty="0"/>
              <a:t>of fundamental </a:t>
            </a:r>
            <a:r>
              <a:rPr lang="en-US" dirty="0" smtClean="0"/>
              <a:t>(</a:t>
            </a:r>
            <a:r>
              <a:rPr lang="ar-AE" dirty="0" smtClean="0">
                <a:solidFill>
                  <a:srgbClr val="FF0000"/>
                </a:solidFill>
              </a:rPr>
              <a:t>أساسي</a:t>
            </a:r>
            <a:r>
              <a:rPr lang="en-US" dirty="0" smtClean="0"/>
              <a:t>)laws </a:t>
            </a:r>
            <a:r>
              <a:rPr lang="en-US" dirty="0"/>
              <a:t>that govern natural </a:t>
            </a:r>
            <a:r>
              <a:rPr lang="en-US" dirty="0" smtClean="0"/>
              <a:t>phenomena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 use these laws to </a:t>
            </a:r>
            <a:r>
              <a:rPr lang="en-US" dirty="0" smtClean="0"/>
              <a:t>develop (</a:t>
            </a:r>
            <a:r>
              <a:rPr lang="ar-AE" dirty="0" smtClean="0">
                <a:solidFill>
                  <a:srgbClr val="FF0000"/>
                </a:solidFill>
              </a:rPr>
              <a:t>تطوير</a:t>
            </a:r>
            <a:r>
              <a:rPr lang="en-US" dirty="0" smtClean="0"/>
              <a:t>) </a:t>
            </a:r>
            <a:r>
              <a:rPr lang="en-US" dirty="0"/>
              <a:t>theories that can predict the results of future experiments</a:t>
            </a:r>
          </a:p>
          <a:p>
            <a:pPr>
              <a:lnSpc>
                <a:spcPct val="150000"/>
              </a:lnSpc>
            </a:pPr>
            <a:r>
              <a:rPr lang="en-US" dirty="0"/>
              <a:t>Express the laws in the language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3845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61362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1828800" cy="9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00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25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Theory and Experiments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complement (</a:t>
            </a:r>
            <a:r>
              <a:rPr lang="ar-SA" dirty="0" smtClean="0">
                <a:solidFill>
                  <a:srgbClr val="FF0000"/>
                </a:solidFill>
              </a:rPr>
              <a:t>تكملة</a:t>
            </a:r>
            <a:r>
              <a:rPr lang="en-US" dirty="0" smtClean="0"/>
              <a:t>) to </a:t>
            </a:r>
            <a:r>
              <a:rPr lang="en-US" dirty="0"/>
              <a:t>each other</a:t>
            </a:r>
          </a:p>
          <a:p>
            <a:r>
              <a:rPr lang="en-US" dirty="0"/>
              <a:t>When a </a:t>
            </a:r>
            <a:r>
              <a:rPr lang="en-US" dirty="0" smtClean="0"/>
              <a:t>discrepancy (</a:t>
            </a:r>
            <a:r>
              <a:rPr lang="ar-SA" dirty="0" smtClean="0">
                <a:solidFill>
                  <a:srgbClr val="FF0000"/>
                </a:solidFill>
              </a:rPr>
              <a:t>تناقض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ar-SA" dirty="0" smtClean="0">
                <a:solidFill>
                  <a:srgbClr val="FF0000"/>
                </a:solidFill>
              </a:rPr>
              <a:t> فرق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occurs (</a:t>
            </a:r>
            <a:r>
              <a:rPr lang="ar-SA" dirty="0" smtClean="0">
                <a:solidFill>
                  <a:srgbClr val="FF0000"/>
                </a:solidFill>
              </a:rPr>
              <a:t>يحدث</a:t>
            </a:r>
            <a:r>
              <a:rPr lang="en-US" dirty="0" smtClean="0"/>
              <a:t>), </a:t>
            </a:r>
            <a:r>
              <a:rPr lang="en-US" dirty="0"/>
              <a:t>theory may be </a:t>
            </a:r>
            <a:r>
              <a:rPr lang="en-US" dirty="0" smtClean="0"/>
              <a:t>modified(</a:t>
            </a:r>
            <a:r>
              <a:rPr lang="ar-SA" dirty="0" smtClean="0">
                <a:solidFill>
                  <a:srgbClr val="FF0000"/>
                </a:solidFill>
              </a:rPr>
              <a:t>تعديل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Theory may apply to limited </a:t>
            </a:r>
            <a:r>
              <a:rPr lang="en-US" dirty="0" smtClean="0"/>
              <a:t>conditions (</a:t>
            </a:r>
            <a:r>
              <a:rPr lang="ar-SA" dirty="0" smtClean="0">
                <a:solidFill>
                  <a:srgbClr val="FF0000"/>
                </a:solidFill>
              </a:rPr>
              <a:t>شروط</a:t>
            </a:r>
            <a:r>
              <a:rPr lang="en-US" dirty="0" smtClean="0"/>
              <a:t> </a:t>
            </a:r>
            <a:r>
              <a:rPr lang="ar-SA" dirty="0" smtClean="0">
                <a:solidFill>
                  <a:srgbClr val="FF0000"/>
                </a:solidFill>
              </a:rPr>
              <a:t>محدودة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Example:  Newtonian Mechanics is confined to objects traveling slowing with respect to the speed of light</a:t>
            </a:r>
          </a:p>
          <a:p>
            <a:pPr lvl="1"/>
            <a:r>
              <a:rPr lang="en-US" dirty="0"/>
              <a:t>Try to develop a more general theory</a:t>
            </a:r>
          </a:p>
        </p:txBody>
      </p:sp>
    </p:spTree>
    <p:extLst>
      <p:ext uri="{BB962C8B-B14F-4D97-AF65-F5344CB8AC3E}">
        <p14:creationId xmlns:p14="http://schemas.microsoft.com/office/powerpoint/2010/main" val="17636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Quantities Used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mechanics, three </a:t>
            </a:r>
            <a:r>
              <a:rPr lang="en-US" i="1" dirty="0"/>
              <a:t>basic quantities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ar-SA" dirty="0" smtClean="0"/>
              <a:t>كميات الأساسية</a:t>
            </a:r>
            <a:r>
              <a:rPr lang="en-US" dirty="0" smtClean="0"/>
              <a:t>)are </a:t>
            </a:r>
            <a:r>
              <a:rPr lang="en-US" dirty="0"/>
              <a:t>used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Length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Mass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Time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Fundamental or basic quantities is independent of each other</a:t>
            </a:r>
            <a:endParaRPr lang="en-US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Will also use </a:t>
            </a:r>
            <a:r>
              <a:rPr lang="en-US" i="1" dirty="0"/>
              <a:t>derived </a:t>
            </a:r>
            <a:r>
              <a:rPr lang="en-US" i="1" dirty="0" smtClean="0"/>
              <a:t>quantities (</a:t>
            </a:r>
            <a:r>
              <a:rPr lang="ar-SA" i="1" dirty="0" smtClean="0">
                <a:solidFill>
                  <a:srgbClr val="FF0000"/>
                </a:solidFill>
              </a:rPr>
              <a:t>الكميات</a:t>
            </a:r>
            <a:r>
              <a:rPr lang="ar-SA" i="1" dirty="0" smtClean="0"/>
              <a:t> </a:t>
            </a:r>
            <a:r>
              <a:rPr lang="ar-SA" i="1" dirty="0" smtClean="0">
                <a:solidFill>
                  <a:srgbClr val="FF0000"/>
                </a:solidFill>
              </a:rPr>
              <a:t>المشتقة</a:t>
            </a:r>
            <a:r>
              <a:rPr lang="en-US" i="1" dirty="0" smtClean="0"/>
              <a:t>)</a:t>
            </a:r>
            <a:endParaRPr lang="en-US" i="1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33CC"/>
                </a:solidFill>
              </a:rPr>
              <a:t>These are other quantities </a:t>
            </a:r>
            <a:r>
              <a:rPr lang="en-US" dirty="0" smtClean="0">
                <a:solidFill>
                  <a:srgbClr val="0033CC"/>
                </a:solidFill>
              </a:rPr>
              <a:t>which can </a:t>
            </a:r>
            <a:r>
              <a:rPr lang="en-US" dirty="0">
                <a:solidFill>
                  <a:srgbClr val="0033CC"/>
                </a:solidFill>
              </a:rPr>
              <a:t>be expressed in terms of </a:t>
            </a:r>
            <a:r>
              <a:rPr lang="en-US" dirty="0" smtClean="0">
                <a:solidFill>
                  <a:srgbClr val="0033CC"/>
                </a:solidFill>
              </a:rPr>
              <a:t>fundamental quantities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6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124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For example :              Area= square of length</a:t>
            </a:r>
          </a:p>
          <a:p>
            <a:r>
              <a:rPr lang="en-US" sz="2400" dirty="0" smtClean="0">
                <a:solidFill>
                  <a:srgbClr val="0066CC"/>
                </a:solidFill>
              </a:rPr>
              <a:t>			</a:t>
            </a:r>
            <a:r>
              <a:rPr lang="en-US" sz="2400" dirty="0" smtClean="0">
                <a:solidFill>
                  <a:srgbClr val="C00000"/>
                </a:solidFill>
              </a:rPr>
              <a:t>Speed= distance/time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676400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(</a:t>
            </a:r>
            <a:r>
              <a:rPr lang="ar-SA" sz="2800" i="1" dirty="0" smtClean="0">
                <a:solidFill>
                  <a:srgbClr val="FF0000"/>
                </a:solidFill>
              </a:rPr>
              <a:t>الكميات المشتقة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524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Derived quantities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371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12954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7391400" cy="20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353579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199" y="4267200"/>
            <a:ext cx="337704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5720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410200"/>
            <a:ext cx="2466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715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400894" y="3733800"/>
            <a:ext cx="174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quantitative </a:t>
            </a:r>
            <a:r>
              <a:rPr lang="ar-SA" dirty="0" smtClean="0">
                <a:solidFill>
                  <a:srgbClr val="FF0000"/>
                </a:solidFill>
              </a:rPr>
              <a:t>كمي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5431" y="3429000"/>
            <a:ext cx="1798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comparison </a:t>
            </a:r>
            <a:r>
              <a:rPr lang="ar-SA" dirty="0" smtClean="0">
                <a:solidFill>
                  <a:srgbClr val="FF0000"/>
                </a:solidFill>
              </a:rPr>
              <a:t>مقارنة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4038600"/>
            <a:ext cx="148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Standard </a:t>
            </a:r>
            <a:r>
              <a:rPr lang="ar-SA" dirty="0" smtClean="0">
                <a:solidFill>
                  <a:srgbClr val="FF0000"/>
                </a:solidFill>
              </a:rPr>
              <a:t>معيار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 of Quantities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Standardized systems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dirty="0"/>
              <a:t>agreed upon by some authority, usually a governmental body</a:t>
            </a:r>
          </a:p>
          <a:p>
            <a:r>
              <a:rPr lang="en-US" dirty="0"/>
              <a:t>SI – </a:t>
            </a:r>
            <a:r>
              <a:rPr lang="en-US" dirty="0" err="1"/>
              <a:t>Syst</a:t>
            </a:r>
            <a:r>
              <a:rPr lang="en-US" dirty="0" err="1">
                <a:cs typeface="Times New Roman" pitchFamily="18" charset="0"/>
              </a:rPr>
              <a:t>é</a:t>
            </a:r>
            <a:r>
              <a:rPr lang="en-US" dirty="0" err="1"/>
              <a:t>me</a:t>
            </a:r>
            <a:r>
              <a:rPr lang="en-US" dirty="0"/>
              <a:t> International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agreed to in 1960 by an international committee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SI </a:t>
            </a:r>
            <a:r>
              <a:rPr lang="en-US" dirty="0"/>
              <a:t>system used in this text</a:t>
            </a:r>
          </a:p>
        </p:txBody>
      </p:sp>
    </p:spTree>
    <p:extLst>
      <p:ext uri="{BB962C8B-B14F-4D97-AF65-F5344CB8AC3E}">
        <p14:creationId xmlns:p14="http://schemas.microsoft.com/office/powerpoint/2010/main" val="356083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737</Words>
  <Application>Microsoft Office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1</vt:lpstr>
      <vt:lpstr>Plan and Learning Outcome</vt:lpstr>
      <vt:lpstr>Objective of Physics (الهدف من الفيزياء)</vt:lpstr>
      <vt:lpstr>PowerPoint Presentation</vt:lpstr>
      <vt:lpstr>Theory and Experiments</vt:lpstr>
      <vt:lpstr>Quantities Used</vt:lpstr>
      <vt:lpstr>PowerPoint Presentation</vt:lpstr>
      <vt:lpstr>PowerPoint Presentation</vt:lpstr>
      <vt:lpstr>Standards of Quantities</vt:lpstr>
      <vt:lpstr>Length</vt:lpstr>
      <vt:lpstr>Mass</vt:lpstr>
      <vt:lpstr>Standard Kilogram</vt:lpstr>
      <vt:lpstr>Time</vt:lpstr>
      <vt:lpstr>PowerPoint Presentation</vt:lpstr>
      <vt:lpstr>Prefixes, cont.</vt:lpstr>
      <vt:lpstr>Dimension</vt:lpstr>
      <vt:lpstr>PowerPoint Presentation</vt:lpstr>
      <vt:lpstr>Dimension</vt:lpstr>
      <vt:lpstr>Dimension</vt:lpstr>
      <vt:lpstr>Uses of Dimension</vt:lpstr>
      <vt:lpstr>Uses of Dimension</vt:lpstr>
      <vt:lpstr>Uses of Dimension</vt:lpstr>
      <vt:lpstr>Test questions</vt:lpstr>
      <vt:lpstr>Test questions</vt:lpstr>
      <vt:lpstr>Uses of Dimension</vt:lpstr>
      <vt:lpstr>Problems</vt:lpstr>
      <vt:lpstr>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of Physics (الهدف من الفيزياء)</dc:title>
  <dc:creator>LENOVO</dc:creator>
  <cp:lastModifiedBy>User</cp:lastModifiedBy>
  <cp:revision>33</cp:revision>
  <dcterms:created xsi:type="dcterms:W3CDTF">2013-09-02T07:23:39Z</dcterms:created>
  <dcterms:modified xsi:type="dcterms:W3CDTF">2016-09-20T06:51:35Z</dcterms:modified>
</cp:coreProperties>
</file>