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56" r:id="rId5"/>
    <p:sldId id="257" r:id="rId6"/>
    <p:sldId id="258" r:id="rId7"/>
    <p:sldId id="301" r:id="rId8"/>
    <p:sldId id="259" r:id="rId9"/>
    <p:sldId id="302" r:id="rId10"/>
    <p:sldId id="304" r:id="rId11"/>
    <p:sldId id="260" r:id="rId12"/>
    <p:sldId id="261" r:id="rId13"/>
    <p:sldId id="303" r:id="rId14"/>
    <p:sldId id="262" r:id="rId15"/>
    <p:sldId id="263" r:id="rId16"/>
    <p:sldId id="266" r:id="rId17"/>
    <p:sldId id="306" r:id="rId18"/>
    <p:sldId id="267" r:id="rId19"/>
    <p:sldId id="269" r:id="rId20"/>
    <p:sldId id="271" r:id="rId21"/>
    <p:sldId id="272" r:id="rId22"/>
    <p:sldId id="273" r:id="rId23"/>
    <p:sldId id="274" r:id="rId24"/>
    <p:sldId id="277" r:id="rId25"/>
    <p:sldId id="276" r:id="rId26"/>
    <p:sldId id="308" r:id="rId27"/>
    <p:sldId id="278" r:id="rId28"/>
    <p:sldId id="279" r:id="rId29"/>
    <p:sldId id="275" r:id="rId30"/>
    <p:sldId id="280" r:id="rId31"/>
    <p:sldId id="281" r:id="rId32"/>
    <p:sldId id="283" r:id="rId33"/>
    <p:sldId id="282" r:id="rId34"/>
    <p:sldId id="284" r:id="rId35"/>
    <p:sldId id="285" r:id="rId36"/>
    <p:sldId id="286" r:id="rId37"/>
    <p:sldId id="287" r:id="rId38"/>
    <p:sldId id="288" r:id="rId39"/>
    <p:sldId id="28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1E095-F285-4CD0-8FBF-E478EE9C3E0B}" type="datetimeFigureOut">
              <a:rPr lang="en-US" smtClean="0"/>
              <a:pPr/>
              <a:t>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E98EA-F5CC-43B1-A995-11762476CD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52E46C-109C-49D5-92BB-79A008D40F00}" type="datetime1">
              <a:rPr lang="en-US" smtClean="0"/>
              <a:pPr/>
              <a:t>4/11/2011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
        <p:nvSpPr>
          <p:cNvPr id="6" name="Slide Number Placeholder 5"/>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F16DC-5E45-4C6B-A98B-420E983450EE}" type="datetime1">
              <a:rPr lang="en-US" smtClean="0"/>
              <a:pPr/>
              <a:t>4/11/2011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
        <p:nvSpPr>
          <p:cNvPr id="6" name="Slide Number Placeholder 5"/>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2DEE3-EC24-4D1E-A953-34DF972F6BFC}" type="datetime1">
              <a:rPr lang="en-US" smtClean="0"/>
              <a:pPr/>
              <a:t>4/11/2011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
        <p:nvSpPr>
          <p:cNvPr id="6" name="Slide Number Placeholder 5"/>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3EE6-6BB9-429A-8EEA-1C8DAB405E6C}" type="datetime1">
              <a:rPr lang="en-US" smtClean="0"/>
              <a:pPr/>
              <a:t>4/11/2011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
        <p:nvSpPr>
          <p:cNvPr id="6" name="Slide Number Placeholder 5"/>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1002D-F959-4E34-B0E4-0C1659F74F64}" type="datetime1">
              <a:rPr lang="en-US" smtClean="0"/>
              <a:pPr/>
              <a:t>4/11/2011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
        <p:nvSpPr>
          <p:cNvPr id="6" name="Slide Number Placeholder 5"/>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A40D7-53E8-46E1-8544-D558A6F1CC89}" type="datetime1">
              <a:rPr lang="en-US" smtClean="0"/>
              <a:pPr/>
              <a:t>4/11/2011</a:t>
            </a:fld>
            <a:endParaRPr lang="en-US"/>
          </a:p>
        </p:txBody>
      </p:sp>
      <p:sp>
        <p:nvSpPr>
          <p:cNvPr id="6" name="Footer Placeholder 5"/>
          <p:cNvSpPr>
            <a:spLocks noGrp="1"/>
          </p:cNvSpPr>
          <p:nvPr>
            <p:ph type="ftr" sz="quarter" idx="11"/>
          </p:nvPr>
        </p:nvSpPr>
        <p:spPr/>
        <p:txBody>
          <a:bodyPr/>
          <a:lstStyle/>
          <a:p>
            <a:r>
              <a:rPr lang="en-US" smtClean="0"/>
              <a:t>CE 417, King Saud University</a:t>
            </a:r>
            <a:endParaRPr lang="en-US"/>
          </a:p>
        </p:txBody>
      </p:sp>
      <p:sp>
        <p:nvSpPr>
          <p:cNvPr id="7" name="Slide Number Placeholder 6"/>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E52C8D-EBD3-47FC-8715-F10896323844}" type="datetime1">
              <a:rPr lang="en-US" smtClean="0"/>
              <a:pPr/>
              <a:t>4/11/2011</a:t>
            </a:fld>
            <a:endParaRPr lang="en-US"/>
          </a:p>
        </p:txBody>
      </p:sp>
      <p:sp>
        <p:nvSpPr>
          <p:cNvPr id="8" name="Footer Placeholder 7"/>
          <p:cNvSpPr>
            <a:spLocks noGrp="1"/>
          </p:cNvSpPr>
          <p:nvPr>
            <p:ph type="ftr" sz="quarter" idx="11"/>
          </p:nvPr>
        </p:nvSpPr>
        <p:spPr/>
        <p:txBody>
          <a:bodyPr/>
          <a:lstStyle/>
          <a:p>
            <a:r>
              <a:rPr lang="en-US" smtClean="0"/>
              <a:t>CE 417, King Saud University</a:t>
            </a:r>
            <a:endParaRPr lang="en-US"/>
          </a:p>
        </p:txBody>
      </p:sp>
      <p:sp>
        <p:nvSpPr>
          <p:cNvPr id="9" name="Slide Number Placeholder 8"/>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A4408-AE31-4FED-85CA-E1D666A2BD18}" type="datetime1">
              <a:rPr lang="en-US" smtClean="0"/>
              <a:pPr/>
              <a:t>4/11/2011</a:t>
            </a:fld>
            <a:endParaRPr lang="en-US"/>
          </a:p>
        </p:txBody>
      </p:sp>
      <p:sp>
        <p:nvSpPr>
          <p:cNvPr id="4" name="Footer Placeholder 3"/>
          <p:cNvSpPr>
            <a:spLocks noGrp="1"/>
          </p:cNvSpPr>
          <p:nvPr>
            <p:ph type="ftr" sz="quarter" idx="11"/>
          </p:nvPr>
        </p:nvSpPr>
        <p:spPr/>
        <p:txBody>
          <a:bodyPr/>
          <a:lstStyle/>
          <a:p>
            <a:r>
              <a:rPr lang="en-US" smtClean="0"/>
              <a:t>CE 417, King Saud University</a:t>
            </a:r>
            <a:endParaRPr lang="en-US"/>
          </a:p>
        </p:txBody>
      </p:sp>
      <p:sp>
        <p:nvSpPr>
          <p:cNvPr id="5" name="Slide Number Placeholder 4"/>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5477B-2D97-4411-8D32-8A9D9FE2D33B}" type="datetime1">
              <a:rPr lang="en-US" smtClean="0"/>
              <a:pPr/>
              <a:t>4/11/2011</a:t>
            </a:fld>
            <a:endParaRPr lang="en-US"/>
          </a:p>
        </p:txBody>
      </p:sp>
      <p:sp>
        <p:nvSpPr>
          <p:cNvPr id="3" name="Footer Placeholder 2"/>
          <p:cNvSpPr>
            <a:spLocks noGrp="1"/>
          </p:cNvSpPr>
          <p:nvPr>
            <p:ph type="ftr" sz="quarter" idx="11"/>
          </p:nvPr>
        </p:nvSpPr>
        <p:spPr/>
        <p:txBody>
          <a:bodyPr/>
          <a:lstStyle/>
          <a:p>
            <a:r>
              <a:rPr lang="en-US" smtClean="0"/>
              <a:t>CE 417, King Saud University</a:t>
            </a:r>
            <a:endParaRPr lang="en-US"/>
          </a:p>
        </p:txBody>
      </p:sp>
      <p:sp>
        <p:nvSpPr>
          <p:cNvPr id="4" name="Slide Number Placeholder 3"/>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A0EFF-EFFD-48E7-B75E-2BB78C61E7BF}" type="datetime1">
              <a:rPr lang="en-US" smtClean="0"/>
              <a:pPr/>
              <a:t>4/11/2011</a:t>
            </a:fld>
            <a:endParaRPr lang="en-US"/>
          </a:p>
        </p:txBody>
      </p:sp>
      <p:sp>
        <p:nvSpPr>
          <p:cNvPr id="6" name="Footer Placeholder 5"/>
          <p:cNvSpPr>
            <a:spLocks noGrp="1"/>
          </p:cNvSpPr>
          <p:nvPr>
            <p:ph type="ftr" sz="quarter" idx="11"/>
          </p:nvPr>
        </p:nvSpPr>
        <p:spPr/>
        <p:txBody>
          <a:bodyPr/>
          <a:lstStyle/>
          <a:p>
            <a:r>
              <a:rPr lang="en-US" smtClean="0"/>
              <a:t>CE 417, King Saud University</a:t>
            </a:r>
            <a:endParaRPr lang="en-US"/>
          </a:p>
        </p:txBody>
      </p:sp>
      <p:sp>
        <p:nvSpPr>
          <p:cNvPr id="7" name="Slide Number Placeholder 6"/>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189D5-79F9-4901-8E6A-07550DD2A048}" type="datetime1">
              <a:rPr lang="en-US" smtClean="0"/>
              <a:pPr/>
              <a:t>4/11/2011</a:t>
            </a:fld>
            <a:endParaRPr lang="en-US"/>
          </a:p>
        </p:txBody>
      </p:sp>
      <p:sp>
        <p:nvSpPr>
          <p:cNvPr id="6" name="Footer Placeholder 5"/>
          <p:cNvSpPr>
            <a:spLocks noGrp="1"/>
          </p:cNvSpPr>
          <p:nvPr>
            <p:ph type="ftr" sz="quarter" idx="11"/>
          </p:nvPr>
        </p:nvSpPr>
        <p:spPr/>
        <p:txBody>
          <a:bodyPr/>
          <a:lstStyle/>
          <a:p>
            <a:r>
              <a:rPr lang="en-US" smtClean="0"/>
              <a:t>CE 417, King Saud University</a:t>
            </a:r>
            <a:endParaRPr lang="en-US"/>
          </a:p>
        </p:txBody>
      </p:sp>
      <p:sp>
        <p:nvSpPr>
          <p:cNvPr id="7" name="Slide Number Placeholder 6"/>
          <p:cNvSpPr>
            <a:spLocks noGrp="1"/>
          </p:cNvSpPr>
          <p:nvPr>
            <p:ph type="sldNum" sz="quarter" idx="12"/>
          </p:nvPr>
        </p:nvSpPr>
        <p:spPr/>
        <p:txBody>
          <a:bodyPr/>
          <a:lstStyle/>
          <a:p>
            <a:fld id="{DD2FB698-8C36-4FBF-9591-3204009184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20843-AE36-47E4-9AEA-A8023A9574B0}" type="datetime1">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CE 417, King Saud University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FB698-8C36-4FBF-9591-3204009184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Chapter </a:t>
            </a:r>
            <a:r>
              <a:rPr lang="en-US" sz="5400" b="1" dirty="0" smtClean="0"/>
              <a:t>19</a:t>
            </a:r>
            <a:endParaRPr lang="en-US" sz="5400" dirty="0"/>
          </a:p>
        </p:txBody>
      </p:sp>
      <p:sp>
        <p:nvSpPr>
          <p:cNvPr id="3" name="Subtitle 2"/>
          <p:cNvSpPr>
            <a:spLocks noGrp="1"/>
          </p:cNvSpPr>
          <p:nvPr>
            <p:ph type="subTitle" idx="1"/>
          </p:nvPr>
        </p:nvSpPr>
        <p:spPr/>
        <p:txBody>
          <a:bodyPr>
            <a:normAutofit/>
          </a:bodyPr>
          <a:lstStyle/>
          <a:p>
            <a:r>
              <a:rPr lang="en-US" sz="5400" b="1" dirty="0" smtClean="0"/>
              <a:t>Construction Safety and Health</a:t>
            </a:r>
            <a:endParaRPr lang="en-US" sz="5400"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19-2 OSHA</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As </a:t>
            </a:r>
            <a:r>
              <a:rPr lang="en-US" dirty="0"/>
              <a:t>shown in Table 19-1, civil penalties of $7000 per day may be assessed for failure to correct a cited violation. </a:t>
            </a:r>
          </a:p>
          <a:p>
            <a:pPr lvl="0"/>
            <a:r>
              <a:rPr lang="en-US" dirty="0" smtClean="0"/>
              <a:t>Under criminal proceedings, a fine of $20,000 and imprisonment for 1 year may be adjudged for a second conviction of a violation resulting in the death of an employee.</a:t>
            </a:r>
          </a:p>
          <a:p>
            <a:pPr lvl="0"/>
            <a:r>
              <a:rPr lang="en-US" dirty="0" smtClean="0"/>
              <a:t>OSHA officials may also seek a restraining order through a U.S. District Court to stop work or take other action required to alleviate a condition identified as presenting imminent danger of serious injury or death.</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19-2 OSHA</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Under OSHA regulations employers are required to keep records of all work-related deaths, injuries, and illnesses. </a:t>
            </a:r>
          </a:p>
          <a:p>
            <a:pPr lvl="1"/>
            <a:r>
              <a:rPr lang="en-US" dirty="0"/>
              <a:t>It is not necessary to record minor injuries that require only first-aid treatment. </a:t>
            </a:r>
          </a:p>
          <a:p>
            <a:pPr lvl="0"/>
            <a:r>
              <a:rPr lang="en-US" dirty="0" smtClean="0"/>
              <a:t>all </a:t>
            </a:r>
            <a:r>
              <a:rPr lang="en-US" dirty="0"/>
              <a:t>injuries involving medical treatment, loss of consciousness, restrictions on work or body motion, or transfer to another job must be recorded. </a:t>
            </a:r>
          </a:p>
          <a:p>
            <a:pPr lvl="0"/>
            <a:r>
              <a:rPr lang="en-US" dirty="0"/>
              <a:t>A special report of serious accidents resulting in one or more deaths or the hospitalization of five or more employees must be made to OSHA officials within 48 hours</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19-2 OSHA</a:t>
            </a:r>
            <a:endParaRPr lang="en-US" dirty="0"/>
          </a:p>
        </p:txBody>
      </p:sp>
      <p:sp>
        <p:nvSpPr>
          <p:cNvPr id="3" name="Content Placeholder 2"/>
          <p:cNvSpPr>
            <a:spLocks noGrp="1"/>
          </p:cNvSpPr>
          <p:nvPr>
            <p:ph idx="1"/>
          </p:nvPr>
        </p:nvSpPr>
        <p:spPr/>
        <p:txBody>
          <a:bodyPr>
            <a:normAutofit/>
          </a:bodyPr>
          <a:lstStyle/>
          <a:p>
            <a:pPr lvl="0"/>
            <a:r>
              <a:rPr lang="en-US" dirty="0" smtClean="0"/>
              <a:t>One </a:t>
            </a:r>
            <a:r>
              <a:rPr lang="en-US" dirty="0"/>
              <a:t>of the major </a:t>
            </a:r>
            <a:r>
              <a:rPr lang="en-US" dirty="0" smtClean="0"/>
              <a:t>inequities </a:t>
            </a:r>
            <a:r>
              <a:rPr lang="en-US" dirty="0"/>
              <a:t>of OSHA is that only management may be penalized for safety violations</a:t>
            </a:r>
            <a:r>
              <a:rPr lang="en-US" dirty="0" smtClean="0"/>
              <a:t>.</a:t>
            </a:r>
          </a:p>
          <a:p>
            <a:pPr lvl="1"/>
            <a:r>
              <a:rPr lang="en-US" dirty="0" smtClean="0"/>
              <a:t>So, management may enforce safety regulations is to </a:t>
            </a:r>
            <a:r>
              <a:rPr lang="en-US" i="1" dirty="0" smtClean="0"/>
              <a:t>discipline or fire workers engaging in unsafe acts.</a:t>
            </a:r>
          </a:p>
          <a:p>
            <a:pPr lvl="0"/>
            <a:r>
              <a:rPr lang="en-US" dirty="0" smtClean="0"/>
              <a:t>It should be pointed out that OSHA safety regulations are considered to be the minimum federal safety </a:t>
            </a:r>
            <a:r>
              <a:rPr lang="en-US" dirty="0" smtClean="0"/>
              <a:t>standards.</a:t>
            </a:r>
            <a:endParaRPr lang="en-US" i="1"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19-3 SAFETY PROGRAMS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All </a:t>
            </a:r>
            <a:r>
              <a:rPr lang="en-US" dirty="0"/>
              <a:t>construction firms need a carefully planned and directed safety program to minimize accidents and ensure compliance with OSHA and other safety regulations. </a:t>
            </a:r>
          </a:p>
          <a:p>
            <a:pPr lvl="0"/>
            <a:r>
              <a:rPr lang="en-US" dirty="0" smtClean="0"/>
              <a:t>no </a:t>
            </a:r>
            <a:r>
              <a:rPr lang="en-US" dirty="0"/>
              <a:t>safety program will be successful without the active support of top management</a:t>
            </a:r>
            <a:r>
              <a:rPr lang="en-US" dirty="0" smtClean="0"/>
              <a:t>.</a:t>
            </a:r>
          </a:p>
          <a:p>
            <a:pPr lvl="0"/>
            <a:r>
              <a:rPr lang="en-US" dirty="0" smtClean="0"/>
              <a:t>Job-site </a:t>
            </a:r>
            <a:r>
              <a:rPr lang="en-US" dirty="0"/>
              <a:t>supervisors have traditionally neglected safety in their haste to get the job done on time and within budget.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19-3 SAFETY PROGRAMS</a:t>
            </a:r>
            <a:endParaRPr lang="en-US" dirty="0"/>
          </a:p>
        </p:txBody>
      </p:sp>
      <p:sp>
        <p:nvSpPr>
          <p:cNvPr id="3" name="Content Placeholder 2"/>
          <p:cNvSpPr>
            <a:spLocks noGrp="1"/>
          </p:cNvSpPr>
          <p:nvPr>
            <p:ph idx="1"/>
          </p:nvPr>
        </p:nvSpPr>
        <p:spPr/>
        <p:txBody>
          <a:bodyPr>
            <a:normAutofit/>
          </a:bodyPr>
          <a:lstStyle/>
          <a:p>
            <a:pPr lvl="0"/>
            <a:r>
              <a:rPr lang="en-US" dirty="0" smtClean="0"/>
              <a:t>Only </a:t>
            </a:r>
            <a:r>
              <a:rPr lang="en-US" dirty="0"/>
              <a:t>when supervisors are convinced by higher management that safety is equally as important as production will the benefits of an effective safety program be achieved. </a:t>
            </a:r>
          </a:p>
          <a:p>
            <a:pPr lvl="0"/>
            <a:r>
              <a:rPr lang="en-US" dirty="0"/>
              <a:t>An effective safety program must instill a sense of safety consciousness in every employee</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19-3 SAFETY PROGRAMS</a:t>
            </a:r>
            <a:endParaRPr lang="en-US" dirty="0"/>
          </a:p>
        </p:txBody>
      </p:sp>
      <p:sp>
        <p:nvSpPr>
          <p:cNvPr id="3" name="Content Placeholder 2"/>
          <p:cNvSpPr>
            <a:spLocks noGrp="1"/>
          </p:cNvSpPr>
          <p:nvPr>
            <p:ph idx="1"/>
          </p:nvPr>
        </p:nvSpPr>
        <p:spPr>
          <a:xfrm>
            <a:off x="381000" y="1600200"/>
            <a:ext cx="8458200" cy="4525963"/>
          </a:xfrm>
        </p:spPr>
        <p:txBody>
          <a:bodyPr>
            <a:normAutofit fontScale="85000" lnSpcReduction="20000"/>
          </a:bodyPr>
          <a:lstStyle/>
          <a:p>
            <a:pPr lvl="0"/>
            <a:r>
              <a:rPr lang="en-US" dirty="0" smtClean="0"/>
              <a:t>some </a:t>
            </a:r>
            <a:r>
              <a:rPr lang="en-US" dirty="0"/>
              <a:t>of the major </a:t>
            </a:r>
            <a:r>
              <a:rPr lang="en-US" dirty="0" smtClean="0"/>
              <a:t>elements of </a:t>
            </a:r>
            <a:r>
              <a:rPr lang="en-US" dirty="0" smtClean="0"/>
              <a:t>safety </a:t>
            </a:r>
            <a:r>
              <a:rPr lang="en-US" dirty="0" smtClean="0"/>
              <a:t>program are</a:t>
            </a:r>
            <a:r>
              <a:rPr lang="en-US" dirty="0" smtClean="0"/>
              <a:t>: </a:t>
            </a:r>
            <a:endParaRPr lang="en-US" dirty="0"/>
          </a:p>
          <a:p>
            <a:pPr lvl="1">
              <a:buNone/>
            </a:pPr>
            <a:r>
              <a:rPr lang="en-US" dirty="0"/>
              <a:t>1. A formal safety training program for all new employees. </a:t>
            </a:r>
          </a:p>
          <a:p>
            <a:pPr lvl="1">
              <a:buNone/>
            </a:pPr>
            <a:r>
              <a:rPr lang="en-US" dirty="0"/>
              <a:t>2. Periodic refresher training for each worker.</a:t>
            </a:r>
          </a:p>
          <a:p>
            <a:pPr lvl="1">
              <a:buNone/>
            </a:pPr>
            <a:r>
              <a:rPr lang="en-US" dirty="0"/>
              <a:t>3. A formal supervisory safety training program for all supervisors</a:t>
            </a:r>
            <a:r>
              <a:rPr lang="en-US" dirty="0" smtClean="0"/>
              <a:t>.</a:t>
            </a:r>
          </a:p>
          <a:p>
            <a:pPr lvl="1">
              <a:buNone/>
            </a:pPr>
            <a:r>
              <a:rPr lang="en-US" dirty="0" smtClean="0"/>
              <a:t>4. A program of regular site visits by safety personnel to review and control job hazards.</a:t>
            </a:r>
          </a:p>
          <a:p>
            <a:pPr lvl="1">
              <a:buNone/>
            </a:pPr>
            <a:r>
              <a:rPr lang="en-US" dirty="0" smtClean="0"/>
              <a:t>5. Provision of adequate personal protective equipment, first-aid equipment, and trained emergency personnel.</a:t>
            </a:r>
          </a:p>
          <a:p>
            <a:pPr lvl="1">
              <a:buNone/>
            </a:pPr>
            <a:r>
              <a:rPr lang="en-US" dirty="0" smtClean="0"/>
              <a:t>6. An established procedure for the emergency evacuation of injured workers.</a:t>
            </a:r>
          </a:p>
          <a:p>
            <a:pPr lvl="1">
              <a:buNone/>
            </a:pPr>
            <a:r>
              <a:rPr lang="en-US" dirty="0" smtClean="0"/>
              <a:t>7. Provisions for maintaining safety records and reporting accidents in compliance with OSHA requirements.</a:t>
            </a:r>
          </a:p>
          <a:p>
            <a:pPr lvl="1">
              <a:buNone/>
            </a:pP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19-4 SAFETY PROCEDURES</a:t>
            </a:r>
            <a:endParaRPr lang="en-US" dirty="0"/>
          </a:p>
        </p:txBody>
      </p:sp>
      <p:sp>
        <p:nvSpPr>
          <p:cNvPr id="3" name="Content Placeholder 2"/>
          <p:cNvSpPr>
            <a:spLocks noGrp="1"/>
          </p:cNvSpPr>
          <p:nvPr>
            <p:ph idx="1"/>
          </p:nvPr>
        </p:nvSpPr>
        <p:spPr/>
        <p:txBody>
          <a:bodyPr>
            <a:normAutofit/>
          </a:bodyPr>
          <a:lstStyle/>
          <a:p>
            <a:pPr lvl="0"/>
            <a:r>
              <a:rPr lang="en-US" dirty="0" smtClean="0"/>
              <a:t>It </a:t>
            </a:r>
            <a:r>
              <a:rPr lang="en-US" dirty="0"/>
              <a:t>has been found that most serious construction accidents </a:t>
            </a:r>
            <a:r>
              <a:rPr lang="en-US" dirty="0" smtClean="0"/>
              <a:t>involve:</a:t>
            </a:r>
          </a:p>
          <a:p>
            <a:pPr lvl="1"/>
            <a:r>
              <a:rPr lang="en-US" dirty="0" smtClean="0"/>
              <a:t> </a:t>
            </a:r>
            <a:r>
              <a:rPr lang="en-US" dirty="0"/>
              <a:t>construction equipment operations, </a:t>
            </a:r>
            <a:endParaRPr lang="en-US" dirty="0" smtClean="0"/>
          </a:p>
          <a:p>
            <a:pPr lvl="1"/>
            <a:r>
              <a:rPr lang="en-US" dirty="0" smtClean="0"/>
              <a:t>trench </a:t>
            </a:r>
            <a:r>
              <a:rPr lang="en-US" dirty="0"/>
              <a:t>and embankment failure, </a:t>
            </a:r>
            <a:endParaRPr lang="en-US" dirty="0" smtClean="0"/>
          </a:p>
          <a:p>
            <a:pPr lvl="1"/>
            <a:r>
              <a:rPr lang="en-US" dirty="0" smtClean="0"/>
              <a:t>falls </a:t>
            </a:r>
            <a:r>
              <a:rPr lang="en-US" dirty="0"/>
              <a:t>from elevated positions, </a:t>
            </a:r>
            <a:endParaRPr lang="en-US" dirty="0" smtClean="0"/>
          </a:p>
          <a:p>
            <a:pPr lvl="1"/>
            <a:r>
              <a:rPr lang="en-US" dirty="0" smtClean="0"/>
              <a:t>collapse </a:t>
            </a:r>
            <a:r>
              <a:rPr lang="en-US" dirty="0"/>
              <a:t>of temporary structures and formwork, </a:t>
            </a:r>
            <a:r>
              <a:rPr lang="en-US" dirty="0" smtClean="0"/>
              <a:t>or</a:t>
            </a:r>
          </a:p>
          <a:p>
            <a:pPr lvl="1"/>
            <a:r>
              <a:rPr lang="en-US" dirty="0" smtClean="0"/>
              <a:t>the </a:t>
            </a:r>
            <a:r>
              <a:rPr lang="en-US" dirty="0"/>
              <a:t>failure of structures under construction.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19-4 SAFETY PROCEDURES</a:t>
            </a:r>
            <a:endParaRPr lang="en-US" dirty="0"/>
          </a:p>
        </p:txBody>
      </p:sp>
      <p:sp>
        <p:nvSpPr>
          <p:cNvPr id="3" name="Content Placeholder 2"/>
          <p:cNvSpPr>
            <a:spLocks noGrp="1"/>
          </p:cNvSpPr>
          <p:nvPr>
            <p:ph idx="1"/>
          </p:nvPr>
        </p:nvSpPr>
        <p:spPr/>
        <p:txBody>
          <a:bodyPr>
            <a:normAutofit/>
          </a:bodyPr>
          <a:lstStyle/>
          <a:p>
            <a:pPr lvl="0"/>
            <a:r>
              <a:rPr lang="en-US" dirty="0" smtClean="0"/>
              <a:t>Many </a:t>
            </a:r>
            <a:r>
              <a:rPr lang="en-US" dirty="0"/>
              <a:t>safety precautions for specific construction operations have been discussed in </a:t>
            </a:r>
            <a:r>
              <a:rPr lang="en-US" dirty="0" smtClean="0"/>
              <a:t>chapters 18.</a:t>
            </a:r>
            <a:endParaRPr lang="en-US" dirty="0"/>
          </a:p>
          <a:p>
            <a:pPr lvl="0"/>
            <a:r>
              <a:rPr lang="en-US" dirty="0"/>
              <a:t>In addition, the following list of major safety precautions should be helpful as a general guide</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19-4 SAFETY PROCEDURES</a:t>
            </a:r>
            <a:endParaRPr lang="en-US" dirty="0"/>
          </a:p>
        </p:txBody>
      </p:sp>
      <p:sp>
        <p:nvSpPr>
          <p:cNvPr id="3" name="Content Placeholder 2"/>
          <p:cNvSpPr>
            <a:spLocks noGrp="1"/>
          </p:cNvSpPr>
          <p:nvPr>
            <p:ph idx="1"/>
          </p:nvPr>
        </p:nvSpPr>
        <p:spPr/>
        <p:txBody>
          <a:bodyPr/>
          <a:lstStyle/>
          <a:p>
            <a:r>
              <a:rPr lang="en-US" b="1" dirty="0"/>
              <a:t>General</a:t>
            </a:r>
            <a:endParaRPr lang="en-US" dirty="0"/>
          </a:p>
          <a:p>
            <a:r>
              <a:rPr lang="en-US" b="1" dirty="0"/>
              <a:t>Equipment Operations </a:t>
            </a:r>
            <a:endParaRPr lang="en-US" dirty="0"/>
          </a:p>
          <a:p>
            <a:r>
              <a:rPr lang="en-US" b="1" dirty="0"/>
              <a:t>Construction Plant</a:t>
            </a:r>
            <a:endParaRPr lang="en-US" dirty="0"/>
          </a:p>
          <a:p>
            <a:r>
              <a:rPr lang="en-US" b="1" dirty="0"/>
              <a:t>Excavations</a:t>
            </a:r>
            <a:endParaRPr lang="en-US" dirty="0"/>
          </a:p>
          <a:p>
            <a:r>
              <a:rPr lang="en-US" b="1" dirty="0"/>
              <a:t>Construction of Structures</a:t>
            </a:r>
            <a:endParaRPr lang="en-US" dirty="0"/>
          </a:p>
          <a:p>
            <a:r>
              <a:rPr lang="en-US" b="1" dirty="0"/>
              <a:t>Marine or Over-Water </a:t>
            </a:r>
            <a:r>
              <a:rPr lang="en-US" b="1" dirty="0" smtClean="0"/>
              <a:t>Construction</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a:t>
            </a:r>
            <a:endParaRPr lang="en-US" dirty="0"/>
          </a:p>
        </p:txBody>
      </p:sp>
      <p:sp>
        <p:nvSpPr>
          <p:cNvPr id="3" name="Content Placeholder 2"/>
          <p:cNvSpPr>
            <a:spLocks noGrp="1"/>
          </p:cNvSpPr>
          <p:nvPr>
            <p:ph idx="1"/>
          </p:nvPr>
        </p:nvSpPr>
        <p:spPr/>
        <p:txBody>
          <a:bodyPr/>
          <a:lstStyle/>
          <a:p>
            <a:pPr lvl="0"/>
            <a:r>
              <a:rPr lang="en-US" dirty="0" smtClean="0"/>
              <a:t>Good </a:t>
            </a:r>
            <a:r>
              <a:rPr lang="en-US" dirty="0"/>
              <a:t>housekeeping on a project site is both a safety measure and an indicator of good project supervision. </a:t>
            </a:r>
          </a:p>
          <a:p>
            <a:pPr lvl="0"/>
            <a:r>
              <a:rPr lang="en-US" dirty="0"/>
              <a:t>Lumber, used formwork, and other material lying around a work area increase the likelihood of falls and puncture wounds. </a:t>
            </a:r>
          </a:p>
          <a:p>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Chapter </a:t>
            </a:r>
            <a:r>
              <a:rPr lang="en-US" b="1" dirty="0" smtClean="0"/>
              <a:t>19</a:t>
            </a:r>
            <a:endParaRPr lang="en-US" dirty="0"/>
          </a:p>
        </p:txBody>
      </p:sp>
      <p:sp>
        <p:nvSpPr>
          <p:cNvPr id="3" name="Content Placeholder 2"/>
          <p:cNvSpPr>
            <a:spLocks noGrp="1"/>
          </p:cNvSpPr>
          <p:nvPr>
            <p:ph idx="1"/>
          </p:nvPr>
        </p:nvSpPr>
        <p:spPr/>
        <p:txBody>
          <a:bodyPr/>
          <a:lstStyle/>
          <a:p>
            <a:r>
              <a:rPr lang="en-US" b="1" dirty="0"/>
              <a:t>19-1 IMPORTANCE OF SAFETY</a:t>
            </a:r>
            <a:endParaRPr lang="en-US" dirty="0"/>
          </a:p>
          <a:p>
            <a:r>
              <a:rPr lang="en-US" b="1" dirty="0"/>
              <a:t>19-2 OSHA</a:t>
            </a:r>
            <a:endParaRPr lang="en-US" dirty="0"/>
          </a:p>
          <a:p>
            <a:r>
              <a:rPr lang="en-US" b="1" dirty="0"/>
              <a:t>19-3 SAFETY PROGRAMS</a:t>
            </a:r>
            <a:endParaRPr lang="en-US" dirty="0"/>
          </a:p>
          <a:p>
            <a:r>
              <a:rPr lang="en-US" b="1" dirty="0"/>
              <a:t>19-4 SAFETY PROCEDURES</a:t>
            </a:r>
            <a:endParaRPr lang="en-US" dirty="0"/>
          </a:p>
          <a:p>
            <a:r>
              <a:rPr lang="en-US" b="1" dirty="0"/>
              <a:t>19-5 ENVIRONMENTAL HEALTH IN </a:t>
            </a:r>
            <a:r>
              <a:rPr lang="en-US" b="1" dirty="0" smtClean="0"/>
              <a:t>CONSTRUCTION</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lvl="0"/>
            <a:r>
              <a:rPr lang="en-US" dirty="0" smtClean="0"/>
              <a:t>Require </a:t>
            </a:r>
            <a:r>
              <a:rPr lang="en-US" dirty="0"/>
              <a:t>operators and mechanics to use steps and hand holds when mounting equipment. </a:t>
            </a:r>
          </a:p>
          <a:p>
            <a:pPr lvl="0"/>
            <a:r>
              <a:rPr lang="en-US" dirty="0"/>
              <a:t>Utilize guides or signalmen when the operator's visibility is limited or when there is danger to nearby workers. </a:t>
            </a:r>
          </a:p>
          <a:p>
            <a:pPr lvl="1"/>
            <a:r>
              <a:rPr lang="en-US" dirty="0"/>
              <a:t>Backup alarms or guides must be used when equipment operates in reverse. </a:t>
            </a:r>
          </a:p>
          <a:p>
            <a:pPr lvl="0"/>
            <a:r>
              <a:rPr lang="en-US" dirty="0"/>
              <a:t>Exercise extreme caution and comply with safety regulations when operating near high-voltage lines. </a:t>
            </a:r>
          </a:p>
          <a:p>
            <a:pPr lvl="1"/>
            <a:r>
              <a:rPr lang="en-US" dirty="0"/>
              <a:t>In case of accidental contact with a high-voltage line, the operator should attempt to move the equipment enough to break contact. </a:t>
            </a:r>
            <a:endParaRPr lang="en-US" dirty="0" smtClean="0"/>
          </a:p>
          <a:p>
            <a:pPr lvl="1"/>
            <a:r>
              <a:rPr lang="en-US" dirty="0" smtClean="0"/>
              <a:t>If unsuccessful, the operator should remain on the equipment until the line can be </a:t>
            </a:r>
            <a:r>
              <a:rPr lang="en-US" dirty="0" err="1" smtClean="0"/>
              <a:t>deenergized</a:t>
            </a:r>
            <a:r>
              <a:rPr lang="en-US" dirty="0" smtClean="0"/>
              <a:t>.</a:t>
            </a:r>
          </a:p>
        </p:txBody>
      </p:sp>
      <p:sp>
        <p:nvSpPr>
          <p:cNvPr id="4" name="Slide Number Placeholder 3"/>
          <p:cNvSpPr>
            <a:spLocks noGrp="1"/>
          </p:cNvSpPr>
          <p:nvPr>
            <p:ph type="sldNum" sz="quarter" idx="12"/>
          </p:nvPr>
        </p:nvSpPr>
        <p:spPr/>
        <p:txBody>
          <a:bodyPr/>
          <a:lstStyle/>
          <a:p>
            <a:fld id="{DD2FB698-8C36-4FBF-9591-32040091842C}"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Make </a:t>
            </a:r>
            <a:r>
              <a:rPr lang="en-US" dirty="0"/>
              <a:t>sure that machines are equipped with required safety features and that operators use seat belts when provided.</a:t>
            </a:r>
          </a:p>
          <a:p>
            <a:pPr lvl="0"/>
            <a:r>
              <a:rPr lang="en-US" dirty="0"/>
              <a:t>Use care when operating equipment on side slopes to prevent overturning. </a:t>
            </a:r>
          </a:p>
          <a:p>
            <a:pPr lvl="0"/>
            <a:r>
              <a:rPr lang="en-US" dirty="0"/>
              <a:t>When operating cranes, be extremely careful not to exceed safe load limits for the operating radius and boom position. </a:t>
            </a:r>
          </a:p>
          <a:p>
            <a:pPr lvl="1"/>
            <a:r>
              <a:rPr lang="en-US" dirty="0"/>
              <a:t>Electronic load indicators are available. </a:t>
            </a:r>
          </a:p>
          <a:p>
            <a:pPr lvl="0"/>
            <a:r>
              <a:rPr lang="en-US" dirty="0"/>
              <a:t>Do not allow workers to ride on equipment unless proper seating is provided</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a:xfrm>
            <a:off x="304800" y="1600200"/>
            <a:ext cx="8458200" cy="4724400"/>
          </a:xfrm>
        </p:spPr>
        <p:txBody>
          <a:bodyPr>
            <a:normAutofit/>
          </a:bodyPr>
          <a:lstStyle/>
          <a:p>
            <a:pPr lvl="0"/>
            <a:r>
              <a:rPr lang="en-US" dirty="0" smtClean="0"/>
              <a:t>Haul </a:t>
            </a:r>
            <a:r>
              <a:rPr lang="en-US" dirty="0"/>
              <a:t>roads must be properly maintained. </a:t>
            </a:r>
          </a:p>
          <a:p>
            <a:pPr lvl="1"/>
            <a:r>
              <a:rPr lang="en-US" dirty="0"/>
              <a:t>Items to check </a:t>
            </a:r>
            <a:r>
              <a:rPr lang="en-US" dirty="0" smtClean="0"/>
              <a:t>include:</a:t>
            </a:r>
          </a:p>
          <a:p>
            <a:pPr lvl="2"/>
            <a:r>
              <a:rPr lang="en-US" dirty="0" smtClean="0"/>
              <a:t> </a:t>
            </a:r>
            <a:r>
              <a:rPr lang="en-US" dirty="0"/>
              <a:t>condition of the road surface (holes, slippery surface, excess dust), </a:t>
            </a:r>
            <a:endParaRPr lang="en-US" dirty="0" smtClean="0"/>
          </a:p>
          <a:p>
            <a:pPr lvl="2"/>
            <a:r>
              <a:rPr lang="en-US" dirty="0" smtClean="0"/>
              <a:t>visibility </a:t>
            </a:r>
            <a:r>
              <a:rPr lang="en-US" dirty="0"/>
              <a:t>(curves, obstacles, intersections, and dust), and </a:t>
            </a:r>
            <a:endParaRPr lang="en-US" dirty="0" smtClean="0"/>
          </a:p>
          <a:p>
            <a:pPr lvl="2"/>
            <a:r>
              <a:rPr lang="en-US" dirty="0" smtClean="0"/>
              <a:t>adequate </a:t>
            </a:r>
            <a:r>
              <a:rPr lang="en-US" dirty="0"/>
              <a:t>width for vehicles to pass (unless one-way).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Park </a:t>
            </a:r>
            <a:r>
              <a:rPr lang="en-US" dirty="0"/>
              <a:t>equipment with the brake set, blade or bowl grounded, and ignition key removed at the end of work. </a:t>
            </a:r>
          </a:p>
          <a:p>
            <a:pPr lvl="1"/>
            <a:r>
              <a:rPr lang="en-US" dirty="0"/>
              <a:t>Equipment used for land clearing must be equipped with overhead and rear canopy protection. </a:t>
            </a:r>
          </a:p>
          <a:p>
            <a:pPr lvl="1"/>
            <a:r>
              <a:rPr lang="en-US" dirty="0"/>
              <a:t>Workers engaged in clearing must be protected from the hazards of irritant and toxic plants and instructed in the first-aid treatment for such hazards.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t>When </a:t>
            </a:r>
            <a:r>
              <a:rPr lang="en-US" dirty="0"/>
              <a:t>hauling heavy or oversized loads on highways, make sure that loads are properly secured and covered if necessary. </a:t>
            </a:r>
          </a:p>
          <a:p>
            <a:pPr lvl="1"/>
            <a:r>
              <a:rPr lang="en-US" dirty="0"/>
              <a:t>Slow-moving and over-sized vehicles must use required markings and signals to warn other traffic. </a:t>
            </a:r>
          </a:p>
          <a:p>
            <a:pPr lvl="0"/>
            <a:r>
              <a:rPr lang="en-US" dirty="0"/>
              <a:t>Take positive action to ensure that equipment under repair cannot be accidentally operated.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 Operations </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t>Utilize </a:t>
            </a:r>
            <a:r>
              <a:rPr lang="en-US" dirty="0"/>
              <a:t>blocking, cribbing, or other positive support when employees must work under heavy loads supported by cables, jacks, or hydraulic systems. </a:t>
            </a:r>
          </a:p>
          <a:p>
            <a:pPr lvl="0"/>
            <a:r>
              <a:rPr lang="en-US" dirty="0"/>
              <a:t>Ensure that any guards or safety devices removed during equipment repair are promptly replaced. </a:t>
            </a:r>
          </a:p>
          <a:p>
            <a:pPr lvl="0"/>
            <a:r>
              <a:rPr lang="en-US" dirty="0"/>
              <a:t>Shut down engines and do not allow smoking during refueling</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Construction Plant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Set </a:t>
            </a:r>
            <a:r>
              <a:rPr lang="en-US" dirty="0"/>
              <a:t>equipment containing hot or flammable fluids on firm foundations to prevent overturning. </a:t>
            </a:r>
          </a:p>
          <a:p>
            <a:pPr lvl="1"/>
            <a:r>
              <a:rPr lang="en-US" dirty="0"/>
              <a:t>Clearly mark high-temperature lines and containers to prevent burns. </a:t>
            </a:r>
          </a:p>
          <a:p>
            <a:pPr lvl="1"/>
            <a:r>
              <a:rPr lang="en-US" dirty="0"/>
              <a:t>Be especially careful of live steam. </a:t>
            </a:r>
            <a:endParaRPr lang="en-US" dirty="0" smtClean="0"/>
          </a:p>
          <a:p>
            <a:pPr lvl="1"/>
            <a:r>
              <a:rPr lang="en-US" dirty="0" smtClean="0"/>
              <a:t>Provide fire extinguishers and other required safety equipment.</a:t>
            </a:r>
          </a:p>
        </p:txBody>
      </p:sp>
      <p:sp>
        <p:nvSpPr>
          <p:cNvPr id="4" name="Slide Number Placeholder 3"/>
          <p:cNvSpPr>
            <a:spLocks noGrp="1"/>
          </p:cNvSpPr>
          <p:nvPr>
            <p:ph type="sldNum" sz="quarter" idx="12"/>
          </p:nvPr>
        </p:nvSpPr>
        <p:spPr/>
        <p:txBody>
          <a:bodyPr/>
          <a:lstStyle/>
          <a:p>
            <a:fld id="{DD2FB698-8C36-4FBF-9591-32040091842C}"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Construction Plant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Aggregate </a:t>
            </a:r>
            <a:r>
              <a:rPr lang="en-US" dirty="0"/>
              <a:t>bins and batching plants should be emptied before performing major repairs.</a:t>
            </a:r>
          </a:p>
          <a:p>
            <a:pPr lvl="0"/>
            <a:r>
              <a:rPr lang="en-US" dirty="0"/>
              <a:t>When electrical equipment is being repaired, shut off and tag electrical circuits. </a:t>
            </a:r>
          </a:p>
          <a:p>
            <a:pPr lvl="0"/>
            <a:r>
              <a:rPr lang="en-US" dirty="0"/>
              <a:t>Ensure that wire rope and cable is of the proper size and strength, well maintained, and inspected at least weekly</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Excavations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lvl="0"/>
            <a:r>
              <a:rPr lang="en-US" dirty="0" smtClean="0"/>
              <a:t>The </a:t>
            </a:r>
            <a:r>
              <a:rPr lang="en-US" dirty="0"/>
              <a:t>location of underground utilities and other hazards must be determined before starting an excavation. </a:t>
            </a:r>
          </a:p>
          <a:p>
            <a:pPr lvl="1"/>
            <a:r>
              <a:rPr lang="en-US" dirty="0"/>
              <a:t>Contact utility companies and property owners to request that they establish the location of such installations. </a:t>
            </a:r>
          </a:p>
          <a:p>
            <a:pPr lvl="1"/>
            <a:r>
              <a:rPr lang="en-US" dirty="0"/>
              <a:t>Almost all U.S. states have central One-Call telephone numbers which coordinate with utility companies to provide prompt service in locating and marking their underground lines when requested. </a:t>
            </a:r>
          </a:p>
          <a:p>
            <a:pPr lvl="1"/>
            <a:r>
              <a:rPr lang="en-US" dirty="0"/>
              <a:t>When utility companies or owners cannot provide this information promptly (usually within 24 hours), the contractor may cautiously proceed with excavation</a:t>
            </a:r>
            <a:r>
              <a:rPr lang="en-US" dirty="0" smtClean="0"/>
              <a:t>.</a:t>
            </a:r>
          </a:p>
          <a:p>
            <a:pPr lvl="1"/>
            <a:r>
              <a:rPr lang="en-US" dirty="0" smtClean="0"/>
              <a:t>However, in this situation, the contractor must employ detection equipment or other acceptable means to locate and avoid underground hazards. </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Excavations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lvl="0"/>
            <a:r>
              <a:rPr lang="en-US" dirty="0" smtClean="0"/>
              <a:t>The </a:t>
            </a:r>
            <a:r>
              <a:rPr lang="en-US" dirty="0"/>
              <a:t>sides of excavations must be properly shored or sloped to the angle of repose to prevent cave-ins. </a:t>
            </a:r>
          </a:p>
          <a:p>
            <a:pPr lvl="1"/>
            <a:r>
              <a:rPr lang="en-US" dirty="0"/>
              <a:t>OSHA regulations require that banks over 5 ft (1.5 m) must be shored, cut back to a stable slope, or otherwise protected. </a:t>
            </a:r>
          </a:p>
          <a:p>
            <a:pPr lvl="1"/>
            <a:r>
              <a:rPr lang="en-US" dirty="0"/>
              <a:t>Regulations also require that protective systems (sloping, benching, shoring, or shielding) for excavations over 20 ft (6.1 m) deep must be designed by a registered professional engineer.</a:t>
            </a:r>
          </a:p>
          <a:p>
            <a:pPr lvl="0"/>
            <a:r>
              <a:rPr lang="en-US" dirty="0"/>
              <a:t>When workers are required to enter a trench excavation 4 ft (1.2192 m) or more in depth, a stairway, ladder, ramp, or other safe means of egress must be located in such a manner as to require no more than 25 ft (7.62 m) of lateral travel by any worker in the trench</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IMPORTANCE OF SAFETY</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lvl="0"/>
            <a:r>
              <a:rPr lang="en-US" dirty="0" smtClean="0"/>
              <a:t>It </a:t>
            </a:r>
            <a:r>
              <a:rPr lang="en-US" dirty="0"/>
              <a:t>has been reported that construction, which consists of about 5% of the U.S. work force, accounts for </a:t>
            </a:r>
            <a:r>
              <a:rPr lang="en-US" dirty="0" smtClean="0"/>
              <a:t>some:</a:t>
            </a:r>
          </a:p>
          <a:p>
            <a:pPr lvl="1"/>
            <a:r>
              <a:rPr lang="en-US" dirty="0" smtClean="0"/>
              <a:t> </a:t>
            </a:r>
            <a:r>
              <a:rPr lang="en-US" dirty="0"/>
              <a:t>20% of work fatalities and </a:t>
            </a:r>
            <a:endParaRPr lang="en-US" dirty="0" smtClean="0"/>
          </a:p>
          <a:p>
            <a:pPr lvl="1"/>
            <a:r>
              <a:rPr lang="en-US" dirty="0" smtClean="0"/>
              <a:t>12</a:t>
            </a:r>
            <a:r>
              <a:rPr lang="en-US" dirty="0"/>
              <a:t>% of disabling injuries. </a:t>
            </a:r>
          </a:p>
          <a:p>
            <a:pPr lvl="0"/>
            <a:r>
              <a:rPr lang="en-US" dirty="0"/>
              <a:t>The total annual cost (direct and indirect) of construction accidents has been estimated to exceed $17 billion. </a:t>
            </a:r>
          </a:p>
          <a:p>
            <a:pPr lvl="0"/>
            <a:r>
              <a:rPr lang="en-US" dirty="0"/>
              <a:t>In the United States, national concern over the frequency and extent of industrial accidents and health hazards led to the passage of the Occupational Safety and Health Act of 1970, which established specific safety and health requirements for virtually all industries, including construction.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Excavations</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pPr lvl="0"/>
            <a:r>
              <a:rPr lang="en-US" dirty="0" smtClean="0"/>
              <a:t>Avoid </a:t>
            </a:r>
            <a:r>
              <a:rPr lang="en-US" dirty="0"/>
              <a:t>the operation of equipment near the top edge of an excavation because this increases the chance of slope failure. </a:t>
            </a:r>
          </a:p>
          <a:p>
            <a:pPr lvl="1"/>
            <a:r>
              <a:rPr lang="en-US" dirty="0"/>
              <a:t>The storage of materials near the top edge of an excavation, vibration, and the presence of water also increase the chance of slope failure. </a:t>
            </a:r>
          </a:p>
          <a:p>
            <a:pPr lvl="1"/>
            <a:r>
              <a:rPr lang="en-US" dirty="0"/>
              <a:t>When these conditions cannot be avoided, additional measures must be taken to increase slope stability. </a:t>
            </a:r>
          </a:p>
          <a:p>
            <a:pPr lvl="1"/>
            <a:r>
              <a:rPr lang="en-US" dirty="0"/>
              <a:t>If workers are required to enter the excavation, no spoil or other material may be stored within 2 ft (0.6 m) of the edge of the excavation.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Excavations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en-US" dirty="0" smtClean="0"/>
              <a:t>Ensure </a:t>
            </a:r>
            <a:r>
              <a:rPr lang="en-US" dirty="0"/>
              <a:t>that workers are not allowed under loads being handled by excavators or hoists.</a:t>
            </a:r>
          </a:p>
          <a:p>
            <a:pPr lvl="0"/>
            <a:r>
              <a:rPr lang="en-US" dirty="0"/>
              <a:t>Watch out for buried lines and containers when excavating. </a:t>
            </a:r>
          </a:p>
          <a:p>
            <a:pPr lvl="1"/>
            <a:r>
              <a:rPr lang="en-US" dirty="0"/>
              <a:t>Possible hazards include toxic and flammable gases, electricity, and collapse of side slopes due to sudden release of liquids. </a:t>
            </a:r>
          </a:p>
          <a:p>
            <a:pPr lvl="1"/>
            <a:r>
              <a:rPr lang="en-US" dirty="0"/>
              <a:t>If a gas line is ruptured and catches fire, get personnel and flammable material away from the fire and have the gas turned off as quickly as possible. </a:t>
            </a:r>
          </a:p>
          <a:p>
            <a:pPr lvl="1"/>
            <a:r>
              <a:rPr lang="en-US" dirty="0"/>
              <a:t>Do not attempt to extinguish the fire because an accumulation of unburned gas poses a greater threat than does a fire</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Construction of Structures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Properly </a:t>
            </a:r>
            <a:r>
              <a:rPr lang="en-US" dirty="0"/>
              <a:t>guard all openings above ground level. </a:t>
            </a:r>
          </a:p>
          <a:p>
            <a:pPr lvl="0"/>
            <a:r>
              <a:rPr lang="en-US" dirty="0"/>
              <a:t>Provide guard rails, safety lines, safety belts, and/or safety nets for workers on scaffolds or steelwork. </a:t>
            </a:r>
          </a:p>
          <a:p>
            <a:pPr lvl="0"/>
            <a:r>
              <a:rPr lang="en-US" dirty="0"/>
              <a:t>Ensure that temporary structures are properly designed, constructed, and braced</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Construction of Structures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Special </a:t>
            </a:r>
            <a:r>
              <a:rPr lang="en-US" dirty="0"/>
              <a:t>caution should be exercised in high-rise concrete construction. </a:t>
            </a:r>
          </a:p>
          <a:p>
            <a:pPr lvl="1"/>
            <a:r>
              <a:rPr lang="en-US" dirty="0"/>
              <a:t>Forms must be of adequate strength and properly braced. </a:t>
            </a:r>
          </a:p>
          <a:p>
            <a:pPr lvl="1"/>
            <a:r>
              <a:rPr lang="en-US" dirty="0"/>
              <a:t>The rate of pour must be maintained at or below design limits. </a:t>
            </a:r>
          </a:p>
          <a:p>
            <a:pPr lvl="1"/>
            <a:r>
              <a:rPr lang="en-US" dirty="0"/>
              <a:t>Shoring and </a:t>
            </a:r>
            <a:r>
              <a:rPr lang="en-US" dirty="0" err="1"/>
              <a:t>reshoring</a:t>
            </a:r>
            <a:r>
              <a:rPr lang="en-US" dirty="0"/>
              <a:t> must be adequately braced and not removed until the concrete has developed the required strength</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Marine or Over-Water Construction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Marine </a:t>
            </a:r>
            <a:r>
              <a:rPr lang="en-US" dirty="0"/>
              <a:t>or over-water construction operations present all of the usual construction hazards plus additional hazards posed by the marine environment. </a:t>
            </a:r>
          </a:p>
          <a:p>
            <a:pPr lvl="0"/>
            <a:r>
              <a:rPr lang="en-US" dirty="0"/>
              <a:t>These additional hazards include drowning, slippery surfaces, increased tripping and height hazards, as well as weather and wave action. </a:t>
            </a:r>
          </a:p>
          <a:p>
            <a:pPr lvl="0"/>
            <a:r>
              <a:rPr lang="en-US" dirty="0"/>
              <a:t>Some of the major safety precautions that should be taken are listed below. </a:t>
            </a:r>
          </a:p>
          <a:p>
            <a:pPr lvl="1"/>
            <a:r>
              <a:rPr lang="en-US" dirty="0"/>
              <a:t>Unless workers can safely step onto vessels, a ramp or safe walkway must be provided. </a:t>
            </a:r>
            <a:endParaRPr lang="en-US" dirty="0" smtClean="0"/>
          </a:p>
          <a:p>
            <a:pPr lvl="2"/>
            <a:r>
              <a:rPr lang="en-US" dirty="0" smtClean="0"/>
              <a:t>Access ways must be adequately illuminated, free of obstructions, and located clear of suspended loads.</a:t>
            </a:r>
          </a:p>
        </p:txBody>
      </p:sp>
      <p:sp>
        <p:nvSpPr>
          <p:cNvPr id="4" name="Slide Number Placeholder 3"/>
          <p:cNvSpPr>
            <a:spLocks noGrp="1"/>
          </p:cNvSpPr>
          <p:nvPr>
            <p:ph type="sldNum" sz="quarter" idx="12"/>
          </p:nvPr>
        </p:nvSpPr>
        <p:spPr/>
        <p:txBody>
          <a:bodyPr/>
          <a:lstStyle/>
          <a:p>
            <a:fld id="{DD2FB698-8C36-4FBF-9591-32040091842C}"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Marine or Over-Water Construction</a:t>
            </a:r>
            <a:endParaRPr lang="en-US" dirty="0"/>
          </a:p>
        </p:txBody>
      </p:sp>
      <p:sp>
        <p:nvSpPr>
          <p:cNvPr id="3" name="Content Placeholder 2"/>
          <p:cNvSpPr>
            <a:spLocks noGrp="1"/>
          </p:cNvSpPr>
          <p:nvPr>
            <p:ph idx="1"/>
          </p:nvPr>
        </p:nvSpPr>
        <p:spPr/>
        <p:txBody>
          <a:bodyPr>
            <a:normAutofit/>
          </a:bodyPr>
          <a:lstStyle/>
          <a:p>
            <a:pPr lvl="1"/>
            <a:r>
              <a:rPr lang="en-US" dirty="0" smtClean="0"/>
              <a:t>Working </a:t>
            </a:r>
            <a:r>
              <a:rPr lang="en-US" dirty="0"/>
              <a:t>areas should have nonslip surfaces, be maintained clear of obstructions, and be equipped with adequate handrails. </a:t>
            </a:r>
          </a:p>
          <a:p>
            <a:pPr lvl="1"/>
            <a:r>
              <a:rPr lang="en-US" dirty="0"/>
              <a:t>Workers on unguarded decks or surfaces over water must wear approved lifejackets or buoyant vests. </a:t>
            </a:r>
          </a:p>
          <a:p>
            <a:pPr lvl="2"/>
            <a:r>
              <a:rPr lang="en-US" dirty="0"/>
              <a:t>Life rings and a rescue boat must also be available. </a:t>
            </a:r>
          </a:p>
          <a:p>
            <a:pPr lvl="2"/>
            <a:r>
              <a:rPr lang="en-US" dirty="0"/>
              <a:t>Workers more than 25 ft (7.6 m) above a water surface must be protected by safety belts, safety nets, or similar protective equipment</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19-5 ENVIRONMENTAL HEALTH IN CONSTRUCTION</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r>
              <a:rPr lang="en-US" dirty="0" smtClean="0"/>
              <a:t>Increased </a:t>
            </a:r>
            <a:r>
              <a:rPr lang="en-US" dirty="0"/>
              <a:t>governmental interest in occupational safety has been accompanied by an increased concern for occupational health and environmental controls. </a:t>
            </a:r>
          </a:p>
          <a:p>
            <a:pPr lvl="0"/>
            <a:r>
              <a:rPr lang="en-US" dirty="0"/>
              <a:t>The major environmental health problems encountered in construction consist </a:t>
            </a:r>
            <a:r>
              <a:rPr lang="en-US" dirty="0" smtClean="0"/>
              <a:t>of:</a:t>
            </a:r>
          </a:p>
          <a:p>
            <a:pPr lvl="1"/>
            <a:r>
              <a:rPr lang="en-US" dirty="0" smtClean="0"/>
              <a:t> </a:t>
            </a:r>
            <a:r>
              <a:rPr lang="en-US" dirty="0"/>
              <a:t>noise, </a:t>
            </a:r>
            <a:endParaRPr lang="en-US" dirty="0" smtClean="0"/>
          </a:p>
          <a:p>
            <a:pPr lvl="1"/>
            <a:r>
              <a:rPr lang="en-US" dirty="0" smtClean="0"/>
              <a:t>dust</a:t>
            </a:r>
            <a:r>
              <a:rPr lang="en-US" dirty="0"/>
              <a:t>, </a:t>
            </a:r>
            <a:endParaRPr lang="en-US" dirty="0" smtClean="0"/>
          </a:p>
          <a:p>
            <a:pPr lvl="1"/>
            <a:r>
              <a:rPr lang="en-US" dirty="0" smtClean="0"/>
              <a:t>radiation </a:t>
            </a:r>
            <a:r>
              <a:rPr lang="en-US" dirty="0"/>
              <a:t>(ionizing and </a:t>
            </a:r>
            <a:r>
              <a:rPr lang="en-US" dirty="0" err="1"/>
              <a:t>nonionizing</a:t>
            </a:r>
            <a:r>
              <a:rPr lang="en-US" dirty="0"/>
              <a:t>), </a:t>
            </a:r>
            <a:endParaRPr lang="en-US" dirty="0" smtClean="0"/>
          </a:p>
          <a:p>
            <a:pPr lvl="1"/>
            <a:r>
              <a:rPr lang="en-US" dirty="0" smtClean="0"/>
              <a:t>toxic </a:t>
            </a:r>
            <a:r>
              <a:rPr lang="en-US" dirty="0"/>
              <a:t>materials, </a:t>
            </a:r>
            <a:endParaRPr lang="en-US" dirty="0" smtClean="0"/>
          </a:p>
          <a:p>
            <a:pPr lvl="1"/>
            <a:r>
              <a:rPr lang="en-US" dirty="0" smtClean="0"/>
              <a:t>heat</a:t>
            </a:r>
            <a:r>
              <a:rPr lang="en-US" dirty="0"/>
              <a:t>, and cold</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IMPORTANCE OF SAFETY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The </a:t>
            </a:r>
            <a:r>
              <a:rPr lang="en-US" dirty="0"/>
              <a:t>Occupational Safety and Health Administration (OSHA) is responsible for developing and enforcing regulations implementing this act. </a:t>
            </a:r>
          </a:p>
          <a:p>
            <a:pPr lvl="0"/>
            <a:r>
              <a:rPr lang="en-US" dirty="0" smtClean="0"/>
              <a:t>the </a:t>
            </a:r>
            <a:r>
              <a:rPr lang="en-US" dirty="0"/>
              <a:t>concern over OSHA regulations and penalties has tended to obscure the fact that there are at least two other major reasons for construction management to be seriously concerned about </a:t>
            </a:r>
            <a:r>
              <a:rPr lang="en-US" dirty="0" smtClean="0"/>
              <a:t>safety. These </a:t>
            </a:r>
            <a:r>
              <a:rPr lang="en-US" dirty="0"/>
              <a:t>reasons </a:t>
            </a:r>
            <a:r>
              <a:rPr lang="en-US" dirty="0" smtClean="0"/>
              <a:t>are:</a:t>
            </a:r>
          </a:p>
          <a:p>
            <a:pPr lvl="1"/>
            <a:r>
              <a:rPr lang="en-US" dirty="0" smtClean="0"/>
              <a:t> </a:t>
            </a:r>
            <a:r>
              <a:rPr lang="en-US" dirty="0"/>
              <a:t>humanitarian and </a:t>
            </a:r>
            <a:endParaRPr lang="en-US" dirty="0" smtClean="0"/>
          </a:p>
          <a:p>
            <a:pPr lvl="1"/>
            <a:r>
              <a:rPr lang="en-US" dirty="0" smtClean="0"/>
              <a:t>financial</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IMPORTANCE OF SAFETY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Everyone </a:t>
            </a:r>
            <a:r>
              <a:rPr lang="en-US" dirty="0"/>
              <a:t>is understandably distressed when a fellow employee is killed or disabled, so the humanitarian basis for safety is apparent.</a:t>
            </a:r>
          </a:p>
          <a:p>
            <a:pPr lvl="0"/>
            <a:r>
              <a:rPr lang="en-US" dirty="0" smtClean="0"/>
              <a:t>many </a:t>
            </a:r>
            <a:r>
              <a:rPr lang="en-US" dirty="0"/>
              <a:t>managers do not fully appreciate the financial consequences of accidents. </a:t>
            </a:r>
            <a:endParaRPr lang="en-US" dirty="0" smtClean="0"/>
          </a:p>
          <a:p>
            <a:pPr lvl="0"/>
            <a:r>
              <a:rPr lang="en-US" dirty="0" smtClean="0"/>
              <a:t>Worker's </a:t>
            </a:r>
            <a:r>
              <a:rPr lang="en-US" dirty="0"/>
              <a:t>compensation insurance premiums, for example, are based on a firm's accident rate. </a:t>
            </a:r>
          </a:p>
          <a:p>
            <a:pPr lvl="0"/>
            <a:r>
              <a:rPr lang="en-US" dirty="0"/>
              <a:t>Public liability, property damage, and equipment insurance rates are also affected by accident rates.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IMPORTANCE OF SAFETY</a:t>
            </a:r>
            <a:endParaRPr lang="en-US" dirty="0"/>
          </a:p>
        </p:txBody>
      </p:sp>
      <p:sp>
        <p:nvSpPr>
          <p:cNvPr id="3" name="Content Placeholder 2"/>
          <p:cNvSpPr>
            <a:spLocks noGrp="1"/>
          </p:cNvSpPr>
          <p:nvPr>
            <p:ph idx="1"/>
          </p:nvPr>
        </p:nvSpPr>
        <p:spPr/>
        <p:txBody>
          <a:bodyPr>
            <a:normAutofit/>
          </a:bodyPr>
          <a:lstStyle/>
          <a:p>
            <a:pPr lvl="0"/>
            <a:r>
              <a:rPr lang="en-US" dirty="0" smtClean="0"/>
              <a:t>It </a:t>
            </a:r>
            <a:r>
              <a:rPr lang="en-US" dirty="0"/>
              <a:t>has been shown that a construction firm can lose its competitive bidding position simply because of the effect of high insurance premiums resulting from a poor safety record</a:t>
            </a:r>
            <a:r>
              <a:rPr lang="en-US" dirty="0" smtClean="0"/>
              <a:t>. </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19-1 IMPORTANCE OF SAFETY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In </a:t>
            </a:r>
            <a:r>
              <a:rPr lang="en-US" dirty="0"/>
              <a:t>addition to the visible cost of accidents represented by insurance and worker's compensation payments, there are other costs, which are difficult to estimate. </a:t>
            </a:r>
          </a:p>
          <a:p>
            <a:pPr lvl="0"/>
            <a:r>
              <a:rPr lang="en-US" dirty="0"/>
              <a:t>Such costs associated with an accident </a:t>
            </a:r>
            <a:r>
              <a:rPr lang="en-US" dirty="0" smtClean="0"/>
              <a:t>include:</a:t>
            </a:r>
          </a:p>
          <a:p>
            <a:pPr lvl="1"/>
            <a:r>
              <a:rPr lang="en-US" dirty="0" smtClean="0"/>
              <a:t> </a:t>
            </a:r>
            <a:r>
              <a:rPr lang="en-US" dirty="0"/>
              <a:t>the monetary value of lost project time while the accident is investigated and damages are repaired</a:t>
            </a:r>
            <a:r>
              <a:rPr lang="en-US" dirty="0" smtClean="0"/>
              <a:t>,</a:t>
            </a:r>
          </a:p>
          <a:p>
            <a:pPr lvl="1"/>
            <a:r>
              <a:rPr lang="en-US" dirty="0" smtClean="0"/>
              <a:t>the </a:t>
            </a:r>
            <a:r>
              <a:rPr lang="en-US" dirty="0"/>
              <a:t>time required to replace critical materials and equipment and to train replacement workers, </a:t>
            </a:r>
            <a:endParaRPr lang="en-US" dirty="0" smtClean="0"/>
          </a:p>
          <a:p>
            <a:pPr lvl="1"/>
            <a:r>
              <a:rPr lang="en-US" dirty="0" smtClean="0"/>
              <a:t>as </a:t>
            </a:r>
            <a:r>
              <a:rPr lang="en-US" dirty="0"/>
              <a:t>well as the effect on those portions of the project not directly involved in the accident</a:t>
            </a:r>
            <a:r>
              <a:rPr lang="en-US" dirty="0" smtClean="0"/>
              <a:t>.</a:t>
            </a:r>
            <a:endParaRPr lang="en-US" dirty="0"/>
          </a:p>
        </p:txBody>
      </p:sp>
      <p:sp>
        <p:nvSpPr>
          <p:cNvPr id="4" name="Slide Number Placeholder 3"/>
          <p:cNvSpPr>
            <a:spLocks noGrp="1"/>
          </p:cNvSpPr>
          <p:nvPr>
            <p:ph type="sldNum" sz="quarter" idx="12"/>
          </p:nvPr>
        </p:nvSpPr>
        <p:spPr/>
        <p:txBody>
          <a:bodyPr/>
          <a:lstStyle/>
          <a:p>
            <a:fld id="{DD2FB698-8C36-4FBF-9591-32040091842C}"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19-2 OSHA</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a:t>
            </a:r>
            <a:r>
              <a:rPr lang="en-US" dirty="0"/>
              <a:t>U.S. Occupational Safety and Health Administration (OSHA) has produced a comprehensive set of safety and health regulations, inspection procedures, and record-keeping requirements. </a:t>
            </a:r>
          </a:p>
          <a:p>
            <a:pPr lvl="0"/>
            <a:r>
              <a:rPr lang="en-US" dirty="0"/>
              <a:t>The law has also established both civil and criminal penalties for violations of OSHA regulations. </a:t>
            </a:r>
          </a:p>
          <a:p>
            <a:pPr lvl="0"/>
            <a:r>
              <a:rPr lang="en-US" dirty="0"/>
              <a:t>Table 19-1 indicates the maximum penalty for major categories of violations. </a:t>
            </a:r>
          </a:p>
        </p:txBody>
      </p:sp>
      <p:sp>
        <p:nvSpPr>
          <p:cNvPr id="4" name="Slide Number Placeholder 3"/>
          <p:cNvSpPr>
            <a:spLocks noGrp="1"/>
          </p:cNvSpPr>
          <p:nvPr>
            <p:ph type="sldNum" sz="quarter" idx="12"/>
          </p:nvPr>
        </p:nvSpPr>
        <p:spPr/>
        <p:txBody>
          <a:bodyPr/>
          <a:lstStyle/>
          <a:p>
            <a:fld id="{DD2FB698-8C36-4FBF-9591-32040091842C}"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TABLE 19-1</a:t>
            </a:r>
            <a:r>
              <a:rPr lang="en-US" sz="3200" dirty="0"/>
              <a:t>: Maximum penalties under </a:t>
            </a:r>
            <a:r>
              <a:rPr lang="en-US" sz="3200" dirty="0" smtClean="0"/>
              <a:t>OSHA</a:t>
            </a:r>
            <a:endParaRPr lang="en-US" sz="3200" dirty="0"/>
          </a:p>
        </p:txBody>
      </p:sp>
      <p:pic>
        <p:nvPicPr>
          <p:cNvPr id="5" name="Picture 4"/>
          <p:cNvPicPr/>
          <p:nvPr/>
        </p:nvPicPr>
        <p:blipFill>
          <a:blip r:embed="rId2" cstate="print"/>
          <a:srcRect t="8219"/>
          <a:stretch>
            <a:fillRect/>
          </a:stretch>
        </p:blipFill>
        <p:spPr bwMode="auto">
          <a:xfrm>
            <a:off x="838200" y="1295400"/>
            <a:ext cx="7467600" cy="5105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D2FB698-8C36-4FBF-9591-32040091842C}"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CE 417, King Saud University</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1C742A1CB18B43BA911248B3D1DA20" ma:contentTypeVersion="0" ma:contentTypeDescription="Create a new document." ma:contentTypeScope="" ma:versionID="317518d1fe4f9fc5e37dfb98adf3c06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9F5AC82-5DB1-4D41-9E13-A08DFCFBAB91}">
  <ds:schemaRefs>
    <ds:schemaRef ds:uri="http://schemas.microsoft.com/sharepoint/v3/contenttype/forms"/>
  </ds:schemaRefs>
</ds:datastoreItem>
</file>

<file path=customXml/itemProps2.xml><?xml version="1.0" encoding="utf-8"?>
<ds:datastoreItem xmlns:ds="http://schemas.openxmlformats.org/officeDocument/2006/customXml" ds:itemID="{208E99D7-DA3E-415C-BD34-5948AD20BD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C5FA4AD-078D-4EEE-A411-B7AB35161441}">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73</TotalTime>
  <Words>2580</Words>
  <Application>Microsoft Office PowerPoint</Application>
  <PresentationFormat>On-screen Show (4:3)</PresentationFormat>
  <Paragraphs>248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Chapter 19</vt:lpstr>
      <vt:lpstr>Chapter 19</vt:lpstr>
      <vt:lpstr>19-1 IMPORTANCE OF SAFETY</vt:lpstr>
      <vt:lpstr>19-1 IMPORTANCE OF SAFETY</vt:lpstr>
      <vt:lpstr>19-1 IMPORTANCE OF SAFETY</vt:lpstr>
      <vt:lpstr>19-1 IMPORTANCE OF SAFETY</vt:lpstr>
      <vt:lpstr>19-1 IMPORTANCE OF SAFETY</vt:lpstr>
      <vt:lpstr>19-2 OSHA</vt:lpstr>
      <vt:lpstr>TABLE 19-1: Maximum penalties under OSHA</vt:lpstr>
      <vt:lpstr>19-2 OSHA</vt:lpstr>
      <vt:lpstr>19-2 OSHA</vt:lpstr>
      <vt:lpstr>19-2 OSHA</vt:lpstr>
      <vt:lpstr>19-3 SAFETY PROGRAMS</vt:lpstr>
      <vt:lpstr>19-3 SAFETY PROGRAMS</vt:lpstr>
      <vt:lpstr>19-3 SAFETY PROGRAMS</vt:lpstr>
      <vt:lpstr>19-4 SAFETY PROCEDURES</vt:lpstr>
      <vt:lpstr>19-4 SAFETY PROCEDURES</vt:lpstr>
      <vt:lpstr>19-4 SAFETY PROCEDURES</vt:lpstr>
      <vt:lpstr>General</vt:lpstr>
      <vt:lpstr>Equipment Operations </vt:lpstr>
      <vt:lpstr>Equipment Operations </vt:lpstr>
      <vt:lpstr>Equipment Operations </vt:lpstr>
      <vt:lpstr>Equipment Operations </vt:lpstr>
      <vt:lpstr>Equipment Operations </vt:lpstr>
      <vt:lpstr>Equipment Operations </vt:lpstr>
      <vt:lpstr>Construction Plant</vt:lpstr>
      <vt:lpstr>Construction Plant</vt:lpstr>
      <vt:lpstr>Excavations</vt:lpstr>
      <vt:lpstr>Excavations</vt:lpstr>
      <vt:lpstr>Excavations</vt:lpstr>
      <vt:lpstr>Excavations</vt:lpstr>
      <vt:lpstr>Construction of Structures</vt:lpstr>
      <vt:lpstr>Construction of Structures</vt:lpstr>
      <vt:lpstr>Marine or Over-Water Construction</vt:lpstr>
      <vt:lpstr>Marine or Over-Water Construction</vt:lpstr>
      <vt:lpstr>19-5 ENVIRONMENTAL HEALTH IN CONSTRUCTION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Construction Safety and Health</dc:title>
  <dc:creator>Windows User</dc:creator>
  <cp:lastModifiedBy>k</cp:lastModifiedBy>
  <cp:revision>14</cp:revision>
  <dcterms:created xsi:type="dcterms:W3CDTF">2009-11-24T22:34:27Z</dcterms:created>
  <dcterms:modified xsi:type="dcterms:W3CDTF">2011-04-11T18:00:40Z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0x010100611C742A1CB18B43BA911248B3D1DA20</vt:lpwstr>
  </property>
</Properties>
</file>