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74" r:id="rId3"/>
    <p:sldId id="279" r:id="rId4"/>
    <p:sldId id="280" r:id="rId5"/>
    <p:sldId id="282" r:id="rId6"/>
    <p:sldId id="281" r:id="rId7"/>
    <p:sldId id="283" r:id="rId8"/>
    <p:sldId id="284" r:id="rId9"/>
    <p:sldId id="297" r:id="rId10"/>
    <p:sldId id="288" r:id="rId11"/>
    <p:sldId id="289" r:id="rId12"/>
    <p:sldId id="290" r:id="rId13"/>
    <p:sldId id="299" r:id="rId14"/>
    <p:sldId id="291" r:id="rId15"/>
    <p:sldId id="298" r:id="rId16"/>
    <p:sldId id="292" r:id="rId17"/>
    <p:sldId id="293" r:id="rId18"/>
    <p:sldId id="294" r:id="rId19"/>
    <p:sldId id="295" r:id="rId20"/>
    <p:sldId id="296" r:id="rId21"/>
    <p:sldId id="300" r:id="rId22"/>
    <p:sldId id="301" r:id="rId23"/>
    <p:sldId id="302" r:id="rId24"/>
    <p:sldId id="303" r:id="rId25"/>
    <p:sldId id="304" r:id="rId26"/>
    <p:sldId id="305" r:id="rId27"/>
    <p:sldId id="306" r:id="rId28"/>
    <p:sldId id="30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1144" y="-1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560646-90E9-A142-A1CF-A295D548D5E9}" type="datetimeFigureOut">
              <a:rPr lang="en-US" smtClean="0"/>
              <a:t>2/11/16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CCD4CA-CCBA-B540-8B5A-81F2C0A33B66}" type="slidenum">
              <a:rPr lang="en-US" smtClean="0"/>
              <a:t>‹#›</a:t>
            </a:fld>
            <a:endParaRPr lang="en-US"/>
          </a:p>
        </p:txBody>
      </p:sp>
    </p:spTree>
    <p:extLst>
      <p:ext uri="{BB962C8B-B14F-4D97-AF65-F5344CB8AC3E}">
        <p14:creationId xmlns:p14="http://schemas.microsoft.com/office/powerpoint/2010/main" val="179181979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500000*25)+500000*20=</a:t>
            </a:r>
            <a:r>
              <a:rPr lang="en-US" baseline="0" dirty="0" smtClean="0"/>
              <a:t>  /550</a:t>
            </a:r>
            <a:endParaRPr lang="en-US" dirty="0"/>
          </a:p>
        </p:txBody>
      </p:sp>
      <p:sp>
        <p:nvSpPr>
          <p:cNvPr id="4" name="Slide Number Placeholder 3"/>
          <p:cNvSpPr>
            <a:spLocks noGrp="1"/>
          </p:cNvSpPr>
          <p:nvPr>
            <p:ph type="sldNum" sz="quarter" idx="10"/>
          </p:nvPr>
        </p:nvSpPr>
        <p:spPr/>
        <p:txBody>
          <a:bodyPr/>
          <a:lstStyle/>
          <a:p>
            <a:fld id="{34CCD4CA-CCBA-B540-8B5A-81F2C0A33B66}" type="slidenum">
              <a:rPr lang="en-US" smtClean="0"/>
              <a:t>24</a:t>
            </a:fld>
            <a:endParaRPr lang="en-US"/>
          </a:p>
        </p:txBody>
      </p:sp>
    </p:spTree>
    <p:extLst>
      <p:ext uri="{BB962C8B-B14F-4D97-AF65-F5344CB8AC3E}">
        <p14:creationId xmlns:p14="http://schemas.microsoft.com/office/powerpoint/2010/main" val="418653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2/11/16</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2/11/16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2/11/16</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2/11/16</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2/11/16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2/11/16</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2/11/16</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2/11/16</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2/11/16</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2/11/16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2/11/16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2/11/16</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1909" y="3768658"/>
            <a:ext cx="6477000" cy="1559574"/>
          </a:xfrm>
        </p:spPr>
        <p:txBody>
          <a:bodyPr>
            <a:normAutofit/>
          </a:bodyPr>
          <a:lstStyle/>
          <a:p>
            <a:pPr lvl="0">
              <a:spcBef>
                <a:spcPts val="0"/>
              </a:spcBef>
              <a:defRPr/>
            </a:pPr>
            <a:r>
              <a:rPr lang="en-US" dirty="0">
                <a:solidFill>
                  <a:schemeClr val="tx1"/>
                </a:solidFill>
              </a:rPr>
              <a:t>Raising Capital </a:t>
            </a:r>
          </a:p>
        </p:txBody>
      </p:sp>
      <p:sp>
        <p:nvSpPr>
          <p:cNvPr id="3" name="Subtitle 2"/>
          <p:cNvSpPr>
            <a:spLocks noGrp="1"/>
          </p:cNvSpPr>
          <p:nvPr>
            <p:ph type="subTitle" idx="1"/>
          </p:nvPr>
        </p:nvSpPr>
        <p:spPr/>
        <p:txBody>
          <a:bodyPr>
            <a:normAutofit/>
          </a:bodyPr>
          <a:lstStyle/>
          <a:p>
            <a:r>
              <a:rPr lang="en-US" sz="3200" dirty="0" smtClean="0"/>
              <a:t>   Reem Alnuaim </a:t>
            </a:r>
            <a:endParaRPr lang="en-US" sz="3200" dirty="0"/>
          </a:p>
        </p:txBody>
      </p:sp>
      <p:sp>
        <p:nvSpPr>
          <p:cNvPr id="4" name="TextBox 3"/>
          <p:cNvSpPr txBox="1"/>
          <p:nvPr/>
        </p:nvSpPr>
        <p:spPr>
          <a:xfrm>
            <a:off x="0" y="6064444"/>
            <a:ext cx="2470886" cy="861774"/>
          </a:xfrm>
          <a:prstGeom prst="rect">
            <a:avLst/>
          </a:prstGeom>
          <a:noFill/>
        </p:spPr>
        <p:txBody>
          <a:bodyPr wrap="square" rtlCol="0">
            <a:spAutoFit/>
          </a:bodyPr>
          <a:lstStyle/>
          <a:p>
            <a:r>
              <a:rPr lang="en-US" sz="3200" dirty="0" smtClean="0"/>
              <a:t>Chapter 15</a:t>
            </a:r>
          </a:p>
          <a:p>
            <a:endParaRPr lang="en-US" dirty="0"/>
          </a:p>
        </p:txBody>
      </p:sp>
    </p:spTree>
    <p:extLst>
      <p:ext uri="{BB962C8B-B14F-4D97-AF65-F5344CB8AC3E}">
        <p14:creationId xmlns:p14="http://schemas.microsoft.com/office/powerpoint/2010/main" val="6018294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Underwriters</a:t>
            </a:r>
          </a:p>
        </p:txBody>
      </p:sp>
      <p:sp>
        <p:nvSpPr>
          <p:cNvPr id="3" name="Content Placeholder 2"/>
          <p:cNvSpPr>
            <a:spLocks noGrp="1"/>
          </p:cNvSpPr>
          <p:nvPr>
            <p:ph sz="quarter" idx="1"/>
          </p:nvPr>
        </p:nvSpPr>
        <p:spPr/>
        <p:txBody>
          <a:bodyPr>
            <a:normAutofit fontScale="92500"/>
          </a:bodyPr>
          <a:lstStyle/>
          <a:p>
            <a:r>
              <a:rPr lang="en-US" sz="2400" dirty="0" smtClean="0">
                <a:solidFill>
                  <a:srgbClr val="FF0000"/>
                </a:solidFill>
              </a:rPr>
              <a:t>Underwriters:</a:t>
            </a:r>
            <a:endParaRPr lang="en-US" sz="2400" dirty="0">
              <a:solidFill>
                <a:srgbClr val="FF0000"/>
              </a:solidFill>
            </a:endParaRPr>
          </a:p>
          <a:p>
            <a:r>
              <a:rPr lang="en-US" sz="2400" dirty="0"/>
              <a:t>Investment firms that act as intermediaries between a company selling securities and the investing public </a:t>
            </a:r>
          </a:p>
          <a:p>
            <a:pPr>
              <a:lnSpc>
                <a:spcPct val="90000"/>
              </a:lnSpc>
            </a:pPr>
            <a:r>
              <a:rPr lang="en-US" sz="2400" dirty="0" smtClean="0">
                <a:solidFill>
                  <a:srgbClr val="FF6600"/>
                </a:solidFill>
              </a:rPr>
              <a:t>Services </a:t>
            </a:r>
            <a:r>
              <a:rPr lang="en-US" sz="2400" dirty="0">
                <a:solidFill>
                  <a:srgbClr val="FF6600"/>
                </a:solidFill>
              </a:rPr>
              <a:t>provided by </a:t>
            </a:r>
            <a:r>
              <a:rPr lang="en-US" sz="2400" dirty="0" smtClean="0">
                <a:solidFill>
                  <a:srgbClr val="FF6600"/>
                </a:solidFill>
              </a:rPr>
              <a:t>underwriters:</a:t>
            </a:r>
            <a:endParaRPr lang="en-US" sz="2400" dirty="0">
              <a:solidFill>
                <a:srgbClr val="FF6600"/>
              </a:solidFill>
            </a:endParaRPr>
          </a:p>
          <a:p>
            <a:pPr lvl="1">
              <a:lnSpc>
                <a:spcPct val="90000"/>
              </a:lnSpc>
            </a:pPr>
            <a:r>
              <a:rPr lang="en-US" sz="2200" dirty="0"/>
              <a:t>Formulate method used to issue securities</a:t>
            </a:r>
          </a:p>
          <a:p>
            <a:pPr lvl="1">
              <a:lnSpc>
                <a:spcPct val="90000"/>
              </a:lnSpc>
            </a:pPr>
            <a:r>
              <a:rPr lang="en-US" sz="2200" dirty="0"/>
              <a:t>Price the securities</a:t>
            </a:r>
          </a:p>
          <a:p>
            <a:pPr lvl="1">
              <a:lnSpc>
                <a:spcPct val="90000"/>
              </a:lnSpc>
            </a:pPr>
            <a:r>
              <a:rPr lang="en-US" sz="2200" dirty="0"/>
              <a:t>Sell the </a:t>
            </a:r>
            <a:r>
              <a:rPr lang="en-US" sz="2200" dirty="0" smtClean="0"/>
              <a:t>securities</a:t>
            </a:r>
          </a:p>
          <a:p>
            <a:pPr lvl="1">
              <a:lnSpc>
                <a:spcPct val="90000"/>
              </a:lnSpc>
            </a:pPr>
            <a:endParaRPr lang="en-US" sz="2200" dirty="0"/>
          </a:p>
          <a:p>
            <a:pPr>
              <a:lnSpc>
                <a:spcPct val="90000"/>
              </a:lnSpc>
            </a:pPr>
            <a:r>
              <a:rPr lang="en-US" sz="2400" dirty="0" smtClean="0">
                <a:solidFill>
                  <a:srgbClr val="008000"/>
                </a:solidFill>
              </a:rPr>
              <a:t>Syndicate</a:t>
            </a:r>
            <a:r>
              <a:rPr lang="en-US" sz="2400" dirty="0" smtClean="0"/>
              <a:t> </a:t>
            </a:r>
            <a:r>
              <a:rPr lang="en-US" sz="2400" dirty="0"/>
              <a:t>– group of investment bankers that market the securities and share the risk associated with selling the issue</a:t>
            </a:r>
          </a:p>
          <a:p>
            <a:pPr>
              <a:lnSpc>
                <a:spcPct val="90000"/>
              </a:lnSpc>
            </a:pPr>
            <a:r>
              <a:rPr lang="en-US" sz="2400" dirty="0" smtClean="0">
                <a:solidFill>
                  <a:srgbClr val="008000"/>
                </a:solidFill>
              </a:rPr>
              <a:t>Gross Spread </a:t>
            </a:r>
            <a:r>
              <a:rPr lang="en-US" sz="2400" dirty="0"/>
              <a:t>– difference between what the syndicate pays the company and what the security sells for initially in the market</a:t>
            </a:r>
          </a:p>
          <a:p>
            <a:endParaRPr lang="en-US" dirty="0"/>
          </a:p>
        </p:txBody>
      </p:sp>
    </p:spTree>
    <p:extLst>
      <p:ext uri="{BB962C8B-B14F-4D97-AF65-F5344CB8AC3E}">
        <p14:creationId xmlns:p14="http://schemas.microsoft.com/office/powerpoint/2010/main" val="214768304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A.Firm</a:t>
            </a:r>
            <a:r>
              <a:rPr lang="en-US" dirty="0" smtClean="0"/>
              <a:t> </a:t>
            </a:r>
            <a:r>
              <a:rPr lang="en-US" dirty="0"/>
              <a:t>Commitment Underwriting</a:t>
            </a:r>
          </a:p>
        </p:txBody>
      </p:sp>
      <p:sp>
        <p:nvSpPr>
          <p:cNvPr id="3" name="Content Placeholder 2"/>
          <p:cNvSpPr>
            <a:spLocks noGrp="1"/>
          </p:cNvSpPr>
          <p:nvPr>
            <p:ph sz="quarter" idx="1"/>
          </p:nvPr>
        </p:nvSpPr>
        <p:spPr/>
        <p:txBody>
          <a:bodyPr>
            <a:normAutofit fontScale="92500" lnSpcReduction="10000"/>
          </a:bodyPr>
          <a:lstStyle/>
          <a:p>
            <a:r>
              <a:rPr lang="en-US" sz="3200" dirty="0"/>
              <a:t>Issuer sells </a:t>
            </a:r>
            <a:r>
              <a:rPr lang="en-US" sz="3200" dirty="0">
                <a:solidFill>
                  <a:srgbClr val="FF6600"/>
                </a:solidFill>
              </a:rPr>
              <a:t>entire issue </a:t>
            </a:r>
            <a:r>
              <a:rPr lang="en-US" sz="3200" dirty="0"/>
              <a:t>to underwriting syndicate</a:t>
            </a:r>
          </a:p>
          <a:p>
            <a:r>
              <a:rPr lang="en-US" sz="3200" dirty="0"/>
              <a:t>The syndicate then resells the issue to the public</a:t>
            </a:r>
          </a:p>
          <a:p>
            <a:r>
              <a:rPr lang="en-US" sz="3200" dirty="0"/>
              <a:t>The underwriter makes money on </a:t>
            </a:r>
            <a:r>
              <a:rPr lang="en-US" sz="3200" dirty="0">
                <a:solidFill>
                  <a:srgbClr val="FF6600"/>
                </a:solidFill>
              </a:rPr>
              <a:t>the spread </a:t>
            </a:r>
            <a:r>
              <a:rPr lang="en-US" sz="3200" dirty="0"/>
              <a:t>between the price paid to the issuer and the price received from investors when the stock is sold</a:t>
            </a:r>
          </a:p>
          <a:p>
            <a:r>
              <a:rPr lang="en-US" sz="3200" dirty="0"/>
              <a:t>The </a:t>
            </a:r>
            <a:r>
              <a:rPr lang="en-US" sz="3200" dirty="0">
                <a:solidFill>
                  <a:srgbClr val="FF6600"/>
                </a:solidFill>
              </a:rPr>
              <a:t>syndicate bears the risk of not being able to sell the entire issue </a:t>
            </a:r>
            <a:r>
              <a:rPr lang="en-US" sz="3200" dirty="0"/>
              <a:t>for more than the cost</a:t>
            </a:r>
          </a:p>
          <a:p>
            <a:r>
              <a:rPr lang="en-US" sz="3200" dirty="0">
                <a:solidFill>
                  <a:srgbClr val="008000"/>
                </a:solidFill>
              </a:rPr>
              <a:t>Most common type</a:t>
            </a:r>
            <a:r>
              <a:rPr lang="en-US" sz="3200" dirty="0"/>
              <a:t> of underwriting in the United States</a:t>
            </a:r>
          </a:p>
          <a:p>
            <a:endParaRPr lang="en-US" dirty="0"/>
          </a:p>
        </p:txBody>
      </p:sp>
    </p:spTree>
    <p:extLst>
      <p:ext uri="{BB962C8B-B14F-4D97-AF65-F5344CB8AC3E}">
        <p14:creationId xmlns:p14="http://schemas.microsoft.com/office/powerpoint/2010/main" val="294743323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t>
            </a:r>
            <a:r>
              <a:rPr lang="en-US" dirty="0" smtClean="0"/>
              <a:t>. Best </a:t>
            </a:r>
            <a:r>
              <a:rPr lang="en-US" dirty="0"/>
              <a:t>Efforts Underwriting</a:t>
            </a:r>
          </a:p>
        </p:txBody>
      </p:sp>
      <p:sp>
        <p:nvSpPr>
          <p:cNvPr id="3" name="Content Placeholder 2"/>
          <p:cNvSpPr>
            <a:spLocks noGrp="1"/>
          </p:cNvSpPr>
          <p:nvPr>
            <p:ph sz="quarter" idx="1"/>
          </p:nvPr>
        </p:nvSpPr>
        <p:spPr/>
        <p:txBody>
          <a:bodyPr>
            <a:normAutofit fontScale="92500"/>
          </a:bodyPr>
          <a:lstStyle/>
          <a:p>
            <a:r>
              <a:rPr lang="en-US" sz="3200" dirty="0"/>
              <a:t>Underwriter must make their </a:t>
            </a:r>
            <a:r>
              <a:rPr lang="ja-JP" altLang="en-US" sz="3200" dirty="0">
                <a:solidFill>
                  <a:srgbClr val="008000"/>
                </a:solidFill>
                <a:latin typeface="Arial"/>
              </a:rPr>
              <a:t>“</a:t>
            </a:r>
            <a:r>
              <a:rPr lang="en-US" sz="3200" dirty="0">
                <a:solidFill>
                  <a:srgbClr val="008000"/>
                </a:solidFill>
              </a:rPr>
              <a:t>best effort</a:t>
            </a:r>
            <a:r>
              <a:rPr lang="ja-JP" altLang="en-US" sz="3200" dirty="0">
                <a:solidFill>
                  <a:srgbClr val="008000"/>
                </a:solidFill>
                <a:latin typeface="Arial"/>
              </a:rPr>
              <a:t>”</a:t>
            </a:r>
            <a:r>
              <a:rPr lang="en-US" sz="3200" dirty="0">
                <a:solidFill>
                  <a:srgbClr val="008000"/>
                </a:solidFill>
              </a:rPr>
              <a:t> </a:t>
            </a:r>
            <a:r>
              <a:rPr lang="en-US" sz="3200" dirty="0"/>
              <a:t>to sell the securities at an agreed-upon offering price</a:t>
            </a:r>
          </a:p>
          <a:p>
            <a:r>
              <a:rPr lang="en-US" sz="3200" dirty="0">
                <a:solidFill>
                  <a:srgbClr val="FF6600"/>
                </a:solidFill>
              </a:rPr>
              <a:t>The company bears the risk </a:t>
            </a:r>
            <a:r>
              <a:rPr lang="en-US" sz="3200" dirty="0"/>
              <a:t>of the issue not being sold</a:t>
            </a:r>
          </a:p>
          <a:p>
            <a:r>
              <a:rPr lang="en-US" sz="3200" dirty="0"/>
              <a:t>The offer may be pulled if there is not enough interest at the offer price. In this case, the company does not get the capital, and they have still incurred substantial flotation costs</a:t>
            </a:r>
          </a:p>
          <a:p>
            <a:r>
              <a:rPr lang="en-US" sz="3200" dirty="0"/>
              <a:t>Not as common as it previously was</a:t>
            </a:r>
          </a:p>
          <a:p>
            <a:endParaRPr lang="en-US" dirty="0"/>
          </a:p>
        </p:txBody>
      </p:sp>
    </p:spTree>
    <p:extLst>
      <p:ext uri="{BB962C8B-B14F-4D97-AF65-F5344CB8AC3E}">
        <p14:creationId xmlns:p14="http://schemas.microsoft.com/office/powerpoint/2010/main" val="251784051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Dutch </a:t>
            </a:r>
            <a:r>
              <a:rPr lang="en-US" dirty="0"/>
              <a:t>Auction Underwriting</a:t>
            </a:r>
          </a:p>
        </p:txBody>
      </p:sp>
      <p:sp>
        <p:nvSpPr>
          <p:cNvPr id="3" name="Content Placeholder 2"/>
          <p:cNvSpPr>
            <a:spLocks noGrp="1"/>
          </p:cNvSpPr>
          <p:nvPr>
            <p:ph sz="quarter" idx="1"/>
          </p:nvPr>
        </p:nvSpPr>
        <p:spPr/>
        <p:txBody>
          <a:bodyPr>
            <a:normAutofit lnSpcReduction="10000"/>
          </a:bodyPr>
          <a:lstStyle/>
          <a:p>
            <a:r>
              <a:rPr lang="en-US" sz="3200" dirty="0"/>
              <a:t>Underwriter accepts a series of bids that include number of shares and price per share</a:t>
            </a:r>
          </a:p>
          <a:p>
            <a:r>
              <a:rPr lang="en-US" sz="3200" dirty="0"/>
              <a:t>The price that everyone pays is the highest price that will result in all shares being sold</a:t>
            </a:r>
          </a:p>
          <a:p>
            <a:r>
              <a:rPr lang="en-US" sz="3200" dirty="0"/>
              <a:t>There is an incentive to bid high to make sure you get in on the auction but knowing that you will probably pay a lower price than you bid</a:t>
            </a:r>
          </a:p>
          <a:p>
            <a:r>
              <a:rPr lang="en-US" sz="3200" dirty="0"/>
              <a:t>The Treasury has used Dutch auctions for years</a:t>
            </a:r>
          </a:p>
          <a:p>
            <a:r>
              <a:rPr lang="en-US" sz="3200" dirty="0"/>
              <a:t>Google was the first large Dutch auction IPO</a:t>
            </a:r>
          </a:p>
          <a:p>
            <a:endParaRPr lang="en-US" dirty="0"/>
          </a:p>
        </p:txBody>
      </p:sp>
    </p:spTree>
    <p:extLst>
      <p:ext uri="{BB962C8B-B14F-4D97-AF65-F5344CB8AC3E}">
        <p14:creationId xmlns:p14="http://schemas.microsoft.com/office/powerpoint/2010/main" val="2409255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IPOs and Underpricing </a:t>
            </a:r>
          </a:p>
        </p:txBody>
      </p:sp>
      <p:sp>
        <p:nvSpPr>
          <p:cNvPr id="3" name="Content Placeholder 2"/>
          <p:cNvSpPr>
            <a:spLocks noGrp="1"/>
          </p:cNvSpPr>
          <p:nvPr>
            <p:ph sz="quarter" idx="1"/>
          </p:nvPr>
        </p:nvSpPr>
        <p:spPr/>
        <p:txBody>
          <a:bodyPr>
            <a:normAutofit fontScale="77500" lnSpcReduction="20000"/>
          </a:bodyPr>
          <a:lstStyle/>
          <a:p>
            <a:r>
              <a:rPr lang="en-US" dirty="0"/>
              <a:t>Determining the correct offering price </a:t>
            </a:r>
            <a:r>
              <a:rPr lang="en-US" dirty="0">
                <a:solidFill>
                  <a:srgbClr val="FF0000"/>
                </a:solidFill>
              </a:rPr>
              <a:t>is the most difficult thing an underwriter must do</a:t>
            </a:r>
            <a:r>
              <a:rPr lang="en-US" dirty="0"/>
              <a:t> for an initial public </a:t>
            </a:r>
            <a:r>
              <a:rPr lang="en-US" dirty="0" smtClean="0"/>
              <a:t>offering.</a:t>
            </a:r>
          </a:p>
          <a:p>
            <a:r>
              <a:rPr lang="en-US" dirty="0" smtClean="0"/>
              <a:t>The </a:t>
            </a:r>
            <a:r>
              <a:rPr lang="en-US" dirty="0"/>
              <a:t>issuing firm faces a potential cost if the offering price is set too high or too </a:t>
            </a:r>
            <a:r>
              <a:rPr lang="en-US" dirty="0" smtClean="0"/>
              <a:t>low.</a:t>
            </a:r>
            <a:endParaRPr lang="en-US" dirty="0"/>
          </a:p>
          <a:p>
            <a:pPr>
              <a:buFont typeface="Wingdings" charset="2"/>
              <a:buChar char="u"/>
            </a:pPr>
            <a:r>
              <a:rPr lang="en-US" dirty="0" smtClean="0"/>
              <a:t>If </a:t>
            </a:r>
            <a:r>
              <a:rPr lang="en-US" dirty="0"/>
              <a:t>the issue is priced </a:t>
            </a:r>
            <a:r>
              <a:rPr lang="en-US" dirty="0">
                <a:solidFill>
                  <a:srgbClr val="008000"/>
                </a:solidFill>
              </a:rPr>
              <a:t>too</a:t>
            </a:r>
            <a:r>
              <a:rPr lang="en-US" dirty="0"/>
              <a:t> </a:t>
            </a:r>
            <a:r>
              <a:rPr lang="en-US" dirty="0">
                <a:solidFill>
                  <a:srgbClr val="008000"/>
                </a:solidFill>
              </a:rPr>
              <a:t>high, </a:t>
            </a:r>
            <a:r>
              <a:rPr lang="en-US" dirty="0"/>
              <a:t>it may be unsuccessful and have to be </a:t>
            </a:r>
            <a:r>
              <a:rPr lang="en-US" dirty="0">
                <a:solidFill>
                  <a:srgbClr val="008000"/>
                </a:solidFill>
              </a:rPr>
              <a:t>with- drawn</a:t>
            </a:r>
            <a:r>
              <a:rPr lang="en-US" dirty="0" smtClean="0"/>
              <a:t>.</a:t>
            </a:r>
          </a:p>
          <a:p>
            <a:pPr>
              <a:buFont typeface="Wingdings" charset="2"/>
              <a:buChar char="u"/>
            </a:pPr>
            <a:r>
              <a:rPr lang="en-US" dirty="0" smtClean="0"/>
              <a:t> </a:t>
            </a:r>
            <a:r>
              <a:rPr lang="en-US" dirty="0"/>
              <a:t>If the issue is priced </a:t>
            </a:r>
            <a:r>
              <a:rPr lang="en-US" dirty="0">
                <a:solidFill>
                  <a:srgbClr val="008000"/>
                </a:solidFill>
              </a:rPr>
              <a:t>below the true </a:t>
            </a:r>
            <a:r>
              <a:rPr lang="en-US" dirty="0"/>
              <a:t>market value, the issuer’s existing shareholders will experience an opportunity </a:t>
            </a:r>
            <a:r>
              <a:rPr lang="en-US" dirty="0">
                <a:solidFill>
                  <a:srgbClr val="008000"/>
                </a:solidFill>
              </a:rPr>
              <a:t>loss </a:t>
            </a:r>
            <a:r>
              <a:rPr lang="en-US" dirty="0"/>
              <a:t>when the issuer sells shares for less than they are worth. </a:t>
            </a:r>
          </a:p>
          <a:p>
            <a:r>
              <a:rPr lang="en-US" dirty="0"/>
              <a:t>Underpricing is fairly common. </a:t>
            </a:r>
            <a:endParaRPr lang="en-US" dirty="0" smtClean="0"/>
          </a:p>
          <a:p>
            <a:pPr>
              <a:buFont typeface="Wingdings" charset="2"/>
              <a:buChar char="u"/>
            </a:pPr>
            <a:r>
              <a:rPr lang="en-US" dirty="0"/>
              <a:t>H</a:t>
            </a:r>
            <a:r>
              <a:rPr lang="en-US" dirty="0" smtClean="0"/>
              <a:t>elps </a:t>
            </a:r>
            <a:r>
              <a:rPr lang="en-US" dirty="0">
                <a:solidFill>
                  <a:srgbClr val="FF6600"/>
                </a:solidFill>
              </a:rPr>
              <a:t>new shareholders</a:t>
            </a:r>
            <a:r>
              <a:rPr lang="en-US" dirty="0"/>
              <a:t> earn a higher return on the shares they buy</a:t>
            </a:r>
            <a:r>
              <a:rPr lang="en-US" dirty="0" smtClean="0"/>
              <a:t>.</a:t>
            </a:r>
          </a:p>
          <a:p>
            <a:pPr>
              <a:buFont typeface="Wingdings" charset="2"/>
              <a:buChar char="u"/>
            </a:pPr>
            <a:r>
              <a:rPr lang="en-US" dirty="0">
                <a:solidFill>
                  <a:srgbClr val="000000"/>
                </a:solidFill>
              </a:rPr>
              <a:t>T</a:t>
            </a:r>
            <a:r>
              <a:rPr lang="en-US" dirty="0" smtClean="0">
                <a:solidFill>
                  <a:srgbClr val="000000"/>
                </a:solidFill>
              </a:rPr>
              <a:t>he </a:t>
            </a:r>
            <a:r>
              <a:rPr lang="en-US" dirty="0">
                <a:solidFill>
                  <a:srgbClr val="FF6600"/>
                </a:solidFill>
              </a:rPr>
              <a:t>existing shareholders </a:t>
            </a:r>
            <a:r>
              <a:rPr lang="en-US" dirty="0">
                <a:solidFill>
                  <a:srgbClr val="000000"/>
                </a:solidFill>
              </a:rPr>
              <a:t>of the issuing firm are not helped </a:t>
            </a:r>
            <a:r>
              <a:rPr lang="en-US" dirty="0"/>
              <a:t>by underpricing. To them, it is an indirect cost of issuing new </a:t>
            </a:r>
            <a:r>
              <a:rPr lang="en-US" dirty="0" smtClean="0"/>
              <a:t>securities</a:t>
            </a:r>
            <a:endParaRPr lang="en-US" dirty="0"/>
          </a:p>
        </p:txBody>
      </p:sp>
    </p:spTree>
    <p:extLst>
      <p:ext uri="{BB962C8B-B14F-4D97-AF65-F5344CB8AC3E}">
        <p14:creationId xmlns:p14="http://schemas.microsoft.com/office/powerpoint/2010/main" val="88166908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WHY DOES UNDERPRICING EXIST? </a:t>
            </a:r>
            <a:r>
              <a:rPr lang="en-US" dirty="0"/>
              <a:t/>
            </a:r>
            <a:br>
              <a:rPr lang="en-US" dirty="0"/>
            </a:br>
            <a:endParaRPr lang="en-US" dirty="0"/>
          </a:p>
        </p:txBody>
      </p:sp>
      <p:sp>
        <p:nvSpPr>
          <p:cNvPr id="3" name="Content Placeholder 2"/>
          <p:cNvSpPr>
            <a:spLocks noGrp="1"/>
          </p:cNvSpPr>
          <p:nvPr>
            <p:ph sz="quarter" idx="1"/>
          </p:nvPr>
        </p:nvSpPr>
        <p:spPr/>
        <p:txBody>
          <a:bodyPr/>
          <a:lstStyle/>
          <a:p>
            <a:r>
              <a:rPr lang="en-US" dirty="0"/>
              <a:t>U</a:t>
            </a:r>
            <a:r>
              <a:rPr lang="en-US" dirty="0" smtClean="0"/>
              <a:t>nderpricing </a:t>
            </a:r>
            <a:r>
              <a:rPr lang="en-US" dirty="0"/>
              <a:t>tends to be higher for firms with few to no sales in the previous year. </a:t>
            </a:r>
            <a:endParaRPr lang="en-US" dirty="0" smtClean="0"/>
          </a:p>
          <a:p>
            <a:r>
              <a:rPr lang="en-US" dirty="0" smtClean="0"/>
              <a:t>These </a:t>
            </a:r>
            <a:r>
              <a:rPr lang="en-US" dirty="0"/>
              <a:t>firms tend to be young firms, and such young firms can be very risky investments. Arguably, they must be significantly underpriced, on average, just </a:t>
            </a:r>
            <a:r>
              <a:rPr lang="en-US" dirty="0">
                <a:solidFill>
                  <a:srgbClr val="008000"/>
                </a:solidFill>
              </a:rPr>
              <a:t>to attract investors</a:t>
            </a:r>
            <a:r>
              <a:rPr lang="en-US" dirty="0"/>
              <a:t>, and this is one explanation for the underpricing phenomenon. </a:t>
            </a:r>
          </a:p>
          <a:p>
            <a:endParaRPr lang="en-US" dirty="0"/>
          </a:p>
        </p:txBody>
      </p:sp>
    </p:spTree>
    <p:extLst>
      <p:ext uri="{BB962C8B-B14F-4D97-AF65-F5344CB8AC3E}">
        <p14:creationId xmlns:p14="http://schemas.microsoft.com/office/powerpoint/2010/main" val="1404925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New Equity Sales and the Value of the Firm </a:t>
            </a:r>
            <a:br>
              <a:rPr lang="en-US" sz="3600" dirty="0"/>
            </a:br>
            <a:endParaRPr lang="en-US" sz="3600" dirty="0"/>
          </a:p>
        </p:txBody>
      </p:sp>
      <p:sp>
        <p:nvSpPr>
          <p:cNvPr id="3" name="Content Placeholder 2"/>
          <p:cNvSpPr>
            <a:spLocks noGrp="1"/>
          </p:cNvSpPr>
          <p:nvPr>
            <p:ph sz="quarter" idx="1"/>
          </p:nvPr>
        </p:nvSpPr>
        <p:spPr/>
        <p:txBody>
          <a:bodyPr>
            <a:normAutofit fontScale="77500" lnSpcReduction="20000"/>
          </a:bodyPr>
          <a:lstStyle/>
          <a:p>
            <a:r>
              <a:rPr lang="en-US" dirty="0">
                <a:solidFill>
                  <a:srgbClr val="FF6600"/>
                </a:solidFill>
              </a:rPr>
              <a:t>S</a:t>
            </a:r>
            <a:r>
              <a:rPr lang="en-US" dirty="0" smtClean="0">
                <a:solidFill>
                  <a:srgbClr val="FF6600"/>
                </a:solidFill>
              </a:rPr>
              <a:t>easoned offerings: </a:t>
            </a:r>
            <a:r>
              <a:rPr lang="en-US" dirty="0" smtClean="0"/>
              <a:t>which are </a:t>
            </a:r>
            <a:r>
              <a:rPr lang="en-US" dirty="0"/>
              <a:t>offerings by firms that already have outstanding securities</a:t>
            </a:r>
            <a:r>
              <a:rPr lang="en-US" dirty="0" smtClean="0"/>
              <a:t>.</a:t>
            </a:r>
          </a:p>
          <a:p>
            <a:endParaRPr lang="en-US" dirty="0" smtClean="0"/>
          </a:p>
          <a:p>
            <a:r>
              <a:rPr lang="en-US" dirty="0"/>
              <a:t>N</a:t>
            </a:r>
            <a:r>
              <a:rPr lang="en-US" dirty="0" smtClean="0"/>
              <a:t>ew </a:t>
            </a:r>
            <a:r>
              <a:rPr lang="en-US" dirty="0"/>
              <a:t>long-term financing is arranged by firms after positive net present value projects are put together</a:t>
            </a:r>
            <a:r>
              <a:rPr lang="en-US" dirty="0" smtClean="0"/>
              <a:t>.</a:t>
            </a:r>
          </a:p>
          <a:p>
            <a:r>
              <a:rPr lang="en-US" dirty="0" smtClean="0"/>
              <a:t> </a:t>
            </a:r>
          </a:p>
          <a:p>
            <a:r>
              <a:rPr lang="en-US" dirty="0" smtClean="0"/>
              <a:t>As a consequence, when </a:t>
            </a:r>
            <a:r>
              <a:rPr lang="en-US" dirty="0"/>
              <a:t>the announcement of </a:t>
            </a:r>
            <a:r>
              <a:rPr lang="en-US" dirty="0">
                <a:solidFill>
                  <a:srgbClr val="008000"/>
                </a:solidFill>
              </a:rPr>
              <a:t>external financing </a:t>
            </a:r>
            <a:r>
              <a:rPr lang="en-US" dirty="0"/>
              <a:t>is made, </a:t>
            </a:r>
            <a:r>
              <a:rPr lang="en-US" dirty="0">
                <a:solidFill>
                  <a:srgbClr val="FF6600"/>
                </a:solidFill>
              </a:rPr>
              <a:t>the firm’s market value </a:t>
            </a:r>
            <a:r>
              <a:rPr lang="en-US" dirty="0"/>
              <a:t>should go up</a:t>
            </a:r>
            <a:r>
              <a:rPr lang="en-US" dirty="0" smtClean="0"/>
              <a:t>.</a:t>
            </a:r>
          </a:p>
          <a:p>
            <a:endParaRPr lang="en-US" dirty="0" smtClean="0"/>
          </a:p>
          <a:p>
            <a:r>
              <a:rPr lang="en-US" dirty="0" smtClean="0"/>
              <a:t>Interestingly</a:t>
            </a:r>
            <a:r>
              <a:rPr lang="en-US" dirty="0"/>
              <a:t>, this is not what happens. </a:t>
            </a:r>
            <a:r>
              <a:rPr lang="en-US" dirty="0">
                <a:solidFill>
                  <a:srgbClr val="008000"/>
                </a:solidFill>
              </a:rPr>
              <a:t>Stock prices tend to decline </a:t>
            </a:r>
            <a:r>
              <a:rPr lang="en-US" dirty="0"/>
              <a:t>following the announcement of a new equity issue, although they tend to not change much following a debt announcement. </a:t>
            </a:r>
          </a:p>
        </p:txBody>
      </p:sp>
    </p:spTree>
    <p:extLst>
      <p:ext uri="{BB962C8B-B14F-4D97-AF65-F5344CB8AC3E}">
        <p14:creationId xmlns:p14="http://schemas.microsoft.com/office/powerpoint/2010/main" val="12143944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solidFill>
                  <a:srgbClr val="800000"/>
                </a:solidFill>
              </a:rPr>
              <a:t>Stock prices tend to decline following the announcement of a new equity issue</a:t>
            </a:r>
          </a:p>
        </p:txBody>
      </p:sp>
      <p:sp>
        <p:nvSpPr>
          <p:cNvPr id="3" name="Content Placeholder 2"/>
          <p:cNvSpPr>
            <a:spLocks noGrp="1"/>
          </p:cNvSpPr>
          <p:nvPr>
            <p:ph sz="quarter" idx="1"/>
          </p:nvPr>
        </p:nvSpPr>
        <p:spPr/>
        <p:txBody>
          <a:bodyPr>
            <a:normAutofit fontScale="62500" lnSpcReduction="20000"/>
          </a:bodyPr>
          <a:lstStyle/>
          <a:p>
            <a:r>
              <a:rPr lang="en-US" dirty="0"/>
              <a:t>A number of researchers have studied this issue. Plausible reasons for this strange result include the following: </a:t>
            </a:r>
            <a:endParaRPr lang="en-US" dirty="0" smtClean="0"/>
          </a:p>
          <a:p>
            <a:r>
              <a:rPr lang="en-US" b="1" i="1" dirty="0" smtClean="0">
                <a:solidFill>
                  <a:srgbClr val="FF6600"/>
                </a:solidFill>
              </a:rPr>
              <a:t>1.Managerial </a:t>
            </a:r>
            <a:r>
              <a:rPr lang="en-US" b="1" i="1" dirty="0">
                <a:solidFill>
                  <a:srgbClr val="FF6600"/>
                </a:solidFill>
              </a:rPr>
              <a:t>information: </a:t>
            </a:r>
            <a:r>
              <a:rPr lang="en-US" dirty="0"/>
              <a:t>If management has superior information about the market value of the firm, it may know when the firm is overvalued. </a:t>
            </a:r>
            <a:endParaRPr lang="en-US" dirty="0" smtClean="0"/>
          </a:p>
          <a:p>
            <a:r>
              <a:rPr lang="en-US" dirty="0" smtClean="0">
                <a:solidFill>
                  <a:srgbClr val="008000"/>
                </a:solidFill>
              </a:rPr>
              <a:t>If </a:t>
            </a:r>
            <a:r>
              <a:rPr lang="en-US" dirty="0">
                <a:solidFill>
                  <a:srgbClr val="008000"/>
                </a:solidFill>
              </a:rPr>
              <a:t>it does, it will attempt to issue new shares of stock when the market value exceeds the correct value. This will benefit existing shareholders. </a:t>
            </a:r>
            <a:endParaRPr lang="en-US" dirty="0" smtClean="0">
              <a:solidFill>
                <a:srgbClr val="008000"/>
              </a:solidFill>
            </a:endParaRPr>
          </a:p>
          <a:p>
            <a:r>
              <a:rPr lang="en-US" dirty="0" smtClean="0"/>
              <a:t>However</a:t>
            </a:r>
            <a:r>
              <a:rPr lang="en-US" dirty="0"/>
              <a:t>, the potential new shareholders are not stupid, and they will anticipate this superior information and discount it in lower market prices at the new-issue date. </a:t>
            </a:r>
          </a:p>
          <a:p>
            <a:r>
              <a:rPr lang="en-US" b="1" dirty="0">
                <a:solidFill>
                  <a:srgbClr val="FF6600"/>
                </a:solidFill>
              </a:rPr>
              <a:t>2. </a:t>
            </a:r>
            <a:r>
              <a:rPr lang="en-US" b="1" i="1" dirty="0">
                <a:solidFill>
                  <a:srgbClr val="FF6600"/>
                </a:solidFill>
              </a:rPr>
              <a:t>Debt usage</a:t>
            </a:r>
            <a:r>
              <a:rPr lang="en-US" i="1" dirty="0">
                <a:solidFill>
                  <a:srgbClr val="FF6600"/>
                </a:solidFill>
              </a:rPr>
              <a:t>: </a:t>
            </a:r>
            <a:r>
              <a:rPr lang="en-US" dirty="0"/>
              <a:t>A company’s issuing new equity may reveal that the company has too much debt or too little liquidity. One version of this argument says that the equity issue is a bad signal to the market</a:t>
            </a:r>
            <a:r>
              <a:rPr lang="en-US" dirty="0" smtClean="0"/>
              <a:t>.</a:t>
            </a:r>
          </a:p>
          <a:p>
            <a:r>
              <a:rPr lang="en-US" dirty="0" smtClean="0">
                <a:solidFill>
                  <a:srgbClr val="008000"/>
                </a:solidFill>
              </a:rPr>
              <a:t> </a:t>
            </a:r>
            <a:r>
              <a:rPr lang="en-US" dirty="0">
                <a:solidFill>
                  <a:srgbClr val="008000"/>
                </a:solidFill>
              </a:rPr>
              <a:t>After all, if the new projects are favorable ones, why should the firm let new shareholders in on them? It could just issue debt and let the existing shareholders have all the gain. </a:t>
            </a:r>
          </a:p>
          <a:p>
            <a:r>
              <a:rPr lang="en-US" b="1" dirty="0">
                <a:solidFill>
                  <a:srgbClr val="FF6600"/>
                </a:solidFill>
              </a:rPr>
              <a:t>3. </a:t>
            </a:r>
            <a:r>
              <a:rPr lang="en-US" b="1" i="1" dirty="0">
                <a:solidFill>
                  <a:srgbClr val="FF6600"/>
                </a:solidFill>
              </a:rPr>
              <a:t>Issue costs: </a:t>
            </a:r>
            <a:r>
              <a:rPr lang="en-US" dirty="0"/>
              <a:t>As we discuss next, there are substantial costs associated with selling securities. </a:t>
            </a:r>
          </a:p>
          <a:p>
            <a:endParaRPr lang="en-US" dirty="0"/>
          </a:p>
          <a:p>
            <a:endParaRPr lang="en-US" dirty="0"/>
          </a:p>
        </p:txBody>
      </p:sp>
    </p:spTree>
    <p:extLst>
      <p:ext uri="{BB962C8B-B14F-4D97-AF65-F5344CB8AC3E}">
        <p14:creationId xmlns:p14="http://schemas.microsoft.com/office/powerpoint/2010/main" val="286399889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t>The drop in value of the existing stock following the announcement of a new issue is an example of an </a:t>
            </a:r>
            <a:r>
              <a:rPr lang="en-US" dirty="0">
                <a:solidFill>
                  <a:srgbClr val="FF6600"/>
                </a:solidFill>
              </a:rPr>
              <a:t>indirect cost </a:t>
            </a:r>
            <a:r>
              <a:rPr lang="en-US" dirty="0"/>
              <a:t>of selling securities. </a:t>
            </a:r>
            <a:endParaRPr lang="en-US" dirty="0" smtClean="0"/>
          </a:p>
          <a:p>
            <a:r>
              <a:rPr lang="en-US" dirty="0" smtClean="0"/>
              <a:t>This </a:t>
            </a:r>
            <a:r>
              <a:rPr lang="en-US" dirty="0"/>
              <a:t>drop might typically be on the order of 3 percent for an industrial corporation (and somewhat smaller for a public utility); so, for a large company, it can represent a substantial amount of money. </a:t>
            </a:r>
            <a:endParaRPr lang="en-US" dirty="0" smtClean="0"/>
          </a:p>
          <a:p>
            <a:r>
              <a:rPr lang="en-US" dirty="0" smtClean="0"/>
              <a:t>We </a:t>
            </a:r>
            <a:r>
              <a:rPr lang="en-US" dirty="0"/>
              <a:t>label this drop the </a:t>
            </a:r>
            <a:r>
              <a:rPr lang="en-US" i="1" dirty="0">
                <a:solidFill>
                  <a:srgbClr val="FF6600"/>
                </a:solidFill>
              </a:rPr>
              <a:t>abnormal return </a:t>
            </a:r>
            <a:r>
              <a:rPr lang="en-US" dirty="0"/>
              <a:t>in our discussion of the costs of new issues that follows. </a:t>
            </a:r>
          </a:p>
          <a:p>
            <a:endParaRPr lang="en-US" dirty="0"/>
          </a:p>
        </p:txBody>
      </p:sp>
    </p:spTree>
    <p:extLst>
      <p:ext uri="{BB962C8B-B14F-4D97-AF65-F5344CB8AC3E}">
        <p14:creationId xmlns:p14="http://schemas.microsoft.com/office/powerpoint/2010/main" val="3075748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Costs of Issuing Securities </a:t>
            </a:r>
            <a:br>
              <a:rPr lang="en-US" dirty="0"/>
            </a:br>
            <a:endParaRPr lang="en-US" dirty="0"/>
          </a:p>
        </p:txBody>
      </p:sp>
      <p:sp>
        <p:nvSpPr>
          <p:cNvPr id="3" name="Content Placeholder 2"/>
          <p:cNvSpPr>
            <a:spLocks noGrp="1"/>
          </p:cNvSpPr>
          <p:nvPr>
            <p:ph sz="quarter" idx="1"/>
          </p:nvPr>
        </p:nvSpPr>
        <p:spPr/>
        <p:txBody>
          <a:bodyPr/>
          <a:lstStyle/>
          <a:p>
            <a:r>
              <a:rPr lang="en-US" dirty="0"/>
              <a:t>Issuing securities to the public isn’t free, and the costs of different methods are important determinants of which is used. </a:t>
            </a:r>
            <a:endParaRPr lang="en-US" dirty="0" smtClean="0"/>
          </a:p>
          <a:p>
            <a:r>
              <a:rPr lang="en-US" dirty="0" smtClean="0"/>
              <a:t>These </a:t>
            </a:r>
            <a:r>
              <a:rPr lang="en-US" dirty="0"/>
              <a:t>costs associated with </a:t>
            </a:r>
            <a:r>
              <a:rPr lang="en-US" i="1" dirty="0"/>
              <a:t>floating </a:t>
            </a:r>
            <a:r>
              <a:rPr lang="en-US" dirty="0"/>
              <a:t>a new issue are </a:t>
            </a:r>
            <a:r>
              <a:rPr lang="en-US" dirty="0" smtClean="0"/>
              <a:t>generically </a:t>
            </a:r>
            <a:r>
              <a:rPr lang="en-US" dirty="0"/>
              <a:t>called </a:t>
            </a:r>
            <a:r>
              <a:rPr lang="en-US" i="1" dirty="0">
                <a:solidFill>
                  <a:srgbClr val="FF6600"/>
                </a:solidFill>
              </a:rPr>
              <a:t>flotation </a:t>
            </a:r>
            <a:r>
              <a:rPr lang="en-US" i="1" dirty="0" smtClean="0">
                <a:solidFill>
                  <a:srgbClr val="FF6600"/>
                </a:solidFill>
              </a:rPr>
              <a:t>costs.</a:t>
            </a:r>
            <a:endParaRPr lang="en-US" dirty="0"/>
          </a:p>
        </p:txBody>
      </p:sp>
    </p:spTree>
    <p:extLst>
      <p:ext uri="{BB962C8B-B14F-4D97-AF65-F5344CB8AC3E}">
        <p14:creationId xmlns:p14="http://schemas.microsoft.com/office/powerpoint/2010/main" val="474400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Roadmap </a:t>
            </a:r>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3323388269"/>
              </p:ext>
            </p:extLst>
          </p:nvPr>
        </p:nvGraphicFramePr>
        <p:xfrm>
          <a:off x="150209" y="1622701"/>
          <a:ext cx="8821392" cy="4397685"/>
        </p:xfrm>
        <a:graphic>
          <a:graphicData uri="http://schemas.openxmlformats.org/drawingml/2006/table">
            <a:tbl>
              <a:tblPr firstRow="1" bandRow="1">
                <a:tableStyleId>{5C22544A-7EE6-4342-B048-85BDC9FD1C3A}</a:tableStyleId>
              </a:tblPr>
              <a:tblGrid>
                <a:gridCol w="991865"/>
                <a:gridCol w="3418831"/>
                <a:gridCol w="2205348"/>
                <a:gridCol w="2205348"/>
              </a:tblGrid>
              <a:tr h="480005">
                <a:tc>
                  <a:txBody>
                    <a:bodyPr/>
                    <a:lstStyle/>
                    <a:p>
                      <a:pPr algn="ctr"/>
                      <a:r>
                        <a:rPr lang="en-US" dirty="0" smtClean="0">
                          <a:solidFill>
                            <a:schemeClr val="tx1"/>
                          </a:solidFill>
                        </a:rPr>
                        <a:t>Chapter</a:t>
                      </a:r>
                      <a:r>
                        <a:rPr lang="en-US" baseline="0" dirty="0" smtClean="0">
                          <a:solidFill>
                            <a:schemeClr val="tx1"/>
                          </a:solidFill>
                        </a:rPr>
                        <a:t> </a:t>
                      </a:r>
                      <a:endParaRPr lang="en-US" dirty="0">
                        <a:solidFill>
                          <a:schemeClr val="tx1"/>
                        </a:solidFill>
                      </a:endParaRPr>
                    </a:p>
                  </a:txBody>
                  <a:tcPr/>
                </a:tc>
                <a:tc>
                  <a:txBody>
                    <a:bodyPr/>
                    <a:lstStyle/>
                    <a:p>
                      <a:r>
                        <a:rPr lang="en-US" dirty="0" smtClean="0">
                          <a:solidFill>
                            <a:schemeClr val="tx1"/>
                          </a:solidFill>
                        </a:rPr>
                        <a:t>Topic</a:t>
                      </a:r>
                      <a:endParaRPr lang="en-US" dirty="0">
                        <a:solidFill>
                          <a:schemeClr val="tx1"/>
                        </a:solidFill>
                      </a:endParaRPr>
                    </a:p>
                  </a:txBody>
                  <a:tcPr/>
                </a:tc>
                <a:tc>
                  <a:txBody>
                    <a:bodyPr/>
                    <a:lstStyle/>
                    <a:p>
                      <a:r>
                        <a:rPr lang="en-US" dirty="0" smtClean="0">
                          <a:solidFill>
                            <a:schemeClr val="tx1"/>
                          </a:solidFill>
                        </a:rPr>
                        <a:t>Focus </a:t>
                      </a:r>
                      <a:endParaRPr lang="en-US" dirty="0">
                        <a:solidFill>
                          <a:schemeClr val="tx1"/>
                        </a:solidFill>
                      </a:endParaRPr>
                    </a:p>
                  </a:txBody>
                  <a:tcPr/>
                </a:tc>
                <a:tc>
                  <a:txBody>
                    <a:bodyPr/>
                    <a:lstStyle/>
                    <a:p>
                      <a:r>
                        <a:rPr lang="en-US" dirty="0" smtClean="0">
                          <a:solidFill>
                            <a:schemeClr val="tx1"/>
                          </a:solidFill>
                        </a:rPr>
                        <a:t>Exam </a:t>
                      </a:r>
                      <a:endParaRPr lang="en-US" dirty="0">
                        <a:solidFill>
                          <a:schemeClr val="tx1"/>
                        </a:solidFill>
                      </a:endParaRPr>
                    </a:p>
                  </a:txBody>
                  <a:tcPr/>
                </a:tc>
              </a:tr>
              <a:tr h="518968">
                <a:tc>
                  <a:txBody>
                    <a:bodyPr/>
                    <a:lstStyle/>
                    <a:p>
                      <a:pPr algn="ctr"/>
                      <a:r>
                        <a:rPr lang="en-US" dirty="0" smtClean="0"/>
                        <a:t>15</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effectLst/>
                          <a:latin typeface="+mn-lt"/>
                          <a:ea typeface="+mn-ea"/>
                          <a:cs typeface="+mn-cs"/>
                        </a:rPr>
                        <a:t>Raising Capital</a:t>
                      </a:r>
                      <a:r>
                        <a:rPr lang="en-US" dirty="0" smtClean="0">
                          <a:effectLst/>
                        </a:rPr>
                        <a:t> </a:t>
                      </a:r>
                      <a:endParaRPr kumimoji="0" lang="en-US" sz="1800"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effectLst/>
                          <a:latin typeface="+mn-lt"/>
                          <a:ea typeface="+mn-ea"/>
                          <a:cs typeface="+mn-cs"/>
                        </a:rPr>
                        <a:t>All</a:t>
                      </a:r>
                      <a:r>
                        <a:rPr lang="en-US" dirty="0" smtClean="0">
                          <a:effectLst/>
                        </a:rPr>
                        <a:t> </a:t>
                      </a:r>
                      <a:endParaRPr lang="en-US" dirty="0" smtClean="0"/>
                    </a:p>
                  </a:txBody>
                  <a:tcPr/>
                </a:tc>
                <a:tc>
                  <a:txBody>
                    <a:bodyPr/>
                    <a:lstStyle/>
                    <a:p>
                      <a:endParaRPr lang="en-US"/>
                    </a:p>
                  </a:txBody>
                  <a:tcPr/>
                </a:tc>
              </a:tr>
              <a:tr h="518874">
                <a:tc>
                  <a:txBody>
                    <a:bodyPr/>
                    <a:lstStyle/>
                    <a:p>
                      <a:pPr algn="ctr"/>
                      <a:r>
                        <a:rPr lang="en-US" dirty="0" smtClean="0"/>
                        <a:t>14</a:t>
                      </a:r>
                      <a:endParaRPr lang="en-US" dirty="0"/>
                    </a:p>
                  </a:txBody>
                  <a:tcPr/>
                </a:tc>
                <a:tc>
                  <a:txBody>
                    <a:bodyPr/>
                    <a:lstStyle/>
                    <a:p>
                      <a:r>
                        <a:rPr kumimoji="0" lang="en-US" sz="1800" b="0" kern="1200" dirty="0" smtClean="0">
                          <a:solidFill>
                            <a:schemeClr val="dk1"/>
                          </a:solidFill>
                          <a:effectLst/>
                          <a:latin typeface="+mn-lt"/>
                          <a:ea typeface="+mn-ea"/>
                          <a:cs typeface="+mn-cs"/>
                        </a:rPr>
                        <a:t>Cost</a:t>
                      </a:r>
                      <a:r>
                        <a:rPr kumimoji="0" lang="en-US" sz="1800" b="0" kern="1200" baseline="0" dirty="0" smtClean="0">
                          <a:solidFill>
                            <a:schemeClr val="dk1"/>
                          </a:solidFill>
                          <a:effectLst/>
                          <a:latin typeface="+mn-lt"/>
                          <a:ea typeface="+mn-ea"/>
                          <a:cs typeface="+mn-cs"/>
                        </a:rPr>
                        <a:t> of Capital</a:t>
                      </a:r>
                      <a:endParaRPr lang="en-US" dirty="0"/>
                    </a:p>
                  </a:txBody>
                  <a:tcPr/>
                </a:tc>
                <a:tc>
                  <a:txBody>
                    <a:bodyPr/>
                    <a:lstStyle/>
                    <a:p>
                      <a:r>
                        <a:rPr kumimoji="0" lang="en-US" sz="1800" kern="1200" dirty="0" smtClean="0">
                          <a:solidFill>
                            <a:schemeClr val="dk1"/>
                          </a:solidFill>
                          <a:effectLst/>
                          <a:latin typeface="+mn-lt"/>
                          <a:ea typeface="+mn-ea"/>
                          <a:cs typeface="+mn-cs"/>
                        </a:rPr>
                        <a:t>All</a:t>
                      </a:r>
                      <a:r>
                        <a:rPr lang="en-US" dirty="0" smtClean="0">
                          <a:effectLst/>
                        </a:rPr>
                        <a:t> </a:t>
                      </a:r>
                      <a:endParaRPr lang="en-US" dirty="0"/>
                    </a:p>
                  </a:txBody>
                  <a:tcPr/>
                </a:tc>
                <a:tc>
                  <a:txBody>
                    <a:bodyPr/>
                    <a:lstStyle/>
                    <a:p>
                      <a:endParaRPr lang="en-US" dirty="0"/>
                    </a:p>
                  </a:txBody>
                  <a:tcPr/>
                </a:tc>
              </a:tr>
              <a:tr h="480005">
                <a:tc>
                  <a:txBody>
                    <a:bodyPr/>
                    <a:lstStyle/>
                    <a:p>
                      <a:pPr algn="ctr"/>
                      <a:r>
                        <a:rPr lang="en-US" dirty="0" smtClean="0"/>
                        <a:t>9</a:t>
                      </a:r>
                      <a:endParaRPr lang="en-US" dirty="0"/>
                    </a:p>
                  </a:txBody>
                  <a:tcPr/>
                </a:tc>
                <a:tc>
                  <a:txBody>
                    <a:bodyPr/>
                    <a:lstStyle/>
                    <a:p>
                      <a:r>
                        <a:rPr kumimoji="0" lang="en-US" sz="1800" kern="1200" dirty="0" smtClean="0">
                          <a:solidFill>
                            <a:schemeClr val="dk1"/>
                          </a:solidFill>
                          <a:effectLst/>
                          <a:latin typeface="+mn-lt"/>
                          <a:ea typeface="+mn-ea"/>
                          <a:cs typeface="+mn-cs"/>
                        </a:rPr>
                        <a:t>Net Present Value and Other Investment Criteria</a:t>
                      </a:r>
                      <a:r>
                        <a:rPr lang="en-US" dirty="0" smtClean="0">
                          <a:effectLst/>
                        </a:rPr>
                        <a:t> </a:t>
                      </a:r>
                      <a:endParaRPr lang="en-US" dirty="0"/>
                    </a:p>
                  </a:txBody>
                  <a:tcPr/>
                </a:tc>
                <a:tc>
                  <a:txBody>
                    <a:bodyPr/>
                    <a:lstStyle/>
                    <a:p>
                      <a:r>
                        <a:rPr kumimoji="0" lang="en-US" sz="1800" kern="1200" dirty="0" smtClean="0">
                          <a:solidFill>
                            <a:schemeClr val="dk1"/>
                          </a:solidFill>
                          <a:effectLst/>
                          <a:latin typeface="+mn-lt"/>
                          <a:ea typeface="+mn-ea"/>
                          <a:cs typeface="+mn-cs"/>
                        </a:rPr>
                        <a:t>All</a:t>
                      </a:r>
                      <a:r>
                        <a:rPr lang="en-US" dirty="0" smtClean="0">
                          <a:effectLst/>
                        </a:rPr>
                        <a:t> </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Mid-Term</a:t>
                      </a:r>
                    </a:p>
                    <a:p>
                      <a:endParaRPr lang="en-US" dirty="0"/>
                    </a:p>
                  </a:txBody>
                  <a:tcPr/>
                </a:tc>
              </a:tr>
              <a:tr h="479593">
                <a:tc>
                  <a:txBody>
                    <a:bodyPr/>
                    <a:lstStyle/>
                    <a:p>
                      <a:pPr algn="ctr"/>
                      <a:r>
                        <a:rPr lang="en-US" dirty="0" smtClean="0"/>
                        <a:t>11</a:t>
                      </a:r>
                      <a:endParaRPr lang="en-US" dirty="0"/>
                    </a:p>
                  </a:txBody>
                  <a:tcPr/>
                </a:tc>
                <a:tc>
                  <a:txBody>
                    <a:bodyPr/>
                    <a:lstStyle/>
                    <a:p>
                      <a:r>
                        <a:rPr kumimoji="0" lang="en-US" sz="1800" b="0" kern="1200" dirty="0" smtClean="0">
                          <a:solidFill>
                            <a:schemeClr val="dk1"/>
                          </a:solidFill>
                          <a:effectLst/>
                          <a:latin typeface="+mn-lt"/>
                          <a:ea typeface="+mn-ea"/>
                          <a:cs typeface="+mn-cs"/>
                        </a:rPr>
                        <a:t>Project Analysis and Evaluation</a:t>
                      </a:r>
                      <a:r>
                        <a:rPr kumimoji="0" lang="en-US" sz="1800" b="0" kern="1200" baseline="0" dirty="0" smtClean="0">
                          <a:solidFill>
                            <a:schemeClr val="dk1"/>
                          </a:solidFill>
                          <a:effectLst/>
                          <a:latin typeface="+mn-lt"/>
                          <a:ea typeface="+mn-ea"/>
                          <a:cs typeface="+mn-cs"/>
                        </a:rPr>
                        <a:t> </a:t>
                      </a:r>
                      <a:endParaRPr lang="en-US" dirty="0"/>
                    </a:p>
                  </a:txBody>
                  <a:tcPr/>
                </a:tc>
                <a:tc>
                  <a:txBody>
                    <a:bodyPr/>
                    <a:lstStyle/>
                    <a:p>
                      <a:r>
                        <a:rPr kumimoji="0" lang="en-US" sz="1800" kern="1200" dirty="0" smtClean="0">
                          <a:solidFill>
                            <a:schemeClr val="dk1"/>
                          </a:solidFill>
                          <a:effectLst/>
                          <a:latin typeface="+mn-lt"/>
                          <a:ea typeface="+mn-ea"/>
                          <a:cs typeface="+mn-cs"/>
                        </a:rPr>
                        <a:t>All</a:t>
                      </a:r>
                      <a:r>
                        <a:rPr lang="en-US" dirty="0" smtClean="0">
                          <a:effectLst/>
                        </a:rPr>
                        <a:t> </a:t>
                      </a:r>
                      <a:endParaRPr lang="en-US" dirty="0"/>
                    </a:p>
                  </a:txBody>
                  <a:tcPr/>
                </a:tc>
                <a:tc>
                  <a:txBody>
                    <a:bodyPr/>
                    <a:lstStyle/>
                    <a:p>
                      <a:endParaRPr lang="en-US" dirty="0"/>
                    </a:p>
                  </a:txBody>
                  <a:tcPr/>
                </a:tc>
              </a:tr>
              <a:tr h="480005">
                <a:tc>
                  <a:txBody>
                    <a:bodyPr/>
                    <a:lstStyle/>
                    <a:p>
                      <a:pPr algn="ctr"/>
                      <a:r>
                        <a:rPr lang="en-US" dirty="0" smtClean="0"/>
                        <a:t>16</a:t>
                      </a:r>
                      <a:endParaRPr lang="en-US" dirty="0"/>
                    </a:p>
                  </a:txBody>
                  <a:tcPr/>
                </a:tc>
                <a:tc>
                  <a:txBody>
                    <a:bodyPr/>
                    <a:lstStyle/>
                    <a:p>
                      <a:r>
                        <a:rPr kumimoji="0" lang="en-US" sz="1800" b="0" kern="1200" dirty="0" smtClean="0">
                          <a:solidFill>
                            <a:schemeClr val="dk1"/>
                          </a:solidFill>
                          <a:effectLst/>
                          <a:latin typeface="+mn-lt"/>
                          <a:ea typeface="+mn-ea"/>
                          <a:cs typeface="+mn-cs"/>
                        </a:rPr>
                        <a:t>Financial</a:t>
                      </a:r>
                      <a:r>
                        <a:rPr kumimoji="0" lang="en-US" sz="1800" b="0" kern="1200" baseline="0" dirty="0" smtClean="0">
                          <a:solidFill>
                            <a:schemeClr val="dk1"/>
                          </a:solidFill>
                          <a:effectLst/>
                          <a:latin typeface="+mn-lt"/>
                          <a:ea typeface="+mn-ea"/>
                          <a:cs typeface="+mn-cs"/>
                        </a:rPr>
                        <a:t> </a:t>
                      </a:r>
                      <a:r>
                        <a:rPr kumimoji="0" lang="en-US" sz="1800" b="0" kern="1200" dirty="0" smtClean="0">
                          <a:solidFill>
                            <a:schemeClr val="dk1"/>
                          </a:solidFill>
                          <a:effectLst/>
                          <a:latin typeface="+mn-lt"/>
                          <a:ea typeface="+mn-ea"/>
                          <a:cs typeface="+mn-cs"/>
                        </a:rPr>
                        <a:t>Leverage</a:t>
                      </a:r>
                      <a:r>
                        <a:rPr kumimoji="0" lang="en-US" sz="1800" b="0" kern="1200" baseline="0" dirty="0" smtClean="0">
                          <a:solidFill>
                            <a:schemeClr val="dk1"/>
                          </a:solidFill>
                          <a:effectLst/>
                          <a:latin typeface="+mn-lt"/>
                          <a:ea typeface="+mn-ea"/>
                          <a:cs typeface="+mn-cs"/>
                        </a:rPr>
                        <a:t> </a:t>
                      </a:r>
                      <a:r>
                        <a:rPr kumimoji="0" lang="en-US" sz="1800" b="0" kern="1200" dirty="0" smtClean="0">
                          <a:solidFill>
                            <a:schemeClr val="dk1"/>
                          </a:solidFill>
                          <a:effectLst/>
                          <a:latin typeface="+mn-lt"/>
                          <a:ea typeface="+mn-ea"/>
                          <a:cs typeface="+mn-cs"/>
                        </a:rPr>
                        <a:t> and Capital</a:t>
                      </a:r>
                      <a:r>
                        <a:rPr kumimoji="0" lang="en-US" sz="1800" b="0" kern="1200" baseline="0" dirty="0" smtClean="0">
                          <a:solidFill>
                            <a:schemeClr val="dk1"/>
                          </a:solidFill>
                          <a:effectLst/>
                          <a:latin typeface="+mn-lt"/>
                          <a:ea typeface="+mn-ea"/>
                          <a:cs typeface="+mn-cs"/>
                        </a:rPr>
                        <a:t> </a:t>
                      </a:r>
                      <a:r>
                        <a:rPr kumimoji="0" lang="en-US" sz="1800" b="0" kern="1200" dirty="0" smtClean="0">
                          <a:solidFill>
                            <a:schemeClr val="dk1"/>
                          </a:solidFill>
                          <a:effectLst/>
                          <a:latin typeface="+mn-lt"/>
                          <a:ea typeface="+mn-ea"/>
                          <a:cs typeface="+mn-cs"/>
                        </a:rPr>
                        <a:t>Structure</a:t>
                      </a:r>
                      <a:r>
                        <a:rPr kumimoji="0" lang="en-US" sz="1800" b="0" kern="1200" baseline="0" dirty="0" smtClean="0">
                          <a:solidFill>
                            <a:schemeClr val="dk1"/>
                          </a:solidFill>
                          <a:effectLst/>
                          <a:latin typeface="+mn-lt"/>
                          <a:ea typeface="+mn-ea"/>
                          <a:cs typeface="+mn-cs"/>
                        </a:rPr>
                        <a:t> </a:t>
                      </a:r>
                      <a:r>
                        <a:rPr kumimoji="0" lang="en-US" sz="1800" b="0" kern="1200" dirty="0" smtClean="0">
                          <a:solidFill>
                            <a:schemeClr val="dk1"/>
                          </a:solidFill>
                          <a:effectLst/>
                          <a:latin typeface="+mn-lt"/>
                          <a:ea typeface="+mn-ea"/>
                          <a:cs typeface="+mn-cs"/>
                        </a:rPr>
                        <a:t> Policy</a:t>
                      </a:r>
                      <a:r>
                        <a:rPr kumimoji="0" lang="en-US" sz="1800" b="0" kern="1200" baseline="0" dirty="0" smtClean="0">
                          <a:solidFill>
                            <a:schemeClr val="dk1"/>
                          </a:solidFill>
                          <a:effectLst/>
                          <a:latin typeface="+mn-lt"/>
                          <a:ea typeface="+mn-ea"/>
                          <a:cs typeface="+mn-cs"/>
                        </a:rPr>
                        <a:t> </a:t>
                      </a:r>
                      <a:r>
                        <a:rPr kumimoji="0" lang="en-US" sz="1800" b="0" kern="1200" dirty="0" smtClean="0">
                          <a:solidFill>
                            <a:schemeClr val="dk1"/>
                          </a:solidFill>
                          <a:effectLst/>
                          <a:latin typeface="+mn-lt"/>
                          <a:ea typeface="+mn-ea"/>
                          <a:cs typeface="+mn-cs"/>
                        </a:rPr>
                        <a:t> </a:t>
                      </a:r>
                      <a:endParaRPr lang="en-US" dirty="0"/>
                    </a:p>
                  </a:txBody>
                  <a:tcPr/>
                </a:tc>
                <a:tc>
                  <a:txBody>
                    <a:bodyPr/>
                    <a:lstStyle/>
                    <a:p>
                      <a:r>
                        <a:rPr kumimoji="0" lang="en-US" sz="1800" kern="1200" dirty="0" smtClean="0">
                          <a:solidFill>
                            <a:schemeClr val="dk1"/>
                          </a:solidFill>
                          <a:effectLst/>
                          <a:latin typeface="+mn-lt"/>
                          <a:ea typeface="+mn-ea"/>
                          <a:cs typeface="+mn-cs"/>
                        </a:rPr>
                        <a:t>All</a:t>
                      </a:r>
                      <a:r>
                        <a:rPr lang="en-US" dirty="0" smtClean="0">
                          <a:effectLst/>
                        </a:rPr>
                        <a:t> </a:t>
                      </a:r>
                      <a:endParaRPr lang="en-US" dirty="0"/>
                    </a:p>
                  </a:txBody>
                  <a:tcPr/>
                </a:tc>
                <a:tc>
                  <a:txBody>
                    <a:bodyPr/>
                    <a:lstStyle/>
                    <a:p>
                      <a:endParaRPr lang="en-US"/>
                    </a:p>
                  </a:txBody>
                  <a:tcPr/>
                </a:tc>
              </a:tr>
              <a:tr h="480005">
                <a:tc>
                  <a:txBody>
                    <a:bodyPr/>
                    <a:lstStyle/>
                    <a:p>
                      <a:pPr algn="ctr"/>
                      <a:r>
                        <a:rPr lang="en-US" dirty="0" smtClean="0"/>
                        <a:t>10</a:t>
                      </a:r>
                      <a:endParaRPr lang="en-US" dirty="0"/>
                    </a:p>
                  </a:txBody>
                  <a:tcPr/>
                </a:tc>
                <a:tc>
                  <a:txBody>
                    <a:bodyPr/>
                    <a:lstStyle/>
                    <a:p>
                      <a:r>
                        <a:rPr kumimoji="0" lang="en-US" sz="1800" b="0" kern="1200" dirty="0" smtClean="0">
                          <a:solidFill>
                            <a:schemeClr val="dk1"/>
                          </a:solidFill>
                          <a:effectLst/>
                          <a:latin typeface="+mn-lt"/>
                          <a:ea typeface="+mn-ea"/>
                          <a:cs typeface="+mn-cs"/>
                        </a:rPr>
                        <a:t>Making Capital Investment Decision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effectLst/>
                          <a:latin typeface="+mn-lt"/>
                          <a:ea typeface="+mn-ea"/>
                          <a:cs typeface="+mn-cs"/>
                        </a:rPr>
                        <a:t>All</a:t>
                      </a:r>
                      <a:r>
                        <a:rPr lang="en-US" dirty="0" smtClean="0">
                          <a:effectLst/>
                        </a:rPr>
                        <a:t> </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Mid-Term</a:t>
                      </a:r>
                    </a:p>
                  </a:txBody>
                  <a:tcPr/>
                </a:tc>
              </a:tr>
              <a:tr h="625330">
                <a:tc>
                  <a:txBody>
                    <a:bodyPr/>
                    <a:lstStyle/>
                    <a:p>
                      <a:pPr algn="ctr"/>
                      <a:r>
                        <a:rPr lang="en-US" dirty="0" smtClean="0"/>
                        <a:t>17</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0" kern="1200" dirty="0" smtClean="0">
                          <a:solidFill>
                            <a:schemeClr val="dk1"/>
                          </a:solidFill>
                          <a:effectLst/>
                          <a:latin typeface="+mn-lt"/>
                          <a:ea typeface="+mn-ea"/>
                          <a:cs typeface="+mn-cs"/>
                        </a:rPr>
                        <a:t>Dividends</a:t>
                      </a:r>
                      <a:r>
                        <a:rPr kumimoji="0" lang="en-US" sz="1800" b="0" kern="1200" baseline="0" dirty="0" smtClean="0">
                          <a:solidFill>
                            <a:schemeClr val="dk1"/>
                          </a:solidFill>
                          <a:effectLst/>
                          <a:latin typeface="+mn-lt"/>
                          <a:ea typeface="+mn-ea"/>
                          <a:cs typeface="+mn-cs"/>
                        </a:rPr>
                        <a:t> </a:t>
                      </a:r>
                      <a:r>
                        <a:rPr kumimoji="0" lang="en-US" sz="1800" kern="1200" dirty="0" smtClean="0">
                          <a:solidFill>
                            <a:schemeClr val="dk1"/>
                          </a:solidFill>
                          <a:effectLst/>
                          <a:latin typeface="+mn-lt"/>
                          <a:ea typeface="+mn-ea"/>
                          <a:cs typeface="+mn-cs"/>
                        </a:rPr>
                        <a:t>Theory </a:t>
                      </a:r>
                      <a:r>
                        <a:rPr kumimoji="0" lang="en-US" sz="1800" b="0" kern="1200" dirty="0" smtClean="0">
                          <a:solidFill>
                            <a:schemeClr val="dk1"/>
                          </a:solidFill>
                          <a:effectLst/>
                          <a:latin typeface="+mn-lt"/>
                          <a:ea typeface="+mn-ea"/>
                          <a:cs typeface="+mn-cs"/>
                        </a:rPr>
                        <a:t> </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effectLst/>
                          <a:latin typeface="+mn-lt"/>
                          <a:ea typeface="+mn-ea"/>
                          <a:cs typeface="+mn-cs"/>
                        </a:rPr>
                        <a:t>All</a:t>
                      </a:r>
                      <a:r>
                        <a:rPr lang="en-US" dirty="0" smtClean="0">
                          <a:effectLst/>
                        </a:rPr>
                        <a:t> </a:t>
                      </a:r>
                      <a:endParaRPr lang="en-US" dirty="0" smtClean="0"/>
                    </a:p>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3411543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THE COSTS OF SELLING STOCK TO THE PUBLIC </a:t>
            </a:r>
            <a:r>
              <a:rPr lang="en-US" sz="3200" dirty="0"/>
              <a:t/>
            </a:r>
            <a:br>
              <a:rPr lang="en-US" sz="3200" dirty="0"/>
            </a:br>
            <a:endParaRPr lang="en-US" sz="3200" dirty="0"/>
          </a:p>
        </p:txBody>
      </p:sp>
      <p:sp>
        <p:nvSpPr>
          <p:cNvPr id="3" name="Content Placeholder 2"/>
          <p:cNvSpPr>
            <a:spLocks noGrp="1"/>
          </p:cNvSpPr>
          <p:nvPr>
            <p:ph sz="quarter" idx="1"/>
          </p:nvPr>
        </p:nvSpPr>
        <p:spPr/>
        <p:txBody>
          <a:bodyPr>
            <a:normAutofit fontScale="55000" lnSpcReduction="20000"/>
          </a:bodyPr>
          <a:lstStyle/>
          <a:p>
            <a:r>
              <a:rPr lang="en-US" dirty="0">
                <a:solidFill>
                  <a:srgbClr val="008000"/>
                </a:solidFill>
              </a:rPr>
              <a:t>COSTS OF ISSUING SECURITIES </a:t>
            </a:r>
          </a:p>
          <a:p>
            <a:pPr marL="0" indent="0">
              <a:buNone/>
            </a:pPr>
            <a:r>
              <a:rPr lang="en-US" i="1" dirty="0">
                <a:solidFill>
                  <a:srgbClr val="FF6600"/>
                </a:solidFill>
              </a:rPr>
              <a:t>Gross spread </a:t>
            </a:r>
            <a:r>
              <a:rPr lang="en-US" dirty="0" smtClean="0">
                <a:solidFill>
                  <a:srgbClr val="FF6600"/>
                </a:solidFill>
              </a:rPr>
              <a:t>: </a:t>
            </a:r>
            <a:r>
              <a:rPr lang="en-US" dirty="0" smtClean="0"/>
              <a:t>The </a:t>
            </a:r>
            <a:r>
              <a:rPr lang="en-US" dirty="0"/>
              <a:t>gross spread consists of direct fees paid by the issuer to the underwriting </a:t>
            </a:r>
            <a:r>
              <a:rPr lang="en-US" dirty="0" smtClean="0"/>
              <a:t>syndicate the </a:t>
            </a:r>
            <a:r>
              <a:rPr lang="en-US" dirty="0"/>
              <a:t>difference between the price the issuer receives and the offer price.</a:t>
            </a:r>
            <a:br>
              <a:rPr lang="en-US" dirty="0"/>
            </a:br>
            <a:endParaRPr lang="en-US" dirty="0"/>
          </a:p>
          <a:p>
            <a:pPr marL="0" indent="0">
              <a:buNone/>
            </a:pPr>
            <a:r>
              <a:rPr lang="en-US" i="1" dirty="0" smtClean="0">
                <a:solidFill>
                  <a:srgbClr val="FF6600"/>
                </a:solidFill>
              </a:rPr>
              <a:t>Other </a:t>
            </a:r>
            <a:r>
              <a:rPr lang="en-US" i="1" dirty="0">
                <a:solidFill>
                  <a:srgbClr val="FF6600"/>
                </a:solidFill>
              </a:rPr>
              <a:t>direct </a:t>
            </a:r>
            <a:r>
              <a:rPr lang="en-US" i="1" dirty="0" smtClean="0">
                <a:solidFill>
                  <a:srgbClr val="FF6600"/>
                </a:solidFill>
              </a:rPr>
              <a:t>expenses: </a:t>
            </a:r>
            <a:r>
              <a:rPr lang="en-US" dirty="0" smtClean="0"/>
              <a:t>These </a:t>
            </a:r>
            <a:r>
              <a:rPr lang="en-US" dirty="0"/>
              <a:t>are direct costs, incurred by the issuer, that are not part of the compensation to underwriters. These costs include </a:t>
            </a:r>
            <a:r>
              <a:rPr lang="en-US" dirty="0" smtClean="0"/>
              <a:t>filing </a:t>
            </a:r>
            <a:r>
              <a:rPr lang="en-US" dirty="0"/>
              <a:t>fees, legal fees, and taxes—all reported on the prospectus. </a:t>
            </a:r>
            <a:endParaRPr lang="en-US" dirty="0" smtClean="0"/>
          </a:p>
          <a:p>
            <a:pPr marL="0" indent="0">
              <a:buNone/>
            </a:pPr>
            <a:r>
              <a:rPr lang="en-US" i="1" dirty="0" smtClean="0">
                <a:solidFill>
                  <a:srgbClr val="FF6600"/>
                </a:solidFill>
              </a:rPr>
              <a:t>Indirect </a:t>
            </a:r>
            <a:r>
              <a:rPr lang="en-US" i="1" dirty="0">
                <a:solidFill>
                  <a:srgbClr val="FF6600"/>
                </a:solidFill>
              </a:rPr>
              <a:t>expenses </a:t>
            </a:r>
            <a:r>
              <a:rPr lang="en-US" dirty="0" smtClean="0">
                <a:solidFill>
                  <a:srgbClr val="FF6600"/>
                </a:solidFill>
              </a:rPr>
              <a:t>:</a:t>
            </a:r>
            <a:r>
              <a:rPr lang="en-US" dirty="0"/>
              <a:t>These costs are not reported on the prospectus and include the costs of management time spent working on the new issue. </a:t>
            </a:r>
          </a:p>
          <a:p>
            <a:pPr marL="0" indent="0">
              <a:buNone/>
            </a:pPr>
            <a:endParaRPr lang="en-US" dirty="0" smtClean="0">
              <a:solidFill>
                <a:srgbClr val="FF6600"/>
              </a:solidFill>
            </a:endParaRPr>
          </a:p>
          <a:p>
            <a:pPr marL="0" indent="0">
              <a:buNone/>
            </a:pPr>
            <a:r>
              <a:rPr lang="en-US" i="1" dirty="0">
                <a:solidFill>
                  <a:srgbClr val="FF6600"/>
                </a:solidFill>
              </a:rPr>
              <a:t>Abnormal returns </a:t>
            </a:r>
            <a:r>
              <a:rPr lang="en-US" dirty="0" smtClean="0">
                <a:solidFill>
                  <a:srgbClr val="FF6600"/>
                </a:solidFill>
              </a:rPr>
              <a:t> </a:t>
            </a:r>
            <a:r>
              <a:rPr lang="en-US" dirty="0" smtClean="0"/>
              <a:t>In </a:t>
            </a:r>
            <a:r>
              <a:rPr lang="en-US" dirty="0"/>
              <a:t>a seasoned issue of stock, the price of the existing stock drops on average by 3 percent on the announcement of the issue. This drop is called the abnormal return.</a:t>
            </a:r>
            <a:br>
              <a:rPr lang="en-US" dirty="0"/>
            </a:br>
            <a:r>
              <a:rPr lang="en-US" i="1" dirty="0"/>
              <a:t>Underpricing </a:t>
            </a:r>
            <a:r>
              <a:rPr lang="en-US" dirty="0" smtClean="0"/>
              <a:t>For </a:t>
            </a:r>
            <a:r>
              <a:rPr lang="en-US" dirty="0"/>
              <a:t>initial public offerings, losses arise from selling the stock below the true value. </a:t>
            </a:r>
            <a:endParaRPr lang="en-US" dirty="0" smtClean="0"/>
          </a:p>
          <a:p>
            <a:pPr marL="0" indent="0">
              <a:buNone/>
            </a:pPr>
            <a:endParaRPr lang="en-US" i="1" dirty="0" smtClean="0">
              <a:solidFill>
                <a:srgbClr val="FF6600"/>
              </a:solidFill>
            </a:endParaRPr>
          </a:p>
          <a:p>
            <a:pPr marL="0" indent="0">
              <a:buNone/>
            </a:pPr>
            <a:r>
              <a:rPr lang="en-US" i="1" dirty="0" smtClean="0">
                <a:solidFill>
                  <a:srgbClr val="FF6600"/>
                </a:solidFill>
              </a:rPr>
              <a:t>Green </a:t>
            </a:r>
            <a:r>
              <a:rPr lang="en-US" i="1" dirty="0">
                <a:solidFill>
                  <a:srgbClr val="FF6600"/>
                </a:solidFill>
              </a:rPr>
              <a:t>Shoe option </a:t>
            </a:r>
            <a:r>
              <a:rPr lang="en-US" dirty="0" smtClean="0">
                <a:solidFill>
                  <a:srgbClr val="FF6600"/>
                </a:solidFill>
              </a:rPr>
              <a:t>: </a:t>
            </a:r>
            <a:r>
              <a:rPr lang="en-US" dirty="0" smtClean="0"/>
              <a:t>The </a:t>
            </a:r>
            <a:r>
              <a:rPr lang="en-US" dirty="0"/>
              <a:t>Green Shoe option gives the underwriters the right to buy additional shares at the offer price to cover overallotments. </a:t>
            </a:r>
          </a:p>
          <a:p>
            <a:endParaRPr lang="en-US" dirty="0"/>
          </a:p>
        </p:txBody>
      </p:sp>
    </p:spTree>
    <p:extLst>
      <p:ext uri="{BB962C8B-B14F-4D97-AF65-F5344CB8AC3E}">
        <p14:creationId xmlns:p14="http://schemas.microsoft.com/office/powerpoint/2010/main" val="35493173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Offerings</a:t>
            </a:r>
          </a:p>
        </p:txBody>
      </p:sp>
      <p:sp>
        <p:nvSpPr>
          <p:cNvPr id="3" name="Content Placeholder 2"/>
          <p:cNvSpPr>
            <a:spLocks noGrp="1"/>
          </p:cNvSpPr>
          <p:nvPr>
            <p:ph sz="quarter" idx="1"/>
          </p:nvPr>
        </p:nvSpPr>
        <p:spPr/>
        <p:txBody>
          <a:bodyPr/>
          <a:lstStyle/>
          <a:p>
            <a:pPr>
              <a:lnSpc>
                <a:spcPct val="90000"/>
              </a:lnSpc>
            </a:pPr>
            <a:r>
              <a:rPr lang="en-US" sz="2400" dirty="0"/>
              <a:t>Issue of common stock offered to existing shareholders</a:t>
            </a:r>
          </a:p>
          <a:p>
            <a:pPr>
              <a:lnSpc>
                <a:spcPct val="90000"/>
              </a:lnSpc>
            </a:pPr>
            <a:r>
              <a:rPr lang="en-US" sz="2400" dirty="0"/>
              <a:t>Allows current shareholders to avoid the dilution that can occur with a new stock issue</a:t>
            </a:r>
          </a:p>
          <a:p>
            <a:pPr>
              <a:lnSpc>
                <a:spcPct val="90000"/>
              </a:lnSpc>
            </a:pPr>
            <a:r>
              <a:rPr lang="ja-JP" altLang="en-US" sz="2400" dirty="0">
                <a:latin typeface="Arial"/>
              </a:rPr>
              <a:t>“</a:t>
            </a:r>
            <a:r>
              <a:rPr lang="en-US" sz="2400" dirty="0"/>
              <a:t>Rights</a:t>
            </a:r>
            <a:r>
              <a:rPr lang="ja-JP" altLang="en-US" sz="2400" dirty="0">
                <a:latin typeface="Arial"/>
              </a:rPr>
              <a:t>”</a:t>
            </a:r>
            <a:r>
              <a:rPr lang="en-US" sz="2400" dirty="0"/>
              <a:t> are given to the shareholders</a:t>
            </a:r>
          </a:p>
          <a:p>
            <a:pPr lvl="1">
              <a:lnSpc>
                <a:spcPct val="90000"/>
              </a:lnSpc>
            </a:pPr>
            <a:r>
              <a:rPr lang="en-US" sz="2400" dirty="0"/>
              <a:t>Specify number of shares that can be purchased</a:t>
            </a:r>
          </a:p>
          <a:p>
            <a:pPr lvl="1">
              <a:lnSpc>
                <a:spcPct val="90000"/>
              </a:lnSpc>
            </a:pPr>
            <a:r>
              <a:rPr lang="en-US" sz="2400" dirty="0"/>
              <a:t>Specify purchase price</a:t>
            </a:r>
          </a:p>
          <a:p>
            <a:pPr lvl="1">
              <a:lnSpc>
                <a:spcPct val="90000"/>
              </a:lnSpc>
            </a:pPr>
            <a:r>
              <a:rPr lang="en-US" sz="2400" dirty="0"/>
              <a:t>Specify time frame</a:t>
            </a:r>
          </a:p>
          <a:p>
            <a:endParaRPr lang="en-US" dirty="0"/>
          </a:p>
        </p:txBody>
      </p:sp>
    </p:spTree>
    <p:extLst>
      <p:ext uri="{BB962C8B-B14F-4D97-AF65-F5344CB8AC3E}">
        <p14:creationId xmlns:p14="http://schemas.microsoft.com/office/powerpoint/2010/main" val="12904733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Value of a Right</a:t>
            </a:r>
          </a:p>
        </p:txBody>
      </p:sp>
      <p:sp>
        <p:nvSpPr>
          <p:cNvPr id="3" name="Content Placeholder 2"/>
          <p:cNvSpPr>
            <a:spLocks noGrp="1"/>
          </p:cNvSpPr>
          <p:nvPr>
            <p:ph sz="quarter" idx="1"/>
          </p:nvPr>
        </p:nvSpPr>
        <p:spPr/>
        <p:txBody>
          <a:bodyPr/>
          <a:lstStyle/>
          <a:p>
            <a:r>
              <a:rPr lang="en-US" dirty="0"/>
              <a:t>The price specified in a rights offering is generally less than the current market price</a:t>
            </a:r>
          </a:p>
          <a:p>
            <a:r>
              <a:rPr lang="en-US" dirty="0"/>
              <a:t>The share price will adjust based on the number of new shares issued</a:t>
            </a:r>
          </a:p>
          <a:p>
            <a:r>
              <a:rPr lang="en-US" dirty="0"/>
              <a:t>The value of the right is the difference between the old share price and the </a:t>
            </a:r>
            <a:r>
              <a:rPr lang="ja-JP" altLang="en-US" dirty="0">
                <a:latin typeface="Arial"/>
              </a:rPr>
              <a:t>“</a:t>
            </a:r>
            <a:r>
              <a:rPr lang="en-US" dirty="0"/>
              <a:t>new</a:t>
            </a:r>
            <a:r>
              <a:rPr lang="ja-JP" altLang="en-US" dirty="0">
                <a:latin typeface="Arial"/>
              </a:rPr>
              <a:t>”</a:t>
            </a:r>
            <a:r>
              <a:rPr lang="en-US" dirty="0"/>
              <a:t> share price</a:t>
            </a:r>
          </a:p>
          <a:p>
            <a:endParaRPr lang="en-US" dirty="0"/>
          </a:p>
        </p:txBody>
      </p:sp>
    </p:spTree>
    <p:extLst>
      <p:ext uri="{BB962C8B-B14F-4D97-AF65-F5344CB8AC3E}">
        <p14:creationId xmlns:p14="http://schemas.microsoft.com/office/powerpoint/2010/main" val="29263438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Offering Example</a:t>
            </a:r>
          </a:p>
        </p:txBody>
      </p:sp>
      <p:sp>
        <p:nvSpPr>
          <p:cNvPr id="3" name="Content Placeholder 2"/>
          <p:cNvSpPr>
            <a:spLocks noGrp="1"/>
          </p:cNvSpPr>
          <p:nvPr>
            <p:ph sz="quarter" idx="1"/>
          </p:nvPr>
        </p:nvSpPr>
        <p:spPr/>
        <p:txBody>
          <a:bodyPr/>
          <a:lstStyle/>
          <a:p>
            <a:r>
              <a:rPr lang="en-US" dirty="0"/>
              <a:t>Suppose a company wants to raise $10 million. The subscription price is $20, and the current stock price is $25. The firm currently has 5,000,000 shares outstanding.</a:t>
            </a:r>
          </a:p>
          <a:p>
            <a:pPr lvl="1"/>
            <a:r>
              <a:rPr lang="en-US" dirty="0"/>
              <a:t>How many shares must be issued?</a:t>
            </a:r>
          </a:p>
          <a:p>
            <a:pPr lvl="1"/>
            <a:r>
              <a:rPr lang="en-US" dirty="0"/>
              <a:t>How many rights will it take to purchase one share?</a:t>
            </a:r>
          </a:p>
          <a:p>
            <a:pPr lvl="1"/>
            <a:r>
              <a:rPr lang="en-US" dirty="0"/>
              <a:t>What is the value of a right?</a:t>
            </a:r>
          </a:p>
          <a:p>
            <a:endParaRPr lang="en-US" dirty="0"/>
          </a:p>
        </p:txBody>
      </p:sp>
    </p:spTree>
    <p:extLst>
      <p:ext uri="{BB962C8B-B14F-4D97-AF65-F5344CB8AC3E}">
        <p14:creationId xmlns:p14="http://schemas.microsoft.com/office/powerpoint/2010/main" val="27547706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Offering Example</a:t>
            </a:r>
          </a:p>
        </p:txBody>
      </p:sp>
      <p:sp>
        <p:nvSpPr>
          <p:cNvPr id="3" name="Content Placeholder 2"/>
          <p:cNvSpPr>
            <a:spLocks noGrp="1"/>
          </p:cNvSpPr>
          <p:nvPr>
            <p:ph sz="quarter" idx="1"/>
          </p:nvPr>
        </p:nvSpPr>
        <p:spPr/>
        <p:txBody>
          <a:bodyPr>
            <a:normAutofit lnSpcReduction="10000"/>
          </a:bodyPr>
          <a:lstStyle/>
          <a:p>
            <a:r>
              <a:rPr lang="en-US" dirty="0"/>
              <a:t>Shares issued = 10,000,000/20 = 500,000</a:t>
            </a:r>
          </a:p>
          <a:p>
            <a:r>
              <a:rPr lang="en-US" dirty="0"/>
              <a:t>Rights to buy one share = 5,000,000/500,000 = 10</a:t>
            </a:r>
          </a:p>
          <a:p>
            <a:r>
              <a:rPr lang="en-US" dirty="0"/>
              <a:t>Total investment = 10*25 + 20 = 270</a:t>
            </a:r>
          </a:p>
          <a:p>
            <a:r>
              <a:rPr lang="en-US" dirty="0"/>
              <a:t>Price per share = 270 / 11 = 24.55</a:t>
            </a:r>
          </a:p>
          <a:p>
            <a:r>
              <a:rPr lang="en-US" dirty="0"/>
              <a:t>Value of a right = 25 – 24.55 = .45</a:t>
            </a:r>
          </a:p>
          <a:p>
            <a:endParaRPr lang="en-US" dirty="0"/>
          </a:p>
          <a:p>
            <a:r>
              <a:rPr lang="en-US" dirty="0"/>
              <a:t>Buy 10 rights = .45*10 = 4.50 + 20 = 24.50 share price </a:t>
            </a:r>
          </a:p>
        </p:txBody>
      </p:sp>
    </p:spTree>
    <p:extLst>
      <p:ext uri="{BB962C8B-B14F-4D97-AF65-F5344CB8AC3E}">
        <p14:creationId xmlns:p14="http://schemas.microsoft.com/office/powerpoint/2010/main" val="28166057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Dilution</a:t>
            </a:r>
          </a:p>
        </p:txBody>
      </p:sp>
      <p:sp>
        <p:nvSpPr>
          <p:cNvPr id="3" name="Content Placeholder 2"/>
          <p:cNvSpPr>
            <a:spLocks noGrp="1"/>
          </p:cNvSpPr>
          <p:nvPr>
            <p:ph sz="quarter" idx="1"/>
          </p:nvPr>
        </p:nvSpPr>
        <p:spPr/>
        <p:txBody>
          <a:bodyPr/>
          <a:lstStyle/>
          <a:p>
            <a:r>
              <a:rPr lang="en-US" dirty="0"/>
              <a:t>Dilution is a loss in value for existing shareholders</a:t>
            </a:r>
          </a:p>
          <a:p>
            <a:pPr lvl="1"/>
            <a:r>
              <a:rPr lang="en-US" dirty="0"/>
              <a:t>Percentage ownership – shares sold to the general public without a rights offering</a:t>
            </a:r>
          </a:p>
          <a:p>
            <a:pPr lvl="1"/>
            <a:r>
              <a:rPr lang="en-US" dirty="0"/>
              <a:t>Market value – firm accepts negative NPV projects</a:t>
            </a:r>
          </a:p>
          <a:p>
            <a:pPr lvl="1"/>
            <a:r>
              <a:rPr lang="en-US" dirty="0"/>
              <a:t>Book value and EPS – occurs when market-to-book value is less than one</a:t>
            </a:r>
          </a:p>
          <a:p>
            <a:endParaRPr lang="en-US" dirty="0"/>
          </a:p>
        </p:txBody>
      </p:sp>
    </p:spTree>
    <p:extLst>
      <p:ext uri="{BB962C8B-B14F-4D97-AF65-F5344CB8AC3E}">
        <p14:creationId xmlns:p14="http://schemas.microsoft.com/office/powerpoint/2010/main" val="41336725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Dilution</a:t>
            </a:r>
          </a:p>
        </p:txBody>
      </p:sp>
      <p:sp>
        <p:nvSpPr>
          <p:cNvPr id="3" name="Content Placeholder 2"/>
          <p:cNvSpPr>
            <a:spLocks noGrp="1"/>
          </p:cNvSpPr>
          <p:nvPr>
            <p:ph sz="quarter" idx="1"/>
          </p:nvPr>
        </p:nvSpPr>
        <p:spPr/>
        <p:txBody>
          <a:bodyPr/>
          <a:lstStyle/>
          <a:p>
            <a:r>
              <a:rPr lang="en-US" dirty="0"/>
              <a:t>There are several kinds</a:t>
            </a:r>
            <a:r>
              <a:rPr lang="en-US" dirty="0" smtClean="0"/>
              <a:t>:</a:t>
            </a:r>
          </a:p>
          <a:p>
            <a:endParaRPr lang="en-US" dirty="0"/>
          </a:p>
          <a:p>
            <a:r>
              <a:rPr lang="en-US" dirty="0" smtClean="0"/>
              <a:t> </a:t>
            </a:r>
            <a:r>
              <a:rPr lang="en-US" dirty="0"/>
              <a:t>1. Dilution of percentage ownership. </a:t>
            </a:r>
          </a:p>
          <a:p>
            <a:r>
              <a:rPr lang="en-US" dirty="0"/>
              <a:t>2. Dilution of market </a:t>
            </a:r>
            <a:r>
              <a:rPr lang="en-US"/>
              <a:t>value</a:t>
            </a:r>
            <a:r>
              <a:rPr lang="en-US" smtClean="0"/>
              <a:t>.</a:t>
            </a:r>
          </a:p>
          <a:p>
            <a:r>
              <a:rPr lang="en-US" smtClean="0"/>
              <a:t>3</a:t>
            </a:r>
            <a:r>
              <a:rPr lang="en-US" dirty="0"/>
              <a:t>. Dilution of book value and earnings per share. </a:t>
            </a:r>
          </a:p>
        </p:txBody>
      </p:sp>
    </p:spTree>
    <p:extLst>
      <p:ext uri="{BB962C8B-B14F-4D97-AF65-F5344CB8AC3E}">
        <p14:creationId xmlns:p14="http://schemas.microsoft.com/office/powerpoint/2010/main" val="7846774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Issuing Long-term Debt</a:t>
            </a:r>
          </a:p>
        </p:txBody>
      </p:sp>
      <p:sp>
        <p:nvSpPr>
          <p:cNvPr id="3" name="Content Placeholder 2"/>
          <p:cNvSpPr>
            <a:spLocks noGrp="1"/>
          </p:cNvSpPr>
          <p:nvPr>
            <p:ph sz="quarter" idx="1"/>
          </p:nvPr>
        </p:nvSpPr>
        <p:spPr/>
        <p:txBody>
          <a:bodyPr>
            <a:normAutofit lnSpcReduction="10000"/>
          </a:bodyPr>
          <a:lstStyle/>
          <a:p>
            <a:r>
              <a:rPr lang="en-US" sz="2800" dirty="0"/>
              <a:t>Bonds – public issue of long-term debt</a:t>
            </a:r>
          </a:p>
          <a:p>
            <a:r>
              <a:rPr lang="en-US" sz="2800" dirty="0"/>
              <a:t>Private issues</a:t>
            </a:r>
          </a:p>
          <a:p>
            <a:pPr lvl="1"/>
            <a:r>
              <a:rPr lang="en-US" sz="2500" dirty="0"/>
              <a:t>Term loans</a:t>
            </a:r>
          </a:p>
          <a:p>
            <a:pPr lvl="2"/>
            <a:r>
              <a:rPr lang="en-US" sz="2200" dirty="0"/>
              <a:t>Direct business loans from commercial banks, insurance companies, etc.</a:t>
            </a:r>
          </a:p>
          <a:p>
            <a:pPr lvl="2"/>
            <a:r>
              <a:rPr lang="en-US" sz="2200" dirty="0"/>
              <a:t>Maturities 1 – 5 years</a:t>
            </a:r>
          </a:p>
          <a:p>
            <a:pPr lvl="2"/>
            <a:r>
              <a:rPr lang="en-US" sz="2200" dirty="0"/>
              <a:t>Repayable during life of the loan</a:t>
            </a:r>
          </a:p>
          <a:p>
            <a:pPr lvl="1"/>
            <a:r>
              <a:rPr lang="en-US" sz="2500" dirty="0"/>
              <a:t>Private placements</a:t>
            </a:r>
          </a:p>
          <a:p>
            <a:pPr lvl="2"/>
            <a:r>
              <a:rPr lang="en-US" sz="2200" dirty="0"/>
              <a:t>Similar to term loans but with longer maturity</a:t>
            </a:r>
          </a:p>
          <a:p>
            <a:pPr lvl="1"/>
            <a:r>
              <a:rPr lang="en-US" sz="2500" dirty="0"/>
              <a:t>Easier to renegotiate than public issues</a:t>
            </a:r>
          </a:p>
          <a:p>
            <a:pPr lvl="1"/>
            <a:r>
              <a:rPr lang="en-US" sz="2500" dirty="0"/>
              <a:t>Lower costs than public issues</a:t>
            </a:r>
          </a:p>
          <a:p>
            <a:endParaRPr lang="en-US" dirty="0"/>
          </a:p>
        </p:txBody>
      </p:sp>
    </p:spTree>
    <p:extLst>
      <p:ext uri="{BB962C8B-B14F-4D97-AF65-F5344CB8AC3E}">
        <p14:creationId xmlns:p14="http://schemas.microsoft.com/office/powerpoint/2010/main" val="36186227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a:t>1 Page 505</a:t>
            </a:r>
          </a:p>
        </p:txBody>
      </p:sp>
      <p:sp>
        <p:nvSpPr>
          <p:cNvPr id="3" name="Content Placeholder 2"/>
          <p:cNvSpPr>
            <a:spLocks noGrp="1"/>
          </p:cNvSpPr>
          <p:nvPr>
            <p:ph sz="quarter" idx="1"/>
          </p:nvPr>
        </p:nvSpPr>
        <p:spPr/>
        <p:txBody>
          <a:bodyPr>
            <a:normAutofit fontScale="77500" lnSpcReduction="20000"/>
          </a:bodyPr>
          <a:lstStyle/>
          <a:p>
            <a:pPr>
              <a:lnSpc>
                <a:spcPct val="150000"/>
              </a:lnSpc>
            </a:pPr>
            <a:r>
              <a:rPr lang="en-US" dirty="0"/>
              <a:t>Big Time, Inc., is proposing a rights offering. Presently there are 500,000 shares outstanding at 81$ each. There will be 60,000 new shares offered at 70$ each.</a:t>
            </a:r>
          </a:p>
          <a:p>
            <a:pPr marL="457200" indent="-457200">
              <a:lnSpc>
                <a:spcPct val="150000"/>
              </a:lnSpc>
              <a:buFont typeface="+mj-lt"/>
              <a:buAutoNum type="alphaUcPeriod"/>
            </a:pPr>
            <a:r>
              <a:rPr lang="en-US" dirty="0"/>
              <a:t>What is the new market value of the firm</a:t>
            </a:r>
          </a:p>
          <a:p>
            <a:pPr marL="457200" indent="-457200">
              <a:lnSpc>
                <a:spcPct val="150000"/>
              </a:lnSpc>
              <a:buFont typeface="+mj-lt"/>
              <a:buAutoNum type="alphaUcPeriod"/>
            </a:pPr>
            <a:r>
              <a:rPr lang="en-US" dirty="0"/>
              <a:t>How many rights are associated with one of the new shares?</a:t>
            </a:r>
          </a:p>
          <a:p>
            <a:pPr marL="457200" indent="-457200">
              <a:lnSpc>
                <a:spcPct val="150000"/>
              </a:lnSpc>
              <a:buFont typeface="+mj-lt"/>
              <a:buAutoNum type="alphaUcPeriod"/>
            </a:pPr>
            <a:r>
              <a:rPr lang="en-US" dirty="0"/>
              <a:t>What is the value of a right?</a:t>
            </a:r>
          </a:p>
          <a:p>
            <a:pPr marL="457200" indent="-457200">
              <a:lnSpc>
                <a:spcPct val="150000"/>
              </a:lnSpc>
              <a:buFont typeface="+mj-lt"/>
              <a:buAutoNum type="alphaUcPeriod"/>
            </a:pPr>
            <a:r>
              <a:rPr lang="en-US" dirty="0"/>
              <a:t>Why might a company have a rights offering rather than a general cash offer?</a:t>
            </a:r>
            <a:endParaRPr lang="x-none" dirty="0"/>
          </a:p>
          <a:p>
            <a:endParaRPr lang="en-US" dirty="0"/>
          </a:p>
        </p:txBody>
      </p:sp>
    </p:spTree>
    <p:extLst>
      <p:ext uri="{BB962C8B-B14F-4D97-AF65-F5344CB8AC3E}">
        <p14:creationId xmlns:p14="http://schemas.microsoft.com/office/powerpoint/2010/main" val="1487723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sz="quarter" idx="1"/>
          </p:nvPr>
        </p:nvSpPr>
        <p:spPr/>
        <p:txBody>
          <a:bodyPr/>
          <a:lstStyle/>
          <a:p>
            <a:r>
              <a:rPr lang="en-US" dirty="0"/>
              <a:t>All firms must, at varying times, </a:t>
            </a:r>
            <a:r>
              <a:rPr lang="en-US" dirty="0">
                <a:solidFill>
                  <a:srgbClr val="008000"/>
                </a:solidFill>
              </a:rPr>
              <a:t>obtain capital</a:t>
            </a:r>
            <a:r>
              <a:rPr lang="en-US" dirty="0" smtClean="0"/>
              <a:t>.</a:t>
            </a:r>
          </a:p>
          <a:p>
            <a:r>
              <a:rPr lang="en-US" dirty="0" smtClean="0"/>
              <a:t> </a:t>
            </a:r>
            <a:r>
              <a:rPr lang="en-US" dirty="0"/>
              <a:t>To do so, </a:t>
            </a:r>
            <a:r>
              <a:rPr lang="en-US" dirty="0" smtClean="0"/>
              <a:t>a firm </a:t>
            </a:r>
            <a:r>
              <a:rPr lang="en-US" dirty="0"/>
              <a:t>must </a:t>
            </a:r>
            <a:r>
              <a:rPr lang="en-US" dirty="0" smtClean="0"/>
              <a:t>either: </a:t>
            </a:r>
          </a:p>
          <a:p>
            <a:pPr>
              <a:buFont typeface="Wingdings" charset="2"/>
              <a:buChar char="u"/>
            </a:pPr>
            <a:r>
              <a:rPr lang="en-US" dirty="0">
                <a:solidFill>
                  <a:srgbClr val="FF6600"/>
                </a:solidFill>
              </a:rPr>
              <a:t>B</a:t>
            </a:r>
            <a:r>
              <a:rPr lang="en-US" dirty="0" smtClean="0">
                <a:solidFill>
                  <a:srgbClr val="FF6600"/>
                </a:solidFill>
              </a:rPr>
              <a:t>orrow </a:t>
            </a:r>
            <a:r>
              <a:rPr lang="en-US" dirty="0">
                <a:solidFill>
                  <a:srgbClr val="FF6600"/>
                </a:solidFill>
              </a:rPr>
              <a:t>the money (debt financing</a:t>
            </a:r>
            <a:r>
              <a:rPr lang="en-US" dirty="0" smtClean="0">
                <a:solidFill>
                  <a:srgbClr val="FF6600"/>
                </a:solidFill>
              </a:rPr>
              <a:t>)</a:t>
            </a:r>
          </a:p>
          <a:p>
            <a:pPr>
              <a:buFont typeface="Wingdings" charset="2"/>
              <a:buChar char="u"/>
            </a:pPr>
            <a:r>
              <a:rPr lang="en-US" dirty="0">
                <a:solidFill>
                  <a:srgbClr val="FF6600"/>
                </a:solidFill>
              </a:rPr>
              <a:t>S</a:t>
            </a:r>
            <a:r>
              <a:rPr lang="en-US" dirty="0" smtClean="0">
                <a:solidFill>
                  <a:srgbClr val="FF6600"/>
                </a:solidFill>
              </a:rPr>
              <a:t>ell a portion </a:t>
            </a:r>
            <a:r>
              <a:rPr lang="en-US" dirty="0">
                <a:solidFill>
                  <a:srgbClr val="FF6600"/>
                </a:solidFill>
              </a:rPr>
              <a:t>of the firm (equity financing</a:t>
            </a:r>
            <a:r>
              <a:rPr lang="en-US" dirty="0" smtClean="0">
                <a:solidFill>
                  <a:srgbClr val="FF6600"/>
                </a:solidFill>
              </a:rPr>
              <a:t>)</a:t>
            </a:r>
          </a:p>
          <a:p>
            <a:pPr>
              <a:buFont typeface="Wingdings" charset="2"/>
              <a:buChar char="u"/>
            </a:pPr>
            <a:r>
              <a:rPr lang="en-US" dirty="0" smtClean="0">
                <a:solidFill>
                  <a:srgbClr val="FF6600"/>
                </a:solidFill>
              </a:rPr>
              <a:t>or both</a:t>
            </a:r>
            <a:r>
              <a:rPr lang="en-US" dirty="0">
                <a:solidFill>
                  <a:srgbClr val="FF6600"/>
                </a:solidFill>
              </a:rPr>
              <a:t> </a:t>
            </a:r>
            <a:endParaRPr lang="en-US" dirty="0" smtClean="0">
              <a:solidFill>
                <a:srgbClr val="FF6600"/>
              </a:solidFill>
            </a:endParaRPr>
          </a:p>
          <a:p>
            <a:r>
              <a:rPr lang="en-US" dirty="0" smtClean="0"/>
              <a:t>How </a:t>
            </a:r>
            <a:r>
              <a:rPr lang="en-US" dirty="0"/>
              <a:t>a firm raises capital depends a great deal on the size of the firm, its life-cycle stage, and its growth prospects. </a:t>
            </a:r>
          </a:p>
          <a:p>
            <a:endParaRPr lang="en-US" dirty="0"/>
          </a:p>
        </p:txBody>
      </p:sp>
    </p:spTree>
    <p:extLst>
      <p:ext uri="{BB962C8B-B14F-4D97-AF65-F5344CB8AC3E}">
        <p14:creationId xmlns:p14="http://schemas.microsoft.com/office/powerpoint/2010/main" val="1731813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Early</a:t>
            </a:r>
            <a:r>
              <a:rPr lang="en-US" dirty="0"/>
              <a:t>-Stage </a:t>
            </a:r>
            <a:r>
              <a:rPr lang="en-US" dirty="0" smtClean="0"/>
              <a:t>Financing </a:t>
            </a:r>
            <a:r>
              <a:rPr lang="en-US" dirty="0"/>
              <a:t>and Venture Capital </a:t>
            </a:r>
            <a:br>
              <a:rPr lang="en-US" dirty="0"/>
            </a:br>
            <a:endParaRPr lang="en-US" dirty="0"/>
          </a:p>
        </p:txBody>
      </p:sp>
      <p:sp>
        <p:nvSpPr>
          <p:cNvPr id="3" name="Content Placeholder 2"/>
          <p:cNvSpPr>
            <a:spLocks noGrp="1"/>
          </p:cNvSpPr>
          <p:nvPr>
            <p:ph sz="quarter" idx="1"/>
          </p:nvPr>
        </p:nvSpPr>
        <p:spPr/>
        <p:txBody>
          <a:bodyPr>
            <a:normAutofit fontScale="92500" lnSpcReduction="20000"/>
          </a:bodyPr>
          <a:lstStyle/>
          <a:p>
            <a:endParaRPr lang="en-US" dirty="0" smtClean="0"/>
          </a:p>
          <a:p>
            <a:r>
              <a:rPr lang="en-US" dirty="0" smtClean="0"/>
              <a:t>You </a:t>
            </a:r>
            <a:r>
              <a:rPr lang="en-US" dirty="0"/>
              <a:t>need what is often referred to as </a:t>
            </a:r>
            <a:r>
              <a:rPr lang="en-US" dirty="0">
                <a:solidFill>
                  <a:srgbClr val="FF0000"/>
                </a:solidFill>
              </a:rPr>
              <a:t>OPM—other people’s money. </a:t>
            </a:r>
            <a:endParaRPr lang="en-US" dirty="0" smtClean="0">
              <a:solidFill>
                <a:srgbClr val="FF0000"/>
              </a:solidFill>
            </a:endParaRPr>
          </a:p>
          <a:p>
            <a:endParaRPr lang="en-US" dirty="0"/>
          </a:p>
          <a:p>
            <a:r>
              <a:rPr lang="en-US" dirty="0"/>
              <a:t>Your first thought might be to approach </a:t>
            </a:r>
            <a:r>
              <a:rPr lang="en-US" dirty="0">
                <a:solidFill>
                  <a:srgbClr val="008000"/>
                </a:solidFill>
              </a:rPr>
              <a:t>a bank for a loan.</a:t>
            </a:r>
            <a:r>
              <a:rPr lang="en-US" dirty="0"/>
              <a:t> You would probably </a:t>
            </a:r>
            <a:r>
              <a:rPr lang="en-US" dirty="0" smtClean="0"/>
              <a:t>discover that </a:t>
            </a:r>
            <a:r>
              <a:rPr lang="en-US" dirty="0"/>
              <a:t>banks are generally </a:t>
            </a:r>
            <a:r>
              <a:rPr lang="en-US" dirty="0">
                <a:solidFill>
                  <a:srgbClr val="008000"/>
                </a:solidFill>
              </a:rPr>
              <a:t>not interested in making loans to start-up </a:t>
            </a:r>
            <a:r>
              <a:rPr lang="en-US" dirty="0" smtClean="0"/>
              <a:t>companies </a:t>
            </a:r>
            <a:r>
              <a:rPr lang="en-US" dirty="0"/>
              <a:t>with no assets (other than an idea) </a:t>
            </a:r>
          </a:p>
          <a:p>
            <a:pPr marL="0" indent="0">
              <a:buNone/>
            </a:pPr>
            <a:endParaRPr lang="en-US" dirty="0" smtClean="0"/>
          </a:p>
          <a:p>
            <a:r>
              <a:rPr lang="en-US" dirty="0"/>
              <a:t>Y</a:t>
            </a:r>
            <a:r>
              <a:rPr lang="en-US" dirty="0" smtClean="0"/>
              <a:t>our </a:t>
            </a:r>
            <a:r>
              <a:rPr lang="en-US" dirty="0"/>
              <a:t>search for capital would likely lead you to the </a:t>
            </a:r>
            <a:r>
              <a:rPr lang="en-US" b="1" dirty="0">
                <a:solidFill>
                  <a:srgbClr val="FF0000"/>
                </a:solidFill>
              </a:rPr>
              <a:t>venture capital (VC) </a:t>
            </a:r>
            <a:r>
              <a:rPr lang="en-US" dirty="0"/>
              <a:t>market. </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337976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VENTURE CAPITAL </a:t>
            </a:r>
            <a:r>
              <a:rPr lang="en-US" dirty="0"/>
              <a:t/>
            </a:r>
            <a:br>
              <a:rPr lang="en-US" dirty="0"/>
            </a:br>
            <a:endParaRPr lang="en-US" dirty="0"/>
          </a:p>
        </p:txBody>
      </p:sp>
      <p:sp>
        <p:nvSpPr>
          <p:cNvPr id="3" name="Content Placeholder 2"/>
          <p:cNvSpPr>
            <a:spLocks noGrp="1"/>
          </p:cNvSpPr>
          <p:nvPr>
            <p:ph sz="quarter" idx="1"/>
          </p:nvPr>
        </p:nvSpPr>
        <p:spPr/>
        <p:txBody>
          <a:bodyPr/>
          <a:lstStyle/>
          <a:p>
            <a:r>
              <a:rPr lang="en-US" dirty="0"/>
              <a:t>Financing </a:t>
            </a:r>
            <a:r>
              <a:rPr lang="en-US" dirty="0">
                <a:solidFill>
                  <a:srgbClr val="FF0000"/>
                </a:solidFill>
              </a:rPr>
              <a:t>for new, often high-risk </a:t>
            </a:r>
            <a:r>
              <a:rPr lang="en-US" dirty="0" smtClean="0"/>
              <a:t>ventures</a:t>
            </a:r>
            <a:endParaRPr lang="ar-sa" dirty="0" smtClean="0"/>
          </a:p>
          <a:p>
            <a:endParaRPr lang="ar-sa" dirty="0" smtClean="0"/>
          </a:p>
          <a:p>
            <a:r>
              <a:rPr lang="en-US" dirty="0" smtClean="0"/>
              <a:t>Individual </a:t>
            </a:r>
            <a:r>
              <a:rPr lang="en-US" dirty="0"/>
              <a:t>venture capitalists invest their own </a:t>
            </a:r>
            <a:r>
              <a:rPr lang="en-US" dirty="0" smtClean="0"/>
              <a:t>money</a:t>
            </a:r>
            <a:r>
              <a:rPr lang="ar-sa" dirty="0" smtClean="0"/>
              <a:t> </a:t>
            </a:r>
            <a:r>
              <a:rPr lang="en-US" dirty="0" smtClean="0"/>
              <a:t>are </a:t>
            </a:r>
            <a:r>
              <a:rPr lang="en-US" dirty="0"/>
              <a:t>usually </a:t>
            </a:r>
            <a:r>
              <a:rPr lang="en-US" dirty="0">
                <a:solidFill>
                  <a:srgbClr val="FF0000"/>
                </a:solidFill>
              </a:rPr>
              <a:t>individual VC </a:t>
            </a:r>
            <a:r>
              <a:rPr lang="en-US" dirty="0"/>
              <a:t>investors, but they tend to specialize in smaller deals. </a:t>
            </a:r>
            <a:endParaRPr lang="ar-sa" dirty="0" smtClean="0"/>
          </a:p>
          <a:p>
            <a:endParaRPr lang="ar-sa" dirty="0"/>
          </a:p>
          <a:p>
            <a:r>
              <a:rPr lang="en-US" dirty="0" smtClean="0">
                <a:solidFill>
                  <a:srgbClr val="FF0000"/>
                </a:solidFill>
              </a:rPr>
              <a:t>Venture </a:t>
            </a:r>
            <a:r>
              <a:rPr lang="en-US" dirty="0">
                <a:solidFill>
                  <a:srgbClr val="FF0000"/>
                </a:solidFill>
              </a:rPr>
              <a:t>capital firms </a:t>
            </a:r>
            <a:r>
              <a:rPr lang="en-US" dirty="0"/>
              <a:t>specialize in pooling funds from various sources and investing them. </a:t>
            </a:r>
          </a:p>
          <a:p>
            <a:endParaRPr lang="en-US" dirty="0"/>
          </a:p>
        </p:txBody>
      </p:sp>
    </p:spTree>
    <p:extLst>
      <p:ext uri="{BB962C8B-B14F-4D97-AF65-F5344CB8AC3E}">
        <p14:creationId xmlns:p14="http://schemas.microsoft.com/office/powerpoint/2010/main" val="2948446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VENTURE CAPITAL </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solidFill>
                  <a:srgbClr val="FF0000"/>
                </a:solidFill>
              </a:rPr>
              <a:t>To </a:t>
            </a:r>
            <a:r>
              <a:rPr lang="en-US" dirty="0">
                <a:solidFill>
                  <a:srgbClr val="FF0000"/>
                </a:solidFill>
              </a:rPr>
              <a:t>limit their risk</a:t>
            </a:r>
            <a:r>
              <a:rPr lang="en-US" dirty="0"/>
              <a:t>, venture capitalists </a:t>
            </a:r>
            <a:r>
              <a:rPr lang="en-US" dirty="0" smtClean="0"/>
              <a:t>provide </a:t>
            </a:r>
            <a:r>
              <a:rPr lang="en-US" dirty="0"/>
              <a:t>financing in stages</a:t>
            </a:r>
            <a:r>
              <a:rPr lang="en-US" dirty="0" smtClean="0"/>
              <a:t>.</a:t>
            </a:r>
          </a:p>
          <a:p>
            <a:r>
              <a:rPr lang="en-US" dirty="0" smtClean="0"/>
              <a:t>At </a:t>
            </a:r>
            <a:r>
              <a:rPr lang="en-US" dirty="0"/>
              <a:t>each stage, enough money is invested to reach the next milestone or planning stage. </a:t>
            </a:r>
            <a:endParaRPr lang="ar-sa" dirty="0" smtClean="0"/>
          </a:p>
          <a:p>
            <a:endParaRPr lang="en-US" dirty="0" smtClean="0"/>
          </a:p>
          <a:p>
            <a:r>
              <a:rPr lang="en-US" dirty="0" smtClean="0">
                <a:solidFill>
                  <a:srgbClr val="FF0000"/>
                </a:solidFill>
              </a:rPr>
              <a:t>For example</a:t>
            </a:r>
            <a:r>
              <a:rPr lang="en-US" dirty="0"/>
              <a:t>, the </a:t>
            </a:r>
            <a:r>
              <a:rPr lang="en-US" i="1" dirty="0">
                <a:solidFill>
                  <a:srgbClr val="008000"/>
                </a:solidFill>
              </a:rPr>
              <a:t>first-stage financing </a:t>
            </a:r>
            <a:r>
              <a:rPr lang="en-US" dirty="0"/>
              <a:t>might be enough to get a prototype built and a manufacturing plan completed. </a:t>
            </a:r>
            <a:endParaRPr lang="en-US" dirty="0" smtClean="0"/>
          </a:p>
          <a:p>
            <a:r>
              <a:rPr lang="en-US" dirty="0" smtClean="0"/>
              <a:t>Based </a:t>
            </a:r>
            <a:r>
              <a:rPr lang="en-US" dirty="0"/>
              <a:t>on the results, the </a:t>
            </a:r>
            <a:r>
              <a:rPr lang="en-US" i="1" dirty="0">
                <a:solidFill>
                  <a:srgbClr val="008000"/>
                </a:solidFill>
              </a:rPr>
              <a:t>second-stage </a:t>
            </a:r>
            <a:r>
              <a:rPr lang="en-US" i="1" dirty="0"/>
              <a:t>financing </a:t>
            </a:r>
            <a:r>
              <a:rPr lang="en-US" dirty="0"/>
              <a:t>might be a major </a:t>
            </a:r>
            <a:r>
              <a:rPr lang="en-US" dirty="0" smtClean="0"/>
              <a:t>investment </a:t>
            </a:r>
            <a:r>
              <a:rPr lang="en-US" dirty="0"/>
              <a:t>needed to actually begin manufacturing, marketing, and </a:t>
            </a:r>
            <a:r>
              <a:rPr lang="en-US" dirty="0" smtClean="0"/>
              <a:t>distribution</a:t>
            </a:r>
            <a:endParaRPr lang="en-US" dirty="0"/>
          </a:p>
        </p:txBody>
      </p:sp>
    </p:spTree>
    <p:extLst>
      <p:ext uri="{BB962C8B-B14F-4D97-AF65-F5344CB8AC3E}">
        <p14:creationId xmlns:p14="http://schemas.microsoft.com/office/powerpoint/2010/main" val="174860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
            </a:r>
            <a:br>
              <a:rPr lang="ar-sa" dirty="0" smtClean="0"/>
            </a:br>
            <a:r>
              <a:rPr lang="en-US" dirty="0" smtClean="0"/>
              <a:t>Selling</a:t>
            </a:r>
            <a:r>
              <a:rPr lang="ar-sa" dirty="0" smtClean="0"/>
              <a:t> </a:t>
            </a:r>
            <a:r>
              <a:rPr lang="en-US" dirty="0" smtClean="0"/>
              <a:t>Securities</a:t>
            </a:r>
            <a:r>
              <a:rPr lang="ar-sa" dirty="0" smtClean="0"/>
              <a:t> </a:t>
            </a:r>
            <a:r>
              <a:rPr lang="en-US" dirty="0" smtClean="0"/>
              <a:t>to</a:t>
            </a:r>
            <a:r>
              <a:rPr lang="en-US" dirty="0"/>
              <a:t/>
            </a:r>
            <a:br>
              <a:rPr lang="en-US" dirty="0"/>
            </a:br>
            <a:r>
              <a:rPr lang="en-US" dirty="0"/>
              <a:t>the Public: The Basic Procedure </a:t>
            </a:r>
            <a:br>
              <a:rPr lang="en-US" dirty="0"/>
            </a:b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solidFill>
                  <a:srgbClr val="FF6600"/>
                </a:solidFill>
              </a:rPr>
              <a:t>A series of steps is involved in issuing securities to the </a:t>
            </a:r>
            <a:r>
              <a:rPr lang="en-US" dirty="0" smtClean="0">
                <a:solidFill>
                  <a:srgbClr val="FF6600"/>
                </a:solidFill>
              </a:rPr>
              <a:t>public</a:t>
            </a:r>
            <a:r>
              <a:rPr lang="ar-sa" dirty="0" smtClean="0">
                <a:solidFill>
                  <a:srgbClr val="FF6600"/>
                </a:solidFill>
              </a:rPr>
              <a:t>:</a:t>
            </a:r>
          </a:p>
          <a:p>
            <a:pPr marL="514350" indent="-514350">
              <a:buFont typeface="+mj-lt"/>
              <a:buAutoNum type="arabicPeriod"/>
            </a:pPr>
            <a:r>
              <a:rPr lang="en-US" dirty="0"/>
              <a:t>Management’s first step in issuing any securities to the public is to </a:t>
            </a:r>
            <a:r>
              <a:rPr lang="en-US" dirty="0">
                <a:solidFill>
                  <a:srgbClr val="FF0000"/>
                </a:solidFill>
              </a:rPr>
              <a:t>obtain approval from the board of directors. </a:t>
            </a:r>
          </a:p>
          <a:p>
            <a:pPr marL="514350" indent="-514350">
              <a:buFont typeface="+mj-lt"/>
              <a:buAutoNum type="arabicPeriod"/>
            </a:pPr>
            <a:r>
              <a:rPr lang="en-US" dirty="0" smtClean="0"/>
              <a:t>Prepare a </a:t>
            </a:r>
            <a:r>
              <a:rPr lang="en-US" b="1" dirty="0" smtClean="0"/>
              <a:t>registration statement </a:t>
            </a:r>
            <a:r>
              <a:rPr lang="en-US" dirty="0" smtClean="0"/>
              <a:t>and file it with the SEC “Securities and Exchange Commission”.</a:t>
            </a:r>
          </a:p>
          <a:p>
            <a:pPr marL="0" indent="0">
              <a:buNone/>
            </a:pPr>
            <a:endParaRPr lang="en-US" dirty="0"/>
          </a:p>
          <a:p>
            <a:pPr marL="514350" indent="-514350">
              <a:buFont typeface="+mj-lt"/>
              <a:buAutoNum type="arabicPeriod"/>
            </a:pPr>
            <a:r>
              <a:rPr lang="en-US" dirty="0" smtClean="0"/>
              <a:t>The </a:t>
            </a:r>
            <a:r>
              <a:rPr lang="en-US" dirty="0"/>
              <a:t>SEC examines the registration statement during a waiting period. During this time, the firm may distribute copies of a preliminary </a:t>
            </a:r>
            <a:r>
              <a:rPr lang="en-US" b="1" dirty="0"/>
              <a:t>prospectus </a:t>
            </a:r>
            <a:endParaRPr lang="en-US" dirty="0"/>
          </a:p>
          <a:p>
            <a:pPr marL="0" indent="0">
              <a:buNone/>
            </a:pPr>
            <a:r>
              <a:rPr lang="en-US" dirty="0" smtClean="0"/>
              <a:t> </a:t>
            </a:r>
          </a:p>
          <a:p>
            <a:pPr marL="514350" indent="-514350">
              <a:buFont typeface="+mj-lt"/>
              <a:buAutoNum type="arabicPeriod"/>
            </a:pPr>
            <a:endParaRPr lang="en-US" dirty="0"/>
          </a:p>
          <a:p>
            <a:endParaRPr lang="en-US" dirty="0"/>
          </a:p>
        </p:txBody>
      </p:sp>
    </p:spTree>
    <p:extLst>
      <p:ext uri="{BB962C8B-B14F-4D97-AF65-F5344CB8AC3E}">
        <p14:creationId xmlns:p14="http://schemas.microsoft.com/office/powerpoint/2010/main" val="1067635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Selling</a:t>
            </a:r>
            <a:r>
              <a:rPr lang="ar-sa" dirty="0"/>
              <a:t> </a:t>
            </a:r>
            <a:r>
              <a:rPr lang="en-US" dirty="0"/>
              <a:t>Securities</a:t>
            </a:r>
            <a:r>
              <a:rPr lang="ar-sa" dirty="0"/>
              <a:t> </a:t>
            </a:r>
            <a:r>
              <a:rPr lang="en-US" dirty="0"/>
              <a:t>to</a:t>
            </a:r>
            <a:br>
              <a:rPr lang="en-US" dirty="0"/>
            </a:br>
            <a:r>
              <a:rPr lang="en-US" dirty="0"/>
              <a:t>the Public: The Basic Procedure </a:t>
            </a:r>
          </a:p>
        </p:txBody>
      </p:sp>
      <p:sp>
        <p:nvSpPr>
          <p:cNvPr id="3" name="Content Placeholder 2"/>
          <p:cNvSpPr>
            <a:spLocks noGrp="1"/>
          </p:cNvSpPr>
          <p:nvPr>
            <p:ph sz="quarter" idx="1"/>
          </p:nvPr>
        </p:nvSpPr>
        <p:spPr/>
        <p:txBody>
          <a:bodyPr/>
          <a:lstStyle/>
          <a:p>
            <a:pPr marL="0" indent="0">
              <a:buNone/>
            </a:pPr>
            <a:r>
              <a:rPr lang="en-US" dirty="0" smtClean="0"/>
              <a:t>4.</a:t>
            </a:r>
            <a:r>
              <a:rPr lang="en-US" dirty="0" smtClean="0"/>
              <a:t>The </a:t>
            </a:r>
            <a:r>
              <a:rPr lang="en-US" dirty="0"/>
              <a:t>SEC </a:t>
            </a:r>
            <a:r>
              <a:rPr lang="en-US" dirty="0">
                <a:solidFill>
                  <a:srgbClr val="FF6600"/>
                </a:solidFill>
              </a:rPr>
              <a:t>examines the registration </a:t>
            </a:r>
            <a:r>
              <a:rPr lang="en-US" dirty="0"/>
              <a:t>statement during a waiting period </a:t>
            </a:r>
            <a:endParaRPr lang="en-US" dirty="0" smtClean="0"/>
          </a:p>
          <a:p>
            <a:pPr marL="0" indent="0">
              <a:buNone/>
            </a:pPr>
            <a:endParaRPr lang="en-US" dirty="0" smtClean="0"/>
          </a:p>
          <a:p>
            <a:pPr marL="0" indent="0">
              <a:buNone/>
            </a:pPr>
            <a:r>
              <a:rPr lang="en-US" dirty="0" smtClean="0"/>
              <a:t>5. </a:t>
            </a:r>
            <a:r>
              <a:rPr lang="en-US" dirty="0" smtClean="0"/>
              <a:t>On </a:t>
            </a:r>
            <a:r>
              <a:rPr lang="en-US" dirty="0"/>
              <a:t>the effective date of the registration statement, </a:t>
            </a:r>
            <a:r>
              <a:rPr lang="en-US" dirty="0">
                <a:solidFill>
                  <a:srgbClr val="FF6600"/>
                </a:solidFill>
              </a:rPr>
              <a:t>a price is determined and a full- fledged selling effort gets under way</a:t>
            </a:r>
            <a:r>
              <a:rPr lang="en-US" dirty="0"/>
              <a:t>. </a:t>
            </a:r>
          </a:p>
        </p:txBody>
      </p:sp>
    </p:spTree>
    <p:extLst>
      <p:ext uri="{BB962C8B-B14F-4D97-AF65-F5344CB8AC3E}">
        <p14:creationId xmlns:p14="http://schemas.microsoft.com/office/powerpoint/2010/main" val="1427666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62500" lnSpcReduction="20000"/>
          </a:bodyPr>
          <a:lstStyle/>
          <a:p>
            <a:r>
              <a:rPr lang="en-US" dirty="0">
                <a:solidFill>
                  <a:srgbClr val="008000"/>
                </a:solidFill>
              </a:rPr>
              <a:t>P</a:t>
            </a:r>
            <a:r>
              <a:rPr lang="en-US" dirty="0" smtClean="0">
                <a:solidFill>
                  <a:srgbClr val="008000"/>
                </a:solidFill>
              </a:rPr>
              <a:t>rospectus : </a:t>
            </a:r>
            <a:r>
              <a:rPr lang="en-US" dirty="0" smtClean="0"/>
              <a:t>A </a:t>
            </a:r>
            <a:r>
              <a:rPr lang="en-US" dirty="0"/>
              <a:t>legal document describing details of the issuing corporation and the proposed offering to potential investors</a:t>
            </a:r>
            <a:r>
              <a:rPr lang="en-US" dirty="0" smtClean="0"/>
              <a:t>.</a:t>
            </a:r>
            <a:endParaRPr lang="en-US" dirty="0" smtClean="0"/>
          </a:p>
          <a:p>
            <a:endParaRPr lang="en-US" dirty="0"/>
          </a:p>
          <a:p>
            <a:r>
              <a:rPr lang="en-US" dirty="0">
                <a:solidFill>
                  <a:srgbClr val="008000"/>
                </a:solidFill>
              </a:rPr>
              <a:t>G</a:t>
            </a:r>
            <a:r>
              <a:rPr lang="en-US" dirty="0" smtClean="0">
                <a:solidFill>
                  <a:srgbClr val="008000"/>
                </a:solidFill>
              </a:rPr>
              <a:t>eneral </a:t>
            </a:r>
            <a:r>
              <a:rPr lang="en-US" dirty="0">
                <a:solidFill>
                  <a:srgbClr val="008000"/>
                </a:solidFill>
              </a:rPr>
              <a:t>cash offer </a:t>
            </a:r>
            <a:r>
              <a:rPr lang="en-US" dirty="0" smtClean="0">
                <a:solidFill>
                  <a:srgbClr val="008000"/>
                </a:solidFill>
              </a:rPr>
              <a:t>: </a:t>
            </a:r>
            <a:r>
              <a:rPr lang="en-US" dirty="0" smtClean="0"/>
              <a:t>An </a:t>
            </a:r>
            <a:r>
              <a:rPr lang="en-US" dirty="0"/>
              <a:t>issue of securities offered for sale to the general public on a cash basis. </a:t>
            </a:r>
            <a:endParaRPr lang="en-US" dirty="0" smtClean="0"/>
          </a:p>
          <a:p>
            <a:endParaRPr lang="en-US" dirty="0"/>
          </a:p>
          <a:p>
            <a:r>
              <a:rPr lang="en-US" dirty="0">
                <a:solidFill>
                  <a:srgbClr val="008000"/>
                </a:solidFill>
              </a:rPr>
              <a:t>R</a:t>
            </a:r>
            <a:r>
              <a:rPr lang="en-US" dirty="0" smtClean="0">
                <a:solidFill>
                  <a:srgbClr val="008000"/>
                </a:solidFill>
              </a:rPr>
              <a:t>ights offer: </a:t>
            </a:r>
            <a:r>
              <a:rPr lang="en-US" dirty="0" smtClean="0"/>
              <a:t>A </a:t>
            </a:r>
            <a:r>
              <a:rPr lang="en-US" dirty="0"/>
              <a:t>public issue of securities in which securities </a:t>
            </a:r>
            <a:r>
              <a:rPr lang="en-US" dirty="0" smtClean="0"/>
              <a:t>are first </a:t>
            </a:r>
            <a:r>
              <a:rPr lang="en-US" dirty="0"/>
              <a:t>offered to existing shareholders. Also called a </a:t>
            </a:r>
            <a:r>
              <a:rPr lang="en-US" i="1" dirty="0">
                <a:solidFill>
                  <a:srgbClr val="008000"/>
                </a:solidFill>
              </a:rPr>
              <a:t>rights offering</a:t>
            </a:r>
            <a:r>
              <a:rPr lang="en-US" dirty="0"/>
              <a:t>. </a:t>
            </a:r>
          </a:p>
          <a:p>
            <a:endParaRPr lang="en-US" dirty="0" smtClean="0"/>
          </a:p>
          <a:p>
            <a:r>
              <a:rPr lang="en-US" dirty="0">
                <a:solidFill>
                  <a:srgbClr val="008000"/>
                </a:solidFill>
              </a:rPr>
              <a:t>I</a:t>
            </a:r>
            <a:r>
              <a:rPr lang="en-US" dirty="0" smtClean="0">
                <a:solidFill>
                  <a:srgbClr val="008000"/>
                </a:solidFill>
              </a:rPr>
              <a:t>nitial </a:t>
            </a:r>
            <a:r>
              <a:rPr lang="en-US" dirty="0">
                <a:solidFill>
                  <a:srgbClr val="008000"/>
                </a:solidFill>
              </a:rPr>
              <a:t>public offering </a:t>
            </a:r>
            <a:r>
              <a:rPr lang="en-US" dirty="0" smtClean="0">
                <a:solidFill>
                  <a:srgbClr val="008000"/>
                </a:solidFill>
              </a:rPr>
              <a:t>:</a:t>
            </a:r>
            <a:r>
              <a:rPr lang="en-US" dirty="0" smtClean="0"/>
              <a:t>A </a:t>
            </a:r>
            <a:r>
              <a:rPr lang="en-US" dirty="0"/>
              <a:t>company’s first equity issue made available to the public. Also called an </a:t>
            </a:r>
            <a:r>
              <a:rPr lang="en-US" i="1" dirty="0"/>
              <a:t>unseasoned new issue </a:t>
            </a:r>
            <a:r>
              <a:rPr lang="en-US" dirty="0"/>
              <a:t>or an </a:t>
            </a:r>
            <a:r>
              <a:rPr lang="en-US" i="1" dirty="0"/>
              <a:t>IPO</a:t>
            </a:r>
            <a:r>
              <a:rPr lang="en-US" dirty="0" smtClean="0"/>
              <a:t>.</a:t>
            </a:r>
          </a:p>
          <a:p>
            <a:r>
              <a:rPr lang="en-US" dirty="0">
                <a:solidFill>
                  <a:srgbClr val="008000"/>
                </a:solidFill>
              </a:rPr>
              <a:t>S</a:t>
            </a:r>
            <a:r>
              <a:rPr lang="en-US" dirty="0" smtClean="0">
                <a:solidFill>
                  <a:srgbClr val="008000"/>
                </a:solidFill>
              </a:rPr>
              <a:t>easoned </a:t>
            </a:r>
            <a:r>
              <a:rPr lang="en-US" dirty="0">
                <a:solidFill>
                  <a:srgbClr val="008000"/>
                </a:solidFill>
              </a:rPr>
              <a:t>equity offering (SEO</a:t>
            </a:r>
            <a:r>
              <a:rPr lang="en-US" dirty="0" smtClean="0">
                <a:solidFill>
                  <a:srgbClr val="008000"/>
                </a:solidFill>
              </a:rPr>
              <a:t>) : </a:t>
            </a:r>
            <a:r>
              <a:rPr lang="en-US" dirty="0" smtClean="0"/>
              <a:t>A </a:t>
            </a:r>
            <a:r>
              <a:rPr lang="en-US" dirty="0"/>
              <a:t>new equity issue of securities by a company that has previously issued securities to the public </a:t>
            </a:r>
          </a:p>
          <a:p>
            <a:r>
              <a:rPr lang="en-US" dirty="0">
                <a:solidFill>
                  <a:srgbClr val="008000"/>
                </a:solidFill>
              </a:rPr>
              <a:t>Registration Statement: </a:t>
            </a:r>
            <a:r>
              <a:rPr lang="en-US" dirty="0"/>
              <a:t>A statement filed with the SEC that discloses all material information concerning the corporation making a public offering. </a:t>
            </a:r>
          </a:p>
          <a:p>
            <a:r>
              <a:rPr lang="en-US" dirty="0" smtClean="0"/>
              <a:t> </a:t>
            </a:r>
            <a:endParaRPr lang="en-US" dirty="0"/>
          </a:p>
          <a:p>
            <a:endParaRPr lang="en-US" dirty="0"/>
          </a:p>
          <a:p>
            <a:endParaRPr lang="en-US" dirty="0"/>
          </a:p>
        </p:txBody>
      </p:sp>
    </p:spTree>
    <p:extLst>
      <p:ext uri="{BB962C8B-B14F-4D97-AF65-F5344CB8AC3E}">
        <p14:creationId xmlns:p14="http://schemas.microsoft.com/office/powerpoint/2010/main" val="27463452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15493</TotalTime>
  <Words>2041</Words>
  <Application>Microsoft Macintosh PowerPoint</Application>
  <PresentationFormat>On-screen Show (4:3)</PresentationFormat>
  <Paragraphs>202</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Median</vt:lpstr>
      <vt:lpstr>Raising Capital </vt:lpstr>
      <vt:lpstr>Course Roadmap </vt:lpstr>
      <vt:lpstr>Introduction </vt:lpstr>
      <vt:lpstr> Early-Stage Financing and Venture Capital  </vt:lpstr>
      <vt:lpstr>VENTURE CAPITAL  </vt:lpstr>
      <vt:lpstr>VENTURE CAPITAL  </vt:lpstr>
      <vt:lpstr> Selling Securities to the Public: The Basic Procedure  </vt:lpstr>
      <vt:lpstr>Selling Securities to the Public: The Basic Procedure </vt:lpstr>
      <vt:lpstr>PowerPoint Presentation</vt:lpstr>
      <vt:lpstr>Underwriters</vt:lpstr>
      <vt:lpstr>A.Firm Commitment Underwriting</vt:lpstr>
      <vt:lpstr>B. Best Efforts Underwriting</vt:lpstr>
      <vt:lpstr>C. Dutch Auction Underwriting</vt:lpstr>
      <vt:lpstr>IPOs and Underpricing </vt:lpstr>
      <vt:lpstr>WHY DOES UNDERPRICING EXIST?  </vt:lpstr>
      <vt:lpstr>New Equity Sales and the Value of the Firm  </vt:lpstr>
      <vt:lpstr>Stock prices tend to decline following the announcement of a new equity issue</vt:lpstr>
      <vt:lpstr>PowerPoint Presentation</vt:lpstr>
      <vt:lpstr>The Costs of Issuing Securities  </vt:lpstr>
      <vt:lpstr>THE COSTS OF SELLING STOCK TO THE PUBLIC  </vt:lpstr>
      <vt:lpstr>Rights Offerings</vt:lpstr>
      <vt:lpstr>The Value of a Right</vt:lpstr>
      <vt:lpstr>Rights Offering Example</vt:lpstr>
      <vt:lpstr>Rights Offering Example</vt:lpstr>
      <vt:lpstr>Dilution</vt:lpstr>
      <vt:lpstr>Dilution</vt:lpstr>
      <vt:lpstr>Issuing Long-term Debt</vt:lpstr>
      <vt:lpstr>Example 1 Page 505</vt:lpstr>
    </vt:vector>
  </TitlesOfParts>
  <Company>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Reem N</dc:creator>
  <cp:lastModifiedBy>Reem N</cp:lastModifiedBy>
  <cp:revision>94</cp:revision>
  <dcterms:created xsi:type="dcterms:W3CDTF">2015-09-07T08:37:07Z</dcterms:created>
  <dcterms:modified xsi:type="dcterms:W3CDTF">2016-02-12T12:50:29Z</dcterms:modified>
</cp:coreProperties>
</file>