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274" r:id="rId3"/>
    <p:sldId id="278" r:id="rId4"/>
    <p:sldId id="275" r:id="rId5"/>
    <p:sldId id="277" r:id="rId6"/>
    <p:sldId id="276" r:id="rId7"/>
    <p:sldId id="279" r:id="rId8"/>
    <p:sldId id="295" r:id="rId9"/>
    <p:sldId id="280" r:id="rId10"/>
    <p:sldId id="281" r:id="rId11"/>
    <p:sldId id="282" r:id="rId12"/>
    <p:sldId id="283" r:id="rId13"/>
    <p:sldId id="296" r:id="rId14"/>
    <p:sldId id="284" r:id="rId15"/>
    <p:sldId id="285" r:id="rId16"/>
    <p:sldId id="286" r:id="rId17"/>
    <p:sldId id="287" r:id="rId18"/>
    <p:sldId id="288" r:id="rId19"/>
    <p:sldId id="310" r:id="rId20"/>
    <p:sldId id="311" r:id="rId21"/>
    <p:sldId id="312" r:id="rId22"/>
    <p:sldId id="289" r:id="rId23"/>
    <p:sldId id="313" r:id="rId24"/>
    <p:sldId id="290" r:id="rId25"/>
    <p:sldId id="291" r:id="rId26"/>
    <p:sldId id="292" r:id="rId27"/>
    <p:sldId id="293" r:id="rId28"/>
    <p:sldId id="294" r:id="rId29"/>
    <p:sldId id="298" r:id="rId30"/>
    <p:sldId id="299" r:id="rId31"/>
    <p:sldId id="297" r:id="rId32"/>
    <p:sldId id="300" r:id="rId33"/>
    <p:sldId id="301" r:id="rId34"/>
    <p:sldId id="303" r:id="rId35"/>
    <p:sldId id="304" r:id="rId36"/>
    <p:sldId id="302" r:id="rId37"/>
    <p:sldId id="305" r:id="rId38"/>
    <p:sldId id="306" r:id="rId39"/>
    <p:sldId id="307" r:id="rId40"/>
    <p:sldId id="308" r:id="rId41"/>
    <p:sldId id="309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2BB9F5B-51DE-EA40-8624-A25345409656}">
          <p14:sldIdLst>
            <p14:sldId id="256"/>
            <p14:sldId id="274"/>
            <p14:sldId id="278"/>
            <p14:sldId id="275"/>
            <p14:sldId id="277"/>
            <p14:sldId id="276"/>
            <p14:sldId id="279"/>
            <p14:sldId id="295"/>
            <p14:sldId id="280"/>
            <p14:sldId id="281"/>
            <p14:sldId id="282"/>
            <p14:sldId id="283"/>
            <p14:sldId id="296"/>
            <p14:sldId id="284"/>
            <p14:sldId id="285"/>
            <p14:sldId id="286"/>
            <p14:sldId id="287"/>
            <p14:sldId id="288"/>
            <p14:sldId id="310"/>
            <p14:sldId id="311"/>
            <p14:sldId id="312"/>
            <p14:sldId id="289"/>
            <p14:sldId id="313"/>
            <p14:sldId id="290"/>
            <p14:sldId id="291"/>
            <p14:sldId id="292"/>
            <p14:sldId id="293"/>
            <p14:sldId id="294"/>
            <p14:sldId id="298"/>
            <p14:sldId id="299"/>
            <p14:sldId id="297"/>
            <p14:sldId id="300"/>
            <p14:sldId id="301"/>
            <p14:sldId id="303"/>
            <p14:sldId id="304"/>
            <p14:sldId id="302"/>
            <p14:sldId id="305"/>
            <p14:sldId id="306"/>
            <p14:sldId id="307"/>
            <p14:sldId id="308"/>
            <p14:sldId id="309"/>
          </p14:sldIdLst>
        </p14:section>
        <p14:section name="Untitled Section" id="{C5A56ED9-5872-4C41-B0CB-AA20AE04BB5D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696" y="-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60646-90E9-A142-A1CF-A295D548D5E9}" type="datetimeFigureOut">
              <a:rPr lang="en-US" smtClean="0"/>
              <a:t>2/3/16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CD4CA-CCBA-B540-8B5A-81F2C0A3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19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2/3/16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2/3/16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2/3/16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2/3/16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2/3/16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2/3/16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909" y="3768658"/>
            <a:ext cx="6477000" cy="1559574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1"/>
                </a:solidFill>
              </a:rPr>
              <a:t>Cost of Capital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  Reem Alnuaim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064444"/>
            <a:ext cx="24708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Chapter 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2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D</a:t>
            </a:r>
            <a:r>
              <a:rPr lang="en-US" baseline="-25000" dirty="0"/>
              <a:t>1</a:t>
            </a:r>
            <a:r>
              <a:rPr lang="en-US" dirty="0"/>
              <a:t> = D</a:t>
            </a:r>
            <a:r>
              <a:rPr lang="en-US" baseline="-25000" dirty="0"/>
              <a:t>0</a:t>
            </a:r>
            <a:r>
              <a:rPr lang="en-US" dirty="0"/>
              <a:t>(1+g)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Dividend </a:t>
            </a:r>
            <a:r>
              <a:rPr lang="en-US" dirty="0"/>
              <a:t>yield (D</a:t>
            </a:r>
            <a:r>
              <a:rPr lang="en-US" baseline="-25000" dirty="0"/>
              <a:t>1</a:t>
            </a:r>
            <a:r>
              <a:rPr lang="en-US" dirty="0"/>
              <a:t> / P</a:t>
            </a:r>
            <a:r>
              <a:rPr lang="en-US" baseline="-25000" dirty="0"/>
              <a:t>0</a:t>
            </a:r>
            <a:r>
              <a:rPr lang="en-US" dirty="0"/>
              <a:t>) </a:t>
            </a:r>
          </a:p>
          <a:p>
            <a:r>
              <a:rPr lang="en-US" dirty="0" smtClean="0"/>
              <a:t> Capital </a:t>
            </a:r>
            <a:r>
              <a:rPr lang="en-US" dirty="0"/>
              <a:t>gains yield (g)</a:t>
            </a:r>
          </a:p>
        </p:txBody>
      </p:sp>
    </p:spTree>
    <p:extLst>
      <p:ext uri="{BB962C8B-B14F-4D97-AF65-F5344CB8AC3E}">
        <p14:creationId xmlns:p14="http://schemas.microsoft.com/office/powerpoint/2010/main" val="3660745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Dividend Growth Model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Suppose that your company is expected to pay a dividend of $1.50 per share next year. There has been a steady growth in dividends of 5.1% per year and the market expects that to continue. The current price is $25. What is the cost of equity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855556"/>
              </p:ext>
            </p:extLst>
          </p:nvPr>
        </p:nvGraphicFramePr>
        <p:xfrm>
          <a:off x="1202267" y="4876800"/>
          <a:ext cx="65563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" imgW="1955520" imgH="393480" progId="Equation.3">
                  <p:embed/>
                </p:oleObj>
              </mc:Choice>
              <mc:Fallback>
                <p:oleObj name="Equation" r:id="rId3" imgW="1955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2267" y="4876800"/>
                        <a:ext cx="655637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1981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Estimating the Dividend Growth Rate</a:t>
            </a:r>
          </a:p>
        </p:txBody>
      </p:sp>
      <p:pic>
        <p:nvPicPr>
          <p:cNvPr id="4" name="Content Placeholder 3" descr="Screen Shot 2016-02-02 at 12.00.50 A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612" b="-346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34507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creen Shot 2016-02-02 at 12.06.51 A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2254" b="-1122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17631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Advantages and Disadvantages of Dividend Growth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Advantage – easy to understand and use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Only applicable to companies currently paying dividends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Not applicable if dividends </a:t>
            </a:r>
            <a:r>
              <a:rPr lang="en-US" sz="2400" dirty="0" err="1"/>
              <a:t>aren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t growing at a reasonably constant rate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Extremely sensitive to the estimated growth rate – an increase in g of 1% increases the cost of equity by 1%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Does not explicitly consider risk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157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SML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security market line </a:t>
            </a:r>
            <a:r>
              <a:rPr lang="en-US" sz="2800" dirty="0" smtClean="0"/>
              <a:t>SML</a:t>
            </a:r>
          </a:p>
          <a:p>
            <a:r>
              <a:rPr lang="en-US" sz="2800" dirty="0" smtClean="0"/>
              <a:t>Use </a:t>
            </a:r>
            <a:r>
              <a:rPr lang="en-US" sz="2800" dirty="0"/>
              <a:t>the following information to compute our cost of equity</a:t>
            </a:r>
          </a:p>
          <a:p>
            <a:pPr lvl="1"/>
            <a:r>
              <a:rPr lang="en-US" sz="2400" dirty="0"/>
              <a:t>Risk-free rate, </a:t>
            </a:r>
            <a:r>
              <a:rPr lang="en-US" sz="2400" dirty="0" err="1"/>
              <a:t>R</a:t>
            </a:r>
            <a:r>
              <a:rPr lang="en-US" sz="2400" baseline="-25000" dirty="0" err="1"/>
              <a:t>f</a:t>
            </a:r>
            <a:endParaRPr lang="en-US" sz="2400" dirty="0"/>
          </a:p>
          <a:p>
            <a:pPr lvl="1"/>
            <a:r>
              <a:rPr lang="en-US" sz="2400" dirty="0"/>
              <a:t>Market risk premium, E(R</a:t>
            </a:r>
            <a:r>
              <a:rPr lang="en-US" sz="2400" baseline="-25000" dirty="0"/>
              <a:t>M</a:t>
            </a:r>
            <a:r>
              <a:rPr lang="en-US" sz="2400" dirty="0"/>
              <a:t>) – </a:t>
            </a:r>
            <a:r>
              <a:rPr lang="en-US" sz="2400" dirty="0" err="1"/>
              <a:t>R</a:t>
            </a:r>
            <a:r>
              <a:rPr lang="en-US" sz="2400" baseline="-25000" dirty="0" err="1"/>
              <a:t>f</a:t>
            </a:r>
            <a:endParaRPr lang="en-US" sz="2400" dirty="0"/>
          </a:p>
          <a:p>
            <a:pPr lvl="1"/>
            <a:r>
              <a:rPr lang="en-US" sz="2400" dirty="0"/>
              <a:t>Systematic risk of asset, </a:t>
            </a:r>
            <a:r>
              <a:rPr lang="en-US" sz="2400" dirty="0">
                <a:sym typeface="Symbol" charset="0"/>
              </a:rPr>
              <a:t></a:t>
            </a:r>
            <a:endParaRPr lang="en-US" sz="2400" dirty="0"/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447800" y="4343400"/>
          <a:ext cx="6705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1701720" imgH="241200" progId="Equation.3">
                  <p:embed/>
                </p:oleObj>
              </mc:Choice>
              <mc:Fallback>
                <p:oleObj name="Equation" r:id="rId3" imgW="1701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343400"/>
                        <a:ext cx="67056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5782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- SML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Suppose your company has an equity beta of .58, and the current risk-free rate is 6.1%. If the expected market risk premium is 8.6%, what is your cost of equity capital?</a:t>
            </a:r>
          </a:p>
          <a:p>
            <a:pPr lvl="1"/>
            <a:r>
              <a:rPr lang="en-US" sz="2400" dirty="0"/>
              <a:t>R</a:t>
            </a:r>
            <a:r>
              <a:rPr lang="en-US" sz="2400" baseline="-25000" dirty="0"/>
              <a:t>E</a:t>
            </a:r>
            <a:r>
              <a:rPr lang="en-US" sz="2400" dirty="0"/>
              <a:t> = 6.1 + .58(8.6) = 11.1%</a:t>
            </a:r>
          </a:p>
          <a:p>
            <a:r>
              <a:rPr lang="en-US" sz="2800" dirty="0"/>
              <a:t>Since we came up with similar numbers using both the dividend growth model and the SML approach, we should feel good about our estimate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82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Advantages and Disadvantages of SML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Explicitly adjusts for systematic risk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Applicable to all companies, as long as we can estimate beta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Have to estimate the </a:t>
            </a:r>
            <a:r>
              <a:rPr lang="en-US" sz="2400" i="1" dirty="0"/>
              <a:t>expected</a:t>
            </a:r>
            <a:r>
              <a:rPr lang="en-US" sz="2400" dirty="0"/>
              <a:t> market risk premium, which does vary over time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Have to estimate beta, which also varies over time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 are using the past to predict the future, which is not always reliable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249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Cost of Equity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Suppose our company has a beta of 1.5. The market risk premium is expected to be 9%, and the current risk-free rate is 6%. We have used analysts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 estimates to determine that the market believes our dividends will grow at 6% per year and our last dividend was $2. Our stock is currently selling for $15.65. What is our cost of equity?</a:t>
            </a:r>
          </a:p>
          <a:p>
            <a:pPr lvl="1"/>
            <a:r>
              <a:rPr lang="en-US" dirty="0"/>
              <a:t>Using SML: R</a:t>
            </a:r>
            <a:r>
              <a:rPr lang="en-US" baseline="-25000" dirty="0"/>
              <a:t>E</a:t>
            </a:r>
            <a:r>
              <a:rPr lang="en-US" dirty="0"/>
              <a:t> = 6% + 1.5(9%) = 19.5%</a:t>
            </a:r>
          </a:p>
          <a:p>
            <a:pPr lvl="1"/>
            <a:r>
              <a:rPr lang="en-US" dirty="0"/>
              <a:t>Using DGM: R</a:t>
            </a:r>
            <a:r>
              <a:rPr lang="en-US" baseline="-25000" dirty="0"/>
              <a:t>E</a:t>
            </a:r>
            <a:r>
              <a:rPr lang="en-US" dirty="0"/>
              <a:t> = [2(1.06) / 15.65] + .06 = 19.55%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74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Sources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i="1" dirty="0">
                <a:solidFill>
                  <a:srgbClr val="FF6600"/>
                </a:solidFill>
              </a:rPr>
              <a:t>Debt</a:t>
            </a:r>
            <a:r>
              <a:rPr lang="en-US" b="1" i="1" u="sng" dirty="0">
                <a:solidFill>
                  <a:srgbClr val="FF6600"/>
                </a:solidFill>
              </a:rPr>
              <a:t>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Bank loans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Bonds</a:t>
            </a:r>
          </a:p>
          <a:p>
            <a:pPr>
              <a:lnSpc>
                <a:spcPct val="150000"/>
              </a:lnSpc>
            </a:pPr>
            <a:r>
              <a:rPr lang="en-US" b="1" i="1" dirty="0">
                <a:solidFill>
                  <a:srgbClr val="FF6600"/>
                </a:solidFill>
              </a:rPr>
              <a:t>Equity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Preferred stock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Common stock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75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Roadmap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23388269"/>
              </p:ext>
            </p:extLst>
          </p:nvPr>
        </p:nvGraphicFramePr>
        <p:xfrm>
          <a:off x="150209" y="1622701"/>
          <a:ext cx="8821392" cy="4397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865"/>
                <a:gridCol w="3418831"/>
                <a:gridCol w="2205348"/>
                <a:gridCol w="2205348"/>
              </a:tblGrid>
              <a:tr h="480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Chapter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Focus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Exam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89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Raising Capital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8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0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 Present Value and Other Investment Criteria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Mid-Term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795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Analysis and Evaluation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0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Leverage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Capital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Structure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Policy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0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Capital Investment Decision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Mid-Term</a:t>
                      </a:r>
                    </a:p>
                  </a:txBody>
                  <a:tcPr/>
                </a:tc>
              </a:tr>
              <a:tr h="6253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Dividends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Theory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15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6600"/>
                </a:solidFill>
                <a:ea typeface="MS Mincho"/>
                <a:cs typeface="Arial"/>
              </a:rPr>
              <a:t>Cost </a:t>
            </a:r>
            <a:r>
              <a:rPr lang="en-US" sz="2400" dirty="0">
                <a:solidFill>
                  <a:srgbClr val="FF6600"/>
                </a:solidFill>
                <a:ea typeface="MS Mincho"/>
                <a:cs typeface="Arial"/>
              </a:rPr>
              <a:t>of </a:t>
            </a:r>
            <a:r>
              <a:rPr lang="en-US" sz="2400" dirty="0" smtClean="0">
                <a:solidFill>
                  <a:srgbClr val="FF6600"/>
                </a:solidFill>
                <a:ea typeface="MS Mincho"/>
                <a:cs typeface="Arial"/>
              </a:rPr>
              <a:t>capital :  </a:t>
            </a:r>
            <a:r>
              <a:rPr lang="en-US" sz="2400" dirty="0">
                <a:ea typeface="MS Mincho"/>
                <a:cs typeface="Arial"/>
              </a:rPr>
              <a:t>is the rate that must be earned to satisfy the required rate of return of the firm’s investors (fund providers)</a:t>
            </a:r>
            <a:r>
              <a:rPr lang="en-US" sz="2400" dirty="0" smtClean="0">
                <a:ea typeface="MS Mincho"/>
                <a:cs typeface="Arial"/>
              </a:rPr>
              <a:t>.</a:t>
            </a:r>
          </a:p>
          <a:p>
            <a:pPr>
              <a:lnSpc>
                <a:spcPct val="150000"/>
              </a:lnSpc>
              <a:spcAft>
                <a:spcPts val="0"/>
              </a:spcAft>
              <a:buFont typeface="Wingdings" charset="2"/>
              <a:buChar char="q"/>
            </a:pPr>
            <a:r>
              <a:rPr lang="en-US" sz="2400" dirty="0" smtClean="0">
                <a:solidFill>
                  <a:srgbClr val="FF6600"/>
                </a:solidFill>
                <a:ea typeface="MS Mincho"/>
                <a:cs typeface="Arial"/>
              </a:rPr>
              <a:t>Rate </a:t>
            </a:r>
            <a:r>
              <a:rPr lang="en-US" sz="2400" dirty="0">
                <a:solidFill>
                  <a:srgbClr val="FF6600"/>
                </a:solidFill>
                <a:ea typeface="MS Mincho"/>
                <a:cs typeface="Arial"/>
              </a:rPr>
              <a:t>of return</a:t>
            </a:r>
            <a:r>
              <a:rPr lang="en-US" sz="2400" b="1" dirty="0">
                <a:solidFill>
                  <a:srgbClr val="FF6600"/>
                </a:solidFill>
                <a:ea typeface="MS Mincho"/>
                <a:cs typeface="Arial"/>
              </a:rPr>
              <a:t>:</a:t>
            </a:r>
            <a:r>
              <a:rPr lang="en-US" sz="2400" dirty="0">
                <a:solidFill>
                  <a:srgbClr val="FF6600"/>
                </a:solidFill>
                <a:ea typeface="MS Mincho"/>
                <a:cs typeface="Arial"/>
              </a:rPr>
              <a:t> </a:t>
            </a:r>
            <a:r>
              <a:rPr lang="en-US" sz="2400" dirty="0"/>
              <a:t>The calculated </a:t>
            </a:r>
            <a:r>
              <a:rPr lang="en-US" sz="2400" b="1" dirty="0"/>
              <a:t>rate of return</a:t>
            </a:r>
            <a:r>
              <a:rPr lang="en-US" sz="2400" dirty="0"/>
              <a:t> for this investment or account. The actual </a:t>
            </a:r>
            <a:r>
              <a:rPr lang="en-US" sz="2400" b="1" dirty="0"/>
              <a:t>rate of return</a:t>
            </a:r>
            <a:r>
              <a:rPr lang="en-US" sz="2400" dirty="0"/>
              <a:t> is largely dependent on the types of investments you select.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charset="2"/>
              <a:buChar char="q"/>
            </a:pPr>
            <a:r>
              <a:rPr lang="en-US" sz="2400" dirty="0">
                <a:solidFill>
                  <a:srgbClr val="FF6600"/>
                </a:solidFill>
                <a:latin typeface="+mj-lt"/>
                <a:ea typeface="MS Mincho"/>
                <a:cs typeface="Arial"/>
              </a:rPr>
              <a:t>Required rate of return </a:t>
            </a:r>
            <a:r>
              <a:rPr lang="en-US" sz="2400" dirty="0" smtClean="0">
                <a:solidFill>
                  <a:srgbClr val="FF6600"/>
                </a:solidFill>
                <a:latin typeface="+mj-lt"/>
                <a:ea typeface="MS Mincho"/>
                <a:cs typeface="Arial"/>
              </a:rPr>
              <a:t>: </a:t>
            </a:r>
            <a:r>
              <a:rPr lang="en-US" sz="2400" dirty="0" smtClean="0">
                <a:latin typeface="+mj-lt"/>
                <a:ea typeface="MS Mincho"/>
                <a:cs typeface="Arial"/>
              </a:rPr>
              <a:t>is the minimum annual percentage earned by an investment that will induce individuals or companies to put money into a particular security or a project</a:t>
            </a:r>
            <a:r>
              <a:rPr lang="en-US" sz="2400" dirty="0" smtClean="0">
                <a:latin typeface="Cambria"/>
                <a:ea typeface="MS Mincho"/>
                <a:cs typeface="Arial"/>
              </a:rPr>
              <a:t>.</a:t>
            </a:r>
          </a:p>
          <a:p>
            <a:pPr>
              <a:lnSpc>
                <a:spcPct val="150000"/>
              </a:lnSpc>
              <a:spcAft>
                <a:spcPts val="0"/>
              </a:spcAft>
              <a:buFont typeface="Wingdings" charset="2"/>
              <a:buChar char="q"/>
            </a:pPr>
            <a:endParaRPr lang="en-US" sz="2400" dirty="0">
              <a:ea typeface="MS Mincho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4279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is the expected rate of return?</a:t>
            </a:r>
          </a:p>
          <a:p>
            <a:r>
              <a:rPr lang="en-US" dirty="0"/>
              <a:t>The amount one would anticipate receiving on an investment that has various known or expected rates of return.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if one invested in a stock that had a </a:t>
            </a:r>
            <a:r>
              <a:rPr lang="en-US" b="1" dirty="0"/>
              <a:t>50%</a:t>
            </a:r>
            <a:r>
              <a:rPr lang="en-US" dirty="0"/>
              <a:t> chance of producing a </a:t>
            </a:r>
            <a:r>
              <a:rPr lang="en-US" b="1" dirty="0"/>
              <a:t>10%</a:t>
            </a:r>
            <a:r>
              <a:rPr lang="en-US" dirty="0"/>
              <a:t> profit and a </a:t>
            </a:r>
            <a:r>
              <a:rPr lang="en-US" b="1" dirty="0"/>
              <a:t>50%</a:t>
            </a:r>
            <a:r>
              <a:rPr lang="en-US" dirty="0"/>
              <a:t> chance of producing a </a:t>
            </a:r>
            <a:r>
              <a:rPr lang="en-US" b="1" dirty="0"/>
              <a:t>5%</a:t>
            </a:r>
            <a:r>
              <a:rPr lang="en-US" dirty="0"/>
              <a:t> loss, the expected return would be </a:t>
            </a:r>
            <a:r>
              <a:rPr lang="en-US" b="1" dirty="0"/>
              <a:t>2.5%</a:t>
            </a:r>
            <a:r>
              <a:rPr lang="en-US" dirty="0"/>
              <a:t> (0.5 * 0.1 + 0.5 * -0.05).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930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The cost of debt is the required return on our company</a:t>
            </a:r>
            <a:r>
              <a:rPr lang="ja-JP" altLang="en-US" sz="3200" dirty="0">
                <a:latin typeface="Arial"/>
              </a:rPr>
              <a:t>’</a:t>
            </a:r>
            <a:r>
              <a:rPr lang="en-US" sz="3200" dirty="0"/>
              <a:t>s debt</a:t>
            </a:r>
          </a:p>
          <a:p>
            <a:r>
              <a:rPr lang="en-US" sz="3200" dirty="0"/>
              <a:t>We usually focus on the cost of long-term debt or bonds</a:t>
            </a:r>
          </a:p>
          <a:p>
            <a:r>
              <a:rPr lang="en-US" sz="3200" dirty="0"/>
              <a:t>The required return is best estimated by computing the yield-to-maturity on the existing debt</a:t>
            </a:r>
          </a:p>
          <a:p>
            <a:r>
              <a:rPr lang="en-US" sz="3200" dirty="0"/>
              <a:t>We may also use estimates of current rates based on the bond rating we expect when we issue new debt</a:t>
            </a:r>
          </a:p>
          <a:p>
            <a:r>
              <a:rPr lang="en-US" sz="3200" dirty="0"/>
              <a:t>The cost of debt is NOT the coupon 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683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a typeface="MS Mincho"/>
                <a:cs typeface="Arial"/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  <a:ea typeface="MS Mincho"/>
                <a:cs typeface="Arial"/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  <a:ea typeface="MS Mincho"/>
                <a:cs typeface="Arial"/>
              </a:rPr>
              <a:t>Example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a typeface="MS Mincho"/>
                <a:cs typeface="Arial"/>
              </a:rPr>
              <a:t/>
            </a:r>
            <a:br>
              <a:rPr lang="en-US" dirty="0">
                <a:solidFill>
                  <a:schemeClr val="bg2">
                    <a:lumMod val="50000"/>
                  </a:schemeClr>
                </a:solidFill>
                <a:ea typeface="MS Mincho"/>
                <a:cs typeface="Arial"/>
              </a:rPr>
            </a:b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457200" lvl="0">
              <a:lnSpc>
                <a:spcPct val="150000"/>
              </a:lnSpc>
              <a:buClr>
                <a:srgbClr val="93A299"/>
              </a:buClr>
            </a:pPr>
            <a:r>
              <a:rPr lang="en-US" sz="11200" dirty="0" smtClean="0">
                <a:solidFill>
                  <a:srgbClr val="FF6600"/>
                </a:solidFill>
                <a:ea typeface="MS Mincho"/>
                <a:cs typeface="Arial"/>
              </a:rPr>
              <a:t>Suppose </a:t>
            </a:r>
            <a:r>
              <a:rPr lang="en-US" sz="11200" dirty="0">
                <a:solidFill>
                  <a:srgbClr val="FF6600"/>
                </a:solidFill>
                <a:ea typeface="MS Mincho"/>
                <a:cs typeface="Arial"/>
              </a:rPr>
              <a:t>the Eric Corporation wants to borrow $1000 for 6 years. The interest rate for a similar corporation is 4%</a:t>
            </a:r>
            <a:r>
              <a:rPr lang="en-US" sz="11200" dirty="0" smtClean="0">
                <a:solidFill>
                  <a:srgbClr val="FF6600"/>
                </a:solidFill>
                <a:ea typeface="MS Mincho"/>
                <a:cs typeface="Arial"/>
              </a:rPr>
              <a:t>.</a:t>
            </a:r>
            <a:endParaRPr lang="en-US" sz="11200" dirty="0">
              <a:solidFill>
                <a:srgbClr val="FF6600"/>
              </a:solidFill>
              <a:ea typeface="MS Mincho"/>
              <a:cs typeface="Arial"/>
            </a:endParaRPr>
          </a:p>
          <a:p>
            <a:r>
              <a:rPr lang="en-US" sz="9600" b="1" dirty="0" smtClean="0">
                <a:solidFill>
                  <a:srgbClr val="FF6600"/>
                </a:solidFill>
                <a:ea typeface="MS Mincho"/>
                <a:cs typeface="Arial"/>
              </a:rPr>
              <a:t>Coupon</a:t>
            </a:r>
            <a:r>
              <a:rPr lang="en-US" sz="9600" b="1" dirty="0">
                <a:solidFill>
                  <a:srgbClr val="FF6600"/>
                </a:solidFill>
                <a:ea typeface="MS Mincho"/>
                <a:cs typeface="Arial"/>
              </a:rPr>
              <a:t>: </a:t>
            </a:r>
            <a:r>
              <a:rPr lang="en-US" sz="9600" dirty="0">
                <a:ea typeface="MS Mincho"/>
                <a:cs typeface="Arial"/>
              </a:rPr>
              <a:t>The stated interest payment made on a bond ($40)</a:t>
            </a:r>
            <a:r>
              <a:rPr lang="en-US" sz="9600" dirty="0" smtClean="0">
                <a:ea typeface="MS Mincho"/>
                <a:cs typeface="Arial"/>
              </a:rPr>
              <a:t>.</a:t>
            </a:r>
          </a:p>
          <a:p>
            <a:r>
              <a:rPr lang="en-US" sz="9600" b="1" dirty="0" smtClean="0">
                <a:solidFill>
                  <a:srgbClr val="FF6600"/>
                </a:solidFill>
                <a:ea typeface="MS Mincho"/>
                <a:cs typeface="Arial"/>
              </a:rPr>
              <a:t>Coupon </a:t>
            </a:r>
            <a:r>
              <a:rPr lang="en-US" sz="9600" b="1" dirty="0">
                <a:solidFill>
                  <a:srgbClr val="FF6600"/>
                </a:solidFill>
                <a:ea typeface="MS Mincho"/>
                <a:cs typeface="Arial"/>
              </a:rPr>
              <a:t>rate: </a:t>
            </a:r>
            <a:r>
              <a:rPr lang="en-US" sz="9600" dirty="0">
                <a:ea typeface="MS Mincho"/>
                <a:cs typeface="Arial"/>
              </a:rPr>
              <a:t>The annual coupon divided by the face value of the bond. $40/$1000 = 4% </a:t>
            </a:r>
            <a:endParaRPr lang="en-US" sz="9600" dirty="0" smtClean="0">
              <a:ea typeface="MS Mincho"/>
              <a:cs typeface="Arial"/>
            </a:endParaRPr>
          </a:p>
          <a:p>
            <a:r>
              <a:rPr lang="en-US" sz="9600" b="1" dirty="0" smtClean="0">
                <a:solidFill>
                  <a:srgbClr val="FF6600"/>
                </a:solidFill>
                <a:ea typeface="MS Mincho"/>
                <a:cs typeface="Arial"/>
              </a:rPr>
              <a:t>Face </a:t>
            </a:r>
            <a:r>
              <a:rPr lang="en-US" sz="9600" b="1" dirty="0">
                <a:solidFill>
                  <a:srgbClr val="FF6600"/>
                </a:solidFill>
                <a:ea typeface="MS Mincho"/>
                <a:cs typeface="Arial"/>
              </a:rPr>
              <a:t>value: </a:t>
            </a:r>
            <a:r>
              <a:rPr lang="en-US" sz="9600" dirty="0">
                <a:ea typeface="MS Mincho"/>
                <a:cs typeface="Arial"/>
              </a:rPr>
              <a:t>The principle amount of a bond that is repaid at the end of the term. Also called par value</a:t>
            </a:r>
            <a:r>
              <a:rPr lang="en-US" sz="9600" b="1" dirty="0">
                <a:ea typeface="MS Mincho"/>
                <a:cs typeface="Arial"/>
              </a:rPr>
              <a:t>.</a:t>
            </a:r>
            <a:r>
              <a:rPr lang="en-US" sz="9600" dirty="0">
                <a:ea typeface="MS Mincho"/>
                <a:cs typeface="Arial"/>
              </a:rPr>
              <a:t> ($1000</a:t>
            </a:r>
            <a:r>
              <a:rPr lang="en-US" sz="9600" dirty="0" smtClean="0">
                <a:ea typeface="MS Mincho"/>
                <a:cs typeface="Arial"/>
              </a:rPr>
              <a:t>)</a:t>
            </a:r>
          </a:p>
          <a:p>
            <a:r>
              <a:rPr lang="en-US" sz="9600" b="1" dirty="0" smtClean="0">
                <a:solidFill>
                  <a:srgbClr val="FF6600"/>
                </a:solidFill>
                <a:ea typeface="MS Mincho"/>
                <a:cs typeface="Arial"/>
              </a:rPr>
              <a:t>Maturity</a:t>
            </a:r>
            <a:r>
              <a:rPr lang="en-US" sz="9600" b="1" dirty="0">
                <a:ea typeface="MS Mincho"/>
                <a:cs typeface="Arial"/>
              </a:rPr>
              <a:t>: </a:t>
            </a:r>
            <a:r>
              <a:rPr lang="en-US" sz="9600" dirty="0">
                <a:ea typeface="MS Mincho"/>
                <a:cs typeface="Arial"/>
              </a:rPr>
              <a:t>The specified date on which the principle amount of a bond is paid. (6 years).</a:t>
            </a:r>
          </a:p>
          <a:p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8724125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Cost of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Suppose we have a bond issue currently outstanding that has 25 years left to maturity. The coupon rate is 9%, and coupons are paid semiannually. The bond is currently selling for $908.72 per $1,000 bond. What is the cost of debt?</a:t>
            </a:r>
          </a:p>
          <a:p>
            <a:pPr lvl="1"/>
            <a:r>
              <a:rPr lang="en-US" sz="2400" dirty="0"/>
              <a:t>N = 50; PMT = 45; FV = 1000; PV = -908.72; CPT I/Y = 5%; YTM = 5(2) = 10%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15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Preferred Stock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Reminders</a:t>
            </a:r>
          </a:p>
          <a:p>
            <a:pPr lvl="1"/>
            <a:r>
              <a:rPr lang="en-US" sz="2400" dirty="0"/>
              <a:t>Preferred stock generally pays a constant dividend each period</a:t>
            </a:r>
          </a:p>
          <a:p>
            <a:pPr lvl="1"/>
            <a:r>
              <a:rPr lang="en-US" sz="2400" dirty="0"/>
              <a:t>Dividends are expected to be paid every period forever</a:t>
            </a:r>
          </a:p>
          <a:p>
            <a:r>
              <a:rPr lang="en-US" sz="2800" dirty="0"/>
              <a:t>Preferred stock is a perpetuity, so we take the perpetuity formula, rearrange and solve for R</a:t>
            </a:r>
            <a:r>
              <a:rPr lang="en-US" sz="2800" baseline="-25000" dirty="0"/>
              <a:t>P</a:t>
            </a:r>
            <a:endParaRPr lang="en-US" sz="2800" dirty="0"/>
          </a:p>
          <a:p>
            <a:r>
              <a:rPr lang="en-US" sz="2800" dirty="0"/>
              <a:t>R</a:t>
            </a:r>
            <a:r>
              <a:rPr lang="en-US" sz="2800" baseline="-25000" dirty="0"/>
              <a:t>P</a:t>
            </a:r>
            <a:r>
              <a:rPr lang="en-US" sz="2800" dirty="0"/>
              <a:t> = D / P</a:t>
            </a:r>
            <a:r>
              <a:rPr lang="en-US" sz="2800" baseline="-25000" dirty="0"/>
              <a:t>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211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Cost of Preferred Stock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Your company has preferred stock that has an annual dividend of $3. If the current price is $25, what is the cost of preferred stock?</a:t>
            </a:r>
          </a:p>
          <a:p>
            <a:r>
              <a:rPr lang="en-US" dirty="0"/>
              <a:t>R</a:t>
            </a:r>
            <a:r>
              <a:rPr lang="en-US" baseline="-25000" dirty="0"/>
              <a:t>P</a:t>
            </a:r>
            <a:r>
              <a:rPr lang="en-US" dirty="0"/>
              <a:t> = 3 / 25 = 12%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4574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Weighted Average Cost of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We can use the individual costs of capital that we have computed to get our </a:t>
            </a:r>
            <a:r>
              <a:rPr lang="ja-JP" altLang="en-US" sz="3200" dirty="0">
                <a:latin typeface="Arial"/>
              </a:rPr>
              <a:t>“</a:t>
            </a:r>
            <a:r>
              <a:rPr lang="en-US" sz="3200" dirty="0"/>
              <a:t>average</a:t>
            </a:r>
            <a:r>
              <a:rPr lang="ja-JP" altLang="en-US" sz="3200" dirty="0">
                <a:latin typeface="Arial"/>
              </a:rPr>
              <a:t>”</a:t>
            </a:r>
            <a:r>
              <a:rPr lang="en-US" sz="3200" dirty="0"/>
              <a:t> cost of capital for the firm.</a:t>
            </a:r>
          </a:p>
          <a:p>
            <a:r>
              <a:rPr lang="en-US" sz="3200" dirty="0"/>
              <a:t>This </a:t>
            </a:r>
            <a:r>
              <a:rPr lang="ja-JP" altLang="en-US" sz="3200" dirty="0">
                <a:latin typeface="Arial"/>
              </a:rPr>
              <a:t>“</a:t>
            </a:r>
            <a:r>
              <a:rPr lang="en-US" sz="3200" dirty="0"/>
              <a:t>average</a:t>
            </a:r>
            <a:r>
              <a:rPr lang="ja-JP" altLang="en-US" sz="3200" dirty="0">
                <a:latin typeface="Arial"/>
              </a:rPr>
              <a:t>”</a:t>
            </a:r>
            <a:r>
              <a:rPr lang="en-US" sz="3200" dirty="0"/>
              <a:t> is the required return on the firm</a:t>
            </a:r>
            <a:r>
              <a:rPr lang="ja-JP" altLang="en-US" sz="3200" dirty="0">
                <a:latin typeface="Arial"/>
              </a:rPr>
              <a:t>’</a:t>
            </a:r>
            <a:r>
              <a:rPr lang="en-US" sz="3200" dirty="0"/>
              <a:t>s assets, based on the market</a:t>
            </a:r>
            <a:r>
              <a:rPr lang="ja-JP" altLang="en-US" sz="3200" dirty="0">
                <a:latin typeface="Arial"/>
              </a:rPr>
              <a:t>’</a:t>
            </a:r>
            <a:r>
              <a:rPr lang="en-US" sz="3200" dirty="0"/>
              <a:t>s perception of the risk of those assets</a:t>
            </a:r>
          </a:p>
          <a:p>
            <a:r>
              <a:rPr lang="en-US" sz="3200" dirty="0"/>
              <a:t>The weights are determined by how much of each type of financing is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4314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Structure Weights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Notation</a:t>
            </a:r>
          </a:p>
          <a:p>
            <a:pPr lvl="1"/>
            <a:r>
              <a:rPr lang="en-US" sz="2400" dirty="0"/>
              <a:t>E = market value of equity = # of outstanding shares times price per share</a:t>
            </a:r>
          </a:p>
          <a:p>
            <a:pPr lvl="1"/>
            <a:r>
              <a:rPr lang="en-US" sz="2400" dirty="0"/>
              <a:t>D = market value of debt = # of outstanding bonds times bond price</a:t>
            </a:r>
          </a:p>
          <a:p>
            <a:pPr lvl="1"/>
            <a:r>
              <a:rPr lang="en-US" sz="2400" dirty="0"/>
              <a:t>V = market value of the firm = D + E</a:t>
            </a:r>
          </a:p>
          <a:p>
            <a:r>
              <a:rPr lang="en-US" sz="2800" dirty="0"/>
              <a:t>Weights</a:t>
            </a:r>
          </a:p>
          <a:p>
            <a:pPr lvl="1"/>
            <a:r>
              <a:rPr lang="en-US" sz="2400" dirty="0" err="1"/>
              <a:t>w</a:t>
            </a:r>
            <a:r>
              <a:rPr lang="en-US" sz="2400" baseline="-25000" dirty="0" err="1"/>
              <a:t>E</a:t>
            </a:r>
            <a:r>
              <a:rPr lang="en-US" sz="2400" dirty="0"/>
              <a:t> = E/V = percent financed with equity</a:t>
            </a:r>
          </a:p>
          <a:p>
            <a:pPr lvl="1"/>
            <a:r>
              <a:rPr lang="en-US" sz="2400" dirty="0" err="1"/>
              <a:t>w</a:t>
            </a:r>
            <a:r>
              <a:rPr lang="en-US" sz="2400" baseline="-25000" dirty="0" err="1"/>
              <a:t>D</a:t>
            </a:r>
            <a:r>
              <a:rPr lang="en-US" sz="2400" dirty="0"/>
              <a:t> = D/V = percent financed with debt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825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Capital Structure Weights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Suppose you have a market value of equity equal to $500 million and a market value of debt equal to $475 million.</a:t>
            </a:r>
          </a:p>
          <a:p>
            <a:pPr lvl="1"/>
            <a:r>
              <a:rPr lang="en-US" dirty="0"/>
              <a:t>What are the capital structure weights?</a:t>
            </a:r>
          </a:p>
          <a:p>
            <a:pPr lvl="2"/>
            <a:r>
              <a:rPr lang="en-US" dirty="0"/>
              <a:t>V = 500 million + 475 million = 975 million</a:t>
            </a:r>
          </a:p>
          <a:p>
            <a:pPr lvl="2"/>
            <a:r>
              <a:rPr lang="en-US" dirty="0" err="1"/>
              <a:t>w</a:t>
            </a:r>
            <a:r>
              <a:rPr lang="en-US" baseline="-25000" dirty="0" err="1"/>
              <a:t>E</a:t>
            </a:r>
            <a:r>
              <a:rPr lang="en-US" dirty="0"/>
              <a:t> = E/V = 500 / 975 = .5128 = 51.28%</a:t>
            </a:r>
          </a:p>
          <a:p>
            <a:pPr lvl="2"/>
            <a:r>
              <a:rPr lang="en-US" dirty="0" err="1"/>
              <a:t>w</a:t>
            </a:r>
            <a:r>
              <a:rPr lang="en-US" baseline="-25000" dirty="0" err="1"/>
              <a:t>D</a:t>
            </a:r>
            <a:r>
              <a:rPr lang="en-US" dirty="0"/>
              <a:t> = D/V = 475 / 975 = .4872 = 48.72%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534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The Cost of Capital: Some Preliminaries</a:t>
            </a:r>
          </a:p>
          <a:p>
            <a:r>
              <a:rPr lang="en-US" sz="3200" dirty="0"/>
              <a:t>The Cost of Equity</a:t>
            </a:r>
          </a:p>
          <a:p>
            <a:r>
              <a:rPr lang="en-US" sz="3200" dirty="0"/>
              <a:t>The Costs of Debt and Preferred Stock</a:t>
            </a:r>
          </a:p>
          <a:p>
            <a:r>
              <a:rPr lang="en-US" sz="3200" dirty="0"/>
              <a:t>The Weighted Average Cost of Capital</a:t>
            </a:r>
          </a:p>
          <a:p>
            <a:r>
              <a:rPr lang="en-US" sz="3200" dirty="0"/>
              <a:t>Divisional and Project Costs of Capital</a:t>
            </a:r>
          </a:p>
          <a:p>
            <a:r>
              <a:rPr lang="en-US" sz="3200" dirty="0"/>
              <a:t>Flotation Costs and the Weighted Average Cost of Capital</a:t>
            </a:r>
          </a:p>
        </p:txBody>
      </p:sp>
    </p:spTree>
    <p:extLst>
      <p:ext uri="{BB962C8B-B14F-4D97-AF65-F5344CB8AC3E}">
        <p14:creationId xmlns:p14="http://schemas.microsoft.com/office/powerpoint/2010/main" val="35573580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Taxes and the WACC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We are concerned with after-tax cash flows, so we also need to consider the effect of taxes on the various costs of capital</a:t>
            </a:r>
          </a:p>
          <a:p>
            <a:r>
              <a:rPr lang="en-US" sz="2400" dirty="0"/>
              <a:t>Interest expense reduces our tax liability</a:t>
            </a:r>
          </a:p>
          <a:p>
            <a:pPr lvl="1"/>
            <a:r>
              <a:rPr lang="en-US" sz="2000" dirty="0"/>
              <a:t>This reduction in taxes reduces our cost of debt</a:t>
            </a:r>
          </a:p>
          <a:p>
            <a:pPr lvl="1"/>
            <a:r>
              <a:rPr lang="en-US" sz="2000" dirty="0"/>
              <a:t>After-tax cost of debt = R</a:t>
            </a:r>
            <a:r>
              <a:rPr lang="en-US" sz="2000" baseline="-25000" dirty="0"/>
              <a:t>D</a:t>
            </a:r>
            <a:r>
              <a:rPr lang="en-US" sz="2000" dirty="0"/>
              <a:t>(1-T</a:t>
            </a:r>
            <a:r>
              <a:rPr lang="en-US" sz="2000" baseline="-25000" dirty="0"/>
              <a:t>C</a:t>
            </a:r>
            <a:r>
              <a:rPr lang="en-US" sz="2000" dirty="0"/>
              <a:t>)</a:t>
            </a:r>
          </a:p>
          <a:p>
            <a:r>
              <a:rPr lang="en-US" sz="2400" dirty="0"/>
              <a:t>Dividends are not tax deductible, so there is no tax impact on the cost of equity</a:t>
            </a:r>
          </a:p>
          <a:p>
            <a:r>
              <a:rPr lang="en-US" sz="2400" dirty="0"/>
              <a:t>WACC = </a:t>
            </a:r>
            <a:r>
              <a:rPr lang="en-US" sz="2400" dirty="0" err="1"/>
              <a:t>w</a:t>
            </a:r>
            <a:r>
              <a:rPr lang="en-US" sz="2400" baseline="-25000" dirty="0" err="1"/>
              <a:t>E</a:t>
            </a:r>
            <a:r>
              <a:rPr lang="en-US" sz="2400" dirty="0" err="1"/>
              <a:t>R</a:t>
            </a:r>
            <a:r>
              <a:rPr lang="en-US" sz="2400" baseline="-25000" dirty="0" err="1"/>
              <a:t>E</a:t>
            </a:r>
            <a:r>
              <a:rPr lang="en-US" sz="2400" dirty="0"/>
              <a:t> + </a:t>
            </a:r>
            <a:r>
              <a:rPr lang="en-US" sz="2400" dirty="0" err="1"/>
              <a:t>w</a:t>
            </a:r>
            <a:r>
              <a:rPr lang="en-US" sz="2400" baseline="-25000" dirty="0" err="1"/>
              <a:t>D</a:t>
            </a:r>
            <a:r>
              <a:rPr lang="en-US" sz="2400" dirty="0" err="1"/>
              <a:t>R</a:t>
            </a:r>
            <a:r>
              <a:rPr lang="en-US" sz="2400" baseline="-25000" dirty="0" err="1"/>
              <a:t>D</a:t>
            </a:r>
            <a:r>
              <a:rPr lang="en-US" sz="2400" dirty="0"/>
              <a:t>(1-T</a:t>
            </a:r>
            <a:r>
              <a:rPr lang="en-US" sz="2400" baseline="-25000" dirty="0"/>
              <a:t>C</a:t>
            </a:r>
            <a:r>
              <a:rPr lang="en-US" sz="24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0128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Example – WACC -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</a:t>
            </a:r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444500" y="1571625"/>
            <a:ext cx="35687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4538" indent="-287338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Equity Information</a:t>
            </a:r>
          </a:p>
          <a:p>
            <a:pPr lvl="1"/>
            <a:r>
              <a:rPr lang="en-US" dirty="0"/>
              <a:t>50 million shares</a:t>
            </a:r>
          </a:p>
          <a:p>
            <a:pPr lvl="1"/>
            <a:r>
              <a:rPr lang="en-US" dirty="0"/>
              <a:t>$80 per share</a:t>
            </a:r>
          </a:p>
          <a:p>
            <a:pPr lvl="1"/>
            <a:r>
              <a:rPr lang="en-US" dirty="0"/>
              <a:t>Beta = 1.15</a:t>
            </a:r>
          </a:p>
          <a:p>
            <a:pPr lvl="1"/>
            <a:r>
              <a:rPr lang="en-US" dirty="0"/>
              <a:t>Market risk premium = 9%</a:t>
            </a:r>
          </a:p>
          <a:p>
            <a:pPr lvl="1"/>
            <a:r>
              <a:rPr lang="en-US" dirty="0"/>
              <a:t>Risk-free rate = 5%</a:t>
            </a:r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4955116" y="1624013"/>
            <a:ext cx="35687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4538" indent="-287338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Debt Information</a:t>
            </a:r>
          </a:p>
          <a:p>
            <a:pPr lvl="1"/>
            <a:r>
              <a:rPr lang="en-US" dirty="0"/>
              <a:t>$1 billion in outstanding debt (face value)</a:t>
            </a:r>
          </a:p>
          <a:p>
            <a:pPr lvl="1"/>
            <a:r>
              <a:rPr lang="en-US" dirty="0"/>
              <a:t>Current quote = 110</a:t>
            </a:r>
          </a:p>
          <a:p>
            <a:pPr lvl="1"/>
            <a:r>
              <a:rPr lang="en-US" dirty="0"/>
              <a:t>Coupon rate = 9%, semiannual coupons</a:t>
            </a:r>
          </a:p>
          <a:p>
            <a:pPr lvl="1"/>
            <a:r>
              <a:rPr lang="en-US" dirty="0"/>
              <a:t>15 years to maturity</a:t>
            </a:r>
          </a:p>
          <a:p>
            <a:r>
              <a:rPr lang="en-US" dirty="0"/>
              <a:t>Tax rate = 40%</a:t>
            </a:r>
          </a:p>
        </p:txBody>
      </p:sp>
    </p:spTree>
    <p:extLst>
      <p:ext uri="{BB962C8B-B14F-4D97-AF65-F5344CB8AC3E}">
        <p14:creationId xmlns:p14="http://schemas.microsoft.com/office/powerpoint/2010/main" val="41982735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Example – WACC -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What is the cost of equity?</a:t>
            </a:r>
          </a:p>
          <a:p>
            <a:pPr lvl="1"/>
            <a:r>
              <a:rPr lang="en-US" sz="2400" dirty="0"/>
              <a:t>R</a:t>
            </a:r>
            <a:r>
              <a:rPr lang="en-US" sz="2400" baseline="-25000" dirty="0"/>
              <a:t>E</a:t>
            </a:r>
            <a:r>
              <a:rPr lang="en-US" sz="2400" dirty="0"/>
              <a:t> = 5 + 1.15(9) = 15.35%</a:t>
            </a:r>
          </a:p>
          <a:p>
            <a:r>
              <a:rPr lang="en-US" sz="2800" dirty="0"/>
              <a:t>What is the cost of debt?</a:t>
            </a:r>
          </a:p>
          <a:p>
            <a:pPr lvl="1"/>
            <a:r>
              <a:rPr lang="en-US" sz="2400" dirty="0"/>
              <a:t>N = 30; PV = -1,100; PMT = 45; FV = 1,000; CPT I/Y = 3.9268</a:t>
            </a:r>
          </a:p>
          <a:p>
            <a:pPr lvl="1"/>
            <a:r>
              <a:rPr lang="en-US" sz="2400" dirty="0"/>
              <a:t>R</a:t>
            </a:r>
            <a:r>
              <a:rPr lang="en-US" sz="2400" baseline="-25000" dirty="0"/>
              <a:t>D</a:t>
            </a:r>
            <a:r>
              <a:rPr lang="en-US" sz="2400" dirty="0"/>
              <a:t> = 3.927(2) = 7.854%</a:t>
            </a:r>
          </a:p>
          <a:p>
            <a:r>
              <a:rPr lang="en-US" sz="2800" dirty="0"/>
              <a:t>What is the after-tax cost of debt?</a:t>
            </a:r>
          </a:p>
          <a:p>
            <a:pPr lvl="1"/>
            <a:r>
              <a:rPr lang="en-US" sz="2400" dirty="0"/>
              <a:t>R</a:t>
            </a:r>
            <a:r>
              <a:rPr lang="en-US" sz="2400" baseline="-25000" dirty="0"/>
              <a:t>D</a:t>
            </a:r>
            <a:r>
              <a:rPr lang="en-US" sz="2400" dirty="0"/>
              <a:t>(1-T</a:t>
            </a:r>
            <a:r>
              <a:rPr lang="en-US" sz="2400" baseline="-25000" dirty="0"/>
              <a:t>C</a:t>
            </a:r>
            <a:r>
              <a:rPr lang="en-US" sz="2400" dirty="0"/>
              <a:t>) = 7.854(1-.4) = 4.712%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8038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Example – WACC -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What are the capital structure weights?</a:t>
            </a:r>
          </a:p>
          <a:p>
            <a:pPr lvl="1"/>
            <a:r>
              <a:rPr lang="en-US" sz="2400" dirty="0"/>
              <a:t>E = 50 million (80) = 4 billion</a:t>
            </a:r>
          </a:p>
          <a:p>
            <a:pPr lvl="1"/>
            <a:r>
              <a:rPr lang="en-US" sz="2400" dirty="0"/>
              <a:t>D = 1 billion (1.10) = 1.1 billion</a:t>
            </a:r>
          </a:p>
          <a:p>
            <a:pPr lvl="1"/>
            <a:r>
              <a:rPr lang="en-US" sz="2400" dirty="0"/>
              <a:t>V = 4 + 1.1 = 5.1 billion</a:t>
            </a:r>
          </a:p>
          <a:p>
            <a:pPr lvl="1"/>
            <a:r>
              <a:rPr lang="en-US" sz="2400" dirty="0" err="1"/>
              <a:t>w</a:t>
            </a:r>
            <a:r>
              <a:rPr lang="en-US" sz="2400" baseline="-25000" dirty="0" err="1"/>
              <a:t>E</a:t>
            </a:r>
            <a:r>
              <a:rPr lang="en-US" sz="2400" dirty="0"/>
              <a:t> = E/V = 4 / 5.1 = .7843</a:t>
            </a:r>
          </a:p>
          <a:p>
            <a:pPr lvl="1"/>
            <a:r>
              <a:rPr lang="en-US" sz="2400" dirty="0" err="1"/>
              <a:t>w</a:t>
            </a:r>
            <a:r>
              <a:rPr lang="en-US" sz="2400" baseline="-25000" dirty="0" err="1"/>
              <a:t>D</a:t>
            </a:r>
            <a:r>
              <a:rPr lang="en-US" sz="2400" dirty="0"/>
              <a:t> = D/V = 1.1 / 5.1 = .2157</a:t>
            </a:r>
          </a:p>
          <a:p>
            <a:r>
              <a:rPr lang="en-US" sz="2800" dirty="0"/>
              <a:t>What is the WACC?</a:t>
            </a:r>
          </a:p>
          <a:p>
            <a:pPr lvl="1"/>
            <a:r>
              <a:rPr lang="en-US" sz="2400" dirty="0"/>
              <a:t>WACC = .7843(15.35%) + .2157(4.712%) = 13.06%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280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Divisional and Project Costs of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Using the WACC as our discount rate is only appropriate for projects that have the same risk as the firm</a:t>
            </a:r>
            <a:r>
              <a:rPr lang="ja-JP" altLang="en-US" sz="3200" dirty="0">
                <a:latin typeface="Arial"/>
              </a:rPr>
              <a:t>’</a:t>
            </a:r>
            <a:r>
              <a:rPr lang="en-US" sz="3200" dirty="0"/>
              <a:t>s current operations</a:t>
            </a:r>
          </a:p>
          <a:p>
            <a:r>
              <a:rPr lang="en-US" sz="3200" dirty="0"/>
              <a:t>If we are looking at a project that does NOT have the same risk as the firm, then we need to determine the appropriate discount rate for that project</a:t>
            </a:r>
          </a:p>
          <a:p>
            <a:r>
              <a:rPr lang="en-US" sz="3200" dirty="0"/>
              <a:t>Divisions also often require separate</a:t>
            </a:r>
            <a:br>
              <a:rPr lang="en-US" sz="3200" dirty="0"/>
            </a:br>
            <a:r>
              <a:rPr lang="en-US" sz="3200" dirty="0"/>
              <a:t>discount rates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441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WACC for All Projects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8763" y="1635125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681969" y="1600200"/>
            <a:ext cx="7616825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4538" indent="-287338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800" dirty="0"/>
              <a:t>What would happen if we use the WACC for all projects regardless of risk?</a:t>
            </a:r>
          </a:p>
          <a:p>
            <a:r>
              <a:rPr lang="en-US" sz="2800" dirty="0"/>
              <a:t>Assume the WACC = 15%</a:t>
            </a:r>
          </a:p>
          <a:p>
            <a:pPr lvl="1">
              <a:buFontTx/>
              <a:buNone/>
            </a:pPr>
            <a:r>
              <a:rPr lang="en-US" sz="2400" dirty="0"/>
              <a:t>Project	Required Return	IRR</a:t>
            </a:r>
          </a:p>
          <a:p>
            <a:pPr lvl="1">
              <a:buFontTx/>
              <a:buNone/>
            </a:pPr>
            <a:r>
              <a:rPr lang="en-US" sz="2400" dirty="0"/>
              <a:t>A			20%			17%</a:t>
            </a:r>
          </a:p>
          <a:p>
            <a:pPr lvl="1">
              <a:buFontTx/>
              <a:buNone/>
            </a:pPr>
            <a:r>
              <a:rPr lang="en-US" sz="2400" dirty="0"/>
              <a:t>B			15%			18%</a:t>
            </a:r>
          </a:p>
          <a:p>
            <a:pPr lvl="1">
              <a:buFontTx/>
              <a:buNone/>
            </a:pPr>
            <a:r>
              <a:rPr lang="en-US" sz="2400" dirty="0"/>
              <a:t>C			10%			12%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21957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Pure Play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Find one or more companies that specialize in the product or service that we are considering</a:t>
            </a:r>
          </a:p>
          <a:p>
            <a:r>
              <a:rPr lang="en-US" sz="3200" dirty="0"/>
              <a:t>Compute the beta for each company</a:t>
            </a:r>
          </a:p>
          <a:p>
            <a:r>
              <a:rPr lang="en-US" sz="3200" dirty="0"/>
              <a:t>Take an average</a:t>
            </a:r>
          </a:p>
          <a:p>
            <a:r>
              <a:rPr lang="en-US" sz="3200" dirty="0"/>
              <a:t>Use that beta along with the CAPM to find the appropriate return for a project of that risk</a:t>
            </a:r>
          </a:p>
          <a:p>
            <a:r>
              <a:rPr lang="en-US" sz="3200" dirty="0"/>
              <a:t>Often difficult to find pure play companies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845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Subjective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Consider the project</a:t>
            </a:r>
            <a:r>
              <a:rPr lang="ja-JP" altLang="en-US" sz="3200" dirty="0">
                <a:latin typeface="Arial"/>
              </a:rPr>
              <a:t>’</a:t>
            </a:r>
            <a:r>
              <a:rPr lang="en-US" sz="3200" dirty="0"/>
              <a:t>s risk relative to the firm overall</a:t>
            </a:r>
          </a:p>
          <a:p>
            <a:r>
              <a:rPr lang="en-US" sz="3200" dirty="0"/>
              <a:t>If the project has more risk than the firm, use a discount rate greater than the WACC</a:t>
            </a:r>
          </a:p>
          <a:p>
            <a:r>
              <a:rPr lang="en-US" sz="3200" dirty="0"/>
              <a:t>If the project has less risk than the firm, use a discount rate less than the WACC</a:t>
            </a:r>
          </a:p>
          <a:p>
            <a:r>
              <a:rPr lang="en-US" sz="3200" dirty="0"/>
              <a:t>You may still accept projects that you </a:t>
            </a:r>
            <a:r>
              <a:rPr lang="en-US" sz="3200" dirty="0" err="1"/>
              <a:t>shouldn</a:t>
            </a:r>
            <a:r>
              <a:rPr lang="ja-JP" altLang="en-US" sz="3200" dirty="0">
                <a:latin typeface="Arial"/>
              </a:rPr>
              <a:t>’</a:t>
            </a:r>
            <a:r>
              <a:rPr lang="en-US" sz="3200" dirty="0"/>
              <a:t>t and reject projects you should accept, but your error rate should be lower than not considering differential risk at 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959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Subjective Approach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764" y="1600200"/>
            <a:ext cx="7272338" cy="452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6558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Flotation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The required return depends on the risk, not how the money is raised</a:t>
            </a:r>
          </a:p>
          <a:p>
            <a:r>
              <a:rPr lang="en-US" sz="2800" dirty="0"/>
              <a:t>However, the cost of issuing new securities should not just be ignored either</a:t>
            </a:r>
          </a:p>
          <a:p>
            <a:r>
              <a:rPr lang="en-US" sz="2800" dirty="0"/>
              <a:t>Basic Approach</a:t>
            </a:r>
          </a:p>
          <a:p>
            <a:pPr lvl="1"/>
            <a:r>
              <a:rPr lang="en-US" sz="2400" dirty="0"/>
              <a:t>Compute the weighted average flotation cost</a:t>
            </a:r>
          </a:p>
          <a:p>
            <a:pPr lvl="1"/>
            <a:r>
              <a:rPr lang="en-US" sz="2400" dirty="0"/>
              <a:t>Use the target weights because the firm will issue securities in these percentages over the long term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528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3600" dirty="0"/>
              <a:t>The Cost of Capital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firm will normally raise capital in a variety of forms and that these </a:t>
            </a:r>
            <a:r>
              <a:rPr lang="en-US" dirty="0">
                <a:solidFill>
                  <a:srgbClr val="FF6600"/>
                </a:solidFill>
              </a:rPr>
              <a:t>different forms of capital </a:t>
            </a:r>
            <a:r>
              <a:rPr lang="en-US" dirty="0"/>
              <a:t>may have</a:t>
            </a:r>
            <a:r>
              <a:rPr lang="en-US" dirty="0">
                <a:solidFill>
                  <a:srgbClr val="FF6600"/>
                </a:solidFill>
              </a:rPr>
              <a:t> different costs associated with them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Weighted average cost of capital </a:t>
            </a:r>
            <a:r>
              <a:rPr lang="en-US" dirty="0" smtClean="0">
                <a:solidFill>
                  <a:srgbClr val="FF0000"/>
                </a:solidFill>
              </a:rPr>
              <a:t>(WACC): </a:t>
            </a:r>
            <a:r>
              <a:rPr lang="en-US" dirty="0" smtClean="0"/>
              <a:t>is the cost of capital for the firm as a whole, and it can be interpreted as the required return on the overall firm.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099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NPV and Flotation Costs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Your company is considering a project that will cost $1 million. The project will generate after-tax cash flows of $250,000 per year for 7 years. The WACC is 15%, and the firm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 target D/E ratio is .6 The flotation cost for equity is 5%, and the flotation cost for debt is 3%. What is the NPV for the project after adjusting for flotation costs?</a:t>
            </a:r>
          </a:p>
          <a:p>
            <a:pPr lvl="1">
              <a:lnSpc>
                <a:spcPct val="90000"/>
              </a:lnSpc>
            </a:pPr>
            <a:r>
              <a:rPr lang="en-US" sz="1800" dirty="0" err="1"/>
              <a:t>f</a:t>
            </a:r>
            <a:r>
              <a:rPr lang="en-US" sz="1800" baseline="-25000" dirty="0" err="1"/>
              <a:t>A</a:t>
            </a:r>
            <a:r>
              <a:rPr lang="en-US" sz="1800" dirty="0"/>
              <a:t> = (.375)(3%) + (.625)(5%) = 4.25%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PV of future cash flows = 1,040,105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NPV = 1,040,105 - 1,000,000/(1-.0425) = -4,281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The project would have a positive NPV of 40,105 without considering flotation costs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Once we consider the cost of issuing new securities, the NPV becomes negative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0295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NPV and Flotation Costs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D/E = .6; Let E = 1; then D = .6</a:t>
            </a:r>
          </a:p>
          <a:p>
            <a:r>
              <a:rPr lang="en-US" dirty="0"/>
              <a:t>V = .6 + 1 = 1.6</a:t>
            </a:r>
          </a:p>
          <a:p>
            <a:r>
              <a:rPr lang="en-US" dirty="0"/>
              <a:t>D/V = .6 / 1.6 = .375; E/V = 1/1.6 = .625</a:t>
            </a:r>
          </a:p>
          <a:p>
            <a:endParaRPr lang="en-US" dirty="0"/>
          </a:p>
          <a:p>
            <a:r>
              <a:rPr lang="en-US" dirty="0"/>
              <a:t>PMT = 250,000; N = 7; I/y = 15; CPT PV = 1,040,105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163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Cost of Capital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We know that the </a:t>
            </a:r>
            <a:r>
              <a:rPr lang="en-US" sz="3200" dirty="0">
                <a:solidFill>
                  <a:srgbClr val="FF0000"/>
                </a:solidFill>
              </a:rPr>
              <a:t>return</a:t>
            </a:r>
            <a:r>
              <a:rPr lang="en-US" sz="3200" dirty="0"/>
              <a:t> earned on assets depends on the </a:t>
            </a:r>
            <a:r>
              <a:rPr lang="en-US" sz="3200" dirty="0">
                <a:solidFill>
                  <a:srgbClr val="FF0000"/>
                </a:solidFill>
              </a:rPr>
              <a:t>risk</a:t>
            </a:r>
            <a:r>
              <a:rPr lang="en-US" sz="3200" dirty="0"/>
              <a:t> of those assets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The </a:t>
            </a:r>
            <a:r>
              <a:rPr lang="en-US" sz="3200" dirty="0">
                <a:solidFill>
                  <a:srgbClr val="FF6600"/>
                </a:solidFill>
              </a:rPr>
              <a:t>return to an investor </a:t>
            </a:r>
            <a:r>
              <a:rPr lang="en-US" sz="3200" dirty="0"/>
              <a:t>is the same as </a:t>
            </a:r>
            <a:r>
              <a:rPr lang="en-US" sz="3200" dirty="0">
                <a:solidFill>
                  <a:srgbClr val="FF6600"/>
                </a:solidFill>
              </a:rPr>
              <a:t>the cost to the company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Our </a:t>
            </a:r>
            <a:r>
              <a:rPr lang="en-US" sz="3200" dirty="0">
                <a:solidFill>
                  <a:srgbClr val="FF6600"/>
                </a:solidFill>
              </a:rPr>
              <a:t>cost of capital </a:t>
            </a:r>
            <a:r>
              <a:rPr lang="en-US" sz="3200" dirty="0"/>
              <a:t>provides us with an indication of how the market views the risk of our assets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Knowing our cost of capital can also help us determine our required return for capital budgeting projects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87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Required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The required return is the same as the appropriate discount rate and is based on the risk of the cash flows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We need to know the required return for an investment before we can compute the NPV and make a decision about whether or not to take the investment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We need to earn at least the required return to compensate our investors for the financing they have provided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26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Equity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The cost of equity is the return required by equity investors given the risk of the cash flows from the firm</a:t>
            </a:r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return that equity investors require on their investment in the firm. </a:t>
            </a:r>
          </a:p>
          <a:p>
            <a:endParaRPr lang="en-US" sz="2800" dirty="0" smtClean="0"/>
          </a:p>
          <a:p>
            <a:r>
              <a:rPr lang="en-US" sz="2800" dirty="0" smtClean="0"/>
              <a:t>There </a:t>
            </a:r>
            <a:r>
              <a:rPr lang="en-US" sz="2800" dirty="0"/>
              <a:t>are two major methods for determining the cost of equity</a:t>
            </a:r>
          </a:p>
          <a:p>
            <a:pPr lvl="1"/>
            <a:r>
              <a:rPr lang="en-US" sz="2400" dirty="0"/>
              <a:t>Dividend growth model</a:t>
            </a:r>
          </a:p>
          <a:p>
            <a:pPr lvl="1"/>
            <a:r>
              <a:rPr lang="en-US" sz="2400" dirty="0"/>
              <a:t>SML, or CAPM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90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6-02-01 at 11.57.20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5295" b="-375295"/>
          <a:stretch>
            <a:fillRect/>
          </a:stretch>
        </p:blipFill>
        <p:spPr>
          <a:xfrm>
            <a:off x="612775" y="1600200"/>
            <a:ext cx="8153400" cy="4495800"/>
          </a:xfrm>
        </p:spPr>
      </p:pic>
    </p:spTree>
    <p:extLst>
      <p:ext uri="{BB962C8B-B14F-4D97-AF65-F5344CB8AC3E}">
        <p14:creationId xmlns:p14="http://schemas.microsoft.com/office/powerpoint/2010/main" val="3318462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Dividend Growth Model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Start with the dividend growth model formula and rearrange to solve for R</a:t>
            </a:r>
            <a:r>
              <a:rPr lang="en-US" baseline="-25000" dirty="0"/>
              <a:t>E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124200" y="2819400"/>
          <a:ext cx="3352800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787320" imgH="888840" progId="Equation.3">
                  <p:embed/>
                </p:oleObj>
              </mc:Choice>
              <mc:Fallback>
                <p:oleObj name="Equation" r:id="rId3" imgW="78732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19400"/>
                        <a:ext cx="3352800" cy="2806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5761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14923</TotalTime>
  <Words>2422</Words>
  <Application>Microsoft Macintosh PowerPoint</Application>
  <PresentationFormat>On-screen Show (4:3)</PresentationFormat>
  <Paragraphs>235</Paragraphs>
  <Slides>41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Median</vt:lpstr>
      <vt:lpstr>Equation</vt:lpstr>
      <vt:lpstr>Cost of Capital </vt:lpstr>
      <vt:lpstr>Course Roadmap </vt:lpstr>
      <vt:lpstr>Chapter Outline</vt:lpstr>
      <vt:lpstr>The Cost of Capital </vt:lpstr>
      <vt:lpstr>Why Cost of Capital Is Important</vt:lpstr>
      <vt:lpstr>Required Return</vt:lpstr>
      <vt:lpstr>Cost of Equity</vt:lpstr>
      <vt:lpstr>PowerPoint Presentation</vt:lpstr>
      <vt:lpstr>The Dividend Growth Model Approach</vt:lpstr>
      <vt:lpstr>PowerPoint Presentation</vt:lpstr>
      <vt:lpstr>Dividend Growth Model Example</vt:lpstr>
      <vt:lpstr>Example: Estimating the Dividend Growth Rate</vt:lpstr>
      <vt:lpstr>PowerPoint Presentation</vt:lpstr>
      <vt:lpstr>Advantages and Disadvantages of Dividend Growth Model</vt:lpstr>
      <vt:lpstr>The SML Approach</vt:lpstr>
      <vt:lpstr>Example - SML</vt:lpstr>
      <vt:lpstr>Advantages and Disadvantages of SML</vt:lpstr>
      <vt:lpstr>Example – Cost of Equity</vt:lpstr>
      <vt:lpstr>Capital Sources : </vt:lpstr>
      <vt:lpstr>PowerPoint Presentation</vt:lpstr>
      <vt:lpstr>PowerPoint Presentation</vt:lpstr>
      <vt:lpstr>Cost of Debt</vt:lpstr>
      <vt:lpstr> Example </vt:lpstr>
      <vt:lpstr>Example: Cost of Debt</vt:lpstr>
      <vt:lpstr>Cost of Preferred Stock</vt:lpstr>
      <vt:lpstr>Example: Cost of Preferred Stock</vt:lpstr>
      <vt:lpstr>The Weighted Average Cost of Capital</vt:lpstr>
      <vt:lpstr>Capital Structure Weights</vt:lpstr>
      <vt:lpstr>Example: Capital Structure Weights</vt:lpstr>
      <vt:lpstr>Taxes and the WACC</vt:lpstr>
      <vt:lpstr>Extended Example – WACC - I</vt:lpstr>
      <vt:lpstr>Extended Example – WACC - II</vt:lpstr>
      <vt:lpstr>Extended Example – WACC - III</vt:lpstr>
      <vt:lpstr>Divisional and Project Costs of Capital</vt:lpstr>
      <vt:lpstr>Using WACC for All Projects - Example</vt:lpstr>
      <vt:lpstr>The Pure Play Approach</vt:lpstr>
      <vt:lpstr>Subjective Approach</vt:lpstr>
      <vt:lpstr>Subjective Approach - Example</vt:lpstr>
      <vt:lpstr>Flotation Costs</vt:lpstr>
      <vt:lpstr>NPV and Flotation Costs - Example</vt:lpstr>
      <vt:lpstr>NPV and Flotation Costs - Example</vt:lpstr>
    </vt:vector>
  </TitlesOfParts>
  <Company>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 N</dc:creator>
  <cp:lastModifiedBy>Reem N</cp:lastModifiedBy>
  <cp:revision>113</cp:revision>
  <dcterms:created xsi:type="dcterms:W3CDTF">2015-09-07T08:37:07Z</dcterms:created>
  <dcterms:modified xsi:type="dcterms:W3CDTF">2016-02-04T01:52:24Z</dcterms:modified>
</cp:coreProperties>
</file>