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78" r:id="rId5"/>
    <p:sldId id="297" r:id="rId6"/>
    <p:sldId id="299" r:id="rId7"/>
    <p:sldId id="300" r:id="rId8"/>
    <p:sldId id="310" r:id="rId9"/>
    <p:sldId id="308" r:id="rId10"/>
    <p:sldId id="314" r:id="rId11"/>
    <p:sldId id="316" r:id="rId12"/>
    <p:sldId id="323" r:id="rId13"/>
    <p:sldId id="306" r:id="rId14"/>
    <p:sldId id="338" r:id="rId15"/>
    <p:sldId id="334" r:id="rId16"/>
    <p:sldId id="339" r:id="rId17"/>
    <p:sldId id="301" r:id="rId18"/>
    <p:sldId id="379" r:id="rId19"/>
    <p:sldId id="345" r:id="rId20"/>
    <p:sldId id="354" r:id="rId21"/>
    <p:sldId id="360" r:id="rId22"/>
    <p:sldId id="358" r:id="rId23"/>
    <p:sldId id="359" r:id="rId24"/>
    <p:sldId id="364" r:id="rId25"/>
    <p:sldId id="365" r:id="rId26"/>
    <p:sldId id="356" r:id="rId27"/>
    <p:sldId id="366" r:id="rId28"/>
    <p:sldId id="3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2" d="100"/>
        <a:sy n="162" d="100"/>
      </p:scale>
      <p:origin x="0" y="4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236E0-94BD-4A05-9BD2-85A35CD43419}" type="datetimeFigureOut">
              <a:rPr lang="en-US" smtClean="0"/>
              <a:pPr/>
              <a:t>10-Mar-19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EBBE0-8A69-4EFD-BA3A-DD460F5285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7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ABA5-6490-40BC-A1ED-7A31F46C04F1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20BF-8904-4241-9F5A-F9323415861A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252E-8086-4B97-B532-8E7B82D7DB36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281B-4A7F-49AD-AA98-7FD3BA18121A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7B17-0D8B-4C00-A711-B03DB14D49F4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AC79-59C6-4844-9FA8-6C4BCA86926A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9354-A0A6-499D-A808-AE794686BFE5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E23B-3833-453A-A99F-2D17C27CD73A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0C7-0BDF-4333-A28A-F1E12B72E784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E382-8FFF-4DBC-A160-9B24C195E450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7B1A-ED09-46FB-8E93-B03F925435B4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D6FF-5C7E-4994-AEDF-0EC85665A22A}" type="datetime1">
              <a:rPr lang="en-US" smtClean="0"/>
              <a:pPr/>
              <a:t>10-Mar-19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RFdoVcJAPc" TargetMode="External"/><Relationship Id="rId2" Type="http://schemas.openxmlformats.org/officeDocument/2006/relationships/hyperlink" Target="https://www.youtube.com/watch?v=LSyTBM5nfM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1C-Zi-5qz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229600" cy="1908175"/>
          </a:xfrm>
        </p:spPr>
        <p:txBody>
          <a:bodyPr>
            <a:noAutofit/>
          </a:bodyPr>
          <a:lstStyle/>
          <a:p>
            <a:r>
              <a:rPr lang="en-US" sz="6600" b="1" dirty="0"/>
              <a:t>Chapter </a:t>
            </a:r>
            <a:r>
              <a:rPr lang="en-US" sz="6600" b="1" dirty="0" smtClean="0"/>
              <a:t>12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858000" cy="1828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Construction 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Finishing and Curing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287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i="1" dirty="0" smtClean="0"/>
              <a:t>Finishing: </a:t>
            </a:r>
            <a:r>
              <a:rPr lang="en-US" dirty="0" smtClean="0"/>
              <a:t>is the process of bringing the surface of concrete to its final position and imparting the desired surface texture. </a:t>
            </a:r>
          </a:p>
          <a:p>
            <a:pPr lvl="0"/>
            <a:r>
              <a:rPr lang="en-US" dirty="0" smtClean="0"/>
              <a:t>Finishing operations include: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Screeding</a:t>
            </a:r>
            <a:r>
              <a:rPr lang="en-US" dirty="0" smtClean="0"/>
              <a:t>: is the process of striking off the concrete in order to bring the concrete surface to the required grade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://www.youtube.com/watch?v=LSyTBM5nfMU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Floating</a:t>
            </a:r>
            <a:r>
              <a:rPr lang="en-US" dirty="0" smtClean="0"/>
              <a:t>: When the concrete has hardened enough, the concrete is floated with a wood or metal float, 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https://www.youtube.com/watch?v=aRFdoVcJAPc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Troweling</a:t>
            </a:r>
            <a:r>
              <a:rPr lang="en-US" dirty="0" smtClean="0"/>
              <a:t>: with a steel trowel follows floating when a smooth dense surface is desired, and 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https://www.youtube.com/watch?v=N1C-Zi-5qzE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brooming</a:t>
            </a:r>
            <a:r>
              <a:rPr lang="en-US" dirty="0" smtClean="0"/>
              <a:t>: the concrete may be </a:t>
            </a:r>
            <a:r>
              <a:rPr lang="en-US" i="1" dirty="0" err="1" smtClean="0"/>
              <a:t>broomed</a:t>
            </a:r>
            <a:r>
              <a:rPr lang="en-US" i="1" dirty="0" smtClean="0"/>
              <a:t> </a:t>
            </a:r>
            <a:r>
              <a:rPr lang="en-US" dirty="0" smtClean="0"/>
              <a:t>by drawing a stiff broom across the surface.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FIGURE 12-16: </a:t>
            </a:r>
            <a:r>
              <a:rPr lang="en-US" sz="2400" dirty="0" smtClean="0"/>
              <a:t>Roller finisher being used on large slab pour. </a:t>
            </a:r>
            <a:br>
              <a:rPr lang="en-US" sz="2400" dirty="0" smtClean="0"/>
            </a:br>
            <a:r>
              <a:rPr lang="en-US" sz="1800" dirty="0" smtClean="0"/>
              <a:t>(Courtesy of CMI Corp.)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297" b="12308"/>
          <a:stretch>
            <a:fillRect/>
          </a:stretch>
        </p:blipFill>
        <p:spPr bwMode="auto">
          <a:xfrm>
            <a:off x="762000" y="1524000"/>
            <a:ext cx="762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Hot-Weather Concreting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rate of hardening of concrete is greatly accelerated when concrete temperature is appreciably higher than the optimum temperature of 50 to 60°F (10 to 15.5°C). </a:t>
            </a:r>
          </a:p>
          <a:p>
            <a:pPr lvl="0"/>
            <a:r>
              <a:rPr lang="en-US" dirty="0" smtClean="0"/>
              <a:t>90 degrees Fahrenheit (32°C) is considered a reasonable upper limit for concreting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Cold-Weather Concreting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problems of cold-weather concreting are essentially opposite to those of hot-weather concreting. </a:t>
            </a:r>
          </a:p>
          <a:p>
            <a:pPr lvl="0"/>
            <a:r>
              <a:rPr lang="en-US" dirty="0" smtClean="0"/>
              <a:t>Concrete must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be allowed to freeze during the first 24 h after placing (to avoid permanent damage and loss of strength).</a:t>
            </a:r>
          </a:p>
          <a:p>
            <a:pPr lvl="1"/>
            <a:r>
              <a:rPr lang="en-US" dirty="0" smtClean="0"/>
              <a:t>Keep Minimum 50°F (l0°C) for at least 3 days after placing.</a:t>
            </a:r>
          </a:p>
          <a:p>
            <a:pPr lvl="1"/>
            <a:r>
              <a:rPr lang="en-US" dirty="0" smtClean="0"/>
              <a:t>Use Type III (high early strength) cement or </a:t>
            </a:r>
          </a:p>
          <a:p>
            <a:pPr lvl="1"/>
            <a:r>
              <a:rPr lang="en-US" dirty="0" smtClean="0"/>
              <a:t>Use an accelerator to reduce concrete setting time during low temperatures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12-3 CONCRETE FORMWORK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Requirements for Formwork</a:t>
            </a:r>
            <a:endParaRPr lang="en-US" dirty="0" smtClean="0"/>
          </a:p>
          <a:p>
            <a:r>
              <a:rPr lang="en-US" b="1" dirty="0" smtClean="0"/>
              <a:t>Typical Formwork</a:t>
            </a:r>
            <a:endParaRPr lang="en-US" dirty="0" smtClean="0"/>
          </a:p>
          <a:p>
            <a:r>
              <a:rPr lang="en-US" b="1" dirty="0" smtClean="0"/>
              <a:t>Minimizing Cost of Formwork</a:t>
            </a:r>
            <a:endParaRPr lang="en-US" dirty="0" smtClean="0"/>
          </a:p>
          <a:p>
            <a:r>
              <a:rPr lang="en-US" b="1" dirty="0" smtClean="0"/>
              <a:t>Construction Practices</a:t>
            </a:r>
            <a:endParaRPr lang="en-US" dirty="0" smtClean="0"/>
          </a:p>
          <a:p>
            <a:r>
              <a:rPr lang="en-US" b="1" dirty="0" smtClean="0"/>
              <a:t>Formwork Safety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General Requirements for Formwork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The principal requirements for concrete formwork </a:t>
            </a:r>
            <a:r>
              <a:rPr lang="en-US" dirty="0" smtClean="0"/>
              <a:t>are that it be:</a:t>
            </a:r>
          </a:p>
          <a:p>
            <a:pPr lvl="1"/>
            <a:r>
              <a:rPr lang="en-US" dirty="0" smtClean="0"/>
              <a:t> safe, </a:t>
            </a:r>
          </a:p>
          <a:p>
            <a:pPr lvl="1"/>
            <a:r>
              <a:rPr lang="en-US" dirty="0" smtClean="0"/>
              <a:t> produce the desired shape and surface texture, and</a:t>
            </a:r>
          </a:p>
          <a:p>
            <a:pPr lvl="1"/>
            <a:r>
              <a:rPr lang="en-US" dirty="0" smtClean="0"/>
              <a:t> be economical. </a:t>
            </a:r>
          </a:p>
          <a:p>
            <a:pPr lvl="0"/>
            <a:r>
              <a:rPr lang="en-US" dirty="0" smtClean="0"/>
              <a:t>Procedures for designing formwork that will be safe under the loads imposed by:</a:t>
            </a:r>
          </a:p>
          <a:p>
            <a:pPr lvl="1"/>
            <a:r>
              <a:rPr lang="en-US" dirty="0" smtClean="0"/>
              <a:t>plastic concrete, </a:t>
            </a:r>
          </a:p>
          <a:p>
            <a:pPr lvl="1"/>
            <a:r>
              <a:rPr lang="en-US" dirty="0" smtClean="0"/>
              <a:t>workers and other live loads, and </a:t>
            </a:r>
          </a:p>
          <a:p>
            <a:pPr lvl="1"/>
            <a:r>
              <a:rPr lang="en-US" dirty="0" smtClean="0"/>
              <a:t>external forces (such as wind loads)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12-18: </a:t>
            </a:r>
            <a:r>
              <a:rPr lang="en-US" dirty="0" smtClean="0"/>
              <a:t>Typical wall form.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3367"/>
          <a:stretch>
            <a:fillRect/>
          </a:stretch>
        </p:blipFill>
        <p:spPr bwMode="auto">
          <a:xfrm>
            <a:off x="1143000" y="1371600"/>
            <a:ext cx="6400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12-20: </a:t>
            </a:r>
            <a:r>
              <a:rPr lang="en-US" sz="3600" dirty="0" smtClean="0"/>
              <a:t>Typical column form. </a:t>
            </a:r>
            <a:br>
              <a:rPr lang="en-US" sz="3600" dirty="0" smtClean="0"/>
            </a:br>
            <a:r>
              <a:rPr lang="en-US" sz="2800" dirty="0" smtClean="0"/>
              <a:t>(U.S. Department of the Army)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2516"/>
          <a:stretch>
            <a:fillRect/>
          </a:stretch>
        </p:blipFill>
        <p:spPr bwMode="auto">
          <a:xfrm>
            <a:off x="2057400" y="152400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12-21</a:t>
            </a:r>
            <a:r>
              <a:rPr lang="en-US" sz="3600" dirty="0" smtClean="0"/>
              <a:t>: Form for elevated slab. </a:t>
            </a:r>
            <a:br>
              <a:rPr lang="en-US" sz="3600" dirty="0" smtClean="0"/>
            </a:br>
            <a:r>
              <a:rPr lang="en-US" sz="2800" dirty="0" smtClean="0"/>
              <a:t>(Courtesy of American Concrete Institute)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151" b="5741"/>
          <a:stretch>
            <a:fillRect/>
          </a:stretch>
        </p:blipFill>
        <p:spPr bwMode="auto">
          <a:xfrm>
            <a:off x="1981200" y="1524000"/>
            <a:ext cx="533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12-22</a:t>
            </a:r>
            <a:r>
              <a:rPr lang="en-US" sz="3600" dirty="0" smtClean="0"/>
              <a:t>: Beam and slab form. </a:t>
            </a:r>
            <a:br>
              <a:rPr lang="en-US" sz="3600" dirty="0" smtClean="0"/>
            </a:br>
            <a:r>
              <a:rPr lang="en-US" sz="2800" dirty="0" smtClean="0"/>
              <a:t>(Courtesy of American Concrete Institute)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4780"/>
          <a:stretch>
            <a:fillRect/>
          </a:stretch>
        </p:blipFill>
        <p:spPr bwMode="auto">
          <a:xfrm>
            <a:off x="1600200" y="1600200"/>
            <a:ext cx="6324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12-2 CONCRETE CONSTRUCTION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Concrete construction involves:</a:t>
            </a:r>
          </a:p>
          <a:p>
            <a:pPr lvl="1"/>
            <a:r>
              <a:rPr lang="en-US" dirty="0" smtClean="0"/>
              <a:t>concrete batching, </a:t>
            </a:r>
          </a:p>
          <a:p>
            <a:pPr lvl="1"/>
            <a:r>
              <a:rPr lang="en-US" dirty="0" smtClean="0"/>
              <a:t>mixing, </a:t>
            </a:r>
          </a:p>
          <a:p>
            <a:pPr lvl="1"/>
            <a:r>
              <a:rPr lang="en-US" dirty="0" smtClean="0"/>
              <a:t>transporting, </a:t>
            </a:r>
          </a:p>
          <a:p>
            <a:pPr lvl="1"/>
            <a:r>
              <a:rPr lang="en-US" dirty="0" smtClean="0"/>
              <a:t>placing, </a:t>
            </a:r>
          </a:p>
          <a:p>
            <a:pPr lvl="1"/>
            <a:r>
              <a:rPr lang="en-US" dirty="0" smtClean="0"/>
              <a:t>consolidating, </a:t>
            </a:r>
          </a:p>
          <a:p>
            <a:pPr lvl="1"/>
            <a:r>
              <a:rPr lang="en-US" dirty="0" smtClean="0"/>
              <a:t>finishing, and </a:t>
            </a:r>
          </a:p>
          <a:p>
            <a:pPr lvl="1"/>
            <a:r>
              <a:rPr lang="en-US" dirty="0" smtClean="0"/>
              <a:t>curing.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12-23</a:t>
            </a:r>
            <a:r>
              <a:rPr lang="en-US" sz="3600" dirty="0" smtClean="0"/>
              <a:t>: One-way slab form. </a:t>
            </a:r>
            <a:br>
              <a:rPr lang="en-US" sz="3600" dirty="0" smtClean="0"/>
            </a:br>
            <a:r>
              <a:rPr lang="en-US" sz="2800" dirty="0" smtClean="0"/>
              <a:t>(Courtesy of American Concrete Institute)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006" b="8298"/>
          <a:stretch>
            <a:fillRect/>
          </a:stretch>
        </p:blipFill>
        <p:spPr bwMode="auto">
          <a:xfrm>
            <a:off x="914400" y="16764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12-24:</a:t>
            </a:r>
            <a:r>
              <a:rPr lang="en-US" sz="3600" dirty="0" smtClean="0"/>
              <a:t> Two-way slab form. </a:t>
            </a:r>
            <a:br>
              <a:rPr lang="en-US" sz="3600" dirty="0" smtClean="0"/>
            </a:br>
            <a:r>
              <a:rPr lang="en-US" sz="2800" dirty="0" smtClean="0"/>
              <a:t>(Courtesy of American Concrete Institute)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6621"/>
          <a:stretch>
            <a:fillRect/>
          </a:stretch>
        </p:blipFill>
        <p:spPr bwMode="auto">
          <a:xfrm>
            <a:off x="1600200" y="1600200"/>
            <a:ext cx="617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12-25</a:t>
            </a:r>
            <a:r>
              <a:rPr lang="en-US" sz="3600" dirty="0" smtClean="0"/>
              <a:t>: Wood form for stairway. </a:t>
            </a:r>
            <a:br>
              <a:rPr lang="en-US" sz="3600" dirty="0" smtClean="0"/>
            </a:br>
            <a:r>
              <a:rPr lang="en-US" sz="2800" dirty="0" smtClean="0"/>
              <a:t>(U.s. Department of the Army)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5319"/>
          <a:stretch>
            <a:fillRect/>
          </a:stretch>
        </p:blipFill>
        <p:spPr bwMode="auto">
          <a:xfrm>
            <a:off x="1143000" y="1371600"/>
            <a:ext cx="693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Minimizing Cost of Formwork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10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repetitive use of forms can lower formwork cost.</a:t>
            </a:r>
          </a:p>
          <a:p>
            <a:pPr lvl="0"/>
            <a:r>
              <a:rPr lang="en-US" dirty="0" smtClean="0"/>
              <a:t>Multiple-use forms may be either:</a:t>
            </a:r>
          </a:p>
          <a:p>
            <a:pPr lvl="1"/>
            <a:r>
              <a:rPr lang="en-US" dirty="0" smtClean="0"/>
              <a:t>standard commercial types or </a:t>
            </a:r>
          </a:p>
          <a:p>
            <a:pPr lvl="1"/>
            <a:r>
              <a:rPr lang="en-US" dirty="0" smtClean="0"/>
              <a:t>custom-made by the contractor. </a:t>
            </a:r>
          </a:p>
          <a:p>
            <a:pPr lvl="2"/>
            <a:r>
              <a:rPr lang="en-US" dirty="0" smtClean="0"/>
              <a:t>use assembly-line techniques whenever possible.</a:t>
            </a:r>
          </a:p>
          <a:p>
            <a:pPr lvl="0"/>
            <a:r>
              <a:rPr lang="en-US" i="1" dirty="0" smtClean="0"/>
              <a:t>Flying forms </a:t>
            </a:r>
            <a:r>
              <a:rPr lang="en-US" dirty="0" smtClean="0"/>
              <a:t>(Figure 12-26)</a:t>
            </a:r>
            <a:r>
              <a:rPr lang="en-US" i="1" dirty="0" smtClean="0"/>
              <a:t>: </a:t>
            </a:r>
            <a:r>
              <a:rPr lang="en-US" dirty="0" smtClean="0"/>
              <a:t>are often economical in repetitive types of concrete construction. </a:t>
            </a:r>
          </a:p>
          <a:p>
            <a:pPr lvl="0"/>
            <a:r>
              <a:rPr lang="en-US" dirty="0" smtClean="0"/>
              <a:t>use of </a:t>
            </a:r>
            <a:r>
              <a:rPr lang="en-US" i="1" dirty="0" smtClean="0"/>
              <a:t>slip forms </a:t>
            </a:r>
            <a:r>
              <a:rPr lang="en-US" dirty="0" smtClean="0"/>
              <a:t>and </a:t>
            </a:r>
            <a:r>
              <a:rPr lang="en-US" i="1" dirty="0" smtClean="0"/>
              <a:t>tilt-up construction </a:t>
            </a:r>
            <a:r>
              <a:rPr lang="en-US" dirty="0" smtClean="0"/>
              <a:t>techniques (</a:t>
            </a:r>
            <a:r>
              <a:rPr lang="en-US" sz="2800" i="1" dirty="0" smtClean="0"/>
              <a:t>Where appropriate</a:t>
            </a:r>
            <a:r>
              <a:rPr lang="en-US" dirty="0" smtClean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12-26</a:t>
            </a:r>
            <a:r>
              <a:rPr lang="en-US" sz="3600" dirty="0" smtClean="0"/>
              <a:t>: Repositioning flying form. </a:t>
            </a:r>
            <a:br>
              <a:rPr lang="en-US" sz="3600" dirty="0" smtClean="0"/>
            </a:br>
            <a:r>
              <a:rPr lang="en-US" sz="2800" dirty="0" smtClean="0"/>
              <a:t>(Courtesy of Lorain Division, </a:t>
            </a:r>
            <a:r>
              <a:rPr lang="en-US" sz="2800" dirty="0" err="1" smtClean="0"/>
              <a:t>Koehring</a:t>
            </a:r>
            <a:r>
              <a:rPr lang="en-US" sz="2800" dirty="0" smtClean="0"/>
              <a:t> Co.)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9830"/>
          <a:stretch>
            <a:fillRect/>
          </a:stretch>
        </p:blipFill>
        <p:spPr bwMode="auto">
          <a:xfrm>
            <a:off x="1905000" y="1524000"/>
            <a:ext cx="510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Formwork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105400"/>
          </a:xfrm>
        </p:spPr>
        <p:txBody>
          <a:bodyPr>
            <a:normAutofit fontScale="92500" lnSpcReduction="20000"/>
          </a:bodyPr>
          <a:lstStyle/>
          <a:p>
            <a:pPr marL="628650" indent="-514350">
              <a:buAutoNum type="arabicParenR"/>
            </a:pPr>
            <a:r>
              <a:rPr lang="en-US" dirty="0" smtClean="0"/>
              <a:t>Provide adequate foundations for all formwork. </a:t>
            </a:r>
          </a:p>
          <a:p>
            <a:pPr marL="628650" indent="-514350">
              <a:buAutoNum type="arabicParenR"/>
            </a:pPr>
            <a:r>
              <a:rPr lang="en-US" dirty="0" smtClean="0"/>
              <a:t>Provide adequate bracing of forms.</a:t>
            </a:r>
          </a:p>
          <a:p>
            <a:pPr marL="628650" indent="-514350">
              <a:buAutoNum type="arabicParenR"/>
            </a:pPr>
            <a:r>
              <a:rPr lang="en-US" dirty="0" smtClean="0"/>
              <a:t>Control the rate and location of concrete placement so that design loads are not exceeded.</a:t>
            </a:r>
          </a:p>
          <a:p>
            <a:pPr marL="628650" indent="-514350">
              <a:buAutoNum type="arabicParenR"/>
            </a:pPr>
            <a:r>
              <a:rPr lang="en-US" dirty="0" smtClean="0"/>
              <a:t>Ensure that forms and supports are not removed before the concrete has developed the required strength.</a:t>
            </a:r>
          </a:p>
          <a:p>
            <a:pPr marL="628650" indent="-514350">
              <a:buAutoNum type="arabicParenR"/>
            </a:pPr>
            <a:r>
              <a:rPr lang="en-US" dirty="0" smtClean="0"/>
              <a:t>When placing prefabricated form sections in windy weather, care must be taken to avoid injury due to swinging of the form caused by wind forces.</a:t>
            </a:r>
          </a:p>
          <a:p>
            <a:pPr marL="628650" indent="-514350">
              <a:buAutoNum type="arabicParenR"/>
            </a:pPr>
            <a:r>
              <a:rPr lang="en-US" dirty="0" smtClean="0"/>
              <a:t>Clean the site from the nails.</a:t>
            </a:r>
          </a:p>
          <a:p>
            <a:pPr marL="1028700" lvl="1" indent="-514350">
              <a:buAutoNum type="arabicParenR"/>
            </a:pPr>
            <a:endParaRPr lang="en-US" sz="2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12-2 CONCRETE CONSTRUCTION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Transporting and Handling</a:t>
            </a:r>
            <a:endParaRPr lang="en-US" dirty="0" smtClean="0"/>
          </a:p>
          <a:p>
            <a:r>
              <a:rPr lang="en-US" b="1" dirty="0" smtClean="0"/>
              <a:t>Placing and Consolidating</a:t>
            </a:r>
            <a:endParaRPr lang="en-US" dirty="0" smtClean="0"/>
          </a:p>
          <a:p>
            <a:r>
              <a:rPr lang="en-US" b="1" dirty="0" smtClean="0"/>
              <a:t>Finishing and Curing</a:t>
            </a:r>
            <a:endParaRPr lang="en-US" dirty="0" smtClean="0"/>
          </a:p>
          <a:p>
            <a:r>
              <a:rPr lang="en-US" b="1" dirty="0" smtClean="0"/>
              <a:t>Hot-Weather Concreting</a:t>
            </a:r>
            <a:endParaRPr lang="en-US" dirty="0" smtClean="0"/>
          </a:p>
          <a:p>
            <a:r>
              <a:rPr lang="en-US" b="1" dirty="0" smtClean="0"/>
              <a:t>Cold-Weather Concreting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Transporting and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A number of different items of equipment are available for moving concrete from the </a:t>
            </a:r>
            <a:r>
              <a:rPr lang="en-US" dirty="0" smtClean="0">
                <a:solidFill>
                  <a:srgbClr val="FF0000"/>
                </a:solidFill>
              </a:rPr>
              <a:t>mixer</a:t>
            </a:r>
            <a:r>
              <a:rPr lang="en-US" dirty="0" smtClean="0"/>
              <a:t> to its </a:t>
            </a:r>
            <a:r>
              <a:rPr lang="en-US" dirty="0" smtClean="0">
                <a:solidFill>
                  <a:srgbClr val="FF0000"/>
                </a:solidFill>
              </a:rPr>
              <a:t>final position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wheelbarrows, </a:t>
            </a:r>
          </a:p>
          <a:p>
            <a:pPr lvl="1"/>
            <a:r>
              <a:rPr lang="en-US" dirty="0" smtClean="0"/>
              <a:t>buggies, </a:t>
            </a:r>
          </a:p>
          <a:p>
            <a:pPr lvl="1"/>
            <a:r>
              <a:rPr lang="en-US" dirty="0" smtClean="0"/>
              <a:t>chutes, </a:t>
            </a:r>
          </a:p>
          <a:p>
            <a:pPr lvl="1"/>
            <a:r>
              <a:rPr lang="en-US" dirty="0" smtClean="0"/>
              <a:t>conveyors, </a:t>
            </a:r>
          </a:p>
          <a:p>
            <a:pPr lvl="1"/>
            <a:r>
              <a:rPr lang="en-US" dirty="0" smtClean="0"/>
              <a:t>pumps,</a:t>
            </a:r>
          </a:p>
          <a:p>
            <a:pPr lvl="1"/>
            <a:r>
              <a:rPr lang="en-US" dirty="0" smtClean="0"/>
              <a:t>buckets, and </a:t>
            </a:r>
          </a:p>
          <a:p>
            <a:pPr lvl="1"/>
            <a:r>
              <a:rPr lang="en-US" dirty="0" smtClean="0"/>
              <a:t>trucks. </a:t>
            </a:r>
          </a:p>
          <a:p>
            <a:pPr lvl="0"/>
            <a:r>
              <a:rPr lang="en-US" dirty="0" smtClean="0"/>
              <a:t>care must be taken to avoid segregation when handling plastic concrete.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FIGURE 12-15: </a:t>
            </a:r>
            <a:r>
              <a:rPr lang="en-US" sz="3200" dirty="0" smtClean="0"/>
              <a:t>Concrete pump and truck mixer. </a:t>
            </a:r>
            <a:br>
              <a:rPr lang="en-US" sz="3200" dirty="0" smtClean="0"/>
            </a:br>
            <a:r>
              <a:rPr lang="en-US" sz="2400" dirty="0" smtClean="0"/>
              <a:t>(Courtesy of Challenge-Cook Bros., Inc.)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7796"/>
          <a:stretch>
            <a:fillRect/>
          </a:stretch>
        </p:blipFill>
        <p:spPr bwMode="auto">
          <a:xfrm>
            <a:off x="1828800" y="1447800"/>
            <a:ext cx="495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Transporting and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 smtClean="0"/>
              <a:t>Concrete conveyors</a:t>
            </a:r>
            <a:r>
              <a:rPr lang="en-US" dirty="0" smtClean="0"/>
              <a:t>: move concrete either horizontally or vertically.</a:t>
            </a:r>
          </a:p>
          <a:p>
            <a:pPr lvl="0"/>
            <a:r>
              <a:rPr lang="en-US" u="sng" dirty="0" smtClean="0"/>
              <a:t>Chutes</a:t>
            </a:r>
            <a:r>
              <a:rPr lang="en-US" dirty="0" smtClean="0"/>
              <a:t> are widely used for: </a:t>
            </a:r>
          </a:p>
          <a:p>
            <a:pPr lvl="1"/>
            <a:r>
              <a:rPr lang="en-US" dirty="0" smtClean="0"/>
              <a:t>moving concrete from the mixer to haul units, and</a:t>
            </a:r>
          </a:p>
          <a:p>
            <a:pPr lvl="1"/>
            <a:r>
              <a:rPr lang="en-US" dirty="0" smtClean="0"/>
              <a:t>placing concrete into 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3" t="20773" r="37312" b="62590"/>
          <a:stretch/>
        </p:blipFill>
        <p:spPr>
          <a:xfrm>
            <a:off x="5715000" y="4038600"/>
            <a:ext cx="261024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Transporting and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Truck mixers are equipped with integral retracting </a:t>
            </a:r>
            <a:r>
              <a:rPr lang="en-US" i="1" u="sng" dirty="0" smtClean="0"/>
              <a:t>chutes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It used for discharging concrete directly into forms within the radius of the chute. </a:t>
            </a:r>
          </a:p>
          <a:p>
            <a:pPr lvl="0"/>
            <a:r>
              <a:rPr lang="en-US" dirty="0" smtClean="0"/>
              <a:t>When </a:t>
            </a:r>
            <a:r>
              <a:rPr lang="en-US" dirty="0" err="1" smtClean="0"/>
              <a:t>chuting</a:t>
            </a:r>
            <a:r>
              <a:rPr lang="en-US" dirty="0" smtClean="0"/>
              <a:t> concrete, </a:t>
            </a:r>
          </a:p>
          <a:p>
            <a:pPr lvl="1"/>
            <a:r>
              <a:rPr lang="en-US" dirty="0" smtClean="0"/>
              <a:t>the slope of the chute must be high enough to keep the chute clean 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 smtClean="0"/>
              <a:t>high enough to produce segregation of the concrete.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Placing and Consolidating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/>
              <a:t>Placing: </a:t>
            </a:r>
            <a:r>
              <a:rPr lang="en-US" dirty="0" smtClean="0"/>
              <a:t>the movement of plastic concrete into its final position (usually within forms)</a:t>
            </a:r>
            <a:r>
              <a:rPr lang="en-US" i="1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Before placing concrete, the underlying surface and the interior of all concrete forms must be properly prepared.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Placing and Consolidating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/>
              <a:t>Consolidation: </a:t>
            </a:r>
            <a:r>
              <a:rPr lang="en-US" dirty="0" smtClean="0"/>
              <a:t>is the process of removing air voids in concrete as it is placed by using.</a:t>
            </a:r>
          </a:p>
          <a:p>
            <a:pPr lvl="1"/>
            <a:r>
              <a:rPr lang="en-US" i="1" dirty="0" smtClean="0"/>
              <a:t>Concrete</a:t>
            </a:r>
            <a:r>
              <a:rPr lang="en-US" dirty="0" smtClean="0"/>
              <a:t> </a:t>
            </a:r>
            <a:r>
              <a:rPr lang="en-US" i="1" dirty="0" smtClean="0"/>
              <a:t>vibrators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hand </a:t>
            </a:r>
            <a:r>
              <a:rPr lang="en-US" dirty="0" err="1" smtClean="0"/>
              <a:t>rodding</a:t>
            </a:r>
            <a:r>
              <a:rPr lang="en-US" dirty="0" smtClean="0"/>
              <a:t> or spading may be employed. </a:t>
            </a:r>
          </a:p>
          <a:p>
            <a:pPr lvl="1"/>
            <a:r>
              <a:rPr lang="en-US" dirty="0" smtClean="0"/>
              <a:t>Immersion-type electric, </a:t>
            </a:r>
          </a:p>
          <a:p>
            <a:pPr lvl="1"/>
            <a:r>
              <a:rPr lang="en-US" dirty="0" smtClean="0"/>
              <a:t>pneumatic, or </a:t>
            </a:r>
          </a:p>
          <a:p>
            <a:pPr lvl="1"/>
            <a:r>
              <a:rPr lang="en-US" dirty="0" smtClean="0"/>
              <a:t>hydraulic concrete vibrators are widely used.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C742A1CB18B43BA911248B3D1DA20" ma:contentTypeVersion="0" ma:contentTypeDescription="Create a new document." ma:contentTypeScope="" ma:versionID="317518d1fe4f9fc5e37dfb98adf3c06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8530B01-1C12-475D-AAA1-20E530B467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565A1A-1ECA-4908-B5E3-9E0E278B72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3F85211-839C-446F-BB18-F933FC9D551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981</Words>
  <Application>Microsoft Office PowerPoint</Application>
  <PresentationFormat>On-screen Show (4:3)</PresentationFormat>
  <Paragraphs>157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Chapter 12</vt:lpstr>
      <vt:lpstr>12-2 CONCRETE CONSTRUCTION PRACTICES</vt:lpstr>
      <vt:lpstr>12-2 CONCRETE CONSTRUCTION PRACTICES</vt:lpstr>
      <vt:lpstr>Transporting and Handling</vt:lpstr>
      <vt:lpstr>FIGURE 12-15: Concrete pump and truck mixer.  (Courtesy of Challenge-Cook Bros., Inc.)</vt:lpstr>
      <vt:lpstr>Transporting and Handling</vt:lpstr>
      <vt:lpstr>Transporting and Handling</vt:lpstr>
      <vt:lpstr>Placing and Consolidating</vt:lpstr>
      <vt:lpstr>Placing and Consolidating</vt:lpstr>
      <vt:lpstr>Finishing and Curing</vt:lpstr>
      <vt:lpstr>FIGURE 12-16: Roller finisher being used on large slab pour.  (Courtesy of CMI Corp.)</vt:lpstr>
      <vt:lpstr>Hot-Weather Concreting</vt:lpstr>
      <vt:lpstr>Cold-Weather Concreting</vt:lpstr>
      <vt:lpstr>12-3 CONCRETE FORMWORK</vt:lpstr>
      <vt:lpstr>General Requirements for Formwork</vt:lpstr>
      <vt:lpstr>FIGURE 12-18: Typical wall form.</vt:lpstr>
      <vt:lpstr>FIGURE 12-20: Typical column form.  (U.S. Department of the Army)</vt:lpstr>
      <vt:lpstr>FIGURE 12-21: Form for elevated slab.  (Courtesy of American Concrete Institute)</vt:lpstr>
      <vt:lpstr>FIGURE 12-22: Beam and slab form.  (Courtesy of American Concrete Institute)</vt:lpstr>
      <vt:lpstr>FIGURE 12-23: One-way slab form.  (Courtesy of American Concrete Institute)</vt:lpstr>
      <vt:lpstr>FIGURE 12-24: Two-way slab form.  (Courtesy of American Concrete Institute)</vt:lpstr>
      <vt:lpstr>FIGURE 12-25: Wood form for stairway.  (U.s. Department of the Army)</vt:lpstr>
      <vt:lpstr>Minimizing Cost of Formwork</vt:lpstr>
      <vt:lpstr>FIGURE 12-26: Repositioning flying form.  (Courtesy of Lorain Division, Koehring Co.)</vt:lpstr>
      <vt:lpstr>Formwork Safety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Concrete Construction</dc:title>
  <dc:creator>Windows User</dc:creator>
  <cp:lastModifiedBy>Abdullah Alsugair</cp:lastModifiedBy>
  <cp:revision>59</cp:revision>
  <dcterms:created xsi:type="dcterms:W3CDTF">2009-11-14T16:08:40Z</dcterms:created>
  <dcterms:modified xsi:type="dcterms:W3CDTF">2019-03-10T10:23:24Z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0x010100611C742A1CB18B43BA911248B3D1DA20</vt:lpwstr>
  </property>
</Properties>
</file>