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0"/>
  </p:notesMasterIdLst>
  <p:sldIdLst>
    <p:sldId id="256" r:id="rId2"/>
    <p:sldId id="286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4" r:id="rId11"/>
    <p:sldId id="272" r:id="rId12"/>
    <p:sldId id="273" r:id="rId13"/>
    <p:sldId id="274" r:id="rId14"/>
    <p:sldId id="275" r:id="rId15"/>
    <p:sldId id="267" r:id="rId16"/>
    <p:sldId id="263" r:id="rId17"/>
    <p:sldId id="266" r:id="rId18"/>
    <p:sldId id="268" r:id="rId19"/>
    <p:sldId id="269" r:id="rId20"/>
    <p:sldId id="270" r:id="rId21"/>
    <p:sldId id="271" r:id="rId22"/>
    <p:sldId id="276" r:id="rId23"/>
    <p:sldId id="277" r:id="rId24"/>
    <p:sldId id="28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0A8B706-D729-0A4D-8297-BBFC667000BB}">
          <p14:sldIdLst>
            <p14:sldId id="256"/>
            <p14:sldId id="286"/>
            <p14:sldId id="257"/>
            <p14:sldId id="258"/>
            <p14:sldId id="259"/>
            <p14:sldId id="260"/>
            <p14:sldId id="261"/>
            <p14:sldId id="262"/>
            <p14:sldId id="265"/>
            <p14:sldId id="264"/>
            <p14:sldId id="272"/>
            <p14:sldId id="273"/>
            <p14:sldId id="274"/>
            <p14:sldId id="275"/>
            <p14:sldId id="267"/>
            <p14:sldId id="263"/>
            <p14:sldId id="266"/>
            <p14:sldId id="268"/>
            <p14:sldId id="269"/>
            <p14:sldId id="270"/>
            <p14:sldId id="271"/>
            <p14:sldId id="276"/>
            <p14:sldId id="277"/>
            <p14:sldId id="28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</p14:sldIdLst>
        </p14:section>
        <p14:section name="Untitled Section" id="{4B363322-E555-F940-9BF3-F3429A5DF58E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637" autoAdjust="0"/>
  </p:normalViewPr>
  <p:slideViewPr>
    <p:cSldViewPr snapToGrid="0" snapToObjects="1">
      <p:cViewPr>
        <p:scale>
          <a:sx n="100" d="100"/>
          <a:sy n="100" d="100"/>
        </p:scale>
        <p:origin x="-44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notesMaster" Target="notesMasters/notesMaster1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60646-90E9-A142-A1CF-A295D548D5E9}" type="datetimeFigureOut">
              <a:rPr lang="en-US" smtClean="0"/>
              <a:t>3/5/16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CCD4CA-CCBA-B540-8B5A-81F2C0A33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819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3/5/16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3/5/16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3/5/16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3/5/16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3/5/16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3/5/16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909" y="3768658"/>
            <a:ext cx="6477000" cy="1559574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defRPr/>
            </a:pPr>
            <a:r>
              <a:rPr lang="en-US" b="1" dirty="0">
                <a:solidFill>
                  <a:schemeClr val="tx1"/>
                </a:solidFill>
                <a:latin typeface="Batang" charset="0"/>
              </a:rPr>
              <a:t>Project Analysis and Evaluation</a:t>
            </a:r>
            <a:r>
              <a:rPr lang="en-US" b="1" dirty="0">
                <a:solidFill>
                  <a:schemeClr val="bg1"/>
                </a:solidFill>
                <a:latin typeface="Batang" charset="0"/>
              </a:rPr>
              <a:t/>
            </a:r>
            <a:br>
              <a:rPr lang="en-US" b="1" dirty="0">
                <a:solidFill>
                  <a:schemeClr val="bg1"/>
                </a:solidFill>
                <a:latin typeface="Batang" charset="0"/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   Reem Alnuaim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064444"/>
            <a:ext cx="247088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Chapter 11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82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What-If Analyses</a:t>
            </a:r>
          </a:p>
        </p:txBody>
      </p:sp>
      <p:pic>
        <p:nvPicPr>
          <p:cNvPr id="4" name="Content Placeholder 3" descr="Screen Shot 2016-02-29 at 11.52.32 PM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313" r="-2231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2351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Scenario and Other What-If Analyses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Our </a:t>
            </a:r>
            <a:r>
              <a:rPr lang="en-US" dirty="0"/>
              <a:t>basic approach to evaluating cash </a:t>
            </a:r>
            <a:r>
              <a:rPr lang="en-US" dirty="0" smtClean="0"/>
              <a:t>flow </a:t>
            </a:r>
            <a:r>
              <a:rPr lang="en-US" dirty="0"/>
              <a:t>and NPV estimates involves asking what-</a:t>
            </a:r>
            <a:r>
              <a:rPr lang="en-US" dirty="0" smtClean="0"/>
              <a:t>if questions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Our goal in performing such an </a:t>
            </a:r>
            <a:r>
              <a:rPr lang="en-US" dirty="0" smtClean="0">
                <a:solidFill>
                  <a:srgbClr val="FF0000"/>
                </a:solidFill>
              </a:rPr>
              <a:t>analysis: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</a:t>
            </a:r>
            <a:r>
              <a:rPr lang="en-US" dirty="0"/>
              <a:t>assess the degree of forecasting risk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identify </a:t>
            </a:r>
            <a:r>
              <a:rPr lang="en-US" dirty="0"/>
              <a:t>the most critical components of the success or failure of an investment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5388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Scenario and Other What-If Analyses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first </a:t>
            </a:r>
            <a:r>
              <a:rPr lang="en-US" dirty="0"/>
              <a:t>thing we do is estimate NPV </a:t>
            </a:r>
            <a:r>
              <a:rPr lang="en-US" dirty="0" smtClean="0"/>
              <a:t>based on </a:t>
            </a:r>
            <a:r>
              <a:rPr lang="en-US" dirty="0"/>
              <a:t>our projected cash </a:t>
            </a:r>
            <a:r>
              <a:rPr lang="en-US" dirty="0" smtClean="0"/>
              <a:t>flows</a:t>
            </a:r>
            <a:r>
              <a:rPr lang="en-US" dirty="0"/>
              <a:t>. We will call </a:t>
            </a:r>
            <a:r>
              <a:rPr lang="en-US" dirty="0">
                <a:solidFill>
                  <a:srgbClr val="FF0000"/>
                </a:solidFill>
              </a:rPr>
              <a:t>this </a:t>
            </a:r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>
                <a:solidFill>
                  <a:srgbClr val="FF0000"/>
                </a:solidFill>
              </a:rPr>
              <a:t>base case </a:t>
            </a:r>
            <a:r>
              <a:rPr lang="en-US" dirty="0"/>
              <a:t> . 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After completing the </a:t>
            </a:r>
            <a:r>
              <a:rPr lang="en-US" dirty="0"/>
              <a:t>base case, we thus wish to investigate </a:t>
            </a:r>
            <a:r>
              <a:rPr lang="en-US" dirty="0">
                <a:solidFill>
                  <a:srgbClr val="008000"/>
                </a:solidFill>
              </a:rPr>
              <a:t>the impact of different assumptions </a:t>
            </a:r>
            <a:r>
              <a:rPr lang="en-US" dirty="0" smtClean="0"/>
              <a:t>about the </a:t>
            </a:r>
            <a:r>
              <a:rPr lang="en-US" dirty="0"/>
              <a:t>future on our </a:t>
            </a:r>
            <a:r>
              <a:rPr lang="en-US" dirty="0" smtClean="0"/>
              <a:t>estimates :</a:t>
            </a:r>
            <a:endParaRPr lang="en-US" dirty="0"/>
          </a:p>
          <a:p>
            <a:pPr>
              <a:buFont typeface="Wingdings" charset="2"/>
              <a:buChar char="u"/>
            </a:pPr>
            <a:r>
              <a:rPr lang="en-US" dirty="0"/>
              <a:t>One way to organize this investigation is to put </a:t>
            </a:r>
            <a:r>
              <a:rPr lang="en-US" dirty="0" smtClean="0">
                <a:solidFill>
                  <a:srgbClr val="FF0000"/>
                </a:solidFill>
              </a:rPr>
              <a:t>upper and </a:t>
            </a:r>
            <a:r>
              <a:rPr lang="en-US" dirty="0">
                <a:solidFill>
                  <a:srgbClr val="FF0000"/>
                </a:solidFill>
              </a:rPr>
              <a:t>lower bounds </a:t>
            </a:r>
            <a:r>
              <a:rPr lang="en-US" dirty="0"/>
              <a:t>on the </a:t>
            </a:r>
            <a:r>
              <a:rPr lang="en-US" dirty="0" smtClean="0"/>
              <a:t>various components </a:t>
            </a:r>
            <a:r>
              <a:rPr lang="en-US" dirty="0"/>
              <a:t>of the </a:t>
            </a:r>
            <a:r>
              <a:rPr lang="en-US" dirty="0" smtClean="0"/>
              <a:t>project.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999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Scenario and Other What-If Analyses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 example:</a:t>
            </a:r>
          </a:p>
          <a:p>
            <a:r>
              <a:rPr lang="en-US" dirty="0" smtClean="0"/>
              <a:t>suppose </a:t>
            </a:r>
            <a:r>
              <a:rPr lang="en-US" dirty="0"/>
              <a:t>we </a:t>
            </a:r>
            <a:r>
              <a:rPr lang="en-US" dirty="0">
                <a:solidFill>
                  <a:srgbClr val="008000"/>
                </a:solidFill>
              </a:rPr>
              <a:t>forecast sales at </a:t>
            </a:r>
            <a:r>
              <a:rPr lang="en-US" u="sng" dirty="0">
                <a:solidFill>
                  <a:srgbClr val="FF0000"/>
                </a:solidFill>
              </a:rPr>
              <a:t>100</a:t>
            </a:r>
            <a:r>
              <a:rPr lang="en-US" dirty="0">
                <a:solidFill>
                  <a:srgbClr val="008000"/>
                </a:solidFill>
              </a:rPr>
              <a:t> units per year</a:t>
            </a:r>
            <a:r>
              <a:rPr lang="en-US" dirty="0" smtClean="0"/>
              <a:t>.</a:t>
            </a:r>
          </a:p>
          <a:p>
            <a:r>
              <a:rPr lang="en-US" dirty="0" smtClean="0"/>
              <a:t> We know </a:t>
            </a:r>
            <a:r>
              <a:rPr lang="en-US" dirty="0"/>
              <a:t>this estimate may be </a:t>
            </a:r>
            <a:r>
              <a:rPr lang="en-US" dirty="0">
                <a:solidFill>
                  <a:srgbClr val="FF6600"/>
                </a:solidFill>
              </a:rPr>
              <a:t>high or low</a:t>
            </a:r>
            <a:r>
              <a:rPr lang="en-US" dirty="0"/>
              <a:t>, but we are relatively certain it </a:t>
            </a:r>
            <a:r>
              <a:rPr lang="en-US" dirty="0">
                <a:solidFill>
                  <a:srgbClr val="FF6600"/>
                </a:solidFill>
              </a:rPr>
              <a:t>is not off by more </a:t>
            </a:r>
            <a:r>
              <a:rPr lang="en-US" dirty="0" smtClean="0">
                <a:solidFill>
                  <a:srgbClr val="FF6600"/>
                </a:solidFill>
              </a:rPr>
              <a:t>than</a:t>
            </a:r>
            <a:r>
              <a:rPr lang="en-US" dirty="0" smtClean="0">
                <a:solidFill>
                  <a:srgbClr val="FF0000"/>
                </a:solidFill>
              </a:rPr>
              <a:t>10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>
                <a:solidFill>
                  <a:srgbClr val="FF6600"/>
                </a:solidFill>
              </a:rPr>
              <a:t>units in either direction. </a:t>
            </a:r>
            <a:endParaRPr lang="en-US" dirty="0" smtClean="0">
              <a:solidFill>
                <a:srgbClr val="FF66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We </a:t>
            </a:r>
            <a:r>
              <a:rPr lang="en-US" dirty="0">
                <a:solidFill>
                  <a:srgbClr val="FF0000"/>
                </a:solidFill>
              </a:rPr>
              <a:t>thus pick a lower bound of </a:t>
            </a:r>
            <a:r>
              <a:rPr lang="en-US" u="sng" dirty="0" smtClean="0">
                <a:solidFill>
                  <a:srgbClr val="FF0000"/>
                </a:solidFill>
              </a:rPr>
              <a:t>90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and </a:t>
            </a:r>
            <a:r>
              <a:rPr lang="en-US" dirty="0">
                <a:solidFill>
                  <a:srgbClr val="FF0000"/>
                </a:solidFill>
              </a:rPr>
              <a:t>an upper bound of </a:t>
            </a:r>
            <a:r>
              <a:rPr lang="en-US" u="sng" dirty="0" smtClean="0">
                <a:solidFill>
                  <a:srgbClr val="FF0000"/>
                </a:solidFill>
              </a:rPr>
              <a:t>110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When </a:t>
            </a:r>
            <a:r>
              <a:rPr lang="en-US" dirty="0"/>
              <a:t>we pick these upper and lower bounds, we are not ruling out the possibility </a:t>
            </a:r>
            <a:r>
              <a:rPr lang="en-US" dirty="0" smtClean="0"/>
              <a:t>that the </a:t>
            </a:r>
            <a:r>
              <a:rPr lang="en-US" dirty="0"/>
              <a:t>actual values could be outside</a:t>
            </a:r>
          </a:p>
        </p:txBody>
      </p:sp>
    </p:spTree>
    <p:extLst>
      <p:ext uri="{BB962C8B-B14F-4D97-AF65-F5344CB8AC3E}">
        <p14:creationId xmlns:p14="http://schemas.microsoft.com/office/powerpoint/2010/main" val="1261425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The determination of </a:t>
            </a:r>
            <a:r>
              <a:rPr lang="en-US" dirty="0" smtClean="0">
                <a:solidFill>
                  <a:srgbClr val="FF0000"/>
                </a:solidFill>
              </a:rPr>
              <a:t>what happens </a:t>
            </a:r>
            <a:r>
              <a:rPr lang="en-US" dirty="0">
                <a:solidFill>
                  <a:srgbClr val="FF0000"/>
                </a:solidFill>
              </a:rPr>
              <a:t>to NPV </a:t>
            </a:r>
            <a:r>
              <a:rPr lang="en-US" dirty="0" smtClean="0">
                <a:solidFill>
                  <a:srgbClr val="FF0000"/>
                </a:solidFill>
              </a:rPr>
              <a:t>estimates when </a:t>
            </a:r>
            <a:r>
              <a:rPr lang="en-US" dirty="0">
                <a:solidFill>
                  <a:srgbClr val="FF0000"/>
                </a:solidFill>
              </a:rPr>
              <a:t>we ask what-</a:t>
            </a:r>
            <a:r>
              <a:rPr lang="en-US" dirty="0" smtClean="0">
                <a:solidFill>
                  <a:srgbClr val="FF0000"/>
                </a:solidFill>
              </a:rPr>
              <a:t>if questions</a:t>
            </a:r>
          </a:p>
          <a:p>
            <a:r>
              <a:rPr lang="en-US" dirty="0" smtClean="0"/>
              <a:t>We </a:t>
            </a:r>
            <a:r>
              <a:rPr lang="en-US" dirty="0"/>
              <a:t>can consider a number of possible </a:t>
            </a:r>
            <a:r>
              <a:rPr lang="en-US" dirty="0" smtClean="0"/>
              <a:t>scenarios: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1. </a:t>
            </a:r>
            <a:r>
              <a:rPr lang="en-US" dirty="0" smtClean="0"/>
              <a:t>A </a:t>
            </a:r>
            <a:r>
              <a:rPr lang="en-US" dirty="0"/>
              <a:t>good place to start is with the </a:t>
            </a:r>
            <a:r>
              <a:rPr lang="en-US" dirty="0" smtClean="0">
                <a:solidFill>
                  <a:srgbClr val="008000"/>
                </a:solidFill>
              </a:rPr>
              <a:t>worst case </a:t>
            </a:r>
            <a:r>
              <a:rPr lang="en-US" dirty="0" smtClean="0"/>
              <a:t>scenario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will tell us the </a:t>
            </a:r>
            <a:r>
              <a:rPr lang="en-US" dirty="0">
                <a:solidFill>
                  <a:srgbClr val="008000"/>
                </a:solidFill>
              </a:rPr>
              <a:t>minimum NPV </a:t>
            </a:r>
            <a:r>
              <a:rPr lang="en-US" dirty="0"/>
              <a:t>of the project. If this turns out to be </a:t>
            </a:r>
            <a:r>
              <a:rPr lang="en-US" dirty="0" smtClean="0"/>
              <a:t>positive , we </a:t>
            </a:r>
            <a:r>
              <a:rPr lang="en-US" dirty="0"/>
              <a:t>will be in good shape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2. </a:t>
            </a:r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/>
              <a:t>will go ahead and determine the </a:t>
            </a:r>
            <a:r>
              <a:rPr lang="en-US" dirty="0" smtClean="0"/>
              <a:t>other extreme</a:t>
            </a:r>
            <a:r>
              <a:rPr lang="en-US" dirty="0"/>
              <a:t>, </a:t>
            </a:r>
            <a:r>
              <a:rPr lang="en-US" dirty="0">
                <a:solidFill>
                  <a:srgbClr val="008000"/>
                </a:solidFill>
              </a:rPr>
              <a:t>the best case</a:t>
            </a:r>
            <a:r>
              <a:rPr lang="en-US" dirty="0"/>
              <a:t>. This puts </a:t>
            </a:r>
            <a:r>
              <a:rPr lang="en-US" dirty="0">
                <a:solidFill>
                  <a:srgbClr val="008000"/>
                </a:solidFill>
              </a:rPr>
              <a:t>an upper bound on our NPV</a:t>
            </a:r>
            <a:r>
              <a:rPr lang="en-US" dirty="0" smtClean="0">
                <a:solidFill>
                  <a:srgbClr val="008000"/>
                </a:solidFill>
              </a:rPr>
              <a:t>.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4882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Sensitivity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54000" indent="-254000">
              <a:lnSpc>
                <a:spcPct val="90000"/>
              </a:lnSpc>
            </a:pPr>
            <a:r>
              <a:rPr lang="en-US" sz="2800" dirty="0">
                <a:solidFill>
                  <a:srgbClr val="008000"/>
                </a:solidFill>
              </a:rPr>
              <a:t>What happens to NPV when we change one variable at a time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The basic idea with a </a:t>
            </a:r>
            <a:r>
              <a:rPr lang="en-US" dirty="0">
                <a:solidFill>
                  <a:srgbClr val="FF0000"/>
                </a:solidFill>
              </a:rPr>
              <a:t>sensitivity </a:t>
            </a:r>
            <a:r>
              <a:rPr lang="en-US" dirty="0" smtClean="0">
                <a:solidFill>
                  <a:srgbClr val="FF0000"/>
                </a:solidFill>
              </a:rPr>
              <a:t>analysis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is to freeze all of the variables except one and then see how sensitive our estimate of </a:t>
            </a:r>
            <a:r>
              <a:rPr lang="en-US" dirty="0" smtClean="0"/>
              <a:t>NPV is </a:t>
            </a:r>
            <a:r>
              <a:rPr lang="en-US" dirty="0"/>
              <a:t>to changes in that one </a:t>
            </a:r>
            <a:r>
              <a:rPr lang="en-US" dirty="0" smtClean="0"/>
              <a:t>variable.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If </a:t>
            </a:r>
            <a:r>
              <a:rPr lang="en-US" dirty="0">
                <a:solidFill>
                  <a:srgbClr val="008000"/>
                </a:solidFill>
              </a:rPr>
              <a:t>our NPV estimate turns out to be very sensitive to </a:t>
            </a:r>
            <a:r>
              <a:rPr lang="en-US" dirty="0" smtClean="0">
                <a:solidFill>
                  <a:srgbClr val="008000"/>
                </a:solidFill>
              </a:rPr>
              <a:t>relatively small </a:t>
            </a:r>
            <a:r>
              <a:rPr lang="en-US" dirty="0">
                <a:solidFill>
                  <a:srgbClr val="008000"/>
                </a:solidFill>
              </a:rPr>
              <a:t>changes in the projected value of some component of project cash </a:t>
            </a:r>
            <a:r>
              <a:rPr lang="en-US" dirty="0" smtClean="0">
                <a:solidFill>
                  <a:srgbClr val="008000"/>
                </a:solidFill>
              </a:rPr>
              <a:t>flow</a:t>
            </a:r>
            <a:r>
              <a:rPr lang="en-US" dirty="0"/>
              <a:t>, </a:t>
            </a:r>
            <a:r>
              <a:rPr lang="en-US" dirty="0" smtClean="0">
                <a:solidFill>
                  <a:srgbClr val="FF6600"/>
                </a:solidFill>
              </a:rPr>
              <a:t>then the </a:t>
            </a:r>
            <a:r>
              <a:rPr lang="en-US" dirty="0">
                <a:solidFill>
                  <a:srgbClr val="FF6600"/>
                </a:solidFill>
              </a:rPr>
              <a:t>forecasting risk associated with that variable is high.</a:t>
            </a:r>
          </a:p>
        </p:txBody>
      </p:sp>
    </p:spTree>
    <p:extLst>
      <p:ext uri="{BB962C8B-B14F-4D97-AF65-F5344CB8AC3E}">
        <p14:creationId xmlns:p14="http://schemas.microsoft.com/office/powerpoint/2010/main" val="37586155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Sensitivity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54000" indent="-254000">
              <a:lnSpc>
                <a:spcPct val="90000"/>
              </a:lnSpc>
            </a:pPr>
            <a:r>
              <a:rPr lang="en-US" sz="3200" dirty="0" smtClean="0"/>
              <a:t>This </a:t>
            </a:r>
            <a:r>
              <a:rPr lang="en-US" sz="3200" dirty="0"/>
              <a:t>is a subset of scenario analysis where we are looking at the effect of specific variables on NPV</a:t>
            </a:r>
          </a:p>
          <a:p>
            <a:pPr marL="254000" indent="-254000">
              <a:lnSpc>
                <a:spcPct val="90000"/>
              </a:lnSpc>
            </a:pPr>
            <a:r>
              <a:rPr lang="en-US" sz="3200" dirty="0"/>
              <a:t>The </a:t>
            </a:r>
            <a:r>
              <a:rPr lang="en-US" sz="3200" dirty="0">
                <a:solidFill>
                  <a:srgbClr val="FF6600"/>
                </a:solidFill>
              </a:rPr>
              <a:t>greater the volatility </a:t>
            </a:r>
            <a:r>
              <a:rPr lang="en-US" sz="3200" dirty="0"/>
              <a:t>in NPV in relation to a specific variable, </a:t>
            </a:r>
            <a:r>
              <a:rPr lang="en-US" sz="3200" dirty="0">
                <a:solidFill>
                  <a:srgbClr val="008000"/>
                </a:solidFill>
              </a:rPr>
              <a:t>the larger the forecasting risk associated with that variable, and the more attention we want to pay to its estimation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6755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To </a:t>
            </a:r>
            <a:r>
              <a:rPr lang="en-US" dirty="0">
                <a:solidFill>
                  <a:srgbClr val="FF0000"/>
                </a:solidFill>
              </a:rPr>
              <a:t>illustrate how sensitivity analysis works, we go back to our base case for every </a:t>
            </a:r>
            <a:r>
              <a:rPr lang="en-US" dirty="0" smtClean="0">
                <a:solidFill>
                  <a:srgbClr val="FF0000"/>
                </a:solidFill>
              </a:rPr>
              <a:t>item except </a:t>
            </a:r>
            <a:r>
              <a:rPr lang="en-US" dirty="0">
                <a:solidFill>
                  <a:srgbClr val="FF0000"/>
                </a:solidFill>
              </a:rPr>
              <a:t>unit sales.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We </a:t>
            </a:r>
            <a:r>
              <a:rPr lang="en-US" dirty="0"/>
              <a:t>can then calculate cash </a:t>
            </a:r>
            <a:r>
              <a:rPr lang="en-US" dirty="0" smtClean="0"/>
              <a:t>flow </a:t>
            </a:r>
            <a:r>
              <a:rPr lang="en-US" dirty="0"/>
              <a:t>and NPV using the largest and </a:t>
            </a:r>
            <a:r>
              <a:rPr lang="en-US" dirty="0" smtClean="0"/>
              <a:t>smallest unit </a:t>
            </a:r>
            <a:r>
              <a:rPr lang="en-US" dirty="0"/>
              <a:t>sales </a:t>
            </a:r>
            <a:r>
              <a:rPr lang="en-US" dirty="0" smtClean="0"/>
              <a:t>figures</a:t>
            </a:r>
            <a:r>
              <a:rPr lang="en-US" dirty="0"/>
              <a:t>.</a:t>
            </a:r>
          </a:p>
        </p:txBody>
      </p:sp>
      <p:pic>
        <p:nvPicPr>
          <p:cNvPr id="5" name="Picture 4" descr="Screen Shot 2016-03-02 at 8.04.5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48" y="4325194"/>
            <a:ext cx="8153400" cy="1484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0643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For </a:t>
            </a:r>
            <a:r>
              <a:rPr lang="en-US" dirty="0">
                <a:solidFill>
                  <a:srgbClr val="FF0000"/>
                </a:solidFill>
              </a:rPr>
              <a:t>comparison, we now freeze everything except </a:t>
            </a:r>
            <a:r>
              <a:rPr lang="en-US" dirty="0" smtClean="0">
                <a:solidFill>
                  <a:srgbClr val="FF0000"/>
                </a:solidFill>
              </a:rPr>
              <a:t>fixed </a:t>
            </a:r>
            <a:r>
              <a:rPr lang="en-US" dirty="0">
                <a:solidFill>
                  <a:srgbClr val="FF0000"/>
                </a:solidFill>
              </a:rPr>
              <a:t>costs and repeat the analysis:</a:t>
            </a:r>
          </a:p>
        </p:txBody>
      </p:sp>
      <p:pic>
        <p:nvPicPr>
          <p:cNvPr id="4" name="Picture 3" descr="Screen Shot 2016-03-02 at 8.06.3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0" y="2983526"/>
            <a:ext cx="8575548" cy="1969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8513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/>
              <a:t>we see here is that given our ranges, the estimated NPV of this project is more </a:t>
            </a:r>
            <a:r>
              <a:rPr lang="en-US" dirty="0" smtClean="0"/>
              <a:t>sensitive to </a:t>
            </a:r>
            <a:r>
              <a:rPr lang="en-US" dirty="0"/>
              <a:t>changes in projected </a:t>
            </a:r>
            <a:r>
              <a:rPr lang="en-US" dirty="0">
                <a:solidFill>
                  <a:srgbClr val="008000"/>
                </a:solidFill>
              </a:rPr>
              <a:t>unit sales </a:t>
            </a:r>
            <a:r>
              <a:rPr lang="en-US" dirty="0"/>
              <a:t>than it is to changes in projected </a:t>
            </a:r>
            <a:r>
              <a:rPr lang="en-US" dirty="0" smtClean="0">
                <a:solidFill>
                  <a:srgbClr val="008000"/>
                </a:solidFill>
              </a:rPr>
              <a:t>fixed </a:t>
            </a:r>
            <a:r>
              <a:rPr lang="en-US" dirty="0">
                <a:solidFill>
                  <a:srgbClr val="008000"/>
                </a:solidFill>
              </a:rPr>
              <a:t>costs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Under </a:t>
            </a:r>
            <a:r>
              <a:rPr lang="en-US" dirty="0"/>
              <a:t>the worst case for </a:t>
            </a:r>
            <a:r>
              <a:rPr lang="en-US" dirty="0" smtClean="0"/>
              <a:t>fixed </a:t>
            </a:r>
            <a:r>
              <a:rPr lang="en-US" dirty="0"/>
              <a:t>costs, the NPV is </a:t>
            </a:r>
            <a:r>
              <a:rPr lang="en-US" dirty="0" smtClean="0"/>
              <a:t>still positive.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667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Roadmap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74171176"/>
              </p:ext>
            </p:extLst>
          </p:nvPr>
        </p:nvGraphicFramePr>
        <p:xfrm>
          <a:off x="150209" y="1622701"/>
          <a:ext cx="8821392" cy="4397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1865"/>
                <a:gridCol w="3418831"/>
                <a:gridCol w="2205348"/>
                <a:gridCol w="2205348"/>
              </a:tblGrid>
              <a:tr h="4800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Chapter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Topic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Focus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Exam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89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Raising Capital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88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Cost</a:t>
                      </a:r>
                      <a:r>
                        <a:rPr kumimoji="0"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Capital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00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Net Present Value and Other Investment Criteria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Mid-Term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47959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Analysis and Evaluation</a:t>
                      </a:r>
                      <a:r>
                        <a:rPr kumimoji="0"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00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Financial</a:t>
                      </a:r>
                      <a:r>
                        <a:rPr kumimoji="0"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Leverage</a:t>
                      </a:r>
                      <a:r>
                        <a:rPr kumimoji="0"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Capital</a:t>
                      </a:r>
                      <a:r>
                        <a:rPr kumimoji="0"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Structure</a:t>
                      </a:r>
                      <a:r>
                        <a:rPr kumimoji="0"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Policy</a:t>
                      </a:r>
                      <a:r>
                        <a:rPr kumimoji="0"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00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Making Capital Investment Decision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        Mid-Term</a:t>
                      </a:r>
                    </a:p>
                  </a:txBody>
                  <a:tcPr/>
                </a:tc>
              </a:tr>
              <a:tr h="6253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Dividends</a:t>
                      </a:r>
                      <a:r>
                        <a:rPr kumimoji="0"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Theory </a:t>
                      </a:r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6020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Sensitivity Analysis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As we have illustrated, sensitivity analysis is useful in pinpointing </a:t>
            </a:r>
            <a:r>
              <a:rPr lang="en-US" dirty="0">
                <a:solidFill>
                  <a:srgbClr val="008000"/>
                </a:solidFill>
              </a:rPr>
              <a:t>which variables </a:t>
            </a:r>
            <a:r>
              <a:rPr lang="en-US" dirty="0" smtClean="0">
                <a:solidFill>
                  <a:srgbClr val="008000"/>
                </a:solidFill>
              </a:rPr>
              <a:t>deserve the </a:t>
            </a:r>
            <a:r>
              <a:rPr lang="en-US" dirty="0">
                <a:solidFill>
                  <a:srgbClr val="008000"/>
                </a:solidFill>
              </a:rPr>
              <a:t>most attention. </a:t>
            </a:r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 smtClean="0"/>
              <a:t>If </a:t>
            </a:r>
            <a:r>
              <a:rPr lang="en-US" dirty="0"/>
              <a:t>we </a:t>
            </a:r>
            <a:r>
              <a:rPr lang="en-US" dirty="0" smtClean="0"/>
              <a:t>find </a:t>
            </a:r>
            <a:r>
              <a:rPr lang="en-US" dirty="0"/>
              <a:t>that our estimated NPV is </a:t>
            </a:r>
            <a:r>
              <a:rPr lang="en-US" dirty="0">
                <a:solidFill>
                  <a:srgbClr val="008000"/>
                </a:solidFill>
              </a:rPr>
              <a:t>especially sensitive to changes in </a:t>
            </a:r>
            <a:r>
              <a:rPr lang="en-US" dirty="0" smtClean="0">
                <a:solidFill>
                  <a:srgbClr val="008000"/>
                </a:solidFill>
              </a:rPr>
              <a:t>a variable </a:t>
            </a:r>
            <a:r>
              <a:rPr lang="en-US" dirty="0">
                <a:solidFill>
                  <a:srgbClr val="008000"/>
                </a:solidFill>
              </a:rPr>
              <a:t>that is </a:t>
            </a:r>
            <a:r>
              <a:rPr lang="en-US" dirty="0" smtClean="0">
                <a:solidFill>
                  <a:srgbClr val="008000"/>
                </a:solidFill>
              </a:rPr>
              <a:t>difficult </a:t>
            </a:r>
            <a:r>
              <a:rPr lang="en-US" dirty="0">
                <a:solidFill>
                  <a:srgbClr val="008000"/>
                </a:solidFill>
              </a:rPr>
              <a:t>to forecast</a:t>
            </a:r>
            <a:r>
              <a:rPr lang="en-US" dirty="0"/>
              <a:t> (such as unit sales), then </a:t>
            </a:r>
            <a:r>
              <a:rPr lang="en-US" dirty="0">
                <a:solidFill>
                  <a:srgbClr val="008000"/>
                </a:solidFill>
              </a:rPr>
              <a:t>the degree of forecasting risk </a:t>
            </a:r>
            <a:r>
              <a:rPr lang="en-US" dirty="0" smtClean="0">
                <a:solidFill>
                  <a:srgbClr val="008000"/>
                </a:solidFill>
              </a:rPr>
              <a:t>is high</a:t>
            </a:r>
            <a:r>
              <a:rPr lang="en-US" dirty="0">
                <a:solidFill>
                  <a:srgbClr val="008000"/>
                </a:solidFill>
              </a:rPr>
              <a:t>. </a:t>
            </a:r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 smtClean="0"/>
              <a:t>We </a:t>
            </a:r>
            <a:r>
              <a:rPr lang="en-US" dirty="0"/>
              <a:t>might decide that further market research would be a good idea in this case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589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SIMULATION ANALYSIS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Scenario </a:t>
            </a:r>
            <a:r>
              <a:rPr lang="en-US" dirty="0"/>
              <a:t>analysis and sensitivity analysis are widely used</a:t>
            </a:r>
            <a:r>
              <a:rPr lang="en-US" dirty="0" smtClean="0"/>
              <a:t>.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 </a:t>
            </a:r>
            <a:r>
              <a:rPr lang="en-US" dirty="0"/>
              <a:t>With </a:t>
            </a:r>
            <a:r>
              <a:rPr lang="en-US" u="sng" dirty="0">
                <a:solidFill>
                  <a:srgbClr val="008000"/>
                </a:solidFill>
              </a:rPr>
              <a:t>scenario analysis</a:t>
            </a:r>
            <a:r>
              <a:rPr lang="en-US" dirty="0"/>
              <a:t>, we </a:t>
            </a:r>
            <a:r>
              <a:rPr lang="en-US" dirty="0" smtClean="0"/>
              <a:t>let all </a:t>
            </a:r>
            <a:r>
              <a:rPr lang="en-US" dirty="0">
                <a:solidFill>
                  <a:srgbClr val="FF0000"/>
                </a:solidFill>
              </a:rPr>
              <a:t>the different variables change</a:t>
            </a:r>
            <a:r>
              <a:rPr lang="en-US" dirty="0"/>
              <a:t>, but we let them take on only a few values</a:t>
            </a:r>
            <a:r>
              <a:rPr lang="en-US" dirty="0" smtClean="0"/>
              <a:t>.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 </a:t>
            </a:r>
            <a:r>
              <a:rPr lang="en-US" dirty="0"/>
              <a:t>With </a:t>
            </a:r>
            <a:r>
              <a:rPr lang="en-US" u="sng" dirty="0" smtClean="0">
                <a:solidFill>
                  <a:srgbClr val="008000"/>
                </a:solidFill>
              </a:rPr>
              <a:t>sensitivity analysis</a:t>
            </a:r>
            <a:r>
              <a:rPr lang="en-US" dirty="0"/>
              <a:t>, we let </a:t>
            </a:r>
            <a:r>
              <a:rPr lang="en-US" dirty="0">
                <a:solidFill>
                  <a:srgbClr val="FF0000"/>
                </a:solidFill>
              </a:rPr>
              <a:t>only one variable change</a:t>
            </a:r>
            <a:r>
              <a:rPr lang="en-US" dirty="0"/>
              <a:t>, but we let it take on many values. 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If </a:t>
            </a:r>
            <a:r>
              <a:rPr lang="en-US" dirty="0"/>
              <a:t>we </a:t>
            </a:r>
            <a:r>
              <a:rPr lang="en-US" dirty="0" smtClean="0"/>
              <a:t>combine the </a:t>
            </a:r>
            <a:r>
              <a:rPr lang="en-US" dirty="0"/>
              <a:t>two approaches, the result is a crude form of </a:t>
            </a:r>
            <a:r>
              <a:rPr lang="en-US" u="sng" dirty="0">
                <a:solidFill>
                  <a:srgbClr val="008000"/>
                </a:solidFill>
              </a:rPr>
              <a:t>simulation analysis  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60146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SIMULATION ANALYSIS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 If we want to let </a:t>
            </a:r>
            <a:r>
              <a:rPr lang="en-US" dirty="0">
                <a:solidFill>
                  <a:srgbClr val="FF0000"/>
                </a:solidFill>
              </a:rPr>
              <a:t>all the items vary at the same time</a:t>
            </a:r>
            <a:r>
              <a:rPr lang="en-US" dirty="0"/>
              <a:t>, we have to consider a very </a:t>
            </a:r>
            <a:r>
              <a:rPr lang="en-US" dirty="0" smtClean="0"/>
              <a:t>large number </a:t>
            </a:r>
            <a:r>
              <a:rPr lang="en-US" dirty="0"/>
              <a:t>of scenarios, and computer assistance is almost certainly needed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In the </a:t>
            </a:r>
            <a:r>
              <a:rPr lang="en-US" dirty="0" smtClean="0"/>
              <a:t>simplest case</a:t>
            </a:r>
            <a:r>
              <a:rPr lang="en-US" dirty="0"/>
              <a:t>, we start with unit sales and assume that </a:t>
            </a:r>
            <a:r>
              <a:rPr lang="en-US" dirty="0">
                <a:solidFill>
                  <a:srgbClr val="FF0000"/>
                </a:solidFill>
              </a:rPr>
              <a:t>any value in our 5,500 to 6,500 range </a:t>
            </a:r>
            <a:r>
              <a:rPr lang="en-US" dirty="0" smtClean="0">
                <a:solidFill>
                  <a:srgbClr val="FF0000"/>
                </a:solidFill>
              </a:rPr>
              <a:t>is equally </a:t>
            </a:r>
            <a:r>
              <a:rPr lang="en-US" dirty="0">
                <a:solidFill>
                  <a:srgbClr val="FF0000"/>
                </a:solidFill>
              </a:rPr>
              <a:t>likely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/>
              <a:t>We </a:t>
            </a:r>
            <a:r>
              <a:rPr lang="en-US" dirty="0"/>
              <a:t>start by </a:t>
            </a:r>
            <a:r>
              <a:rPr lang="en-US" dirty="0">
                <a:solidFill>
                  <a:srgbClr val="FF0000"/>
                </a:solidFill>
              </a:rPr>
              <a:t>randomly picking one value </a:t>
            </a:r>
            <a:r>
              <a:rPr lang="en-US" dirty="0"/>
              <a:t>(or by instructing a computer to </a:t>
            </a:r>
            <a:r>
              <a:rPr lang="en-US" dirty="0" smtClean="0"/>
              <a:t>do so</a:t>
            </a:r>
            <a:r>
              <a:rPr lang="en-US" dirty="0"/>
              <a:t>). We then randomly pick a price, a variable cost, and so on.</a:t>
            </a:r>
          </a:p>
          <a:p>
            <a:r>
              <a:rPr lang="en-US" dirty="0"/>
              <a:t>Once we have values for all the relevant components, </a:t>
            </a:r>
            <a:r>
              <a:rPr lang="en-US" dirty="0">
                <a:solidFill>
                  <a:srgbClr val="FF0000"/>
                </a:solidFill>
              </a:rPr>
              <a:t>we calculate an NPV</a:t>
            </a:r>
            <a:r>
              <a:rPr lang="en-US" dirty="0"/>
              <a:t>. We </a:t>
            </a:r>
            <a:r>
              <a:rPr lang="en-US" dirty="0" smtClean="0"/>
              <a:t>repeat this </a:t>
            </a:r>
            <a:r>
              <a:rPr lang="en-US" dirty="0"/>
              <a:t>sequence as much as we desire, probably several thousand times.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42611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SIMULATION ANALYSIS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result is many NPV estimates that we summarize </a:t>
            </a:r>
            <a:r>
              <a:rPr lang="en-US" dirty="0">
                <a:solidFill>
                  <a:srgbClr val="008000"/>
                </a:solidFill>
              </a:rPr>
              <a:t>by calculating the average value</a:t>
            </a:r>
            <a:r>
              <a:rPr lang="en-US" dirty="0"/>
              <a:t> and some measure of how spread out the different possibilities are. </a:t>
            </a:r>
          </a:p>
          <a:p>
            <a:r>
              <a:rPr lang="en-US" dirty="0"/>
              <a:t>For example, </a:t>
            </a:r>
            <a:r>
              <a:rPr lang="en-US" dirty="0">
                <a:solidFill>
                  <a:srgbClr val="FF0000"/>
                </a:solidFill>
              </a:rPr>
              <a:t>it would be of some interest to know what percentage of the possible scenarios result in negative estimated NPVs.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6254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3918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Break-Even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crucial variable for a project is </a:t>
            </a:r>
            <a:r>
              <a:rPr lang="en-US" dirty="0">
                <a:solidFill>
                  <a:srgbClr val="FF0000"/>
                </a:solidFill>
              </a:rPr>
              <a:t>sales volume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we </a:t>
            </a:r>
            <a:r>
              <a:rPr lang="en-US" dirty="0" smtClean="0"/>
              <a:t>are thinking </a:t>
            </a:r>
            <a:r>
              <a:rPr lang="en-US" dirty="0"/>
              <a:t>of creating a new product or entering a new market, for example, </a:t>
            </a:r>
            <a:r>
              <a:rPr lang="en-US" dirty="0">
                <a:solidFill>
                  <a:srgbClr val="008000"/>
                </a:solidFill>
              </a:rPr>
              <a:t>the hardest </a:t>
            </a:r>
            <a:r>
              <a:rPr lang="en-US" dirty="0" smtClean="0">
                <a:solidFill>
                  <a:srgbClr val="008000"/>
                </a:solidFill>
              </a:rPr>
              <a:t>thing to </a:t>
            </a:r>
            <a:r>
              <a:rPr lang="en-US" dirty="0">
                <a:solidFill>
                  <a:srgbClr val="008000"/>
                </a:solidFill>
              </a:rPr>
              <a:t>forecast accurately is how much we can sell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</a:t>
            </a:r>
            <a:r>
              <a:rPr lang="en-US" dirty="0"/>
              <a:t>this reason, sales volume is </a:t>
            </a:r>
            <a:r>
              <a:rPr lang="en-US" dirty="0" smtClean="0"/>
              <a:t>usually analyzed </a:t>
            </a:r>
            <a:r>
              <a:rPr lang="en-US" dirty="0"/>
              <a:t>more closely than other variables.</a:t>
            </a:r>
          </a:p>
          <a:p>
            <a:r>
              <a:rPr lang="en-US" dirty="0"/>
              <a:t>Break-even analysis is a </a:t>
            </a:r>
            <a:r>
              <a:rPr lang="en-US" dirty="0">
                <a:solidFill>
                  <a:srgbClr val="FF0000"/>
                </a:solidFill>
              </a:rPr>
              <a:t>popular and </a:t>
            </a:r>
            <a:r>
              <a:rPr lang="en-US" dirty="0" smtClean="0">
                <a:solidFill>
                  <a:srgbClr val="FF0000"/>
                </a:solidFill>
              </a:rPr>
              <a:t>commonly </a:t>
            </a:r>
            <a:r>
              <a:rPr lang="en-US" dirty="0" smtClean="0"/>
              <a:t>used </a:t>
            </a:r>
            <a:r>
              <a:rPr lang="en-US" dirty="0"/>
              <a:t>tool for analyzing the </a:t>
            </a:r>
            <a:r>
              <a:rPr lang="en-US" dirty="0" smtClean="0"/>
              <a:t>relationship between </a:t>
            </a:r>
            <a:r>
              <a:rPr lang="en-US" dirty="0"/>
              <a:t>sales volume and </a:t>
            </a:r>
            <a:r>
              <a:rPr lang="en-US" dirty="0" smtClean="0"/>
              <a:t>profitability</a:t>
            </a:r>
            <a:r>
              <a:rPr lang="en-US" dirty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67164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Break-Even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There are a variety of different break-even </a:t>
            </a:r>
            <a:r>
              <a:rPr lang="en-US" dirty="0" smtClean="0"/>
              <a:t>measures, and </a:t>
            </a:r>
            <a:r>
              <a:rPr lang="en-US" dirty="0"/>
              <a:t>we have already seen several types. </a:t>
            </a:r>
          </a:p>
          <a:p>
            <a:r>
              <a:rPr lang="en-US" dirty="0" smtClean="0"/>
              <a:t>An example : payback </a:t>
            </a:r>
            <a:r>
              <a:rPr lang="en-US" dirty="0"/>
              <a:t>period can be interpreted as the length of time until a project breaks even, </a:t>
            </a:r>
            <a:r>
              <a:rPr lang="en-US" dirty="0" smtClean="0"/>
              <a:t>ignoring time </a:t>
            </a:r>
            <a:r>
              <a:rPr lang="en-US" dirty="0"/>
              <a:t>value.</a:t>
            </a:r>
          </a:p>
          <a:p>
            <a:r>
              <a:rPr lang="en-US" dirty="0"/>
              <a:t>All break-even measures have a similar goal. </a:t>
            </a:r>
            <a:endParaRPr lang="en-US" dirty="0" smtClean="0"/>
          </a:p>
          <a:p>
            <a:pPr>
              <a:buFont typeface="Wingdings" charset="2"/>
              <a:buChar char="v"/>
            </a:pPr>
            <a:r>
              <a:rPr lang="en-US" dirty="0" smtClean="0"/>
              <a:t>we </a:t>
            </a:r>
            <a:r>
              <a:rPr lang="en-US" dirty="0"/>
              <a:t>will always be asking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“</a:t>
            </a:r>
            <a:r>
              <a:rPr lang="en-US" dirty="0">
                <a:solidFill>
                  <a:srgbClr val="FF0000"/>
                </a:solidFill>
              </a:rPr>
              <a:t>How bad do sales have to get before we actually begin to lose money</a:t>
            </a:r>
            <a:r>
              <a:rPr lang="en-US" dirty="0" smtClean="0"/>
              <a:t>?</a:t>
            </a:r>
            <a:endParaRPr lang="en-US" dirty="0"/>
          </a:p>
          <a:p>
            <a:pPr>
              <a:buFont typeface="Wingdings" charset="2"/>
              <a:buChar char="v"/>
            </a:pPr>
            <a:r>
              <a:rPr lang="en-US" dirty="0" smtClean="0"/>
              <a:t>We will </a:t>
            </a:r>
            <a:r>
              <a:rPr lang="en-US" dirty="0"/>
              <a:t>also be asking, </a:t>
            </a:r>
            <a:r>
              <a:rPr lang="en-US" dirty="0">
                <a:solidFill>
                  <a:srgbClr val="FF0000"/>
                </a:solidFill>
              </a:rPr>
              <a:t>“Is it likely that things will get that bad?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0141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FIXED AND VARIABLE COSTS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Variable </a:t>
            </a:r>
            <a:r>
              <a:rPr lang="en-US" dirty="0"/>
              <a:t>Costs </a:t>
            </a:r>
            <a:r>
              <a:rPr lang="en-US" dirty="0" smtClean="0"/>
              <a:t>change </a:t>
            </a:r>
            <a:r>
              <a:rPr lang="en-US" dirty="0"/>
              <a:t>as the quantity of output changes</a:t>
            </a:r>
            <a:r>
              <a:rPr lang="en-US" dirty="0" smtClean="0"/>
              <a:t>, and </a:t>
            </a:r>
            <a:r>
              <a:rPr lang="en-US" dirty="0"/>
              <a:t>they are zero when production is zero.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example, direct labor costs and raw </a:t>
            </a:r>
            <a:r>
              <a:rPr lang="en-US" dirty="0" smtClean="0"/>
              <a:t>material costs </a:t>
            </a:r>
            <a:r>
              <a:rPr lang="en-US" dirty="0"/>
              <a:t>are usually considered variable. This makes sense because if we shut down </a:t>
            </a:r>
            <a:r>
              <a:rPr lang="en-US" dirty="0" smtClean="0"/>
              <a:t>operations tomorrow</a:t>
            </a:r>
            <a:r>
              <a:rPr lang="en-US" dirty="0"/>
              <a:t>, there will be no future costs for labor or raw </a:t>
            </a:r>
            <a:r>
              <a:rPr lang="en-US" dirty="0" smtClean="0"/>
              <a:t>materials.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that </a:t>
            </a:r>
            <a:r>
              <a:rPr lang="en-US" dirty="0">
                <a:solidFill>
                  <a:srgbClr val="FF0000"/>
                </a:solidFill>
              </a:rPr>
              <a:t>total variable cost is equal to the cost per unit multiplied by the number of units.</a:t>
            </a:r>
          </a:p>
          <a:p>
            <a:r>
              <a:rPr lang="en-US" dirty="0"/>
              <a:t>In other words, the relationship between total variable cost (VC), cost per unit of output ( v )</a:t>
            </a:r>
            <a:r>
              <a:rPr lang="en-US" dirty="0" smtClean="0"/>
              <a:t>, and </a:t>
            </a:r>
            <a:r>
              <a:rPr lang="en-US" dirty="0"/>
              <a:t>total quantity of output ( Q ) can be written simply as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9995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COSTS</a:t>
            </a:r>
          </a:p>
        </p:txBody>
      </p:sp>
      <p:pic>
        <p:nvPicPr>
          <p:cNvPr id="4" name="Content Placeholder 3" descr="Screen Shot 2016-03-02 at 3.53.15 PM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3185" b="-4318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569666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The </a:t>
            </a:r>
            <a:r>
              <a:rPr lang="en-US" dirty="0" err="1">
                <a:solidFill>
                  <a:srgbClr val="FF0000"/>
                </a:solidFill>
              </a:rPr>
              <a:t>Blume</a:t>
            </a:r>
            <a:r>
              <a:rPr lang="en-US" dirty="0">
                <a:solidFill>
                  <a:srgbClr val="FF0000"/>
                </a:solidFill>
              </a:rPr>
              <a:t> Corporation is a manufacturer of pencils. It has received an order for </a:t>
            </a:r>
            <a:r>
              <a:rPr lang="en-US" dirty="0" smtClean="0">
                <a:solidFill>
                  <a:srgbClr val="FF0000"/>
                </a:solidFill>
              </a:rPr>
              <a:t>5,000 pencils</a:t>
            </a:r>
            <a:r>
              <a:rPr lang="en-US" dirty="0">
                <a:solidFill>
                  <a:srgbClr val="FF0000"/>
                </a:solidFill>
              </a:rPr>
              <a:t>, and the company has to decide whether to accept the order. From recent experience</a:t>
            </a:r>
            <a:r>
              <a:rPr lang="en-US" dirty="0" smtClean="0">
                <a:solidFill>
                  <a:srgbClr val="FF0000"/>
                </a:solidFill>
              </a:rPr>
              <a:t>, the </a:t>
            </a:r>
            <a:r>
              <a:rPr lang="en-US" dirty="0">
                <a:solidFill>
                  <a:srgbClr val="FF0000"/>
                </a:solidFill>
              </a:rPr>
              <a:t>company knows that each pencil requires 5 cents in raw materials and 50 </a:t>
            </a:r>
            <a:r>
              <a:rPr lang="en-US" dirty="0" smtClean="0">
                <a:solidFill>
                  <a:srgbClr val="FF0000"/>
                </a:solidFill>
              </a:rPr>
              <a:t>cents in </a:t>
            </a:r>
            <a:r>
              <a:rPr lang="en-US" dirty="0">
                <a:solidFill>
                  <a:srgbClr val="FF0000"/>
                </a:solidFill>
              </a:rPr>
              <a:t>direct labor costs. These variable costs are expected to continue to apply in the future.</a:t>
            </a:r>
          </a:p>
          <a:p>
            <a:r>
              <a:rPr lang="en-US" dirty="0">
                <a:solidFill>
                  <a:srgbClr val="FF0000"/>
                </a:solidFill>
              </a:rPr>
              <a:t>What will </a:t>
            </a:r>
            <a:r>
              <a:rPr lang="en-US" dirty="0" err="1">
                <a:solidFill>
                  <a:srgbClr val="FF0000"/>
                </a:solidFill>
              </a:rPr>
              <a:t>Blume’s</a:t>
            </a:r>
            <a:r>
              <a:rPr lang="en-US" dirty="0">
                <a:solidFill>
                  <a:srgbClr val="FF0000"/>
                </a:solidFill>
              </a:rPr>
              <a:t> total variable costs be if it accepts the order?</a:t>
            </a:r>
          </a:p>
          <a:p>
            <a:r>
              <a:rPr lang="en-US" dirty="0"/>
              <a:t>In this case, the cost per unit is 50 cents in labor plus 5 cents in material for a total of </a:t>
            </a:r>
            <a:r>
              <a:rPr lang="en-US" dirty="0" smtClean="0"/>
              <a:t>55 cents </a:t>
            </a:r>
            <a:r>
              <a:rPr lang="en-US" dirty="0"/>
              <a:t>per unit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27929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Concepts and 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Understand forecasting risk and sources of value</a:t>
            </a:r>
          </a:p>
          <a:p>
            <a:r>
              <a:rPr lang="en-US" dirty="0"/>
              <a:t>Understand and be able to conduct scenario and sensitivity analysis</a:t>
            </a:r>
          </a:p>
          <a:p>
            <a:r>
              <a:rPr lang="en-US" dirty="0"/>
              <a:t>Understand the various forms of break-even analysis</a:t>
            </a:r>
          </a:p>
          <a:p>
            <a:r>
              <a:rPr lang="en-US" dirty="0"/>
              <a:t>Understand operating leverage</a:t>
            </a:r>
          </a:p>
          <a:p>
            <a:r>
              <a:rPr lang="en-US" dirty="0"/>
              <a:t>Understand capital rationing and its effects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4988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 At 5,000 units of output, we have:</a:t>
            </a:r>
          </a:p>
          <a:p>
            <a:endParaRPr lang="en-US" dirty="0"/>
          </a:p>
        </p:txBody>
      </p:sp>
      <p:pic>
        <p:nvPicPr>
          <p:cNvPr id="4" name="Picture 3" descr="Screen Shot 2016-03-02 at 3.58.5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150" y="3263900"/>
            <a:ext cx="6896100" cy="23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7003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Costs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Fixed </a:t>
            </a:r>
            <a:r>
              <a:rPr lang="en-US" dirty="0" smtClean="0"/>
              <a:t>Costs do </a:t>
            </a:r>
            <a:r>
              <a:rPr lang="en-US" dirty="0"/>
              <a:t>not change during a </a:t>
            </a:r>
            <a:r>
              <a:rPr lang="en-US" dirty="0" smtClean="0"/>
              <a:t>specified </a:t>
            </a:r>
            <a:r>
              <a:rPr lang="en-US" dirty="0"/>
              <a:t>time period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So</a:t>
            </a:r>
            <a:r>
              <a:rPr lang="en-US" dirty="0" smtClean="0"/>
              <a:t>, unlike </a:t>
            </a:r>
            <a:r>
              <a:rPr lang="en-US" dirty="0"/>
              <a:t>variable costs, they do not depend on the amount of goods or services produced </a:t>
            </a:r>
            <a:r>
              <a:rPr lang="en-US" dirty="0" smtClean="0"/>
              <a:t>during a </a:t>
            </a:r>
            <a:r>
              <a:rPr lang="en-US" dirty="0"/>
              <a:t>period (at least within some range of production).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example, the lease payment on a </a:t>
            </a:r>
            <a:r>
              <a:rPr lang="en-US" dirty="0" smtClean="0"/>
              <a:t>production facility </a:t>
            </a:r>
            <a:r>
              <a:rPr lang="en-US" dirty="0"/>
              <a:t>and the company president’s salary are </a:t>
            </a:r>
            <a:r>
              <a:rPr lang="en-US" dirty="0" smtClean="0"/>
              <a:t>fixed </a:t>
            </a:r>
            <a:r>
              <a:rPr lang="en-US" dirty="0"/>
              <a:t>costs, at least over some period.</a:t>
            </a:r>
          </a:p>
          <a:p>
            <a:r>
              <a:rPr lang="en-US" dirty="0"/>
              <a:t>Naturally, </a:t>
            </a:r>
            <a:r>
              <a:rPr lang="en-US" dirty="0" smtClean="0"/>
              <a:t>fixed </a:t>
            </a:r>
            <a:r>
              <a:rPr lang="en-US" dirty="0"/>
              <a:t>costs are not </a:t>
            </a:r>
            <a:r>
              <a:rPr lang="en-US" dirty="0" smtClean="0"/>
              <a:t>fixed </a:t>
            </a:r>
            <a:r>
              <a:rPr lang="en-US" dirty="0"/>
              <a:t>forever. They are </a:t>
            </a:r>
            <a:r>
              <a:rPr lang="en-US" dirty="0" smtClean="0"/>
              <a:t>fixed </a:t>
            </a:r>
            <a:r>
              <a:rPr lang="en-US" dirty="0"/>
              <a:t>only during some </a:t>
            </a:r>
            <a:r>
              <a:rPr lang="en-US" dirty="0" smtClean="0"/>
              <a:t>particular time</a:t>
            </a:r>
            <a:r>
              <a:rPr lang="en-US" dirty="0"/>
              <a:t>, say, a quarter or a year. </a:t>
            </a:r>
            <a:endParaRPr lang="en-US" dirty="0" smtClean="0"/>
          </a:p>
          <a:p>
            <a:r>
              <a:rPr lang="en-US" dirty="0" smtClean="0"/>
              <a:t>Beyond </a:t>
            </a:r>
            <a:r>
              <a:rPr lang="en-US" dirty="0"/>
              <a:t>that time, leases can be terminated and executives</a:t>
            </a:r>
          </a:p>
          <a:p>
            <a:r>
              <a:rPr lang="en-US" dirty="0"/>
              <a:t>“retired.” More to the point, any </a:t>
            </a:r>
            <a:r>
              <a:rPr lang="en-US" dirty="0" smtClean="0"/>
              <a:t>fixed </a:t>
            </a:r>
            <a:r>
              <a:rPr lang="en-US" dirty="0"/>
              <a:t>cost can be </a:t>
            </a:r>
            <a:r>
              <a:rPr lang="en-US" dirty="0" smtClean="0"/>
              <a:t>modified </a:t>
            </a:r>
            <a:r>
              <a:rPr lang="en-US" dirty="0"/>
              <a:t>or eliminated given </a:t>
            </a:r>
            <a:r>
              <a:rPr lang="en-US" dirty="0" smtClean="0"/>
              <a:t>enough time</a:t>
            </a:r>
            <a:r>
              <a:rPr lang="en-US" dirty="0"/>
              <a:t>; so, in the long run, all costs are variable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4032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Costs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Total </a:t>
            </a:r>
            <a:r>
              <a:rPr lang="en-US" dirty="0"/>
              <a:t>costs (TC) for a given level of output are the sum of variable </a:t>
            </a:r>
            <a:r>
              <a:rPr lang="en-US" dirty="0" smtClean="0"/>
              <a:t>costs (</a:t>
            </a:r>
            <a:r>
              <a:rPr lang="en-US" dirty="0"/>
              <a:t>VC) and </a:t>
            </a:r>
            <a:r>
              <a:rPr lang="en-US" dirty="0" smtClean="0"/>
              <a:t>fixed </a:t>
            </a:r>
            <a:r>
              <a:rPr lang="en-US" dirty="0"/>
              <a:t>costs (FC):</a:t>
            </a:r>
          </a:p>
        </p:txBody>
      </p:sp>
      <p:pic>
        <p:nvPicPr>
          <p:cNvPr id="4" name="Picture 3" descr="Screen Shot 2016-03-02 at 4.03.3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0" y="3157148"/>
            <a:ext cx="8283448" cy="224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5849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ACCOUNTING BREAK-EVEN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sales level that </a:t>
            </a:r>
            <a:r>
              <a:rPr lang="en-US" dirty="0" smtClean="0"/>
              <a:t>results in </a:t>
            </a:r>
            <a:r>
              <a:rPr lang="en-US" dirty="0"/>
              <a:t>zero project net income</a:t>
            </a:r>
            <a:r>
              <a:rPr lang="en-US" dirty="0" smtClean="0"/>
              <a:t>.</a:t>
            </a:r>
          </a:p>
          <a:p>
            <a:r>
              <a:rPr lang="en-US" dirty="0"/>
              <a:t>A</a:t>
            </a:r>
            <a:r>
              <a:rPr lang="en-US" dirty="0" smtClean="0"/>
              <a:t>ccounting Break –even is the </a:t>
            </a:r>
            <a:r>
              <a:rPr lang="en-US" dirty="0"/>
              <a:t>most widely used measure of break-</a:t>
            </a:r>
            <a:r>
              <a:rPr lang="en-US" dirty="0" smtClean="0"/>
              <a:t>even.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1072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Suppose </a:t>
            </a:r>
            <a:r>
              <a:rPr lang="en-US" dirty="0"/>
              <a:t>we </a:t>
            </a:r>
            <a:r>
              <a:rPr lang="en-US" dirty="0">
                <a:solidFill>
                  <a:srgbClr val="FF6600"/>
                </a:solidFill>
              </a:rPr>
              <a:t>retail</a:t>
            </a:r>
            <a:r>
              <a:rPr lang="en-US" dirty="0"/>
              <a:t> one-petabyte computer disks for </a:t>
            </a:r>
            <a:r>
              <a:rPr lang="en-US" dirty="0">
                <a:solidFill>
                  <a:srgbClr val="FF6600"/>
                </a:solidFill>
              </a:rPr>
              <a:t>$5 </a:t>
            </a:r>
            <a:r>
              <a:rPr lang="en-US" dirty="0" smtClean="0">
                <a:solidFill>
                  <a:srgbClr val="FF6600"/>
                </a:solidFill>
              </a:rPr>
              <a:t>a piece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We can </a:t>
            </a:r>
            <a:r>
              <a:rPr lang="en-US" dirty="0">
                <a:solidFill>
                  <a:srgbClr val="FF6600"/>
                </a:solidFill>
              </a:rPr>
              <a:t>buy</a:t>
            </a:r>
            <a:r>
              <a:rPr lang="en-US" dirty="0"/>
              <a:t> disks from </a:t>
            </a:r>
            <a:r>
              <a:rPr lang="en-US" dirty="0" smtClean="0"/>
              <a:t>a wholesale </a:t>
            </a:r>
            <a:r>
              <a:rPr lang="en-US" dirty="0"/>
              <a:t>supplier </a:t>
            </a:r>
            <a:r>
              <a:rPr lang="en-US" dirty="0">
                <a:solidFill>
                  <a:srgbClr val="FF6600"/>
                </a:solidFill>
              </a:rPr>
              <a:t>for $3 </a:t>
            </a:r>
            <a:r>
              <a:rPr lang="en-US" dirty="0" smtClean="0">
                <a:solidFill>
                  <a:srgbClr val="FF6600"/>
                </a:solidFill>
              </a:rPr>
              <a:t>a piece.</a:t>
            </a:r>
          </a:p>
          <a:p>
            <a:r>
              <a:rPr lang="en-US" dirty="0" smtClean="0"/>
              <a:t> </a:t>
            </a:r>
            <a:r>
              <a:rPr lang="en-US" dirty="0"/>
              <a:t>We </a:t>
            </a:r>
            <a:r>
              <a:rPr lang="en-US" dirty="0">
                <a:solidFill>
                  <a:srgbClr val="FF6600"/>
                </a:solidFill>
              </a:rPr>
              <a:t>have accounting expenses of $600 in </a:t>
            </a:r>
            <a:r>
              <a:rPr lang="en-US" dirty="0" smtClean="0">
                <a:solidFill>
                  <a:srgbClr val="FF6600"/>
                </a:solidFill>
              </a:rPr>
              <a:t>fixed </a:t>
            </a:r>
            <a:r>
              <a:rPr lang="en-US" dirty="0">
                <a:solidFill>
                  <a:srgbClr val="FF6600"/>
                </a:solidFill>
              </a:rPr>
              <a:t>costs </a:t>
            </a:r>
            <a:r>
              <a:rPr lang="en-US" dirty="0" smtClean="0">
                <a:solidFill>
                  <a:srgbClr val="FF6600"/>
                </a:solidFill>
              </a:rPr>
              <a:t>and $</a:t>
            </a:r>
            <a:r>
              <a:rPr lang="en-US" dirty="0">
                <a:solidFill>
                  <a:srgbClr val="FF6600"/>
                </a:solidFill>
              </a:rPr>
              <a:t>300 in depreciation. </a:t>
            </a:r>
            <a:endParaRPr lang="en-US" dirty="0" smtClean="0">
              <a:solidFill>
                <a:srgbClr val="FF6600"/>
              </a:solidFill>
            </a:endParaRPr>
          </a:p>
          <a:p>
            <a:endParaRPr lang="en-US" dirty="0" smtClean="0">
              <a:solidFill>
                <a:srgbClr val="FF6600"/>
              </a:solidFill>
            </a:endParaRPr>
          </a:p>
          <a:p>
            <a:pPr>
              <a:buFont typeface="Wingdings" charset="2"/>
              <a:buChar char="u"/>
            </a:pPr>
            <a:r>
              <a:rPr lang="en-US" dirty="0" smtClean="0">
                <a:solidFill>
                  <a:srgbClr val="FF0000"/>
                </a:solidFill>
              </a:rPr>
              <a:t>How </a:t>
            </a:r>
            <a:r>
              <a:rPr lang="en-US" dirty="0">
                <a:solidFill>
                  <a:srgbClr val="FF0000"/>
                </a:solidFill>
              </a:rPr>
              <a:t>many disks do we have to sell to break </a:t>
            </a:r>
            <a:r>
              <a:rPr lang="en-US" dirty="0" smtClean="0">
                <a:solidFill>
                  <a:srgbClr val="FF0000"/>
                </a:solidFill>
              </a:rPr>
              <a:t>even that </a:t>
            </a:r>
            <a:r>
              <a:rPr lang="en-US" dirty="0">
                <a:solidFill>
                  <a:srgbClr val="FF0000"/>
                </a:solidFill>
              </a:rPr>
              <a:t>is, for </a:t>
            </a:r>
            <a:r>
              <a:rPr lang="en-US" dirty="0" smtClean="0">
                <a:solidFill>
                  <a:srgbClr val="FF0000"/>
                </a:solidFill>
              </a:rPr>
              <a:t>net income </a:t>
            </a:r>
            <a:r>
              <a:rPr lang="en-US" dirty="0">
                <a:solidFill>
                  <a:srgbClr val="FF0000"/>
                </a:solidFill>
              </a:rPr>
              <a:t>to be zero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1831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For </a:t>
            </a:r>
            <a:r>
              <a:rPr lang="en-US" dirty="0"/>
              <a:t>every disk we sell, we pick </a:t>
            </a:r>
            <a:r>
              <a:rPr lang="en-US" dirty="0" smtClean="0"/>
              <a:t>up:</a:t>
            </a:r>
          </a:p>
          <a:p>
            <a:r>
              <a:rPr lang="en-US" dirty="0" smtClean="0"/>
              <a:t>$5- 3=$</a:t>
            </a:r>
            <a:r>
              <a:rPr lang="en-US" dirty="0"/>
              <a:t>2 toward covering </a:t>
            </a:r>
            <a:r>
              <a:rPr lang="en-US" dirty="0">
                <a:solidFill>
                  <a:srgbClr val="FF0000"/>
                </a:solidFill>
              </a:rPr>
              <a:t>our other expenses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(this $</a:t>
            </a:r>
            <a:r>
              <a:rPr lang="en-US" dirty="0"/>
              <a:t>2 difference between the selling price and the variable cost is often called the </a:t>
            </a:r>
            <a:r>
              <a:rPr lang="en-US" dirty="0" smtClean="0">
                <a:solidFill>
                  <a:srgbClr val="FF0000"/>
                </a:solidFill>
              </a:rPr>
              <a:t>contribution margin </a:t>
            </a:r>
            <a:r>
              <a:rPr lang="en-US" dirty="0">
                <a:solidFill>
                  <a:srgbClr val="FF0000"/>
                </a:solidFill>
              </a:rPr>
              <a:t>per </a:t>
            </a:r>
            <a:r>
              <a:rPr lang="en-US" dirty="0" smtClean="0">
                <a:solidFill>
                  <a:srgbClr val="FF0000"/>
                </a:solidFill>
              </a:rPr>
              <a:t>unit.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have to cover a total of $</a:t>
            </a:r>
            <a:r>
              <a:rPr lang="en-US" dirty="0" smtClean="0"/>
              <a:t>600 +300 =$</a:t>
            </a:r>
            <a:r>
              <a:rPr lang="en-US" dirty="0"/>
              <a:t>900 in </a:t>
            </a:r>
            <a:r>
              <a:rPr lang="en-US" dirty="0">
                <a:solidFill>
                  <a:srgbClr val="FF0000"/>
                </a:solidFill>
              </a:rPr>
              <a:t>accounting </a:t>
            </a:r>
            <a:r>
              <a:rPr lang="en-US" dirty="0" smtClean="0">
                <a:solidFill>
                  <a:srgbClr val="FF0000"/>
                </a:solidFill>
              </a:rPr>
              <a:t>expenses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so </a:t>
            </a:r>
            <a:r>
              <a:rPr lang="en-US" dirty="0" smtClean="0"/>
              <a:t>we need </a:t>
            </a:r>
            <a:r>
              <a:rPr lang="en-US" dirty="0"/>
              <a:t>to sell $</a:t>
            </a:r>
            <a:r>
              <a:rPr lang="en-US" dirty="0" smtClean="0"/>
              <a:t>900/2 =450 </a:t>
            </a:r>
            <a:r>
              <a:rPr lang="en-US" dirty="0"/>
              <a:t>disks.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can check this by noting that at </a:t>
            </a:r>
            <a:r>
              <a:rPr lang="en-US" dirty="0" smtClean="0"/>
              <a:t>a sales </a:t>
            </a:r>
            <a:r>
              <a:rPr lang="en-US" dirty="0"/>
              <a:t>level of 450 </a:t>
            </a:r>
            <a:r>
              <a:rPr lang="en-US" dirty="0" smtClean="0"/>
              <a:t>units </a:t>
            </a:r>
          </a:p>
          <a:p>
            <a:r>
              <a:rPr lang="en-US" dirty="0" smtClean="0"/>
              <a:t>our </a:t>
            </a:r>
            <a:r>
              <a:rPr lang="en-US" dirty="0">
                <a:solidFill>
                  <a:srgbClr val="FF0000"/>
                </a:solidFill>
              </a:rPr>
              <a:t>revenue</a:t>
            </a:r>
            <a:r>
              <a:rPr lang="en-US" dirty="0"/>
              <a:t>s are $</a:t>
            </a:r>
            <a:r>
              <a:rPr lang="en-US" dirty="0" smtClean="0"/>
              <a:t>5 X 450= </a:t>
            </a:r>
            <a:r>
              <a:rPr lang="en-US" dirty="0"/>
              <a:t>$2,250 </a:t>
            </a:r>
            <a:endParaRPr lang="en-US" dirty="0" smtClean="0"/>
          </a:p>
          <a:p>
            <a:r>
              <a:rPr lang="en-US" dirty="0" smtClean="0"/>
              <a:t>our </a:t>
            </a:r>
            <a:r>
              <a:rPr lang="en-US" dirty="0">
                <a:solidFill>
                  <a:srgbClr val="FF0000"/>
                </a:solidFill>
              </a:rPr>
              <a:t>variable costs </a:t>
            </a:r>
            <a:r>
              <a:rPr lang="en-US" dirty="0" smtClean="0"/>
              <a:t>are $</a:t>
            </a:r>
            <a:r>
              <a:rPr lang="en-US" dirty="0"/>
              <a:t>3 </a:t>
            </a:r>
            <a:r>
              <a:rPr lang="en-US" dirty="0" smtClean="0"/>
              <a:t>x 450 =$</a:t>
            </a:r>
            <a:r>
              <a:rPr lang="en-US" dirty="0"/>
              <a:t>1,350.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318494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Notice </a:t>
            </a:r>
            <a:r>
              <a:rPr lang="en-US" dirty="0"/>
              <a:t>that when </a:t>
            </a:r>
            <a:r>
              <a:rPr lang="en-US" dirty="0" smtClean="0"/>
              <a:t>net income </a:t>
            </a:r>
            <a:r>
              <a:rPr lang="en-US" dirty="0"/>
              <a:t>is zero, so are pretax income and, of course, taxes. In accounting terms, our </a:t>
            </a:r>
            <a:r>
              <a:rPr lang="en-US" dirty="0" smtClean="0"/>
              <a:t>revenues are </a:t>
            </a:r>
            <a:r>
              <a:rPr lang="en-US" dirty="0"/>
              <a:t>equal to our costs, so there is no </a:t>
            </a:r>
            <a:r>
              <a:rPr lang="en-US" dirty="0" smtClean="0"/>
              <a:t>profit </a:t>
            </a:r>
            <a:r>
              <a:rPr lang="en-US" dirty="0"/>
              <a:t>to tax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Screen Shot 2016-03-05 at 2.13.5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950" y="1765300"/>
            <a:ext cx="3873500" cy="288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1386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The quantity that leads to a zero net income</a:t>
            </a:r>
          </a:p>
          <a:p>
            <a:r>
              <a:rPr lang="en-US" dirty="0"/>
              <a:t>NI = (Sales – VC – FC – D)(1 – T) = 0</a:t>
            </a:r>
          </a:p>
          <a:p>
            <a:r>
              <a:rPr lang="en-US" dirty="0"/>
              <a:t>QP – </a:t>
            </a:r>
            <a:r>
              <a:rPr lang="en-US" dirty="0" err="1"/>
              <a:t>vQ</a:t>
            </a:r>
            <a:r>
              <a:rPr lang="en-US" dirty="0"/>
              <a:t> – FC – D = 0</a:t>
            </a:r>
          </a:p>
          <a:p>
            <a:r>
              <a:rPr lang="en-US" dirty="0"/>
              <a:t>Q(P – v) = FC + D</a:t>
            </a:r>
          </a:p>
          <a:p>
            <a:pPr marL="0" indent="0" algn="ctr"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Q </a:t>
            </a:r>
            <a:r>
              <a:rPr lang="en-US" sz="3600" b="1" dirty="0">
                <a:solidFill>
                  <a:srgbClr val="FF0000"/>
                </a:solidFill>
              </a:rPr>
              <a:t>= (FC + D) / (P – v)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P </a:t>
            </a:r>
            <a:r>
              <a:rPr lang="en-US" dirty="0" smtClean="0"/>
              <a:t>=Selling </a:t>
            </a:r>
            <a:r>
              <a:rPr lang="en-US" dirty="0"/>
              <a:t>price per unit</a:t>
            </a:r>
          </a:p>
          <a:p>
            <a:r>
              <a:rPr lang="en-US" dirty="0"/>
              <a:t> v </a:t>
            </a:r>
            <a:r>
              <a:rPr lang="en-US" dirty="0" smtClean="0"/>
              <a:t>=Variable </a:t>
            </a:r>
            <a:r>
              <a:rPr lang="en-US" dirty="0"/>
              <a:t>cost per unit</a:t>
            </a:r>
          </a:p>
          <a:p>
            <a:r>
              <a:rPr lang="en-US" dirty="0" smtClean="0"/>
              <a:t>Q =Total </a:t>
            </a:r>
            <a:r>
              <a:rPr lang="en-US" dirty="0"/>
              <a:t>units sold</a:t>
            </a:r>
          </a:p>
          <a:p>
            <a:r>
              <a:rPr lang="en-US" dirty="0"/>
              <a:t> </a:t>
            </a:r>
            <a:r>
              <a:rPr lang="en-US" dirty="0" smtClean="0"/>
              <a:t>S=Total </a:t>
            </a:r>
            <a:r>
              <a:rPr lang="en-US" dirty="0"/>
              <a:t>sales   P   Q</a:t>
            </a:r>
          </a:p>
          <a:p>
            <a:r>
              <a:rPr lang="en-US" dirty="0"/>
              <a:t>VC </a:t>
            </a:r>
            <a:r>
              <a:rPr lang="en-US" dirty="0" smtClean="0"/>
              <a:t>= Total </a:t>
            </a:r>
            <a:r>
              <a:rPr lang="en-US" dirty="0"/>
              <a:t>variable costs   v  </a:t>
            </a:r>
            <a:r>
              <a:rPr lang="en-US" dirty="0" smtClean="0"/>
              <a:t>X Q</a:t>
            </a:r>
          </a:p>
          <a:p>
            <a:r>
              <a:rPr lang="en-US" dirty="0"/>
              <a:t> FC </a:t>
            </a:r>
            <a:r>
              <a:rPr lang="en-US" dirty="0" smtClean="0"/>
              <a:t>= Fixed </a:t>
            </a:r>
            <a:r>
              <a:rPr lang="en-US" dirty="0"/>
              <a:t>costs</a:t>
            </a:r>
          </a:p>
          <a:p>
            <a:r>
              <a:rPr lang="en-US" dirty="0"/>
              <a:t>D </a:t>
            </a:r>
            <a:r>
              <a:rPr lang="en-US" dirty="0" smtClean="0"/>
              <a:t>=Depreciation</a:t>
            </a:r>
            <a:endParaRPr lang="en-US" dirty="0"/>
          </a:p>
          <a:p>
            <a:r>
              <a:rPr lang="en-US" dirty="0"/>
              <a:t>T </a:t>
            </a:r>
            <a:r>
              <a:rPr lang="en-US" dirty="0" smtClean="0"/>
              <a:t>= </a:t>
            </a:r>
            <a:r>
              <a:rPr lang="en-US" dirty="0"/>
              <a:t>Tax </a:t>
            </a:r>
            <a:r>
              <a:rPr lang="en-US" dirty="0" smtClean="0"/>
              <a:t>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3069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Operating Cash Flow, Sales Volume,</a:t>
            </a:r>
            <a:br>
              <a:rPr lang="en-US" dirty="0"/>
            </a:br>
            <a:r>
              <a:rPr lang="en-US" dirty="0"/>
              <a:t>and Break-Even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 Accounting break-even is one tool that is useful for project analysis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Ultimately, </a:t>
            </a:r>
            <a:r>
              <a:rPr lang="en-US" dirty="0" smtClean="0"/>
              <a:t>however , we </a:t>
            </a:r>
            <a:r>
              <a:rPr lang="en-US" dirty="0"/>
              <a:t>are more interested in cash </a:t>
            </a:r>
            <a:r>
              <a:rPr lang="en-US" dirty="0" smtClean="0"/>
              <a:t>flow </a:t>
            </a:r>
            <a:r>
              <a:rPr lang="en-US" dirty="0"/>
              <a:t>than accounting income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</a:t>
            </a:r>
            <a:r>
              <a:rPr lang="en-US" dirty="0"/>
              <a:t>example, if </a:t>
            </a:r>
            <a:r>
              <a:rPr lang="en-US" dirty="0" smtClean="0"/>
              <a:t>sales volume </a:t>
            </a:r>
            <a:r>
              <a:rPr lang="en-US" dirty="0"/>
              <a:t>is the critical variable, then we need to know more about the relationship </a:t>
            </a:r>
            <a:r>
              <a:rPr lang="en-US" dirty="0" smtClean="0"/>
              <a:t>between sales </a:t>
            </a:r>
            <a:r>
              <a:rPr lang="en-US" dirty="0"/>
              <a:t>volume and cash </a:t>
            </a:r>
            <a:r>
              <a:rPr lang="en-US" dirty="0" smtClean="0"/>
              <a:t>flow </a:t>
            </a:r>
            <a:r>
              <a:rPr lang="en-US" dirty="0"/>
              <a:t>than just the accounting break-even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Our </a:t>
            </a:r>
            <a:r>
              <a:rPr lang="en-US" dirty="0"/>
              <a:t>goal in this section is to illustrate the relationship between operating cash </a:t>
            </a:r>
            <a:r>
              <a:rPr lang="en-US" dirty="0" smtClean="0"/>
              <a:t>flow and sales </a:t>
            </a:r>
            <a:r>
              <a:rPr lang="en-US" dirty="0"/>
              <a:t>volume.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0752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ACCOUNTING BREAK-EVEN AND CASH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Now </a:t>
            </a:r>
            <a:r>
              <a:rPr lang="en-US" dirty="0"/>
              <a:t>that we know how to </a:t>
            </a:r>
            <a:r>
              <a:rPr lang="en-US" dirty="0" smtClean="0"/>
              <a:t>find </a:t>
            </a:r>
            <a:r>
              <a:rPr lang="en-US" dirty="0"/>
              <a:t>the accounting break-even, it is natural to wonder </a:t>
            </a:r>
            <a:r>
              <a:rPr lang="en-US" dirty="0" smtClean="0"/>
              <a:t>what happens </a:t>
            </a:r>
            <a:r>
              <a:rPr lang="en-US" dirty="0"/>
              <a:t>with cash </a:t>
            </a:r>
            <a:r>
              <a:rPr lang="en-US" dirty="0" smtClean="0"/>
              <a:t>flow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suppose </a:t>
            </a:r>
            <a:r>
              <a:rPr lang="en-US" dirty="0"/>
              <a:t>the </a:t>
            </a:r>
            <a:r>
              <a:rPr lang="en-US" dirty="0" err="1"/>
              <a:t>Wettway</a:t>
            </a:r>
            <a:r>
              <a:rPr lang="en-US" dirty="0"/>
              <a:t> Sailboat Corporation is </a:t>
            </a:r>
            <a:r>
              <a:rPr lang="en-US" dirty="0" smtClean="0"/>
              <a:t>considering whether </a:t>
            </a:r>
            <a:r>
              <a:rPr lang="en-US" dirty="0"/>
              <a:t>to launch its new Margo-class sailboat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>
                <a:solidFill>
                  <a:srgbClr val="FF0000"/>
                </a:solidFill>
              </a:rPr>
              <a:t>selling price </a:t>
            </a:r>
            <a:r>
              <a:rPr lang="en-US" dirty="0"/>
              <a:t>will be $40,000 </a:t>
            </a:r>
            <a:r>
              <a:rPr lang="en-US" dirty="0" smtClean="0"/>
              <a:t>per boat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>
                <a:solidFill>
                  <a:srgbClr val="FF0000"/>
                </a:solidFill>
              </a:rPr>
              <a:t>variable costs </a:t>
            </a:r>
            <a:r>
              <a:rPr lang="en-US" dirty="0"/>
              <a:t>will be about half that, or $20,000 per boat, and </a:t>
            </a:r>
            <a:r>
              <a:rPr lang="en-US" dirty="0" smtClean="0">
                <a:solidFill>
                  <a:srgbClr val="FF0000"/>
                </a:solidFill>
              </a:rPr>
              <a:t>fixed </a:t>
            </a:r>
            <a:r>
              <a:rPr lang="en-US" dirty="0">
                <a:solidFill>
                  <a:srgbClr val="FF0000"/>
                </a:solidFill>
              </a:rPr>
              <a:t>costs </a:t>
            </a:r>
            <a:r>
              <a:rPr lang="en-US" dirty="0"/>
              <a:t>will </a:t>
            </a:r>
            <a:r>
              <a:rPr lang="en-US" dirty="0" smtClean="0"/>
              <a:t>be $</a:t>
            </a:r>
            <a:r>
              <a:rPr lang="en-US" dirty="0"/>
              <a:t>500,000 per year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320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Evaluating NPV Estimates</a:t>
            </a:r>
          </a:p>
          <a:p>
            <a:r>
              <a:rPr lang="en-US" dirty="0"/>
              <a:t>Scenario and Other What-If Analyses</a:t>
            </a:r>
          </a:p>
          <a:p>
            <a:r>
              <a:rPr lang="en-US" dirty="0"/>
              <a:t>Break-Even Analysis</a:t>
            </a:r>
          </a:p>
          <a:p>
            <a:r>
              <a:rPr lang="en-US" dirty="0"/>
              <a:t>Operating Cash Flow, Sales Volume, and Break-Even</a:t>
            </a:r>
          </a:p>
          <a:p>
            <a:r>
              <a:rPr lang="en-US" dirty="0"/>
              <a:t>Operating Leverage</a:t>
            </a:r>
          </a:p>
          <a:p>
            <a:r>
              <a:rPr lang="en-US" dirty="0"/>
              <a:t>Capital Rationing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61234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total investment needed to undertake the project is $3,500,000. </a:t>
            </a:r>
            <a:r>
              <a:rPr lang="en-US" dirty="0" smtClean="0"/>
              <a:t>This amount </a:t>
            </a:r>
            <a:r>
              <a:rPr lang="en-US" dirty="0"/>
              <a:t>will be depreciated straight-line to zero over the </a:t>
            </a:r>
            <a:r>
              <a:rPr lang="en-US" dirty="0" smtClean="0"/>
              <a:t>five</a:t>
            </a:r>
            <a:r>
              <a:rPr lang="en-US" dirty="0"/>
              <a:t>-year life of the equipment.</a:t>
            </a:r>
          </a:p>
          <a:p>
            <a:r>
              <a:rPr lang="en-US" dirty="0"/>
              <a:t>The salvage value is zero, and there are no working </a:t>
            </a:r>
            <a:r>
              <a:rPr lang="en-US" dirty="0" smtClean="0"/>
              <a:t>capital consequences.</a:t>
            </a:r>
          </a:p>
          <a:p>
            <a:r>
              <a:rPr lang="en-US" dirty="0" err="1" smtClean="0"/>
              <a:t>Wettway</a:t>
            </a:r>
            <a:r>
              <a:rPr lang="en-US" dirty="0" smtClean="0"/>
              <a:t> </a:t>
            </a:r>
            <a:r>
              <a:rPr lang="en-US" dirty="0"/>
              <a:t>has </a:t>
            </a:r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20 </a:t>
            </a:r>
            <a:r>
              <a:rPr lang="en-US" dirty="0">
                <a:solidFill>
                  <a:srgbClr val="FF0000"/>
                </a:solidFill>
              </a:rPr>
              <a:t>percent required return </a:t>
            </a:r>
            <a:r>
              <a:rPr lang="en-US" dirty="0"/>
              <a:t>on new projects.</a:t>
            </a:r>
          </a:p>
          <a:p>
            <a:r>
              <a:rPr lang="en-US" dirty="0"/>
              <a:t>Based on market surveys and historical experience, </a:t>
            </a:r>
            <a:r>
              <a:rPr lang="en-US" dirty="0" err="1"/>
              <a:t>Wettway</a:t>
            </a:r>
            <a:r>
              <a:rPr lang="en-US" dirty="0"/>
              <a:t> projects </a:t>
            </a:r>
            <a:r>
              <a:rPr lang="en-US" dirty="0">
                <a:solidFill>
                  <a:srgbClr val="FF0000"/>
                </a:solidFill>
              </a:rPr>
              <a:t>total sales </a:t>
            </a:r>
            <a:r>
              <a:rPr lang="en-US" dirty="0"/>
              <a:t>for </a:t>
            </a:r>
            <a:r>
              <a:rPr lang="en-US" dirty="0" smtClean="0"/>
              <a:t>the five </a:t>
            </a:r>
            <a:r>
              <a:rPr lang="en-US" dirty="0"/>
              <a:t>years at 425 boats, or about 85 boats per year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Ignoring </a:t>
            </a:r>
            <a:r>
              <a:rPr lang="en-US" dirty="0">
                <a:solidFill>
                  <a:srgbClr val="FF0000"/>
                </a:solidFill>
              </a:rPr>
              <a:t>taxes, should this project </a:t>
            </a:r>
            <a:r>
              <a:rPr lang="en-US" dirty="0" smtClean="0">
                <a:solidFill>
                  <a:srgbClr val="FF0000"/>
                </a:solidFill>
              </a:rPr>
              <a:t>be launched?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9301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4" name="Content Placeholder 3" descr="Screen Shot 2016-03-05 at 3.37.25 PM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645" b="-664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4674636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SALES VOLUME AND OPERATING CASH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/>
              <a:t>know that, ignoring taxes, a project’s</a:t>
            </a:r>
          </a:p>
          <a:p>
            <a:r>
              <a:rPr lang="en-US" dirty="0"/>
              <a:t>operating cash </a:t>
            </a:r>
            <a:r>
              <a:rPr lang="en-US" dirty="0" smtClean="0"/>
              <a:t>flow</a:t>
            </a:r>
            <a:r>
              <a:rPr lang="en-US" dirty="0"/>
              <a:t>, OCF, can be written simply as EBIT plus depreciation:</a:t>
            </a:r>
            <a:endParaRPr lang="en-US" dirty="0"/>
          </a:p>
        </p:txBody>
      </p:sp>
      <p:pic>
        <p:nvPicPr>
          <p:cNvPr id="4" name="Picture 3" descr="Screen Shot 2016-03-05 at 3.42.0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914" y="3727450"/>
            <a:ext cx="8269134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1786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SALES VOLUME AND OPERATING CASH FLOW</a:t>
            </a:r>
          </a:p>
        </p:txBody>
      </p:sp>
      <p:pic>
        <p:nvPicPr>
          <p:cNvPr id="4" name="Content Placeholder 3" descr="Screen Shot 2016-03-05 at 3.51.34 PM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823" b="-682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1157977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Cash Break-Even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We </a:t>
            </a:r>
            <a:r>
              <a:rPr lang="en-US" sz="2400" dirty="0"/>
              <a:t>have seen that a project that breaks even on an accounting </a:t>
            </a:r>
            <a:r>
              <a:rPr lang="en-US" sz="2400" dirty="0" smtClean="0"/>
              <a:t>basis has </a:t>
            </a:r>
            <a:r>
              <a:rPr lang="en-US" sz="2400" dirty="0"/>
              <a:t>a net income of zero, but it still has a positive cash </a:t>
            </a:r>
            <a:r>
              <a:rPr lang="en-US" sz="2400" dirty="0" smtClean="0"/>
              <a:t>flow.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At some sales level below </a:t>
            </a:r>
            <a:r>
              <a:rPr lang="en-US" sz="2400" dirty="0" smtClean="0"/>
              <a:t>the accounting </a:t>
            </a:r>
            <a:r>
              <a:rPr lang="en-US" sz="2400" dirty="0"/>
              <a:t>break-even, the operating cash </a:t>
            </a:r>
            <a:r>
              <a:rPr lang="en-US" sz="2400" dirty="0" smtClean="0"/>
              <a:t>flow </a:t>
            </a:r>
            <a:r>
              <a:rPr lang="en-US" sz="2400" dirty="0"/>
              <a:t>actually goes negative. </a:t>
            </a:r>
            <a:endParaRPr lang="en-US" sz="2400" dirty="0" smtClean="0"/>
          </a:p>
          <a:p>
            <a:r>
              <a:rPr lang="en-US" sz="2400" dirty="0" smtClean="0"/>
              <a:t>This </a:t>
            </a:r>
            <a:r>
              <a:rPr lang="en-US" sz="2400" dirty="0"/>
              <a:t>is a </a:t>
            </a:r>
            <a:r>
              <a:rPr lang="en-US" sz="2400" dirty="0" smtClean="0"/>
              <a:t>particularly unpleasant </a:t>
            </a:r>
            <a:r>
              <a:rPr lang="en-US" sz="2400" dirty="0"/>
              <a:t>occurrence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If </a:t>
            </a:r>
            <a:r>
              <a:rPr lang="en-US" sz="2400" dirty="0"/>
              <a:t>it happens, we actually have to supply additional cash to </a:t>
            </a:r>
            <a:r>
              <a:rPr lang="en-US" sz="2400" dirty="0" smtClean="0"/>
              <a:t>the project </a:t>
            </a:r>
            <a:r>
              <a:rPr lang="en-US" sz="2400" dirty="0"/>
              <a:t>just to keep it </a:t>
            </a:r>
            <a:r>
              <a:rPr lang="en-US" sz="2400" dirty="0" smtClean="0"/>
              <a:t>afloat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9470102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Cash Break-Even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200" dirty="0"/>
              <a:t>The sales level that </a:t>
            </a:r>
            <a:r>
              <a:rPr lang="en-US" sz="3200" dirty="0" smtClean="0"/>
              <a:t>results in </a:t>
            </a:r>
            <a:r>
              <a:rPr lang="en-US" sz="3200" dirty="0"/>
              <a:t>a zero operating </a:t>
            </a:r>
            <a:r>
              <a:rPr lang="en-US" sz="3200" dirty="0" smtClean="0"/>
              <a:t>cash flow.</a:t>
            </a:r>
            <a:endParaRPr lang="en-US" sz="3200" dirty="0"/>
          </a:p>
          <a:p>
            <a:r>
              <a:rPr lang="en-US" sz="3200" dirty="0" smtClean="0"/>
              <a:t>To </a:t>
            </a:r>
            <a:r>
              <a:rPr lang="en-US" sz="3200" dirty="0"/>
              <a:t>calculate the cash break-even (the point where operating cash flow is equal to zero), we put in a zero for OCF</a:t>
            </a:r>
            <a:r>
              <a:rPr lang="en-US" sz="3200" dirty="0" smtClean="0"/>
              <a:t>:</a:t>
            </a:r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/>
              <a:t> </a:t>
            </a:r>
            <a:r>
              <a:rPr lang="en-US" sz="3200" dirty="0" err="1"/>
              <a:t>Wettway</a:t>
            </a:r>
            <a:r>
              <a:rPr lang="en-US" sz="3200" dirty="0"/>
              <a:t> must therefore sell 25 boats to cover the $500 in </a:t>
            </a:r>
            <a:r>
              <a:rPr lang="en-US" sz="3200" dirty="0" smtClean="0"/>
              <a:t>fixed </a:t>
            </a:r>
            <a:r>
              <a:rPr lang="en-US" sz="3200" dirty="0"/>
              <a:t>costs.</a:t>
            </a:r>
            <a:endParaRPr lang="en-US" sz="3200" dirty="0"/>
          </a:p>
          <a:p>
            <a:endParaRPr lang="en-US" dirty="0"/>
          </a:p>
        </p:txBody>
      </p:sp>
      <p:pic>
        <p:nvPicPr>
          <p:cNvPr id="4" name="Picture 3" descr="Screen Shot 2016-03-05 at 4.02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550" y="3302000"/>
            <a:ext cx="40513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57466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Financial Break-Even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sales level that </a:t>
            </a:r>
            <a:r>
              <a:rPr lang="en-US" dirty="0" smtClean="0"/>
              <a:t>results in </a:t>
            </a:r>
            <a:r>
              <a:rPr lang="en-US" dirty="0"/>
              <a:t>a zero NPV</a:t>
            </a:r>
            <a:r>
              <a:rPr lang="en-US" dirty="0" smtClean="0"/>
              <a:t>.</a:t>
            </a:r>
          </a:p>
          <a:p>
            <a:r>
              <a:rPr lang="en-US" dirty="0" smtClean="0"/>
              <a:t>To </a:t>
            </a:r>
            <a:r>
              <a:rPr lang="en-US" dirty="0"/>
              <a:t>the </a:t>
            </a:r>
            <a:r>
              <a:rPr lang="en-US" dirty="0" smtClean="0"/>
              <a:t>financial </a:t>
            </a:r>
            <a:r>
              <a:rPr lang="en-US" dirty="0"/>
              <a:t>manager, this is the most </a:t>
            </a:r>
            <a:r>
              <a:rPr lang="en-US" dirty="0" smtClean="0"/>
              <a:t>interesting case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we do is </a:t>
            </a:r>
            <a:r>
              <a:rPr lang="en-US" dirty="0" smtClean="0"/>
              <a:t>first </a:t>
            </a:r>
            <a:r>
              <a:rPr lang="en-US" dirty="0"/>
              <a:t>determine what operating cash </a:t>
            </a:r>
            <a:r>
              <a:rPr lang="en-US" dirty="0" smtClean="0"/>
              <a:t>flow </a:t>
            </a:r>
            <a:r>
              <a:rPr lang="en-US" dirty="0"/>
              <a:t>has to be for the NPV to be</a:t>
            </a:r>
          </a:p>
          <a:p>
            <a:r>
              <a:rPr lang="en-US" dirty="0"/>
              <a:t>zero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We then use this amount to determine the sales volume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75392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Wettway</a:t>
            </a:r>
            <a:r>
              <a:rPr lang="en-US" dirty="0" smtClean="0"/>
              <a:t> </a:t>
            </a:r>
            <a:r>
              <a:rPr lang="en-US" dirty="0"/>
              <a:t>requires a 20 percent return on its $3,500 (in thousands</a:t>
            </a:r>
            <a:r>
              <a:rPr lang="en-US" dirty="0" smtClean="0"/>
              <a:t>) investment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How </a:t>
            </a:r>
            <a:r>
              <a:rPr lang="en-US" dirty="0">
                <a:solidFill>
                  <a:srgbClr val="FF0000"/>
                </a:solidFill>
              </a:rPr>
              <a:t>many sailboats does </a:t>
            </a:r>
            <a:r>
              <a:rPr lang="en-US" dirty="0" err="1">
                <a:solidFill>
                  <a:srgbClr val="FF0000"/>
                </a:solidFill>
              </a:rPr>
              <a:t>Wettway</a:t>
            </a:r>
            <a:r>
              <a:rPr lang="en-US" dirty="0">
                <a:solidFill>
                  <a:srgbClr val="FF0000"/>
                </a:solidFill>
              </a:rPr>
              <a:t> have to sell to break even once </a:t>
            </a:r>
            <a:r>
              <a:rPr lang="en-US" dirty="0" smtClean="0">
                <a:solidFill>
                  <a:srgbClr val="FF0000"/>
                </a:solidFill>
              </a:rPr>
              <a:t>we account </a:t>
            </a:r>
            <a:r>
              <a:rPr lang="en-US" dirty="0">
                <a:solidFill>
                  <a:srgbClr val="FF0000"/>
                </a:solidFill>
              </a:rPr>
              <a:t>for the 20 percent per year opportunity cost?</a:t>
            </a:r>
          </a:p>
          <a:p>
            <a:r>
              <a:rPr lang="en-US" dirty="0"/>
              <a:t>The sailboat project has a </a:t>
            </a:r>
            <a:r>
              <a:rPr lang="en-US" dirty="0" smtClean="0"/>
              <a:t>five</a:t>
            </a:r>
            <a:r>
              <a:rPr lang="en-US" dirty="0"/>
              <a:t>-year life. The project has a zero NPV when the </a:t>
            </a:r>
            <a:r>
              <a:rPr lang="en-US" dirty="0" smtClean="0"/>
              <a:t>present value </a:t>
            </a:r>
            <a:r>
              <a:rPr lang="en-US" dirty="0"/>
              <a:t>of the operating cash </a:t>
            </a:r>
            <a:r>
              <a:rPr lang="en-US" dirty="0" smtClean="0"/>
              <a:t>flows </a:t>
            </a:r>
            <a:r>
              <a:rPr lang="en-US" dirty="0"/>
              <a:t>equals the $3,500 investment. </a:t>
            </a:r>
            <a:endParaRPr lang="en-US" dirty="0" smtClean="0"/>
          </a:p>
          <a:p>
            <a:r>
              <a:rPr lang="en-US" dirty="0" smtClean="0"/>
              <a:t>Because </a:t>
            </a:r>
            <a:r>
              <a:rPr lang="en-US" dirty="0"/>
              <a:t>the cash </a:t>
            </a:r>
            <a:r>
              <a:rPr lang="en-US" dirty="0" smtClean="0"/>
              <a:t>flow is the </a:t>
            </a:r>
            <a:r>
              <a:rPr lang="en-US" dirty="0"/>
              <a:t>same each year, we can solve for the unknown amount by viewing it as an </a:t>
            </a:r>
            <a:r>
              <a:rPr lang="en-US" dirty="0" smtClean="0"/>
              <a:t>ordinary annuity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five</a:t>
            </a:r>
            <a:r>
              <a:rPr lang="en-US" dirty="0"/>
              <a:t>-year annuity factor at 20 percent is 2.9906, and the OCF can be determined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82910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err="1" smtClean="0"/>
              <a:t>Wettway</a:t>
            </a:r>
            <a:r>
              <a:rPr lang="en-US" sz="2000" dirty="0" smtClean="0"/>
              <a:t> </a:t>
            </a:r>
            <a:r>
              <a:rPr lang="en-US" sz="2000" dirty="0"/>
              <a:t>needs to sell about 84 boats per year. This is not good news.</a:t>
            </a:r>
          </a:p>
          <a:p>
            <a:r>
              <a:rPr lang="en-US" sz="2000" dirty="0" smtClean="0"/>
              <a:t>the financial </a:t>
            </a:r>
            <a:r>
              <a:rPr lang="en-US" sz="2000" dirty="0"/>
              <a:t>break-even is substantially higher than </a:t>
            </a:r>
            <a:r>
              <a:rPr lang="en-US" sz="2000" dirty="0" smtClean="0"/>
              <a:t>the accounting </a:t>
            </a:r>
            <a:r>
              <a:rPr lang="en-US" sz="2000" dirty="0"/>
              <a:t>break-even. </a:t>
            </a:r>
            <a:endParaRPr lang="en-US" sz="2000" dirty="0" smtClean="0"/>
          </a:p>
          <a:p>
            <a:r>
              <a:rPr lang="en-US" sz="2000" dirty="0" smtClean="0"/>
              <a:t>This </a:t>
            </a:r>
            <a:r>
              <a:rPr lang="en-US" sz="2000" dirty="0"/>
              <a:t>will often be the case. Moreover, what we have discovered </a:t>
            </a:r>
            <a:r>
              <a:rPr lang="en-US" sz="2000" dirty="0" smtClean="0"/>
              <a:t>is that </a:t>
            </a:r>
            <a:r>
              <a:rPr lang="en-US" sz="2000" dirty="0"/>
              <a:t>the sailboat project has a substantial degree of forecasting risk. </a:t>
            </a:r>
            <a:endParaRPr lang="en-US" sz="2000" dirty="0" smtClean="0"/>
          </a:p>
          <a:p>
            <a:r>
              <a:rPr lang="en-US" sz="2000" dirty="0" smtClean="0"/>
              <a:t>We </a:t>
            </a:r>
            <a:r>
              <a:rPr lang="en-US" sz="2000" dirty="0"/>
              <a:t>project sales </a:t>
            </a:r>
            <a:r>
              <a:rPr lang="en-US" sz="2000" dirty="0" smtClean="0"/>
              <a:t>of 85 </a:t>
            </a:r>
            <a:r>
              <a:rPr lang="en-US" sz="2000" dirty="0"/>
              <a:t>boats per year, but it takes 84 just to earn the required return.</a:t>
            </a:r>
            <a:endParaRPr lang="en-US" sz="2000" dirty="0"/>
          </a:p>
        </p:txBody>
      </p:sp>
      <p:pic>
        <p:nvPicPr>
          <p:cNvPr id="6" name="Picture 5" descr="Screen Shot 2016-03-05 at 4.15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48" y="1373111"/>
            <a:ext cx="8267700" cy="234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694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NPV Estimates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NPV estimates are just that – estimates</a:t>
            </a:r>
          </a:p>
          <a:p>
            <a:r>
              <a:rPr lang="en-US" sz="2800" dirty="0"/>
              <a:t>A positive NPV is a good start – now we need to take a closer look</a:t>
            </a:r>
          </a:p>
          <a:p>
            <a:pPr lvl="1"/>
            <a:r>
              <a:rPr lang="en-US" sz="2400" dirty="0"/>
              <a:t>Forecasting risk – how sensitive is our NPV to changes in the cash flow estimates; the more sensitive, the greater the forecasting risk</a:t>
            </a:r>
          </a:p>
          <a:p>
            <a:pPr lvl="1"/>
            <a:r>
              <a:rPr lang="en-US" sz="2400" dirty="0"/>
              <a:t>Sources of value – why does this project create value?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370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There are two primary reasons for a positive </a:t>
            </a:r>
            <a:r>
              <a:rPr lang="en-US" dirty="0" smtClean="0"/>
              <a:t>NPV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1) we have constructed a good project </a:t>
            </a:r>
            <a:r>
              <a:rPr lang="en-US" dirty="0" smtClean="0"/>
              <a:t>or</a:t>
            </a:r>
          </a:p>
          <a:p>
            <a:endParaRPr lang="en-US" dirty="0"/>
          </a:p>
          <a:p>
            <a:r>
              <a:rPr lang="en-US" dirty="0" smtClean="0"/>
              <a:t>(</a:t>
            </a:r>
            <a:r>
              <a:rPr lang="en-US" dirty="0"/>
              <a:t>2) we have done a bad job of estimating NPV.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200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What happens to the NPV under different cash flow scenarios?</a:t>
            </a:r>
          </a:p>
          <a:p>
            <a:r>
              <a:rPr lang="en-US" sz="2800" dirty="0"/>
              <a:t>At the very least, look at:</a:t>
            </a:r>
          </a:p>
          <a:p>
            <a:pPr lvl="1"/>
            <a:r>
              <a:rPr lang="en-US" sz="2400" dirty="0"/>
              <a:t>Best case – high revenues, low costs</a:t>
            </a:r>
          </a:p>
          <a:p>
            <a:pPr lvl="1"/>
            <a:r>
              <a:rPr lang="en-US" sz="2400" dirty="0"/>
              <a:t>Worst case – low revenues, high costs</a:t>
            </a:r>
          </a:p>
          <a:p>
            <a:pPr lvl="1"/>
            <a:r>
              <a:rPr lang="en-US" sz="2400" dirty="0"/>
              <a:t>Measure of the range of possible outcomes</a:t>
            </a:r>
          </a:p>
          <a:p>
            <a:r>
              <a:rPr lang="en-US" sz="2800" dirty="0"/>
              <a:t>Best case and worst case are not necessarily probable, but they can still be possible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815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/>
              <a:t>Consider the project discussed in the text</a:t>
            </a:r>
          </a:p>
          <a:p>
            <a:r>
              <a:rPr lang="en-US" sz="3200" dirty="0"/>
              <a:t>The initial cost is $200,000, and the project has a 5-year life. There is no salvage. Depreciation is straight-line, the required return is 12%, and the tax rate is 34%.</a:t>
            </a:r>
          </a:p>
          <a:p>
            <a:r>
              <a:rPr lang="en-US" sz="3200" dirty="0"/>
              <a:t>The base case NPV is 15,567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057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</a:t>
            </a:r>
            <a:r>
              <a:rPr lang="en-US" dirty="0"/>
              <a:t>-If Analyses</a:t>
            </a:r>
          </a:p>
        </p:txBody>
      </p:sp>
      <p:pic>
        <p:nvPicPr>
          <p:cNvPr id="4" name="Content Placeholder 3" descr="Screen Shot 2016-02-29 at 11.52.18 PM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6287" b="-6628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410804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18592</TotalTime>
  <Words>2867</Words>
  <Application>Microsoft Macintosh PowerPoint</Application>
  <PresentationFormat>On-screen Show (4:3)</PresentationFormat>
  <Paragraphs>259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Median</vt:lpstr>
      <vt:lpstr>Project Analysis and Evaluation </vt:lpstr>
      <vt:lpstr>Course Roadmap </vt:lpstr>
      <vt:lpstr>Key Concepts and Skills</vt:lpstr>
      <vt:lpstr>Chapter Outline</vt:lpstr>
      <vt:lpstr>Evaluating NPV Estimates</vt:lpstr>
      <vt:lpstr>PowerPoint Presentation</vt:lpstr>
      <vt:lpstr>Scenario Analysis</vt:lpstr>
      <vt:lpstr>Example</vt:lpstr>
      <vt:lpstr>What-If Analyses</vt:lpstr>
      <vt:lpstr>What-If Analyses</vt:lpstr>
      <vt:lpstr>Scenario and Other What-If Analyses</vt:lpstr>
      <vt:lpstr>Scenario and Other What-If Analyses</vt:lpstr>
      <vt:lpstr>Scenario and Other What-If Analyses</vt:lpstr>
      <vt:lpstr>SCENARIO ANALYSIS</vt:lpstr>
      <vt:lpstr>Sensitivity Analysis</vt:lpstr>
      <vt:lpstr>Sensitivity Analysis</vt:lpstr>
      <vt:lpstr>Example:</vt:lpstr>
      <vt:lpstr>Example:</vt:lpstr>
      <vt:lpstr>Example:</vt:lpstr>
      <vt:lpstr>Sensitivity Analysis </vt:lpstr>
      <vt:lpstr>SIMULATION ANALYSIS </vt:lpstr>
      <vt:lpstr>SIMULATION ANALYSIS </vt:lpstr>
      <vt:lpstr>SIMULATION ANALYSIS </vt:lpstr>
      <vt:lpstr>PowerPoint Presentation</vt:lpstr>
      <vt:lpstr>Break-Even Analysis</vt:lpstr>
      <vt:lpstr>Break-Even Analysis</vt:lpstr>
      <vt:lpstr>FIXED AND VARIABLE COSTS </vt:lpstr>
      <vt:lpstr>VARIABLE COSTS</vt:lpstr>
      <vt:lpstr>Example:</vt:lpstr>
      <vt:lpstr>Example:</vt:lpstr>
      <vt:lpstr>Fixed Costs </vt:lpstr>
      <vt:lpstr>Total Costs </vt:lpstr>
      <vt:lpstr>ACCOUNTING BREAK-EVEN</vt:lpstr>
      <vt:lpstr>Example:</vt:lpstr>
      <vt:lpstr>Example:</vt:lpstr>
      <vt:lpstr>Example:</vt:lpstr>
      <vt:lpstr>PowerPoint Presentation</vt:lpstr>
      <vt:lpstr>Operating Cash Flow, Sales Volume, and Break-Even</vt:lpstr>
      <vt:lpstr>ACCOUNTING BREAK-EVEN AND CASH FLOW</vt:lpstr>
      <vt:lpstr>Example</vt:lpstr>
      <vt:lpstr>Example</vt:lpstr>
      <vt:lpstr>SALES VOLUME AND OPERATING CASH FLOW</vt:lpstr>
      <vt:lpstr>SALES VOLUME AND OPERATING CASH FLOW</vt:lpstr>
      <vt:lpstr> Cash Break-Even </vt:lpstr>
      <vt:lpstr> Cash Break-Even </vt:lpstr>
      <vt:lpstr>Financial Break-Even</vt:lpstr>
      <vt:lpstr>Example</vt:lpstr>
      <vt:lpstr>Example</vt:lpstr>
    </vt:vector>
  </TitlesOfParts>
  <Company>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Reem N</dc:creator>
  <cp:lastModifiedBy>Reem N</cp:lastModifiedBy>
  <cp:revision>144</cp:revision>
  <dcterms:created xsi:type="dcterms:W3CDTF">2015-09-07T08:37:07Z</dcterms:created>
  <dcterms:modified xsi:type="dcterms:W3CDTF">2016-03-06T00:16:35Z</dcterms:modified>
</cp:coreProperties>
</file>