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33"/>
  </p:notesMasterIdLst>
  <p:handoutMasterIdLst>
    <p:handoutMasterId r:id="rId34"/>
  </p:handoutMasterIdLst>
  <p:sldIdLst>
    <p:sldId id="256" r:id="rId2"/>
    <p:sldId id="419" r:id="rId3"/>
    <p:sldId id="471" r:id="rId4"/>
    <p:sldId id="427" r:id="rId5"/>
    <p:sldId id="482" r:id="rId6"/>
    <p:sldId id="433" r:id="rId7"/>
    <p:sldId id="436" r:id="rId8"/>
    <p:sldId id="437" r:id="rId9"/>
    <p:sldId id="458" r:id="rId10"/>
    <p:sldId id="483" r:id="rId11"/>
    <p:sldId id="460" r:id="rId12"/>
    <p:sldId id="438" r:id="rId13"/>
    <p:sldId id="473" r:id="rId14"/>
    <p:sldId id="440" r:id="rId15"/>
    <p:sldId id="484" r:id="rId16"/>
    <p:sldId id="475" r:id="rId17"/>
    <p:sldId id="485" r:id="rId18"/>
    <p:sldId id="443" r:id="rId19"/>
    <p:sldId id="444" r:id="rId20"/>
    <p:sldId id="476" r:id="rId21"/>
    <p:sldId id="477" r:id="rId22"/>
    <p:sldId id="478" r:id="rId23"/>
    <p:sldId id="480" r:id="rId24"/>
    <p:sldId id="481" r:id="rId25"/>
    <p:sldId id="446" r:id="rId26"/>
    <p:sldId id="489" r:id="rId27"/>
    <p:sldId id="447" r:id="rId28"/>
    <p:sldId id="487" r:id="rId29"/>
    <p:sldId id="464" r:id="rId30"/>
    <p:sldId id="452" r:id="rId31"/>
    <p:sldId id="488" r:id="rId32"/>
  </p:sldIdLst>
  <p:sldSz cx="9144000" cy="6858000" type="screen4x3"/>
  <p:notesSz cx="69342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5D642A"/>
    <a:srgbClr val="840C4F"/>
    <a:srgbClr val="634501"/>
    <a:srgbClr val="335D65"/>
    <a:srgbClr val="9A4D23"/>
    <a:srgbClr val="735001"/>
    <a:srgbClr val="83724F"/>
    <a:srgbClr val="367C2B"/>
    <a:srgbClr val="88923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01" autoAdjust="0"/>
    <p:restoredTop sz="94660"/>
  </p:normalViewPr>
  <p:slideViewPr>
    <p:cSldViewPr>
      <p:cViewPr varScale="1">
        <p:scale>
          <a:sx n="62" d="100"/>
          <a:sy n="62" d="100"/>
        </p:scale>
        <p:origin x="-16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34"/>
    </p:cViewPr>
  </p:sorterViewPr>
  <p:notesViewPr>
    <p:cSldViewPr>
      <p:cViewPr varScale="1">
        <p:scale>
          <a:sx n="66" d="100"/>
          <a:sy n="66" d="100"/>
        </p:scale>
        <p:origin x="3234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9A9852-0081-4000-ABE8-4B26D133B442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87366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B483893-3D30-4E7B-8B76-2B90C15202A5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54007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606F353-E35D-4124-98E2-6FA91A6C1C72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059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42AFC34-D2CE-4999-B312-9EB30EC81547}" type="slidenum">
              <a:rPr lang="en-US" altLang="en-US" sz="1200">
                <a:latin typeface="Times New Roman" panose="02020603050405020304" pitchFamily="18" charset="0"/>
              </a:rPr>
              <a:pPr/>
              <a:t>12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34819" name="Notes Placeholder 1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162958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C87C22-F2F2-4A38-8AA5-F0F3213F2A37}" type="slidenum">
              <a:rPr lang="en-US" altLang="en-US" sz="1200">
                <a:latin typeface="Times New Roman" panose="02020603050405020304" pitchFamily="18" charset="0"/>
              </a:rPr>
              <a:pPr/>
              <a:t>13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2122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41F76E1-35F6-46F4-9CD6-8A7AC1CBA09A}" type="slidenum">
              <a:rPr lang="en-US" altLang="en-US" sz="1200">
                <a:latin typeface="Times New Roman" panose="02020603050405020304" pitchFamily="18" charset="0"/>
              </a:rPr>
              <a:pPr/>
              <a:t>14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6531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73F5BF0-ED95-4E8B-9E0A-0098F8C0EC5C}" type="slidenum">
              <a:rPr lang="en-US" altLang="en-US" sz="1200">
                <a:latin typeface="Times New Roman" panose="02020603050405020304" pitchFamily="18" charset="0"/>
              </a:rPr>
              <a:pPr/>
              <a:t>16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761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AA62250-2EB1-46D1-A7DE-FFD19A14431B}" type="slidenum">
              <a:rPr lang="en-US" altLang="en-US" sz="1200">
                <a:latin typeface="Times New Roman" panose="02020603050405020304" pitchFamily="18" charset="0"/>
              </a:rPr>
              <a:pPr/>
              <a:t>18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9788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CE009D8-3FB1-4E7E-B338-E735CC745008}" type="slidenum">
              <a:rPr lang="en-US" altLang="en-US" sz="1200">
                <a:latin typeface="Times New Roman" panose="02020603050405020304" pitchFamily="18" charset="0"/>
              </a:rPr>
              <a:pPr/>
              <a:t>19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081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32D561A-4CAC-471F-BCE1-76F7E997EECA}" type="slidenum">
              <a:rPr lang="en-US" altLang="en-US" sz="1200">
                <a:latin typeface="Times New Roman" panose="02020603050405020304" pitchFamily="18" charset="0"/>
              </a:rPr>
              <a:pPr/>
              <a:t>20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9296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1D687F5-54EA-48C5-A0A9-AFF34B3C6348}" type="slidenum">
              <a:rPr lang="en-US" altLang="en-US" sz="1200">
                <a:latin typeface="Times New Roman" panose="02020603050405020304" pitchFamily="18" charset="0"/>
              </a:rPr>
              <a:pPr/>
              <a:t>21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70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BA602BB-04A2-40A4-83BE-A8473E85D8AB}" type="slidenum">
              <a:rPr lang="en-US" altLang="en-US" sz="1200">
                <a:latin typeface="Times New Roman" panose="02020603050405020304" pitchFamily="18" charset="0"/>
              </a:rPr>
              <a:pPr/>
              <a:t>22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55664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0FEAF8E-A613-440B-8224-A2266F740DFB}" type="slidenum">
              <a:rPr lang="en-US" altLang="en-US" sz="1200">
                <a:latin typeface="Times New Roman" panose="02020603050405020304" pitchFamily="18" charset="0"/>
              </a:rPr>
              <a:pPr/>
              <a:t>23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96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54D5F77-BB8C-431F-958F-D45A52450ABE}" type="slidenum">
              <a:rPr lang="en-US" altLang="en-US" sz="1200">
                <a:latin typeface="Times New Roman" panose="02020603050405020304" pitchFamily="18" charset="0"/>
              </a:rPr>
              <a:pPr/>
              <a:t>2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96913"/>
            <a:ext cx="4641850" cy="348138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461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F91B05D-6858-438A-BC53-72CD8F60D861}" type="slidenum">
              <a:rPr lang="en-US" altLang="en-US" sz="1200">
                <a:latin typeface="Times New Roman" panose="02020603050405020304" pitchFamily="18" charset="0"/>
              </a:rPr>
              <a:pPr/>
              <a:t>24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0833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68A093D-DD32-4118-A92E-8E1F4B7A5128}" type="slidenum">
              <a:rPr lang="en-US" altLang="en-US" sz="1200">
                <a:latin typeface="Times New Roman" panose="02020603050405020304" pitchFamily="18" charset="0"/>
              </a:rPr>
              <a:pPr/>
              <a:t>25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1443" name="Notes Placeholder 1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7945122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68A093D-DD32-4118-A92E-8E1F4B7A5128}" type="slidenum">
              <a:rPr lang="en-US" altLang="en-US" sz="1200">
                <a:latin typeface="Times New Roman" panose="02020603050405020304" pitchFamily="18" charset="0"/>
              </a:rPr>
              <a:pPr/>
              <a:t>26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1443" name="Notes Placeholder 1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7945122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82676F9-E381-4CD9-B0D5-CCC7658485D3}" type="slidenum">
              <a:rPr lang="en-US" altLang="en-US" sz="1200">
                <a:latin typeface="Times New Roman" panose="02020603050405020304" pitchFamily="18" charset="0"/>
              </a:rPr>
              <a:pPr/>
              <a:t>27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1386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82676F9-E381-4CD9-B0D5-CCC7658485D3}" type="slidenum">
              <a:rPr lang="en-US" altLang="en-US" sz="1200">
                <a:latin typeface="Times New Roman" panose="02020603050405020304" pitchFamily="18" charset="0"/>
              </a:rPr>
              <a:pPr/>
              <a:t>28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1386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E1C12A9-DB1E-4FA5-B5E3-545EEBC9831D}" type="slidenum">
              <a:rPr lang="en-US" altLang="en-US" sz="1200">
                <a:latin typeface="Times New Roman" panose="02020603050405020304" pitchFamily="18" charset="0"/>
              </a:rPr>
              <a:pPr/>
              <a:t>29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37660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627C3CB-F645-47EA-90FF-A590EDDCB646}" type="slidenum">
              <a:rPr lang="en-US" altLang="en-US" sz="1200">
                <a:latin typeface="Times New Roman" panose="02020603050405020304" pitchFamily="18" charset="0"/>
              </a:rPr>
              <a:pPr/>
              <a:t>30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29375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627C3CB-F645-47EA-90FF-A590EDDCB646}" type="slidenum">
              <a:rPr lang="en-US" altLang="en-US" sz="1200">
                <a:latin typeface="Times New Roman" panose="02020603050405020304" pitchFamily="18" charset="0"/>
              </a:rPr>
              <a:pPr/>
              <a:t>31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2937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45814AB-8F3D-48DA-807D-046A843E6D1F}" type="slidenum">
              <a:rPr lang="en-US" altLang="en-US" sz="1200">
                <a:latin typeface="Times New Roman" panose="02020603050405020304" pitchFamily="18" charset="0"/>
              </a:rPr>
              <a:pPr/>
              <a:t>3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8180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8D8AF36-E95F-430F-80D7-9DEAD0114F41}" type="slidenum">
              <a:rPr lang="en-US" altLang="en-US" sz="1200">
                <a:latin typeface="Times New Roman" panose="02020603050405020304" pitchFamily="18" charset="0"/>
              </a:rPr>
              <a:pPr/>
              <a:t>4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716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E20E24A-F95F-4486-819D-EBFE4068CB84}" type="slidenum">
              <a:rPr lang="en-US" altLang="en-US" sz="1200">
                <a:latin typeface="Times New Roman" panose="02020603050405020304" pitchFamily="18" charset="0"/>
              </a:rPr>
              <a:pPr/>
              <a:t>6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7016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13F8670-8F7E-440E-915C-2301BEAB6C08}" type="slidenum">
              <a:rPr lang="en-US" altLang="en-US" sz="1200">
                <a:latin typeface="Times New Roman" panose="02020603050405020304" pitchFamily="18" charset="0"/>
              </a:rPr>
              <a:pPr/>
              <a:t>7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3923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AAEB974-44A8-4FD2-8A9B-71E108F37A37}" type="slidenum">
              <a:rPr lang="en-US" altLang="en-US" sz="1200">
                <a:latin typeface="Times New Roman" panose="02020603050405020304" pitchFamily="18" charset="0"/>
              </a:rPr>
              <a:pPr/>
              <a:t>8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7102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5A33901-B0A9-4363-AE5B-B1E1D4BEEEB1}" type="slidenum">
              <a:rPr lang="en-US" altLang="en-US" sz="1200">
                <a:latin typeface="Times New Roman" panose="02020603050405020304" pitchFamily="18" charset="0"/>
              </a:rPr>
              <a:pPr/>
              <a:t>9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940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89FCBE7-DD97-4747-A1EA-01D851BB26D3}" type="slidenum">
              <a:rPr lang="en-US" altLang="en-US" sz="1200">
                <a:latin typeface="Times New Roman" panose="02020603050405020304" pitchFamily="18" charset="0"/>
              </a:rPr>
              <a:pPr/>
              <a:t>11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9524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" y="5852160"/>
            <a:ext cx="91440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 userDrawn="1"/>
        </p:nvSpPr>
        <p:spPr bwMode="auto">
          <a:xfrm>
            <a:off x="6035675" y="1782763"/>
            <a:ext cx="118745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8423"/>
          <a:stretch/>
        </p:blipFill>
        <p:spPr>
          <a:xfrm>
            <a:off x="-1" y="0"/>
            <a:ext cx="9144000" cy="32004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56894" y="1905929"/>
            <a:ext cx="4138422" cy="2304288"/>
          </a:xfrm>
        </p:spPr>
        <p:txBody>
          <a:bodyPr/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add chapter # and title</a:t>
            </a:r>
            <a:endParaRPr lang="en-US" dirty="0"/>
          </a:p>
        </p:txBody>
      </p:sp>
      <p:sp>
        <p:nvSpPr>
          <p:cNvPr id="2" name="Oval 1"/>
          <p:cNvSpPr/>
          <p:nvPr userDrawn="1"/>
        </p:nvSpPr>
        <p:spPr bwMode="auto">
          <a:xfrm>
            <a:off x="50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Oval 18"/>
          <p:cNvSpPr/>
          <p:nvPr userDrawn="1"/>
        </p:nvSpPr>
        <p:spPr bwMode="auto">
          <a:xfrm>
            <a:off x="50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Oval 19"/>
          <p:cNvSpPr/>
          <p:nvPr userDrawn="1"/>
        </p:nvSpPr>
        <p:spPr bwMode="auto">
          <a:xfrm>
            <a:off x="50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Oval 22"/>
          <p:cNvSpPr/>
          <p:nvPr userDrawn="1"/>
        </p:nvSpPr>
        <p:spPr bwMode="auto">
          <a:xfrm>
            <a:off x="221362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23"/>
          <p:cNvSpPr/>
          <p:nvPr userDrawn="1"/>
        </p:nvSpPr>
        <p:spPr bwMode="auto">
          <a:xfrm>
            <a:off x="221362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Oval 24"/>
          <p:cNvSpPr/>
          <p:nvPr userDrawn="1"/>
        </p:nvSpPr>
        <p:spPr bwMode="auto">
          <a:xfrm>
            <a:off x="221362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Oval 25"/>
          <p:cNvSpPr/>
          <p:nvPr userDrawn="1"/>
        </p:nvSpPr>
        <p:spPr bwMode="auto">
          <a:xfrm>
            <a:off x="442674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Oval 26"/>
          <p:cNvSpPr/>
          <p:nvPr userDrawn="1"/>
        </p:nvSpPr>
        <p:spPr bwMode="auto">
          <a:xfrm>
            <a:off x="442674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Oval 27"/>
          <p:cNvSpPr/>
          <p:nvPr userDrawn="1"/>
        </p:nvSpPr>
        <p:spPr bwMode="auto">
          <a:xfrm>
            <a:off x="442674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Oval 28"/>
          <p:cNvSpPr/>
          <p:nvPr userDrawn="1"/>
        </p:nvSpPr>
        <p:spPr bwMode="auto">
          <a:xfrm>
            <a:off x="663986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Oval 29"/>
          <p:cNvSpPr/>
          <p:nvPr userDrawn="1"/>
        </p:nvSpPr>
        <p:spPr bwMode="auto">
          <a:xfrm>
            <a:off x="663986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Oval 30"/>
          <p:cNvSpPr/>
          <p:nvPr userDrawn="1"/>
        </p:nvSpPr>
        <p:spPr bwMode="auto">
          <a:xfrm>
            <a:off x="663986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Oval 31"/>
          <p:cNvSpPr/>
          <p:nvPr userDrawn="1"/>
        </p:nvSpPr>
        <p:spPr bwMode="auto">
          <a:xfrm>
            <a:off x="885298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Oval 32"/>
          <p:cNvSpPr/>
          <p:nvPr userDrawn="1"/>
        </p:nvSpPr>
        <p:spPr bwMode="auto">
          <a:xfrm>
            <a:off x="885298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Oval 33"/>
          <p:cNvSpPr/>
          <p:nvPr userDrawn="1"/>
        </p:nvSpPr>
        <p:spPr bwMode="auto">
          <a:xfrm>
            <a:off x="885298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Oval 34"/>
          <p:cNvSpPr/>
          <p:nvPr userDrawn="1"/>
        </p:nvSpPr>
        <p:spPr bwMode="auto">
          <a:xfrm>
            <a:off x="1106610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Oval 35"/>
          <p:cNvSpPr/>
          <p:nvPr userDrawn="1"/>
        </p:nvSpPr>
        <p:spPr bwMode="auto">
          <a:xfrm>
            <a:off x="1106610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Oval 36"/>
          <p:cNvSpPr/>
          <p:nvPr userDrawn="1"/>
        </p:nvSpPr>
        <p:spPr bwMode="auto">
          <a:xfrm>
            <a:off x="1106610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Oval 37"/>
          <p:cNvSpPr/>
          <p:nvPr userDrawn="1"/>
        </p:nvSpPr>
        <p:spPr bwMode="auto">
          <a:xfrm>
            <a:off x="1327922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Oval 38"/>
          <p:cNvSpPr/>
          <p:nvPr userDrawn="1"/>
        </p:nvSpPr>
        <p:spPr bwMode="auto">
          <a:xfrm>
            <a:off x="1327922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Oval 39"/>
          <p:cNvSpPr/>
          <p:nvPr userDrawn="1"/>
        </p:nvSpPr>
        <p:spPr bwMode="auto">
          <a:xfrm>
            <a:off x="1327922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Oval 61"/>
          <p:cNvSpPr/>
          <p:nvPr userDrawn="1"/>
        </p:nvSpPr>
        <p:spPr bwMode="auto">
          <a:xfrm>
            <a:off x="1549234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Oval 62"/>
          <p:cNvSpPr/>
          <p:nvPr userDrawn="1"/>
        </p:nvSpPr>
        <p:spPr bwMode="auto">
          <a:xfrm>
            <a:off x="1549234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Oval 63"/>
          <p:cNvSpPr/>
          <p:nvPr userDrawn="1"/>
        </p:nvSpPr>
        <p:spPr bwMode="auto">
          <a:xfrm>
            <a:off x="1549234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Oval 64"/>
          <p:cNvSpPr/>
          <p:nvPr userDrawn="1"/>
        </p:nvSpPr>
        <p:spPr bwMode="auto">
          <a:xfrm>
            <a:off x="1770546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Oval 65"/>
          <p:cNvSpPr/>
          <p:nvPr userDrawn="1"/>
        </p:nvSpPr>
        <p:spPr bwMode="auto">
          <a:xfrm>
            <a:off x="1770546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Oval 66"/>
          <p:cNvSpPr/>
          <p:nvPr userDrawn="1"/>
        </p:nvSpPr>
        <p:spPr bwMode="auto">
          <a:xfrm>
            <a:off x="1770546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Oval 67"/>
          <p:cNvSpPr/>
          <p:nvPr userDrawn="1"/>
        </p:nvSpPr>
        <p:spPr bwMode="auto">
          <a:xfrm>
            <a:off x="1991858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Oval 68"/>
          <p:cNvSpPr/>
          <p:nvPr userDrawn="1"/>
        </p:nvSpPr>
        <p:spPr bwMode="auto">
          <a:xfrm>
            <a:off x="1991858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Oval 69"/>
          <p:cNvSpPr/>
          <p:nvPr userDrawn="1"/>
        </p:nvSpPr>
        <p:spPr bwMode="auto">
          <a:xfrm>
            <a:off x="1991858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Oval 70"/>
          <p:cNvSpPr/>
          <p:nvPr userDrawn="1"/>
        </p:nvSpPr>
        <p:spPr bwMode="auto">
          <a:xfrm>
            <a:off x="2213170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Oval 71"/>
          <p:cNvSpPr/>
          <p:nvPr userDrawn="1"/>
        </p:nvSpPr>
        <p:spPr bwMode="auto">
          <a:xfrm>
            <a:off x="2213170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Oval 72"/>
          <p:cNvSpPr/>
          <p:nvPr userDrawn="1"/>
        </p:nvSpPr>
        <p:spPr bwMode="auto">
          <a:xfrm>
            <a:off x="2213170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Oval 73"/>
          <p:cNvSpPr/>
          <p:nvPr userDrawn="1"/>
        </p:nvSpPr>
        <p:spPr bwMode="auto">
          <a:xfrm>
            <a:off x="2434482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Oval 74"/>
          <p:cNvSpPr/>
          <p:nvPr userDrawn="1"/>
        </p:nvSpPr>
        <p:spPr bwMode="auto">
          <a:xfrm>
            <a:off x="2434482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Oval 75"/>
          <p:cNvSpPr/>
          <p:nvPr userDrawn="1"/>
        </p:nvSpPr>
        <p:spPr bwMode="auto">
          <a:xfrm>
            <a:off x="2434482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Oval 76"/>
          <p:cNvSpPr/>
          <p:nvPr userDrawn="1"/>
        </p:nvSpPr>
        <p:spPr bwMode="auto">
          <a:xfrm>
            <a:off x="2655794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Oval 77"/>
          <p:cNvSpPr/>
          <p:nvPr userDrawn="1"/>
        </p:nvSpPr>
        <p:spPr bwMode="auto">
          <a:xfrm>
            <a:off x="2655794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Oval 78"/>
          <p:cNvSpPr/>
          <p:nvPr userDrawn="1"/>
        </p:nvSpPr>
        <p:spPr bwMode="auto">
          <a:xfrm>
            <a:off x="2655794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Oval 79"/>
          <p:cNvSpPr/>
          <p:nvPr userDrawn="1"/>
        </p:nvSpPr>
        <p:spPr bwMode="auto">
          <a:xfrm>
            <a:off x="2877106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Oval 80"/>
          <p:cNvSpPr/>
          <p:nvPr userDrawn="1"/>
        </p:nvSpPr>
        <p:spPr bwMode="auto">
          <a:xfrm>
            <a:off x="2877106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Oval 81"/>
          <p:cNvSpPr/>
          <p:nvPr userDrawn="1"/>
        </p:nvSpPr>
        <p:spPr bwMode="auto">
          <a:xfrm>
            <a:off x="2877106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Oval 82"/>
          <p:cNvSpPr/>
          <p:nvPr userDrawn="1"/>
        </p:nvSpPr>
        <p:spPr bwMode="auto">
          <a:xfrm>
            <a:off x="3098418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Oval 83"/>
          <p:cNvSpPr/>
          <p:nvPr userDrawn="1"/>
        </p:nvSpPr>
        <p:spPr bwMode="auto">
          <a:xfrm>
            <a:off x="3098418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Oval 84"/>
          <p:cNvSpPr/>
          <p:nvPr userDrawn="1"/>
        </p:nvSpPr>
        <p:spPr bwMode="auto">
          <a:xfrm>
            <a:off x="3098418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Oval 85"/>
          <p:cNvSpPr/>
          <p:nvPr userDrawn="1"/>
        </p:nvSpPr>
        <p:spPr bwMode="auto">
          <a:xfrm>
            <a:off x="3319730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Oval 86"/>
          <p:cNvSpPr/>
          <p:nvPr userDrawn="1"/>
        </p:nvSpPr>
        <p:spPr bwMode="auto">
          <a:xfrm>
            <a:off x="3319730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Oval 87"/>
          <p:cNvSpPr/>
          <p:nvPr userDrawn="1"/>
        </p:nvSpPr>
        <p:spPr bwMode="auto">
          <a:xfrm>
            <a:off x="3319730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Oval 88"/>
          <p:cNvSpPr/>
          <p:nvPr userDrawn="1"/>
        </p:nvSpPr>
        <p:spPr bwMode="auto">
          <a:xfrm>
            <a:off x="3541042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Oval 89"/>
          <p:cNvSpPr/>
          <p:nvPr userDrawn="1"/>
        </p:nvSpPr>
        <p:spPr bwMode="auto">
          <a:xfrm>
            <a:off x="3541042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Oval 90"/>
          <p:cNvSpPr/>
          <p:nvPr userDrawn="1"/>
        </p:nvSpPr>
        <p:spPr bwMode="auto">
          <a:xfrm>
            <a:off x="3541042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Oval 91"/>
          <p:cNvSpPr/>
          <p:nvPr userDrawn="1"/>
        </p:nvSpPr>
        <p:spPr bwMode="auto">
          <a:xfrm>
            <a:off x="3762354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Oval 92"/>
          <p:cNvSpPr/>
          <p:nvPr userDrawn="1"/>
        </p:nvSpPr>
        <p:spPr bwMode="auto">
          <a:xfrm>
            <a:off x="3762354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Oval 93"/>
          <p:cNvSpPr/>
          <p:nvPr userDrawn="1"/>
        </p:nvSpPr>
        <p:spPr bwMode="auto">
          <a:xfrm>
            <a:off x="3762354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Oval 94"/>
          <p:cNvSpPr/>
          <p:nvPr userDrawn="1"/>
        </p:nvSpPr>
        <p:spPr bwMode="auto">
          <a:xfrm>
            <a:off x="3983666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Oval 95"/>
          <p:cNvSpPr/>
          <p:nvPr userDrawn="1"/>
        </p:nvSpPr>
        <p:spPr bwMode="auto">
          <a:xfrm>
            <a:off x="3983666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Oval 96"/>
          <p:cNvSpPr/>
          <p:nvPr userDrawn="1"/>
        </p:nvSpPr>
        <p:spPr bwMode="auto">
          <a:xfrm>
            <a:off x="3983666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Oval 97"/>
          <p:cNvSpPr/>
          <p:nvPr userDrawn="1"/>
        </p:nvSpPr>
        <p:spPr bwMode="auto">
          <a:xfrm>
            <a:off x="4204978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Oval 98"/>
          <p:cNvSpPr/>
          <p:nvPr userDrawn="1"/>
        </p:nvSpPr>
        <p:spPr bwMode="auto">
          <a:xfrm>
            <a:off x="4204978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Oval 99"/>
          <p:cNvSpPr/>
          <p:nvPr userDrawn="1"/>
        </p:nvSpPr>
        <p:spPr bwMode="auto">
          <a:xfrm>
            <a:off x="4204978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Oval 100"/>
          <p:cNvSpPr/>
          <p:nvPr userDrawn="1"/>
        </p:nvSpPr>
        <p:spPr bwMode="auto">
          <a:xfrm>
            <a:off x="4426290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Oval 101"/>
          <p:cNvSpPr/>
          <p:nvPr userDrawn="1"/>
        </p:nvSpPr>
        <p:spPr bwMode="auto">
          <a:xfrm>
            <a:off x="4426290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Oval 102"/>
          <p:cNvSpPr/>
          <p:nvPr userDrawn="1"/>
        </p:nvSpPr>
        <p:spPr bwMode="auto">
          <a:xfrm>
            <a:off x="4426290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Oval 103"/>
          <p:cNvSpPr/>
          <p:nvPr userDrawn="1"/>
        </p:nvSpPr>
        <p:spPr bwMode="auto">
          <a:xfrm>
            <a:off x="4647602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Oval 104"/>
          <p:cNvSpPr/>
          <p:nvPr userDrawn="1"/>
        </p:nvSpPr>
        <p:spPr bwMode="auto">
          <a:xfrm>
            <a:off x="4647602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Oval 105"/>
          <p:cNvSpPr/>
          <p:nvPr userDrawn="1"/>
        </p:nvSpPr>
        <p:spPr bwMode="auto">
          <a:xfrm>
            <a:off x="4647602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Oval 106"/>
          <p:cNvSpPr/>
          <p:nvPr userDrawn="1"/>
        </p:nvSpPr>
        <p:spPr bwMode="auto">
          <a:xfrm>
            <a:off x="4868914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Oval 107"/>
          <p:cNvSpPr/>
          <p:nvPr userDrawn="1"/>
        </p:nvSpPr>
        <p:spPr bwMode="auto">
          <a:xfrm>
            <a:off x="4868914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Oval 108"/>
          <p:cNvSpPr/>
          <p:nvPr userDrawn="1"/>
        </p:nvSpPr>
        <p:spPr bwMode="auto">
          <a:xfrm>
            <a:off x="4868914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Oval 109"/>
          <p:cNvSpPr/>
          <p:nvPr userDrawn="1"/>
        </p:nvSpPr>
        <p:spPr bwMode="auto">
          <a:xfrm>
            <a:off x="5090226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Oval 110"/>
          <p:cNvSpPr/>
          <p:nvPr userDrawn="1"/>
        </p:nvSpPr>
        <p:spPr bwMode="auto">
          <a:xfrm>
            <a:off x="5090226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Oval 111"/>
          <p:cNvSpPr/>
          <p:nvPr userDrawn="1"/>
        </p:nvSpPr>
        <p:spPr bwMode="auto">
          <a:xfrm>
            <a:off x="5090226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Oval 112"/>
          <p:cNvSpPr/>
          <p:nvPr userDrawn="1"/>
        </p:nvSpPr>
        <p:spPr bwMode="auto">
          <a:xfrm>
            <a:off x="5311538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Oval 113"/>
          <p:cNvSpPr/>
          <p:nvPr userDrawn="1"/>
        </p:nvSpPr>
        <p:spPr bwMode="auto">
          <a:xfrm>
            <a:off x="5311538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Oval 114"/>
          <p:cNvSpPr/>
          <p:nvPr userDrawn="1"/>
        </p:nvSpPr>
        <p:spPr bwMode="auto">
          <a:xfrm>
            <a:off x="5311538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Oval 115"/>
          <p:cNvSpPr/>
          <p:nvPr userDrawn="1"/>
        </p:nvSpPr>
        <p:spPr bwMode="auto">
          <a:xfrm>
            <a:off x="5532850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Oval 116"/>
          <p:cNvSpPr/>
          <p:nvPr userDrawn="1"/>
        </p:nvSpPr>
        <p:spPr bwMode="auto">
          <a:xfrm>
            <a:off x="5532850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Oval 117"/>
          <p:cNvSpPr/>
          <p:nvPr userDrawn="1"/>
        </p:nvSpPr>
        <p:spPr bwMode="auto">
          <a:xfrm>
            <a:off x="5532850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Oval 118"/>
          <p:cNvSpPr/>
          <p:nvPr userDrawn="1"/>
        </p:nvSpPr>
        <p:spPr bwMode="auto">
          <a:xfrm>
            <a:off x="5754162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Oval 119"/>
          <p:cNvSpPr/>
          <p:nvPr userDrawn="1"/>
        </p:nvSpPr>
        <p:spPr bwMode="auto">
          <a:xfrm>
            <a:off x="5754162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Oval 120"/>
          <p:cNvSpPr/>
          <p:nvPr userDrawn="1"/>
        </p:nvSpPr>
        <p:spPr bwMode="auto">
          <a:xfrm>
            <a:off x="5754162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Oval 121"/>
          <p:cNvSpPr/>
          <p:nvPr userDrawn="1"/>
        </p:nvSpPr>
        <p:spPr bwMode="auto">
          <a:xfrm>
            <a:off x="5975474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Oval 122"/>
          <p:cNvSpPr/>
          <p:nvPr userDrawn="1"/>
        </p:nvSpPr>
        <p:spPr bwMode="auto">
          <a:xfrm>
            <a:off x="5975474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Oval 123"/>
          <p:cNvSpPr/>
          <p:nvPr userDrawn="1"/>
        </p:nvSpPr>
        <p:spPr bwMode="auto">
          <a:xfrm>
            <a:off x="5975474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Oval 124"/>
          <p:cNvSpPr/>
          <p:nvPr userDrawn="1"/>
        </p:nvSpPr>
        <p:spPr bwMode="auto">
          <a:xfrm>
            <a:off x="6196786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Oval 125"/>
          <p:cNvSpPr/>
          <p:nvPr userDrawn="1"/>
        </p:nvSpPr>
        <p:spPr bwMode="auto">
          <a:xfrm>
            <a:off x="6196786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Oval 126"/>
          <p:cNvSpPr/>
          <p:nvPr userDrawn="1"/>
        </p:nvSpPr>
        <p:spPr bwMode="auto">
          <a:xfrm>
            <a:off x="6196786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Oval 127"/>
          <p:cNvSpPr/>
          <p:nvPr userDrawn="1"/>
        </p:nvSpPr>
        <p:spPr bwMode="auto">
          <a:xfrm>
            <a:off x="6418098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Oval 128"/>
          <p:cNvSpPr/>
          <p:nvPr userDrawn="1"/>
        </p:nvSpPr>
        <p:spPr bwMode="auto">
          <a:xfrm>
            <a:off x="6418098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Oval 129"/>
          <p:cNvSpPr/>
          <p:nvPr userDrawn="1"/>
        </p:nvSpPr>
        <p:spPr bwMode="auto">
          <a:xfrm>
            <a:off x="6418098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Oval 130"/>
          <p:cNvSpPr/>
          <p:nvPr userDrawn="1"/>
        </p:nvSpPr>
        <p:spPr bwMode="auto">
          <a:xfrm>
            <a:off x="6639410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" name="Oval 131"/>
          <p:cNvSpPr/>
          <p:nvPr userDrawn="1"/>
        </p:nvSpPr>
        <p:spPr bwMode="auto">
          <a:xfrm>
            <a:off x="6639410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Oval 132"/>
          <p:cNvSpPr/>
          <p:nvPr userDrawn="1"/>
        </p:nvSpPr>
        <p:spPr bwMode="auto">
          <a:xfrm>
            <a:off x="6639410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Oval 133"/>
          <p:cNvSpPr/>
          <p:nvPr userDrawn="1"/>
        </p:nvSpPr>
        <p:spPr bwMode="auto">
          <a:xfrm>
            <a:off x="6860722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Oval 134"/>
          <p:cNvSpPr/>
          <p:nvPr userDrawn="1"/>
        </p:nvSpPr>
        <p:spPr bwMode="auto">
          <a:xfrm>
            <a:off x="6860722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Oval 135"/>
          <p:cNvSpPr/>
          <p:nvPr userDrawn="1"/>
        </p:nvSpPr>
        <p:spPr bwMode="auto">
          <a:xfrm>
            <a:off x="6860722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Oval 136"/>
          <p:cNvSpPr/>
          <p:nvPr userDrawn="1"/>
        </p:nvSpPr>
        <p:spPr bwMode="auto">
          <a:xfrm>
            <a:off x="7082034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Oval 137"/>
          <p:cNvSpPr/>
          <p:nvPr userDrawn="1"/>
        </p:nvSpPr>
        <p:spPr bwMode="auto">
          <a:xfrm>
            <a:off x="7082034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Oval 138"/>
          <p:cNvSpPr/>
          <p:nvPr userDrawn="1"/>
        </p:nvSpPr>
        <p:spPr bwMode="auto">
          <a:xfrm>
            <a:off x="7082034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Oval 139"/>
          <p:cNvSpPr/>
          <p:nvPr userDrawn="1"/>
        </p:nvSpPr>
        <p:spPr bwMode="auto">
          <a:xfrm>
            <a:off x="7303346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Oval 140"/>
          <p:cNvSpPr/>
          <p:nvPr userDrawn="1"/>
        </p:nvSpPr>
        <p:spPr bwMode="auto">
          <a:xfrm>
            <a:off x="7303346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Oval 141"/>
          <p:cNvSpPr/>
          <p:nvPr userDrawn="1"/>
        </p:nvSpPr>
        <p:spPr bwMode="auto">
          <a:xfrm>
            <a:off x="7303346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Oval 142"/>
          <p:cNvSpPr/>
          <p:nvPr userDrawn="1"/>
        </p:nvSpPr>
        <p:spPr bwMode="auto">
          <a:xfrm>
            <a:off x="7524658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Oval 143"/>
          <p:cNvSpPr/>
          <p:nvPr userDrawn="1"/>
        </p:nvSpPr>
        <p:spPr bwMode="auto">
          <a:xfrm>
            <a:off x="7524658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Oval 144"/>
          <p:cNvSpPr/>
          <p:nvPr userDrawn="1"/>
        </p:nvSpPr>
        <p:spPr bwMode="auto">
          <a:xfrm>
            <a:off x="7524658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6" name="Oval 145"/>
          <p:cNvSpPr/>
          <p:nvPr userDrawn="1"/>
        </p:nvSpPr>
        <p:spPr bwMode="auto">
          <a:xfrm>
            <a:off x="7745970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Oval 146"/>
          <p:cNvSpPr/>
          <p:nvPr userDrawn="1"/>
        </p:nvSpPr>
        <p:spPr bwMode="auto">
          <a:xfrm>
            <a:off x="7745970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8" name="Oval 147"/>
          <p:cNvSpPr/>
          <p:nvPr userDrawn="1"/>
        </p:nvSpPr>
        <p:spPr bwMode="auto">
          <a:xfrm>
            <a:off x="7745970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Oval 148"/>
          <p:cNvSpPr/>
          <p:nvPr userDrawn="1"/>
        </p:nvSpPr>
        <p:spPr bwMode="auto">
          <a:xfrm>
            <a:off x="7967282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Oval 149"/>
          <p:cNvSpPr/>
          <p:nvPr userDrawn="1"/>
        </p:nvSpPr>
        <p:spPr bwMode="auto">
          <a:xfrm>
            <a:off x="7967282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Oval 150"/>
          <p:cNvSpPr/>
          <p:nvPr userDrawn="1"/>
        </p:nvSpPr>
        <p:spPr bwMode="auto">
          <a:xfrm>
            <a:off x="7967282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Oval 151"/>
          <p:cNvSpPr/>
          <p:nvPr userDrawn="1"/>
        </p:nvSpPr>
        <p:spPr bwMode="auto">
          <a:xfrm>
            <a:off x="8188594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" name="Oval 152"/>
          <p:cNvSpPr/>
          <p:nvPr userDrawn="1"/>
        </p:nvSpPr>
        <p:spPr bwMode="auto">
          <a:xfrm>
            <a:off x="8188594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" name="Oval 153"/>
          <p:cNvSpPr/>
          <p:nvPr userDrawn="1"/>
        </p:nvSpPr>
        <p:spPr bwMode="auto">
          <a:xfrm>
            <a:off x="8188594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" name="Oval 154"/>
          <p:cNvSpPr/>
          <p:nvPr userDrawn="1"/>
        </p:nvSpPr>
        <p:spPr bwMode="auto">
          <a:xfrm>
            <a:off x="8409906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" name="Oval 155"/>
          <p:cNvSpPr/>
          <p:nvPr userDrawn="1"/>
        </p:nvSpPr>
        <p:spPr bwMode="auto">
          <a:xfrm>
            <a:off x="8409906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7" name="Oval 156"/>
          <p:cNvSpPr/>
          <p:nvPr userDrawn="1"/>
        </p:nvSpPr>
        <p:spPr bwMode="auto">
          <a:xfrm>
            <a:off x="8409906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8" name="Oval 157"/>
          <p:cNvSpPr/>
          <p:nvPr userDrawn="1"/>
        </p:nvSpPr>
        <p:spPr bwMode="auto">
          <a:xfrm>
            <a:off x="8631218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9" name="Oval 158"/>
          <p:cNvSpPr/>
          <p:nvPr userDrawn="1"/>
        </p:nvSpPr>
        <p:spPr bwMode="auto">
          <a:xfrm>
            <a:off x="8631218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0" name="Oval 159"/>
          <p:cNvSpPr/>
          <p:nvPr userDrawn="1"/>
        </p:nvSpPr>
        <p:spPr bwMode="auto">
          <a:xfrm>
            <a:off x="8631218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1" name="Oval 160"/>
          <p:cNvSpPr/>
          <p:nvPr userDrawn="1"/>
        </p:nvSpPr>
        <p:spPr bwMode="auto">
          <a:xfrm>
            <a:off x="8852530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2" name="Oval 161"/>
          <p:cNvSpPr/>
          <p:nvPr userDrawn="1"/>
        </p:nvSpPr>
        <p:spPr bwMode="auto">
          <a:xfrm>
            <a:off x="8852530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3" name="Oval 162"/>
          <p:cNvSpPr/>
          <p:nvPr userDrawn="1"/>
        </p:nvSpPr>
        <p:spPr bwMode="auto">
          <a:xfrm>
            <a:off x="8852530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" name="Oval 163"/>
          <p:cNvSpPr/>
          <p:nvPr userDrawn="1"/>
        </p:nvSpPr>
        <p:spPr bwMode="auto">
          <a:xfrm>
            <a:off x="9073848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5" name="Oval 164"/>
          <p:cNvSpPr/>
          <p:nvPr userDrawn="1"/>
        </p:nvSpPr>
        <p:spPr bwMode="auto">
          <a:xfrm>
            <a:off x="9073848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6" name="Oval 165"/>
          <p:cNvSpPr/>
          <p:nvPr userDrawn="1"/>
        </p:nvSpPr>
        <p:spPr bwMode="auto">
          <a:xfrm>
            <a:off x="9073848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41152" y="6421723"/>
            <a:ext cx="826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062" y="874094"/>
            <a:ext cx="3400304" cy="42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641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570643"/>
            <a:ext cx="8102600" cy="4510088"/>
          </a:xfrm>
        </p:spPr>
        <p:txBody>
          <a:bodyPr/>
          <a:lstStyle>
            <a:lvl1pPr marL="461963" indent="-461963">
              <a:buClr>
                <a:srgbClr val="008080"/>
              </a:buClr>
              <a:buFont typeface="+mj-lt"/>
              <a:buAutoNum type="arabicPeriod"/>
              <a:defRPr sz="2400">
                <a:solidFill>
                  <a:srgbClr val="008080"/>
                </a:solidFill>
              </a:defRPr>
            </a:lvl1pPr>
            <a:lvl2pPr>
              <a:buClr>
                <a:srgbClr val="008080"/>
              </a:buClr>
              <a:defRPr>
                <a:solidFill>
                  <a:srgbClr val="008080"/>
                </a:solidFill>
              </a:defRPr>
            </a:lvl2pPr>
            <a:lvl3pPr>
              <a:buClr>
                <a:srgbClr val="008080"/>
              </a:buClr>
              <a:defRPr>
                <a:solidFill>
                  <a:srgbClr val="008080"/>
                </a:solidFill>
              </a:defRPr>
            </a:lvl3pPr>
            <a:lvl4pPr>
              <a:buClr>
                <a:srgbClr val="008080"/>
              </a:buClr>
              <a:defRPr>
                <a:solidFill>
                  <a:srgbClr val="008080"/>
                </a:solidFill>
              </a:defRPr>
            </a:lvl4pPr>
            <a:lvl5pPr>
              <a:buClr>
                <a:srgbClr val="008080"/>
              </a:buClr>
              <a:defRPr>
                <a:solidFill>
                  <a:srgbClr val="00808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544513" y="1051586"/>
            <a:ext cx="8324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 dirty="0"/>
              <a:t>After studying this chapter, you should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>
          <a:xfrm>
            <a:off x="523875" y="411163"/>
            <a:ext cx="8077200" cy="592137"/>
          </a:xfrm>
          <a:gradFill rotWithShape="1">
            <a:gsLst>
              <a:gs pos="0">
                <a:srgbClr val="B2B2B2">
                  <a:gamma/>
                  <a:shade val="46275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LEARNING  OUTCOMES</a:t>
            </a:r>
          </a:p>
        </p:txBody>
      </p:sp>
    </p:spTree>
    <p:extLst>
      <p:ext uri="{BB962C8B-B14F-4D97-AF65-F5344CB8AC3E}">
        <p14:creationId xmlns:p14="http://schemas.microsoft.com/office/powerpoint/2010/main" xmlns="" val="1898960735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512763"/>
            <a:ext cx="8102600" cy="3365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1.</a:t>
            </a: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A Summary of the Scientific Method</a:t>
            </a:r>
          </a:p>
        </p:txBody>
      </p:sp>
    </p:spTree>
    <p:extLst>
      <p:ext uri="{BB962C8B-B14F-4D97-AF65-F5344CB8AC3E}">
        <p14:creationId xmlns:p14="http://schemas.microsoft.com/office/powerpoint/2010/main" xmlns="" val="150372090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20"/>
            <a:ext cx="8102600" cy="45719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74169166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52100812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235075"/>
            <a:ext cx="3975100" cy="493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235075"/>
            <a:ext cx="3975100" cy="493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BB9D097-4C5C-417C-B097-C6B81CA15357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09051887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5537931-4260-4B6B-A3A7-1D7190C9A38E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32307042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9FE24D5-8D74-4CD1-985E-26CC2917080D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35318092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523875" y="4572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66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235075"/>
            <a:ext cx="810260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853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446838"/>
            <a:ext cx="7421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b="1"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85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54763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D6C49FDD-8038-4201-872D-15D00067EA40}" type="slidenum">
              <a:rPr lang="en-US" altLang="en-US">
                <a:cs typeface="+mn-cs"/>
              </a:rPr>
              <a:pPr>
                <a:defRPr/>
              </a:pPr>
              <a:t>‹N°›</a:t>
            </a:fld>
            <a:endParaRPr lang="en-US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486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23" r:id="rId5"/>
    <p:sldLayoutId id="2147483725" r:id="rId6"/>
    <p:sldLayoutId id="2147483727" r:id="rId7"/>
    <p:sldLayoutId id="2147483728" r:id="rId8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9pPr>
    </p:titleStyle>
    <p:bodyStyle>
      <a:lvl1pPr marL="222250" indent="-2222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Char char="•"/>
        <a:defRPr sz="2800" kern="12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25475" indent="-284163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SzPct val="90000"/>
        <a:buFont typeface="Wingdings" panose="05000000000000000000" pitchFamily="2" charset="2"/>
        <a:buChar char="Ø"/>
        <a:defRPr sz="2400" kern="1200">
          <a:solidFill>
            <a:srgbClr val="9966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974725" indent="-2349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75000"/>
        <a:buFont typeface="Wingdings" panose="05000000000000000000" pitchFamily="2" charset="2"/>
        <a:buChar char="v"/>
        <a:defRPr sz="2000" kern="12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31127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165735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 kern="12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Chapter 1</a:t>
            </a:r>
          </a:p>
          <a:p>
            <a:pPr>
              <a:defRPr/>
            </a:pPr>
            <a:r>
              <a:rPr lang="en-US" altLang="en-US" dirty="0" smtClean="0"/>
              <a:t>The Role of Marketing Research</a:t>
            </a:r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Marketing Research and Strategic Management Orientation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strategic management orientations provide a common theme for decision-making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Product-oriented</a:t>
            </a:r>
          </a:p>
          <a:p>
            <a:pPr lvl="1"/>
            <a:r>
              <a:rPr lang="en-US" altLang="en-US" dirty="0" smtClean="0"/>
              <a:t>Production-oriented</a:t>
            </a:r>
          </a:p>
          <a:p>
            <a:pPr lvl="1"/>
            <a:r>
              <a:rPr lang="en-US" altLang="en-US" dirty="0" smtClean="0"/>
              <a:t>Marketing-oriented</a:t>
            </a:r>
          </a:p>
          <a:p>
            <a:pPr lvl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7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1356A23D-27E4-4FB0-A503-D5C35A04FE31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5" y="1995697"/>
            <a:ext cx="8458200" cy="335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969997"/>
            <a:ext cx="2190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blackWhite">
          <a:xfrm>
            <a:off x="550863" y="512763"/>
            <a:ext cx="8024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1C12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1.2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Types of Business Orientations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Marketing Concept</a:t>
            </a:r>
          </a:p>
        </p:txBody>
      </p:sp>
      <p:sp>
        <p:nvSpPr>
          <p:cNvPr id="371720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Focuses on how a firm provides value to customers more than on the physical product or production process</a:t>
            </a:r>
          </a:p>
          <a:p>
            <a:r>
              <a:rPr lang="en-US" altLang="en-US" dirty="0" smtClean="0"/>
              <a:t>A marketing-oriented firm must:</a:t>
            </a:r>
          </a:p>
          <a:p>
            <a:pPr lvl="1"/>
            <a:r>
              <a:rPr lang="en-US" altLang="en-US" dirty="0" smtClean="0"/>
              <a:t>Be customer-oriented—makes decisions with a conscious awareness of their effect on the consumer</a:t>
            </a:r>
          </a:p>
          <a:p>
            <a:pPr lvl="1"/>
            <a:r>
              <a:rPr lang="en-US" altLang="en-US" dirty="0" smtClean="0"/>
              <a:t>Emphasize long-run profitability—ensures continuity of firm</a:t>
            </a:r>
          </a:p>
          <a:p>
            <a:pPr lvl="1"/>
            <a:r>
              <a:rPr lang="en-US" altLang="en-US" dirty="0" smtClean="0"/>
              <a:t>Adopt a cross-functional perspective—integrate marketing across other business functions</a:t>
            </a:r>
          </a:p>
          <a:p>
            <a:pPr lvl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1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1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1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17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17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2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1356A23D-27E4-4FB0-A503-D5C35A04FE31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869" y="1292602"/>
            <a:ext cx="8686800" cy="452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blackWhite">
          <a:xfrm>
            <a:off x="550863" y="512763"/>
            <a:ext cx="8024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1.3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Isolation versus Cross-Functionality of Marketing in a Firm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Keeping Customers and Building Relationships</a:t>
            </a:r>
          </a:p>
        </p:txBody>
      </p:sp>
      <p:sp>
        <p:nvSpPr>
          <p:cNvPr id="3737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Relationship marketing</a:t>
            </a:r>
          </a:p>
          <a:p>
            <a:pPr lvl="1"/>
            <a:r>
              <a:rPr lang="en-US" altLang="en-US" dirty="0" smtClean="0"/>
              <a:t>The idea that a major goal of marketing is to build long-term relationships with the customers contributing to their success</a:t>
            </a:r>
          </a:p>
          <a:p>
            <a:pPr lvl="1"/>
            <a:r>
              <a:rPr lang="en-US" altLang="en-US" dirty="0" smtClean="0"/>
              <a:t>Views a sale not as the end of a process but as the start of the organization’s relationship with a customer—marketers want customers for life</a:t>
            </a:r>
          </a:p>
          <a:p>
            <a:pPr lvl="2"/>
            <a:r>
              <a:rPr lang="en-US" altLang="en-US" dirty="0" smtClean="0"/>
              <a:t>Satisfied customers will return to a company that has treated them well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3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3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3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3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Marketing Research: A Means For Implementing the Marketing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Tracking trends</a:t>
            </a:r>
          </a:p>
          <a:p>
            <a:r>
              <a:rPr lang="en-US" altLang="en-US" dirty="0" smtClean="0"/>
              <a:t>Forecasting sales volume</a:t>
            </a:r>
          </a:p>
          <a:p>
            <a:pPr lvl="1"/>
            <a:r>
              <a:rPr lang="en-US" altLang="en-US" dirty="0" smtClean="0"/>
              <a:t>Test market experiments—test new products before launch</a:t>
            </a:r>
          </a:p>
          <a:p>
            <a:r>
              <a:rPr lang="en-US" altLang="en-US" dirty="0" smtClean="0"/>
              <a:t>Analysis of existing data</a:t>
            </a:r>
          </a:p>
          <a:p>
            <a:pPr lvl="1"/>
            <a:r>
              <a:rPr lang="en-US" altLang="en-US" dirty="0" smtClean="0"/>
              <a:t>Use sales data to offer customers product suggestions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Marketing Research and Marketing Management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Developing and implementing a marketing strategy involves four stages:</a:t>
            </a:r>
          </a:p>
          <a:p>
            <a:pPr marL="798512" lvl="1" indent="-457200">
              <a:buFont typeface="+mj-lt"/>
              <a:buAutoNum type="arabicPeriod"/>
            </a:pPr>
            <a:r>
              <a:rPr lang="en-US" altLang="en-US" dirty="0" smtClean="0"/>
              <a:t>Identifying and evaluating market opportunities</a:t>
            </a:r>
          </a:p>
          <a:p>
            <a:pPr marL="798512" lvl="1" indent="-457200">
              <a:buFont typeface="+mj-lt"/>
              <a:buAutoNum type="arabicPeriod"/>
            </a:pPr>
            <a:r>
              <a:rPr lang="en-US" altLang="en-US" dirty="0" smtClean="0"/>
              <a:t>Analyzing market segments and selecting target markets</a:t>
            </a:r>
          </a:p>
          <a:p>
            <a:pPr marL="798512" lvl="1" indent="-457200">
              <a:buFont typeface="+mj-lt"/>
              <a:buAutoNum type="arabicPeriod"/>
            </a:pPr>
            <a:r>
              <a:rPr lang="en-US" altLang="en-US" dirty="0" smtClean="0"/>
              <a:t>Planning and implementing a marketing mix that will provide value to customers and meet organizational objectives</a:t>
            </a:r>
          </a:p>
          <a:p>
            <a:pPr marL="798512" lvl="1" indent="-457200">
              <a:buFont typeface="+mj-lt"/>
              <a:buAutoNum type="arabicPeriod"/>
            </a:pPr>
            <a:r>
              <a:rPr lang="en-US" altLang="en-US" dirty="0" smtClean="0"/>
              <a:t>Analyzing firm performance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6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6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1356A23D-27E4-4FB0-A503-D5C35A04FE31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4014" y="1133475"/>
            <a:ext cx="322033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blackWhite">
          <a:xfrm>
            <a:off x="550863" y="512763"/>
            <a:ext cx="8024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1.4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Marketing Research Cuts Decision Risk with Input That Leads to Value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Identifying and Evaluating Opportunities</a:t>
            </a:r>
          </a:p>
        </p:txBody>
      </p:sp>
      <p:sp>
        <p:nvSpPr>
          <p:cNvPr id="37683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Monitoring the competitive environment for signals indicating a business opportunity</a:t>
            </a:r>
          </a:p>
          <a:p>
            <a:pPr lvl="1"/>
            <a:r>
              <a:rPr lang="en-US" altLang="en-US" dirty="0" smtClean="0"/>
              <a:t>Helps managers recognize problems and identify opportunities for enriching marketing efforts</a:t>
            </a:r>
          </a:p>
          <a:p>
            <a:pPr lvl="1"/>
            <a:r>
              <a:rPr lang="en-US" altLang="en-US" dirty="0" smtClean="0"/>
              <a:t>Motivates a firm to take action to address consumer desires in a way that is beneficial to both the customers and to the firm</a:t>
            </a:r>
          </a:p>
          <a:p>
            <a:pPr lvl="1"/>
            <a:r>
              <a:rPr lang="en-US" altLang="en-US" dirty="0" smtClean="0"/>
              <a:t>Identifies changes in customer needs, uses, and demand for products</a:t>
            </a:r>
          </a:p>
          <a:p>
            <a:pPr lvl="2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6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6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6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6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Analyzing and Selecting Target Markets</a:t>
            </a:r>
          </a:p>
        </p:txBody>
      </p:sp>
      <p:sp>
        <p:nvSpPr>
          <p:cNvPr id="37786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Geo-demographics</a:t>
            </a:r>
          </a:p>
          <a:p>
            <a:pPr lvl="1"/>
            <a:r>
              <a:rPr lang="en-US" altLang="en-US" dirty="0" smtClean="0"/>
              <a:t>Information describing the demographic profile of consumers in a particular geographic region</a:t>
            </a:r>
          </a:p>
          <a:p>
            <a:pPr lvl="1"/>
            <a:r>
              <a:rPr lang="en-US" altLang="en-US" dirty="0" smtClean="0"/>
              <a:t>Once the company knows the geo-demographics of a market segment, it can effectively communicate with those customers by choosing media that reach that particular profile</a:t>
            </a:r>
          </a:p>
          <a:p>
            <a:pPr lvl="2"/>
            <a:r>
              <a:rPr lang="en-US" altLang="en-US" dirty="0" smtClean="0"/>
              <a:t>Example: </a:t>
            </a:r>
            <a:r>
              <a:rPr lang="en-US" altLang="en-US" i="1" dirty="0" smtClean="0"/>
              <a:t>Architectural Digest</a:t>
            </a:r>
            <a:r>
              <a:rPr lang="en-US" altLang="en-US" dirty="0" smtClean="0"/>
              <a:t> magazine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7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78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8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78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6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Know what marketing research is and what it does for business</a:t>
            </a:r>
          </a:p>
          <a:p>
            <a:r>
              <a:rPr lang="en-US" altLang="en-US" dirty="0" smtClean="0"/>
              <a:t>Understand the difference between basic and applied marketing research</a:t>
            </a:r>
          </a:p>
          <a:p>
            <a:r>
              <a:rPr lang="en-US" altLang="en-US" dirty="0" smtClean="0"/>
              <a:t>Understand how the role of marketing research changes with the orientation of the firm</a:t>
            </a:r>
          </a:p>
          <a:p>
            <a:r>
              <a:rPr lang="en-US" altLang="en-US" dirty="0" smtClean="0"/>
              <a:t>Be able to integrate marketing research results into the strategic planning process</a:t>
            </a:r>
          </a:p>
          <a:p>
            <a:r>
              <a:rPr lang="en-US" altLang="en-US" dirty="0" smtClean="0"/>
              <a:t>Know when marketing research should and should not be conducted</a:t>
            </a:r>
          </a:p>
          <a:p>
            <a:r>
              <a:rPr lang="en-US" altLang="en-US" dirty="0" smtClean="0"/>
              <a:t>Appreciate the way technology and internationalization are changing marketing research</a:t>
            </a:r>
          </a:p>
          <a:p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26010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latin typeface="+mn-lt"/>
              </a:rPr>
              <a:t>LEARNING OUTCOMES</a:t>
            </a: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544513" y="1143000"/>
            <a:ext cx="8324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800" i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0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0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0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0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0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0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6" grpId="0" uiExpand="1" build="p" bldLvl="3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Planning and Implementing a Marketing Mix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Marketing research can be used to support specific decisions about aspects of the marketing mix</a:t>
            </a:r>
          </a:p>
          <a:p>
            <a:r>
              <a:rPr lang="en-US" altLang="en-US" dirty="0" smtClean="0"/>
              <a:t>It is essential that an overall research plan involves all elements of marketing strategy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Types of Marketing Mix Research: Product Research and Pricing Research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Product research</a:t>
            </a:r>
          </a:p>
          <a:p>
            <a:pPr lvl="1"/>
            <a:r>
              <a:rPr lang="en-US" altLang="en-US" dirty="0" smtClean="0"/>
              <a:t>Designed to evaluate and develop new products and to learn how to adapt existing product lines</a:t>
            </a:r>
          </a:p>
          <a:p>
            <a:pPr lvl="2"/>
            <a:r>
              <a:rPr lang="en-US" altLang="en-US" dirty="0" smtClean="0"/>
              <a:t>Concept testing</a:t>
            </a:r>
          </a:p>
          <a:p>
            <a:pPr lvl="2"/>
            <a:r>
              <a:rPr lang="en-US" altLang="en-US" dirty="0" smtClean="0"/>
              <a:t>Product testing</a:t>
            </a:r>
          </a:p>
          <a:p>
            <a:pPr lvl="2"/>
            <a:r>
              <a:rPr lang="en-US" altLang="en-US" dirty="0" smtClean="0"/>
              <a:t>Brand-name evaluation</a:t>
            </a:r>
          </a:p>
          <a:p>
            <a:pPr lvl="2"/>
            <a:r>
              <a:rPr lang="en-US" altLang="en-US" dirty="0" smtClean="0"/>
              <a:t>Package testing</a:t>
            </a:r>
          </a:p>
          <a:p>
            <a:r>
              <a:rPr lang="en-US" altLang="en-US" dirty="0" smtClean="0"/>
              <a:t>Pricing research</a:t>
            </a:r>
          </a:p>
          <a:p>
            <a:pPr lvl="1"/>
            <a:r>
              <a:rPr lang="en-US" altLang="en-US" dirty="0" smtClean="0"/>
              <a:t>Involves finding the amount of monetary sacrifice that best represents the value customers perceive in a product after considering various market constraints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8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8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Types of Marketing Mix Research: Distribution Research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Distribution research</a:t>
            </a:r>
          </a:p>
          <a:p>
            <a:pPr lvl="1"/>
            <a:r>
              <a:rPr lang="en-US" altLang="en-US" dirty="0" smtClean="0"/>
              <a:t>Studies aimed at selecting retail sites or warehouse locations in support of the distribution channel</a:t>
            </a:r>
          </a:p>
          <a:p>
            <a:pPr lvl="1"/>
            <a:r>
              <a:rPr lang="en-US" altLang="en-US" dirty="0" smtClean="0"/>
              <a:t>Marketing channel</a:t>
            </a:r>
          </a:p>
          <a:p>
            <a:pPr lvl="2"/>
            <a:r>
              <a:rPr lang="en-US" altLang="en-US" dirty="0" smtClean="0"/>
              <a:t>A network of interdependent institutions that perform the logistics necessary for consumption to occur</a:t>
            </a:r>
          </a:p>
          <a:p>
            <a:pPr lvl="1"/>
            <a:r>
              <a:rPr lang="en-US" altLang="en-US" dirty="0" smtClean="0"/>
              <a:t>Supply chain</a:t>
            </a:r>
          </a:p>
          <a:p>
            <a:pPr lvl="2"/>
            <a:r>
              <a:rPr lang="en-US" altLang="en-US" dirty="0" smtClean="0"/>
              <a:t>Another term for a channel of distribution, meaning the link between suppliers and customers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9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Types of Marketing Mix Research: Promotion Research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Promotion research</a:t>
            </a:r>
          </a:p>
          <a:p>
            <a:pPr lvl="1"/>
            <a:r>
              <a:rPr lang="en-US" altLang="en-US" dirty="0" smtClean="0"/>
              <a:t>Investigates the effectiveness of advertising, premiums, coupons, sampling, discounts, public relations, and other sales promotions</a:t>
            </a:r>
          </a:p>
          <a:p>
            <a:pPr lvl="1"/>
            <a:r>
              <a:rPr lang="en-US" altLang="en-US" dirty="0" smtClean="0"/>
              <a:t>Promotion—the communication function of the firm responsible for informing and persuading buyers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Integrated Marketing Mix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Integrated marketing communication</a:t>
            </a:r>
          </a:p>
          <a:p>
            <a:pPr lvl="1"/>
            <a:r>
              <a:rPr lang="en-US" altLang="en-US" dirty="0" smtClean="0"/>
              <a:t>All promotional efforts (advertising, public relations, personal selling, event marketing, and so forth) are coordinated to communicate a consistent image</a:t>
            </a:r>
          </a:p>
          <a:p>
            <a:r>
              <a:rPr lang="en-US" altLang="en-US" dirty="0" smtClean="0"/>
              <a:t>Integrated marketing mix</a:t>
            </a:r>
          </a:p>
          <a:p>
            <a:pPr lvl="1"/>
            <a:r>
              <a:rPr lang="en-US" altLang="en-US" dirty="0" smtClean="0"/>
              <a:t>Research studies often investigate the effects of various combinations of marketing mix elements on important outcomes like sales and image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Analyzing Marketing Performance</a:t>
            </a:r>
          </a:p>
        </p:txBody>
      </p:sp>
      <p:sp>
        <p:nvSpPr>
          <p:cNvPr id="379910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Total value management</a:t>
            </a:r>
          </a:p>
          <a:p>
            <a:pPr lvl="1"/>
            <a:r>
              <a:rPr lang="en-US" altLang="en-US" dirty="0" smtClean="0"/>
              <a:t>Trying to manage and monitor the entire process by which consumers receive benefits from a company</a:t>
            </a:r>
          </a:p>
          <a:p>
            <a:r>
              <a:rPr lang="en-US" altLang="en-US" dirty="0" smtClean="0"/>
              <a:t>Performance-monitoring research</a:t>
            </a:r>
          </a:p>
          <a:p>
            <a:pPr lvl="1"/>
            <a:r>
              <a:rPr lang="en-US" altLang="en-US" dirty="0" smtClean="0"/>
              <a:t>Research that regularly, sometimes routinely, provides feedback for evaluation and control of marketing activity</a:t>
            </a:r>
          </a:p>
          <a:p>
            <a:pPr lvl="2"/>
            <a:r>
              <a:rPr lang="en-US" altLang="en-US" dirty="0" smtClean="0"/>
              <a:t>Most common forms: market-share analysis and sales analysis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9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9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9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9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9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10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Analyzing Marketing Performance (cont’d.)</a:t>
            </a:r>
          </a:p>
        </p:txBody>
      </p:sp>
      <p:sp>
        <p:nvSpPr>
          <p:cNvPr id="379910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Marketing metrics</a:t>
            </a:r>
          </a:p>
          <a:p>
            <a:pPr lvl="1"/>
            <a:r>
              <a:rPr lang="en-US" altLang="en-US" dirty="0" smtClean="0"/>
              <a:t>Quantitative ways of monitoring and measuring marketing performance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0521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9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9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1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When is Marketing Research Needed?</a:t>
            </a:r>
          </a:p>
        </p:txBody>
      </p:sp>
      <p:sp>
        <p:nvSpPr>
          <p:cNvPr id="38093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determination of the need for marketing research centers on:</a:t>
            </a:r>
          </a:p>
          <a:p>
            <a:pPr lvl="1"/>
            <a:r>
              <a:rPr lang="en-US" altLang="en-US" dirty="0" smtClean="0"/>
              <a:t>Time constraints</a:t>
            </a:r>
          </a:p>
          <a:p>
            <a:pPr lvl="1"/>
            <a:r>
              <a:rPr lang="en-US" altLang="en-US" dirty="0" smtClean="0"/>
              <a:t>The availability of data</a:t>
            </a:r>
          </a:p>
          <a:p>
            <a:pPr lvl="1"/>
            <a:r>
              <a:rPr lang="en-US" altLang="en-US" dirty="0" smtClean="0"/>
              <a:t>The nature of the decision</a:t>
            </a:r>
          </a:p>
          <a:p>
            <a:pPr lvl="1"/>
            <a:r>
              <a:rPr lang="en-US" altLang="en-US" dirty="0" smtClean="0"/>
              <a:t>Benefits versus costs</a:t>
            </a:r>
            <a:r>
              <a:rPr lang="en-US" dirty="0" smtClean="0"/>
              <a:t>—</a:t>
            </a:r>
            <a:r>
              <a:rPr lang="en-US" altLang="en-US" dirty="0" smtClean="0"/>
              <a:t>the value of the research information in relation to costs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0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0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0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09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09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When is Marketing Research Needed? (cont’d.)</a:t>
            </a:r>
          </a:p>
        </p:txBody>
      </p:sp>
      <p:sp>
        <p:nvSpPr>
          <p:cNvPr id="38093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Questions to consider when </a:t>
            </a:r>
            <a:r>
              <a:rPr lang="en-US" dirty="0" smtClean="0"/>
              <a:t>deciding whether to make a decision without research or to postpone the decision in order to conduct research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Will the payoff or rate of return be worth the investment?</a:t>
            </a:r>
          </a:p>
          <a:p>
            <a:pPr lvl="1"/>
            <a:r>
              <a:rPr lang="en-US" altLang="en-US" dirty="0" smtClean="0"/>
              <a:t>Will the information improve the quality of the marketing decision enough to warrant the expenditure?</a:t>
            </a:r>
          </a:p>
          <a:p>
            <a:pPr lvl="1"/>
            <a:r>
              <a:rPr lang="en-US" altLang="en-US" dirty="0" smtClean="0"/>
              <a:t>Is the proposed research expenditure the best use of the available funds?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25296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0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0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0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09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1356A23D-27E4-4FB0-A503-D5C35A04FE31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67" y="2007143"/>
            <a:ext cx="8458200" cy="334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2567" y="3952850"/>
            <a:ext cx="2190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blackWhite">
          <a:xfrm>
            <a:off x="550863" y="512763"/>
            <a:ext cx="8024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1.5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Should We Conduct Marketing Research?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Is Marketing Research?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Key questions in business and marketing research</a:t>
            </a:r>
          </a:p>
          <a:p>
            <a:pPr lvl="1"/>
            <a:r>
              <a:rPr lang="en-US" altLang="en-US" dirty="0" smtClean="0"/>
              <a:t>What do we sell?</a:t>
            </a:r>
          </a:p>
          <a:p>
            <a:pPr lvl="1"/>
            <a:r>
              <a:rPr lang="en-US" altLang="en-US" dirty="0" smtClean="0"/>
              <a:t>How do consumers view our company?</a:t>
            </a:r>
          </a:p>
          <a:p>
            <a:pPr lvl="1"/>
            <a:r>
              <a:rPr lang="en-US" altLang="en-US" dirty="0" smtClean="0"/>
              <a:t>What does our company/product mean?</a:t>
            </a:r>
          </a:p>
          <a:p>
            <a:pPr lvl="1"/>
            <a:r>
              <a:rPr lang="en-US" altLang="en-US" dirty="0" smtClean="0"/>
              <a:t>What do consumers desire?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8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85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85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85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85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85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85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85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85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85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85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8515" grpId="8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Marketing Research in the Twenty-First Century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Communication technologies</a:t>
            </a:r>
          </a:p>
          <a:p>
            <a:pPr lvl="1"/>
            <a:r>
              <a:rPr lang="en-US" altLang="en-US" dirty="0" smtClean="0"/>
              <a:t>Always “connected”</a:t>
            </a:r>
            <a:r>
              <a:rPr lang="en-US" altLang="ja-JP" dirty="0" smtClean="0"/>
              <a:t>—time, place, and distance are irrelevant</a:t>
            </a:r>
          </a:p>
          <a:p>
            <a:pPr lvl="1"/>
            <a:r>
              <a:rPr lang="en-US" altLang="en-US" dirty="0" smtClean="0"/>
              <a:t>Decreases in information acquisition, storage, access, and transmission costs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Marketing Research in the Twenty-First Century (cont’d.)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Global marketing research</a:t>
            </a:r>
          </a:p>
          <a:p>
            <a:pPr lvl="1"/>
            <a:r>
              <a:rPr lang="en-US" altLang="en-US" dirty="0" smtClean="0"/>
              <a:t>Business research is increasingly global</a:t>
            </a:r>
          </a:p>
          <a:p>
            <a:pPr lvl="1"/>
            <a:r>
              <a:rPr lang="en-US" altLang="en-US" dirty="0" smtClean="0"/>
              <a:t>Market knowledge is essential</a:t>
            </a:r>
          </a:p>
          <a:p>
            <a:pPr lvl="2"/>
            <a:r>
              <a:rPr lang="en-US" altLang="en-US" dirty="0" smtClean="0"/>
              <a:t>General information about a country’s economic conditions and political climate</a:t>
            </a:r>
          </a:p>
          <a:p>
            <a:pPr lvl="2"/>
            <a:r>
              <a:rPr lang="en-US" altLang="en-US" dirty="0" smtClean="0"/>
              <a:t>Cross-validation of cultural and consumer factors</a:t>
            </a:r>
          </a:p>
          <a:p>
            <a:pPr lvl="2"/>
            <a:r>
              <a:rPr lang="en-US" altLang="en-US" dirty="0" smtClean="0"/>
              <a:t>Market and competitive conditions—demand estimation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45851466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7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7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Marketing Research Defined</a:t>
            </a:r>
          </a:p>
        </p:txBody>
      </p:sp>
      <p:sp>
        <p:nvSpPr>
          <p:cNvPr id="35738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application of the scientific method in searching for the truth about marketing phenomena</a:t>
            </a:r>
          </a:p>
          <a:p>
            <a:r>
              <a:rPr lang="en-US" altLang="en-US" dirty="0" smtClean="0"/>
              <a:t>The process includes:</a:t>
            </a:r>
          </a:p>
          <a:p>
            <a:pPr lvl="1"/>
            <a:r>
              <a:rPr lang="en-US" altLang="en-US" dirty="0" smtClean="0"/>
              <a:t>Idea and theory development</a:t>
            </a:r>
          </a:p>
          <a:p>
            <a:pPr lvl="1"/>
            <a:r>
              <a:rPr lang="en-US" altLang="en-US" dirty="0" smtClean="0"/>
              <a:t>Problem definition</a:t>
            </a:r>
          </a:p>
          <a:p>
            <a:pPr lvl="1"/>
            <a:r>
              <a:rPr lang="en-US" altLang="en-US" dirty="0" smtClean="0"/>
              <a:t>Information gathering</a:t>
            </a:r>
          </a:p>
          <a:p>
            <a:pPr lvl="1"/>
            <a:r>
              <a:rPr lang="en-US" altLang="en-US" dirty="0" smtClean="0"/>
              <a:t>Analyzing data</a:t>
            </a:r>
          </a:p>
          <a:p>
            <a:pPr lvl="1"/>
            <a:r>
              <a:rPr lang="en-US" altLang="en-US" dirty="0" smtClean="0"/>
              <a:t>Communicating the findings and their implications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7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7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7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7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7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73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73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Marketing Research Defined (cont’d.)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This definition suggests that marketing research information is:</a:t>
            </a:r>
          </a:p>
          <a:p>
            <a:pPr lvl="1"/>
            <a:r>
              <a:rPr lang="en-US" altLang="en-US" dirty="0" smtClean="0"/>
              <a:t>Not intuitive or haphazardly gathered</a:t>
            </a:r>
          </a:p>
          <a:p>
            <a:pPr lvl="1"/>
            <a:r>
              <a:rPr lang="en-US" altLang="en-US" dirty="0" smtClean="0"/>
              <a:t>Accurate and objective</a:t>
            </a:r>
          </a:p>
          <a:p>
            <a:pPr lvl="1"/>
            <a:r>
              <a:rPr lang="en-US" altLang="en-US" dirty="0" smtClean="0"/>
              <a:t>Relevant to all aspects of the marketing mix</a:t>
            </a:r>
          </a:p>
          <a:p>
            <a:pPr lvl="1"/>
            <a:r>
              <a:rPr lang="en-US" altLang="en-US" dirty="0" smtClean="0"/>
              <a:t>Limited by one’s definition of marketing</a:t>
            </a:r>
          </a:p>
          <a:p>
            <a:r>
              <a:rPr lang="en-US" altLang="en-US" dirty="0" smtClean="0"/>
              <a:t>We explore marketing research as it applies to all organizations and institutions engaging in some form of marketing activity</a:t>
            </a:r>
          </a:p>
          <a:p>
            <a:pPr lvl="1"/>
            <a:r>
              <a:rPr lang="en-US" altLang="en-US" dirty="0" smtClean="0"/>
              <a:t>Can have an applied or basic research focus</a:t>
            </a:r>
          </a:p>
          <a:p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1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Applied Marketing Research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Conducted to address a specific marketing decision for a specific firm or organization</a:t>
            </a:r>
          </a:p>
          <a:p>
            <a:r>
              <a:rPr lang="en-US" altLang="en-US" dirty="0" smtClean="0"/>
              <a:t>Example: </a:t>
            </a:r>
          </a:p>
          <a:p>
            <a:pPr lvl="1"/>
            <a:r>
              <a:rPr lang="en-US" altLang="en-US" dirty="0" smtClean="0"/>
              <a:t>Should Green Mountain Coffee add cola to its array of pod-based beverages?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uiExpand="1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Basic Marketing Research</a:t>
            </a:r>
          </a:p>
        </p:txBody>
      </p:sp>
      <p:sp>
        <p:nvSpPr>
          <p:cNvPr id="36966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Conducted without a specific decision in mind and usually does not address the needs of a specific organization</a:t>
            </a:r>
          </a:p>
          <a:p>
            <a:pPr lvl="1"/>
            <a:r>
              <a:rPr lang="en-US" altLang="en-US" dirty="0" smtClean="0"/>
              <a:t>Attempts to expand the limits of marketing knowledge in general</a:t>
            </a:r>
          </a:p>
          <a:p>
            <a:pPr lvl="1"/>
            <a:r>
              <a:rPr lang="en-US" altLang="en-US" dirty="0" smtClean="0"/>
              <a:t>Not aimed at solving a pragmatic problem</a:t>
            </a:r>
          </a:p>
          <a:p>
            <a:r>
              <a:rPr lang="en-US" altLang="en-US" dirty="0" smtClean="0"/>
              <a:t>Can test the validity of a general marketing theory (one that applies to all of marketing) or can be used to learn more about some market phenomenon, e.g., social networking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9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9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9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9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Scientific Method</a:t>
            </a:r>
          </a:p>
        </p:txBody>
      </p:sp>
      <p:sp>
        <p:nvSpPr>
          <p:cNvPr id="37069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method by which researchers go about using knowledge and evidence to reach objective conclusions about the real world</a:t>
            </a:r>
          </a:p>
          <a:p>
            <a:r>
              <a:rPr lang="en-US" altLang="en-US" dirty="0" smtClean="0"/>
              <a:t>Marketing researchers apply the scientific method to understand marketing phenomena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26630" name="AutoShape 7"/>
          <p:cNvSpPr>
            <a:spLocks noChangeArrowheads="1"/>
          </p:cNvSpPr>
          <p:nvPr/>
        </p:nvSpPr>
        <p:spPr bwMode="auto">
          <a:xfrm>
            <a:off x="822325" y="5165725"/>
            <a:ext cx="9144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6631" name="AutoShape 8"/>
          <p:cNvSpPr>
            <a:spLocks noChangeArrowheads="1"/>
          </p:cNvSpPr>
          <p:nvPr/>
        </p:nvSpPr>
        <p:spPr bwMode="auto">
          <a:xfrm>
            <a:off x="731838" y="5075238"/>
            <a:ext cx="2376487" cy="14620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6632" name="AutoShape 9"/>
          <p:cNvSpPr>
            <a:spLocks noChangeArrowheads="1"/>
          </p:cNvSpPr>
          <p:nvPr/>
        </p:nvSpPr>
        <p:spPr bwMode="auto">
          <a:xfrm>
            <a:off x="1920875" y="5165725"/>
            <a:ext cx="9144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0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0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4" grpId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1356A23D-27E4-4FB0-A503-D5C35A04FE31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0516" y="1357766"/>
            <a:ext cx="4822969" cy="493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63" y="512763"/>
            <a:ext cx="8024812" cy="3365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1.</a:t>
            </a: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The Scientific Method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Exploring Marketing Research 9e.">
  <a:themeElements>
    <a:clrScheme name="1_Exploring Marketing Research 9e.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1_Exploring Marketing Research 9e.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Exploring Marketing Research 9e.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xploring Marketing Research 9e.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loring Marketing Research 9e.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loring Marketing Research 9e.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2953</TotalTime>
  <Words>2715</Words>
  <Application>Microsoft Office PowerPoint</Application>
  <PresentationFormat>Affichage à l'écran (4:3)</PresentationFormat>
  <Paragraphs>232</Paragraphs>
  <Slides>31</Slides>
  <Notes>27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2_Exploring Marketing Research 9e.</vt:lpstr>
      <vt:lpstr>Diapositive 1</vt:lpstr>
      <vt:lpstr>LEARNING OUTCOMES</vt:lpstr>
      <vt:lpstr>What Is Marketing Research?</vt:lpstr>
      <vt:lpstr>Marketing Research Defined</vt:lpstr>
      <vt:lpstr>Marketing Research Defined (cont’d.)</vt:lpstr>
      <vt:lpstr>Applied Marketing Research</vt:lpstr>
      <vt:lpstr>Basic Marketing Research</vt:lpstr>
      <vt:lpstr>The Scientific Method</vt:lpstr>
      <vt:lpstr>EXHIBIT 1.1 The Scientific Method</vt:lpstr>
      <vt:lpstr>Marketing Research and Strategic Management Orientation</vt:lpstr>
      <vt:lpstr>Diapositive 11</vt:lpstr>
      <vt:lpstr>The Marketing Concept</vt:lpstr>
      <vt:lpstr>Diapositive 13</vt:lpstr>
      <vt:lpstr>Keeping Customers and Building Relationships</vt:lpstr>
      <vt:lpstr>Marketing Research: A Means For Implementing the Marketing Concept</vt:lpstr>
      <vt:lpstr>Marketing Research and Marketing Management</vt:lpstr>
      <vt:lpstr>Diapositive 17</vt:lpstr>
      <vt:lpstr>Identifying and Evaluating Opportunities</vt:lpstr>
      <vt:lpstr>Analyzing and Selecting Target Markets</vt:lpstr>
      <vt:lpstr>Planning and Implementing a Marketing Mix</vt:lpstr>
      <vt:lpstr>Types of Marketing Mix Research: Product Research and Pricing Research</vt:lpstr>
      <vt:lpstr>Types of Marketing Mix Research: Distribution Research</vt:lpstr>
      <vt:lpstr>Types of Marketing Mix Research: Promotion Research</vt:lpstr>
      <vt:lpstr>The Integrated Marketing Mix</vt:lpstr>
      <vt:lpstr>Analyzing Marketing Performance</vt:lpstr>
      <vt:lpstr>Analyzing Marketing Performance (cont’d.)</vt:lpstr>
      <vt:lpstr>When is Marketing Research Needed?</vt:lpstr>
      <vt:lpstr>When is Marketing Research Needed? (cont’d.)</vt:lpstr>
      <vt:lpstr>Diapositive 29</vt:lpstr>
      <vt:lpstr>Marketing Research in the Twenty-First Century</vt:lpstr>
      <vt:lpstr>Marketing Research in the Twenty-First Century (cont’d.)</vt:lpstr>
    </vt:vector>
  </TitlesOfParts>
  <Company>University of Louisiana Monroe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Marketing Research 10e</dc:title>
  <dc:subject>Chapter 1</dc:subject>
  <dc:creator>Laurie A. Babin</dc:creator>
  <cp:lastModifiedBy>Asus</cp:lastModifiedBy>
  <cp:revision>210</cp:revision>
  <dcterms:created xsi:type="dcterms:W3CDTF">2003-02-17T02:06:55Z</dcterms:created>
  <dcterms:modified xsi:type="dcterms:W3CDTF">2017-02-16T10:00:19Z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1566533521</vt:i4>
  </property>
  <property fmtid="{D5CDD505-2E9C-101B-9397-08002B2CF9AE}" pid="3" name="_NewReviewCycle">
    <vt:lpwstr/>
  </property>
  <property fmtid="{D5CDD505-2E9C-101B-9397-08002B2CF9AE}" pid="4" name="_EmailSubject">
    <vt:lpwstr>Zikmund Marketing Research 6th ed online resources</vt:lpwstr>
  </property>
  <property fmtid="{D5CDD505-2E9C-101B-9397-08002B2CF9AE}" pid="5" name="_AuthorEmail">
    <vt:lpwstr>Mike.Roche@cengage.com</vt:lpwstr>
  </property>
  <property fmtid="{D5CDD505-2E9C-101B-9397-08002B2CF9AE}" pid="6" name="_AuthorEmailDisplayName">
    <vt:lpwstr>Roche, Michael</vt:lpwstr>
  </property>
</Properties>
</file>