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89" r:id="rId6"/>
    <p:sldId id="261" r:id="rId7"/>
    <p:sldId id="262" r:id="rId8"/>
    <p:sldId id="290" r:id="rId9"/>
    <p:sldId id="302" r:id="rId10"/>
    <p:sldId id="303" r:id="rId11"/>
    <p:sldId id="268" r:id="rId12"/>
    <p:sldId id="291" r:id="rId13"/>
    <p:sldId id="270" r:id="rId14"/>
    <p:sldId id="271" r:id="rId15"/>
    <p:sldId id="304" r:id="rId16"/>
    <p:sldId id="305" r:id="rId17"/>
    <p:sldId id="274" r:id="rId18"/>
    <p:sldId id="275" r:id="rId19"/>
    <p:sldId id="301" r:id="rId20"/>
    <p:sldId id="292" r:id="rId21"/>
    <p:sldId id="294" r:id="rId22"/>
    <p:sldId id="293" r:id="rId23"/>
    <p:sldId id="278" r:id="rId24"/>
    <p:sldId id="295" r:id="rId25"/>
    <p:sldId id="296" r:id="rId26"/>
    <p:sldId id="298" r:id="rId27"/>
    <p:sldId id="299" r:id="rId28"/>
    <p:sldId id="300" r:id="rId29"/>
    <p:sldId id="285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14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21C-20B1-4E96-9059-1DEFEE22B6E5}" type="datetimeFigureOut">
              <a:rPr lang="en-US" smtClean="0"/>
              <a:pPr/>
              <a:t>02-Nov-14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C679-0BDB-4AA3-A10F-B57A0D96E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65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E8BA-99BD-4099-B7E4-944CC6C6FA09}" type="datetimeFigureOut">
              <a:rPr lang="en-US" smtClean="0"/>
              <a:pPr/>
              <a:t>02-Nov-14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16C-1078-4DFD-ABB6-41F1EF197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7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1519-FDBD-486A-BA23-8536119F06B9}" type="datetime1">
              <a:rPr lang="en-US" smtClean="0"/>
              <a:pPr/>
              <a:t>02-Nov-14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98D8-ED4E-4EB3-80F4-2DCFBE910262}" type="datetime1">
              <a:rPr lang="en-US" smtClean="0"/>
              <a:pPr/>
              <a:t>02-Nov-14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D61-62B8-44EC-81F8-865A7204FA3A}" type="datetime1">
              <a:rPr lang="en-US" smtClean="0"/>
              <a:pPr/>
              <a:t>02-Nov-14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4696-B93D-42FC-9731-A727057E6F1D}" type="datetime1">
              <a:rPr lang="en-US" smtClean="0"/>
              <a:pPr/>
              <a:t>02-Nov-14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169D-008C-4883-A9BB-996C64ACFD6A}" type="datetime1">
              <a:rPr lang="en-US" smtClean="0"/>
              <a:pPr/>
              <a:t>02-Nov-14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27F0-50D4-4F4B-A1C5-3BA6D55F2EAC}" type="datetime1">
              <a:rPr lang="en-US" smtClean="0"/>
              <a:pPr/>
              <a:t>02-Nov-14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7727-F016-48F8-A617-ABD6CF5C641E}" type="datetime1">
              <a:rPr lang="en-US" smtClean="0"/>
              <a:pPr/>
              <a:t>02-Nov-14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BBA-68F3-42B1-BE1B-D9EB9AB1E77B}" type="datetime1">
              <a:rPr lang="en-US" smtClean="0"/>
              <a:pPr/>
              <a:t>02-Nov-14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D374-DDFF-4C29-8E63-6441F892D1A5}" type="datetime1">
              <a:rPr lang="en-US" smtClean="0"/>
              <a:pPr/>
              <a:t>02-Nov-14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93AC-0216-400B-A73E-0EDE8CB53B0E}" type="datetime1">
              <a:rPr lang="en-US" smtClean="0"/>
              <a:pPr/>
              <a:t>02-Nov-14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7AD9-48C3-429E-A368-192080419D9D}" type="datetime1">
              <a:rPr lang="en-US" smtClean="0"/>
              <a:pPr/>
              <a:t>02-Nov-14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09427E-2A70-48E8-BA10-D1D8A4C460BA}" type="datetime1">
              <a:rPr lang="en-US" smtClean="0"/>
              <a:pPr/>
              <a:t>02-Nov-14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dZKesqSYtZA&amp;list=PL3D1192AC1FFB36DF&amp;index=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SsvjxnN8Z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Electric Logic Sensors and Actuators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992" t="41016" r="49609" b="29483"/>
          <a:stretch>
            <a:fillRect/>
          </a:stretch>
        </p:blipFill>
        <p:spPr bwMode="auto">
          <a:xfrm>
            <a:off x="1000100" y="3071810"/>
            <a:ext cx="4071966" cy="287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Inductive proximity switches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www.youtube.com/watch?v=dZKesqSYtZA&amp;list=PL3D1192AC1FFB36DF&amp;index=5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An inductive sensor is an electronic proximity sensor, which </a:t>
            </a:r>
            <a:r>
              <a:rPr lang="en-US" sz="2000" b="1" dirty="0" smtClean="0">
                <a:solidFill>
                  <a:srgbClr val="FF0000"/>
                </a:solidFill>
              </a:rPr>
              <a:t>detects metallic objects</a:t>
            </a:r>
            <a:r>
              <a:rPr lang="en-US" sz="2000" dirty="0" smtClean="0"/>
              <a:t> without touching them.</a:t>
            </a:r>
          </a:p>
          <a:p>
            <a:r>
              <a:rPr lang="en-US" sz="2000" dirty="0" smtClean="0"/>
              <a:t>The sensor consists of an induction loop. Electric current generates a magnetic field, which collapses generating a current that falls asymptotically toward zero from its initial level when the input electricity ceases.</a:t>
            </a:r>
          </a:p>
          <a:p>
            <a:r>
              <a:rPr lang="en-US" sz="2000" dirty="0" smtClean="0"/>
              <a:t>This change can be detected by sensing circuitry, which can signal to some other device whenever metal is detected </a:t>
            </a:r>
          </a:p>
          <a:p>
            <a:r>
              <a:rPr lang="en-US" sz="2000" dirty="0" smtClean="0"/>
              <a:t>Common applications of inductive sensors include 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Metal detectors 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Traffic lights 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Car washes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Applications where dirt is prevalent.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482" name="Picture 2" descr="http://upload.wikimedia.org/wikipedia/commons/thumb/0/02/Budowa_czujnika_indukcyjnego_%28ubt%29.svg/375px-Budowa_czujnika_indukcyjnego_%28ubt%29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53136"/>
            <a:ext cx="3571875" cy="762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752528" y="5315724"/>
            <a:ext cx="3707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Elements of a simple inductive sensor.</a:t>
            </a:r>
            <a:br>
              <a:rPr lang="en-US" sz="1600" dirty="0" smtClean="0"/>
            </a:br>
            <a:r>
              <a:rPr lang="en-US" sz="1600" b="1" dirty="0" smtClean="0"/>
              <a:t>1.</a:t>
            </a:r>
            <a:r>
              <a:rPr lang="en-US" sz="1600" dirty="0" smtClean="0"/>
              <a:t> Field sensor</a:t>
            </a:r>
            <a:br>
              <a:rPr lang="en-US" sz="1600" dirty="0" smtClean="0"/>
            </a:br>
            <a:r>
              <a:rPr lang="en-US" sz="1600" b="1" dirty="0" smtClean="0"/>
              <a:t>2.</a:t>
            </a:r>
            <a:r>
              <a:rPr lang="en-US" sz="1600" dirty="0" smtClean="0"/>
              <a:t> Oscillator</a:t>
            </a:r>
            <a:br>
              <a:rPr lang="en-US" sz="1600" dirty="0" smtClean="0"/>
            </a:br>
            <a:r>
              <a:rPr lang="en-US" sz="1600" b="1" dirty="0" smtClean="0"/>
              <a:t>3.</a:t>
            </a:r>
            <a:r>
              <a:rPr lang="en-US" sz="1600" dirty="0" smtClean="0"/>
              <a:t> Demodulator</a:t>
            </a:r>
            <a:br>
              <a:rPr lang="en-US" sz="1600" dirty="0" smtClean="0"/>
            </a:br>
            <a:r>
              <a:rPr lang="en-US" sz="1600" b="1" dirty="0" smtClean="0"/>
              <a:t>4.</a:t>
            </a:r>
            <a:r>
              <a:rPr lang="en-US" sz="1600" dirty="0" smtClean="0"/>
              <a:t> Flip-flop</a:t>
            </a:r>
            <a:br>
              <a:rPr lang="en-US" sz="1600" dirty="0" smtClean="0"/>
            </a:br>
            <a:r>
              <a:rPr lang="en-US" sz="1600" b="1" dirty="0" smtClean="0"/>
              <a:t>5.</a:t>
            </a:r>
            <a:r>
              <a:rPr lang="en-US" sz="1600" dirty="0" smtClean="0"/>
              <a:t> Output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445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Photoelectric</a:t>
            </a:r>
            <a:r>
              <a:rPr lang="en-US" altLang="ko-KR" dirty="0" smtClean="0"/>
              <a:t> switches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Photoelectric sensors consist of a source emitting a light beam and a light-sensing detector receiving the beam. </a:t>
            </a:r>
          </a:p>
          <a:p>
            <a:endParaRPr lang="en-US" dirty="0" smtClean="0"/>
          </a:p>
          <a:p>
            <a:r>
              <a:rPr lang="en-US" dirty="0" smtClean="0"/>
              <a:t>The object to be sensed interrupts or reflects the beam, thereby making its presence known without physical contact between sensors and object.</a:t>
            </a:r>
          </a:p>
          <a:p>
            <a:endParaRPr lang="en-US" dirty="0" smtClean="0"/>
          </a:p>
          <a:p>
            <a:r>
              <a:rPr lang="en-US" dirty="0" smtClean="0"/>
              <a:t>3 possible modes of operation</a:t>
            </a:r>
          </a:p>
          <a:p>
            <a:pPr lvl="1"/>
            <a:r>
              <a:rPr lang="en-US" dirty="0" smtClean="0"/>
              <a:t>Through-beam</a:t>
            </a:r>
          </a:p>
          <a:p>
            <a:pPr lvl="1"/>
            <a:r>
              <a:rPr lang="en-US" dirty="0" smtClean="0"/>
              <a:t>Reflection from target</a:t>
            </a:r>
          </a:p>
          <a:p>
            <a:pPr lvl="1"/>
            <a:r>
              <a:rPr lang="en-US" dirty="0" smtClean="0"/>
              <a:t>Retro-reflection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Through-beam photoelectric sensor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/>
              <a:t>The emitter and detector are mounted in </a:t>
            </a:r>
            <a:r>
              <a:rPr lang="en-US" dirty="0" smtClean="0">
                <a:solidFill>
                  <a:srgbClr val="FF0000"/>
                </a:solidFill>
              </a:rPr>
              <a:t>separate housings </a:t>
            </a:r>
            <a:r>
              <a:rPr lang="en-US" dirty="0" smtClean="0"/>
              <a:t>which are aligned carefully so as to face each other exactly.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/>
              <a:t>As the target to be detected approaches, it breaks the beam.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/>
              <a:t>In this type of operation the sensor can work for </a:t>
            </a:r>
            <a:r>
              <a:rPr lang="en-US" dirty="0" smtClean="0">
                <a:solidFill>
                  <a:srgbClr val="FF0000"/>
                </a:solidFill>
              </a:rPr>
              <a:t>lengths up to 100m</a:t>
            </a:r>
            <a:r>
              <a:rPr lang="en-US" dirty="0" smtClean="0"/>
              <a:t>, provided the beam is concentrated and the air is clean.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 smtClean="0"/>
              <a:t>An interesting variation of the through-beam principle can be used as smoke detector (such as in domestic fire alarm).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altLang="ko-KR" b="1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5694" name="Picture 94"/>
          <p:cNvPicPr>
            <a:picLocks noChangeAspect="1" noChangeArrowheads="1"/>
          </p:cNvPicPr>
          <p:nvPr/>
        </p:nvPicPr>
        <p:blipFill>
          <a:blip r:embed="rId2" cstate="print"/>
          <a:srcRect l="18945" t="29492" r="59416" b="49105"/>
          <a:stretch>
            <a:fillRect/>
          </a:stretch>
        </p:blipFill>
        <p:spPr bwMode="auto">
          <a:xfrm>
            <a:off x="2627784" y="4149079"/>
            <a:ext cx="3384376" cy="255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Reflection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/>
            <a:r>
              <a:rPr lang="en-US" dirty="0" smtClean="0"/>
              <a:t>The emitter and detector are built into </a:t>
            </a:r>
            <a:r>
              <a:rPr lang="en-US" dirty="0" smtClean="0">
                <a:solidFill>
                  <a:srgbClr val="FF0000"/>
                </a:solidFill>
              </a:rPr>
              <a:t>a single housing</a:t>
            </a:r>
            <a:r>
              <a:rPr lang="en-US" dirty="0" smtClean="0"/>
              <a:t>, which reduces wiring  and mounting cost. </a:t>
            </a:r>
          </a:p>
          <a:p>
            <a:pPr indent="-342900"/>
            <a:r>
              <a:rPr lang="en-US" dirty="0" smtClean="0"/>
              <a:t>When the target reaches the proper location, it reflects the beam back into the detector. </a:t>
            </a:r>
          </a:p>
          <a:p>
            <a:pPr indent="-342900"/>
            <a:r>
              <a:rPr lang="en-US" dirty="0" smtClean="0"/>
              <a:t>This mode is only suitable for </a:t>
            </a:r>
            <a:r>
              <a:rPr lang="en-US" dirty="0" smtClean="0">
                <a:solidFill>
                  <a:srgbClr val="FF0000"/>
                </a:solidFill>
              </a:rPr>
              <a:t>fairly small distances</a:t>
            </a:r>
            <a:r>
              <a:rPr lang="en-US" dirty="0" smtClean="0"/>
              <a:t>, where the air must be reasonably clean of contamination. </a:t>
            </a:r>
          </a:p>
          <a:p>
            <a:pPr indent="-342900"/>
            <a:r>
              <a:rPr lang="en-US" dirty="0" smtClean="0"/>
              <a:t>The method can be used for detecting the liquid level. </a:t>
            </a:r>
          </a:p>
          <a:p>
            <a:pPr lvl="0" indent="-34290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5694" name="Picture 94"/>
          <p:cNvPicPr>
            <a:picLocks noChangeAspect="1" noChangeArrowheads="1"/>
          </p:cNvPicPr>
          <p:nvPr/>
        </p:nvPicPr>
        <p:blipFill>
          <a:blip r:embed="rId2" cstate="print"/>
          <a:srcRect l="40267" t="29492" r="42183" b="45986"/>
          <a:stretch>
            <a:fillRect/>
          </a:stretch>
        </p:blipFill>
        <p:spPr bwMode="auto">
          <a:xfrm>
            <a:off x="3275856" y="4509120"/>
            <a:ext cx="280831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Retroreflection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 smtClean="0"/>
              <a:t>A special reflector (typically a formed plastic surface with small embedded spheres or pyramids) reflects the light beam back into the detector, regardless of the angle of incidence, unless the target interrupts it. </a:t>
            </a:r>
          </a:p>
          <a:p>
            <a:pPr indent="-342900"/>
            <a:r>
              <a:rPr lang="en-US" dirty="0" smtClean="0"/>
              <a:t>The emitter and detector are mounted on the same housing. </a:t>
            </a:r>
          </a:p>
          <a:p>
            <a:pPr indent="-342900"/>
            <a:r>
              <a:rPr lang="en-US" dirty="0" smtClean="0"/>
              <a:t>This method can be used to sense a distance up to 10 m in the absence of atmospheric contaminations.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5694" name="Picture 94"/>
          <p:cNvPicPr>
            <a:picLocks noChangeAspect="1" noChangeArrowheads="1"/>
          </p:cNvPicPr>
          <p:nvPr/>
        </p:nvPicPr>
        <p:blipFill>
          <a:blip r:embed="rId2" cstate="print"/>
          <a:srcRect l="57142" t="29492" r="20117" b="45986"/>
          <a:stretch>
            <a:fillRect/>
          </a:stretch>
        </p:blipFill>
        <p:spPr bwMode="auto">
          <a:xfrm>
            <a:off x="3131840" y="4765208"/>
            <a:ext cx="2426042" cy="20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Reed </a:t>
            </a:r>
            <a:r>
              <a:rPr lang="fr-FR" dirty="0" err="1" smtClean="0"/>
              <a:t>switches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 reed switch is an electrical switch operated by an applied magnetic field. </a:t>
            </a:r>
          </a:p>
          <a:p>
            <a:r>
              <a:rPr lang="en-US" sz="1800" dirty="0" smtClean="0"/>
              <a:t>It consists of a pair of contacts on ferrous metal reeds in a hermetically sealed glass envelope. </a:t>
            </a:r>
          </a:p>
          <a:p>
            <a:r>
              <a:rPr lang="en-US" sz="1800" dirty="0" smtClean="0"/>
              <a:t>The contacts may be normally open, closing when a magnetic field is present, or normally closed and opening when a magnetic field is applied. </a:t>
            </a:r>
          </a:p>
          <a:p>
            <a:r>
              <a:rPr lang="en-US" sz="1800" dirty="0" smtClean="0"/>
              <a:t>The switch may be actuated by a coil, making a reed relay or by bringing a magnet near to the switch. Once the magnet is pulled away from the switch, the reed switch will go back to its original position.</a:t>
            </a:r>
          </a:p>
          <a:p>
            <a:r>
              <a:rPr lang="en-US" sz="1800" dirty="0" smtClean="0"/>
              <a:t>An example of a reed switch's application is to detect the opening of a door, when used as a proximity switch for a burglar alarm.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7650" name="Picture 2" descr="http://upload.wikimedia.org/wikipedia/commons/b/be/Reed-relais-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41168"/>
            <a:ext cx="3048000" cy="1809751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thumb/b/bd/Reed_switch_%28aka%29.jpg/387px-Reed_switch_%28aka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45224"/>
            <a:ext cx="3686175" cy="857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8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Mercury</a:t>
            </a:r>
            <a:r>
              <a:rPr lang="fr-FR" dirty="0" smtClean="0"/>
              <a:t> </a:t>
            </a:r>
            <a:r>
              <a:rPr lang="fr-FR" dirty="0" err="1" smtClean="0"/>
              <a:t>switches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8450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 </a:t>
            </a:r>
            <a:r>
              <a:rPr lang="en-US" b="1" dirty="0" smtClean="0"/>
              <a:t>mercury switch</a:t>
            </a:r>
            <a:r>
              <a:rPr lang="en-US" dirty="0" smtClean="0"/>
              <a:t> (also known as a </a:t>
            </a:r>
            <a:r>
              <a:rPr lang="en-US" b="1" dirty="0" smtClean="0"/>
              <a:t>mercury tilt switch</a:t>
            </a:r>
            <a:r>
              <a:rPr lang="en-US" dirty="0" smtClean="0"/>
              <a:t>) is a switch which opens and closes an electrical circuit through a small amount of liquid mercury.</a:t>
            </a:r>
          </a:p>
          <a:p>
            <a:r>
              <a:rPr lang="en-US" dirty="0" smtClean="0"/>
              <a:t>Mercury switches have one or more sets of electrical contacts in a sealed glass envelope which contains a bead of mercury. </a:t>
            </a:r>
          </a:p>
          <a:p>
            <a:r>
              <a:rPr lang="en-US" dirty="0" smtClean="0"/>
              <a:t>The envelope may also contain air, an inert gas, or a vacuum. </a:t>
            </a:r>
          </a:p>
          <a:p>
            <a:r>
              <a:rPr lang="en-US" dirty="0" smtClean="0"/>
              <a:t>Gravity is constantly pulling the drop of mercury to the lowest point in the envelope. When the switch is tilted in the appropriate direction, the mercury touches a set of contacts, thus completing the electrical circuit through those contacts. </a:t>
            </a:r>
          </a:p>
          <a:p>
            <a:r>
              <a:rPr lang="en-US" dirty="0" smtClean="0"/>
              <a:t>Tilting the switch the opposite direction causes the mercury to move away from that set of contacts, thus breaking that circuit.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6626" name="Picture 2" descr="http://upload.wikimedia.org/wikipedia/commons/thumb/5/53/Mercury_Switch_without_housing.jpg/330px-Mercury_Switch_without_hou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219700"/>
            <a:ext cx="3143250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5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5.3 Applications Nearby or Proximity Logic Detectors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086" y="214291"/>
            <a:ext cx="232070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856948" y="1098550"/>
            <a:ext cx="5658176" cy="5171440"/>
            <a:chOff x="1169" y="1731"/>
            <a:chExt cx="8911" cy="8144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7" y="1731"/>
              <a:ext cx="2701" cy="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" y="1731"/>
              <a:ext cx="2785" cy="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99" y="1779"/>
              <a:ext cx="2701" cy="2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7" y="3983"/>
              <a:ext cx="2701" cy="2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18" y="4026"/>
              <a:ext cx="2881" cy="2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99" y="3891"/>
              <a:ext cx="2701" cy="2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98" y="6425"/>
              <a:ext cx="2747" cy="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79" y="6402"/>
              <a:ext cx="2701" cy="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1797" y="3288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(a)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4858" y="3288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(b)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7199" y="3288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(c)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1797" y="5710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(d)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4498" y="5710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(e)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7379" y="5710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(f)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5" name="Text Box 23"/>
            <p:cNvSpPr txBox="1">
              <a:spLocks noChangeArrowheads="1"/>
            </p:cNvSpPr>
            <p:nvPr/>
          </p:nvSpPr>
          <p:spPr bwMode="auto">
            <a:xfrm>
              <a:off x="4678" y="7959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(h)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7559" y="7786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(i)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1169" y="6976"/>
              <a:ext cx="3238" cy="2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a) Capacitive type.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b) </a:t>
              </a:r>
              <a:r>
                <a:rPr lang="en-US" sz="1000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Retro-reflection optical.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c) Retro-reflection optical.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d) Inductive type.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e) Inductive or capacitive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f) Capacitive.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g) Retro-reflection or thru-beam.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h) Capacitive.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err="1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i</a:t>
              </a:r>
              <a:r>
                <a:rPr lang="en-US" altLang="ko-KR" sz="1000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) Inductive.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j) Capacitive or thru-beam.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k) Thru-beam</a:t>
              </a:r>
              <a:endParaRPr lang="en-US" sz="1000" dirty="0" smtClean="0">
                <a:latin typeface="Calibri" pitchFamily="34" charset="0"/>
                <a:ea typeface="Arial" pitchFamily="34" charset="0"/>
                <a:cs typeface="Arial" pitchFamily="34" charset="0"/>
              </a:endParaRP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6682" y="8664"/>
              <a:ext cx="3238" cy="1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 l) Thru-beam optical type.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m) Thru-beam type.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n) Inductive (steel cans) or reflection from target optical type.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5.3 Applications of Nearby or Proximity Logic Detectors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086" y="214291"/>
            <a:ext cx="232070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00034" y="1071546"/>
            <a:ext cx="5484831" cy="5492115"/>
            <a:chOff x="1620" y="6402"/>
            <a:chExt cx="8638" cy="8649"/>
          </a:xfrm>
        </p:grpSpPr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7" y="6402"/>
              <a:ext cx="2649" cy="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9" y="8304"/>
              <a:ext cx="2572" cy="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2" y="8410"/>
              <a:ext cx="2467" cy="3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55" y="9688"/>
              <a:ext cx="2820" cy="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7" y="10911"/>
              <a:ext cx="2701" cy="2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1797" y="8996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(g)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4678" y="7959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(h)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>
              <a:off x="7559" y="7786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(i)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1" name="Text Box 25"/>
            <p:cNvSpPr txBox="1">
              <a:spLocks noChangeArrowheads="1"/>
            </p:cNvSpPr>
            <p:nvPr/>
          </p:nvSpPr>
          <p:spPr bwMode="auto">
            <a:xfrm>
              <a:off x="1797" y="11591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(j)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2" name="Text Box 26"/>
            <p:cNvSpPr txBox="1">
              <a:spLocks noChangeArrowheads="1"/>
            </p:cNvSpPr>
            <p:nvPr/>
          </p:nvSpPr>
          <p:spPr bwMode="auto">
            <a:xfrm>
              <a:off x="4678" y="11072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(k)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7739" y="10380"/>
              <a:ext cx="360" cy="3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(l)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4" name="Text Box 28"/>
            <p:cNvSpPr txBox="1">
              <a:spLocks noChangeArrowheads="1"/>
            </p:cNvSpPr>
            <p:nvPr/>
          </p:nvSpPr>
          <p:spPr bwMode="auto">
            <a:xfrm>
              <a:off x="7739" y="11811"/>
              <a:ext cx="898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(m &amp; n)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5" name="Text Box 29"/>
            <p:cNvSpPr txBox="1">
              <a:spLocks noChangeArrowheads="1"/>
            </p:cNvSpPr>
            <p:nvPr/>
          </p:nvSpPr>
          <p:spPr bwMode="auto">
            <a:xfrm>
              <a:off x="1620" y="12456"/>
              <a:ext cx="3238" cy="2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g) Retro-reflection or thru-beam.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h) Capacitive.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i</a:t>
              </a:r>
              <a:r>
                <a:rPr kumimoji="0" lang="en-US" altLang="ko-K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) Inductive.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j) Capacitive or thru-beam.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k) Thru-beam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6" name="Text Box 30"/>
            <p:cNvSpPr txBox="1">
              <a:spLocks noChangeArrowheads="1"/>
            </p:cNvSpPr>
            <p:nvPr/>
          </p:nvSpPr>
          <p:spPr bwMode="auto">
            <a:xfrm>
              <a:off x="4137" y="12351"/>
              <a:ext cx="3238" cy="1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 l) Thru-beam optical type.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m) Thru-beam type.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n) Inductive (steel cans) or reflection from target optical type.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Actuators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 </a:t>
            </a:r>
            <a:r>
              <a:rPr lang="en-US" b="1" dirty="0" smtClean="0"/>
              <a:t>actuator</a:t>
            </a:r>
            <a:r>
              <a:rPr lang="en-US" dirty="0" smtClean="0"/>
              <a:t> is a type of motor for moving or controlling a mechanism or system. </a:t>
            </a:r>
          </a:p>
          <a:p>
            <a:r>
              <a:rPr lang="en-US" dirty="0"/>
              <a:t>An actuator is the mechanism by which a control system acts upon an environment. </a:t>
            </a:r>
          </a:p>
          <a:p>
            <a:r>
              <a:rPr lang="en-US" dirty="0" smtClean="0"/>
              <a:t>It is operated by a source of energy, and converts that energy into motion. </a:t>
            </a:r>
          </a:p>
          <a:p>
            <a:r>
              <a:rPr lang="en-US" dirty="0" smtClean="0"/>
              <a:t>Typical energy: Electric current, Hydraulic fluid pressure, Pneumatic pressure </a:t>
            </a:r>
          </a:p>
          <a:p>
            <a:r>
              <a:rPr lang="en-US" dirty="0" smtClean="0"/>
              <a:t>Logic actuators</a:t>
            </a:r>
          </a:p>
          <a:p>
            <a:pPr lvl="1"/>
            <a:r>
              <a:rPr lang="en-US" dirty="0" smtClean="0"/>
              <a:t>Solenoids</a:t>
            </a:r>
          </a:p>
          <a:p>
            <a:pPr lvl="1"/>
            <a:r>
              <a:rPr lang="en-US" dirty="0" smtClean="0"/>
              <a:t>Relay switches</a:t>
            </a:r>
          </a:p>
          <a:p>
            <a:pPr lvl="2"/>
            <a:r>
              <a:rPr lang="en-US" dirty="0" smtClean="0"/>
              <a:t>Electromechanical relays</a:t>
            </a:r>
          </a:p>
          <a:p>
            <a:pPr lvl="2"/>
            <a:r>
              <a:rPr lang="en-US" dirty="0" smtClean="0"/>
              <a:t>Reed relays</a:t>
            </a:r>
          </a:p>
          <a:p>
            <a:pPr lvl="2"/>
            <a:r>
              <a:rPr lang="en-US" dirty="0" smtClean="0"/>
              <a:t>Solid state relays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Logic Sensors and Actuators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52110"/>
            <a:ext cx="8072494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Electric sensors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and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actuators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can be classified as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continuous or logic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.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l"/>
              </a:tabLst>
            </a:pPr>
            <a:endParaRPr lang="en-US" dirty="0" smtClean="0">
              <a:latin typeface="Arial" pitchFamily="34" charset="0"/>
              <a:ea typeface="Times New Roman" pitchFamily="18" charset="0"/>
              <a:cs typeface="Traditional Arabic" pitchFamily="2" charset="-78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Logic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 sensors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have 2 states: 0/1,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TRUE/FALSE,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ON/OFF.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raditional Arabic" pitchFamily="2" charset="-78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l"/>
              </a:tabLst>
            </a:pPr>
            <a:endParaRPr lang="en-US" dirty="0" smtClean="0">
              <a:latin typeface="Arial" pitchFamily="34" charset="0"/>
              <a:ea typeface="Times New Roman" pitchFamily="18" charset="0"/>
              <a:cs typeface="Traditional Arabic" pitchFamily="2" charset="-78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Logic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 actuators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are used with a PLC to activate or deactivate the logic switching elements, that will drive the mechanical system.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l"/>
              </a:tabLs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l"/>
              </a:tabLst>
            </a:pP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raditional Arabic" pitchFamily="2" charset="-78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8" algn="l"/>
              </a:tabLst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Examples of using logic sensors: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003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Mechanical limit switch used to detect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an approaching object.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raditional Arabic" pitchFamily="2" charset="-78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0038" algn="l"/>
              </a:tabLs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003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Optical sensor or detector used to detect an object that is breaking the beam of light.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0038" algn="l"/>
              </a:tabLs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003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Capacitive detector used to detect the existence of dielectric objects.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0038" algn="l"/>
              </a:tabLs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003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Inductive detector switch used to detect the existence of a ferrous metal object.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0038" algn="l"/>
              </a:tabLs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003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A thermostat switch (such as those used in refrigeration and air conditioning) opens or closes a contact when a certain temperature is reached.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majority of the solenoids generate force only in one direction and they are used as on-off actuators</a:t>
            </a:r>
          </a:p>
          <a:p>
            <a:r>
              <a:rPr lang="en-US" sz="2000" dirty="0" smtClean="0"/>
              <a:t>Solenoids are simple and cheap linear actuators </a:t>
            </a:r>
          </a:p>
          <a:p>
            <a:r>
              <a:rPr lang="en-US" sz="2000" dirty="0" smtClean="0"/>
              <a:t>Widely used in the construction of contactors, circuit breakers, and solenoid valves. </a:t>
            </a:r>
          </a:p>
          <a:p>
            <a:r>
              <a:rPr lang="en-US" sz="2000" dirty="0" smtClean="0"/>
              <a:t>The operation of solenoids is based on conversion of electrical energy into mechanical energy, and therefore solenoids are being considered as electromechanical actuators. 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9154" name="Picture 2" descr="http://www.sensorwiki.org/lib/exe/fetch.php/actuators/sol2.png?w=200&amp;h=&amp;cache=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240360" cy="295232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5820" t="39602" r="56955" b="36576"/>
          <a:stretch>
            <a:fillRect/>
          </a:stretch>
        </p:blipFill>
        <p:spPr bwMode="auto">
          <a:xfrm>
            <a:off x="5508104" y="4841776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Solenoid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Type of </a:t>
            </a:r>
            <a:r>
              <a:rPr lang="fr-FR" dirty="0" err="1" smtClean="0"/>
              <a:t>displacement</a:t>
            </a:r>
            <a:r>
              <a:rPr lang="fr-FR" dirty="0" smtClean="0"/>
              <a:t>: </a:t>
            </a:r>
            <a:r>
              <a:rPr lang="fr-FR" dirty="0" err="1" smtClean="0"/>
              <a:t>linear</a:t>
            </a:r>
            <a:r>
              <a:rPr lang="fr-FR" dirty="0" smtClean="0"/>
              <a:t> or </a:t>
            </a:r>
            <a:r>
              <a:rPr lang="fr-FR" dirty="0" err="1" smtClean="0"/>
              <a:t>angular</a:t>
            </a:r>
            <a:endParaRPr lang="fr-FR" dirty="0" smtClean="0"/>
          </a:p>
          <a:p>
            <a:r>
              <a:rPr lang="fr-FR" dirty="0" smtClean="0"/>
              <a:t>Actuation type: push or pull</a:t>
            </a:r>
          </a:p>
          <a:p>
            <a:r>
              <a:rPr lang="fr-FR" dirty="0" smtClean="0"/>
              <a:t>Stroke: range of </a:t>
            </a:r>
            <a:r>
              <a:rPr lang="fr-FR" dirty="0" err="1" smtClean="0"/>
              <a:t>displacement</a:t>
            </a:r>
            <a:r>
              <a:rPr lang="fr-FR" dirty="0" smtClean="0"/>
              <a:t> in mm (</a:t>
            </a:r>
            <a:r>
              <a:rPr lang="fr-FR" dirty="0" err="1" smtClean="0"/>
              <a:t>linear</a:t>
            </a:r>
            <a:r>
              <a:rPr lang="fr-FR" dirty="0" smtClean="0"/>
              <a:t>) or </a:t>
            </a:r>
            <a:r>
              <a:rPr lang="fr-FR" dirty="0" err="1" smtClean="0"/>
              <a:t>degrees</a:t>
            </a:r>
            <a:r>
              <a:rPr lang="fr-FR" dirty="0" smtClean="0"/>
              <a:t> (</a:t>
            </a:r>
            <a:r>
              <a:rPr lang="fr-FR" dirty="0" err="1" smtClean="0"/>
              <a:t>angular</a:t>
            </a:r>
            <a:r>
              <a:rPr lang="fr-FR" dirty="0" smtClean="0"/>
              <a:t>)</a:t>
            </a:r>
          </a:p>
          <a:p>
            <a:r>
              <a:rPr lang="fr-FR" dirty="0" smtClean="0"/>
              <a:t>Force or torque</a:t>
            </a:r>
          </a:p>
          <a:p>
            <a:r>
              <a:rPr lang="fr-FR" dirty="0" err="1" smtClean="0"/>
              <a:t>Duty</a:t>
            </a:r>
            <a:r>
              <a:rPr lang="fr-FR" dirty="0" smtClean="0"/>
              <a:t> cycle f: </a:t>
            </a:r>
          </a:p>
          <a:p>
            <a:endParaRPr lang="fr-FR" dirty="0" smtClean="0"/>
          </a:p>
          <a:p>
            <a:r>
              <a:rPr lang="fr-FR" dirty="0" smtClean="0"/>
              <a:t>Life time: standard life </a:t>
            </a:r>
            <a:r>
              <a:rPr lang="fr-FR" dirty="0" err="1" smtClean="0"/>
              <a:t>is</a:t>
            </a:r>
            <a:r>
              <a:rPr lang="fr-FR" dirty="0" smtClean="0"/>
              <a:t> 50,000 to 100,000 </a:t>
            </a:r>
            <a:r>
              <a:rPr lang="fr-FR" dirty="0" err="1" smtClean="0"/>
              <a:t>operations</a:t>
            </a:r>
            <a:endParaRPr lang="fr-FR" dirty="0" smtClean="0"/>
          </a:p>
          <a:p>
            <a:r>
              <a:rPr lang="fr-FR" dirty="0" err="1" smtClean="0"/>
              <a:t>Environment</a:t>
            </a:r>
            <a:r>
              <a:rPr lang="fr-FR" dirty="0" smtClean="0"/>
              <a:t> conditions: </a:t>
            </a:r>
            <a:r>
              <a:rPr lang="fr-FR" dirty="0" err="1" smtClean="0"/>
              <a:t>sensitivity</a:t>
            </a:r>
            <a:r>
              <a:rPr lang="fr-FR" dirty="0" smtClean="0"/>
              <a:t> to </a:t>
            </a:r>
            <a:r>
              <a:rPr lang="fr-FR" dirty="0" err="1" smtClean="0"/>
              <a:t>temperature</a:t>
            </a:r>
            <a:r>
              <a:rPr lang="fr-FR" dirty="0" smtClean="0"/>
              <a:t> and </a:t>
            </a:r>
            <a:r>
              <a:rPr lang="fr-FR" dirty="0" err="1" smtClean="0"/>
              <a:t>humidity</a:t>
            </a:r>
            <a:endParaRPr lang="fr-FR" dirty="0" smtClean="0"/>
          </a:p>
          <a:p>
            <a:r>
              <a:rPr lang="fr-FR" dirty="0" smtClean="0"/>
              <a:t>Performance </a:t>
            </a:r>
            <a:r>
              <a:rPr lang="fr-FR" dirty="0" err="1" smtClean="0"/>
              <a:t>curve</a:t>
            </a:r>
            <a:r>
              <a:rPr lang="fr-FR" dirty="0" smtClean="0"/>
              <a:t>: Force = F(Stroke)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356992"/>
            <a:ext cx="352270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Performance </a:t>
            </a:r>
            <a:r>
              <a:rPr lang="fr-FR" sz="4400" dirty="0" err="1" smtClean="0"/>
              <a:t>curve</a:t>
            </a:r>
            <a:r>
              <a:rPr lang="fr-FR" sz="4400" dirty="0" smtClean="0"/>
              <a:t> of a </a:t>
            </a:r>
            <a:r>
              <a:rPr lang="fr-FR" sz="4400" dirty="0" err="1" smtClean="0"/>
              <a:t>solenoid</a:t>
            </a:r>
            <a:endParaRPr lang="fr-FR" sz="4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44406" t="40452" r="13281" b="32323"/>
          <a:stretch>
            <a:fillRect/>
          </a:stretch>
        </p:blipFill>
        <p:spPr bwMode="auto">
          <a:xfrm>
            <a:off x="755576" y="1484784"/>
            <a:ext cx="663686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fr-FR" dirty="0" err="1" smtClean="0"/>
              <a:t>sizing</a:t>
            </a:r>
            <a:r>
              <a:rPr lang="fr-FR" dirty="0" smtClean="0"/>
              <a:t> a </a:t>
            </a:r>
            <a:r>
              <a:rPr lang="fr-FR" dirty="0" err="1" smtClean="0"/>
              <a:t>solenoid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Consider a linear solenoid with the following specifications: </a:t>
            </a:r>
          </a:p>
          <a:p>
            <a:r>
              <a:rPr lang="en-US" dirty="0" smtClean="0"/>
              <a:t>ON time: 		  20 sec.</a:t>
            </a:r>
          </a:p>
          <a:p>
            <a:r>
              <a:rPr lang="en-US" dirty="0" smtClean="0"/>
              <a:t>OFF time: 		150 sec.</a:t>
            </a:r>
          </a:p>
          <a:p>
            <a:r>
              <a:rPr lang="en-US" dirty="0" smtClean="0"/>
              <a:t>Working stroke : 	     5 mm</a:t>
            </a:r>
          </a:p>
          <a:p>
            <a:r>
              <a:rPr lang="en-US" dirty="0" smtClean="0"/>
              <a:t>Pull force : 		  10 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Determine duty cycle and select one of the following solenoids according to their performance curves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7578" t="35482" r="43723" b="36897"/>
          <a:stretch>
            <a:fillRect/>
          </a:stretch>
        </p:blipFill>
        <p:spPr bwMode="auto">
          <a:xfrm>
            <a:off x="0" y="0"/>
            <a:ext cx="4539791" cy="242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716016" y="267027"/>
            <a:ext cx="36239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Duty cycle: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Working stroke : 	     5 mm</a:t>
            </a:r>
          </a:p>
          <a:p>
            <a:r>
              <a:rPr lang="en-US" dirty="0" smtClean="0"/>
              <a:t>Pull force : 	   10 N</a:t>
            </a:r>
          </a:p>
          <a:p>
            <a:endParaRPr lang="en-US" dirty="0" smtClean="0"/>
          </a:p>
          <a:p>
            <a:r>
              <a:rPr lang="en-US" dirty="0" smtClean="0"/>
              <a:t>Solenoid-C will not provide the required linear displacement (maximum displacement 3.81 mm).</a:t>
            </a:r>
          </a:p>
          <a:p>
            <a:endParaRPr lang="en-US" dirty="0" smtClean="0"/>
          </a:p>
          <a:p>
            <a:r>
              <a:rPr lang="en-US" dirty="0" smtClean="0"/>
              <a:t>Both solenoids A and B provide the required displacement at duty cycle 11%</a:t>
            </a:r>
          </a:p>
          <a:p>
            <a:endParaRPr lang="en-US" dirty="0" smtClean="0"/>
          </a:p>
          <a:p>
            <a:r>
              <a:rPr lang="en-US" dirty="0" smtClean="0"/>
              <a:t>However, solenoid A provides much greater force (52N) then required (10N). </a:t>
            </a:r>
          </a:p>
          <a:p>
            <a:endParaRPr lang="en-US" dirty="0" smtClean="0"/>
          </a:p>
          <a:p>
            <a:r>
              <a:rPr lang="en-US" dirty="0" smtClean="0"/>
              <a:t>Solenoid B provides the required force and displacement at the calculated duty cycle.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56277" t="35481" r="13281" b="35834"/>
          <a:stretch>
            <a:fillRect/>
          </a:stretch>
        </p:blipFill>
        <p:spPr bwMode="auto">
          <a:xfrm>
            <a:off x="0" y="2420888"/>
            <a:ext cx="4572000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7578" t="63103" r="43723" b="8447"/>
          <a:stretch>
            <a:fillRect/>
          </a:stretch>
        </p:blipFill>
        <p:spPr bwMode="auto">
          <a:xfrm>
            <a:off x="0" y="4929673"/>
            <a:ext cx="4572000" cy="1928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764704"/>
            <a:ext cx="3388166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Relay </a:t>
            </a:r>
            <a:r>
              <a:rPr lang="fr-FR" dirty="0" err="1" smtClean="0"/>
              <a:t>switches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 </a:t>
            </a:r>
            <a:r>
              <a:rPr lang="en-US" sz="2400" b="1" dirty="0" smtClean="0"/>
              <a:t>relay</a:t>
            </a:r>
            <a:r>
              <a:rPr lang="en-US" sz="2400" dirty="0" smtClean="0"/>
              <a:t> is an electrically operated switch </a:t>
            </a:r>
          </a:p>
          <a:p>
            <a:endParaRPr lang="en-US" sz="2400" dirty="0" smtClean="0"/>
          </a:p>
          <a:p>
            <a:r>
              <a:rPr lang="en-US" sz="2400" dirty="0" smtClean="0"/>
              <a:t>Relays are used as : </a:t>
            </a:r>
          </a:p>
          <a:p>
            <a:pPr lvl="1"/>
            <a:r>
              <a:rPr lang="en-US" sz="2400" dirty="0" smtClean="0"/>
              <a:t>current or voltage amplifiers (i.e. power relays)</a:t>
            </a:r>
          </a:p>
          <a:p>
            <a:pPr lvl="1"/>
            <a:r>
              <a:rPr lang="en-US" sz="2400" dirty="0" smtClean="0"/>
              <a:t>electric isolation between the control signal (i.e. coil) and the output load (i.e. contact).</a:t>
            </a:r>
          </a:p>
          <a:p>
            <a:pPr lvl="1"/>
            <a:r>
              <a:rPr lang="en-US" sz="2400" dirty="0" smtClean="0"/>
              <a:t>logic switching elements to control a high power circuit by a low-power signal  (i.e. control relay) </a:t>
            </a:r>
          </a:p>
          <a:p>
            <a:pPr lvl="1"/>
            <a:r>
              <a:rPr lang="en-US" sz="2400" dirty="0" smtClean="0"/>
              <a:t>multi-contact relay, where one input signal is used to control many different loads (possible with different voltages for each load)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There are three basic relay types: </a:t>
            </a:r>
          </a:p>
          <a:p>
            <a:pPr lvl="1"/>
            <a:r>
              <a:rPr lang="en-US" sz="2400" dirty="0" smtClean="0"/>
              <a:t>Electromechanical</a:t>
            </a:r>
          </a:p>
          <a:p>
            <a:pPr lvl="1"/>
            <a:r>
              <a:rPr lang="en-US" sz="2400" dirty="0" smtClean="0"/>
              <a:t>Reed</a:t>
            </a:r>
          </a:p>
          <a:p>
            <a:pPr lvl="1"/>
            <a:r>
              <a:rPr lang="en-US" sz="2400" dirty="0" smtClean="0"/>
              <a:t>Solid-state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err="1" smtClean="0"/>
              <a:t>Electromechanical</a:t>
            </a:r>
            <a:r>
              <a:rPr lang="fr-FR" sz="4400" dirty="0" smtClean="0"/>
              <a:t> </a:t>
            </a:r>
            <a:r>
              <a:rPr lang="fr-FR" sz="4400" dirty="0" err="1" smtClean="0"/>
              <a:t>relays</a:t>
            </a:r>
            <a:r>
              <a:rPr lang="fr-FR" sz="4400" dirty="0" smtClean="0"/>
              <a:t> (EMR)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06916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When an electric current is passed through the coil it generates a magnetic field that activates the armature</a:t>
            </a:r>
          </a:p>
          <a:p>
            <a:r>
              <a:rPr lang="en-US" sz="2000" dirty="0" smtClean="0"/>
              <a:t>The consequent movement of the movable contact(s) either makes or breaks (depending upon construction) a connection with a fixed contact. </a:t>
            </a:r>
          </a:p>
          <a:p>
            <a:r>
              <a:rPr lang="en-US" sz="2000" dirty="0" smtClean="0"/>
              <a:t>When the current to the coil is switched off, the armature is returned by a force to its relaxed position. Usually this force is provided by a spring, but gravity is also used commonly in industrial motor starters. </a:t>
            </a:r>
          </a:p>
          <a:p>
            <a:r>
              <a:rPr lang="en-US" sz="2000" dirty="0" smtClean="0"/>
              <a:t>Most relays are manufactured to operate quickly. </a:t>
            </a:r>
          </a:p>
          <a:p>
            <a:r>
              <a:rPr lang="en-US" sz="2000" dirty="0" smtClean="0"/>
              <a:t>In a low-voltage application this reduces noise; in a high voltage or current application it reduces arcing.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2226" name="Picture 2" descr="http://upload.wikimedia.org/wikipedia/commons/thumb/0/05/Relay_Parts.jpg/330px-Relay_P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14325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Reed </a:t>
            </a:r>
            <a:r>
              <a:rPr lang="fr-FR" dirty="0" err="1" smtClean="0"/>
              <a:t>relays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50691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 reed relay is a reed switch enclosed in a solenoid.  </a:t>
            </a:r>
          </a:p>
          <a:p>
            <a:r>
              <a:rPr lang="en-US" dirty="0" smtClean="0"/>
              <a:t>The reed switch contacts are made of magnetic material that makes them move under the influence of the field of the enclosing solenoid. </a:t>
            </a:r>
          </a:p>
          <a:p>
            <a:r>
              <a:rPr lang="en-US" dirty="0" smtClean="0"/>
              <a:t>Reed relays can switch faster than larger relays and require very little power from the control circuit. </a:t>
            </a:r>
          </a:p>
          <a:p>
            <a:r>
              <a:rPr lang="en-US" dirty="0" smtClean="0"/>
              <a:t>However, they have relatively low switching current and voltage ratings. </a:t>
            </a:r>
          </a:p>
          <a:p>
            <a:r>
              <a:rPr lang="en-US" dirty="0" smtClean="0"/>
              <a:t>Though rare, the reeds can become magnetized over time, which makes them stick 'on' even when no current is present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5298" name="Picture 2" descr="http://upload.wikimedia.org/wikipedia/commons/thumb/c/ca/Reedrelay.jpg/330px-Reedre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14325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Solid</a:t>
            </a:r>
            <a:r>
              <a:rPr lang="fr-FR" dirty="0" smtClean="0"/>
              <a:t> state </a:t>
            </a:r>
            <a:r>
              <a:rPr lang="fr-FR" dirty="0" err="1" smtClean="0"/>
              <a:t>relays</a:t>
            </a:r>
            <a:r>
              <a:rPr lang="fr-FR" dirty="0" smtClean="0"/>
              <a:t> (SSR)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 </a:t>
            </a:r>
            <a:r>
              <a:rPr lang="en-US" b="1" dirty="0" smtClean="0"/>
              <a:t>solid state relay</a:t>
            </a:r>
            <a:r>
              <a:rPr lang="en-US" dirty="0" smtClean="0"/>
              <a:t> (</a:t>
            </a:r>
            <a:r>
              <a:rPr lang="en-US" b="1" dirty="0" smtClean="0"/>
              <a:t>SSR</a:t>
            </a:r>
            <a:r>
              <a:rPr lang="en-US" dirty="0" smtClean="0"/>
              <a:t>) is a solid state electronic component that provides a similar function to an electromechanical relay but does not have any moving components, increasing long-term reliability.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6322" name="Picture 2" descr="http://upload.wikimedia.org/wikipedia/commons/thumb/3/33/Solid_state_relay.jpg/330px-Solid_state_re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4392488" cy="3567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SSR </a:t>
            </a:r>
            <a:r>
              <a:rPr lang="fr-FR" dirty="0" err="1" smtClean="0"/>
              <a:t>features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2910" y="1571612"/>
          <a:ext cx="7241458" cy="4978562"/>
        </p:xfrm>
        <a:graphic>
          <a:graphicData uri="http://schemas.openxmlformats.org/drawingml/2006/table">
            <a:tbl>
              <a:tblPr/>
              <a:tblGrid>
                <a:gridCol w="3620729"/>
                <a:gridCol w="3620729"/>
              </a:tblGrid>
              <a:tr h="33326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Batang"/>
                        </a:rPr>
                        <a:t>Advantages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Batang"/>
                        </a:rPr>
                        <a:t>Drawbacks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528"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Batang"/>
                        </a:rPr>
                        <a:t>SSR switch is much faster than EMR and has quite operation.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Batang"/>
                        </a:rPr>
                        <a:t>Their initial cost is greater that EMR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528"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Batang"/>
                        </a:rPr>
                        <a:t>The life of SSR is nearly infinite compared to EMR life.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Batang"/>
                        </a:rPr>
                        <a:t>They can switch only one circuit, hence, muti-SSR required to switch multi-loads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528"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Batang"/>
                        </a:rPr>
                        <a:t>SSR can be switched using low power electronic devices (gates)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Batang"/>
                        </a:rPr>
                        <a:t>They are not </a:t>
                      </a:r>
                      <a:r>
                        <a:rPr lang="en-US" sz="1800" dirty="0" smtClean="0">
                          <a:latin typeface="Times New Roman"/>
                          <a:ea typeface="Batang"/>
                        </a:rPr>
                        <a:t>good </a:t>
                      </a:r>
                      <a:r>
                        <a:rPr lang="en-US" sz="1800" dirty="0">
                          <a:latin typeface="Times New Roman"/>
                          <a:ea typeface="Batang"/>
                        </a:rPr>
                        <a:t>as positive shutoff devices, since they have a leakage current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528"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Batang"/>
                        </a:rPr>
                        <a:t>Resistance for shocks and </a:t>
                      </a:r>
                      <a:r>
                        <a:rPr lang="en-US" sz="1800" dirty="0" smtClean="0">
                          <a:latin typeface="Times New Roman"/>
                          <a:ea typeface="Batang"/>
                        </a:rPr>
                        <a:t>vibration</a:t>
                      </a:r>
                      <a:r>
                        <a:rPr lang="en-US" sz="1800" baseline="0" dirty="0" smtClean="0">
                          <a:latin typeface="Times New Roman"/>
                          <a:ea typeface="Batang"/>
                        </a:rPr>
                        <a:t> compared to</a:t>
                      </a:r>
                      <a:r>
                        <a:rPr lang="en-US" sz="1800" dirty="0" smtClean="0">
                          <a:latin typeface="Times New Roman"/>
                          <a:ea typeface="Batang"/>
                        </a:rPr>
                        <a:t> EMR</a:t>
                      </a:r>
                      <a:endParaRPr lang="en-US" sz="18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Batang"/>
                        </a:rPr>
                        <a:t>SSR usually fail in the on state, which </a:t>
                      </a:r>
                      <a:r>
                        <a:rPr lang="en-US" sz="1800" dirty="0" smtClean="0">
                          <a:latin typeface="Times New Roman"/>
                          <a:ea typeface="Batang"/>
                        </a:rPr>
                        <a:t>is quite </a:t>
                      </a:r>
                      <a:r>
                        <a:rPr lang="en-US" sz="1800" dirty="0">
                          <a:latin typeface="Times New Roman"/>
                          <a:ea typeface="Batang"/>
                        </a:rPr>
                        <a:t>dangerous.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793"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Batang"/>
                        </a:rPr>
                        <a:t>The application of SSR is not forward like EMR; for example, two types of SSR are used for DC and AC load.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528"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Batang"/>
                        </a:rPr>
                        <a:t>SSR are not suitable for very high temperature operation.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Continuous Sensors and Actuators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5786" y="889845"/>
            <a:ext cx="72866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Continuous sensors </a:t>
            </a:r>
            <a:r>
              <a:rPr lang="en-US" dirty="0" smtClean="0"/>
              <a:t>generate a continuous signal (voltage or current) that  is proportional to the actual physical variable. </a:t>
            </a:r>
          </a:p>
          <a:p>
            <a:endParaRPr lang="en-US" dirty="0" smtClean="0"/>
          </a:p>
          <a:p>
            <a:r>
              <a:rPr lang="en-US" dirty="0" smtClean="0"/>
              <a:t>For example, a linear potentiometer will generate analog output signal proportional to linear displacements.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Continuous actuators </a:t>
            </a:r>
            <a:r>
              <a:rPr lang="en-US" dirty="0" smtClean="0"/>
              <a:t>are used to activate or deactivate to drive the mechanical system proportional to the value of the control signal. </a:t>
            </a:r>
          </a:p>
          <a:p>
            <a:endParaRPr lang="en-US" dirty="0" smtClean="0"/>
          </a:p>
          <a:p>
            <a:r>
              <a:rPr lang="en-US" dirty="0" smtClean="0"/>
              <a:t>For example, the analog output signal from PLC can be used to activate a linear amplifier that will control the speed of a DC motor.   </a:t>
            </a:r>
            <a:endParaRPr lang="en-US" dirty="0"/>
          </a:p>
        </p:txBody>
      </p:sp>
      <p:pic>
        <p:nvPicPr>
          <p:cNvPr id="17410" name="Picture 2" descr="https://encrypted-tbn1.gstatic.com/images?q=tbn:ANd9GcSmc0lfOOBRUgBAMVASlvvW-fVxs32zCQ4RHrulsL5SqS34kBtZ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286256"/>
            <a:ext cx="1895475" cy="1304925"/>
          </a:xfrm>
          <a:prstGeom prst="rect">
            <a:avLst/>
          </a:prstGeom>
          <a:noFill/>
        </p:spPr>
      </p:pic>
      <p:pic>
        <p:nvPicPr>
          <p:cNvPr id="17412" name="Picture 4" descr="https://encrypted-tbn0.gstatic.com/images?q=tbn:ANd9GcSWrLbS-wXkEFAQNgGuDJquMHQ8_-_7Za3A1Uuy1gQjYtvScAyM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000636"/>
            <a:ext cx="2962275" cy="1543050"/>
          </a:xfrm>
          <a:prstGeom prst="rect">
            <a:avLst/>
          </a:prstGeom>
          <a:noFill/>
        </p:spPr>
      </p:pic>
      <p:pic>
        <p:nvPicPr>
          <p:cNvPr id="17414" name="Picture 6" descr="https://encrypted-tbn3.gstatic.com/images?q=tbn:ANd9GcQxPZIiBikW1iOCZ3M8FLfmevLNg93Qg2SFnebBcPEHr97iB-L6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72008"/>
            <a:ext cx="2362200" cy="14859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43636" y="600076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potentiometer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600076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Analog DC servo drives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841375"/>
            <a:ext cx="89154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dirty="0"/>
          </a:p>
          <a:p>
            <a:r>
              <a:rPr lang="en-US" sz="1400" dirty="0"/>
              <a:t>5-1) Complete the following statements:</a:t>
            </a:r>
          </a:p>
          <a:p>
            <a:r>
              <a:rPr lang="en-US" sz="1400" dirty="0"/>
              <a:t>Sensors can detect the ………..or ………. Of objects.  (</a:t>
            </a:r>
            <a:r>
              <a:rPr lang="en-US" sz="1400" dirty="0" err="1"/>
              <a:t>ans</a:t>
            </a:r>
            <a:r>
              <a:rPr lang="en-US" sz="1400" dirty="0"/>
              <a:t>: </a:t>
            </a:r>
            <a:r>
              <a:rPr lang="en-US" sz="1400" dirty="0" err="1"/>
              <a:t>presence,absence</a:t>
            </a:r>
            <a:r>
              <a:rPr lang="en-US" sz="1400" dirty="0"/>
              <a:t>)</a:t>
            </a:r>
          </a:p>
          <a:p>
            <a:r>
              <a:rPr lang="en-US" sz="1400" dirty="0"/>
              <a:t>The three main sensor categories are: ………….., …………., ……….               (</a:t>
            </a:r>
            <a:r>
              <a:rPr lang="en-US" sz="1400" dirty="0" err="1"/>
              <a:t>ans</a:t>
            </a:r>
            <a:r>
              <a:rPr lang="en-US" sz="1400" dirty="0"/>
              <a:t>: contact switches, proximity sensors, photoelectric sensors).</a:t>
            </a:r>
          </a:p>
          <a:p>
            <a:r>
              <a:rPr lang="en-US" sz="1400" dirty="0"/>
              <a:t>The sensor type that can only detect metallic objects is the ……… sensor          (</a:t>
            </a:r>
            <a:r>
              <a:rPr lang="en-US" sz="1400" dirty="0" err="1"/>
              <a:t>ans</a:t>
            </a:r>
            <a:r>
              <a:rPr lang="en-US" sz="1400" dirty="0"/>
              <a:t>: inductive type)</a:t>
            </a:r>
          </a:p>
          <a:p>
            <a:r>
              <a:rPr lang="en-US" sz="1400" dirty="0"/>
              <a:t>The sensor type that uses a broken beam of light to detect objects is commonly referred as a ……….. sensor.   (</a:t>
            </a:r>
            <a:r>
              <a:rPr lang="en-US" sz="1400" dirty="0" err="1"/>
              <a:t>ans</a:t>
            </a:r>
            <a:r>
              <a:rPr lang="en-US" sz="1400" dirty="0"/>
              <a:t>: photoelectric type).</a:t>
            </a:r>
          </a:p>
          <a:p>
            <a:r>
              <a:rPr lang="en-US" sz="1400" dirty="0"/>
              <a:t>Inductive proximity sensors work best with …….. metals. (</a:t>
            </a:r>
            <a:r>
              <a:rPr lang="en-US" sz="1400" dirty="0" err="1"/>
              <a:t>ans</a:t>
            </a:r>
            <a:r>
              <a:rPr lang="en-US" sz="1400" dirty="0"/>
              <a:t>: Ferrous)</a:t>
            </a:r>
          </a:p>
          <a:p>
            <a:r>
              <a:rPr lang="en-US" sz="1400" dirty="0"/>
              <a:t>The transparency of the container has no effects on the sensing of …….. sensors. (</a:t>
            </a:r>
            <a:r>
              <a:rPr lang="en-US" sz="1400" dirty="0" err="1"/>
              <a:t>ans</a:t>
            </a:r>
            <a:r>
              <a:rPr lang="en-US" sz="1400" dirty="0"/>
              <a:t>: Capacitive)</a:t>
            </a:r>
          </a:p>
          <a:p>
            <a:r>
              <a:rPr lang="en-US" sz="1400" dirty="0"/>
              <a:t> The initials designating a transistor output that sinks current from the load are ………                    							(</a:t>
            </a:r>
            <a:r>
              <a:rPr lang="en-US" sz="1400" dirty="0" err="1"/>
              <a:t>ans</a:t>
            </a:r>
            <a:r>
              <a:rPr lang="en-US" sz="1400" dirty="0"/>
              <a:t>: NPN)</a:t>
            </a:r>
          </a:p>
          <a:p>
            <a:r>
              <a:rPr lang="en-US" sz="1400" dirty="0"/>
              <a:t>The initials designating a transistor output that sources current to the load are ……….								(</a:t>
            </a:r>
            <a:r>
              <a:rPr lang="en-US" sz="1400" dirty="0" err="1"/>
              <a:t>ans</a:t>
            </a:r>
            <a:r>
              <a:rPr lang="en-US" sz="1400" dirty="0"/>
              <a:t>: PNP)</a:t>
            </a:r>
          </a:p>
          <a:p>
            <a:r>
              <a:rPr lang="en-US" sz="1400" dirty="0"/>
              <a:t>5-2) State the main difference between the electromechanical and solid-state relays, what are the advantages and Drawbacks of both devices?</a:t>
            </a:r>
          </a:p>
          <a:p>
            <a:endParaRPr lang="en-US" sz="1400" dirty="0"/>
          </a:p>
          <a:p>
            <a:r>
              <a:rPr lang="en-US" sz="1400" dirty="0"/>
              <a:t>5-3) What are the differences between Load-Power Sensors and Line-Powered Sensors?</a:t>
            </a:r>
          </a:p>
          <a:p>
            <a:endParaRPr lang="en-US" sz="1400" dirty="0"/>
          </a:p>
          <a:p>
            <a:r>
              <a:rPr lang="en-US" sz="1400" dirty="0"/>
              <a:t>5-4) State the main difference between NPN and PNP sensor output signals, sketch the two output circuits?</a:t>
            </a:r>
          </a:p>
          <a:p>
            <a:r>
              <a:rPr lang="en-US" sz="1400" dirty="0"/>
              <a:t> 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r>
              <a:rPr lang="en-US" sz="1400" i="1" u="sng" dirty="0"/>
              <a:t> </a:t>
            </a:r>
            <a:endParaRPr lang="en-US" sz="1400" dirty="0"/>
          </a:p>
          <a:p>
            <a:pPr lvl="1"/>
            <a:endParaRPr lang="en-US" sz="1400" dirty="0"/>
          </a:p>
          <a:p>
            <a:r>
              <a:rPr lang="en-US" sz="1400" dirty="0"/>
              <a:t> </a:t>
            </a:r>
          </a:p>
          <a:p>
            <a:pPr lvl="1"/>
            <a:r>
              <a:rPr lang="en-US" sz="1400" dirty="0"/>
              <a:t> </a:t>
            </a:r>
          </a:p>
          <a:p>
            <a:pPr lvl="1"/>
            <a:r>
              <a:rPr lang="en-US" sz="1400" dirty="0"/>
              <a:t> 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50004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en-US" dirty="0" smtClean="0"/>
              <a:t>Nearby or Proximity Logic Detectors</a:t>
            </a:r>
            <a:endParaRPr lang="fr-FR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4267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800" dirty="0" smtClean="0"/>
              <a:t>There are two ways to detect the existence of an object: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Physical contact</a:t>
            </a:r>
            <a:r>
              <a:rPr lang="en-US" sz="2800" dirty="0" smtClean="0"/>
              <a:t>: direct mechanical contact using a physical force contact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 physical contact</a:t>
            </a:r>
            <a:r>
              <a:rPr lang="en-US" sz="2800" dirty="0" smtClean="0"/>
              <a:t>: using proximity technique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 </a:t>
            </a:r>
            <a:r>
              <a:rPr lang="fr-FR" dirty="0" err="1" smtClean="0"/>
              <a:t>switches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altLang="ko-KR" dirty="0" smtClean="0"/>
              <a:t>Internally, contact switches consist of electric contacts driven by mechanical lever and spring.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altLang="ko-KR" dirty="0" smtClean="0"/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altLang="ko-KR" dirty="0" smtClean="0"/>
              <a:t>Applying a small force on this mechanical liver actuates the contact. Removing the force causes the return of the contact to its original position.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altLang="ko-KR" dirty="0" smtClean="0"/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altLang="ko-KR" dirty="0" smtClean="0"/>
              <a:t>Contact switches are available with either normally closed NC or normally opened NO contacts. Micro limit switches can be found with small equipment, while heavy-duty limit switches (more expensive) can be found with large equipment.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altLang="ko-KR" dirty="0" smtClean="0"/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altLang="ko-KR" dirty="0" smtClean="0"/>
              <a:t>Contact switches can be used as motion limit switches or as push button switches and used as user-machine interface switches, e.g. start/stop push button switches.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5.2 Nearby or Proximity Logic Detectors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51198" y="1196650"/>
            <a:ext cx="7921202" cy="5256686"/>
            <a:chOff x="1065" y="3862"/>
            <a:chExt cx="10219" cy="8075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1617" y="4194"/>
              <a:ext cx="9667" cy="4194"/>
              <a:chOff x="1617" y="4608"/>
              <a:chExt cx="9667" cy="4194"/>
            </a:xfrm>
          </p:grpSpPr>
          <p:grpSp>
            <p:nvGrpSpPr>
              <p:cNvPr id="20484" name="Group 4"/>
              <p:cNvGrpSpPr>
                <a:grpSpLocks/>
              </p:cNvGrpSpPr>
              <p:nvPr/>
            </p:nvGrpSpPr>
            <p:grpSpPr bwMode="auto">
              <a:xfrm>
                <a:off x="1617" y="4611"/>
                <a:ext cx="9667" cy="4191"/>
                <a:chOff x="1617" y="4611"/>
                <a:chExt cx="9667" cy="4191"/>
              </a:xfrm>
            </p:grpSpPr>
            <p:pic>
              <p:nvPicPr>
                <p:cNvPr id="20485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035" y="4791"/>
                  <a:ext cx="5249" cy="35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486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560" y="5871"/>
                  <a:ext cx="2508" cy="2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487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17" y="4611"/>
                  <a:ext cx="2096" cy="4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0488" name="Rectangle 8"/>
              <p:cNvSpPr>
                <a:spLocks noChangeArrowheads="1"/>
              </p:cNvSpPr>
              <p:nvPr/>
            </p:nvSpPr>
            <p:spPr bwMode="auto">
              <a:xfrm>
                <a:off x="1617" y="4608"/>
                <a:ext cx="16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1065" y="3862"/>
              <a:ext cx="9847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Fig 5.1 Examples of contact switches used as limit switches.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1617" y="8877"/>
              <a:ext cx="8730" cy="2546"/>
              <a:chOff x="1797" y="9445"/>
              <a:chExt cx="8730" cy="2546"/>
            </a:xfrm>
          </p:grpSpPr>
          <p:grpSp>
            <p:nvGrpSpPr>
              <p:cNvPr id="20491" name="Group 11"/>
              <p:cNvGrpSpPr>
                <a:grpSpLocks/>
              </p:cNvGrpSpPr>
              <p:nvPr/>
            </p:nvGrpSpPr>
            <p:grpSpPr bwMode="auto">
              <a:xfrm>
                <a:off x="1797" y="9445"/>
                <a:ext cx="8730" cy="2366"/>
                <a:chOff x="1797" y="9066"/>
                <a:chExt cx="8730" cy="2366"/>
              </a:xfrm>
            </p:grpSpPr>
            <p:pic>
              <p:nvPicPr>
                <p:cNvPr id="20492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797" y="9066"/>
                  <a:ext cx="2816" cy="2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493" name="Picture 1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859" y="9066"/>
                  <a:ext cx="3021" cy="2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494" name="Picture 1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8187" y="9066"/>
                  <a:ext cx="2340" cy="2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0495" name="Rectangle 15"/>
              <p:cNvSpPr>
                <a:spLocks noChangeArrowheads="1"/>
              </p:cNvSpPr>
              <p:nvPr/>
            </p:nvSpPr>
            <p:spPr bwMode="auto">
              <a:xfrm>
                <a:off x="1977" y="11631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6" name="Rectangle 16"/>
              <p:cNvSpPr>
                <a:spLocks noChangeArrowheads="1"/>
              </p:cNvSpPr>
              <p:nvPr/>
            </p:nvSpPr>
            <p:spPr bwMode="auto">
              <a:xfrm>
                <a:off x="5001" y="11157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7" name="Rectangle 17"/>
              <p:cNvSpPr>
                <a:spLocks noChangeArrowheads="1"/>
              </p:cNvSpPr>
              <p:nvPr/>
            </p:nvSpPr>
            <p:spPr bwMode="auto">
              <a:xfrm>
                <a:off x="8238" y="11451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1617" y="11217"/>
              <a:ext cx="900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Fig 5.2 Examples of contact switches used as push-button, key type and selector switches used as machine-user interface buttons.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28604"/>
            <a:ext cx="7358114" cy="571504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ko-KR" b="1" dirty="0" smtClean="0"/>
              <a:t>Configurations of contact switches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0034" y="889845"/>
            <a:ext cx="7358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altLang="ko-K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ko-KR" dirty="0" smtClean="0"/>
              <a:t>Contact switches are of two types: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altLang="ko-K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ko-KR" dirty="0" smtClean="0"/>
              <a:t>single-pole single-throw (SPST) contacts.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altLang="ko-K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ko-KR" dirty="0" smtClean="0"/>
              <a:t>single-pole double-throw (SPDT) contacts, also called “change over” or “transfer” contacts.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6406" t="41748" r="9179" b="29688"/>
          <a:stretch>
            <a:fillRect/>
          </a:stretch>
        </p:blipFill>
        <p:spPr bwMode="auto">
          <a:xfrm>
            <a:off x="539552" y="3356992"/>
            <a:ext cx="77381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Drawbacks of contact </a:t>
            </a:r>
            <a:r>
              <a:rPr lang="fr-FR" dirty="0" err="1" smtClean="0"/>
              <a:t>switches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It has been estimated that 90% of machine automation failures are from limit switches. </a:t>
            </a:r>
          </a:p>
          <a:p>
            <a:r>
              <a:rPr lang="en-US" altLang="ko-KR" sz="2800" dirty="0" smtClean="0"/>
              <a:t>In many automation applications, the limit switches represent the weakest link of the control system. </a:t>
            </a:r>
          </a:p>
          <a:p>
            <a:r>
              <a:rPr lang="en-US" altLang="ko-KR" sz="2800" dirty="0" smtClean="0"/>
              <a:t>This is because these sensors are located in the places where action is. These switches are usually located in hot areas, moisture, corrosive atmosphere …etc.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Capacitive proximity switches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9170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www.youtube.com/watch?v=SsvjxnN8ZUk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Not limited to metallic targets (non ferrous, also called dielectric materials): liquid, water, oil, powder, wood, plastic, etc.</a:t>
            </a:r>
          </a:p>
          <a:p>
            <a:r>
              <a:rPr lang="en-US" dirty="0" smtClean="0"/>
              <a:t>Can detect objects inside sealed containers</a:t>
            </a:r>
          </a:p>
          <a:p>
            <a:r>
              <a:rPr lang="en-US" dirty="0" smtClean="0"/>
              <a:t>Change in capacitance causes the circuit to actuate a solid state switch</a:t>
            </a:r>
          </a:p>
          <a:p>
            <a:r>
              <a:rPr lang="en-US" dirty="0" smtClean="0"/>
              <a:t>Maximum sensing distances range from 5 to 40mm</a:t>
            </a:r>
          </a:p>
          <a:p>
            <a:r>
              <a:rPr lang="en-US" dirty="0" smtClean="0"/>
              <a:t>Switching accuracy affected by humidity and temperature</a:t>
            </a:r>
          </a:p>
          <a:p>
            <a:r>
              <a:rPr lang="en-US" dirty="0" smtClean="0"/>
              <a:t>Low responses to detect high speed moving objects compared to inductive sensors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5: Electric logic sensors and actuators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301208"/>
            <a:ext cx="29749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67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2509</TotalTime>
  <Words>1847</Words>
  <Application>Microsoft Office PowerPoint</Application>
  <PresentationFormat>On-screen Show (4:3)</PresentationFormat>
  <Paragraphs>326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Batang</vt:lpstr>
      <vt:lpstr>맑은 고딕</vt:lpstr>
      <vt:lpstr>Arial</vt:lpstr>
      <vt:lpstr>Calibri</vt:lpstr>
      <vt:lpstr>Cambria</vt:lpstr>
      <vt:lpstr>Times New Roman</vt:lpstr>
      <vt:lpstr>Traditional Arabic</vt:lpstr>
      <vt:lpstr>Adjacency</vt:lpstr>
      <vt:lpstr>Chapter 5</vt:lpstr>
      <vt:lpstr>PowerPoint Presentation</vt:lpstr>
      <vt:lpstr>PowerPoint Presentation</vt:lpstr>
      <vt:lpstr>Nearby or Proximity Logic Detectors</vt:lpstr>
      <vt:lpstr>Contact switches</vt:lpstr>
      <vt:lpstr>PowerPoint Presentation</vt:lpstr>
      <vt:lpstr>PowerPoint Presentation</vt:lpstr>
      <vt:lpstr>Drawbacks of contact switches</vt:lpstr>
      <vt:lpstr>Capacitive proximity switches</vt:lpstr>
      <vt:lpstr>Inductive proximity switches</vt:lpstr>
      <vt:lpstr>Photoelectric switches</vt:lpstr>
      <vt:lpstr>Through-beam photoelectric sensor</vt:lpstr>
      <vt:lpstr>Reflection from target</vt:lpstr>
      <vt:lpstr>Retroreflection</vt:lpstr>
      <vt:lpstr>Reed switches</vt:lpstr>
      <vt:lpstr>Mercury switches</vt:lpstr>
      <vt:lpstr>PowerPoint Presentation</vt:lpstr>
      <vt:lpstr>PowerPoint Presentation</vt:lpstr>
      <vt:lpstr>Actuators</vt:lpstr>
      <vt:lpstr>Solenoids</vt:lpstr>
      <vt:lpstr>Solenoid features</vt:lpstr>
      <vt:lpstr>Performance curve of a solenoid</vt:lpstr>
      <vt:lpstr>Example: sizing a solenoid</vt:lpstr>
      <vt:lpstr>PowerPoint Presentation</vt:lpstr>
      <vt:lpstr>Relay switches</vt:lpstr>
      <vt:lpstr>Electromechanical relays (EMR)</vt:lpstr>
      <vt:lpstr>Reed relays</vt:lpstr>
      <vt:lpstr>Solid state relays (SSR)</vt:lpstr>
      <vt:lpstr>SSR features</vt:lpstr>
      <vt:lpstr>PowerPoint Presentation</vt:lpstr>
    </vt:vector>
  </TitlesOfParts>
  <Company>King Saud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User</dc:creator>
  <cp:lastModifiedBy>DARMOUL</cp:lastModifiedBy>
  <cp:revision>187</cp:revision>
  <dcterms:created xsi:type="dcterms:W3CDTF">2013-11-11T18:21:24Z</dcterms:created>
  <dcterms:modified xsi:type="dcterms:W3CDTF">2014-11-02T05:58:15Z</dcterms:modified>
</cp:coreProperties>
</file>