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68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>
        <p:scale>
          <a:sx n="150" d="100"/>
          <a:sy n="150" d="100"/>
        </p:scale>
        <p:origin x="-504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0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03B7-C9E8-4D84-8E8E-E0FDABC7CAC6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FFA-6EF2-4ED1-A04B-12F50D9FC52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C5E-24AF-4C53-846A-F922F0AC367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C2ED-C150-42BE-901B-EFDAD7C5590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927F-DBC4-45BE-82B1-3DA57688BC0F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DDA-37DF-4E63-BFC9-FFF765FBC9D7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A4C-C3A3-4354-9EE9-9A3F6D75B79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478-A50D-4B5C-A1FE-27D342F61ACF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C564-3DBC-461B-8776-3713835DC4A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3C60-B50F-4436-A01D-B7AFAF5F36F7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BD1-2876-4EE2-8EA4-DA51D0E9363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F3CC67-FB27-4C73-B6E4-89B02A974381}" type="datetime1">
              <a:rPr lang="en-US" smtClean="0"/>
              <a:pPr/>
              <a:t>12/3/2015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de_Shannon" TargetMode="External"/><Relationship Id="rId2" Type="http://schemas.openxmlformats.org/officeDocument/2006/relationships/hyperlink" Target="http://en.wikipedia.org/wiki/George_Bo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igital_logic" TargetMode="External"/><Relationship Id="rId5" Type="http://schemas.openxmlformats.org/officeDocument/2006/relationships/hyperlink" Target="http://en.wikipedia.org/wiki/Computer_science" TargetMode="External"/><Relationship Id="rId4" Type="http://schemas.openxmlformats.org/officeDocument/2006/relationships/hyperlink" Target="http://en.wikipedia.org/wiki/Logic_g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Fundamentals of Computer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40283" r="12695" b="29688"/>
          <a:stretch>
            <a:fillRect/>
          </a:stretch>
        </p:blipFill>
        <p:spPr bwMode="auto">
          <a:xfrm>
            <a:off x="717831" y="3143248"/>
            <a:ext cx="7711853" cy="26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27832" r="15625" b="15771"/>
          <a:stretch>
            <a:fillRect/>
          </a:stretch>
        </p:blipFill>
        <p:spPr bwMode="auto">
          <a:xfrm>
            <a:off x="785786" y="1357274"/>
            <a:ext cx="6929486" cy="472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Duality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2705" r="19726" b="26758"/>
          <a:stretch>
            <a:fillRect/>
          </a:stretch>
        </p:blipFill>
        <p:spPr bwMode="auto">
          <a:xfrm>
            <a:off x="857224" y="1500174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30029" r="25000" b="38476"/>
          <a:stretch>
            <a:fillRect/>
          </a:stretch>
        </p:blipFill>
        <p:spPr bwMode="auto">
          <a:xfrm>
            <a:off x="1071538" y="3071810"/>
            <a:ext cx="60240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4531" t="49805" r="22656" b="32617"/>
          <a:stretch>
            <a:fillRect/>
          </a:stretch>
        </p:blipFill>
        <p:spPr bwMode="auto">
          <a:xfrm>
            <a:off x="4000496" y="1285860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000396" cy="25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Determine 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52578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86116" y="15716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Simplify 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3240" y="1428736"/>
            <a:ext cx="5286412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282" y="1428736"/>
            <a:ext cx="2928958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32227" r="15039" b="39209"/>
          <a:stretch>
            <a:fillRect/>
          </a:stretch>
        </p:blipFill>
        <p:spPr bwMode="auto">
          <a:xfrm>
            <a:off x="785786" y="1785926"/>
            <a:ext cx="7572428" cy="266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5889" r="13867" b="26757"/>
          <a:stretch>
            <a:fillRect/>
          </a:stretch>
        </p:blipFill>
        <p:spPr bwMode="auto">
          <a:xfrm>
            <a:off x="214282" y="1571612"/>
            <a:ext cx="82153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57224" y="1571612"/>
            <a:ext cx="6011862" cy="4643437"/>
            <a:chOff x="1480" y="2007"/>
            <a:chExt cx="9468" cy="73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5" y="4138"/>
              <a:ext cx="8813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7" y="2007"/>
              <a:ext cx="5360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0" y="6478"/>
              <a:ext cx="7587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7557" y="7302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7197" y="4500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59919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00100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smtClean="0"/>
              <a:t>Example 6:</a:t>
            </a:r>
            <a:r>
              <a:rPr lang="en-US" i="1" u="sng" dirty="0" smtClean="0"/>
              <a:t> </a:t>
            </a:r>
            <a:r>
              <a:rPr lang="en-US" dirty="0" smtClean="0"/>
              <a:t> given the following Boolean equation , sketch logic network and RLL</a:t>
            </a:r>
            <a:endParaRPr 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857884" y="3071810"/>
            <a:ext cx="2378071" cy="1727196"/>
            <a:chOff x="1797" y="1620"/>
            <a:chExt cx="4533" cy="3733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7" y="1620"/>
              <a:ext cx="4533" cy="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5139" y="2108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5141" y="3960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5679" y="236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5679" y="4242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6039" y="1980"/>
              <a:ext cx="0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Logic network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1285860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 given logic control sequence or truth table, It is possible to produce the Boolean Algebra expression using the following steps:</a:t>
            </a:r>
          </a:p>
          <a:p>
            <a:endParaRPr lang="en-US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Construct a truth table for the requested input/output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For each TRUE statement associated to an output, form the logic product (AND) of the inputs.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Form the logic Sum (OR) of the logic products obtained in step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Logic network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25635" r="19726" b="21630"/>
          <a:stretch>
            <a:fillRect/>
          </a:stretch>
        </p:blipFill>
        <p:spPr bwMode="auto">
          <a:xfrm>
            <a:off x="857224" y="1285860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dirty="0" smtClean="0"/>
              <a:t>Computer</a:t>
            </a:r>
            <a:r>
              <a:rPr lang="fr-FR" dirty="0" smtClean="0"/>
              <a:t> </a:t>
            </a:r>
            <a:r>
              <a:rPr lang="fr-FR" sz="6600" dirty="0" err="1" smtClean="0"/>
              <a:t>logics</a:t>
            </a:r>
            <a:endParaRPr lang="fr-FR" sz="66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introduced in 1854 by English mathematician </a:t>
            </a:r>
            <a:r>
              <a:rPr lang="en-US" sz="2400" dirty="0" smtClean="0">
                <a:hlinkClick r:id="rId2" tooltip="George Boole"/>
              </a:rPr>
              <a:t>George Boole</a:t>
            </a:r>
            <a:r>
              <a:rPr lang="en-US" sz="2400" dirty="0" smtClean="0"/>
              <a:t> in his book </a:t>
            </a:r>
            <a:r>
              <a:rPr lang="en-US" sz="2400" i="1" dirty="0" smtClean="0"/>
              <a:t>An Investigation of the Laws of Thought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In the 1930s, </a:t>
            </a:r>
            <a:r>
              <a:rPr lang="en-US" sz="2400" dirty="0">
                <a:hlinkClick r:id="rId3" tooltip="Claude Shannon"/>
              </a:rPr>
              <a:t>Claude Shannon</a:t>
            </a:r>
            <a:r>
              <a:rPr lang="en-US" sz="2400" dirty="0"/>
              <a:t> applied the rules of Boole's algebra to analyze and design circuits by algebraic means in terms of </a:t>
            </a:r>
            <a:r>
              <a:rPr lang="en-US" sz="2400" dirty="0">
                <a:hlinkClick r:id="rId4" tooltip="Logic gate"/>
              </a:rPr>
              <a:t>logic gates</a:t>
            </a:r>
            <a:r>
              <a:rPr lang="en-US" sz="2400" dirty="0"/>
              <a:t>.  </a:t>
            </a:r>
          </a:p>
          <a:p>
            <a:endParaRPr lang="fr-FR" sz="2400" dirty="0"/>
          </a:p>
          <a:p>
            <a:r>
              <a:rPr lang="en-US" sz="2400" dirty="0" smtClean="0"/>
              <a:t>Boolean algebra has been fundamental in the development of </a:t>
            </a:r>
            <a:r>
              <a:rPr lang="en-US" sz="2400" dirty="0" smtClean="0">
                <a:hlinkClick r:id="rId5" tooltip="Computer science"/>
              </a:rPr>
              <a:t>computer science</a:t>
            </a:r>
            <a:r>
              <a:rPr lang="en-US" sz="2400" dirty="0" smtClean="0"/>
              <a:t> and </a:t>
            </a:r>
            <a:r>
              <a:rPr lang="en-US" sz="2400" dirty="0" smtClean="0">
                <a:hlinkClick r:id="rId6" tooltip="Digital logic"/>
              </a:rPr>
              <a:t>digital logic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Combination and Sequential Networks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437" t="39551" r="19726" b="19433"/>
          <a:stretch>
            <a:fillRect/>
          </a:stretch>
        </p:blipFill>
        <p:spPr bwMode="auto">
          <a:xfrm>
            <a:off x="642910" y="1428736"/>
            <a:ext cx="74244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Combination and Sequential Networks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2851" t="36621" r="20312" b="17236"/>
          <a:stretch>
            <a:fillRect/>
          </a:stretch>
        </p:blipFill>
        <p:spPr bwMode="auto">
          <a:xfrm>
            <a:off x="714348" y="1285860"/>
            <a:ext cx="6715172" cy="43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60859"/>
              </p:ext>
            </p:extLst>
          </p:nvPr>
        </p:nvGraphicFramePr>
        <p:xfrm>
          <a:off x="5500694" y="4643446"/>
          <a:ext cx="2822893" cy="1408430"/>
        </p:xfrm>
        <a:graphic>
          <a:graphicData uri="http://schemas.openxmlformats.org/drawingml/2006/table">
            <a:tbl>
              <a:tblPr/>
              <a:tblGrid>
                <a:gridCol w="666115"/>
                <a:gridCol w="666115"/>
                <a:gridCol w="824548"/>
                <a:gridCol w="666115"/>
              </a:tblGrid>
              <a:tr h="24701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Input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Output</a:t>
                      </a: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>
                          <a:latin typeface="Times New Roman"/>
                          <a:ea typeface="Batang"/>
                        </a:rPr>
                        <a:t>n+1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 dirty="0">
                          <a:latin typeface="Times New Roman"/>
                          <a:ea typeface="Batang"/>
                        </a:rPr>
                        <a:t>n+1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>
                          <a:latin typeface="Times New Roman"/>
                          <a:ea typeface="Batang"/>
                        </a:rPr>
                        <a:t>n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 dirty="0" err="1">
                          <a:latin typeface="Times New Roman"/>
                          <a:ea typeface="Batang"/>
                        </a:rPr>
                        <a:t>n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Not define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Not define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27000" y="14288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77800" y="9525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5100" y="4961097"/>
            <a:ext cx="21431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12360" y="515719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5781" t="19043" r="25000" b="13574"/>
          <a:stretch>
            <a:fillRect/>
          </a:stretch>
        </p:blipFill>
        <p:spPr bwMode="auto">
          <a:xfrm>
            <a:off x="928662" y="224492"/>
            <a:ext cx="5715040" cy="62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0762" r="23828" b="34082"/>
          <a:stretch>
            <a:fillRect/>
          </a:stretch>
        </p:blipFill>
        <p:spPr bwMode="auto">
          <a:xfrm>
            <a:off x="857224" y="571480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87624" y="980728"/>
            <a:ext cx="6552728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CK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03648" y="764704"/>
            <a:ext cx="1152128" cy="216024"/>
            <a:chOff x="1403648" y="764704"/>
            <a:chExt cx="1152128" cy="216024"/>
          </a:xfrm>
        </p:grpSpPr>
        <p:grpSp>
          <p:nvGrpSpPr>
            <p:cNvPr id="12" name="Group 11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8" name="Elbow Connector 7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14" name="Elbow Connector 13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2411760" y="764704"/>
            <a:ext cx="1152128" cy="216024"/>
            <a:chOff x="1403648" y="764704"/>
            <a:chExt cx="1152128" cy="216024"/>
          </a:xfrm>
        </p:grpSpPr>
        <p:grpSp>
          <p:nvGrpSpPr>
            <p:cNvPr id="18" name="Group 17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22" name="Elbow Connector 21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20" name="Elbow Connector 19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3491880" y="764705"/>
            <a:ext cx="1152128" cy="216024"/>
            <a:chOff x="1403648" y="764704"/>
            <a:chExt cx="1152128" cy="216024"/>
          </a:xfrm>
        </p:grpSpPr>
        <p:grpSp>
          <p:nvGrpSpPr>
            <p:cNvPr id="25" name="Group 24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29" name="Elbow Connector 28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27" name="Elbow Connector 26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499992" y="764705"/>
            <a:ext cx="1152128" cy="216024"/>
            <a:chOff x="1403648" y="764704"/>
            <a:chExt cx="1152128" cy="216024"/>
          </a:xfrm>
        </p:grpSpPr>
        <p:grpSp>
          <p:nvGrpSpPr>
            <p:cNvPr id="32" name="Group 31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36" name="Elbow Connector 35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34" name="Elbow Connector 33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5525749" y="765082"/>
            <a:ext cx="1152128" cy="216024"/>
            <a:chOff x="1403648" y="764704"/>
            <a:chExt cx="1152128" cy="216024"/>
          </a:xfrm>
        </p:grpSpPr>
        <p:grpSp>
          <p:nvGrpSpPr>
            <p:cNvPr id="39" name="Group 38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43" name="Elbow Connector 42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41" name="Elbow Connector 40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6533861" y="765082"/>
            <a:ext cx="1152128" cy="216024"/>
            <a:chOff x="1403648" y="764704"/>
            <a:chExt cx="1152128" cy="216024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648" y="764704"/>
              <a:ext cx="648072" cy="216024"/>
              <a:chOff x="1403648" y="764704"/>
              <a:chExt cx="648072" cy="216024"/>
            </a:xfrm>
          </p:grpSpPr>
          <p:cxnSp>
            <p:nvCxnSpPr>
              <p:cNvPr id="50" name="Elbow Connector 49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907704" y="764704"/>
              <a:ext cx="648072" cy="216024"/>
              <a:chOff x="1403648" y="764704"/>
              <a:chExt cx="648072" cy="216024"/>
            </a:xfrm>
          </p:grpSpPr>
          <p:cxnSp>
            <p:nvCxnSpPr>
              <p:cNvPr id="48" name="Elbow Connector 47"/>
              <p:cNvCxnSpPr/>
              <p:nvPr/>
            </p:nvCxnSpPr>
            <p:spPr>
              <a:xfrm flipV="1">
                <a:off x="1403648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/>
              <p:nvPr/>
            </p:nvCxnSpPr>
            <p:spPr>
              <a:xfrm>
                <a:off x="1691680" y="764704"/>
                <a:ext cx="360040" cy="21602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Straight Connector 65"/>
          <p:cNvCxnSpPr/>
          <p:nvPr/>
        </p:nvCxnSpPr>
        <p:spPr>
          <a:xfrm>
            <a:off x="1187624" y="1916832"/>
            <a:ext cx="6552728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1520" y="16915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FF0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1579988" y="1027336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V="1">
            <a:off x="1315638" y="171089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>
            <a:off x="1819694" y="171089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079723" y="980728"/>
            <a:ext cx="5905" cy="410445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596034" y="974756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flipV="1">
            <a:off x="2323750" y="1707158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2827806" y="1707158"/>
            <a:ext cx="550799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00090" y="974756"/>
            <a:ext cx="3115" cy="411042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87270" y="961300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183957" y="914692"/>
            <a:ext cx="8953" cy="41704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690616" y="908720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184068" y="908720"/>
            <a:ext cx="23304" cy="417646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716194" y="961300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209825" y="914692"/>
            <a:ext cx="12009" cy="41704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32240" y="908720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217937" y="908720"/>
            <a:ext cx="18359" cy="417646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flipV="1">
            <a:off x="3419872" y="1707158"/>
            <a:ext cx="504056" cy="20967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923928" y="1707158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4427984" y="170977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>
            <a:off x="4932040" y="170342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flipV="1">
            <a:off x="5461496" y="170454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>
            <a:off x="5965552" y="1704543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flipV="1">
            <a:off x="6469608" y="1700808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6973664" y="1700808"/>
            <a:ext cx="520058" cy="2160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187624" y="2852936"/>
            <a:ext cx="6552728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1520" y="26276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FF1</a:t>
            </a:r>
            <a:endParaRPr lang="en-US" dirty="0"/>
          </a:p>
        </p:txBody>
      </p:sp>
      <p:cxnSp>
        <p:nvCxnSpPr>
          <p:cNvPr id="107" name="Elbow Connector 106"/>
          <p:cNvCxnSpPr/>
          <p:nvPr/>
        </p:nvCxnSpPr>
        <p:spPr>
          <a:xfrm flipV="1">
            <a:off x="1115616" y="2646997"/>
            <a:ext cx="904354" cy="20593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>
            <a:off x="1979712" y="2646997"/>
            <a:ext cx="1224136" cy="2033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579988" y="1923182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591780" y="1923182"/>
            <a:ext cx="4254" cy="316200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678840" y="1854909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flipV="1">
            <a:off x="3203848" y="2646997"/>
            <a:ext cx="904354" cy="20593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4067944" y="2646997"/>
            <a:ext cx="1224136" cy="2033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4688013" y="1916832"/>
            <a:ext cx="6919" cy="316835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5292080" y="2646997"/>
            <a:ext cx="904354" cy="20593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6156176" y="2646997"/>
            <a:ext cx="1224136" cy="2033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736438" y="1916832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758880" y="1916832"/>
            <a:ext cx="9364" cy="316835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187624" y="3789040"/>
            <a:ext cx="6552728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51520" y="35637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FF2</a:t>
            </a:r>
            <a:endParaRPr lang="en-US" dirty="0"/>
          </a:p>
        </p:txBody>
      </p:sp>
      <p:cxnSp>
        <p:nvCxnSpPr>
          <p:cNvPr id="137" name="Elbow Connector 136"/>
          <p:cNvCxnSpPr/>
          <p:nvPr/>
        </p:nvCxnSpPr>
        <p:spPr>
          <a:xfrm flipV="1">
            <a:off x="1115616" y="3563724"/>
            <a:ext cx="904354" cy="22531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>
            <a:off x="3059832" y="3564051"/>
            <a:ext cx="1224136" cy="2033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575828" y="2850321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3678840" y="2850321"/>
            <a:ext cx="8430" cy="223486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019970" y="3563724"/>
            <a:ext cx="1658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746645" y="2818531"/>
            <a:ext cx="0" cy="7920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flipV="1">
            <a:off x="5292080" y="3546121"/>
            <a:ext cx="904354" cy="22531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196434" y="3546121"/>
            <a:ext cx="11838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268220" y="3767375"/>
            <a:ext cx="11838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187624" y="4581128"/>
            <a:ext cx="6552728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51520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FF3</a:t>
            </a:r>
            <a:endParaRPr lang="en-US" dirty="0"/>
          </a:p>
        </p:txBody>
      </p:sp>
      <p:cxnSp>
        <p:nvCxnSpPr>
          <p:cNvPr id="157" name="Elbow Connector 156"/>
          <p:cNvCxnSpPr/>
          <p:nvPr/>
        </p:nvCxnSpPr>
        <p:spPr>
          <a:xfrm flipV="1">
            <a:off x="1115616" y="4355812"/>
            <a:ext cx="904354" cy="22531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019970" y="4355812"/>
            <a:ext cx="1658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5744257" y="3789040"/>
            <a:ext cx="2388" cy="129614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611736" y="4355812"/>
            <a:ext cx="2134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>
            <a:off x="5124370" y="4362864"/>
            <a:ext cx="1224136" cy="20332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736438" y="4566188"/>
            <a:ext cx="1643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567793" y="3767375"/>
            <a:ext cx="15875" cy="131780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583668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1111</a:t>
            </a:r>
          </a:p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043944" y="515897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1110</a:t>
            </a:r>
          </a:p>
          <a:p>
            <a:pPr algn="ctr"/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519772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1101</a:t>
            </a:r>
          </a:p>
          <a:p>
            <a:pPr algn="ctr"/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115258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1100</a:t>
            </a:r>
          </a:p>
          <a:p>
            <a:pPr algn="ctr"/>
            <a:r>
              <a:rPr lang="en-US" sz="1200" dirty="0" smtClean="0"/>
              <a:t>12</a:t>
            </a:r>
            <a:endParaRPr lang="en-US" sz="1200" dirty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3275856" y="1916832"/>
            <a:ext cx="216024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3684740" y="515719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1011</a:t>
            </a:r>
          </a:p>
          <a:p>
            <a:pPr algn="ctr"/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189" name="TextBox 188"/>
          <p:cNvSpPr txBox="1"/>
          <p:nvPr/>
        </p:nvSpPr>
        <p:spPr>
          <a:xfrm>
            <a:off x="4185867" y="515719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1010</a:t>
            </a:r>
          </a:p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90" name="TextBox 189"/>
          <p:cNvSpPr txBox="1"/>
          <p:nvPr/>
        </p:nvSpPr>
        <p:spPr>
          <a:xfrm>
            <a:off x="4661808" y="51582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1001</a:t>
            </a:r>
          </a:p>
          <a:p>
            <a:pPr algn="ctr"/>
            <a:r>
              <a:rPr lang="en-US" sz="1200" dirty="0"/>
              <a:t>9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207372" y="515909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1000</a:t>
            </a:r>
          </a:p>
          <a:p>
            <a:pPr algn="ctr"/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704302" y="515719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0111</a:t>
            </a:r>
          </a:p>
          <a:p>
            <a:pPr algn="ctr"/>
            <a:r>
              <a:rPr lang="en-US" sz="1200" dirty="0"/>
              <a:t>7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243528" y="5157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0110</a:t>
            </a:r>
          </a:p>
          <a:p>
            <a:pPr algn="ctr"/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94" name="TextBox 193"/>
          <p:cNvSpPr txBox="1"/>
          <p:nvPr/>
        </p:nvSpPr>
        <p:spPr>
          <a:xfrm>
            <a:off x="6775616" y="515909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0101</a:t>
            </a:r>
          </a:p>
          <a:p>
            <a:pPr algn="ctr"/>
            <a:r>
              <a:rPr lang="en-US" sz="1200" dirty="0"/>
              <a:t>5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328521" y="515614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61449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367" t="33691" r="25000" b="9912"/>
          <a:stretch>
            <a:fillRect/>
          </a:stretch>
        </p:blipFill>
        <p:spPr bwMode="auto">
          <a:xfrm>
            <a:off x="928662" y="500042"/>
            <a:ext cx="59293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54459" y="386814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6143" r="23242" b="21630"/>
          <a:stretch>
            <a:fillRect/>
          </a:stretch>
        </p:blipFill>
        <p:spPr bwMode="auto">
          <a:xfrm>
            <a:off x="357158" y="82536"/>
            <a:ext cx="59293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54370"/>
            <a:ext cx="388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057680" y="3357562"/>
            <a:ext cx="4800600" cy="3065463"/>
            <a:chOff x="1797" y="4860"/>
            <a:chExt cx="7560" cy="4827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7" y="4860"/>
              <a:ext cx="5940" cy="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7" y="7347"/>
              <a:ext cx="5160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797" y="8742"/>
              <a:ext cx="75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      B           A           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1977" y="8787"/>
              <a:ext cx="5580" cy="720"/>
              <a:chOff x="1977" y="8820"/>
              <a:chExt cx="5580" cy="720"/>
            </a:xfrm>
          </p:grpSpPr>
          <p:sp>
            <p:nvSpPr>
              <p:cNvPr id="40969" name="Line 9"/>
              <p:cNvSpPr>
                <a:spLocks noChangeShapeType="1"/>
              </p:cNvSpPr>
              <p:nvPr/>
            </p:nvSpPr>
            <p:spPr bwMode="auto">
              <a:xfrm>
                <a:off x="1977" y="882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970" name="Group 10"/>
              <p:cNvGrpSpPr>
                <a:grpSpLocks/>
              </p:cNvGrpSpPr>
              <p:nvPr/>
            </p:nvGrpSpPr>
            <p:grpSpPr bwMode="auto">
              <a:xfrm>
                <a:off x="1977" y="9000"/>
                <a:ext cx="900" cy="360"/>
                <a:chOff x="1977" y="9000"/>
                <a:chExt cx="900" cy="360"/>
              </a:xfrm>
            </p:grpSpPr>
            <p:sp>
              <p:nvSpPr>
                <p:cNvPr id="40971" name="Line 11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2" name="Line 12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4" name="Line 14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975" name="Group 15"/>
              <p:cNvGrpSpPr>
                <a:grpSpLocks/>
              </p:cNvGrpSpPr>
              <p:nvPr/>
            </p:nvGrpSpPr>
            <p:grpSpPr bwMode="auto">
              <a:xfrm>
                <a:off x="2877" y="9000"/>
                <a:ext cx="900" cy="360"/>
                <a:chOff x="1977" y="9000"/>
                <a:chExt cx="900" cy="360"/>
              </a:xfrm>
            </p:grpSpPr>
            <p:sp>
              <p:nvSpPr>
                <p:cNvPr id="40976" name="Line 16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7" name="Line 17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8" name="Line 18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9" name="Line 19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80" name="Line 20"/>
              <p:cNvSpPr>
                <a:spLocks noChangeShapeType="1"/>
              </p:cNvSpPr>
              <p:nvPr/>
            </p:nvSpPr>
            <p:spPr bwMode="auto">
              <a:xfrm flipH="1">
                <a:off x="3135" y="900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981" name="Group 21"/>
              <p:cNvGrpSpPr>
                <a:grpSpLocks/>
              </p:cNvGrpSpPr>
              <p:nvPr/>
            </p:nvGrpSpPr>
            <p:grpSpPr bwMode="auto">
              <a:xfrm>
                <a:off x="3777" y="9000"/>
                <a:ext cx="900" cy="360"/>
                <a:chOff x="1977" y="9000"/>
                <a:chExt cx="900" cy="360"/>
              </a:xfrm>
            </p:grpSpPr>
            <p:sp>
              <p:nvSpPr>
                <p:cNvPr id="40982" name="Line 22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23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24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5" name="Line 25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>
                <a:off x="4677" y="918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7" name="AutoShape 27"/>
              <p:cNvSpPr>
                <a:spLocks noChangeArrowheads="1"/>
              </p:cNvSpPr>
              <p:nvPr/>
            </p:nvSpPr>
            <p:spPr bwMode="auto">
              <a:xfrm>
                <a:off x="6837" y="8896"/>
                <a:ext cx="540" cy="540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>
                <a:off x="7377" y="91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9" name="Line 29"/>
              <p:cNvSpPr>
                <a:spLocks noChangeShapeType="1"/>
              </p:cNvSpPr>
              <p:nvPr/>
            </p:nvSpPr>
            <p:spPr bwMode="auto">
              <a:xfrm>
                <a:off x="7557" y="882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6621" r="24414" b="24510"/>
          <a:stretch>
            <a:fillRect/>
          </a:stretch>
        </p:blipFill>
        <p:spPr bwMode="auto">
          <a:xfrm>
            <a:off x="428596" y="357165"/>
            <a:ext cx="6215106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3213" r="28515" b="23095"/>
          <a:stretch>
            <a:fillRect/>
          </a:stretch>
        </p:blipFill>
        <p:spPr bwMode="auto">
          <a:xfrm>
            <a:off x="571472" y="714356"/>
            <a:ext cx="66654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22705" r="12695" b="9179"/>
          <a:stretch>
            <a:fillRect/>
          </a:stretch>
        </p:blipFill>
        <p:spPr bwMode="auto">
          <a:xfrm>
            <a:off x="857224" y="1549767"/>
            <a:ext cx="6429420" cy="494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AND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992" t="19043" r="21484" b="15771"/>
          <a:stretch>
            <a:fillRect/>
          </a:stretch>
        </p:blipFill>
        <p:spPr bwMode="auto">
          <a:xfrm>
            <a:off x="1000100" y="1500174"/>
            <a:ext cx="5786478" cy="490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OR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41016" r="13281" b="29687"/>
          <a:stretch>
            <a:fillRect/>
          </a:stretch>
        </p:blipFill>
        <p:spPr bwMode="auto">
          <a:xfrm>
            <a:off x="642910" y="1714488"/>
            <a:ext cx="7072362" cy="24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32040" y="5301208"/>
          <a:ext cx="1928826" cy="1071570"/>
        </p:xfrm>
        <a:graphic>
          <a:graphicData uri="http://schemas.openxmlformats.org/drawingml/2006/table">
            <a:tbl>
              <a:tblPr/>
              <a:tblGrid>
                <a:gridCol w="964413"/>
                <a:gridCol w="964413"/>
              </a:tblGrid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Unicode MS"/>
                          <a:ea typeface="Batang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Arial Unicode MS"/>
                          <a:ea typeface="Batang"/>
                          <a:cs typeface="Arial"/>
                        </a:rPr>
                        <a:t>NOT (</a:t>
                      </a:r>
                      <a:r>
                        <a:rPr lang="en-US" sz="1200" dirty="0" smtClean="0">
                          <a:latin typeface="Times New Roman"/>
                          <a:ea typeface="Arial Unicode MS"/>
                          <a:cs typeface="Arial"/>
                        </a:rPr>
                        <a:t>Ā)</a:t>
                      </a:r>
                      <a:endParaRPr lang="en-US" sz="1200" dirty="0">
                        <a:latin typeface="Times New Roman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860032" y="4581128"/>
            <a:ext cx="21431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Truth table for NOT logic gate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NOT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8164" t="25635" r="19140" b="9912"/>
          <a:stretch>
            <a:fillRect/>
          </a:stretch>
        </p:blipFill>
        <p:spPr bwMode="auto">
          <a:xfrm>
            <a:off x="714348" y="1700809"/>
            <a:ext cx="7314036" cy="483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NAND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3691" r="21484" b="42139"/>
          <a:stretch>
            <a:fillRect/>
          </a:stretch>
        </p:blipFill>
        <p:spPr bwMode="auto">
          <a:xfrm>
            <a:off x="642910" y="1628800"/>
            <a:ext cx="7286676" cy="28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0117" t="29492" r="52344" b="47070"/>
          <a:stretch>
            <a:fillRect/>
          </a:stretch>
        </p:blipFill>
        <p:spPr bwMode="auto">
          <a:xfrm>
            <a:off x="1142975" y="4581128"/>
            <a:ext cx="272803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NOR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9336" t="33692" r="22070" b="33349"/>
          <a:stretch>
            <a:fillRect/>
          </a:stretch>
        </p:blipFill>
        <p:spPr bwMode="auto">
          <a:xfrm>
            <a:off x="714348" y="1428736"/>
            <a:ext cx="7143800" cy="48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Logic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gate</a:t>
            </a: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EOR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30762" r="25000" b="20898"/>
          <a:stretch>
            <a:fillRect/>
          </a:stretch>
        </p:blipFill>
        <p:spPr bwMode="auto">
          <a:xfrm>
            <a:off x="642910" y="1810436"/>
            <a:ext cx="69294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 </a:t>
            </a:r>
            <a:r>
              <a:rPr kumimoji="0" lang="fr-FR" sz="6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theorms</a:t>
            </a:r>
            <a:endParaRPr kumimoji="0" lang="fr-FR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2218</TotalTime>
  <Words>651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Chapter 4</vt:lpstr>
      <vt:lpstr>Computer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User</cp:lastModifiedBy>
  <cp:revision>119</cp:revision>
  <dcterms:created xsi:type="dcterms:W3CDTF">2013-11-11T18:21:24Z</dcterms:created>
  <dcterms:modified xsi:type="dcterms:W3CDTF">2015-03-12T09:50:12Z</dcterms:modified>
</cp:coreProperties>
</file>