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93" autoAdjust="0"/>
  </p:normalViewPr>
  <p:slideViewPr>
    <p:cSldViewPr>
      <p:cViewPr varScale="1">
        <p:scale>
          <a:sx n="72" d="100"/>
          <a:sy n="72" d="100"/>
        </p:scale>
        <p:origin x="-101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Relationships xmlns="http://schemas.openxmlformats.org/package/2006/relationships"><Relationship Id="rId1" Type="http://schemas.openxmlformats.org/officeDocument/2006/relationships/slideMaster" Target="slideMasters/slideMaster1.xml"></Relationship><Relationship Id="rId2" Type="http://schemas.openxmlformats.org/officeDocument/2006/relationships/slideMaster" Target="slideMasters/slideMaster2.xml"></Relationship><Relationship Id="rId3" Type="http://schemas.openxmlformats.org/officeDocument/2006/relationships/slideMaster" Target="slideMasters/slideMaster3.xml"></Relationship><Relationship Id="rId4" Type="http://schemas.openxmlformats.org/officeDocument/2006/relationships/notesMaster" Target="notesMasters/notesMaster1.xml"></Relationship><Relationship Id="rId5" Type="http://schemas.openxmlformats.org/officeDocument/2006/relationships/presProps" Target="presProps.xml"></Relationship><Relationship Id="rId6" Type="http://schemas.openxmlformats.org/officeDocument/2006/relationships/viewProps" Target="viewProps.xml"></Relationship><Relationship Id="rId7" Type="http://schemas.openxmlformats.org/officeDocument/2006/relationships/theme" Target="theme/theme1.xml"></Relationship><Relationship Id="rId8" Type="http://schemas.openxmlformats.org/officeDocument/2006/relationships/tableStyles" Target="tableStyles.xml"></Relationship><Relationship Id="rId9" Type="http://schemas.openxmlformats.org/officeDocument/2006/relationships/slide" Target="slides/slide1.xml"></Relationship><Relationship Id="rId10" Type="http://schemas.openxmlformats.org/officeDocument/2006/relationships/slide" Target="slides/slide2.xml"></Relationship><Relationship Id="rId11" Type="http://schemas.openxmlformats.org/officeDocument/2006/relationships/slide" Target="slides/slide3.xml"></Relationship><Relationship Id="rId12" Type="http://schemas.openxmlformats.org/officeDocument/2006/relationships/slide" Target="slides/slide4.xml"></Relationship><Relationship Id="rId13" Type="http://schemas.openxmlformats.org/officeDocument/2006/relationships/slide" Target="slides/slide5.xml"></Relationship><Relationship Id="rId14" Type="http://schemas.openxmlformats.org/officeDocument/2006/relationships/slide" Target="slides/slide6.xml"></Relationship><Relationship Id="rId15" Type="http://schemas.openxmlformats.org/officeDocument/2006/relationships/slide" Target="slides/slide7.xml"></Relationship><Relationship Id="rId16" Type="http://schemas.openxmlformats.org/officeDocument/2006/relationships/slide" Target="slides/slide8.xml"></Relationship><Relationship Id="rId17" Type="http://schemas.openxmlformats.org/officeDocument/2006/relationships/slide" Target="slides/slide9.xml"></Relationship><Relationship Id="rId18" Type="http://schemas.openxmlformats.org/officeDocument/2006/relationships/slide" Target="slides/slide10.xml"></Relationship><Relationship Id="rId19" Type="http://schemas.openxmlformats.org/officeDocument/2006/relationships/slide" Target="slides/slide11.xml"></Relationship><Relationship Id="rId20" Type="http://schemas.openxmlformats.org/officeDocument/2006/relationships/slide" Target="slides/slide12.xml"></Relationship><Relationship Id="rId21" Type="http://schemas.openxmlformats.org/officeDocument/2006/relationships/slide" Target="slides/slide13.xml"></Relationship><Relationship Id="rId22" Type="http://schemas.openxmlformats.org/officeDocument/2006/relationships/slide" Target="slides/slide14.xml"></Relationship><Relationship Id="rId23" Type="http://schemas.openxmlformats.org/officeDocument/2006/relationships/slide" Target="slides/slide15.xml"></Relationship><Relationship Id="rId24" Type="http://schemas.openxmlformats.org/officeDocument/2006/relationships/slide" Target="slides/slide16.xml"></Relationship><Relationship Id="rId25" Type="http://schemas.openxmlformats.org/officeDocument/2006/relationships/slide" Target="slides/slide17.xml"></Relationship><Relationship Id="rId26" Type="http://schemas.openxmlformats.org/officeDocument/2006/relationships/slide" Target="slides/slide18.xml"></Relationship><Relationship Id="rId27" Type="http://schemas.openxmlformats.org/officeDocument/2006/relationships/slide" Target="slides/slide19.xml"></Relationship><Relationship Id="rId28" Type="http://schemas.openxmlformats.org/officeDocument/2006/relationships/slide" Target="slides/slide20.xml"></Relationship><Relationship Id="rId29" Type="http://schemas.openxmlformats.org/officeDocument/2006/relationships/slide" Target="slides/slide21.xml"></Relationship><Relationship Id="rId30" Type="http://schemas.openxmlformats.org/officeDocument/2006/relationships/slide" Target="slides/slide22.xml"></Relationship><Relationship Id="rId31" Type="http://schemas.openxmlformats.org/officeDocument/2006/relationships/slide" Target="slides/slide23.xml"></Relationship><Relationship Id="rId32" Type="http://schemas.openxmlformats.org/officeDocument/2006/relationships/slide" Target="slides/slide24.xml"></Relationship><Relationship Id="rId33" Type="http://schemas.openxmlformats.org/officeDocument/2006/relationships/slide" Target="slides/slide25.xml"></Relationship><Relationship Id="rId34" Type="http://schemas.openxmlformats.org/officeDocument/2006/relationships/slide" Target="slides/slide26.xml"></Relationship><Relationship Id="rId35" Type="http://schemas.openxmlformats.org/officeDocument/2006/relationships/slide" Target="slides/slide27.xml"></Relationship><Relationship Id="rId36" Type="http://schemas.openxmlformats.org/officeDocument/2006/relationships/slide" Target="slides/slide28.xml"></Relationship><Relationship Id="rId37" Type="http://schemas.openxmlformats.org/officeDocument/2006/relationships/slide" Target="slides/slide29.xml"></Relationship><Relationship Id="rId38" Type="http://schemas.openxmlformats.org/officeDocument/2006/relationships/slide" Target="slides/slide30.xml"></Relationship></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8E4A1-73FD-4761-B54D-E847ADFE4A30}" type="datetimeFigureOut">
              <a:rPr lang="en-US" smtClean="0"/>
              <a:pPr/>
              <a:t>4/8/2014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25172-52BE-4E85-B831-7EB18C493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notesMaster" Target="../notesMasters/notesMaster1.xml"></Relationship><Relationship Id="rId2" Type="http://schemas.openxmlformats.org/officeDocument/2006/relationships/slide" Target="../slides/slide28.xml"></Relationship></Relationships>
</file>

<file path=ppt/notesSlides/_rels/notesSlide21.xml.rels><?xml version="1.0" encoding="UTF-8"?>
<Relationships xmlns="http://schemas.openxmlformats.org/package/2006/relationships"><Relationship Id="rId1" Type="http://schemas.openxmlformats.org/officeDocument/2006/relationships/notesMaster" Target="../notesMasters/notesMaster1.xml"></Relationship><Relationship Id="rId2" Type="http://schemas.openxmlformats.org/officeDocument/2006/relationships/slide" Target="../slides/slide29.xml"></Relationship></Relationships>
</file>

<file path=ppt/notesSlides/_rels/notesSlide22.xml.rels><?xml version="1.0" encoding="UTF-8"?>
<Relationships xmlns="http://schemas.openxmlformats.org/package/2006/relationships"><Relationship Id="rId1" Type="http://schemas.openxmlformats.org/officeDocument/2006/relationships/notesMaster" Target="../notesMasters/notesMaster1.xml"></Relationship><Relationship Id="rId2" Type="http://schemas.openxmlformats.org/officeDocument/2006/relationships/slide" Target="../slides/slide30.xml"></Relationship></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595BCEEE-B3A5-4B6E-9A77-568A19E867B9}" type="slidenum">
              <a:rPr lang="en-AU"/>
              <a:pPr/>
              <a:t>1</a:t>
            </a:fld>
            <a:endParaRPr lang="en-AU"/>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Lecture slides by Lawrie Brown for “Cryptography and Network Security”, 4/e, by William Stallings, Chapter </a:t>
            </a:r>
            <a:r>
              <a:rPr lang="en-US" sz="1000" smtClean="0"/>
              <a:t>14 – “</a:t>
            </a:r>
            <a:r>
              <a:rPr lang="en-AU" sz="1000" smtClean="0"/>
              <a:t>Authentication Applications</a:t>
            </a:r>
            <a:r>
              <a:rPr lang="en-US" smtClean="0"/>
              <a:t>”.</a:t>
            </a:r>
            <a:endParaRPr lang="en-AU"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80EFC1E-7AED-46F1-BA56-48FA151C1312}" type="slidenum">
              <a:rPr lang="en-AU"/>
              <a:pPr/>
              <a:t>18</a:t>
            </a:fld>
            <a:endParaRPr lang="en-A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Times-Roman" charset="0"/>
              </a:rPr>
              <a:t>Several techniques have been proposed for the distribution of public keys, which can mostly be grouped into the categories shown.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IE" smtClean="0"/>
          </a:p>
        </p:txBody>
      </p:sp>
      <p:sp>
        <p:nvSpPr>
          <p:cNvPr id="60420" name="Slide Number Placeholder 3"/>
          <p:cNvSpPr>
            <a:spLocks noGrp="1"/>
          </p:cNvSpPr>
          <p:nvPr>
            <p:ph type="sldNum" sz="quarter" idx="5"/>
          </p:nvPr>
        </p:nvSpPr>
        <p:spPr>
          <a:noFill/>
        </p:spPr>
        <p:txBody>
          <a:bodyPr/>
          <a:lstStyle/>
          <a:p>
            <a:fld id="{EB00D280-BD2C-4128-A4F0-C3E7BE1B9157}" type="slidenum">
              <a:rPr lang="en-AU"/>
              <a:pPr/>
              <a:t>19</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5DC26D3-2A91-43D9-A75A-DA5D167B3CC3}" type="slidenum">
              <a:rPr lang="en-AU"/>
              <a:pPr/>
              <a:t>20</a:t>
            </a:fld>
            <a:endParaRPr lang="en-AU"/>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p:spPr>
        <p:txBody>
          <a:bodyPr/>
          <a:lstStyle/>
          <a:p>
            <a:pPr eaLnBrk="1" hangingPunct="1"/>
            <a:r>
              <a:rPr lang="en-US" smtClean="0">
                <a:latin typeface="Times-Roman" charset="0"/>
              </a:rPr>
              <a:t>The point of public-key encryption is that the public key is public, hence any participant can send his or her public key to any other participant, or broadcast the key to the community at large. Its </a:t>
            </a:r>
            <a:r>
              <a:rPr lang="en-US" smtClean="0"/>
              <a:t>major weakness is forgery, anyone can create a key claiming to be someone else and broadcast it, and until the forgery is discovered they can masquerade as the claimed user.</a:t>
            </a:r>
            <a:endParaRPr lang="en-AU" smtClean="0"/>
          </a:p>
          <a:p>
            <a:pPr lvl="1"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IE" smtClean="0"/>
          </a:p>
        </p:txBody>
      </p:sp>
      <p:sp>
        <p:nvSpPr>
          <p:cNvPr id="62468" name="Slide Number Placeholder 3"/>
          <p:cNvSpPr>
            <a:spLocks noGrp="1"/>
          </p:cNvSpPr>
          <p:nvPr>
            <p:ph type="sldNum" sz="quarter" idx="5"/>
          </p:nvPr>
        </p:nvSpPr>
        <p:spPr>
          <a:noFill/>
        </p:spPr>
        <p:txBody>
          <a:bodyPr/>
          <a:lstStyle/>
          <a:p>
            <a:fld id="{BB5AA253-67C7-4F92-89A4-B64286B4D7B2}" type="slidenum">
              <a:rPr lang="en-AU"/>
              <a:pPr/>
              <a:t>21</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6B62719-EFE0-4DD8-A373-FC1C0CCE161E}" type="slidenum">
              <a:rPr lang="en-AU"/>
              <a:pPr/>
              <a:t>22</a:t>
            </a:fld>
            <a:endParaRPr lang="en-A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Times-Roman" charset="0"/>
              </a:rPr>
              <a:t>A greater degree of security can be achieved by maintaining a publicly available dynamic directory of public keys. Maintenance and distribution of the public directory would have to be the responsibility of some trusted entity or organization. This scheme is clearly more secure than individual public announcements but still has vulnerabilities </a:t>
            </a:r>
            <a:r>
              <a:rPr lang="en-US" smtClean="0"/>
              <a:t>to tampering or forgery</a:t>
            </a:r>
            <a:r>
              <a:rPr lang="en-US" smtClean="0">
                <a:latin typeface="Times-Roman"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79EC1C9-FD10-4E90-8EE8-30EA956C88A9}" type="slidenum">
              <a:rPr lang="en-AU"/>
              <a:pPr/>
              <a:t>23</a:t>
            </a:fld>
            <a:endParaRPr lang="en-AU"/>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Times-Roman" charset="0"/>
              </a:rPr>
              <a:t>Stronger security for public-key distribution can be achieved by providing tighter control over the distribution of public keys from the directory. It </a:t>
            </a:r>
            <a:r>
              <a:rPr lang="en-US" smtClean="0"/>
              <a:t>requires users to know the public key for the directory, and that they interact with directory in real-time to obtain any desired public key securely. Note that </a:t>
            </a:r>
            <a:r>
              <a:rPr lang="en-US" smtClean="0">
                <a:latin typeface="Times-Roman" charset="0"/>
              </a:rPr>
              <a:t>a total of seven messages are required, as shown next.</a:t>
            </a:r>
            <a:endParaRPr lang="en-US" smtClean="0"/>
          </a:p>
          <a:p>
            <a:pPr eaLnBrk="1" hangingPunct="1"/>
            <a:endParaRPr lang="en-US" smtClean="0">
              <a:latin typeface="Times-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C8281F1-028A-4AA8-8413-93B8C41D6CE2}" type="slidenum">
              <a:rPr lang="en-AU"/>
              <a:pPr/>
              <a:t>24</a:t>
            </a:fld>
            <a:endParaRPr lang="en-A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Stallings Figure 14.11 “</a:t>
            </a:r>
            <a:r>
              <a:rPr lang="en-AU" smtClean="0"/>
              <a:t>Public-Key Authority” </a:t>
            </a:r>
            <a:r>
              <a:rPr lang="en-US" smtClean="0">
                <a:latin typeface="Times-Roman" charset="0"/>
              </a:rPr>
              <a:t>illustrates a typical protocol interaction</a:t>
            </a:r>
            <a:r>
              <a:rPr lang="en-US" smtClean="0"/>
              <a:t>. See text for details of steps in protocol.</a:t>
            </a:r>
          </a:p>
          <a:p>
            <a:pPr eaLnBrk="1" hangingPunct="1"/>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4FFD867-F010-45CE-A273-70E64E0682AF}" type="slidenum">
              <a:rPr lang="en-AU"/>
              <a:pPr/>
              <a:t>25</a:t>
            </a:fld>
            <a:endParaRPr lang="en-A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Stallings Figure 10.4 “</a:t>
            </a:r>
            <a:r>
              <a:rPr lang="en-AU" smtClean="0"/>
              <a:t>Public-Key Certificates” illustrates such a scheme</a:t>
            </a:r>
            <a:r>
              <a:rPr lang="en-US" smtClean="0"/>
              <a:t>. See text for details of steps in protocol.</a:t>
            </a:r>
          </a:p>
          <a:p>
            <a:pPr eaLnBrk="1" hangingPunct="1"/>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54FAA31-5333-4D03-9273-12BEDA619960}" type="slidenum">
              <a:rPr lang="en-AU"/>
              <a:pPr/>
              <a:t>26</a:t>
            </a:fld>
            <a:endParaRPr lang="en-AU"/>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Times-Roman" charset="0"/>
              </a:rPr>
              <a:t>An further improvement is to use</a:t>
            </a:r>
            <a:r>
              <a:rPr lang="en-US" smtClean="0">
                <a:latin typeface="Helvetica" charset="0"/>
              </a:rPr>
              <a:t> </a:t>
            </a:r>
            <a:r>
              <a:rPr lang="en-US" smtClean="0">
                <a:latin typeface="Times-Roman" charset="0"/>
              </a:rPr>
              <a:t>certificates, which can be used to exchange keys without contacting a public-key authority, in a way that is as reliable as if the keys were obtained directly from a public-key authority. A </a:t>
            </a:r>
            <a:r>
              <a:rPr lang="en-US" smtClean="0"/>
              <a:t>certificate </a:t>
            </a:r>
            <a:r>
              <a:rPr lang="en-AU" smtClean="0"/>
              <a:t>binds an </a:t>
            </a:r>
            <a:r>
              <a:rPr lang="en-AU" b="1" smtClean="0"/>
              <a:t>identity</a:t>
            </a:r>
            <a:r>
              <a:rPr lang="en-AU" smtClean="0"/>
              <a:t> to </a:t>
            </a:r>
            <a:r>
              <a:rPr lang="en-AU" b="1" smtClean="0"/>
              <a:t>public key</a:t>
            </a:r>
            <a:r>
              <a:rPr lang="en-AU" smtClean="0"/>
              <a:t>, with all contents </a:t>
            </a:r>
            <a:r>
              <a:rPr lang="en-AU" b="1" smtClean="0"/>
              <a:t>signed</a:t>
            </a:r>
            <a:r>
              <a:rPr lang="en-AU" smtClean="0"/>
              <a:t> by a trusted Public-Key or Certificate Authority (CA). This can be verified by anyone who knows the public-key authorities public-key.</a:t>
            </a:r>
            <a:endParaRPr lang="en-US" smtClean="0"/>
          </a:p>
          <a:p>
            <a:pPr eaLnBrk="1" hangingPunct="1"/>
            <a:r>
              <a:rPr lang="en-US" smtClean="0">
                <a:latin typeface="Times-Roman" charset="0"/>
              </a:rPr>
              <a:t>One scheme has become universally accepted for formatting public-key certificates: the X.509 standard. X.509 certificates are used in most network security applications, including IP security, secure sockets layer (SSL), secure electronic transactions (SET), and S/MIME. Will discuss it in much more detail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C004030F-868A-41F4-81BA-61306F8EBB66}" type="slidenum">
              <a:rPr lang="en-AU"/>
              <a:pPr/>
              <a:t>4</a:t>
            </a:fld>
            <a:endParaRPr lang="en-AU"/>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The strength of any cryptographic system thus depends on the key distribution technique. </a:t>
            </a:r>
            <a:r>
              <a:rPr lang="en-US" smtClean="0">
                <a:latin typeface="Times-Roman" charset="0"/>
              </a:rPr>
              <a:t>For two parties A and B, key distribution can be achieved in a number of ways:</a:t>
            </a:r>
            <a:endParaRPr lang="en-US" smtClean="0"/>
          </a:p>
          <a:p>
            <a:pPr eaLnBrk="1" hangingPunct="1"/>
            <a:r>
              <a:rPr lang="en-US" smtClean="0"/>
              <a:t>Physical delivery (1 &amp; 2) is </a:t>
            </a:r>
            <a:r>
              <a:rPr lang="en-AU" smtClean="0"/>
              <a:t>simplest - but only applicable when there is personal contact between recipient and key issuer. This is fine for link encryption where devices &amp; keys occur in pairs, but does not scale as number of parties who wish to communicate grows. 3 is mostly based on 1 or 2 occurring first.</a:t>
            </a:r>
          </a:p>
          <a:p>
            <a:pPr eaLnBrk="1" hangingPunct="1"/>
            <a:r>
              <a:rPr lang="en-US" smtClean="0"/>
              <a:t>A third party</a:t>
            </a:r>
            <a:r>
              <a:rPr lang="en-AU" smtClean="0"/>
              <a:t>, whom all parties trust, can be used </a:t>
            </a:r>
            <a:r>
              <a:rPr lang="en-US" smtClean="0"/>
              <a:t>as </a:t>
            </a:r>
            <a:r>
              <a:rPr lang="en-AU" smtClean="0"/>
              <a:t>a </a:t>
            </a:r>
            <a:r>
              <a:rPr lang="en-AU" b="1" smtClean="0"/>
              <a:t>trusted intermediary</a:t>
            </a:r>
            <a:r>
              <a:rPr lang="en-AU" smtClean="0"/>
              <a:t> to mediate the establishment of secure communications between them (4). Must trust intermediary not to abuse the knowledge of all session keys.  </a:t>
            </a:r>
            <a:r>
              <a:rPr lang="en-US" smtClean="0"/>
              <a:t>As number of parties grow, some variant of 4 is only practical solution to the huge growth in number of keys potentially needed.</a:t>
            </a:r>
          </a:p>
          <a:p>
            <a:pPr eaLnBrk="1" hangingPunct="1"/>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1EB55106-09D8-40C3-880A-DE6BB91AA9A6}" type="slidenum">
              <a:rPr lang="en-AU"/>
              <a:pPr/>
              <a:t>29</a:t>
            </a:fld>
            <a:endParaRPr lang="en-AU"/>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r>
              <a:rPr lang="en-AU" smtClean="0"/>
              <a:t>The X.509 certificate is the heart of the standard. There are 3 versions, with successively more info in the certificate - must be v2 if either unique identifier field exists, must be v3 if any extensions are used. </a:t>
            </a:r>
            <a:r>
              <a:rPr lang="en-US" smtClean="0">
                <a:latin typeface="Times-Roman" charset="0"/>
              </a:rPr>
              <a:t>These user certificates are assumed to be created by some trusted certification authority (CA) and placed in the directory by the CA or by the user. The directory server itself is not responsible for the creation of public keys or for the certification function; it merely provides an easily accessible location for users to obtain certificates. The certificate includes the elements shown. </a:t>
            </a:r>
          </a:p>
          <a:p>
            <a:pPr eaLnBrk="1" hangingPunct="1"/>
            <a:r>
              <a:rPr lang="en-US" smtClean="0">
                <a:latin typeface="Times-Roman" charset="0"/>
              </a:rPr>
              <a:t>The standard uses the notation for a certificate of: CA&lt;&lt;A&gt;&gt; where the CA signs the certificate for user A with its private key.</a:t>
            </a:r>
            <a:endParaRPr lang="en-AU" smtClean="0">
              <a:latin typeface="Times-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A6130E5-8737-467A-AC21-49BB11FD5110}" type="slidenum">
              <a:rPr lang="en-AU"/>
              <a:pPr/>
              <a:t>30</a:t>
            </a:fld>
            <a:endParaRPr lang="en-A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Stallings Figure 14.4 shows the format of an X.509 certificate and CRL.</a:t>
            </a:r>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31BE8E4F-8C41-4170-8A5B-9A753AAD794E}" type="slidenum">
              <a:rPr lang="en-AU"/>
              <a:pPr/>
              <a:t>31</a:t>
            </a:fld>
            <a:endParaRPr lang="en-A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Times-Roman" charset="0"/>
              </a:rPr>
              <a:t>User certificates generated by a CA have the characteristics that any user with access to the public key of the CA can verify the user public key that was certified, and no party other than the certification authority can modify the certificate without this being detected. Because certificates are unforgeable, they can be placed in a directory without the need for the directory to make special efforts to protect them.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979D45BF-C361-4579-BC8C-3D7930233658}" type="slidenum">
              <a:rPr lang="en-AU"/>
              <a:pPr/>
              <a:t>7</a:t>
            </a:fld>
            <a:endParaRPr lang="en-AU"/>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The use of a key distribution center is based on the use of a hierarchy of keys. At a minimum, two levels of keys are used: a session key, used for the duration of a logical connection; and a master key shared by the key distribution center and an end system or user and used to encrypt the session key.</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IE" smtClean="0"/>
          </a:p>
        </p:txBody>
      </p:sp>
      <p:sp>
        <p:nvSpPr>
          <p:cNvPr id="48132" name="Slide Number Placeholder 3"/>
          <p:cNvSpPr>
            <a:spLocks noGrp="1"/>
          </p:cNvSpPr>
          <p:nvPr>
            <p:ph type="sldNum" sz="quarter" idx="5"/>
          </p:nvPr>
        </p:nvSpPr>
        <p:spPr>
          <a:noFill/>
        </p:spPr>
        <p:txBody>
          <a:bodyPr/>
          <a:lstStyle/>
          <a:p>
            <a:fld id="{84560D87-E8B4-47A1-97D8-6C40B368D934}" type="slidenum">
              <a:rPr lang="en-AU"/>
              <a:pPr/>
              <a:t>8</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20A8D587-DFF6-404C-9A7E-F03884DB9908}" type="slidenum">
              <a:rPr lang="en-AU"/>
              <a:pPr/>
              <a:t>9</a:t>
            </a:fld>
            <a:endParaRPr lang="en-AU"/>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 key distribution concept can be deployed in a number of ways. A typical scenario is illustrated in Stallings Figure 7.9 above, which has a “Key Distribution Center” (KDC) which shares a unique key with each party (user). See text section 7.3 for details of the steps shown in this distribution process.</a:t>
            </a:r>
          </a:p>
          <a:p>
            <a:pPr eaLnBrk="1" hangingPunct="1"/>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B020992E-1350-47DE-A306-3830E05B1C00}" type="slidenum">
              <a:rPr lang="en-AU"/>
              <a:pPr/>
              <a:t>11</a:t>
            </a:fld>
            <a:endParaRPr lang="en-AU"/>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Briefly note here some of the major issues associated with the use of Key Distribution Centers (KDC’s). </a:t>
            </a:r>
          </a:p>
          <a:p>
            <a:pPr eaLnBrk="1" hangingPunct="1"/>
            <a:r>
              <a:rPr lang="en-US" smtClean="0"/>
              <a:t>For </a:t>
            </a:r>
            <a:r>
              <a:rPr lang="en-US" smtClean="0">
                <a:latin typeface="Times-Roman" charset="0"/>
              </a:rPr>
              <a:t>very large networks, a hierarchy of KDCs can be established. For communication among entities within the same local domain, the local KDC is responsible for key distribution. If two entities in different domains desire a shared key, then the corresponding local KDCs can communicate through a (hierarchy of) global KDC(s)</a:t>
            </a:r>
          </a:p>
          <a:p>
            <a:pPr eaLnBrk="1" hangingPunct="1"/>
            <a:r>
              <a:rPr lang="en-US" smtClean="0">
                <a:latin typeface="Times-Roman" charset="0"/>
              </a:rPr>
              <a:t>To balance security &amp; effort, a new session key should be used for each new connection-oriented session. For a connectionless protocol, a new session key is used for a certain fixed period only or for a certain number of transactions.</a:t>
            </a:r>
            <a:endParaRPr lang="en-US" smtClean="0">
              <a:latin typeface="Helvetica" charset="0"/>
            </a:endParaRPr>
          </a:p>
          <a:p>
            <a:pPr eaLnBrk="1" hangingPunct="1"/>
            <a:r>
              <a:rPr lang="en-US" smtClean="0">
                <a:latin typeface="Times-Roman" charset="0"/>
              </a:rPr>
              <a:t>An automated key distribution approach provides the flexibility and dynamic characteristics needed to allow a number of terminal users to access a number of hosts and for the hosts to exchange data with each other, provided they trust the system to act on their behalf.</a:t>
            </a:r>
          </a:p>
          <a:p>
            <a:pPr eaLnBrk="1" hangingPunct="1"/>
            <a:r>
              <a:rPr lang="en-US" smtClean="0">
                <a:latin typeface="Times-Roman" charset="0"/>
              </a:rPr>
              <a:t>The use of a key distribution center imposes the requirement that the KDC be trusted and be protected from subversion. This requirement can be avoided if key distribution is fully decentralized.</a:t>
            </a:r>
            <a:endParaRPr lang="en-US" smtClean="0"/>
          </a:p>
          <a:p>
            <a:pPr eaLnBrk="1" hangingPunct="1"/>
            <a:r>
              <a:rPr lang="en-US" smtClean="0">
                <a:latin typeface="Times-Roman" charset="0"/>
              </a:rPr>
              <a:t>In addition to separating master keys from session keys, may wish to define different types of session keys on the basis of use.</a:t>
            </a:r>
            <a:endParaRPr lang="en-US" smtClean="0"/>
          </a:p>
          <a:p>
            <a:pPr eaLnBrk="1" hangingPunct="1"/>
            <a:r>
              <a:rPr lang="en-US" smtClean="0"/>
              <a:t>These issues are discussed in more detail in the text Stallings section 7.3.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IE" smtClean="0"/>
          </a:p>
        </p:txBody>
      </p:sp>
      <p:sp>
        <p:nvSpPr>
          <p:cNvPr id="51204" name="Slide Number Placeholder 3"/>
          <p:cNvSpPr>
            <a:spLocks noGrp="1"/>
          </p:cNvSpPr>
          <p:nvPr>
            <p:ph type="sldNum" sz="quarter" idx="5"/>
          </p:nvPr>
        </p:nvSpPr>
        <p:spPr>
          <a:noFill/>
        </p:spPr>
        <p:txBody>
          <a:bodyPr/>
          <a:lstStyle/>
          <a:p>
            <a:fld id="{18AD475D-06C0-4059-B030-005FA6CA2BEA}" type="slidenum">
              <a:rPr lang="en-AU"/>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IE" smtClean="0"/>
          </a:p>
        </p:txBody>
      </p:sp>
      <p:sp>
        <p:nvSpPr>
          <p:cNvPr id="52228" name="Slide Number Placeholder 3"/>
          <p:cNvSpPr>
            <a:spLocks noGrp="1"/>
          </p:cNvSpPr>
          <p:nvPr>
            <p:ph type="sldNum" sz="quarter" idx="5"/>
          </p:nvPr>
        </p:nvSpPr>
        <p:spPr>
          <a:noFill/>
        </p:spPr>
        <p:txBody>
          <a:bodyPr/>
          <a:lstStyle/>
          <a:p>
            <a:fld id="{A01E20B7-C39A-4259-956C-DFF97FC65CC3}" type="slidenum">
              <a:rPr lang="en-AU"/>
              <a:pPr/>
              <a:t>13</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8381C24-6B59-469F-81B4-971EFABF92A9}" type="slidenum">
              <a:rPr lang="en-AU"/>
              <a:pPr/>
              <a:t>16</a:t>
            </a:fld>
            <a:endParaRPr lang="en-AU"/>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Stallings Figure 14.8 “</a:t>
            </a:r>
            <a:r>
              <a:rPr lang="en-US" sz="1000" smtClean="0"/>
              <a:t>Public-Key Distribution of Secret Keys” illustrates such an exchange</a:t>
            </a:r>
            <a:r>
              <a:rPr lang="en-US" smtClean="0"/>
              <a:t>. See text for details of steps in protocol. Note that these steps correspond to final 3 of Figure 14.11, hence can get both secret key exchange and authentication in a single protocol.</a:t>
            </a:r>
          </a:p>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1251"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1252"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CE18FB9-55AD-4C46-8DFC-9248BF95930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EBE7AA3-3685-427F-80F7-FA4C74B955E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C35CABC-9D99-4EA8-8AF8-BD931D73D5F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4A7F965-C627-4B1A-B5F6-EB46DBD98E2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8654554-9128-4A9B-8562-7FCDDFC0E02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5EB891A-D90F-494E-9D74-AEB55E1698A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583E325-872E-47F3-8C27-606C7426FD4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8FBAC57-E388-4CA7-B24E-3F0D0A197D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3259912-45AA-4CB4-B694-4294E8741F4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D816BA7-4758-4F46-997F-928D811F216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6335F7A-B2A9-4274-8178-EC580992CE1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F911C6E-9FF5-43A6-8C88-47E56B82664E}"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EA10F2D-6136-43F5-8048-B4BDEA4B1D9F}"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DF02E-D1B3-480B-8D3B-DB5F7D32F610}"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4259BA1-33F0-49D2-8A10-79F84A03E0A9}"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DE50400-7482-4126-A619-F8490CB859AB}"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B506459-6F28-4A64-A647-DA2ECF48BC0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3F91CC9-6BFD-444D-9A9F-E2604BF75D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8A901FA-3FF5-4795-81A0-888EA700E2B3}"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498F8C-33BA-49F7-9381-604ED009DBB4}"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BA34C2-D730-43F6-98A3-932A4B28B952}"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3D5540D-4737-48AD-AAC1-7C67FAAF2D2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00D353C6-C41E-499E-911D-3630901264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0229" name="Rectangle 5"/>
          <p:cNvSpPr>
            <a:spLocks noGrp="1" noChangeArrowheads="1"/>
          </p:cNvSpPr>
          <p:nvPr>
            <p:ph type="sldNum" sz="quarter" idx="4"/>
          </p:nvPr>
        </p:nvSpPr>
        <p:spPr bwMode="auto">
          <a:xfrm>
            <a:off x="6858000" y="6172200"/>
            <a:ext cx="1905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a:defRPr sz="1400"/>
            </a:lvl1pPr>
          </a:lstStyle>
          <a:p>
            <a:fld id="{00D353C6-C41E-499E-911D-363090126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a:defRPr sz="1400"/>
            </a:lvl1pPr>
          </a:lstStyle>
          <a:p>
            <a:pPr>
              <a:defRPr/>
            </a:pPr>
            <a:fld id="{8C637E2A-A3DF-4C15-8E85-327FE6E71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5123"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5124"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a:defRPr sz="1400">
                <a:solidFill>
                  <a:srgbClr val="000066"/>
                </a:solidFill>
              </a:defRPr>
            </a:lvl1pPr>
          </a:lstStyle>
          <a:p>
            <a:pPr>
              <a:defRPr/>
            </a:pPr>
            <a:fld id="{CFD74DD3-B49C-4897-AC1C-7EEFB94A977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838200" y="457200"/>
            <a:ext cx="7848600" cy="2765425"/>
          </a:xfrm>
        </p:spPr>
        <p:txBody>
          <a:bodyPr/>
          <a:lstStyle/>
          <a:p>
            <a:pPr eaLnBrk="1" hangingPunct="1"/>
            <a:r>
              <a:rPr lang="en-US" smtClean="0"/>
              <a:t>Cryptography and Network Security</a:t>
            </a:r>
            <a:br>
              <a:rPr lang="en-US" smtClean="0"/>
            </a:br>
            <a:r>
              <a:rPr lang="en-US" smtClean="0"/>
              <a:t>Chapter 14</a:t>
            </a:r>
            <a:endParaRPr lang="en-AU" smtClean="0"/>
          </a:p>
        </p:txBody>
      </p:sp>
      <p:sp>
        <p:nvSpPr>
          <p:cNvPr id="77827" name="Rectangle 3"/>
          <p:cNvSpPr>
            <a:spLocks noGrp="1" noChangeArrowheads="1"/>
          </p:cNvSpPr>
          <p:nvPr>
            <p:ph type="subTitle" idx="1"/>
          </p:nvPr>
        </p:nvSpPr>
        <p:spPr>
          <a:xfrm>
            <a:off x="1371600" y="3657600"/>
            <a:ext cx="6400800" cy="2671763"/>
          </a:xfrm>
        </p:spPr>
        <p:txBody>
          <a:bodyPr/>
          <a:lstStyle/>
          <a:p>
            <a:pPr eaLnBrk="1" hangingPunct="1"/>
            <a:r>
              <a:rPr lang="en-US" smtClean="0"/>
              <a:t>Fifth Edition</a:t>
            </a:r>
          </a:p>
          <a:p>
            <a:pPr eaLnBrk="1" hangingPunct="1"/>
            <a:r>
              <a:rPr lang="en-US" smtClean="0"/>
              <a:t>by William Stallings	</a:t>
            </a:r>
          </a:p>
          <a:p>
            <a:pPr eaLnBrk="1" hangingPunct="1"/>
            <a:endParaRPr lang="en-US" smtClean="0"/>
          </a:p>
          <a:p>
            <a:pPr eaLnBrk="1" hangingPunct="1"/>
            <a:r>
              <a:rPr lang="en-US" smtClean="0"/>
              <a:t>Lecture slides by Lawrie Brown</a:t>
            </a:r>
            <a:endParaRPr lang="en-A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KDC Scenario Notation</a:t>
            </a:r>
            <a:endParaRPr lang="en-US" dirty="0"/>
          </a:p>
        </p:txBody>
      </p:sp>
      <p:sp>
        <p:nvSpPr>
          <p:cNvPr id="3" name="Content Placeholder 2"/>
          <p:cNvSpPr>
            <a:spLocks noGrp="1"/>
          </p:cNvSpPr>
          <p:nvPr>
            <p:ph idx="1"/>
          </p:nvPr>
        </p:nvSpPr>
        <p:spPr/>
        <p:txBody>
          <a:bodyPr/>
          <a:lstStyle/>
          <a:p>
            <a:r>
              <a:rPr lang="en-US" sz="2400" dirty="0" smtClean="0"/>
              <a:t>End-systems: A and B, identified by ID</a:t>
            </a:r>
            <a:r>
              <a:rPr lang="en-US" sz="2400" baseline="-25000" dirty="0" smtClean="0"/>
              <a:t>A</a:t>
            </a:r>
            <a:r>
              <a:rPr lang="en-US" sz="2400" dirty="0" smtClean="0"/>
              <a:t> and ID</a:t>
            </a:r>
            <a:r>
              <a:rPr lang="en-US" sz="2400" baseline="-25000" dirty="0" smtClean="0"/>
              <a:t>B</a:t>
            </a:r>
          </a:p>
          <a:p>
            <a:r>
              <a:rPr lang="en-US" sz="2400" dirty="0" smtClean="0"/>
              <a:t>Master keys: K</a:t>
            </a:r>
            <a:r>
              <a:rPr lang="en-US" sz="2400" baseline="-25000" dirty="0" smtClean="0"/>
              <a:t>a</a:t>
            </a:r>
            <a:r>
              <a:rPr lang="en-US" sz="2400" dirty="0" smtClean="0"/>
              <a:t>, K</a:t>
            </a:r>
            <a:r>
              <a:rPr lang="en-US" sz="2400" baseline="-25000" dirty="0" smtClean="0"/>
              <a:t>b</a:t>
            </a:r>
          </a:p>
          <a:p>
            <a:r>
              <a:rPr lang="en-US" sz="2400" dirty="0" smtClean="0"/>
              <a:t>Session key (between A and B): K</a:t>
            </a:r>
            <a:r>
              <a:rPr lang="en-US" sz="2400" baseline="-25000" dirty="0" smtClean="0"/>
              <a:t>s</a:t>
            </a:r>
          </a:p>
          <a:p>
            <a:r>
              <a:rPr lang="en-US" sz="2400" dirty="0" smtClean="0"/>
              <a:t>Nonce values: N</a:t>
            </a:r>
            <a:r>
              <a:rPr lang="en-US" sz="2400" baseline="-25000" dirty="0" smtClean="0"/>
              <a:t>1</a:t>
            </a:r>
            <a:r>
              <a:rPr lang="en-US" sz="2400" dirty="0" smtClean="0"/>
              <a:t>, N</a:t>
            </a:r>
            <a:r>
              <a:rPr lang="en-US" sz="2400" baseline="-25000" dirty="0" smtClean="0"/>
              <a:t>2</a:t>
            </a:r>
          </a:p>
          <a:p>
            <a:r>
              <a:rPr lang="en-US" sz="2400" dirty="0" smtClean="0"/>
              <a:t>E.g. timestamp, counter, random value</a:t>
            </a:r>
          </a:p>
          <a:p>
            <a:r>
              <a:rPr lang="en-US" sz="2400" dirty="0" smtClean="0"/>
              <a:t>Must be different for each request</a:t>
            </a:r>
          </a:p>
          <a:p>
            <a:r>
              <a:rPr lang="en-US" sz="2400" dirty="0" smtClean="0"/>
              <a:t>Must be difficult for attacker to guess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spect="1" noChangeArrowheads="1"/>
          </p:cNvSpPr>
          <p:nvPr>
            <p:ph type="title"/>
          </p:nvPr>
        </p:nvSpPr>
        <p:spPr/>
        <p:txBody>
          <a:bodyPr/>
          <a:lstStyle/>
          <a:p>
            <a:pPr eaLnBrk="1" hangingPunct="1"/>
            <a:r>
              <a:rPr lang="en-US" smtClean="0"/>
              <a:t>Key Distribution Issues</a:t>
            </a:r>
            <a:endParaRPr lang="en-AU" smtClean="0"/>
          </a:p>
        </p:txBody>
      </p:sp>
      <p:sp>
        <p:nvSpPr>
          <p:cNvPr id="58371" name="Rectangle 3"/>
          <p:cNvSpPr>
            <a:spLocks noGrp="1" noChangeArrowheads="1"/>
          </p:cNvSpPr>
          <p:nvPr>
            <p:ph type="body" idx="1"/>
          </p:nvPr>
        </p:nvSpPr>
        <p:spPr>
          <a:xfrm>
            <a:off x="323528" y="1676400"/>
            <a:ext cx="8439472" cy="4114800"/>
          </a:xfrm>
        </p:spPr>
        <p:txBody>
          <a:bodyPr/>
          <a:lstStyle/>
          <a:p>
            <a:pPr>
              <a:lnSpc>
                <a:spcPct val="150000"/>
              </a:lnSpc>
            </a:pPr>
            <a:r>
              <a:rPr lang="en-US" sz="1800" b="1" dirty="0" smtClean="0"/>
              <a:t>Hierarchical Key Control</a:t>
            </a:r>
          </a:p>
          <a:p>
            <a:pPr lvl="1">
              <a:lnSpc>
                <a:spcPct val="150000"/>
              </a:lnSpc>
            </a:pPr>
            <a:r>
              <a:rPr lang="en-US" sz="1800" dirty="0" smtClean="0"/>
              <a:t>Use multiple KDCs in a hierarchy</a:t>
            </a:r>
          </a:p>
          <a:p>
            <a:pPr lvl="1">
              <a:lnSpc>
                <a:spcPct val="150000"/>
              </a:lnSpc>
            </a:pPr>
            <a:r>
              <a:rPr lang="en-US" sz="1800" dirty="0" smtClean="0"/>
              <a:t>E.g. KDC for each LAN (or building); central KDC to exchange keys between hosts in different LANs</a:t>
            </a:r>
          </a:p>
          <a:p>
            <a:pPr lvl="1">
              <a:lnSpc>
                <a:spcPct val="150000"/>
              </a:lnSpc>
            </a:pPr>
            <a:r>
              <a:rPr lang="en-US" sz="1800" dirty="0" smtClean="0"/>
              <a:t>Reduces effort in key distribution; limits damage if local KDC is compromised</a:t>
            </a:r>
          </a:p>
          <a:p>
            <a:pPr>
              <a:lnSpc>
                <a:spcPct val="150000"/>
              </a:lnSpc>
            </a:pPr>
            <a:r>
              <a:rPr lang="en-US" sz="1800" b="1" dirty="0" smtClean="0"/>
              <a:t>Session Key Lifetime</a:t>
            </a:r>
          </a:p>
          <a:p>
            <a:pPr lvl="1">
              <a:lnSpc>
                <a:spcPct val="150000"/>
              </a:lnSpc>
            </a:pPr>
            <a:r>
              <a:rPr lang="en-US" sz="1800" dirty="0" smtClean="0"/>
              <a:t>Shorter lifetime is more secure; but increases overhead of exchanges</a:t>
            </a:r>
          </a:p>
          <a:p>
            <a:pPr lvl="1">
              <a:lnSpc>
                <a:spcPct val="150000"/>
              </a:lnSpc>
            </a:pPr>
            <a:r>
              <a:rPr lang="en-US" sz="1800" dirty="0" smtClean="0"/>
              <a:t>Connection-oriented protocols (e.g. TCP): new session</a:t>
            </a:r>
          </a:p>
          <a:p>
            <a:pPr lvl="1">
              <a:lnSpc>
                <a:spcPct val="150000"/>
              </a:lnSpc>
            </a:pPr>
            <a:r>
              <a:rPr lang="en-US" sz="1800" dirty="0" smtClean="0"/>
              <a:t>key for each connection </a:t>
            </a:r>
          </a:p>
          <a:p>
            <a:pPr lvl="1">
              <a:lnSpc>
                <a:spcPct val="150000"/>
              </a:lnSpc>
            </a:pPr>
            <a:r>
              <a:rPr lang="en-US" sz="1800" dirty="0" smtClean="0"/>
              <a:t>Connection-less protocols (e.g. UDP/IP): change after fixed period or certain number of packets sent</a:t>
            </a:r>
            <a:endParaRPr lang="en-AU"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IE" dirty="0" smtClean="0"/>
              <a:t>Decentralized Key Distribution</a:t>
            </a:r>
          </a:p>
        </p:txBody>
      </p:sp>
      <p:sp>
        <p:nvSpPr>
          <p:cNvPr id="4" name="Content Placeholder 3"/>
          <p:cNvSpPr>
            <a:spLocks noGrp="1"/>
          </p:cNvSpPr>
          <p:nvPr>
            <p:ph idx="1"/>
          </p:nvPr>
        </p:nvSpPr>
        <p:spPr/>
        <p:txBody>
          <a:bodyPr/>
          <a:lstStyle/>
          <a:p>
            <a:r>
              <a:rPr lang="en-US" dirty="0" smtClean="0"/>
              <a:t>Alternative that doesn't rely on KDC</a:t>
            </a:r>
          </a:p>
          <a:p>
            <a:r>
              <a:rPr lang="en-US" dirty="0" smtClean="0"/>
              <a:t>I Each end-system must manually exchange n – 1 master keys (K</a:t>
            </a:r>
            <a:r>
              <a:rPr lang="en-US" baseline="-25000" dirty="0" smtClean="0"/>
              <a:t>m</a:t>
            </a:r>
            <a:r>
              <a:rPr lang="en-US" dirty="0" smtClean="0"/>
              <a:t>) with others</a:t>
            </a:r>
            <a:endParaRPr lang="en-US" dirty="0"/>
          </a:p>
        </p:txBody>
      </p:sp>
      <p:pic>
        <p:nvPicPr>
          <p:cNvPr id="13315" name="Picture 2"/>
          <p:cNvPicPr>
            <a:picLocks noChangeAspect="1" noChangeArrowheads="1"/>
          </p:cNvPicPr>
          <p:nvPr/>
        </p:nvPicPr>
        <p:blipFill>
          <a:blip r:embed="rId3" cstate="print"/>
          <a:srcRect/>
          <a:stretch>
            <a:fillRect/>
          </a:stretch>
        </p:blipFill>
        <p:spPr bwMode="auto">
          <a:xfrm>
            <a:off x="0" y="3861048"/>
            <a:ext cx="9144000" cy="270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Key Distribution using Asymmetric Encryption</a:t>
            </a:r>
          </a:p>
        </p:txBody>
      </p:sp>
      <p:sp>
        <p:nvSpPr>
          <p:cNvPr id="3" name="Content Placeholder 2"/>
          <p:cNvSpPr>
            <a:spLocks noGrp="1"/>
          </p:cNvSpPr>
          <p:nvPr>
            <p:ph idx="1"/>
          </p:nvPr>
        </p:nvSpPr>
        <p:spPr/>
        <p:txBody>
          <a:bodyPr/>
          <a:lstStyle/>
          <a:p>
            <a:pPr>
              <a:lnSpc>
                <a:spcPct val="150000"/>
              </a:lnSpc>
            </a:pPr>
            <a:r>
              <a:rPr lang="en-US" sz="1800" dirty="0" smtClean="0"/>
              <a:t>Asymmetric encryption generally too slow for encrypting large amount of data</a:t>
            </a:r>
          </a:p>
          <a:p>
            <a:pPr>
              <a:lnSpc>
                <a:spcPct val="150000"/>
              </a:lnSpc>
            </a:pPr>
            <a:r>
              <a:rPr lang="en-US" sz="1800" dirty="0" smtClean="0"/>
              <a:t>Common application of asymmetric encryption is exchanging secret keys</a:t>
            </a:r>
          </a:p>
          <a:p>
            <a:pPr>
              <a:lnSpc>
                <a:spcPct val="150000"/>
              </a:lnSpc>
            </a:pPr>
            <a:r>
              <a:rPr lang="en-US" sz="1800" b="1" dirty="0" smtClean="0"/>
              <a:t>Three examples:</a:t>
            </a:r>
          </a:p>
          <a:p>
            <a:pPr lvl="1">
              <a:lnSpc>
                <a:spcPct val="150000"/>
              </a:lnSpc>
            </a:pPr>
            <a:r>
              <a:rPr lang="en-US" sz="1800" dirty="0" smtClean="0"/>
              <a:t>1. Simple Secret Key Distribution</a:t>
            </a:r>
          </a:p>
          <a:p>
            <a:pPr lvl="1">
              <a:lnSpc>
                <a:spcPct val="150000"/>
              </a:lnSpc>
            </a:pPr>
            <a:r>
              <a:rPr lang="en-US" sz="1800" dirty="0" smtClean="0"/>
              <a:t>2. Secret Key Distribution with Confidentiality and Authentication</a:t>
            </a:r>
          </a:p>
          <a:p>
            <a:pPr lvl="1">
              <a:lnSpc>
                <a:spcPct val="150000"/>
              </a:lnSpc>
            </a:pPr>
            <a:r>
              <a:rPr lang="en-US" sz="1800" dirty="0" smtClean="0"/>
              <a:t>3. Hybrid Scheme: Public-Key Distribution of KDC Master Keys</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Secret Key Distribution</a:t>
            </a:r>
            <a:endParaRPr lang="en-US" dirty="0"/>
          </a:p>
        </p:txBody>
      </p:sp>
      <p:sp>
        <p:nvSpPr>
          <p:cNvPr id="3" name="Content Placeholder 2"/>
          <p:cNvSpPr>
            <a:spLocks noGrp="1"/>
          </p:cNvSpPr>
          <p:nvPr>
            <p:ph idx="1"/>
          </p:nvPr>
        </p:nvSpPr>
        <p:spPr/>
        <p:txBody>
          <a:bodyPr/>
          <a:lstStyle/>
          <a:p>
            <a:pPr>
              <a:lnSpc>
                <a:spcPct val="150000"/>
              </a:lnSpc>
            </a:pPr>
            <a:r>
              <a:rPr lang="en-US" sz="2000" dirty="0" smtClean="0"/>
              <a:t>Simple: no keys prior to or after communication</a:t>
            </a:r>
          </a:p>
          <a:p>
            <a:pPr>
              <a:lnSpc>
                <a:spcPct val="150000"/>
              </a:lnSpc>
            </a:pPr>
            <a:r>
              <a:rPr lang="en-US" sz="2000" dirty="0" smtClean="0"/>
              <a:t>Provides confidentiality for session key</a:t>
            </a:r>
          </a:p>
          <a:p>
            <a:pPr>
              <a:lnSpc>
                <a:spcPct val="150000"/>
              </a:lnSpc>
            </a:pPr>
            <a:r>
              <a:rPr lang="en-US" sz="2000" dirty="0" smtClean="0"/>
              <a:t>Subject to man-in-the-middle attack</a:t>
            </a:r>
          </a:p>
          <a:p>
            <a:pPr>
              <a:lnSpc>
                <a:spcPct val="150000"/>
              </a:lnSpc>
            </a:pPr>
            <a:r>
              <a:rPr lang="en-US" sz="2000" dirty="0" smtClean="0"/>
              <a:t>Only useful if attacker cannot modify/insert messages</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0" y="4337050"/>
            <a:ext cx="9144000" cy="2520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smtClean="0"/>
              <a:t>Public-Key Distribution of Secret Keys</a:t>
            </a:r>
            <a:endParaRPr lang="en-AU" sz="4000" smtClean="0"/>
          </a:p>
        </p:txBody>
      </p:sp>
      <p:sp>
        <p:nvSpPr>
          <p:cNvPr id="58371" name="Rectangle 3"/>
          <p:cNvSpPr>
            <a:spLocks noGrp="1" noChangeArrowheads="1"/>
          </p:cNvSpPr>
          <p:nvPr>
            <p:ph type="body" idx="1"/>
          </p:nvPr>
        </p:nvSpPr>
        <p:spPr/>
        <p:txBody>
          <a:bodyPr/>
          <a:lstStyle/>
          <a:p>
            <a:r>
              <a:rPr lang="en-US" sz="2000" dirty="0" smtClean="0"/>
              <a:t>Provides both confidentiality and authentication in exchange of secret key</a:t>
            </a:r>
            <a:endParaRPr lang="en-AU" sz="2000" dirty="0" smtClean="0"/>
          </a:p>
        </p:txBody>
      </p:sp>
      <p:pic>
        <p:nvPicPr>
          <p:cNvPr id="19460" name="Picture 5"/>
          <p:cNvPicPr>
            <a:picLocks noChangeAspect="1" noChangeArrowheads="1"/>
          </p:cNvPicPr>
          <p:nvPr/>
        </p:nvPicPr>
        <p:blipFill>
          <a:blip r:embed="rId3" cstate="print"/>
          <a:srcRect t="9265" b="27794"/>
          <a:stretch>
            <a:fillRect/>
          </a:stretch>
        </p:blipFill>
        <p:spPr bwMode="auto">
          <a:xfrm>
            <a:off x="0" y="2492375"/>
            <a:ext cx="9144000"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Hybrid Scheme: Public-Key Distribution of KDC Master Keys</a:t>
            </a:r>
            <a:endParaRPr lang="en-US" sz="2400" dirty="0"/>
          </a:p>
        </p:txBody>
      </p:sp>
      <p:sp>
        <p:nvSpPr>
          <p:cNvPr id="3" name="Content Placeholder 2"/>
          <p:cNvSpPr>
            <a:spLocks noGrp="1"/>
          </p:cNvSpPr>
          <p:nvPr>
            <p:ph idx="1"/>
          </p:nvPr>
        </p:nvSpPr>
        <p:spPr/>
        <p:txBody>
          <a:bodyPr/>
          <a:lstStyle/>
          <a:p>
            <a:pPr>
              <a:lnSpc>
                <a:spcPct val="150000"/>
              </a:lnSpc>
            </a:pPr>
            <a:r>
              <a:rPr lang="en-US" sz="2000" dirty="0" smtClean="0"/>
              <a:t>Use public-key distribution of secret keys when exchanging master keys between end-systems and KDC</a:t>
            </a:r>
          </a:p>
          <a:p>
            <a:pPr>
              <a:lnSpc>
                <a:spcPct val="150000"/>
              </a:lnSpc>
            </a:pPr>
            <a:r>
              <a:rPr lang="en-US" sz="2000" dirty="0" smtClean="0"/>
              <a:t>Efficient method of delivering master keys (rather than manual delivery)</a:t>
            </a:r>
          </a:p>
          <a:p>
            <a:pPr>
              <a:lnSpc>
                <a:spcPct val="150000"/>
              </a:lnSpc>
            </a:pPr>
            <a:r>
              <a:rPr lang="en-US" sz="2000" dirty="0" smtClean="0"/>
              <a:t>Useful for large networks, widely distributed set of users with single KDC</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Distribution of Public Keys</a:t>
            </a:r>
            <a:endParaRPr lang="en-AU" smtClean="0"/>
          </a:p>
        </p:txBody>
      </p:sp>
      <p:sp>
        <p:nvSpPr>
          <p:cNvPr id="47107" name="Rectangle 3"/>
          <p:cNvSpPr>
            <a:spLocks noGrp="1" noChangeArrowheads="1"/>
          </p:cNvSpPr>
          <p:nvPr>
            <p:ph type="body" idx="1"/>
          </p:nvPr>
        </p:nvSpPr>
        <p:spPr/>
        <p:txBody>
          <a:bodyPr/>
          <a:lstStyle/>
          <a:p>
            <a:pPr>
              <a:lnSpc>
                <a:spcPct val="150000"/>
              </a:lnSpc>
            </a:pPr>
            <a:r>
              <a:rPr lang="en-US" sz="2000" dirty="0" smtClean="0"/>
              <a:t>By design, public keys are made public</a:t>
            </a:r>
          </a:p>
          <a:p>
            <a:pPr>
              <a:lnSpc>
                <a:spcPct val="150000"/>
              </a:lnSpc>
            </a:pPr>
            <a:r>
              <a:rPr lang="en-US" sz="2000" dirty="0" smtClean="0"/>
              <a:t>Issue: how to ensure public key of A actually belongs to A (and not someone pretending to be A)</a:t>
            </a:r>
          </a:p>
          <a:p>
            <a:pPr>
              <a:lnSpc>
                <a:spcPct val="150000"/>
              </a:lnSpc>
            </a:pPr>
            <a:r>
              <a:rPr lang="en-US" sz="2000" dirty="0" smtClean="0"/>
              <a:t>Four approaches for distributing public keys</a:t>
            </a:r>
          </a:p>
          <a:p>
            <a:pPr marL="914400" lvl="1" indent="-514350">
              <a:lnSpc>
                <a:spcPct val="150000"/>
              </a:lnSpc>
              <a:buFont typeface="+mj-lt"/>
              <a:buAutoNum type="arabicPeriod"/>
            </a:pPr>
            <a:r>
              <a:rPr lang="en-US" sz="2000" dirty="0" smtClean="0"/>
              <a:t>Public announcement</a:t>
            </a:r>
          </a:p>
          <a:p>
            <a:pPr marL="914400" lvl="1" indent="-514350">
              <a:lnSpc>
                <a:spcPct val="150000"/>
              </a:lnSpc>
              <a:buFont typeface="+mj-lt"/>
              <a:buAutoNum type="arabicPeriod"/>
            </a:pPr>
            <a:r>
              <a:rPr lang="en-US" sz="2000" dirty="0" smtClean="0"/>
              <a:t>Publicly available directory</a:t>
            </a:r>
          </a:p>
          <a:p>
            <a:pPr marL="914400" lvl="1" indent="-514350">
              <a:lnSpc>
                <a:spcPct val="150000"/>
              </a:lnSpc>
              <a:buFont typeface="+mj-lt"/>
              <a:buAutoNum type="arabicPeriod"/>
            </a:pPr>
            <a:r>
              <a:rPr lang="en-US" sz="2000" dirty="0" smtClean="0"/>
              <a:t>Public-key authority</a:t>
            </a:r>
          </a:p>
          <a:p>
            <a:pPr marL="914400" lvl="1" indent="-514350">
              <a:lnSpc>
                <a:spcPct val="150000"/>
              </a:lnSpc>
              <a:buFont typeface="+mj-lt"/>
              <a:buAutoNum type="arabicPeriod"/>
            </a:pPr>
            <a:r>
              <a:rPr lang="en-US" sz="2000" dirty="0" smtClean="0"/>
              <a:t>Public-key certificates</a:t>
            </a:r>
            <a:endParaRPr lang="en-AU"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2924944"/>
            <a:ext cx="9144000" cy="3452813"/>
          </a:xfrm>
          <a:prstGeom prst="rect">
            <a:avLst/>
          </a:prstGeom>
          <a:noFill/>
          <a:ln w="9525">
            <a:noFill/>
            <a:miter lim="800000"/>
            <a:headEnd/>
            <a:tailEnd/>
          </a:ln>
        </p:spPr>
      </p:pic>
      <p:sp>
        <p:nvSpPr>
          <p:cNvPr id="6" name="Title 1"/>
          <p:cNvSpPr>
            <a:spLocks noGrp="1"/>
          </p:cNvSpPr>
          <p:nvPr>
            <p:ph type="title"/>
          </p:nvPr>
        </p:nvSpPr>
        <p:spPr/>
        <p:txBody>
          <a:bodyPr/>
          <a:lstStyle/>
          <a:p>
            <a:pPr eaLnBrk="1" hangingPunct="1"/>
            <a:r>
              <a:rPr lang="en-US" smtClean="0"/>
              <a:t>Uncontrolled Public-Key Distribution</a:t>
            </a:r>
            <a:endParaRPr lang="en-IE" smtClean="0"/>
          </a:p>
        </p:txBody>
      </p:sp>
      <p:sp>
        <p:nvSpPr>
          <p:cNvPr id="4" name="Content Placeholder 3"/>
          <p:cNvSpPr>
            <a:spLocks noGrp="1"/>
          </p:cNvSpPr>
          <p:nvPr>
            <p:ph idx="1"/>
          </p:nvPr>
        </p:nvSpPr>
        <p:spPr/>
        <p:txBody>
          <a:bodyPr/>
          <a:lstStyle/>
          <a:p>
            <a:pPr>
              <a:lnSpc>
                <a:spcPct val="150000"/>
              </a:lnSpc>
            </a:pPr>
            <a:r>
              <a:rPr lang="en-US" sz="1800" dirty="0" smtClean="0"/>
              <a:t>Make public key available in open forum: </a:t>
            </a:r>
            <a:r>
              <a:rPr lang="en-US" sz="1800" dirty="0" err="1" smtClean="0"/>
              <a:t>newspaper,email</a:t>
            </a:r>
            <a:r>
              <a:rPr lang="en-US" sz="1800" dirty="0" smtClean="0"/>
              <a:t> signature, website, conference, . . .</a:t>
            </a:r>
          </a:p>
          <a:p>
            <a:pPr>
              <a:lnSpc>
                <a:spcPct val="150000"/>
              </a:lnSpc>
            </a:pPr>
            <a:r>
              <a:rPr lang="en-US" sz="1800" dirty="0" smtClean="0"/>
              <a:t>Problem: anyone can announce a key pretending to be another user</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Distribution and Management</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Symmetric key cryptography: fast implementations, good for encrypting large amounts of data; requires shared secret key</a:t>
            </a:r>
          </a:p>
          <a:p>
            <a:pPr>
              <a:lnSpc>
                <a:spcPct val="150000"/>
              </a:lnSpc>
            </a:pPr>
            <a:r>
              <a:rPr lang="en-US" sz="2400" dirty="0" smtClean="0"/>
              <a:t>Asymmetric (public) key cryptography: inefficient for large data, good for authentication; no need to share a secret</a:t>
            </a:r>
          </a:p>
          <a:p>
            <a:pPr>
              <a:lnSpc>
                <a:spcPct val="150000"/>
              </a:lnSpc>
            </a:pPr>
            <a:r>
              <a:rPr lang="en-US" sz="2400" b="1" dirty="0" smtClean="0"/>
              <a:t>How to share symmetric keys?</a:t>
            </a:r>
          </a:p>
          <a:p>
            <a:pPr>
              <a:lnSpc>
                <a:spcPct val="150000"/>
              </a:lnSpc>
            </a:pPr>
            <a:r>
              <a:rPr lang="en-US" sz="2400" b="1" dirty="0" smtClean="0"/>
              <a:t>How to distribute public keys?</a:t>
            </a:r>
            <a:endParaRPr 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AU" smtClean="0"/>
              <a:t>Public Announcement</a:t>
            </a:r>
          </a:p>
        </p:txBody>
      </p:sp>
      <p:sp>
        <p:nvSpPr>
          <p:cNvPr id="48131" name="Rectangle 3"/>
          <p:cNvSpPr>
            <a:spLocks noGrp="1" noChangeArrowheads="1"/>
          </p:cNvSpPr>
          <p:nvPr>
            <p:ph type="body" idx="1"/>
          </p:nvPr>
        </p:nvSpPr>
        <p:spPr/>
        <p:txBody>
          <a:bodyPr/>
          <a:lstStyle/>
          <a:p>
            <a:pPr eaLnBrk="1" hangingPunct="1">
              <a:lnSpc>
                <a:spcPct val="90000"/>
              </a:lnSpc>
            </a:pPr>
            <a:r>
              <a:rPr lang="en-US" smtClean="0"/>
              <a:t>users distribute public keys to recipients or broadcast to community at large</a:t>
            </a:r>
          </a:p>
          <a:p>
            <a:pPr lvl="1" eaLnBrk="1" hangingPunct="1">
              <a:lnSpc>
                <a:spcPct val="90000"/>
              </a:lnSpc>
            </a:pPr>
            <a:r>
              <a:rPr lang="en-US" smtClean="0"/>
              <a:t>eg. append PGP keys to email messages or post to news groups or email list</a:t>
            </a:r>
          </a:p>
          <a:p>
            <a:pPr eaLnBrk="1" hangingPunct="1">
              <a:lnSpc>
                <a:spcPct val="90000"/>
              </a:lnSpc>
            </a:pPr>
            <a:r>
              <a:rPr lang="en-US" smtClean="0"/>
              <a:t>major weakness is forgery</a:t>
            </a:r>
          </a:p>
          <a:p>
            <a:pPr lvl="1" eaLnBrk="1" hangingPunct="1">
              <a:lnSpc>
                <a:spcPct val="90000"/>
              </a:lnSpc>
            </a:pPr>
            <a:r>
              <a:rPr lang="en-US" smtClean="0"/>
              <a:t>anyone can create a key claiming to be someone else and broadcast it</a:t>
            </a:r>
          </a:p>
          <a:p>
            <a:pPr lvl="1" eaLnBrk="1" hangingPunct="1">
              <a:lnSpc>
                <a:spcPct val="90000"/>
              </a:lnSpc>
            </a:pPr>
            <a:r>
              <a:rPr lang="en-US" smtClean="0"/>
              <a:t>until forgery is discovered can masquerade as claimed user</a:t>
            </a:r>
            <a:endParaRPr lang="en-A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Public-Key Publication</a:t>
            </a:r>
            <a:endParaRPr lang="en-IE" smtClean="0"/>
          </a:p>
        </p:txBody>
      </p:sp>
      <p:sp>
        <p:nvSpPr>
          <p:cNvPr id="4" name="Content Placeholder 3"/>
          <p:cNvSpPr>
            <a:spLocks noGrp="1"/>
          </p:cNvSpPr>
          <p:nvPr>
            <p:ph idx="1"/>
          </p:nvPr>
        </p:nvSpPr>
        <p:spPr/>
        <p:txBody>
          <a:bodyPr/>
          <a:lstStyle/>
          <a:p>
            <a:pPr>
              <a:lnSpc>
                <a:spcPct val="150000"/>
              </a:lnSpc>
            </a:pPr>
            <a:r>
              <a:rPr lang="en-US" sz="2000" dirty="0" smtClean="0"/>
              <a:t>All users publish keys in central directory</a:t>
            </a:r>
          </a:p>
          <a:p>
            <a:pPr>
              <a:lnSpc>
                <a:spcPct val="150000"/>
              </a:lnSpc>
            </a:pPr>
            <a:r>
              <a:rPr lang="en-US" sz="2000" dirty="0" smtClean="0"/>
              <a:t>Users must provide identification when publishing key</a:t>
            </a:r>
          </a:p>
          <a:p>
            <a:pPr>
              <a:lnSpc>
                <a:spcPct val="150000"/>
              </a:lnSpc>
            </a:pPr>
            <a:r>
              <a:rPr lang="en-US" sz="2000" dirty="0" smtClean="0"/>
              <a:t>Users can access directory electronically</a:t>
            </a:r>
          </a:p>
          <a:p>
            <a:pPr>
              <a:lnSpc>
                <a:spcPct val="150000"/>
              </a:lnSpc>
            </a:pPr>
            <a:r>
              <a:rPr lang="en-US" sz="2000" dirty="0" smtClean="0"/>
              <a:t>Weakness: directory must be secure</a:t>
            </a:r>
            <a:endParaRPr lang="en-US" sz="2000" dirty="0"/>
          </a:p>
        </p:txBody>
      </p:sp>
      <p:pic>
        <p:nvPicPr>
          <p:cNvPr id="23555" name="Picture 2"/>
          <p:cNvPicPr>
            <a:picLocks noChangeAspect="1" noChangeArrowheads="1"/>
          </p:cNvPicPr>
          <p:nvPr/>
        </p:nvPicPr>
        <p:blipFill>
          <a:blip r:embed="rId3" cstate="print"/>
          <a:srcRect/>
          <a:stretch>
            <a:fillRect/>
          </a:stretch>
        </p:blipFill>
        <p:spPr bwMode="auto">
          <a:xfrm>
            <a:off x="2195736" y="4142198"/>
            <a:ext cx="5508104" cy="2715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AU" smtClean="0"/>
              <a:t>Publicly Available Directory</a:t>
            </a:r>
          </a:p>
        </p:txBody>
      </p:sp>
      <p:sp>
        <p:nvSpPr>
          <p:cNvPr id="49155" name="Rectangle 3"/>
          <p:cNvSpPr>
            <a:spLocks noGrp="1" noChangeArrowheads="1"/>
          </p:cNvSpPr>
          <p:nvPr>
            <p:ph type="body" idx="1"/>
          </p:nvPr>
        </p:nvSpPr>
        <p:spPr/>
        <p:txBody>
          <a:bodyPr/>
          <a:lstStyle/>
          <a:p>
            <a:pPr eaLnBrk="1" hangingPunct="1">
              <a:lnSpc>
                <a:spcPct val="90000"/>
              </a:lnSpc>
            </a:pPr>
            <a:r>
              <a:rPr lang="en-US" smtClean="0"/>
              <a:t>can obtain greater security by registering keys with a public directory</a:t>
            </a:r>
          </a:p>
          <a:p>
            <a:pPr eaLnBrk="1" hangingPunct="1">
              <a:lnSpc>
                <a:spcPct val="90000"/>
              </a:lnSpc>
            </a:pPr>
            <a:r>
              <a:rPr lang="en-US" smtClean="0"/>
              <a:t>directory must be trusted with properties:</a:t>
            </a:r>
          </a:p>
          <a:p>
            <a:pPr lvl="1" eaLnBrk="1" hangingPunct="1">
              <a:lnSpc>
                <a:spcPct val="90000"/>
              </a:lnSpc>
            </a:pPr>
            <a:r>
              <a:rPr lang="en-US" smtClean="0"/>
              <a:t>contains {name,public-key} entries</a:t>
            </a:r>
          </a:p>
          <a:p>
            <a:pPr lvl="1" eaLnBrk="1" hangingPunct="1">
              <a:lnSpc>
                <a:spcPct val="90000"/>
              </a:lnSpc>
            </a:pPr>
            <a:r>
              <a:rPr lang="en-US" smtClean="0"/>
              <a:t>participants register securely with directory</a:t>
            </a:r>
          </a:p>
          <a:p>
            <a:pPr lvl="1" eaLnBrk="1" hangingPunct="1">
              <a:lnSpc>
                <a:spcPct val="90000"/>
              </a:lnSpc>
            </a:pPr>
            <a:r>
              <a:rPr lang="en-US" smtClean="0"/>
              <a:t>participants can replace key at any time</a:t>
            </a:r>
          </a:p>
          <a:p>
            <a:pPr lvl="1" eaLnBrk="1" hangingPunct="1">
              <a:lnSpc>
                <a:spcPct val="90000"/>
              </a:lnSpc>
            </a:pPr>
            <a:r>
              <a:rPr lang="en-US" smtClean="0"/>
              <a:t>directory is periodically published</a:t>
            </a:r>
          </a:p>
          <a:p>
            <a:pPr lvl="1" eaLnBrk="1" hangingPunct="1">
              <a:lnSpc>
                <a:spcPct val="90000"/>
              </a:lnSpc>
            </a:pPr>
            <a:r>
              <a:rPr lang="en-US" smtClean="0"/>
              <a:t>directory can be accessed electronically</a:t>
            </a:r>
          </a:p>
          <a:p>
            <a:pPr eaLnBrk="1" hangingPunct="1">
              <a:lnSpc>
                <a:spcPct val="90000"/>
              </a:lnSpc>
            </a:pPr>
            <a:r>
              <a:rPr lang="en-US" smtClean="0"/>
              <a:t>still vulnerable to tampering or forgery</a:t>
            </a:r>
            <a:endParaRPr lang="en-A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AU" smtClean="0"/>
              <a:t>Public-Key Authority</a:t>
            </a:r>
          </a:p>
        </p:txBody>
      </p:sp>
      <p:sp>
        <p:nvSpPr>
          <p:cNvPr id="50179" name="Rectangle 3"/>
          <p:cNvSpPr>
            <a:spLocks noGrp="1" noChangeArrowheads="1"/>
          </p:cNvSpPr>
          <p:nvPr>
            <p:ph type="body" idx="1"/>
          </p:nvPr>
        </p:nvSpPr>
        <p:spPr/>
        <p:txBody>
          <a:bodyPr/>
          <a:lstStyle/>
          <a:p>
            <a:pPr eaLnBrk="1" hangingPunct="1">
              <a:lnSpc>
                <a:spcPct val="150000"/>
              </a:lnSpc>
            </a:pPr>
            <a:r>
              <a:rPr lang="en-US" sz="2000" dirty="0" smtClean="0"/>
              <a:t>Improve security by tightening control over distribution of keys from directory</a:t>
            </a:r>
          </a:p>
          <a:p>
            <a:pPr>
              <a:lnSpc>
                <a:spcPct val="150000"/>
              </a:lnSpc>
            </a:pPr>
            <a:r>
              <a:rPr lang="en-US" sz="2000" dirty="0" smtClean="0"/>
              <a:t>Has properties of directory</a:t>
            </a:r>
          </a:p>
          <a:p>
            <a:pPr>
              <a:lnSpc>
                <a:spcPct val="150000"/>
              </a:lnSpc>
            </a:pPr>
            <a:r>
              <a:rPr lang="en-US" sz="2000" dirty="0" smtClean="0"/>
              <a:t>Assume each user has already security published </a:t>
            </a:r>
            <a:r>
              <a:rPr lang="en-US" sz="2000" dirty="0" err="1" smtClean="0"/>
              <a:t>publickey</a:t>
            </a:r>
            <a:r>
              <a:rPr lang="en-US" sz="2000" dirty="0" smtClean="0"/>
              <a:t> at authority; each user knows authorities public key</a:t>
            </a:r>
          </a:p>
          <a:p>
            <a:pPr>
              <a:lnSpc>
                <a:spcPct val="150000"/>
              </a:lnSpc>
            </a:pPr>
            <a:r>
              <a:rPr lang="en-US" sz="2000" dirty="0" smtClean="0"/>
              <a:t>Does require real-time access to directory when keys are needed</a:t>
            </a:r>
            <a:endParaRPr lang="en-AU"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AU" smtClean="0"/>
              <a:t>Public-Key Authority</a:t>
            </a:r>
          </a:p>
        </p:txBody>
      </p:sp>
      <p:sp>
        <p:nvSpPr>
          <p:cNvPr id="5" name="Content Placeholder 4"/>
          <p:cNvSpPr>
            <a:spLocks noGrp="1"/>
          </p:cNvSpPr>
          <p:nvPr>
            <p:ph idx="1"/>
          </p:nvPr>
        </p:nvSpPr>
        <p:spPr>
          <a:xfrm>
            <a:off x="683568" y="1676400"/>
            <a:ext cx="8079432" cy="4114800"/>
          </a:xfrm>
        </p:spPr>
        <p:txBody>
          <a:bodyPr/>
          <a:lstStyle/>
          <a:p>
            <a:r>
              <a:rPr lang="en-US" sz="2000" dirty="0" smtClean="0"/>
              <a:t>First 5 messages are for key exchange; last 2 are authentication of users</a:t>
            </a:r>
          </a:p>
          <a:p>
            <a:r>
              <a:rPr lang="en-US" sz="2000" dirty="0" smtClean="0"/>
              <a:t>Although 7 messages, public keys obtained from authority can be cached</a:t>
            </a:r>
          </a:p>
          <a:p>
            <a:r>
              <a:rPr lang="en-US" sz="2000" dirty="0" smtClean="0"/>
              <a:t>Problem: authority can be bottleneck</a:t>
            </a:r>
          </a:p>
          <a:p>
            <a:r>
              <a:rPr lang="en-US" sz="2000" dirty="0" smtClean="0"/>
              <a:t> Alternative: public-key certificates</a:t>
            </a:r>
            <a:endParaRPr lang="en-US" sz="2000" dirty="0"/>
          </a:p>
        </p:txBody>
      </p:sp>
      <p:pic>
        <p:nvPicPr>
          <p:cNvPr id="25603" name="Picture 4"/>
          <p:cNvPicPr>
            <a:picLocks noChangeAspect="1" noChangeArrowheads="1"/>
          </p:cNvPicPr>
          <p:nvPr/>
        </p:nvPicPr>
        <p:blipFill>
          <a:blip r:embed="rId3" cstate="print"/>
          <a:srcRect t="4633" b="18529"/>
          <a:stretch>
            <a:fillRect/>
          </a:stretch>
        </p:blipFill>
        <p:spPr bwMode="auto">
          <a:xfrm>
            <a:off x="1331641" y="3121166"/>
            <a:ext cx="6984776" cy="404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AU" smtClean="0"/>
              <a:t>Public-Key Certificates</a:t>
            </a:r>
          </a:p>
        </p:txBody>
      </p:sp>
      <p:sp>
        <p:nvSpPr>
          <p:cNvPr id="4" name="Content Placeholder 3"/>
          <p:cNvSpPr>
            <a:spLocks noGrp="1"/>
          </p:cNvSpPr>
          <p:nvPr>
            <p:ph idx="1"/>
          </p:nvPr>
        </p:nvSpPr>
        <p:spPr/>
        <p:txBody>
          <a:bodyPr/>
          <a:lstStyle/>
          <a:p>
            <a:pPr>
              <a:lnSpc>
                <a:spcPct val="150000"/>
              </a:lnSpc>
            </a:pPr>
            <a:r>
              <a:rPr lang="en-US" sz="2000" dirty="0" smtClean="0"/>
              <a:t>Assume public keys sent to CA can be authenticated by CA; each user has certificate of CA</a:t>
            </a:r>
          </a:p>
        </p:txBody>
      </p:sp>
      <p:pic>
        <p:nvPicPr>
          <p:cNvPr id="27651" name="Picture 4"/>
          <p:cNvPicPr>
            <a:picLocks noChangeAspect="1" noChangeArrowheads="1"/>
          </p:cNvPicPr>
          <p:nvPr/>
        </p:nvPicPr>
        <p:blipFill>
          <a:blip r:embed="rId3" cstate="print"/>
          <a:srcRect t="4633" b="18529"/>
          <a:stretch>
            <a:fillRect/>
          </a:stretch>
        </p:blipFill>
        <p:spPr bwMode="auto">
          <a:xfrm>
            <a:off x="0" y="2636912"/>
            <a:ext cx="914400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AU" smtClean="0"/>
              <a:t>Public-Key Certificates</a:t>
            </a:r>
          </a:p>
        </p:txBody>
      </p:sp>
      <p:sp>
        <p:nvSpPr>
          <p:cNvPr id="53251" name="Rectangle 3"/>
          <p:cNvSpPr>
            <a:spLocks noGrp="1" noChangeArrowheads="1"/>
          </p:cNvSpPr>
          <p:nvPr>
            <p:ph type="body" idx="1"/>
          </p:nvPr>
        </p:nvSpPr>
        <p:spPr/>
        <p:txBody>
          <a:bodyPr/>
          <a:lstStyle/>
          <a:p>
            <a:pPr eaLnBrk="1" hangingPunct="1">
              <a:lnSpc>
                <a:spcPct val="90000"/>
              </a:lnSpc>
              <a:defRPr/>
            </a:pPr>
            <a:r>
              <a:rPr lang="en-US" smtClean="0"/>
              <a:t>certificates allow key exchange without real-time access to </a:t>
            </a:r>
            <a:r>
              <a:rPr lang="en-AU" smtClean="0"/>
              <a:t>public-key authority</a:t>
            </a:r>
          </a:p>
          <a:p>
            <a:pPr eaLnBrk="1" hangingPunct="1">
              <a:lnSpc>
                <a:spcPct val="90000"/>
              </a:lnSpc>
              <a:defRPr/>
            </a:pPr>
            <a:r>
              <a:rPr lang="en-US" smtClean="0"/>
              <a:t>a certificate </a:t>
            </a:r>
            <a:r>
              <a:rPr lang="en-AU" smtClean="0"/>
              <a:t>binds </a:t>
            </a:r>
            <a:r>
              <a:rPr lang="en-AU" b="1" smtClean="0"/>
              <a:t>identity</a:t>
            </a:r>
            <a:r>
              <a:rPr lang="en-AU" smtClean="0"/>
              <a:t> to </a:t>
            </a:r>
            <a:r>
              <a:rPr lang="en-AU" b="1" smtClean="0"/>
              <a:t>public key</a:t>
            </a:r>
            <a:r>
              <a:rPr lang="en-AU" smtClean="0"/>
              <a:t> </a:t>
            </a:r>
          </a:p>
          <a:p>
            <a:pPr lvl="1" eaLnBrk="1" hangingPunct="1">
              <a:lnSpc>
                <a:spcPct val="90000"/>
              </a:lnSpc>
              <a:defRPr/>
            </a:pPr>
            <a:r>
              <a:rPr lang="en-AU" smtClean="0"/>
              <a:t>usually with other info such as period of validity, rights of use etc</a:t>
            </a:r>
          </a:p>
          <a:p>
            <a:pPr eaLnBrk="1" hangingPunct="1">
              <a:lnSpc>
                <a:spcPct val="90000"/>
              </a:lnSpc>
              <a:defRPr/>
            </a:pPr>
            <a:r>
              <a:rPr lang="en-AU" smtClean="0"/>
              <a:t>with all contents </a:t>
            </a:r>
            <a:r>
              <a:rPr lang="en-AU" b="1" smtClean="0"/>
              <a:t>signed</a:t>
            </a:r>
            <a:r>
              <a:rPr lang="en-AU" smtClean="0"/>
              <a:t> by a trusted Public-Key or Certificate Authority (CA)</a:t>
            </a:r>
          </a:p>
          <a:p>
            <a:pPr eaLnBrk="1" hangingPunct="1">
              <a:lnSpc>
                <a:spcPct val="90000"/>
              </a:lnSpc>
              <a:defRPr/>
            </a:pPr>
            <a:r>
              <a:rPr lang="en-AU" smtClean="0"/>
              <a:t>can be verified by anyone who knows the public-key authorities public-key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Certificates</a:t>
            </a:r>
            <a:endParaRPr lang="en-US" dirty="0"/>
          </a:p>
        </p:txBody>
      </p:sp>
      <p:sp>
        <p:nvSpPr>
          <p:cNvPr id="3" name="Content Placeholder 2"/>
          <p:cNvSpPr>
            <a:spLocks noGrp="1"/>
          </p:cNvSpPr>
          <p:nvPr>
            <p:ph idx="1"/>
          </p:nvPr>
        </p:nvSpPr>
        <p:spPr/>
        <p:txBody>
          <a:bodyPr/>
          <a:lstStyle/>
          <a:p>
            <a:r>
              <a:rPr lang="en-US" sz="1800" dirty="0" smtClean="0"/>
              <a:t>A certificate is the ID and public-key of a user signed by CA</a:t>
            </a:r>
          </a:p>
          <a:p>
            <a:r>
              <a:rPr lang="en-US" sz="1800" dirty="0" smtClean="0"/>
              <a:t>CA = E(</a:t>
            </a:r>
            <a:r>
              <a:rPr lang="en-US" sz="1800" dirty="0" err="1" smtClean="0"/>
              <a:t>PR</a:t>
            </a:r>
            <a:r>
              <a:rPr lang="en-US" sz="1800" baseline="-25000" dirty="0" err="1" smtClean="0"/>
              <a:t>auth</a:t>
            </a:r>
            <a:r>
              <a:rPr lang="en-US" sz="1800" dirty="0" smtClean="0"/>
              <a:t>; [T|| ID</a:t>
            </a:r>
            <a:r>
              <a:rPr lang="en-US" sz="1800" baseline="-25000" dirty="0" smtClean="0"/>
              <a:t>A</a:t>
            </a:r>
            <a:r>
              <a:rPr lang="en-US" sz="1800" dirty="0" smtClean="0"/>
              <a:t> || </a:t>
            </a:r>
            <a:r>
              <a:rPr lang="en-US" sz="1800" dirty="0" err="1" smtClean="0"/>
              <a:t>PU</a:t>
            </a:r>
            <a:r>
              <a:rPr lang="en-US" sz="1800" baseline="-25000" dirty="0" err="1" smtClean="0"/>
              <a:t>a</a:t>
            </a:r>
            <a:r>
              <a:rPr lang="en-US" sz="1800" dirty="0" smtClean="0"/>
              <a:t>])</a:t>
            </a:r>
          </a:p>
          <a:p>
            <a:r>
              <a:rPr lang="en-US" sz="1800" dirty="0" smtClean="0"/>
              <a:t>Timestamp T validates currency of certificate (expiration date)</a:t>
            </a:r>
          </a:p>
          <a:p>
            <a:r>
              <a:rPr lang="en-US" sz="1800" dirty="0" smtClean="0"/>
              <a:t>Common format for certificates is X.509 standard (by ITU)</a:t>
            </a:r>
          </a:p>
          <a:p>
            <a:pPr lvl="1"/>
            <a:r>
              <a:rPr lang="en-US" sz="1800" dirty="0" smtClean="0"/>
              <a:t>S/MIME (secure email)</a:t>
            </a:r>
          </a:p>
          <a:p>
            <a:pPr lvl="1"/>
            <a:r>
              <a:rPr lang="en-US" sz="1800" dirty="0" smtClean="0"/>
              <a:t>IP security (network layer security)</a:t>
            </a:r>
          </a:p>
          <a:p>
            <a:pPr lvl="1"/>
            <a:r>
              <a:rPr lang="en-US" sz="1800" dirty="0" smtClean="0"/>
              <a:t>SSL/TLS (transport layer security)</a:t>
            </a:r>
          </a:p>
          <a:p>
            <a:pPr lvl="1"/>
            <a:r>
              <a:rPr lang="en-US" sz="1800" dirty="0" smtClean="0"/>
              <a:t>SET (e-commerce)</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AU" smtClean="0"/>
              <a:t>X.509 Certificates</a:t>
            </a:r>
          </a:p>
        </p:txBody>
      </p:sp>
      <p:sp>
        <p:nvSpPr>
          <p:cNvPr id="57347" name="Rectangle 3"/>
          <p:cNvSpPr>
            <a:spLocks noGrp="1" noChangeArrowheads="1"/>
          </p:cNvSpPr>
          <p:nvPr>
            <p:ph type="body" idx="1"/>
          </p:nvPr>
        </p:nvSpPr>
        <p:spPr/>
        <p:txBody>
          <a:bodyPr/>
          <a:lstStyle/>
          <a:p>
            <a:pPr eaLnBrk="1" hangingPunct="1">
              <a:lnSpc>
                <a:spcPct val="90000"/>
              </a:lnSpc>
            </a:pPr>
            <a:r>
              <a:rPr lang="en-AU" sz="2400" smtClean="0"/>
              <a:t>issued by a Certification Authority (CA), containing: </a:t>
            </a:r>
          </a:p>
          <a:p>
            <a:pPr lvl="1" eaLnBrk="1" hangingPunct="1">
              <a:lnSpc>
                <a:spcPct val="90000"/>
              </a:lnSpc>
            </a:pPr>
            <a:r>
              <a:rPr lang="en-AU" sz="2000" smtClean="0"/>
              <a:t>version (1, 2, or 3) </a:t>
            </a:r>
          </a:p>
          <a:p>
            <a:pPr lvl="1" eaLnBrk="1" hangingPunct="1">
              <a:lnSpc>
                <a:spcPct val="90000"/>
              </a:lnSpc>
            </a:pPr>
            <a:r>
              <a:rPr lang="en-AU" sz="2000" smtClean="0"/>
              <a:t>serial number (unique within CA) identifying certificate </a:t>
            </a:r>
          </a:p>
          <a:p>
            <a:pPr lvl="1" eaLnBrk="1" hangingPunct="1">
              <a:lnSpc>
                <a:spcPct val="90000"/>
              </a:lnSpc>
            </a:pPr>
            <a:r>
              <a:rPr lang="en-AU" sz="2000" smtClean="0"/>
              <a:t>signature algorithm identifier </a:t>
            </a:r>
          </a:p>
          <a:p>
            <a:pPr lvl="1" eaLnBrk="1" hangingPunct="1">
              <a:lnSpc>
                <a:spcPct val="90000"/>
              </a:lnSpc>
            </a:pPr>
            <a:r>
              <a:rPr lang="en-AU" sz="2000" smtClean="0"/>
              <a:t>issuer X.500 name (CA) </a:t>
            </a:r>
          </a:p>
          <a:p>
            <a:pPr lvl="1" eaLnBrk="1" hangingPunct="1">
              <a:lnSpc>
                <a:spcPct val="90000"/>
              </a:lnSpc>
            </a:pPr>
            <a:r>
              <a:rPr lang="en-AU" sz="2000" smtClean="0"/>
              <a:t>period of validity (from - to dates) </a:t>
            </a:r>
          </a:p>
          <a:p>
            <a:pPr lvl="1" eaLnBrk="1" hangingPunct="1">
              <a:lnSpc>
                <a:spcPct val="90000"/>
              </a:lnSpc>
            </a:pPr>
            <a:r>
              <a:rPr lang="en-AU" sz="2000" smtClean="0"/>
              <a:t>subject X.500 name (name of owner) </a:t>
            </a:r>
          </a:p>
          <a:p>
            <a:pPr lvl="1" eaLnBrk="1" hangingPunct="1">
              <a:lnSpc>
                <a:spcPct val="90000"/>
              </a:lnSpc>
            </a:pPr>
            <a:r>
              <a:rPr lang="en-AU" sz="2000" smtClean="0"/>
              <a:t>subject public-key info (algorithm, parameters, key) </a:t>
            </a:r>
          </a:p>
          <a:p>
            <a:pPr lvl="1" eaLnBrk="1" hangingPunct="1">
              <a:lnSpc>
                <a:spcPct val="90000"/>
              </a:lnSpc>
            </a:pPr>
            <a:r>
              <a:rPr lang="en-AU" sz="2000" smtClean="0"/>
              <a:t>issuer unique identifier (v2+) </a:t>
            </a:r>
          </a:p>
          <a:p>
            <a:pPr lvl="1" eaLnBrk="1" hangingPunct="1">
              <a:lnSpc>
                <a:spcPct val="90000"/>
              </a:lnSpc>
            </a:pPr>
            <a:r>
              <a:rPr lang="en-AU" sz="2000" smtClean="0"/>
              <a:t>subject unique identifier (v2+) </a:t>
            </a:r>
          </a:p>
          <a:p>
            <a:pPr lvl="1" eaLnBrk="1" hangingPunct="1">
              <a:lnSpc>
                <a:spcPct val="90000"/>
              </a:lnSpc>
            </a:pPr>
            <a:r>
              <a:rPr lang="en-AU" sz="2000" smtClean="0"/>
              <a:t>extension fields (v3) </a:t>
            </a:r>
          </a:p>
          <a:p>
            <a:pPr lvl="1" eaLnBrk="1" hangingPunct="1">
              <a:lnSpc>
                <a:spcPct val="90000"/>
              </a:lnSpc>
            </a:pPr>
            <a:r>
              <a:rPr lang="en-AU" sz="2000" smtClean="0"/>
              <a:t>signature (of hash of all fields in certificate) </a:t>
            </a:r>
          </a:p>
          <a:p>
            <a:pPr eaLnBrk="1" hangingPunct="1">
              <a:lnSpc>
                <a:spcPct val="90000"/>
              </a:lnSpc>
            </a:pPr>
            <a:r>
              <a:rPr lang="en-US" sz="2400" smtClean="0"/>
              <a:t>notation </a:t>
            </a:r>
            <a:r>
              <a:rPr lang="en-US" sz="2400" smtClean="0">
                <a:latin typeface="Courier New" pitchFamily="49" charset="0"/>
              </a:rPr>
              <a:t>CA&lt;&lt;A&gt;&gt;</a:t>
            </a:r>
            <a:r>
              <a:rPr lang="en-US" sz="2400" smtClean="0"/>
              <a:t> denotes certificate for A signed by CA</a:t>
            </a:r>
            <a:endParaRPr lang="en-AU"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0325"/>
            <a:ext cx="8229600" cy="847725"/>
          </a:xfrm>
        </p:spPr>
        <p:txBody>
          <a:bodyPr/>
          <a:lstStyle/>
          <a:p>
            <a:pPr eaLnBrk="1" hangingPunct="1">
              <a:defRPr/>
            </a:pPr>
            <a:r>
              <a:rPr lang="en-AU" smtClean="0"/>
              <a:t>X.509 Certificates</a:t>
            </a:r>
          </a:p>
        </p:txBody>
      </p:sp>
      <p:pic>
        <p:nvPicPr>
          <p:cNvPr id="31747" name="Picture 5"/>
          <p:cNvPicPr>
            <a:picLocks noChangeAspect="1" noChangeArrowheads="1"/>
          </p:cNvPicPr>
          <p:nvPr/>
        </p:nvPicPr>
        <p:blipFill>
          <a:blip r:embed="rId3" cstate="print"/>
          <a:srcRect l="5121" t="9265" r="9045" b="19456"/>
          <a:stretch>
            <a:fillRect/>
          </a:stretch>
        </p:blipFill>
        <p:spPr bwMode="auto">
          <a:xfrm>
            <a:off x="0" y="984250"/>
            <a:ext cx="9144000"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Symmetric Key Distribution using Symmetric Encryption</a:t>
            </a:r>
            <a:endParaRPr lang="en-US" sz="2400" dirty="0"/>
          </a:p>
        </p:txBody>
      </p:sp>
      <p:sp>
        <p:nvSpPr>
          <p:cNvPr id="3" name="Content Placeholder 2"/>
          <p:cNvSpPr>
            <a:spLocks noGrp="1"/>
          </p:cNvSpPr>
          <p:nvPr>
            <p:ph idx="1"/>
          </p:nvPr>
        </p:nvSpPr>
        <p:spPr>
          <a:xfrm>
            <a:off x="755576" y="1628800"/>
            <a:ext cx="7992888" cy="4114800"/>
          </a:xfrm>
        </p:spPr>
        <p:txBody>
          <a:bodyPr/>
          <a:lstStyle/>
          <a:p>
            <a:pPr>
              <a:lnSpc>
                <a:spcPct val="150000"/>
              </a:lnSpc>
            </a:pPr>
            <a:r>
              <a:rPr lang="en-US" sz="2000" dirty="0" smtClean="0"/>
              <a:t>Objective: two entities share same secret key</a:t>
            </a:r>
          </a:p>
          <a:p>
            <a:pPr>
              <a:lnSpc>
                <a:spcPct val="150000"/>
              </a:lnSpc>
            </a:pPr>
            <a:r>
              <a:rPr lang="en-US" sz="2000" dirty="0" smtClean="0"/>
              <a:t>Principle: change keys frequently</a:t>
            </a:r>
          </a:p>
          <a:p>
            <a:pPr>
              <a:lnSpc>
                <a:spcPct val="150000"/>
              </a:lnSpc>
            </a:pPr>
            <a:r>
              <a:rPr lang="en-US" sz="2000" b="1" dirty="0" smtClean="0"/>
              <a:t>How to exchange a secret key?</a:t>
            </a:r>
          </a:p>
          <a:p>
            <a:pPr marL="800100" lvl="1" indent="-342900">
              <a:buFont typeface="+mj-lt"/>
              <a:buAutoNum type="arabicPeriod"/>
            </a:pPr>
            <a:r>
              <a:rPr lang="en-US" sz="2000" dirty="0" smtClean="0"/>
              <a:t>A physically delivers key to B</a:t>
            </a:r>
          </a:p>
          <a:p>
            <a:pPr marL="800100" lvl="1" indent="-342900">
              <a:buFont typeface="+mj-lt"/>
              <a:buAutoNum type="arabicPeriod"/>
            </a:pPr>
            <a:r>
              <a:rPr lang="en-US" sz="2000" dirty="0" smtClean="0"/>
              <a:t>Third party, C, can physically deliver key to A and B</a:t>
            </a:r>
          </a:p>
          <a:p>
            <a:pPr marL="800100" lvl="1" indent="-342900">
              <a:buFont typeface="+mj-lt"/>
              <a:buAutoNum type="arabicPeriod"/>
            </a:pPr>
            <a:r>
              <a:rPr lang="en-US" sz="2000" dirty="0" smtClean="0"/>
              <a:t>If A and B already have a key, can securely transmit new key to each other, encrypted with old key</a:t>
            </a:r>
          </a:p>
          <a:p>
            <a:pPr marL="800100" lvl="1" indent="-342900">
              <a:buFont typeface="+mj-lt"/>
              <a:buAutoNum type="arabicPeriod"/>
            </a:pPr>
            <a:r>
              <a:rPr lang="en-US" sz="2000" dirty="0" smtClean="0"/>
              <a:t>If A and B have secure connection with third party C, C can securely send keys to A and B</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Obtaining a </a:t>
            </a:r>
            <a:r>
              <a:rPr lang="en-AU" smtClean="0"/>
              <a:t>Certificate </a:t>
            </a:r>
          </a:p>
        </p:txBody>
      </p:sp>
      <p:sp>
        <p:nvSpPr>
          <p:cNvPr id="61443" name="Rectangle 3"/>
          <p:cNvSpPr>
            <a:spLocks noGrp="1" noChangeArrowheads="1"/>
          </p:cNvSpPr>
          <p:nvPr>
            <p:ph type="body" idx="1"/>
          </p:nvPr>
        </p:nvSpPr>
        <p:spPr/>
        <p:txBody>
          <a:bodyPr/>
          <a:lstStyle/>
          <a:p>
            <a:pPr eaLnBrk="1" hangingPunct="1">
              <a:defRPr/>
            </a:pPr>
            <a:r>
              <a:rPr lang="en-AU" smtClean="0"/>
              <a:t>any user with access to CA can get any certificate from it </a:t>
            </a:r>
          </a:p>
          <a:p>
            <a:pPr eaLnBrk="1" hangingPunct="1">
              <a:defRPr/>
            </a:pPr>
            <a:r>
              <a:rPr lang="en-AU" smtClean="0"/>
              <a:t>only the CA can modify a certificate </a:t>
            </a:r>
          </a:p>
          <a:p>
            <a:pPr eaLnBrk="1" hangingPunct="1">
              <a:defRPr/>
            </a:pPr>
            <a:r>
              <a:rPr lang="en-AU" smtClean="0"/>
              <a:t>because cannot be forged, certificates can be placed in a public directory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2400" dirty="0" smtClean="0"/>
              <a:t>Symmetric Key Distribution using Symmetric Encryption</a:t>
            </a:r>
            <a:endParaRPr lang="en-AU" sz="2400" dirty="0" smtClean="0"/>
          </a:p>
        </p:txBody>
      </p:sp>
      <p:sp>
        <p:nvSpPr>
          <p:cNvPr id="54275" name="Rectangle 3"/>
          <p:cNvSpPr>
            <a:spLocks noGrp="1" noChangeArrowheads="1"/>
          </p:cNvSpPr>
          <p:nvPr>
            <p:ph type="body" idx="1"/>
          </p:nvPr>
        </p:nvSpPr>
        <p:spPr/>
        <p:txBody>
          <a:bodyPr/>
          <a:lstStyle/>
          <a:p>
            <a:pPr>
              <a:lnSpc>
                <a:spcPct val="150000"/>
              </a:lnSpc>
            </a:pPr>
            <a:r>
              <a:rPr lang="en-US" sz="2000" b="1" dirty="0" smtClean="0"/>
              <a:t>Option 1 and 2: </a:t>
            </a:r>
            <a:r>
              <a:rPr lang="en-US" sz="2000" dirty="0" smtClean="0"/>
              <a:t>manual delivery; feasible if number of entities is small (link encryption)</a:t>
            </a:r>
          </a:p>
          <a:p>
            <a:pPr>
              <a:lnSpc>
                <a:spcPct val="150000"/>
              </a:lnSpc>
            </a:pPr>
            <a:r>
              <a:rPr lang="en-US" sz="2000" b="1" dirty="0" smtClean="0"/>
              <a:t>Option 3: </a:t>
            </a:r>
            <a:r>
              <a:rPr lang="en-US" sz="2000" dirty="0" smtClean="0"/>
              <a:t>requires initial distribution of key; discovery  of initial key releases all subsequent keys.</a:t>
            </a:r>
          </a:p>
          <a:p>
            <a:pPr>
              <a:lnSpc>
                <a:spcPct val="150000"/>
              </a:lnSpc>
            </a:pPr>
            <a:r>
              <a:rPr lang="en-US" sz="2000" b="1" dirty="0" smtClean="0"/>
              <a:t>Option 4: </a:t>
            </a:r>
            <a:r>
              <a:rPr lang="en-US" sz="2000" dirty="0" smtClean="0"/>
              <a:t>requires initial distribution of key with C; practical for large-scale systems (end-to-end encryption)</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Encryption </a:t>
            </a:r>
            <a:r>
              <a:rPr lang="en-US" dirty="0" err="1" smtClean="0"/>
              <a:t>vs</a:t>
            </a:r>
            <a:r>
              <a:rPr lang="en-US" dirty="0" smtClean="0"/>
              <a:t> End-to-End Encryption</a:t>
            </a:r>
            <a:endParaRPr lang="en-US" dirty="0"/>
          </a:p>
        </p:txBody>
      </p:sp>
      <p:sp>
        <p:nvSpPr>
          <p:cNvPr id="3" name="Content Placeholder 2"/>
          <p:cNvSpPr>
            <a:spLocks noGrp="1"/>
          </p:cNvSpPr>
          <p:nvPr>
            <p:ph idx="1"/>
          </p:nvPr>
        </p:nvSpPr>
        <p:spPr>
          <a:xfrm>
            <a:off x="611560" y="1676400"/>
            <a:ext cx="8151440" cy="4114800"/>
          </a:xfrm>
        </p:spPr>
        <p:txBody>
          <a:bodyPr/>
          <a:lstStyle/>
          <a:p>
            <a:pPr>
              <a:lnSpc>
                <a:spcPct val="150000"/>
              </a:lnSpc>
            </a:pPr>
            <a:r>
              <a:rPr lang="en-US" sz="2000" b="1" dirty="0" smtClean="0"/>
              <a:t>Link Encryption</a:t>
            </a:r>
          </a:p>
          <a:p>
            <a:pPr lvl="1">
              <a:lnSpc>
                <a:spcPct val="150000"/>
              </a:lnSpc>
            </a:pPr>
            <a:r>
              <a:rPr lang="en-US" sz="2000" dirty="0" smtClean="0"/>
              <a:t> Encrypt data over individual links in network</a:t>
            </a:r>
          </a:p>
          <a:p>
            <a:pPr lvl="1">
              <a:lnSpc>
                <a:spcPct val="150000"/>
              </a:lnSpc>
            </a:pPr>
            <a:r>
              <a:rPr lang="en-US" sz="2000" dirty="0" smtClean="0"/>
              <a:t> Each link end-point shares a secret key</a:t>
            </a:r>
          </a:p>
          <a:p>
            <a:pPr lvl="1">
              <a:lnSpc>
                <a:spcPct val="150000"/>
              </a:lnSpc>
            </a:pPr>
            <a:r>
              <a:rPr lang="en-US" sz="2000" dirty="0" smtClean="0"/>
              <a:t>Decrypt/Encrypt at each device in path</a:t>
            </a:r>
          </a:p>
          <a:p>
            <a:pPr lvl="1">
              <a:lnSpc>
                <a:spcPct val="150000"/>
              </a:lnSpc>
            </a:pPr>
            <a:r>
              <a:rPr lang="en-US" sz="2000" dirty="0" smtClean="0"/>
              <a:t>Requires all links/devices to support encryption</a:t>
            </a:r>
          </a:p>
          <a:p>
            <a:pPr>
              <a:lnSpc>
                <a:spcPct val="150000"/>
              </a:lnSpc>
            </a:pPr>
            <a:r>
              <a:rPr lang="en-US" sz="2000" b="1" dirty="0" smtClean="0"/>
              <a:t>End-to-End Encryption</a:t>
            </a:r>
          </a:p>
          <a:p>
            <a:pPr lvl="1">
              <a:lnSpc>
                <a:spcPct val="150000"/>
              </a:lnSpc>
            </a:pPr>
            <a:r>
              <a:rPr lang="en-US" sz="2000" dirty="0" smtClean="0"/>
              <a:t> Encrypt data at network end-points (e.g. hosts or applications)</a:t>
            </a:r>
          </a:p>
          <a:p>
            <a:pPr lvl="1">
              <a:lnSpc>
                <a:spcPct val="150000"/>
              </a:lnSpc>
            </a:pPr>
            <a:r>
              <a:rPr lang="en-US" sz="2000" dirty="0" smtClean="0"/>
              <a:t>Each pair of hosts/applications share a secret key</a:t>
            </a:r>
          </a:p>
          <a:p>
            <a:pPr lvl="1">
              <a:lnSpc>
                <a:spcPct val="150000"/>
              </a:lnSpc>
            </a:pPr>
            <a:r>
              <a:rPr lang="en-US" sz="2000" dirty="0" smtClean="0"/>
              <a:t>Does not rely on intermediate network devices</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Keys Need To Be Exchanged?</a:t>
            </a:r>
            <a:endParaRPr lang="en-US" dirty="0"/>
          </a:p>
        </p:txBody>
      </p:sp>
      <p:sp>
        <p:nvSpPr>
          <p:cNvPr id="3" name="Content Placeholder 2"/>
          <p:cNvSpPr>
            <a:spLocks noGrp="1"/>
          </p:cNvSpPr>
          <p:nvPr>
            <p:ph idx="1"/>
          </p:nvPr>
        </p:nvSpPr>
        <p:spPr/>
        <p:txBody>
          <a:bodyPr/>
          <a:lstStyle/>
          <a:p>
            <a:pPr>
              <a:lnSpc>
                <a:spcPct val="150000"/>
              </a:lnSpc>
            </a:pPr>
            <a:r>
              <a:rPr lang="en-US" sz="1800" dirty="0" smtClean="0"/>
              <a:t>Link-level encryption?</a:t>
            </a:r>
          </a:p>
          <a:p>
            <a:pPr>
              <a:lnSpc>
                <a:spcPct val="150000"/>
              </a:lnSpc>
            </a:pPr>
            <a:r>
              <a:rPr lang="en-US" sz="1800" dirty="0" smtClean="0"/>
              <a:t>End-to-end encryption between hosts?</a:t>
            </a:r>
          </a:p>
          <a:p>
            <a:pPr>
              <a:lnSpc>
                <a:spcPct val="150000"/>
              </a:lnSpc>
            </a:pPr>
            <a:r>
              <a:rPr lang="en-US" sz="1800" dirty="0" smtClean="0"/>
              <a:t>End-to-end encryption between applications?</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2267744" y="3356992"/>
            <a:ext cx="5044022" cy="304606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defRPr/>
            </a:pPr>
            <a:r>
              <a:rPr lang="en-US" smtClean="0"/>
              <a:t>Key Hierarchy</a:t>
            </a:r>
          </a:p>
        </p:txBody>
      </p:sp>
      <p:sp>
        <p:nvSpPr>
          <p:cNvPr id="82947" name="Rectangle 1027"/>
          <p:cNvSpPr>
            <a:spLocks noGrp="1" noChangeArrowheads="1"/>
          </p:cNvSpPr>
          <p:nvPr>
            <p:ph type="body" idx="1"/>
          </p:nvPr>
        </p:nvSpPr>
        <p:spPr/>
        <p:txBody>
          <a:bodyPr/>
          <a:lstStyle/>
          <a:p>
            <a:pPr>
              <a:lnSpc>
                <a:spcPct val="150000"/>
              </a:lnSpc>
              <a:defRPr/>
            </a:pPr>
            <a:r>
              <a:rPr lang="en-US" sz="2400" dirty="0" smtClean="0"/>
              <a:t>Key Distribution Centre (KDC) is trusted third party</a:t>
            </a:r>
          </a:p>
          <a:p>
            <a:pPr>
              <a:lnSpc>
                <a:spcPct val="150000"/>
              </a:lnSpc>
              <a:defRPr/>
            </a:pPr>
            <a:r>
              <a:rPr lang="en-US" sz="2400" dirty="0" smtClean="0"/>
              <a:t>typically have a hierarchy of keys</a:t>
            </a:r>
          </a:p>
          <a:p>
            <a:pPr lvl="1">
              <a:lnSpc>
                <a:spcPct val="150000"/>
              </a:lnSpc>
              <a:defRPr/>
            </a:pPr>
            <a:r>
              <a:rPr lang="en-US" sz="2400" dirty="0" smtClean="0"/>
              <a:t>Data sent between end-systems encrypted with </a:t>
            </a:r>
            <a:r>
              <a:rPr lang="en-US" sz="2400" dirty="0" smtClean="0">
                <a:solidFill>
                  <a:srgbClr val="FF0000"/>
                </a:solidFill>
              </a:rPr>
              <a:t>temporary session key</a:t>
            </a:r>
          </a:p>
          <a:p>
            <a:pPr lvl="1">
              <a:lnSpc>
                <a:spcPct val="150000"/>
              </a:lnSpc>
              <a:defRPr/>
            </a:pPr>
            <a:r>
              <a:rPr lang="en-US" sz="2400" dirty="0" smtClean="0"/>
              <a:t>Session keys obtained from KDC over network; encrypted with </a:t>
            </a:r>
            <a:r>
              <a:rPr lang="en-US" sz="2400" dirty="0" smtClean="0">
                <a:solidFill>
                  <a:srgbClr val="FF0000"/>
                </a:solidFill>
              </a:rPr>
              <a:t>master key</a:t>
            </a:r>
          </a:p>
          <a:p>
            <a:pPr lvl="1">
              <a:lnSpc>
                <a:spcPct val="150000"/>
              </a:lnSpc>
              <a:defRPr/>
            </a:pPr>
            <a:r>
              <a:rPr lang="en-US" sz="2400" dirty="0" smtClean="0"/>
              <a:t>Master keys can be distributed using manual delivery </a:t>
            </a:r>
          </a:p>
          <a:p>
            <a:pPr lvl="1">
              <a:lnSpc>
                <a:spcPct val="150000"/>
              </a:lnSpc>
              <a:defRPr/>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331913" y="1268413"/>
            <a:ext cx="6553200" cy="5373687"/>
          </a:xfrm>
          <a:prstGeom prst="rect">
            <a:avLst/>
          </a:prstGeom>
          <a:noFill/>
          <a:ln w="9525">
            <a:noFill/>
            <a:miter lim="800000"/>
            <a:headEnd/>
            <a:tailEnd/>
          </a:ln>
        </p:spPr>
      </p:pic>
      <p:sp>
        <p:nvSpPr>
          <p:cNvPr id="9219" name="TextBox 4"/>
          <p:cNvSpPr txBox="1">
            <a:spLocks noChangeArrowheads="1"/>
          </p:cNvSpPr>
          <p:nvPr/>
        </p:nvSpPr>
        <p:spPr bwMode="auto">
          <a:xfrm>
            <a:off x="2124075" y="457200"/>
            <a:ext cx="4840288" cy="523875"/>
          </a:xfrm>
          <a:prstGeom prst="rect">
            <a:avLst/>
          </a:prstGeom>
          <a:noFill/>
          <a:ln w="9525">
            <a:noFill/>
            <a:miter lim="800000"/>
            <a:headEnd/>
            <a:tailEnd/>
          </a:ln>
        </p:spPr>
        <p:txBody>
          <a:bodyPr wrap="none">
            <a:spAutoFit/>
          </a:bodyPr>
          <a:lstStyle/>
          <a:p>
            <a:r>
              <a:rPr lang="en-IE" sz="2800" b="1"/>
              <a:t>The Use of a Key Hierarchy</a:t>
            </a:r>
            <a:endParaRPr lang="en-IE"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4288"/>
            <a:ext cx="8229600" cy="1139826"/>
          </a:xfrm>
        </p:spPr>
        <p:txBody>
          <a:bodyPr/>
          <a:lstStyle/>
          <a:p>
            <a:pPr eaLnBrk="1" hangingPunct="1"/>
            <a:r>
              <a:rPr lang="en-US" smtClean="0"/>
              <a:t>Key Distribution Scenario</a:t>
            </a:r>
            <a:endParaRPr lang="en-AU" smtClean="0"/>
          </a:p>
        </p:txBody>
      </p:sp>
      <p:pic>
        <p:nvPicPr>
          <p:cNvPr id="10243" name="Picture 5"/>
          <p:cNvPicPr>
            <a:picLocks noChangeAspect="1" noChangeArrowheads="1"/>
          </p:cNvPicPr>
          <p:nvPr/>
        </p:nvPicPr>
        <p:blipFill>
          <a:blip r:embed="rId3" cstate="print"/>
          <a:srcRect b="13898"/>
          <a:stretch>
            <a:fillRect/>
          </a:stretch>
        </p:blipFill>
        <p:spPr bwMode="auto">
          <a:xfrm>
            <a:off x="0" y="908050"/>
            <a:ext cx="9144000"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b">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Template>
  <TotalTime>422</TotalTime>
  <Words>3333</Words>
  <Application>Microsoft Office PowerPoint</Application>
  <PresentationFormat>On-screen Show (4:3)</PresentationFormat>
  <Paragraphs>272</Paragraphs>
  <Slides>37</Slides>
  <Notes>28</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db</vt:lpstr>
      <vt:lpstr>1_introdbs</vt:lpstr>
      <vt:lpstr>5_introdbs</vt:lpstr>
      <vt:lpstr>Cryptography and Network Security Chapter 14</vt:lpstr>
      <vt:lpstr>Key Distribution and Management</vt:lpstr>
      <vt:lpstr>Symmetric Key Distribution using Symmetric Encryption</vt:lpstr>
      <vt:lpstr>Symmetric Key Distribution using Symmetric Encryption</vt:lpstr>
      <vt:lpstr>Link Encryption vs End-to-End Encryption</vt:lpstr>
      <vt:lpstr>How Many Keys Need To Be Exchanged?</vt:lpstr>
      <vt:lpstr>Key Hierarchy</vt:lpstr>
      <vt:lpstr>Slide 8</vt:lpstr>
      <vt:lpstr>Key Distribution Scenario</vt:lpstr>
      <vt:lpstr>KDC Scenario Notation</vt:lpstr>
      <vt:lpstr>Key Distribution Issues</vt:lpstr>
      <vt:lpstr>Slide 12</vt:lpstr>
      <vt:lpstr>Decentralized Key Distribution</vt:lpstr>
      <vt:lpstr>Symmetric Key Distribution using Asymmetric Encryption</vt:lpstr>
      <vt:lpstr>Simple Secret Key Distribution</vt:lpstr>
      <vt:lpstr>Public-Key Distribution of Secret Keys</vt:lpstr>
      <vt:lpstr>Hybrid Scheme: Public-Key Distribution of KDC Master Keys</vt:lpstr>
      <vt:lpstr>Distribution of Public Keys</vt:lpstr>
      <vt:lpstr>Uncontrolled Public-Key Distribution</vt:lpstr>
      <vt:lpstr>Public Announcement</vt:lpstr>
      <vt:lpstr>Public-Key Publication</vt:lpstr>
      <vt:lpstr>Publicly Available Directory</vt:lpstr>
      <vt:lpstr>Public-Key Authority</vt:lpstr>
      <vt:lpstr>Public-Key Authority</vt:lpstr>
      <vt:lpstr>Public-Key Certificates</vt:lpstr>
      <vt:lpstr>Public-Key Certificates</vt:lpstr>
      <vt:lpstr>Public Key Certificates</vt:lpstr>
      <vt:lpstr>X.509 Authentication Service </vt:lpstr>
      <vt:lpstr>X.509 Certificates</vt:lpstr>
      <vt:lpstr>X.509 Certificates</vt:lpstr>
      <vt:lpstr>Obtaining a Certificate </vt:lpstr>
      <vt:lpstr>CA Hierarchy </vt:lpstr>
      <vt:lpstr>CA Hierarchy Use</vt:lpstr>
      <vt:lpstr>Certificate Extensions</vt:lpstr>
      <vt:lpstr>Certificate Revocation</vt:lpstr>
      <vt:lpstr>Public Key Infrastructure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and Network Security Chapter 12</dc:title>
  <dc:creator>user</dc:creator>
  <cp:lastModifiedBy>user</cp:lastModifiedBy>
  <cp:revision>10</cp:revision>
  <dcterms:created xsi:type="dcterms:W3CDTF">2014-04-07T11:41:07Z</dcterms:created>
  <dcterms:modified xsi:type="dcterms:W3CDTF">2014-04-08T05:35:24Z</dcterms:modified>
</cp:coreProperties>
</file>