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 id="2147483729" r:id="rId2"/>
    <p:sldMasterId id="2147483741" r:id="rId3"/>
    <p:sldMasterId id="2147483753" r:id="rId4"/>
    <p:sldMasterId id="2147483765" r:id="rId5"/>
    <p:sldMasterId id="2147483777" r:id="rId6"/>
    <p:sldMasterId id="2147483789" r:id="rId7"/>
    <p:sldMasterId id="2147483801" r:id="rId8"/>
    <p:sldMasterId id="2147483813" r:id="rId9"/>
  </p:sldMasterIdLst>
  <p:notesMasterIdLst>
    <p:notesMasterId r:id="rId21"/>
  </p:notesMasterIdLst>
  <p:handoutMasterIdLst>
    <p:handoutMasterId r:id="rId22"/>
  </p:handoutMasterIdLst>
  <p:sldIdLst>
    <p:sldId id="296" r:id="rId10"/>
    <p:sldId id="275" r:id="rId11"/>
    <p:sldId id="299" r:id="rId12"/>
    <p:sldId id="300" r:id="rId13"/>
    <p:sldId id="301" r:id="rId14"/>
    <p:sldId id="277" r:id="rId15"/>
    <p:sldId id="278" r:id="rId16"/>
    <p:sldId id="279" r:id="rId17"/>
    <p:sldId id="292" r:id="rId18"/>
    <p:sldId id="297" r:id="rId19"/>
    <p:sldId id="298" r:id="rId2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ＭＳ Ｐゴシック" pitchFamily="-107"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7"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7"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7"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7" charset="-128"/>
        <a:cs typeface="+mn-cs"/>
      </a:defRPr>
    </a:lvl5pPr>
    <a:lvl6pPr marL="2286000" algn="l" defTabSz="914400" rtl="0" eaLnBrk="1" latinLnBrk="0" hangingPunct="1">
      <a:defRPr kern="1200">
        <a:solidFill>
          <a:schemeClr val="tx1"/>
        </a:solidFill>
        <a:latin typeface="Arial" charset="0"/>
        <a:ea typeface="ＭＳ Ｐゴシック" pitchFamily="-107" charset="-128"/>
        <a:cs typeface="+mn-cs"/>
      </a:defRPr>
    </a:lvl6pPr>
    <a:lvl7pPr marL="2743200" algn="l" defTabSz="914400" rtl="0" eaLnBrk="1" latinLnBrk="0" hangingPunct="1">
      <a:defRPr kern="1200">
        <a:solidFill>
          <a:schemeClr val="tx1"/>
        </a:solidFill>
        <a:latin typeface="Arial" charset="0"/>
        <a:ea typeface="ＭＳ Ｐゴシック" pitchFamily="-107" charset="-128"/>
        <a:cs typeface="+mn-cs"/>
      </a:defRPr>
    </a:lvl7pPr>
    <a:lvl8pPr marL="3200400" algn="l" defTabSz="914400" rtl="0" eaLnBrk="1" latinLnBrk="0" hangingPunct="1">
      <a:defRPr kern="1200">
        <a:solidFill>
          <a:schemeClr val="tx1"/>
        </a:solidFill>
        <a:latin typeface="Arial" charset="0"/>
        <a:ea typeface="ＭＳ Ｐゴシック" pitchFamily="-107" charset="-128"/>
        <a:cs typeface="+mn-cs"/>
      </a:defRPr>
    </a:lvl8pPr>
    <a:lvl9pPr marL="3657600" algn="l" defTabSz="914400" rtl="0" eaLnBrk="1" latinLnBrk="0" hangingPunct="1">
      <a:defRPr kern="1200">
        <a:solidFill>
          <a:schemeClr val="tx1"/>
        </a:solidFill>
        <a:latin typeface="Arial" charset="0"/>
        <a:ea typeface="ＭＳ Ｐゴシック" pitchFamily="-10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90" autoAdjust="0"/>
  </p:normalViewPr>
  <p:slideViewPr>
    <p:cSldViewPr>
      <p:cViewPr>
        <p:scale>
          <a:sx n="60" d="100"/>
          <a:sy n="60" d="100"/>
        </p:scale>
        <p:origin x="-143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46"/>
    </p:cViewPr>
  </p:sorterViewPr>
  <p:notesViewPr>
    <p:cSldViewPr>
      <p:cViewPr varScale="1">
        <p:scale>
          <a:sx n="128" d="100"/>
          <a:sy n="128" d="100"/>
        </p:scale>
        <p:origin x="-1152"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10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107" charset="-128"/>
              </a:defRPr>
            </a:lvl1pPr>
          </a:lstStyle>
          <a:p>
            <a:pPr>
              <a:defRPr/>
            </a:pPr>
            <a:fld id="{F9CCC733-482B-47B0-AC9B-6E471CB3F153}" type="datetimeFigureOut">
              <a:rPr lang="en-US"/>
              <a:pPr>
                <a:defRPr/>
              </a:pPr>
              <a:t>12/7/2014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10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pitchFamily="-107" charset="-128"/>
              </a:defRPr>
            </a:lvl1pPr>
          </a:lstStyle>
          <a:p>
            <a:pPr>
              <a:defRPr/>
            </a:pPr>
            <a:fld id="{DC295496-42E9-46DA-AF4A-6ACEF5031A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ea typeface="+mn-ea"/>
              </a:defRPr>
            </a:lvl1pPr>
          </a:lstStyle>
          <a:p>
            <a:pPr>
              <a:defRPr/>
            </a:pPr>
            <a:endParaRPr lang="en-AU"/>
          </a:p>
        </p:txBody>
      </p:sp>
      <p:sp>
        <p:nvSpPr>
          <p:cNvPr id="22531"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ea typeface="+mn-ea"/>
              </a:defRPr>
            </a:lvl1pPr>
          </a:lstStyle>
          <a:p>
            <a:pPr>
              <a:defRPr/>
            </a:pPr>
            <a:endParaRPr lang="en-AU"/>
          </a:p>
        </p:txBody>
      </p:sp>
      <p:sp>
        <p:nvSpPr>
          <p:cNvPr id="4813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ea typeface="+mn-ea"/>
              </a:defRPr>
            </a:lvl1pPr>
          </a:lstStyle>
          <a:p>
            <a:pPr>
              <a:defRPr/>
            </a:pPr>
            <a:endParaRPr lang="en-AU"/>
          </a:p>
        </p:txBody>
      </p:sp>
      <p:sp>
        <p:nvSpPr>
          <p:cNvPr id="22535"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07" charset="-128"/>
              </a:defRPr>
            </a:lvl1pPr>
          </a:lstStyle>
          <a:p>
            <a:pPr>
              <a:defRPr/>
            </a:pPr>
            <a:fld id="{8D5E9A63-BFFA-4ED6-9FB1-DF7BC900913E}"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p:spPr>
        <p:txBody>
          <a:bodyPr/>
          <a:lstStyle/>
          <a:p>
            <a:fld id="{416EE8BE-29A5-4578-A9CA-BDCC8FDDB207}" type="slidenum">
              <a:rPr lang="en-AU" smtClean="0"/>
              <a:pPr/>
              <a:t>1</a:t>
            </a:fld>
            <a:endParaRPr lang="en-AU" smtClean="0"/>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noFill/>
          <a:ln/>
        </p:spPr>
        <p:txBody>
          <a:bodyPr/>
          <a:lstStyle/>
          <a:p>
            <a:pPr eaLnBrk="1" hangingPunct="1"/>
            <a:r>
              <a:rPr lang="en-US" smtClean="0">
                <a:latin typeface="Arial" charset="0"/>
              </a:rPr>
              <a:t>Lecture slides by Lawrie Brown for “Cryptography and Network Security”, 5/e, by William Stallings, Chapter 20 – “</a:t>
            </a:r>
            <a:r>
              <a:rPr lang="en-AU" smtClean="0">
                <a:latin typeface="Arial" charset="0"/>
              </a:rPr>
              <a:t>Intruders</a:t>
            </a:r>
            <a:r>
              <a:rPr lang="en-US" smtClean="0">
                <a:latin typeface="Arial" charset="0"/>
              </a:rPr>
              <a:t>”.</a:t>
            </a:r>
            <a:endParaRPr lang="en-AU" smtClean="0">
              <a:latin typeface="Arial" charset="0"/>
            </a:endParaRPr>
          </a:p>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p:spPr>
        <p:txBody>
          <a:bodyPr/>
          <a:lstStyle/>
          <a:p>
            <a:fld id="{0B4B8918-B575-4D35-8938-0AD02FB636D0}" type="slidenum">
              <a:rPr lang="en-AU" smtClean="0"/>
              <a:pPr/>
              <a:t>10</a:t>
            </a:fld>
            <a:endParaRPr lang="en-AU" smtClean="0"/>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noFill/>
          <a:ln/>
        </p:spPr>
        <p:txBody>
          <a:bodyPr/>
          <a:lstStyle/>
          <a:p>
            <a:pPr eaLnBrk="1" hangingPunct="1"/>
            <a:r>
              <a:rPr lang="en-US" smtClean="0">
                <a:latin typeface="Arial" charset="0"/>
              </a:rPr>
              <a:t>Goal is to eliminate guessable passwords while allowing user to select a memorable password. Four basic techniques are in use: education, computer generation, reactive checking &amp; proactive checking.</a:t>
            </a:r>
            <a:endParaRPr lang="en-AU" smtClean="0">
              <a:latin typeface="Arial" charset="0"/>
            </a:endParaRPr>
          </a:p>
          <a:p>
            <a:pPr eaLnBrk="1" hangingPunct="1"/>
            <a:r>
              <a:rPr lang="en-US" smtClean="0">
                <a:latin typeface="Arial" charset="0"/>
              </a:rPr>
              <a:t>The user education strategy tells users the importance of using hard-to-guess passwords and provides guidelines for selecting strong passwords</a:t>
            </a:r>
            <a:r>
              <a:rPr lang="en-AU" smtClean="0">
                <a:latin typeface="Arial" charset="0"/>
              </a:rPr>
              <a:t>, but it needs their cooperation. The problem is that many </a:t>
            </a:r>
            <a:r>
              <a:rPr lang="en-US" smtClean="0">
                <a:latin typeface="Arial" charset="0"/>
              </a:rPr>
              <a:t>users will simply ignore the guidelines.</a:t>
            </a:r>
            <a:endParaRPr lang="en-AU"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1F9BD71-8BA8-408A-9A29-E6D4CC6FAEF1}" type="slidenum">
              <a:rPr lang="en-AU" smtClean="0"/>
              <a:pPr/>
              <a:t>11</a:t>
            </a:fld>
            <a:endParaRPr lang="en-AU" smtClean="0"/>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noFill/>
          <a:ln/>
        </p:spPr>
        <p:txBody>
          <a:bodyPr/>
          <a:lstStyle/>
          <a:p>
            <a:pPr eaLnBrk="1" hangingPunct="1"/>
            <a:r>
              <a:rPr lang="en-US" smtClean="0">
                <a:latin typeface="Arial" charset="0"/>
              </a:rPr>
              <a:t>Computer-generated passwords create a password for the user, but have problems. If the passwords are quite random in nature, users will not be able to remember them. Even if the password is pronounceable, the user may have difficulty remembering it and so be tempted to write it down. In general, computer-generated password schemes have a history of poor acceptance by users. FIPS PUB 181 defines one of the best-designed automated password generators. The standard includes not only a description of the approach but also a complete listing of the C source code of the algorithm, which generates words by forming a random set of pronounceable syllables and concatenating them to form a word.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p>
            <a:fld id="{C59A1AB3-6514-4C53-BEC0-12C25D46B321}" type="slidenum">
              <a:rPr lang="en-AU" smtClean="0"/>
              <a:pPr/>
              <a:t>2</a:t>
            </a:fld>
            <a:endParaRPr lang="en-AU"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pPr eaLnBrk="1" hangingPunct="1"/>
            <a:r>
              <a:rPr lang="en-US" dirty="0" smtClean="0">
                <a:latin typeface="Arial" charset="0"/>
                <a:cs typeface="Arial" charset="0"/>
              </a:rPr>
              <a:t>A significant security problem for networked systems is hostile, or at least unwanted, trespass being unauthorized login or use of a system, by local or remote users; or by software such as a virus, worm, or Trojan horse. </a:t>
            </a:r>
          </a:p>
          <a:p>
            <a:pPr eaLnBrk="1" hangingPunct="1"/>
            <a:r>
              <a:rPr lang="en-US" dirty="0" smtClean="0">
                <a:latin typeface="Arial" charset="0"/>
                <a:cs typeface="Arial" charset="0"/>
              </a:rPr>
              <a:t>One of the two most publicized threats to security is the intruder (or hacker or cracker), which Anderson identified three classes of:</a:t>
            </a:r>
          </a:p>
          <a:p>
            <a:pPr eaLnBrk="1" hangingPunct="1"/>
            <a:r>
              <a:rPr lang="en-US" dirty="0" smtClean="0">
                <a:latin typeface="Arial" charset="0"/>
                <a:cs typeface="Arial" charset="0"/>
              </a:rPr>
              <a:t>• Masquerader: An individual who is not authorized to use the computer (outsider)</a:t>
            </a:r>
          </a:p>
          <a:p>
            <a:pPr eaLnBrk="1" hangingPunct="1"/>
            <a:r>
              <a:rPr lang="en-US" dirty="0" smtClean="0">
                <a:latin typeface="Arial" charset="0"/>
                <a:cs typeface="Arial" charset="0"/>
              </a:rPr>
              <a:t>• Misfeasor: A legitimate user who accesses unauthorized data, programs, or resources (insider)</a:t>
            </a:r>
          </a:p>
          <a:p>
            <a:pPr eaLnBrk="1" hangingPunct="1"/>
            <a:r>
              <a:rPr lang="en-US" dirty="0" smtClean="0">
                <a:latin typeface="Arial" charset="0"/>
                <a:cs typeface="Arial" charset="0"/>
              </a:rPr>
              <a:t>• Clandestine user: An individual who seizes supervisory control of the system and uses this control to evade auditing and access controls or to suppress audit collection (either)</a:t>
            </a:r>
          </a:p>
          <a:p>
            <a:pPr eaLnBrk="1" hangingPunct="1"/>
            <a:r>
              <a:rPr lang="en-US" dirty="0" smtClean="0">
                <a:latin typeface="Arial" charset="0"/>
                <a:cs typeface="Arial" charset="0"/>
              </a:rPr>
              <a:t>Intruder attacks range from the benign (simply exploring net to see what is there); to the serious (who attempt to read privileged data, perform unauthorized modifications, or disrupt system).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D98A3DF-368F-44EA-B6A4-36F2B23F750F}" type="slidenum">
              <a:rPr lang="en-AU" smtClean="0"/>
              <a:pPr/>
              <a:t>3</a:t>
            </a:fld>
            <a:endParaRPr lang="en-AU"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[GRAN04] lists the following examples of intrusion:</a:t>
            </a:r>
          </a:p>
          <a:p>
            <a:pPr eaLnBrk="1" hangingPunct="1"/>
            <a:r>
              <a:rPr lang="en-US" dirty="0" smtClean="0">
                <a:latin typeface="Arial" charset="0"/>
                <a:cs typeface="Times New Roman" pitchFamily="-107" charset="0"/>
              </a:rPr>
              <a:t>• </a:t>
            </a:r>
            <a:r>
              <a:rPr lang="en-US" dirty="0" smtClean="0">
                <a:latin typeface="Arial" charset="0"/>
                <a:cs typeface="Arial" charset="0"/>
              </a:rPr>
              <a:t>Performing a remote root compromise of an e-mail server</a:t>
            </a:r>
          </a:p>
          <a:p>
            <a:pPr eaLnBrk="1" hangingPunct="1"/>
            <a:r>
              <a:rPr lang="en-US" dirty="0" smtClean="0">
                <a:latin typeface="Arial" charset="0"/>
                <a:cs typeface="Times New Roman" pitchFamily="-107" charset="0"/>
              </a:rPr>
              <a:t>• </a:t>
            </a:r>
            <a:r>
              <a:rPr lang="en-US" dirty="0" smtClean="0">
                <a:latin typeface="Arial" charset="0"/>
                <a:cs typeface="Arial" charset="0"/>
              </a:rPr>
              <a:t>Defacing a Web server</a:t>
            </a:r>
          </a:p>
          <a:p>
            <a:pPr eaLnBrk="1" hangingPunct="1"/>
            <a:r>
              <a:rPr lang="en-US" dirty="0" smtClean="0">
                <a:latin typeface="Arial" charset="0"/>
                <a:cs typeface="Times New Roman" pitchFamily="-107" charset="0"/>
              </a:rPr>
              <a:t>• </a:t>
            </a:r>
            <a:r>
              <a:rPr lang="en-US" dirty="0" smtClean="0">
                <a:latin typeface="Arial" charset="0"/>
                <a:cs typeface="Arial" charset="0"/>
              </a:rPr>
              <a:t>Guessing and cracking passwords</a:t>
            </a:r>
          </a:p>
          <a:p>
            <a:pPr eaLnBrk="1" hangingPunct="1"/>
            <a:r>
              <a:rPr lang="en-US" dirty="0" smtClean="0">
                <a:latin typeface="Arial" charset="0"/>
                <a:cs typeface="Times New Roman" pitchFamily="-107" charset="0"/>
              </a:rPr>
              <a:t>• </a:t>
            </a:r>
            <a:r>
              <a:rPr lang="en-US" dirty="0" smtClean="0">
                <a:latin typeface="Arial" charset="0"/>
                <a:cs typeface="Arial" charset="0"/>
              </a:rPr>
              <a:t>Copying a database containing credit card numbers</a:t>
            </a:r>
          </a:p>
          <a:p>
            <a:pPr eaLnBrk="1" hangingPunct="1"/>
            <a:r>
              <a:rPr lang="en-US" dirty="0" smtClean="0">
                <a:latin typeface="Arial" charset="0"/>
                <a:cs typeface="Times New Roman" pitchFamily="-107" charset="0"/>
              </a:rPr>
              <a:t>• </a:t>
            </a:r>
            <a:r>
              <a:rPr lang="en-US" dirty="0" smtClean="0">
                <a:latin typeface="Arial" charset="0"/>
                <a:cs typeface="Arial" charset="0"/>
              </a:rPr>
              <a:t>Viewing sensitive data, including payroll records and medical information, without authorization</a:t>
            </a:r>
          </a:p>
          <a:p>
            <a:pPr eaLnBrk="1" hangingPunct="1"/>
            <a:r>
              <a:rPr lang="en-US" dirty="0" smtClean="0">
                <a:latin typeface="Arial" charset="0"/>
                <a:cs typeface="Times New Roman" pitchFamily="-107" charset="0"/>
              </a:rPr>
              <a:t>• </a:t>
            </a:r>
            <a:r>
              <a:rPr lang="en-US" dirty="0" smtClean="0">
                <a:latin typeface="Arial" charset="0"/>
                <a:cs typeface="Arial" charset="0"/>
              </a:rPr>
              <a:t>Running a packet sniffer on a workstation to capture usernames and passwords</a:t>
            </a:r>
          </a:p>
          <a:p>
            <a:pPr eaLnBrk="1" hangingPunct="1"/>
            <a:r>
              <a:rPr lang="en-US" dirty="0" smtClean="0">
                <a:latin typeface="Arial" charset="0"/>
                <a:cs typeface="Times New Roman" pitchFamily="-107" charset="0"/>
              </a:rPr>
              <a:t>• </a:t>
            </a:r>
            <a:r>
              <a:rPr lang="en-US" dirty="0" smtClean="0">
                <a:latin typeface="Arial" charset="0"/>
                <a:cs typeface="Arial" charset="0"/>
              </a:rPr>
              <a:t>Using a permission error on an anonymous FTP server to distribute pirated software and music files</a:t>
            </a:r>
          </a:p>
          <a:p>
            <a:pPr eaLnBrk="1" hangingPunct="1"/>
            <a:r>
              <a:rPr lang="en-US" dirty="0" smtClean="0">
                <a:latin typeface="Arial" charset="0"/>
                <a:cs typeface="Times New Roman" pitchFamily="-107" charset="0"/>
              </a:rPr>
              <a:t>• </a:t>
            </a:r>
            <a:r>
              <a:rPr lang="en-US" dirty="0" smtClean="0">
                <a:latin typeface="Arial" charset="0"/>
                <a:cs typeface="Arial" charset="0"/>
              </a:rPr>
              <a:t>Dialing into an unsecured modem and gaining internal network access</a:t>
            </a:r>
          </a:p>
          <a:p>
            <a:pPr eaLnBrk="1" hangingPunct="1"/>
            <a:r>
              <a:rPr lang="en-US" dirty="0" smtClean="0">
                <a:latin typeface="Arial" charset="0"/>
                <a:cs typeface="Times New Roman" pitchFamily="-107" charset="0"/>
              </a:rPr>
              <a:t>• </a:t>
            </a:r>
            <a:r>
              <a:rPr lang="en-US" dirty="0" smtClean="0">
                <a:latin typeface="Arial" charset="0"/>
                <a:cs typeface="Arial" charset="0"/>
              </a:rPr>
              <a:t>Posing as an executive, calling the help desk, resetting the executive’s e-mail password, and learning the new password</a:t>
            </a:r>
          </a:p>
          <a:p>
            <a:pPr eaLnBrk="1" hangingPunct="1"/>
            <a:r>
              <a:rPr lang="en-US" dirty="0" smtClean="0">
                <a:latin typeface="Arial" charset="0"/>
                <a:cs typeface="Times New Roman" pitchFamily="-107" charset="0"/>
              </a:rPr>
              <a:t>• </a:t>
            </a:r>
            <a:r>
              <a:rPr lang="en-US" dirty="0" smtClean="0">
                <a:latin typeface="Arial" charset="0"/>
                <a:cs typeface="Arial" charset="0"/>
              </a:rPr>
              <a:t>Using an unattended, logged-in workstation without permission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39DE485-65E1-4DB7-8F73-5BF2784FC447}" type="slidenum">
              <a:rPr lang="en-AU" smtClean="0"/>
              <a:pPr/>
              <a:t>4</a:t>
            </a:fld>
            <a:endParaRPr lang="en-AU"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Traditionally, those who hack into computers do so for the thrill of it or for status. The hacking community is a strong meritocracy in which status is determined by level of competence. Thus, attackers often look for targets of opportunity, and then share the information with others. Benign intruders might be tolerable, although they do consume resources and may slow performance for legitimate users. However, there is no way in advance to know whether an intruder will be benign or malign. Consequently, even for systems with no particularly sensitive resources, there is a motivation to control this problem.</a:t>
            </a:r>
          </a:p>
          <a:p>
            <a:pPr eaLnBrk="1" hangingPunct="1"/>
            <a:r>
              <a:rPr lang="en-US" dirty="0" smtClean="0">
                <a:latin typeface="Arial" charset="0"/>
                <a:cs typeface="Arial" charset="0"/>
              </a:rPr>
              <a:t>Intrusion detection systems (IDSs) and intrusion prevention systems (IPSs) are designed to counter this type of hacker threat. In addition to using such systems, organizations can consider restricting remote logons to specific IP addresses and/or use virtual private network technology.</a:t>
            </a:r>
          </a:p>
          <a:p>
            <a:pPr eaLnBrk="1" hangingPunct="1"/>
            <a:r>
              <a:rPr lang="en-US" dirty="0" smtClean="0">
                <a:latin typeface="Arial" charset="0"/>
                <a:cs typeface="Arial" charset="0"/>
              </a:rPr>
              <a:t>One of the results of the growing awareness of the intruder problem has been the establishment of a number of computer emergency response teams (CERTs). These cooperative ventures collect information about system vulnerabilities and disseminate it to systems managers. Unfortunately, hackers can also gain access to CERT reports. Thus, it is important for system administrators to quickly insert all software patches to discovered vulnerabilities.</a:t>
            </a:r>
          </a:p>
          <a:p>
            <a:pPr eaLnBrk="1" hangingPunct="1"/>
            <a:endParaRPr lang="en-US" dirty="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740270D-451F-46B1-B0B9-CA9B811BFFB7}" type="slidenum">
              <a:rPr lang="en-AU" smtClean="0"/>
              <a:pPr/>
              <a:t>5</a:t>
            </a:fld>
            <a:endParaRPr lang="en-AU"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latin typeface="Arial" charset="0"/>
                <a:cs typeface="Arial" charset="0"/>
              </a:rPr>
              <a:t>The techniques and behavior patterns of intruders are constantly shifting, to exploit newly discovered weaknesses and to evade detection and countermeasures. Even so, intruders typically follow one of a number of recognizable behavior patterns, and these patterns typically differ from those of ordinary users. Table 20.1a, based on [RADC04] summarizes an example of the behavior of hackers. This example is a break-in at a large financial institution. The intruder took advantage of the fact that the corporate network was running unprotected services, some of which were not even needed. In this case, the key to the break-in was the </a:t>
            </a:r>
            <a:r>
              <a:rPr lang="en-US" dirty="0" err="1" smtClean="0">
                <a:latin typeface="Arial" charset="0"/>
                <a:cs typeface="Arial" charset="0"/>
              </a:rPr>
              <a:t>pcAnywhere</a:t>
            </a:r>
            <a:r>
              <a:rPr lang="en-US" dirty="0" smtClean="0">
                <a:latin typeface="Arial" charset="0"/>
                <a:cs typeface="Arial" charset="0"/>
              </a:rPr>
              <a:t> application. The manufacturer, Symantec, advertises this program as a remote control solution that enables secure connection to remote devices. But the attacker had an easy time gaining access to </a:t>
            </a:r>
            <a:r>
              <a:rPr lang="en-US" dirty="0" err="1" smtClean="0">
                <a:latin typeface="Arial" charset="0"/>
                <a:cs typeface="Arial" charset="0"/>
              </a:rPr>
              <a:t>pcAnywhere</a:t>
            </a:r>
            <a:r>
              <a:rPr lang="en-US" dirty="0" smtClean="0">
                <a:latin typeface="Arial" charset="0"/>
                <a:cs typeface="Arial" charset="0"/>
              </a:rPr>
              <a:t>; the administrator used the same three-letter username and password for the program. In this case, there was no intrusion detection system on the 700-node corporate network. The intruder was only discovered when a vice president walked into her office and saw the cursor moving files around on her Windows workstation.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p:spPr>
        <p:txBody>
          <a:bodyPr/>
          <a:lstStyle/>
          <a:p>
            <a:fld id="{14836833-7382-42FE-9489-7446E86411F7}" type="slidenum">
              <a:rPr lang="en-AU" smtClean="0"/>
              <a:pPr/>
              <a:t>6</a:t>
            </a:fld>
            <a:endParaRPr lang="en-AU" smtClean="0"/>
          </a:p>
        </p:txBody>
      </p:sp>
      <p:sp>
        <p:nvSpPr>
          <p:cNvPr id="59395" name="Rectangle 1026"/>
          <p:cNvSpPr>
            <a:spLocks noGrp="1" noRot="1" noChangeAspect="1" noChangeArrowheads="1" noTextEdit="1"/>
          </p:cNvSpPr>
          <p:nvPr>
            <p:ph type="sldImg"/>
          </p:nvPr>
        </p:nvSpPr>
        <p:spPr>
          <a:ln/>
        </p:spPr>
      </p:sp>
      <p:sp>
        <p:nvSpPr>
          <p:cNvPr id="59396" name="Rectangle 1027"/>
          <p:cNvSpPr>
            <a:spLocks noGrp="1" noChangeArrowheads="1"/>
          </p:cNvSpPr>
          <p:nvPr>
            <p:ph type="body" idx="1"/>
          </p:nvPr>
        </p:nvSpPr>
        <p:spPr>
          <a:noFill/>
          <a:ln/>
        </p:spPr>
        <p:txBody>
          <a:bodyPr/>
          <a:lstStyle/>
          <a:p>
            <a:pPr eaLnBrk="1" hangingPunct="1"/>
            <a:r>
              <a:rPr lang="en-US" dirty="0" smtClean="0">
                <a:latin typeface="Arial" charset="0"/>
                <a:cs typeface="Arial" charset="0"/>
              </a:rPr>
              <a:t>The objective of the intruder is to gain access to a system or to increase the range of privileges accessible on a system. Most initial attacks use system or software vulnerabilities that allow a user to execute code that opens a back door into the system. Alternatively, the intruder attempts to acquire information that should have been protected. In some cases, this information is in the form of a user password. With knowledge of some other user's password, an intruder can log in to a system and exercise all the privileges accorded to the legitimate user. </a:t>
            </a:r>
          </a:p>
          <a:p>
            <a:pPr eaLnBrk="1" hangingPunct="1"/>
            <a:r>
              <a:rPr lang="en-US" dirty="0" smtClean="0">
                <a:latin typeface="Arial" charset="0"/>
                <a:cs typeface="Arial" charset="0"/>
              </a:rPr>
              <a:t>Knowing the standard attack methods is a key element in limiting your vulnerability. The basic aim is to gain access and/or increase privileges on some system. The </a:t>
            </a:r>
            <a:r>
              <a:rPr lang="en-AU" dirty="0" smtClean="0">
                <a:latin typeface="Arial" charset="0"/>
                <a:cs typeface="Arial" charset="0"/>
              </a:rPr>
              <a:t>basic attack methodology list is taken from </a:t>
            </a:r>
            <a:r>
              <a:rPr lang="en-US" dirty="0" smtClean="0">
                <a:latin typeface="Arial" charset="0"/>
                <a:cs typeface="Arial" charset="0"/>
              </a:rPr>
              <a:t>McClure et al "Hacking Exposed”.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4D659E3A-8F19-4182-BA51-864DA42D1E4A}" type="slidenum">
              <a:rPr lang="en-AU" smtClean="0"/>
              <a:pPr/>
              <a:t>7</a:t>
            </a:fld>
            <a:endParaRPr lang="en-AU"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AU" dirty="0" smtClean="0">
                <a:latin typeface="Arial" charset="0"/>
              </a:rPr>
              <a:t>Password guessing is a common attack. If an attacker has obtained a poorly protected password file, then can mount attack off-line, so target is unaware of its progress. Some O/S take less care than others with their password files. If have to actually attempt to login to check guesses, then system should detect an abnormal number of failed logins, and hence trigger appropriate countermeasures by </a:t>
            </a:r>
            <a:r>
              <a:rPr lang="en-AU" dirty="0" err="1" smtClean="0">
                <a:latin typeface="Arial" charset="0"/>
              </a:rPr>
              <a:t>admins</a:t>
            </a:r>
            <a:r>
              <a:rPr lang="en-AU" dirty="0" smtClean="0">
                <a:latin typeface="Arial" charset="0"/>
              </a:rPr>
              <a:t>/security. Likelihood of success depends very much on how well the passwords are chosen. Unfortunately, users often don’t choose well (see later).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B4350D71-2B8A-495A-8D5E-5E87644381E8}" type="slidenum">
              <a:rPr lang="en-AU" smtClean="0"/>
              <a:pPr/>
              <a:t>8</a:t>
            </a:fld>
            <a:endParaRPr lang="en-AU"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AU" dirty="0" smtClean="0">
                <a:latin typeface="Arial" charset="0"/>
              </a:rPr>
              <a:t>There is also a range of ways of "capturing" a login/password pair, from the low-tech looking over the shoulder, to the use of Trojan Horse programs (</a:t>
            </a:r>
            <a:r>
              <a:rPr lang="en-AU" dirty="0" err="1" smtClean="0">
                <a:latin typeface="Arial" charset="0"/>
              </a:rPr>
              <a:t>eg</a:t>
            </a:r>
            <a:r>
              <a:rPr lang="en-AU" dirty="0" smtClean="0">
                <a:latin typeface="Arial" charset="0"/>
              </a:rPr>
              <a:t>. game program or nifty utility with a covert function as well as the overt behaviour), to sophisticated network monitoring tools, or extracting recorded info after a successful login - say from web history or cache, or last number </a:t>
            </a:r>
            <a:r>
              <a:rPr lang="en-AU" dirty="0" err="1" smtClean="0">
                <a:latin typeface="Arial" charset="0"/>
              </a:rPr>
              <a:t>dialed</a:t>
            </a:r>
            <a:r>
              <a:rPr lang="en-AU" dirty="0" smtClean="0">
                <a:latin typeface="Arial" charset="0"/>
              </a:rPr>
              <a:t> memory on phones etc. Need to educate users to be aware of whose around, to check they really are interacting with the computer system (trusted path), to beware of unknown source s/w, to use secure network connections (HTTPS, SSH, SSL), to flush browser/phone histories after use etc.</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31"/>
          <p:cNvSpPr>
            <a:spLocks noGrp="1" noChangeArrowheads="1"/>
          </p:cNvSpPr>
          <p:nvPr>
            <p:ph type="sldNum" sz="quarter" idx="5"/>
          </p:nvPr>
        </p:nvSpPr>
        <p:spPr>
          <a:noFill/>
        </p:spPr>
        <p:txBody>
          <a:bodyPr/>
          <a:lstStyle/>
          <a:p>
            <a:fld id="{857396C9-108C-434C-93C2-B88721015C31}" type="slidenum">
              <a:rPr lang="en-AU" smtClean="0"/>
              <a:pPr/>
              <a:t>9</a:t>
            </a:fld>
            <a:endParaRPr lang="en-AU"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latin typeface="Arial" charset="0"/>
              </a:rPr>
              <a:t>The front line of defense against intruders is the password system, where a user provides a name/login identifier (ID) and a password. The password serves to authenticate the ID of the individual logging on to the system. Passwords are usually stored encrypted rather than in the clear (which would make them more vulnerable to theft). Unix systems traditionally used a multiple DES variant with salt as a one-way hash function (see text). More recent O/S’s use a cryptographic hash function (eg. MD5). The file containing these passwords hashes needs access control protections to make guessing attacks harder.</a:t>
            </a:r>
          </a:p>
          <a:p>
            <a:pPr lvl="1"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A2A26F7-75A7-47ED-851D-792468281C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E071D27-C98B-4CA5-9831-CB5EE79E30C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6F6A953-0F1E-440D-AB63-FCBD30072C65}"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4999563-707F-485B-9F06-14434480BB65}"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0DA81B8-4377-444E-AD34-47B78275DCA0}"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A2A26F7-75A7-47ED-851D-792468281CF9}" type="slidenum">
              <a:rPr lang="en-US" smtClean="0"/>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4999563-707F-485B-9F06-14434480BB65}" type="slidenum">
              <a:rPr lang="en-US" smtClean="0"/>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0DA81B8-4377-444E-AD34-47B78275DCA0}" type="slidenum">
              <a:rPr lang="en-US" smtClean="0"/>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C699716-A49A-40D4-9793-8C40F87A2D91}" type="slidenum">
              <a:rPr lang="en-US" smtClean="0"/>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0A420874-8281-4981-AED5-B4D5C2FFAEE2}" type="slidenum">
              <a:rPr lang="en-US" smtClean="0"/>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F7906E65-15C6-48F2-AF5E-565466DA2E0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C699716-A49A-40D4-9793-8C40F87A2D91}"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7D181A7-4C52-403C-8641-9BE194B6691B}" type="slidenum">
              <a:rPr lang="en-US" smtClean="0"/>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09DF3ED-53D9-4BE1-BA42-A9747C62C9CE}" type="slidenum">
              <a:rPr lang="en-US" smtClean="0"/>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7E61FE3-BC3A-448C-AC22-402FF529148D}" type="slidenum">
              <a:rPr lang="en-US" smtClean="0"/>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E071D27-C98B-4CA5-9831-CB5EE79E30CE}" type="slidenum">
              <a:rPr lang="en-US" smtClean="0"/>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6F6A953-0F1E-440D-AB63-FCBD30072C65}" type="slidenum">
              <a:rPr lang="en-US" smtClean="0"/>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0A420874-8281-4981-AED5-B4D5C2FFAEE2}"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F7906E65-15C6-48F2-AF5E-565466DA2E0E}" type="slidenum">
              <a:rPr lang="en-US" smtClean="0"/>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7A2A26F7-75A7-47ED-851D-792468281CF9}" type="slidenum">
              <a:rPr lang="en-US" smtClean="0"/>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4999563-707F-485B-9F06-14434480BB65}" type="slidenum">
              <a:rPr lang="en-US" smtClean="0"/>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E0DA81B8-4377-444E-AD34-47B78275DCA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7D181A7-4C52-403C-8641-9BE194B6691B}" type="slidenum">
              <a:rPr lang="en-US" smtClean="0"/>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C699716-A49A-40D4-9793-8C40F87A2D91}" type="slidenum">
              <a:rPr lang="en-US" smtClean="0"/>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0A420874-8281-4981-AED5-B4D5C2FFAEE2}" type="slidenum">
              <a:rPr lang="en-US" smtClean="0"/>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F7906E65-15C6-48F2-AF5E-565466DA2E0E}" type="slidenum">
              <a:rPr lang="en-US" smtClean="0"/>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7D181A7-4C52-403C-8641-9BE194B6691B}" type="slidenum">
              <a:rPr lang="en-US" smtClean="0"/>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09DF3ED-53D9-4BE1-BA42-A9747C62C9CE}" type="slidenum">
              <a:rPr lang="en-US" smtClean="0"/>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7E61FE3-BC3A-448C-AC22-402FF529148D}" type="slidenum">
              <a:rPr lang="en-US" smtClean="0"/>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E071D27-C98B-4CA5-9831-CB5EE79E30CE}" type="slidenum">
              <a:rPr lang="en-US" smtClean="0"/>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6F6A953-0F1E-440D-AB63-FCBD30072C65}" type="slidenum">
              <a:rPr lang="en-US" smtClean="0"/>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09DF3ED-53D9-4BE1-BA42-A9747C62C9CE}" type="slidenum">
              <a:rPr lang="en-US" smtClean="0"/>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7E61FE3-BC3A-448C-AC22-402FF529148D}" type="slidenum">
              <a:rPr lang="en-US" smtClean="0"/>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67DA60E2-B54F-47F6-B189-B4D94EE160A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67DA60E2-B54F-47F6-B189-B4D94EE160A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67DA60E2-B54F-47F6-B189-B4D94EE160A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a:ext uri="{909E8E84-426E-40DD-AFC4-6F175D3DCCD1}"/>
            <a:ext uri="{91240B29-F687-4F45-9708-019B960494DF}"/>
            <a:ext uri="{AF507438-7753-43E0-B8FC-AC1667EBCBE1}"/>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ctrTitle" sz="quarter"/>
          </p:nvPr>
        </p:nvSpPr>
        <p:spPr>
          <a:xfrm>
            <a:off x="838200" y="457200"/>
            <a:ext cx="7848600" cy="2765425"/>
          </a:xfrm>
        </p:spPr>
        <p:txBody>
          <a:bodyPr/>
          <a:lstStyle/>
          <a:p>
            <a:pPr eaLnBrk="1" hangingPunct="1">
              <a:defRPr/>
            </a:pPr>
            <a:r>
              <a:rPr lang="en-US" sz="3200" dirty="0" smtClean="0">
                <a:solidFill>
                  <a:schemeClr val="bg1">
                    <a:lumMod val="10000"/>
                  </a:schemeClr>
                </a:solidFill>
                <a:effectLst/>
              </a:rPr>
              <a:t>Cryptography and Network Security</a:t>
            </a:r>
            <a:br>
              <a:rPr lang="en-US" sz="3200" dirty="0" smtClean="0">
                <a:solidFill>
                  <a:schemeClr val="bg1">
                    <a:lumMod val="10000"/>
                  </a:schemeClr>
                </a:solidFill>
                <a:effectLst/>
              </a:rPr>
            </a:br>
            <a:r>
              <a:rPr lang="en-US" sz="3200" dirty="0" smtClean="0">
                <a:solidFill>
                  <a:schemeClr val="bg1">
                    <a:lumMod val="10000"/>
                  </a:schemeClr>
                </a:solidFill>
                <a:effectLst/>
              </a:rPr>
              <a:t>Chapter 20</a:t>
            </a:r>
            <a:br>
              <a:rPr lang="en-US" sz="3200" dirty="0" smtClean="0">
                <a:solidFill>
                  <a:schemeClr val="bg1">
                    <a:lumMod val="10000"/>
                  </a:schemeClr>
                </a:solidFill>
                <a:effectLst/>
              </a:rPr>
            </a:br>
            <a:r>
              <a:rPr lang="en-US" sz="3200" dirty="0" smtClean="0">
                <a:solidFill>
                  <a:schemeClr val="bg1">
                    <a:lumMod val="10000"/>
                  </a:schemeClr>
                </a:solidFill>
                <a:effectLst/>
              </a:rPr>
              <a:t/>
            </a:r>
            <a:br>
              <a:rPr lang="en-US" sz="3200" dirty="0" smtClean="0">
                <a:solidFill>
                  <a:schemeClr val="bg1">
                    <a:lumMod val="10000"/>
                  </a:schemeClr>
                </a:solidFill>
                <a:effectLst/>
              </a:rPr>
            </a:br>
            <a:r>
              <a:rPr lang="en-US" sz="4800" dirty="0" smtClean="0">
                <a:solidFill>
                  <a:schemeClr val="bg1">
                    <a:lumMod val="10000"/>
                  </a:schemeClr>
                </a:solidFill>
                <a:effectLst/>
              </a:rPr>
              <a:t>Intruders</a:t>
            </a:r>
            <a:endParaRPr lang="en-AU" sz="3200" dirty="0" smtClean="0">
              <a:solidFill>
                <a:schemeClr val="bg1">
                  <a:lumMod val="10000"/>
                </a:schemeClr>
              </a:solidFill>
              <a:effectLst/>
            </a:endParaRPr>
          </a:p>
        </p:txBody>
      </p:sp>
      <p:sp>
        <p:nvSpPr>
          <p:cNvPr id="77827" name="Rectangle 3"/>
          <p:cNvSpPr>
            <a:spLocks noGrp="1" noChangeArrowheads="1"/>
          </p:cNvSpPr>
          <p:nvPr>
            <p:ph type="subTitle" sz="quarter" idx="1"/>
          </p:nvPr>
        </p:nvSpPr>
        <p:spPr>
          <a:xfrm>
            <a:off x="4427538" y="3657600"/>
            <a:ext cx="4392612" cy="1139825"/>
          </a:xfrm>
        </p:spPr>
        <p:txBody>
          <a:bodyPr/>
          <a:lstStyle/>
          <a:p>
            <a:pPr eaLnBrk="1" hangingPunct="1">
              <a:defRPr/>
            </a:pPr>
            <a:r>
              <a:rPr lang="en-US" sz="2000" dirty="0" smtClean="0">
                <a:solidFill>
                  <a:schemeClr val="bg1">
                    <a:lumMod val="10000"/>
                  </a:schemeClr>
                </a:solidFill>
                <a:effectLst/>
              </a:rPr>
              <a:t>Fifth Edition</a:t>
            </a:r>
          </a:p>
          <a:p>
            <a:pPr eaLnBrk="1" hangingPunct="1">
              <a:defRPr/>
            </a:pPr>
            <a:r>
              <a:rPr lang="en-US" sz="2000" dirty="0" smtClean="0">
                <a:solidFill>
                  <a:schemeClr val="bg1">
                    <a:lumMod val="10000"/>
                  </a:schemeClr>
                </a:solidFill>
                <a:effectLst/>
              </a:rPr>
              <a:t>by William Stallings	</a:t>
            </a:r>
          </a:p>
          <a:p>
            <a:pPr eaLnBrk="1" hangingPunct="1">
              <a:defRPr/>
            </a:pPr>
            <a:endParaRPr lang="en-US" sz="2000" dirty="0" smtClean="0">
              <a:solidFill>
                <a:schemeClr val="bg1">
                  <a:lumMod val="10000"/>
                </a:schemeClr>
              </a:solidFill>
              <a:effectLst/>
            </a:endParaRPr>
          </a:p>
        </p:txBody>
      </p:sp>
      <p:sp>
        <p:nvSpPr>
          <p:cNvPr id="4" name="Slide Number Placeholder 3"/>
          <p:cNvSpPr>
            <a:spLocks noGrp="1"/>
          </p:cNvSpPr>
          <p:nvPr>
            <p:ph type="sldNum" sz="quarter" idx="10"/>
          </p:nvPr>
        </p:nvSpPr>
        <p:spPr/>
        <p:txBody>
          <a:bodyPr/>
          <a:lstStyle/>
          <a:p>
            <a:pPr>
              <a:defRPr/>
            </a:pPr>
            <a:fld id="{5A8D4B72-FF07-4A56-9F4E-F5965175B0D7}" type="slidenum">
              <a:rPr lang="en-US" smtClean="0">
                <a:solidFill>
                  <a:schemeClr val="bg1">
                    <a:lumMod val="10000"/>
                  </a:schemeClr>
                </a:solidFill>
              </a:rPr>
              <a:pPr>
                <a:defRPr/>
              </a:pPr>
              <a:t>1</a:t>
            </a:fld>
            <a:endParaRPr lang="en-US">
              <a:solidFill>
                <a:schemeClr val="bg1">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hangingPunct="1">
              <a:defRPr/>
            </a:pPr>
            <a:r>
              <a:rPr lang="en-AU" sz="3600" dirty="0">
                <a:solidFill>
                  <a:schemeClr val="bg1">
                    <a:lumMod val="10000"/>
                  </a:schemeClr>
                </a:solidFill>
                <a:effectLst/>
                <a:ea typeface="+mj-ea"/>
              </a:rPr>
              <a:t>Managing Passwords - Education</a:t>
            </a:r>
          </a:p>
        </p:txBody>
      </p:sp>
      <p:sp>
        <p:nvSpPr>
          <p:cNvPr id="1027" name="Rectangle 3"/>
          <p:cNvSpPr>
            <a:spLocks noGrp="1" noChangeArrowheads="1"/>
          </p:cNvSpPr>
          <p:nvPr>
            <p:ph idx="1"/>
          </p:nvPr>
        </p:nvSpPr>
        <p:spPr/>
        <p:txBody>
          <a:bodyPr/>
          <a:lstStyle/>
          <a:p>
            <a:pPr eaLnBrk="1" hangingPunct="1">
              <a:defRPr/>
            </a:pPr>
            <a:r>
              <a:rPr lang="en-AU">
                <a:solidFill>
                  <a:schemeClr val="bg1">
                    <a:lumMod val="10000"/>
                  </a:schemeClr>
                </a:solidFill>
                <a:effectLst/>
                <a:ea typeface="+mn-ea"/>
              </a:rPr>
              <a:t>can use policies and good user education </a:t>
            </a:r>
          </a:p>
          <a:p>
            <a:pPr eaLnBrk="1" hangingPunct="1">
              <a:defRPr/>
            </a:pPr>
            <a:r>
              <a:rPr lang="en-AU">
                <a:solidFill>
                  <a:schemeClr val="bg1">
                    <a:lumMod val="10000"/>
                  </a:schemeClr>
                </a:solidFill>
                <a:effectLst/>
                <a:ea typeface="+mn-ea"/>
              </a:rPr>
              <a:t>educate on importance of good passwords</a:t>
            </a:r>
          </a:p>
          <a:p>
            <a:pPr eaLnBrk="1" hangingPunct="1">
              <a:defRPr/>
            </a:pPr>
            <a:r>
              <a:rPr lang="en-AU">
                <a:solidFill>
                  <a:schemeClr val="bg1">
                    <a:lumMod val="10000"/>
                  </a:schemeClr>
                </a:solidFill>
                <a:effectLst/>
                <a:ea typeface="+mn-ea"/>
              </a:rPr>
              <a:t>give guidelines for good passwords </a:t>
            </a:r>
          </a:p>
          <a:p>
            <a:pPr lvl="1" eaLnBrk="1" hangingPunct="1">
              <a:defRPr/>
            </a:pPr>
            <a:r>
              <a:rPr lang="en-AU">
                <a:solidFill>
                  <a:schemeClr val="bg1">
                    <a:lumMod val="10000"/>
                  </a:schemeClr>
                </a:solidFill>
                <a:effectLst/>
              </a:rPr>
              <a:t>minimum length (&gt;6) </a:t>
            </a:r>
          </a:p>
          <a:p>
            <a:pPr lvl="1" eaLnBrk="1" hangingPunct="1">
              <a:defRPr/>
            </a:pPr>
            <a:r>
              <a:rPr lang="en-AU">
                <a:solidFill>
                  <a:schemeClr val="bg1">
                    <a:lumMod val="10000"/>
                  </a:schemeClr>
                </a:solidFill>
                <a:effectLst/>
              </a:rPr>
              <a:t>require a mix of upper &amp; lower case letters, numbers, punctuation </a:t>
            </a:r>
          </a:p>
          <a:p>
            <a:pPr lvl="1" eaLnBrk="1" hangingPunct="1">
              <a:defRPr/>
            </a:pPr>
            <a:r>
              <a:rPr lang="en-AU">
                <a:solidFill>
                  <a:schemeClr val="bg1">
                    <a:lumMod val="10000"/>
                  </a:schemeClr>
                </a:solidFill>
                <a:effectLst/>
              </a:rPr>
              <a:t>not dictionary words</a:t>
            </a:r>
          </a:p>
          <a:p>
            <a:pPr eaLnBrk="1" hangingPunct="1">
              <a:defRPr/>
            </a:pPr>
            <a:r>
              <a:rPr lang="en-AU">
                <a:solidFill>
                  <a:schemeClr val="bg1">
                    <a:lumMod val="10000"/>
                  </a:schemeClr>
                </a:solidFill>
                <a:effectLst/>
                <a:ea typeface="+mn-ea"/>
              </a:rPr>
              <a:t>but likely to be ignored by many users</a:t>
            </a:r>
          </a:p>
        </p:txBody>
      </p:sp>
      <p:sp>
        <p:nvSpPr>
          <p:cNvPr id="4" name="Slide Number Placeholder 3"/>
          <p:cNvSpPr>
            <a:spLocks noGrp="1"/>
          </p:cNvSpPr>
          <p:nvPr>
            <p:ph type="sldNum" sz="quarter" idx="10"/>
          </p:nvPr>
        </p:nvSpPr>
        <p:spPr/>
        <p:txBody>
          <a:bodyPr/>
          <a:lstStyle/>
          <a:p>
            <a:pPr>
              <a:defRPr/>
            </a:pPr>
            <a:fld id="{09D15EA4-0BC1-45FF-99CD-2A0FC0B7D9A7}" type="slidenum">
              <a:rPr lang="en-US" smtClean="0">
                <a:solidFill>
                  <a:schemeClr val="bg1">
                    <a:lumMod val="10000"/>
                  </a:schemeClr>
                </a:solidFill>
              </a:rPr>
              <a:pPr>
                <a:defRPr/>
              </a:pPr>
              <a:t>10</a:t>
            </a:fld>
            <a:endParaRPr lang="en-US">
              <a:solidFill>
                <a:schemeClr val="bg1">
                  <a:lumMod val="1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p:txBody>
          <a:bodyPr/>
          <a:lstStyle/>
          <a:p>
            <a:pPr eaLnBrk="1" hangingPunct="1">
              <a:defRPr/>
            </a:pPr>
            <a:r>
              <a:rPr lang="en-AU" sz="2800" dirty="0">
                <a:solidFill>
                  <a:schemeClr val="bg1">
                    <a:lumMod val="10000"/>
                  </a:schemeClr>
                </a:solidFill>
                <a:effectLst/>
                <a:ea typeface="+mj-ea"/>
              </a:rPr>
              <a:t>Managing Passwords - Computer Generated</a:t>
            </a:r>
          </a:p>
        </p:txBody>
      </p:sp>
      <p:sp>
        <p:nvSpPr>
          <p:cNvPr id="82947" name="Rectangle 1027"/>
          <p:cNvSpPr>
            <a:spLocks noGrp="1" noChangeArrowheads="1"/>
          </p:cNvSpPr>
          <p:nvPr>
            <p:ph idx="1"/>
          </p:nvPr>
        </p:nvSpPr>
        <p:spPr/>
        <p:txBody>
          <a:bodyPr/>
          <a:lstStyle/>
          <a:p>
            <a:pPr eaLnBrk="1" hangingPunct="1">
              <a:lnSpc>
                <a:spcPct val="90000"/>
              </a:lnSpc>
              <a:defRPr/>
            </a:pPr>
            <a:r>
              <a:rPr lang="en-AU" dirty="0" smtClean="0">
                <a:solidFill>
                  <a:schemeClr val="bg1">
                    <a:lumMod val="10000"/>
                  </a:schemeClr>
                </a:solidFill>
                <a:effectLst/>
              </a:rPr>
              <a:t>let computer create passwords</a:t>
            </a:r>
          </a:p>
          <a:p>
            <a:pPr eaLnBrk="1" hangingPunct="1">
              <a:lnSpc>
                <a:spcPct val="90000"/>
              </a:lnSpc>
              <a:defRPr/>
            </a:pPr>
            <a:r>
              <a:rPr lang="en-AU" dirty="0" smtClean="0">
                <a:solidFill>
                  <a:schemeClr val="bg1">
                    <a:lumMod val="10000"/>
                  </a:schemeClr>
                </a:solidFill>
                <a:effectLst/>
              </a:rPr>
              <a:t>if random likely not memorisable, so will be written down (sticky label syndrome)</a:t>
            </a:r>
          </a:p>
          <a:p>
            <a:pPr eaLnBrk="1" hangingPunct="1">
              <a:lnSpc>
                <a:spcPct val="90000"/>
              </a:lnSpc>
              <a:defRPr/>
            </a:pPr>
            <a:r>
              <a:rPr lang="en-AU" dirty="0" smtClean="0">
                <a:solidFill>
                  <a:schemeClr val="bg1">
                    <a:lumMod val="10000"/>
                  </a:schemeClr>
                </a:solidFill>
                <a:effectLst/>
              </a:rPr>
              <a:t>even pronounceable not remembered</a:t>
            </a:r>
          </a:p>
          <a:p>
            <a:pPr eaLnBrk="1" hangingPunct="1">
              <a:lnSpc>
                <a:spcPct val="90000"/>
              </a:lnSpc>
              <a:defRPr/>
            </a:pPr>
            <a:r>
              <a:rPr lang="en-AU" dirty="0" smtClean="0">
                <a:solidFill>
                  <a:schemeClr val="bg1">
                    <a:lumMod val="10000"/>
                  </a:schemeClr>
                </a:solidFill>
                <a:effectLst/>
              </a:rPr>
              <a:t>have history of poor user acceptance</a:t>
            </a:r>
          </a:p>
          <a:p>
            <a:pPr eaLnBrk="1" hangingPunct="1">
              <a:lnSpc>
                <a:spcPct val="90000"/>
              </a:lnSpc>
              <a:defRPr/>
            </a:pPr>
            <a:r>
              <a:rPr lang="en-AU" dirty="0" smtClean="0">
                <a:solidFill>
                  <a:schemeClr val="bg1">
                    <a:lumMod val="10000"/>
                  </a:schemeClr>
                </a:solidFill>
                <a:effectLst/>
              </a:rPr>
              <a:t>FIPS PUB 181 one of best generators</a:t>
            </a:r>
          </a:p>
          <a:p>
            <a:pPr lvl="1" eaLnBrk="1" hangingPunct="1">
              <a:lnSpc>
                <a:spcPct val="90000"/>
              </a:lnSpc>
              <a:defRPr/>
            </a:pPr>
            <a:r>
              <a:rPr lang="en-AU" dirty="0" smtClean="0">
                <a:solidFill>
                  <a:schemeClr val="bg1">
                    <a:lumMod val="10000"/>
                  </a:schemeClr>
                </a:solidFill>
                <a:effectLst/>
              </a:rPr>
              <a:t>has both description &amp; sample code</a:t>
            </a:r>
          </a:p>
          <a:p>
            <a:pPr lvl="1" eaLnBrk="1" hangingPunct="1">
              <a:lnSpc>
                <a:spcPct val="90000"/>
              </a:lnSpc>
              <a:defRPr/>
            </a:pPr>
            <a:r>
              <a:rPr lang="en-US" dirty="0" smtClean="0">
                <a:solidFill>
                  <a:schemeClr val="bg1">
                    <a:lumMod val="10000"/>
                  </a:schemeClr>
                </a:solidFill>
                <a:effectLst/>
              </a:rPr>
              <a:t>generates words from concatenating random pronounceable syllables</a:t>
            </a:r>
            <a:endParaRPr lang="en-AU" sz="3200" dirty="0" smtClean="0">
              <a:solidFill>
                <a:schemeClr val="bg1">
                  <a:lumMod val="10000"/>
                </a:schemeClr>
              </a:solidFill>
              <a:effectLst/>
            </a:endParaRPr>
          </a:p>
        </p:txBody>
      </p:sp>
      <p:sp>
        <p:nvSpPr>
          <p:cNvPr id="4" name="Slide Number Placeholder 3"/>
          <p:cNvSpPr>
            <a:spLocks noGrp="1"/>
          </p:cNvSpPr>
          <p:nvPr>
            <p:ph type="sldNum" sz="quarter" idx="10"/>
          </p:nvPr>
        </p:nvSpPr>
        <p:spPr/>
        <p:txBody>
          <a:bodyPr/>
          <a:lstStyle/>
          <a:p>
            <a:pPr>
              <a:defRPr/>
            </a:pPr>
            <a:fld id="{43F40DEE-AA24-484E-9B2E-8D05E71952B5}" type="slidenum">
              <a:rPr lang="en-US" smtClean="0">
                <a:solidFill>
                  <a:schemeClr val="bg1">
                    <a:lumMod val="10000"/>
                  </a:schemeClr>
                </a:solidFill>
              </a:rPr>
              <a:pPr>
                <a:defRPr/>
              </a:pPr>
              <a:t>11</a:t>
            </a:fld>
            <a:endParaRPr lang="en-US">
              <a:solidFill>
                <a:schemeClr val="bg1">
                  <a:lumMod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dirty="0" smtClean="0">
                <a:solidFill>
                  <a:schemeClr val="bg1">
                    <a:lumMod val="50000"/>
                  </a:schemeClr>
                </a:solidFill>
                <a:effectLst/>
              </a:rPr>
              <a:t>Intruders</a:t>
            </a:r>
            <a:endParaRPr lang="en-AU" dirty="0" smtClean="0">
              <a:solidFill>
                <a:schemeClr val="bg1">
                  <a:lumMod val="50000"/>
                </a:schemeClr>
              </a:solidFill>
              <a:effectLst/>
            </a:endParaRPr>
          </a:p>
        </p:txBody>
      </p:sp>
      <p:sp>
        <p:nvSpPr>
          <p:cNvPr id="46083" name="Rectangle 3"/>
          <p:cNvSpPr>
            <a:spLocks noGrp="1" noChangeArrowheads="1"/>
          </p:cNvSpPr>
          <p:nvPr>
            <p:ph idx="1"/>
          </p:nvPr>
        </p:nvSpPr>
        <p:spPr>
          <a:xfrm>
            <a:off x="251520" y="1676400"/>
            <a:ext cx="8511480" cy="4632920"/>
          </a:xfrm>
        </p:spPr>
        <p:txBody>
          <a:bodyPr/>
          <a:lstStyle/>
          <a:p>
            <a:pPr eaLnBrk="1" hangingPunct="1">
              <a:defRPr/>
            </a:pPr>
            <a:r>
              <a:rPr lang="en-US" sz="2000" dirty="0" smtClean="0">
                <a:solidFill>
                  <a:schemeClr val="bg1">
                    <a:lumMod val="10000"/>
                  </a:schemeClr>
                </a:solidFill>
                <a:effectLst/>
              </a:rPr>
              <a:t>significant issue for networked systems is hostile or unwanted access</a:t>
            </a:r>
          </a:p>
          <a:p>
            <a:pPr eaLnBrk="1" hangingPunct="1">
              <a:defRPr/>
            </a:pPr>
            <a:r>
              <a:rPr lang="en-US" sz="2000" dirty="0" smtClean="0">
                <a:solidFill>
                  <a:schemeClr val="bg1">
                    <a:lumMod val="10000"/>
                  </a:schemeClr>
                </a:solidFill>
                <a:effectLst/>
              </a:rPr>
              <a:t>either via network or local</a:t>
            </a:r>
          </a:p>
          <a:p>
            <a:pPr eaLnBrk="1" hangingPunct="1">
              <a:defRPr/>
            </a:pPr>
            <a:r>
              <a:rPr lang="en-US" sz="2000" dirty="0" smtClean="0">
                <a:solidFill>
                  <a:schemeClr val="bg1">
                    <a:lumMod val="10000"/>
                  </a:schemeClr>
                </a:solidFill>
                <a:effectLst/>
              </a:rPr>
              <a:t>can identify classes of intruders:</a:t>
            </a:r>
          </a:p>
          <a:p>
            <a:pPr lvl="1"/>
            <a:r>
              <a:rPr lang="en-US" sz="2000" b="1" dirty="0" smtClean="0">
                <a:solidFill>
                  <a:schemeClr val="bg1">
                    <a:lumMod val="10000"/>
                  </a:schemeClr>
                </a:solidFill>
              </a:rPr>
              <a:t>Masquerader: </a:t>
            </a:r>
            <a:r>
              <a:rPr lang="en-US" sz="2000" dirty="0" smtClean="0">
                <a:solidFill>
                  <a:schemeClr val="bg1">
                    <a:lumMod val="10000"/>
                  </a:schemeClr>
                </a:solidFill>
              </a:rPr>
              <a:t>An individual who is not authorized to use the computer (outsider)</a:t>
            </a:r>
          </a:p>
          <a:p>
            <a:pPr lvl="1"/>
            <a:r>
              <a:rPr lang="en-US" sz="2000" b="1" dirty="0" smtClean="0">
                <a:solidFill>
                  <a:schemeClr val="bg1">
                    <a:lumMod val="10000"/>
                  </a:schemeClr>
                </a:solidFill>
              </a:rPr>
              <a:t>Misfeasor</a:t>
            </a:r>
            <a:r>
              <a:rPr lang="en-US" sz="2000" b="1" dirty="0" smtClean="0">
                <a:solidFill>
                  <a:schemeClr val="bg1">
                    <a:lumMod val="10000"/>
                  </a:schemeClr>
                </a:solidFill>
              </a:rPr>
              <a:t>: </a:t>
            </a:r>
            <a:r>
              <a:rPr lang="en-US" sz="2000" dirty="0" smtClean="0">
                <a:solidFill>
                  <a:schemeClr val="bg1">
                    <a:lumMod val="10000"/>
                  </a:schemeClr>
                </a:solidFill>
              </a:rPr>
              <a:t>A legitimate user who accesses unauthorized data, programs, or resources (insider)</a:t>
            </a:r>
          </a:p>
          <a:p>
            <a:pPr lvl="1"/>
            <a:r>
              <a:rPr lang="en-US" sz="2000" b="1" dirty="0" smtClean="0">
                <a:solidFill>
                  <a:schemeClr val="bg1">
                    <a:lumMod val="10000"/>
                  </a:schemeClr>
                </a:solidFill>
              </a:rPr>
              <a:t>Clandestine </a:t>
            </a:r>
            <a:r>
              <a:rPr lang="en-US" sz="2000" b="1" dirty="0" smtClean="0">
                <a:solidFill>
                  <a:schemeClr val="bg1">
                    <a:lumMod val="10000"/>
                  </a:schemeClr>
                </a:solidFill>
              </a:rPr>
              <a:t>user: </a:t>
            </a:r>
            <a:r>
              <a:rPr lang="en-US" sz="2000" dirty="0" smtClean="0">
                <a:solidFill>
                  <a:schemeClr val="bg1">
                    <a:lumMod val="10000"/>
                  </a:schemeClr>
                </a:solidFill>
              </a:rPr>
              <a:t>An individual who seizes supervisory control of the system and uses this control to evade auditing and access controls or to suppress audit collection (either)</a:t>
            </a:r>
          </a:p>
          <a:p>
            <a:r>
              <a:rPr lang="en-US" sz="2000" dirty="0" smtClean="0">
                <a:solidFill>
                  <a:schemeClr val="bg1">
                    <a:lumMod val="10000"/>
                  </a:schemeClr>
                </a:solidFill>
              </a:rPr>
              <a:t>Intruder attacks range from the benign (simply exploring net to see what is there); to the serious (who attempt to read privileged data, perform unauthorized modifications, or disrupt system).</a:t>
            </a:r>
          </a:p>
          <a:p>
            <a:pPr eaLnBrk="1" hangingPunct="1">
              <a:defRPr/>
            </a:pPr>
            <a:endParaRPr lang="en-AU" sz="2000" dirty="0" smtClean="0">
              <a:solidFill>
                <a:schemeClr val="bg1">
                  <a:lumMod val="10000"/>
                </a:schemeClr>
              </a:solidFill>
            </a:endParaRPr>
          </a:p>
        </p:txBody>
      </p:sp>
      <p:sp>
        <p:nvSpPr>
          <p:cNvPr id="4" name="Slide Number Placeholder 3"/>
          <p:cNvSpPr>
            <a:spLocks noGrp="1"/>
          </p:cNvSpPr>
          <p:nvPr>
            <p:ph type="sldNum" sz="quarter" idx="10"/>
          </p:nvPr>
        </p:nvSpPr>
        <p:spPr/>
        <p:txBody>
          <a:bodyPr/>
          <a:lstStyle/>
          <a:p>
            <a:pPr>
              <a:defRPr/>
            </a:pPr>
            <a:fld id="{C4E0B0AB-EF17-4A8D-9A22-421E5C3586EB}"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eaLnBrk="1" hangingPunct="1">
              <a:defRPr/>
            </a:pPr>
            <a:r>
              <a:rPr lang="en-US">
                <a:solidFill>
                  <a:schemeClr val="bg1">
                    <a:lumMod val="10000"/>
                  </a:schemeClr>
                </a:solidFill>
                <a:effectLst/>
                <a:ea typeface="+mj-ea"/>
              </a:rPr>
              <a:t>Examples of Intrusion</a:t>
            </a:r>
          </a:p>
        </p:txBody>
      </p:sp>
      <p:sp>
        <p:nvSpPr>
          <p:cNvPr id="208899" name="Rectangle 3"/>
          <p:cNvSpPr>
            <a:spLocks noGrp="1" noChangeArrowheads="1"/>
          </p:cNvSpPr>
          <p:nvPr>
            <p:ph idx="1"/>
          </p:nvPr>
        </p:nvSpPr>
        <p:spPr/>
        <p:txBody>
          <a:bodyPr/>
          <a:lstStyle/>
          <a:p>
            <a:pPr eaLnBrk="1" hangingPunct="1">
              <a:lnSpc>
                <a:spcPct val="90000"/>
              </a:lnSpc>
              <a:defRPr/>
            </a:pPr>
            <a:r>
              <a:rPr lang="en-US" sz="2800" dirty="0">
                <a:solidFill>
                  <a:schemeClr val="bg1">
                    <a:lumMod val="10000"/>
                  </a:schemeClr>
                </a:solidFill>
                <a:effectLst/>
                <a:ea typeface="+mn-ea"/>
              </a:rPr>
              <a:t>remote root compromise</a:t>
            </a:r>
          </a:p>
          <a:p>
            <a:pPr eaLnBrk="1" hangingPunct="1">
              <a:lnSpc>
                <a:spcPct val="90000"/>
              </a:lnSpc>
              <a:defRPr/>
            </a:pPr>
            <a:r>
              <a:rPr lang="en-US" sz="2800" dirty="0">
                <a:solidFill>
                  <a:schemeClr val="bg1">
                    <a:lumMod val="10000"/>
                  </a:schemeClr>
                </a:solidFill>
                <a:effectLst/>
                <a:ea typeface="+mn-ea"/>
              </a:rPr>
              <a:t>web server defacement</a:t>
            </a:r>
          </a:p>
          <a:p>
            <a:pPr eaLnBrk="1" hangingPunct="1">
              <a:lnSpc>
                <a:spcPct val="90000"/>
              </a:lnSpc>
              <a:defRPr/>
            </a:pPr>
            <a:r>
              <a:rPr lang="en-US" sz="2800" dirty="0">
                <a:solidFill>
                  <a:schemeClr val="bg1">
                    <a:lumMod val="10000"/>
                  </a:schemeClr>
                </a:solidFill>
                <a:effectLst/>
                <a:ea typeface="+mn-ea"/>
              </a:rPr>
              <a:t>guessing / cracking passwords</a:t>
            </a:r>
          </a:p>
          <a:p>
            <a:pPr eaLnBrk="1" hangingPunct="1">
              <a:lnSpc>
                <a:spcPct val="90000"/>
              </a:lnSpc>
              <a:defRPr/>
            </a:pPr>
            <a:r>
              <a:rPr lang="en-US" sz="2800" dirty="0">
                <a:solidFill>
                  <a:schemeClr val="bg1">
                    <a:lumMod val="10000"/>
                  </a:schemeClr>
                </a:solidFill>
                <a:effectLst/>
                <a:ea typeface="+mn-ea"/>
              </a:rPr>
              <a:t>copying viewing sensitive data / databases</a:t>
            </a:r>
          </a:p>
          <a:p>
            <a:pPr eaLnBrk="1" hangingPunct="1">
              <a:lnSpc>
                <a:spcPct val="90000"/>
              </a:lnSpc>
              <a:defRPr/>
            </a:pPr>
            <a:r>
              <a:rPr lang="en-US" sz="2800" dirty="0">
                <a:solidFill>
                  <a:schemeClr val="bg1">
                    <a:lumMod val="10000"/>
                  </a:schemeClr>
                </a:solidFill>
                <a:effectLst/>
                <a:ea typeface="+mn-ea"/>
              </a:rPr>
              <a:t>running a packet sniffer</a:t>
            </a:r>
          </a:p>
          <a:p>
            <a:pPr eaLnBrk="1" hangingPunct="1">
              <a:lnSpc>
                <a:spcPct val="90000"/>
              </a:lnSpc>
              <a:defRPr/>
            </a:pPr>
            <a:r>
              <a:rPr lang="en-US" sz="2800" dirty="0">
                <a:solidFill>
                  <a:schemeClr val="bg1">
                    <a:lumMod val="10000"/>
                  </a:schemeClr>
                </a:solidFill>
                <a:effectLst/>
                <a:ea typeface="+mn-ea"/>
              </a:rPr>
              <a:t>distributing pirated software</a:t>
            </a:r>
          </a:p>
          <a:p>
            <a:pPr eaLnBrk="1" hangingPunct="1">
              <a:lnSpc>
                <a:spcPct val="90000"/>
              </a:lnSpc>
              <a:defRPr/>
            </a:pPr>
            <a:r>
              <a:rPr lang="en-US" sz="2800" dirty="0">
                <a:solidFill>
                  <a:schemeClr val="bg1">
                    <a:lumMod val="10000"/>
                  </a:schemeClr>
                </a:solidFill>
                <a:effectLst/>
                <a:ea typeface="+mn-ea"/>
              </a:rPr>
              <a:t>using an unsecured modem to access net</a:t>
            </a:r>
          </a:p>
          <a:p>
            <a:pPr eaLnBrk="1" hangingPunct="1">
              <a:lnSpc>
                <a:spcPct val="90000"/>
              </a:lnSpc>
              <a:defRPr/>
            </a:pPr>
            <a:r>
              <a:rPr lang="en-US" sz="2800" dirty="0">
                <a:solidFill>
                  <a:schemeClr val="bg1">
                    <a:lumMod val="10000"/>
                  </a:schemeClr>
                </a:solidFill>
                <a:effectLst/>
                <a:ea typeface="+mn-ea"/>
              </a:rPr>
              <a:t>impersonating a user to reset password</a:t>
            </a:r>
          </a:p>
          <a:p>
            <a:pPr eaLnBrk="1" hangingPunct="1">
              <a:lnSpc>
                <a:spcPct val="90000"/>
              </a:lnSpc>
              <a:defRPr/>
            </a:pPr>
            <a:r>
              <a:rPr lang="en-US" sz="2800" dirty="0">
                <a:solidFill>
                  <a:schemeClr val="bg1">
                    <a:lumMod val="10000"/>
                  </a:schemeClr>
                </a:solidFill>
                <a:effectLst/>
                <a:ea typeface="+mn-ea"/>
              </a:rPr>
              <a:t>using an unattended workstation</a:t>
            </a:r>
          </a:p>
        </p:txBody>
      </p:sp>
      <p:sp>
        <p:nvSpPr>
          <p:cNvPr id="4" name="Slide Number Placeholder 3"/>
          <p:cNvSpPr>
            <a:spLocks noGrp="1"/>
          </p:cNvSpPr>
          <p:nvPr>
            <p:ph type="sldNum" sz="quarter" idx="10"/>
          </p:nvPr>
        </p:nvSpPr>
        <p:spPr/>
        <p:txBody>
          <a:bodyPr/>
          <a:lstStyle/>
          <a:p>
            <a:pPr>
              <a:defRPr/>
            </a:pPr>
            <a:fld id="{4C53A798-307D-4EEB-9D40-5B3BD0DA322B}" type="slidenum">
              <a:rPr lang="en-US" smtClean="0">
                <a:solidFill>
                  <a:schemeClr val="bg1">
                    <a:lumMod val="10000"/>
                  </a:schemeClr>
                </a:solidFill>
              </a:rPr>
              <a:pPr>
                <a:defRPr/>
              </a:pPr>
              <a:t>3</a:t>
            </a:fld>
            <a:endParaRPr lang="en-US">
              <a:solidFill>
                <a:schemeClr val="bg1">
                  <a:lumMod val="1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57200" y="228600"/>
            <a:ext cx="8229600" cy="1139825"/>
          </a:xfrm>
        </p:spPr>
        <p:txBody>
          <a:bodyPr/>
          <a:lstStyle/>
          <a:p>
            <a:pPr eaLnBrk="1" hangingPunct="1">
              <a:defRPr/>
            </a:pPr>
            <a:r>
              <a:rPr lang="en-US">
                <a:solidFill>
                  <a:schemeClr val="bg1">
                    <a:lumMod val="10000"/>
                  </a:schemeClr>
                </a:solidFill>
                <a:effectLst/>
                <a:ea typeface="+mj-ea"/>
              </a:rPr>
              <a:t>Hackers</a:t>
            </a:r>
          </a:p>
        </p:txBody>
      </p:sp>
      <p:sp>
        <p:nvSpPr>
          <p:cNvPr id="210947" name="Rectangle 3"/>
          <p:cNvSpPr>
            <a:spLocks noGrp="1" noChangeArrowheads="1"/>
          </p:cNvSpPr>
          <p:nvPr>
            <p:ph idx="1"/>
          </p:nvPr>
        </p:nvSpPr>
        <p:spPr>
          <a:xfrm>
            <a:off x="457200" y="1524000"/>
            <a:ext cx="8229600" cy="5105400"/>
          </a:xfrm>
        </p:spPr>
        <p:txBody>
          <a:bodyPr/>
          <a:lstStyle/>
          <a:p>
            <a:pPr eaLnBrk="1" hangingPunct="1">
              <a:defRPr/>
            </a:pPr>
            <a:r>
              <a:rPr lang="en-US" sz="2800" dirty="0" smtClean="0">
                <a:solidFill>
                  <a:schemeClr val="bg1">
                    <a:lumMod val="10000"/>
                  </a:schemeClr>
                </a:solidFill>
                <a:effectLst/>
              </a:rPr>
              <a:t>motivated by thrill of access and status</a:t>
            </a:r>
          </a:p>
          <a:p>
            <a:pPr lvl="1" eaLnBrk="1" hangingPunct="1">
              <a:defRPr/>
            </a:pPr>
            <a:r>
              <a:rPr lang="en-US" sz="2400" dirty="0" smtClean="0">
                <a:solidFill>
                  <a:schemeClr val="bg1">
                    <a:lumMod val="10000"/>
                  </a:schemeClr>
                </a:solidFill>
                <a:effectLst/>
              </a:rPr>
              <a:t>hacking community a strong meritocracy</a:t>
            </a:r>
          </a:p>
          <a:p>
            <a:pPr lvl="1" eaLnBrk="1" hangingPunct="1">
              <a:defRPr/>
            </a:pPr>
            <a:r>
              <a:rPr lang="en-US" sz="2400" dirty="0" smtClean="0">
                <a:solidFill>
                  <a:schemeClr val="bg1">
                    <a:lumMod val="10000"/>
                  </a:schemeClr>
                </a:solidFill>
                <a:effectLst/>
              </a:rPr>
              <a:t>status is determined by level of competence</a:t>
            </a:r>
          </a:p>
          <a:p>
            <a:pPr eaLnBrk="1" hangingPunct="1">
              <a:defRPr/>
            </a:pPr>
            <a:r>
              <a:rPr lang="en-US" sz="2800" dirty="0" smtClean="0">
                <a:solidFill>
                  <a:schemeClr val="bg1">
                    <a:lumMod val="10000"/>
                  </a:schemeClr>
                </a:solidFill>
                <a:effectLst/>
              </a:rPr>
              <a:t>benign intruders might be tolerable</a:t>
            </a:r>
          </a:p>
          <a:p>
            <a:pPr lvl="1" eaLnBrk="1" hangingPunct="1">
              <a:defRPr/>
            </a:pPr>
            <a:r>
              <a:rPr lang="en-US" sz="2400" dirty="0" smtClean="0">
                <a:solidFill>
                  <a:schemeClr val="bg1">
                    <a:lumMod val="10000"/>
                  </a:schemeClr>
                </a:solidFill>
                <a:effectLst/>
              </a:rPr>
              <a:t>do consume resources and may slow performance</a:t>
            </a:r>
          </a:p>
          <a:p>
            <a:pPr lvl="1" eaLnBrk="1" hangingPunct="1">
              <a:defRPr/>
            </a:pPr>
            <a:r>
              <a:rPr lang="en-US" sz="2400" dirty="0" smtClean="0">
                <a:solidFill>
                  <a:schemeClr val="bg1">
                    <a:lumMod val="10000"/>
                  </a:schemeClr>
                </a:solidFill>
                <a:effectLst/>
              </a:rPr>
              <a:t>can’t know in advance whether benign or malign</a:t>
            </a:r>
          </a:p>
          <a:p>
            <a:pPr eaLnBrk="1" hangingPunct="1">
              <a:defRPr/>
            </a:pPr>
            <a:r>
              <a:rPr lang="en-US" sz="2800" dirty="0" smtClean="0">
                <a:solidFill>
                  <a:schemeClr val="bg1">
                    <a:lumMod val="10000"/>
                  </a:schemeClr>
                </a:solidFill>
                <a:effectLst/>
              </a:rPr>
              <a:t>IDS / IPS / VPNs can help counter</a:t>
            </a:r>
          </a:p>
          <a:p>
            <a:pPr eaLnBrk="1" hangingPunct="1">
              <a:defRPr/>
            </a:pPr>
            <a:r>
              <a:rPr lang="en-US" sz="2800" dirty="0" smtClean="0">
                <a:solidFill>
                  <a:schemeClr val="bg1">
                    <a:lumMod val="10000"/>
                  </a:schemeClr>
                </a:solidFill>
                <a:effectLst/>
              </a:rPr>
              <a:t>awareness led to establishment of CERTs</a:t>
            </a:r>
          </a:p>
          <a:p>
            <a:pPr lvl="1" eaLnBrk="1" hangingPunct="1">
              <a:defRPr/>
            </a:pPr>
            <a:r>
              <a:rPr lang="en-US" sz="2400" dirty="0" smtClean="0">
                <a:solidFill>
                  <a:schemeClr val="bg1">
                    <a:lumMod val="10000"/>
                  </a:schemeClr>
                </a:solidFill>
                <a:effectLst/>
              </a:rPr>
              <a:t>collect / disseminate vulnerability info / responses</a:t>
            </a:r>
          </a:p>
        </p:txBody>
      </p:sp>
      <p:sp>
        <p:nvSpPr>
          <p:cNvPr id="4" name="Slide Number Placeholder 3"/>
          <p:cNvSpPr>
            <a:spLocks noGrp="1"/>
          </p:cNvSpPr>
          <p:nvPr>
            <p:ph type="sldNum" sz="quarter" idx="10"/>
          </p:nvPr>
        </p:nvSpPr>
        <p:spPr/>
        <p:txBody>
          <a:bodyPr/>
          <a:lstStyle/>
          <a:p>
            <a:pPr>
              <a:defRPr/>
            </a:pPr>
            <a:fld id="{6BB9F763-E0EA-4753-A819-5168DF33F4A6}" type="slidenum">
              <a:rPr lang="en-US" smtClean="0">
                <a:solidFill>
                  <a:schemeClr val="bg1">
                    <a:lumMod val="10000"/>
                  </a:schemeClr>
                </a:solidFill>
              </a:rPr>
              <a:pPr>
                <a:defRPr/>
              </a:pPr>
              <a:t>4</a:t>
            </a:fld>
            <a:endParaRPr lang="en-US">
              <a:solidFill>
                <a:schemeClr val="bg1">
                  <a:lumMod val="1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eaLnBrk="1" hangingPunct="1">
              <a:defRPr/>
            </a:pPr>
            <a:r>
              <a:rPr lang="en-US" dirty="0">
                <a:solidFill>
                  <a:schemeClr val="bg1">
                    <a:lumMod val="10000"/>
                  </a:schemeClr>
                </a:solidFill>
                <a:effectLst/>
                <a:ea typeface="+mj-ea"/>
              </a:rPr>
              <a:t>Hacker Behavior Example</a:t>
            </a:r>
          </a:p>
        </p:txBody>
      </p:sp>
      <p:sp>
        <p:nvSpPr>
          <p:cNvPr id="211971" name="Rectangle 3"/>
          <p:cNvSpPr>
            <a:spLocks noGrp="1" noChangeArrowheads="1"/>
          </p:cNvSpPr>
          <p:nvPr>
            <p:ph idx="1"/>
          </p:nvPr>
        </p:nvSpPr>
        <p:spPr>
          <a:xfrm>
            <a:off x="457200" y="1676400"/>
            <a:ext cx="8229600" cy="4724400"/>
          </a:xfrm>
        </p:spPr>
        <p:txBody>
          <a:bodyPr/>
          <a:lstStyle/>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select target using IP lookup tools </a:t>
            </a:r>
          </a:p>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map network for accessible services </a:t>
            </a:r>
          </a:p>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identify potentially vulnerable services </a:t>
            </a:r>
          </a:p>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brute force (guess) passwords</a:t>
            </a:r>
          </a:p>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install remote administration tool </a:t>
            </a:r>
          </a:p>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wait for admin to log on and capture password</a:t>
            </a:r>
          </a:p>
          <a:p>
            <a:pPr marL="609600" indent="-609600" eaLnBrk="1" hangingPunct="1">
              <a:lnSpc>
                <a:spcPct val="90000"/>
              </a:lnSpc>
              <a:buFont typeface="Times" pitchFamily="-107" charset="0"/>
              <a:buAutoNum type="arabicPeriod"/>
              <a:defRPr/>
            </a:pPr>
            <a:r>
              <a:rPr lang="en-US" dirty="0">
                <a:solidFill>
                  <a:schemeClr val="bg1">
                    <a:lumMod val="10000"/>
                  </a:schemeClr>
                </a:solidFill>
                <a:effectLst/>
                <a:latin typeface="Helvetica" pitchFamily="-107" charset="0"/>
                <a:ea typeface="+mn-ea"/>
              </a:rPr>
              <a:t>use password to access remainder of network</a:t>
            </a:r>
          </a:p>
        </p:txBody>
      </p:sp>
      <p:sp>
        <p:nvSpPr>
          <p:cNvPr id="4" name="Slide Number Placeholder 3"/>
          <p:cNvSpPr>
            <a:spLocks noGrp="1"/>
          </p:cNvSpPr>
          <p:nvPr>
            <p:ph type="sldNum" sz="quarter" idx="10"/>
          </p:nvPr>
        </p:nvSpPr>
        <p:spPr/>
        <p:txBody>
          <a:bodyPr/>
          <a:lstStyle/>
          <a:p>
            <a:pPr>
              <a:defRPr/>
            </a:pPr>
            <a:fld id="{EA2BE248-1751-4AEF-B6AD-2DF1820DAB4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28600"/>
            <a:ext cx="8229600" cy="1139825"/>
          </a:xfrm>
        </p:spPr>
        <p:txBody>
          <a:bodyPr/>
          <a:lstStyle/>
          <a:p>
            <a:pPr eaLnBrk="1" hangingPunct="1">
              <a:defRPr/>
            </a:pPr>
            <a:r>
              <a:rPr lang="en-US" smtClean="0">
                <a:solidFill>
                  <a:schemeClr val="bg1">
                    <a:lumMod val="10000"/>
                  </a:schemeClr>
                </a:solidFill>
                <a:effectLst/>
              </a:rPr>
              <a:t>Intrusion Techniques</a:t>
            </a:r>
            <a:endParaRPr lang="en-AU" smtClean="0">
              <a:solidFill>
                <a:schemeClr val="bg1">
                  <a:lumMod val="10000"/>
                </a:schemeClr>
              </a:solidFill>
              <a:effectLst/>
            </a:endParaRPr>
          </a:p>
        </p:txBody>
      </p:sp>
      <p:sp>
        <p:nvSpPr>
          <p:cNvPr id="48131" name="Rectangle 3"/>
          <p:cNvSpPr>
            <a:spLocks noGrp="1" noChangeArrowheads="1"/>
          </p:cNvSpPr>
          <p:nvPr>
            <p:ph idx="1"/>
          </p:nvPr>
        </p:nvSpPr>
        <p:spPr>
          <a:xfrm>
            <a:off x="457200" y="1371600"/>
            <a:ext cx="8229600" cy="4759325"/>
          </a:xfrm>
        </p:spPr>
        <p:txBody>
          <a:bodyPr/>
          <a:lstStyle/>
          <a:p>
            <a:pPr eaLnBrk="1" hangingPunct="1">
              <a:lnSpc>
                <a:spcPct val="90000"/>
              </a:lnSpc>
              <a:defRPr/>
            </a:pPr>
            <a:r>
              <a:rPr lang="en-US" dirty="0" smtClean="0">
                <a:solidFill>
                  <a:schemeClr val="bg1">
                    <a:lumMod val="10000"/>
                  </a:schemeClr>
                </a:solidFill>
                <a:effectLst/>
              </a:rPr>
              <a:t>aim to gain access and/or increase privileges on a system</a:t>
            </a:r>
          </a:p>
          <a:p>
            <a:pPr eaLnBrk="1" hangingPunct="1">
              <a:lnSpc>
                <a:spcPct val="90000"/>
              </a:lnSpc>
              <a:defRPr/>
            </a:pPr>
            <a:r>
              <a:rPr lang="en-US" dirty="0" smtClean="0">
                <a:solidFill>
                  <a:schemeClr val="bg1">
                    <a:lumMod val="10000"/>
                  </a:schemeClr>
                </a:solidFill>
                <a:effectLst/>
              </a:rPr>
              <a:t>often use system / software vulnerabilities</a:t>
            </a:r>
            <a:endParaRPr lang="en-AU" dirty="0" smtClean="0">
              <a:solidFill>
                <a:schemeClr val="bg1">
                  <a:lumMod val="10000"/>
                </a:schemeClr>
              </a:solidFill>
              <a:effectLst/>
            </a:endParaRPr>
          </a:p>
          <a:p>
            <a:pPr eaLnBrk="1" hangingPunct="1">
              <a:lnSpc>
                <a:spcPct val="90000"/>
              </a:lnSpc>
              <a:defRPr/>
            </a:pPr>
            <a:r>
              <a:rPr lang="en-US" dirty="0" smtClean="0">
                <a:solidFill>
                  <a:schemeClr val="bg1">
                    <a:lumMod val="10000"/>
                  </a:schemeClr>
                </a:solidFill>
                <a:effectLst/>
              </a:rPr>
              <a:t>key goal often is to acquire passwords</a:t>
            </a:r>
            <a:endParaRPr lang="en-AU" dirty="0" smtClean="0">
              <a:solidFill>
                <a:schemeClr val="bg1">
                  <a:lumMod val="10000"/>
                </a:schemeClr>
              </a:solidFill>
              <a:effectLst/>
            </a:endParaRPr>
          </a:p>
          <a:p>
            <a:pPr lvl="1" eaLnBrk="1" hangingPunct="1">
              <a:lnSpc>
                <a:spcPct val="90000"/>
              </a:lnSpc>
              <a:defRPr/>
            </a:pPr>
            <a:r>
              <a:rPr lang="en-US" dirty="0" smtClean="0">
                <a:solidFill>
                  <a:schemeClr val="bg1">
                    <a:lumMod val="10000"/>
                  </a:schemeClr>
                </a:solidFill>
                <a:effectLst/>
              </a:rPr>
              <a:t>so then exercise access rights of owner</a:t>
            </a:r>
            <a:endParaRPr lang="en-AU" dirty="0" smtClean="0">
              <a:solidFill>
                <a:schemeClr val="bg1">
                  <a:lumMod val="10000"/>
                </a:schemeClr>
              </a:solidFill>
              <a:effectLst/>
            </a:endParaRPr>
          </a:p>
          <a:p>
            <a:pPr eaLnBrk="1" hangingPunct="1">
              <a:lnSpc>
                <a:spcPct val="90000"/>
              </a:lnSpc>
              <a:defRPr/>
            </a:pPr>
            <a:r>
              <a:rPr lang="en-AU" dirty="0" smtClean="0">
                <a:solidFill>
                  <a:schemeClr val="bg1">
                    <a:lumMod val="10000"/>
                  </a:schemeClr>
                </a:solidFill>
                <a:effectLst/>
              </a:rPr>
              <a:t>basic attack methodology </a:t>
            </a:r>
          </a:p>
          <a:p>
            <a:pPr lvl="1" eaLnBrk="1" hangingPunct="1">
              <a:lnSpc>
                <a:spcPct val="90000"/>
              </a:lnSpc>
              <a:defRPr/>
            </a:pPr>
            <a:r>
              <a:rPr lang="en-AU" dirty="0" smtClean="0">
                <a:solidFill>
                  <a:schemeClr val="bg1">
                    <a:lumMod val="10000"/>
                  </a:schemeClr>
                </a:solidFill>
                <a:effectLst/>
              </a:rPr>
              <a:t>target acquisition and information gathering </a:t>
            </a:r>
          </a:p>
          <a:p>
            <a:pPr lvl="1" eaLnBrk="1" hangingPunct="1">
              <a:lnSpc>
                <a:spcPct val="90000"/>
              </a:lnSpc>
              <a:defRPr/>
            </a:pPr>
            <a:r>
              <a:rPr lang="en-AU" dirty="0" smtClean="0">
                <a:solidFill>
                  <a:schemeClr val="bg1">
                    <a:lumMod val="10000"/>
                  </a:schemeClr>
                </a:solidFill>
                <a:effectLst/>
              </a:rPr>
              <a:t>initial access </a:t>
            </a:r>
          </a:p>
          <a:p>
            <a:pPr lvl="1" eaLnBrk="1" hangingPunct="1">
              <a:lnSpc>
                <a:spcPct val="90000"/>
              </a:lnSpc>
              <a:defRPr/>
            </a:pPr>
            <a:r>
              <a:rPr lang="en-AU" dirty="0" smtClean="0">
                <a:solidFill>
                  <a:schemeClr val="bg1">
                    <a:lumMod val="10000"/>
                  </a:schemeClr>
                </a:solidFill>
                <a:effectLst/>
              </a:rPr>
              <a:t>privilege escalation </a:t>
            </a:r>
          </a:p>
          <a:p>
            <a:pPr lvl="1" eaLnBrk="1" hangingPunct="1">
              <a:lnSpc>
                <a:spcPct val="90000"/>
              </a:lnSpc>
              <a:defRPr/>
            </a:pPr>
            <a:r>
              <a:rPr lang="en-AU" dirty="0" smtClean="0">
                <a:solidFill>
                  <a:schemeClr val="bg1">
                    <a:lumMod val="10000"/>
                  </a:schemeClr>
                </a:solidFill>
                <a:effectLst/>
              </a:rPr>
              <a:t>covering tracks </a:t>
            </a:r>
          </a:p>
        </p:txBody>
      </p:sp>
      <p:sp>
        <p:nvSpPr>
          <p:cNvPr id="4" name="Slide Number Placeholder 3"/>
          <p:cNvSpPr>
            <a:spLocks noGrp="1"/>
          </p:cNvSpPr>
          <p:nvPr>
            <p:ph type="sldNum" sz="quarter" idx="10"/>
          </p:nvPr>
        </p:nvSpPr>
        <p:spPr/>
        <p:txBody>
          <a:bodyPr/>
          <a:lstStyle/>
          <a:p>
            <a:pPr>
              <a:defRPr/>
            </a:pPr>
            <a:fld id="{2AA7ADE6-421E-4757-B202-E0986192032C}" type="slidenum">
              <a:rPr lang="en-US" smtClean="0">
                <a:solidFill>
                  <a:schemeClr val="bg1">
                    <a:lumMod val="10000"/>
                  </a:schemeClr>
                </a:solidFill>
              </a:rPr>
              <a:pPr>
                <a:defRPr/>
              </a:pPr>
              <a:t>6</a:t>
            </a:fld>
            <a:endParaRPr lang="en-US">
              <a:solidFill>
                <a:schemeClr val="bg1">
                  <a:lumMod val="1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dirty="0" smtClean="0">
                <a:solidFill>
                  <a:schemeClr val="bg1">
                    <a:lumMod val="10000"/>
                  </a:schemeClr>
                </a:solidFill>
                <a:effectLst/>
              </a:rPr>
              <a:t>Password Guessing</a:t>
            </a:r>
            <a:endParaRPr lang="en-AU" dirty="0" smtClean="0">
              <a:solidFill>
                <a:schemeClr val="bg1">
                  <a:lumMod val="10000"/>
                </a:schemeClr>
              </a:solidFill>
              <a:effectLst/>
            </a:endParaRPr>
          </a:p>
        </p:txBody>
      </p:sp>
      <p:sp>
        <p:nvSpPr>
          <p:cNvPr id="49155" name="Rectangle 3"/>
          <p:cNvSpPr>
            <a:spLocks noGrp="1" noChangeArrowheads="1"/>
          </p:cNvSpPr>
          <p:nvPr>
            <p:ph idx="1"/>
          </p:nvPr>
        </p:nvSpPr>
        <p:spPr>
          <a:xfrm>
            <a:off x="304800" y="1371600"/>
            <a:ext cx="8458200" cy="5257800"/>
          </a:xfrm>
        </p:spPr>
        <p:txBody>
          <a:bodyPr/>
          <a:lstStyle/>
          <a:p>
            <a:pPr eaLnBrk="1" hangingPunct="1">
              <a:defRPr/>
            </a:pPr>
            <a:r>
              <a:rPr lang="en-AU" sz="2800" dirty="0">
                <a:solidFill>
                  <a:schemeClr val="bg1">
                    <a:lumMod val="10000"/>
                  </a:schemeClr>
                </a:solidFill>
                <a:effectLst/>
                <a:ea typeface="+mn-ea"/>
              </a:rPr>
              <a:t>one of the most common attacks</a:t>
            </a:r>
          </a:p>
          <a:p>
            <a:pPr eaLnBrk="1" hangingPunct="1">
              <a:defRPr/>
            </a:pPr>
            <a:r>
              <a:rPr lang="en-AU" sz="2800" dirty="0">
                <a:solidFill>
                  <a:schemeClr val="bg1">
                    <a:lumMod val="10000"/>
                  </a:schemeClr>
                </a:solidFill>
                <a:effectLst/>
                <a:ea typeface="+mn-ea"/>
              </a:rPr>
              <a:t>attacker knows a login (from email/web page etc) </a:t>
            </a:r>
          </a:p>
          <a:p>
            <a:pPr eaLnBrk="1" hangingPunct="1">
              <a:defRPr/>
            </a:pPr>
            <a:r>
              <a:rPr lang="en-AU" sz="2800" dirty="0">
                <a:solidFill>
                  <a:schemeClr val="bg1">
                    <a:lumMod val="10000"/>
                  </a:schemeClr>
                </a:solidFill>
                <a:effectLst/>
                <a:ea typeface="+mn-ea"/>
              </a:rPr>
              <a:t>then attempts to guess password for it </a:t>
            </a:r>
          </a:p>
          <a:p>
            <a:pPr lvl="1" eaLnBrk="1" hangingPunct="1">
              <a:defRPr/>
            </a:pPr>
            <a:r>
              <a:rPr lang="en-US" sz="2400" dirty="0">
                <a:solidFill>
                  <a:schemeClr val="bg1">
                    <a:lumMod val="10000"/>
                  </a:schemeClr>
                </a:solidFill>
                <a:effectLst/>
              </a:rPr>
              <a:t>defaults, short passwords, </a:t>
            </a:r>
            <a:r>
              <a:rPr lang="en-AU" sz="2400" dirty="0">
                <a:solidFill>
                  <a:schemeClr val="bg1">
                    <a:lumMod val="10000"/>
                  </a:schemeClr>
                </a:solidFill>
                <a:effectLst/>
              </a:rPr>
              <a:t>common word searches</a:t>
            </a:r>
          </a:p>
          <a:p>
            <a:pPr lvl="1" eaLnBrk="1" hangingPunct="1">
              <a:defRPr/>
            </a:pPr>
            <a:r>
              <a:rPr lang="en-AU" sz="2400" dirty="0">
                <a:solidFill>
                  <a:schemeClr val="bg1">
                    <a:lumMod val="10000"/>
                  </a:schemeClr>
                </a:solidFill>
                <a:effectLst/>
              </a:rPr>
              <a:t>user info (variations on names, birthday, phone, common words/interests) </a:t>
            </a:r>
          </a:p>
          <a:p>
            <a:pPr lvl="1" eaLnBrk="1" hangingPunct="1">
              <a:defRPr/>
            </a:pPr>
            <a:r>
              <a:rPr lang="en-AU" sz="2400" dirty="0">
                <a:solidFill>
                  <a:schemeClr val="bg1">
                    <a:lumMod val="10000"/>
                  </a:schemeClr>
                </a:solidFill>
                <a:effectLst/>
              </a:rPr>
              <a:t>exhaustively searching all possible passwords</a:t>
            </a:r>
            <a:r>
              <a:rPr lang="en-AU" sz="2000" dirty="0">
                <a:solidFill>
                  <a:schemeClr val="bg1">
                    <a:lumMod val="10000"/>
                  </a:schemeClr>
                </a:solidFill>
                <a:effectLst/>
              </a:rPr>
              <a:t> </a:t>
            </a:r>
          </a:p>
          <a:p>
            <a:pPr eaLnBrk="1" hangingPunct="1">
              <a:defRPr/>
            </a:pPr>
            <a:r>
              <a:rPr lang="en-AU" sz="2800" dirty="0">
                <a:solidFill>
                  <a:schemeClr val="bg1">
                    <a:lumMod val="10000"/>
                  </a:schemeClr>
                </a:solidFill>
                <a:effectLst/>
                <a:ea typeface="+mn-ea"/>
              </a:rPr>
              <a:t>check by login or against stolen password file </a:t>
            </a:r>
          </a:p>
          <a:p>
            <a:pPr eaLnBrk="1" hangingPunct="1">
              <a:defRPr/>
            </a:pPr>
            <a:r>
              <a:rPr lang="en-AU" sz="2800" dirty="0">
                <a:solidFill>
                  <a:schemeClr val="bg1">
                    <a:lumMod val="10000"/>
                  </a:schemeClr>
                </a:solidFill>
                <a:effectLst/>
                <a:ea typeface="+mn-ea"/>
              </a:rPr>
              <a:t>success depends on password chosen by user</a:t>
            </a:r>
          </a:p>
          <a:p>
            <a:pPr eaLnBrk="1" hangingPunct="1">
              <a:defRPr/>
            </a:pPr>
            <a:r>
              <a:rPr lang="en-AU" sz="2800" dirty="0">
                <a:solidFill>
                  <a:schemeClr val="bg1">
                    <a:lumMod val="10000"/>
                  </a:schemeClr>
                </a:solidFill>
                <a:effectLst/>
                <a:ea typeface="+mn-ea"/>
              </a:rPr>
              <a:t>surveys show many users choose poorly </a:t>
            </a:r>
          </a:p>
        </p:txBody>
      </p:sp>
      <p:sp>
        <p:nvSpPr>
          <p:cNvPr id="5" name="Slide Number Placeholder 4"/>
          <p:cNvSpPr>
            <a:spLocks noGrp="1"/>
          </p:cNvSpPr>
          <p:nvPr>
            <p:ph type="sldNum" sz="quarter" idx="10"/>
          </p:nvPr>
        </p:nvSpPr>
        <p:spPr/>
        <p:txBody>
          <a:bodyPr/>
          <a:lstStyle/>
          <a:p>
            <a:pPr>
              <a:defRPr/>
            </a:pPr>
            <a:fld id="{11220C99-218D-41DA-AC19-48A49C189B4E}" type="slidenum">
              <a:rPr lang="en-US" smtClean="0">
                <a:solidFill>
                  <a:schemeClr val="bg1">
                    <a:lumMod val="10000"/>
                  </a:schemeClr>
                </a:solidFill>
              </a:rPr>
              <a:pPr>
                <a:defRPr/>
              </a:pPr>
              <a:t>7</a:t>
            </a:fld>
            <a:endParaRPr lang="en-US">
              <a:solidFill>
                <a:schemeClr val="bg1">
                  <a:lumMod val="1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mtClean="0">
                <a:solidFill>
                  <a:schemeClr val="bg1">
                    <a:lumMod val="10000"/>
                  </a:schemeClr>
                </a:solidFill>
                <a:effectLst/>
              </a:rPr>
              <a:t>Password Capture</a:t>
            </a:r>
            <a:endParaRPr lang="en-AU" dirty="0" smtClean="0">
              <a:solidFill>
                <a:schemeClr val="bg1">
                  <a:lumMod val="10000"/>
                </a:schemeClr>
              </a:solidFill>
              <a:effectLst/>
            </a:endParaRPr>
          </a:p>
        </p:txBody>
      </p:sp>
      <p:sp>
        <p:nvSpPr>
          <p:cNvPr id="52227" name="Rectangle 3"/>
          <p:cNvSpPr>
            <a:spLocks noGrp="1" noChangeArrowheads="1"/>
          </p:cNvSpPr>
          <p:nvPr>
            <p:ph idx="1"/>
          </p:nvPr>
        </p:nvSpPr>
        <p:spPr/>
        <p:txBody>
          <a:bodyPr/>
          <a:lstStyle/>
          <a:p>
            <a:pPr eaLnBrk="1" hangingPunct="1">
              <a:defRPr/>
            </a:pPr>
            <a:r>
              <a:rPr lang="en-AU" sz="2800" smtClean="0">
                <a:solidFill>
                  <a:schemeClr val="bg1">
                    <a:lumMod val="10000"/>
                  </a:schemeClr>
                </a:solidFill>
                <a:effectLst/>
                <a:ea typeface="+mn-ea"/>
              </a:rPr>
              <a:t>another attack involves </a:t>
            </a:r>
            <a:r>
              <a:rPr lang="en-AU" sz="2800" b="1" smtClean="0">
                <a:solidFill>
                  <a:schemeClr val="bg1">
                    <a:lumMod val="10000"/>
                  </a:schemeClr>
                </a:solidFill>
                <a:effectLst/>
                <a:ea typeface="+mn-ea"/>
              </a:rPr>
              <a:t>password capture</a:t>
            </a:r>
            <a:r>
              <a:rPr lang="en-AU" sz="2800" smtClean="0">
                <a:solidFill>
                  <a:schemeClr val="bg1">
                    <a:lumMod val="10000"/>
                  </a:schemeClr>
                </a:solidFill>
                <a:effectLst/>
                <a:ea typeface="+mn-ea"/>
              </a:rPr>
              <a:t> </a:t>
            </a:r>
          </a:p>
          <a:p>
            <a:pPr lvl="1" eaLnBrk="1" hangingPunct="1">
              <a:defRPr/>
            </a:pPr>
            <a:r>
              <a:rPr lang="en-AU" sz="2400" smtClean="0">
                <a:solidFill>
                  <a:schemeClr val="bg1">
                    <a:lumMod val="10000"/>
                  </a:schemeClr>
                </a:solidFill>
                <a:effectLst/>
              </a:rPr>
              <a:t>watching over shoulder as password is entered </a:t>
            </a:r>
          </a:p>
          <a:p>
            <a:pPr lvl="1" eaLnBrk="1" hangingPunct="1">
              <a:defRPr/>
            </a:pPr>
            <a:r>
              <a:rPr lang="en-AU" sz="2400" smtClean="0">
                <a:solidFill>
                  <a:schemeClr val="bg1">
                    <a:lumMod val="10000"/>
                  </a:schemeClr>
                </a:solidFill>
                <a:effectLst/>
              </a:rPr>
              <a:t>using a trojan horse program to collect</a:t>
            </a:r>
          </a:p>
          <a:p>
            <a:pPr lvl="1" eaLnBrk="1" hangingPunct="1">
              <a:defRPr/>
            </a:pPr>
            <a:r>
              <a:rPr lang="en-AU" sz="2400" smtClean="0">
                <a:solidFill>
                  <a:schemeClr val="bg1">
                    <a:lumMod val="10000"/>
                  </a:schemeClr>
                </a:solidFill>
                <a:effectLst/>
              </a:rPr>
              <a:t>monitoring an insecure network login </a:t>
            </a:r>
          </a:p>
          <a:p>
            <a:pPr lvl="2" eaLnBrk="1" hangingPunct="1">
              <a:defRPr/>
            </a:pPr>
            <a:r>
              <a:rPr lang="en-AU" sz="2000" smtClean="0">
                <a:solidFill>
                  <a:schemeClr val="bg1">
                    <a:lumMod val="10000"/>
                  </a:schemeClr>
                </a:solidFill>
                <a:effectLst/>
              </a:rPr>
              <a:t>eg. telnet, FTP, web, email</a:t>
            </a:r>
          </a:p>
          <a:p>
            <a:pPr lvl="1" eaLnBrk="1" hangingPunct="1">
              <a:defRPr/>
            </a:pPr>
            <a:r>
              <a:rPr lang="en-AU" sz="2400" smtClean="0">
                <a:solidFill>
                  <a:schemeClr val="bg1">
                    <a:lumMod val="10000"/>
                  </a:schemeClr>
                </a:solidFill>
                <a:effectLst/>
              </a:rPr>
              <a:t>extracting recorded info after successful login (web history/cache, last number dialed etc) </a:t>
            </a:r>
          </a:p>
          <a:p>
            <a:pPr eaLnBrk="1" hangingPunct="1">
              <a:defRPr/>
            </a:pPr>
            <a:r>
              <a:rPr lang="en-AU" sz="2800" smtClean="0">
                <a:solidFill>
                  <a:schemeClr val="bg1">
                    <a:lumMod val="10000"/>
                  </a:schemeClr>
                </a:solidFill>
                <a:effectLst/>
                <a:ea typeface="+mn-ea"/>
              </a:rPr>
              <a:t>using valid login/password can impersonate user</a:t>
            </a:r>
          </a:p>
          <a:p>
            <a:pPr eaLnBrk="1" hangingPunct="1">
              <a:defRPr/>
            </a:pPr>
            <a:r>
              <a:rPr lang="en-AU" sz="2800" smtClean="0">
                <a:solidFill>
                  <a:schemeClr val="bg1">
                    <a:lumMod val="10000"/>
                  </a:schemeClr>
                </a:solidFill>
                <a:effectLst/>
                <a:ea typeface="+mn-ea"/>
              </a:rPr>
              <a:t>users need to be educated to use suitable precautions/countermeasures </a:t>
            </a:r>
            <a:endParaRPr lang="en-AU" sz="2800" dirty="0">
              <a:solidFill>
                <a:schemeClr val="bg1">
                  <a:lumMod val="10000"/>
                </a:schemeClr>
              </a:solidFill>
              <a:effectLst/>
              <a:ea typeface="+mn-ea"/>
            </a:endParaRPr>
          </a:p>
        </p:txBody>
      </p:sp>
      <p:sp>
        <p:nvSpPr>
          <p:cNvPr id="4" name="Slide Number Placeholder 3"/>
          <p:cNvSpPr>
            <a:spLocks noGrp="1"/>
          </p:cNvSpPr>
          <p:nvPr>
            <p:ph type="sldNum" sz="quarter" idx="10"/>
          </p:nvPr>
        </p:nvSpPr>
        <p:spPr/>
        <p:txBody>
          <a:bodyPr/>
          <a:lstStyle/>
          <a:p>
            <a:pPr>
              <a:defRPr/>
            </a:pPr>
            <a:fld id="{CD1754B3-E75E-4CD5-8DF7-7B39183251D8}" type="slidenum">
              <a:rPr lang="en-US" smtClean="0">
                <a:solidFill>
                  <a:schemeClr val="bg1">
                    <a:lumMod val="10000"/>
                  </a:schemeClr>
                </a:solidFill>
              </a:rPr>
              <a:pPr>
                <a:defRPr/>
              </a:pPr>
              <a:t>8</a:t>
            </a:fld>
            <a:endParaRPr lang="en-US">
              <a:solidFill>
                <a:schemeClr val="bg1">
                  <a:lumMod val="1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mtClean="0">
                <a:solidFill>
                  <a:schemeClr val="bg1">
                    <a:lumMod val="10000"/>
                  </a:schemeClr>
                </a:solidFill>
                <a:effectLst/>
              </a:rPr>
              <a:t>Password Management</a:t>
            </a:r>
            <a:endParaRPr lang="en-AU" smtClean="0">
              <a:solidFill>
                <a:schemeClr val="bg1">
                  <a:lumMod val="10000"/>
                </a:schemeClr>
              </a:solidFill>
              <a:effectLst/>
            </a:endParaRPr>
          </a:p>
        </p:txBody>
      </p:sp>
      <p:sp>
        <p:nvSpPr>
          <p:cNvPr id="69635" name="Rectangle 3"/>
          <p:cNvSpPr>
            <a:spLocks noGrp="1" noChangeArrowheads="1"/>
          </p:cNvSpPr>
          <p:nvPr>
            <p:ph idx="1"/>
          </p:nvPr>
        </p:nvSpPr>
        <p:spPr/>
        <p:txBody>
          <a:bodyPr/>
          <a:lstStyle/>
          <a:p>
            <a:pPr eaLnBrk="1" hangingPunct="1">
              <a:defRPr/>
            </a:pPr>
            <a:r>
              <a:rPr lang="en-US" smtClean="0">
                <a:solidFill>
                  <a:schemeClr val="bg1">
                    <a:lumMod val="10000"/>
                  </a:schemeClr>
                </a:solidFill>
                <a:effectLst/>
              </a:rPr>
              <a:t>front-line defense against intruders</a:t>
            </a:r>
          </a:p>
          <a:p>
            <a:pPr eaLnBrk="1" hangingPunct="1">
              <a:defRPr/>
            </a:pPr>
            <a:r>
              <a:rPr lang="en-US" smtClean="0">
                <a:solidFill>
                  <a:schemeClr val="bg1">
                    <a:lumMod val="10000"/>
                  </a:schemeClr>
                </a:solidFill>
                <a:effectLst/>
              </a:rPr>
              <a:t>users supply both:</a:t>
            </a:r>
          </a:p>
          <a:p>
            <a:pPr lvl="1" eaLnBrk="1" hangingPunct="1">
              <a:defRPr/>
            </a:pPr>
            <a:r>
              <a:rPr lang="en-US" smtClean="0">
                <a:solidFill>
                  <a:schemeClr val="bg1">
                    <a:lumMod val="10000"/>
                  </a:schemeClr>
                </a:solidFill>
                <a:effectLst/>
              </a:rPr>
              <a:t>login – determines privileges of that user</a:t>
            </a:r>
          </a:p>
          <a:p>
            <a:pPr lvl="1" eaLnBrk="1" hangingPunct="1">
              <a:defRPr/>
            </a:pPr>
            <a:r>
              <a:rPr lang="en-US" smtClean="0">
                <a:solidFill>
                  <a:schemeClr val="bg1">
                    <a:lumMod val="10000"/>
                  </a:schemeClr>
                </a:solidFill>
                <a:effectLst/>
              </a:rPr>
              <a:t>password – to identify them</a:t>
            </a:r>
          </a:p>
          <a:p>
            <a:pPr eaLnBrk="1" hangingPunct="1">
              <a:defRPr/>
            </a:pPr>
            <a:r>
              <a:rPr lang="en-US" smtClean="0">
                <a:solidFill>
                  <a:schemeClr val="bg1">
                    <a:lumMod val="10000"/>
                  </a:schemeClr>
                </a:solidFill>
                <a:effectLst/>
              </a:rPr>
              <a:t>passwords often stored encrypted</a:t>
            </a:r>
          </a:p>
          <a:p>
            <a:pPr lvl="1" eaLnBrk="1" hangingPunct="1">
              <a:defRPr/>
            </a:pPr>
            <a:r>
              <a:rPr lang="en-US" smtClean="0">
                <a:solidFill>
                  <a:schemeClr val="bg1">
                    <a:lumMod val="10000"/>
                  </a:schemeClr>
                </a:solidFill>
                <a:effectLst/>
              </a:rPr>
              <a:t>Unix uses multiple DES (variant with salt)</a:t>
            </a:r>
          </a:p>
          <a:p>
            <a:pPr lvl="1" eaLnBrk="1" hangingPunct="1">
              <a:defRPr/>
            </a:pPr>
            <a:r>
              <a:rPr lang="en-US" smtClean="0">
                <a:solidFill>
                  <a:schemeClr val="bg1">
                    <a:lumMod val="10000"/>
                  </a:schemeClr>
                </a:solidFill>
                <a:effectLst/>
              </a:rPr>
              <a:t>more recent systems use crypto hash function</a:t>
            </a:r>
          </a:p>
          <a:p>
            <a:pPr eaLnBrk="1" hangingPunct="1">
              <a:defRPr/>
            </a:pPr>
            <a:r>
              <a:rPr lang="en-AU" smtClean="0">
                <a:solidFill>
                  <a:schemeClr val="bg1">
                    <a:lumMod val="10000"/>
                  </a:schemeClr>
                </a:solidFill>
                <a:effectLst/>
              </a:rPr>
              <a:t>should protect password file on system</a:t>
            </a:r>
          </a:p>
        </p:txBody>
      </p:sp>
      <p:sp>
        <p:nvSpPr>
          <p:cNvPr id="4" name="Slide Number Placeholder 3"/>
          <p:cNvSpPr>
            <a:spLocks noGrp="1"/>
          </p:cNvSpPr>
          <p:nvPr>
            <p:ph type="sldNum" sz="quarter" idx="10"/>
          </p:nvPr>
        </p:nvSpPr>
        <p:spPr/>
        <p:txBody>
          <a:bodyPr/>
          <a:lstStyle/>
          <a:p>
            <a:pPr>
              <a:defRPr/>
            </a:pPr>
            <a:fld id="{D6DF167F-79AC-45D9-89C8-EF36CD634680}" type="slidenum">
              <a:rPr lang="en-US" smtClean="0">
                <a:solidFill>
                  <a:schemeClr val="bg1">
                    <a:lumMod val="10000"/>
                  </a:schemeClr>
                </a:solidFill>
              </a:rPr>
              <a:pPr>
                <a:defRPr/>
              </a:pPr>
              <a:t>9</a:t>
            </a:fld>
            <a:endParaRPr lang="en-US">
              <a:solidFill>
                <a:schemeClr val="bg1">
                  <a:lumMod val="10000"/>
                </a:schemeClr>
              </a:solidFill>
            </a:endParaRPr>
          </a:p>
        </p:txBody>
      </p:sp>
    </p:spTree>
  </p:cSld>
  <p:clrMapOvr>
    <a:masterClrMapping/>
  </p:clrMapOvr>
</p:sld>
</file>

<file path=ppt/theme/theme1.xml><?xml version="1.0" encoding="utf-8"?>
<a:theme xmlns:a="http://schemas.openxmlformats.org/drawingml/2006/main" name="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db</Template>
  <TotalTime>810</TotalTime>
  <Words>2068</Words>
  <Application>Microsoft Office PowerPoint</Application>
  <PresentationFormat>On-screen Show (4:3)</PresentationFormat>
  <Paragraphs>145</Paragraphs>
  <Slides>11</Slides>
  <Notes>11</Notes>
  <HiddenSlides>0</HiddenSlides>
  <MMClips>0</MMClips>
  <ScaleCrop>false</ScaleCrop>
  <HeadingPairs>
    <vt:vector size="4" baseType="variant">
      <vt:variant>
        <vt:lpstr>Theme</vt:lpstr>
      </vt:variant>
      <vt:variant>
        <vt:i4>9</vt:i4>
      </vt:variant>
      <vt:variant>
        <vt:lpstr>Slide Titles</vt:lpstr>
      </vt:variant>
      <vt:variant>
        <vt:i4>11</vt:i4>
      </vt:variant>
    </vt:vector>
  </HeadingPairs>
  <TitlesOfParts>
    <vt:vector size="20" baseType="lpstr">
      <vt:lpstr>db</vt:lpstr>
      <vt:lpstr>1_introdbs</vt:lpstr>
      <vt:lpstr>5_introdbs</vt:lpstr>
      <vt:lpstr>1_db</vt:lpstr>
      <vt:lpstr>2_introdbs</vt:lpstr>
      <vt:lpstr>6_introdbs</vt:lpstr>
      <vt:lpstr>2_db</vt:lpstr>
      <vt:lpstr>3_introdbs</vt:lpstr>
      <vt:lpstr>7_introdbs</vt:lpstr>
      <vt:lpstr>Cryptography and Network Security Chapter 20  Intruders</vt:lpstr>
      <vt:lpstr>Intruders</vt:lpstr>
      <vt:lpstr>Examples of Intrusion</vt:lpstr>
      <vt:lpstr>Hackers</vt:lpstr>
      <vt:lpstr>Hacker Behavior Example</vt:lpstr>
      <vt:lpstr>Intrusion Techniques</vt:lpstr>
      <vt:lpstr>Password Guessing</vt:lpstr>
      <vt:lpstr>Password Capture</vt:lpstr>
      <vt:lpstr>Password Management</vt:lpstr>
      <vt:lpstr>Managing Passwords - Education</vt:lpstr>
      <vt:lpstr>Managing Passwords - Computer Generated</vt:lpstr>
    </vt:vector>
  </TitlesOfParts>
  <Company>School of Eng &amp; IT, UNSW@ADFA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20</dc:subject>
  <dc:creator>Dr Lawrie Brown</dc:creator>
  <cp:lastModifiedBy>sara</cp:lastModifiedBy>
  <cp:revision>40</cp:revision>
  <dcterms:created xsi:type="dcterms:W3CDTF">2009-10-22T00:49:32Z</dcterms:created>
  <dcterms:modified xsi:type="dcterms:W3CDTF">2014-12-07T16:58:28Z</dcterms:modified>
</cp:coreProperties>
</file>