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 id="2147483684" r:id="rId2"/>
    <p:sldMasterId id="2147483696" r:id="rId3"/>
    <p:sldMasterId id="2147483708" r:id="rId4"/>
    <p:sldMasterId id="2147483720" r:id="rId5"/>
    <p:sldMasterId id="2147483732" r:id="rId6"/>
    <p:sldMasterId id="2147483744" r:id="rId7"/>
    <p:sldMasterId id="2147483756" r:id="rId8"/>
    <p:sldMasterId id="2147483768" r:id="rId9"/>
  </p:sldMasterIdLst>
  <p:notesMasterIdLst>
    <p:notesMasterId r:id="rId37"/>
  </p:notesMasterIdLst>
  <p:sldIdLst>
    <p:sldId id="288" r:id="rId10"/>
    <p:sldId id="289" r:id="rId11"/>
    <p:sldId id="290" r:id="rId12"/>
    <p:sldId id="260" r:id="rId13"/>
    <p:sldId id="291" r:id="rId14"/>
    <p:sldId id="292" r:id="rId15"/>
    <p:sldId id="262" r:id="rId16"/>
    <p:sldId id="263" r:id="rId17"/>
    <p:sldId id="264" r:id="rId18"/>
    <p:sldId id="265" r:id="rId19"/>
    <p:sldId id="266" r:id="rId20"/>
    <p:sldId id="267" r:id="rId21"/>
    <p:sldId id="268" r:id="rId22"/>
    <p:sldId id="269" r:id="rId23"/>
    <p:sldId id="270" r:id="rId24"/>
    <p:sldId id="271" r:id="rId25"/>
    <p:sldId id="274" r:id="rId26"/>
    <p:sldId id="275" r:id="rId27"/>
    <p:sldId id="277" r:id="rId28"/>
    <p:sldId id="278" r:id="rId29"/>
    <p:sldId id="279" r:id="rId30"/>
    <p:sldId id="280" r:id="rId31"/>
    <p:sldId id="281" r:id="rId32"/>
    <p:sldId id="282" r:id="rId33"/>
    <p:sldId id="283" r:id="rId34"/>
    <p:sldId id="284" r:id="rId35"/>
    <p:sldId id="287" r:id="rId36"/>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Arial" charset="0"/>
        <a:ea typeface="ＭＳ Ｐゴシック" pitchFamily="32" charset="-128"/>
        <a:cs typeface="+mn-cs"/>
      </a:defRPr>
    </a:lvl1pPr>
    <a:lvl2pPr marL="742950" indent="-28575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Arial" charset="0"/>
        <a:ea typeface="ＭＳ Ｐゴシック" pitchFamily="32" charset="-128"/>
        <a:cs typeface="+mn-cs"/>
      </a:defRPr>
    </a:lvl2pPr>
    <a:lvl3pPr marL="11430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Arial" charset="0"/>
        <a:ea typeface="ＭＳ Ｐゴシック" pitchFamily="32" charset="-128"/>
        <a:cs typeface="+mn-cs"/>
      </a:defRPr>
    </a:lvl3pPr>
    <a:lvl4pPr marL="16002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Arial" charset="0"/>
        <a:ea typeface="ＭＳ Ｐゴシック" pitchFamily="32" charset="-128"/>
        <a:cs typeface="+mn-cs"/>
      </a:defRPr>
    </a:lvl4pPr>
    <a:lvl5pPr marL="20574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Arial" charset="0"/>
        <a:ea typeface="ＭＳ Ｐゴシック" pitchFamily="32" charset="-128"/>
        <a:cs typeface="+mn-cs"/>
      </a:defRPr>
    </a:lvl5pPr>
    <a:lvl6pPr marL="2286000" algn="l" defTabSz="914400" rtl="0" eaLnBrk="1" latinLnBrk="0" hangingPunct="1">
      <a:defRPr sz="2400" kern="1200">
        <a:solidFill>
          <a:schemeClr val="bg1"/>
        </a:solidFill>
        <a:latin typeface="Arial" charset="0"/>
        <a:ea typeface="ＭＳ Ｐゴシック" pitchFamily="32" charset="-128"/>
        <a:cs typeface="+mn-cs"/>
      </a:defRPr>
    </a:lvl6pPr>
    <a:lvl7pPr marL="2743200" algn="l" defTabSz="914400" rtl="0" eaLnBrk="1" latinLnBrk="0" hangingPunct="1">
      <a:defRPr sz="2400" kern="1200">
        <a:solidFill>
          <a:schemeClr val="bg1"/>
        </a:solidFill>
        <a:latin typeface="Arial" charset="0"/>
        <a:ea typeface="ＭＳ Ｐゴシック" pitchFamily="32" charset="-128"/>
        <a:cs typeface="+mn-cs"/>
      </a:defRPr>
    </a:lvl7pPr>
    <a:lvl8pPr marL="3200400" algn="l" defTabSz="914400" rtl="0" eaLnBrk="1" latinLnBrk="0" hangingPunct="1">
      <a:defRPr sz="2400" kern="1200">
        <a:solidFill>
          <a:schemeClr val="bg1"/>
        </a:solidFill>
        <a:latin typeface="Arial" charset="0"/>
        <a:ea typeface="ＭＳ Ｐゴシック" pitchFamily="32" charset="-128"/>
        <a:cs typeface="+mn-cs"/>
      </a:defRPr>
    </a:lvl8pPr>
    <a:lvl9pPr marL="3657600" algn="l" defTabSz="914400" rtl="0" eaLnBrk="1" latinLnBrk="0" hangingPunct="1">
      <a:defRPr sz="2400" kern="1200">
        <a:solidFill>
          <a:schemeClr val="bg1"/>
        </a:solidFill>
        <a:latin typeface="Arial" charset="0"/>
        <a:ea typeface="ＭＳ Ｐゴシック" pitchFamily="3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5090" autoAdjust="0"/>
  </p:normalViewPr>
  <p:slideViewPr>
    <p:cSldViewPr>
      <p:cViewPr varScale="1">
        <p:scale>
          <a:sx n="55" d="100"/>
          <a:sy n="55" d="100"/>
        </p:scale>
        <p:origin x="-81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3074" name="Text Box 2"/>
          <p:cNvSpPr txBox="1">
            <a:spLocks noChangeArrowheads="1"/>
          </p:cNvSpPr>
          <p:nvPr/>
        </p:nvSpPr>
        <p:spPr bwMode="auto">
          <a:xfrm>
            <a:off x="0" y="0"/>
            <a:ext cx="2971800" cy="457200"/>
          </a:xfrm>
          <a:prstGeom prst="rect">
            <a:avLst/>
          </a:prstGeom>
          <a:noFill/>
          <a:ln w="9525">
            <a:noFill/>
            <a:round/>
            <a:headEnd/>
            <a:tailEnd/>
          </a:ln>
          <a:effectLst/>
        </p:spPr>
        <p:txBody>
          <a:bodyPr wrap="none" anchor="ctr"/>
          <a:lstStyle/>
          <a:p>
            <a:endParaRPr lang="en-US"/>
          </a:p>
        </p:txBody>
      </p:sp>
      <p:sp>
        <p:nvSpPr>
          <p:cNvPr id="3075" name="Text Box 3"/>
          <p:cNvSpPr txBox="1">
            <a:spLocks noChangeArrowheads="1"/>
          </p:cNvSpPr>
          <p:nvPr/>
        </p:nvSpPr>
        <p:spPr bwMode="auto">
          <a:xfrm>
            <a:off x="3884613" y="0"/>
            <a:ext cx="2971800" cy="457200"/>
          </a:xfrm>
          <a:prstGeom prst="rect">
            <a:avLst/>
          </a:prstGeom>
          <a:noFill/>
          <a:ln w="9525">
            <a:noFill/>
            <a:round/>
            <a:headEnd/>
            <a:tailEnd/>
          </a:ln>
          <a:effectLst/>
        </p:spPr>
        <p:txBody>
          <a:bodyPr wrap="none" anchor="ctr"/>
          <a:lstStyle/>
          <a:p>
            <a:endParaRPr lang="en-US"/>
          </a:p>
        </p:txBody>
      </p:sp>
      <p:sp>
        <p:nvSpPr>
          <p:cNvPr id="3076" name="Rectangle 4"/>
          <p:cNvSpPr>
            <a:spLocks noGrp="1" noRot="1" noChangeAspect="1" noChangeArrowheads="1"/>
          </p:cNvSpPr>
          <p:nvPr>
            <p:ph type="sldImg"/>
          </p:nvPr>
        </p:nvSpPr>
        <p:spPr bwMode="auto">
          <a:xfrm>
            <a:off x="1143000" y="685800"/>
            <a:ext cx="4570413" cy="3427413"/>
          </a:xfrm>
          <a:prstGeom prst="rect">
            <a:avLst/>
          </a:prstGeom>
          <a:noFill/>
          <a:ln w="9360">
            <a:solidFill>
              <a:srgbClr val="000000"/>
            </a:solidFill>
            <a:miter lim="800000"/>
            <a:headEnd/>
            <a:tailEnd/>
          </a:ln>
          <a:effectLst/>
        </p:spPr>
      </p:sp>
      <p:sp>
        <p:nvSpPr>
          <p:cNvPr id="3077" name="Rectangle 5"/>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smtClean="0"/>
          </a:p>
        </p:txBody>
      </p:sp>
      <p:sp>
        <p:nvSpPr>
          <p:cNvPr id="3078" name="Text Box 6"/>
          <p:cNvSpPr txBox="1">
            <a:spLocks noChangeArrowheads="1"/>
          </p:cNvSpPr>
          <p:nvPr/>
        </p:nvSpPr>
        <p:spPr bwMode="auto">
          <a:xfrm>
            <a:off x="0" y="8685213"/>
            <a:ext cx="2971800" cy="457200"/>
          </a:xfrm>
          <a:prstGeom prst="rect">
            <a:avLst/>
          </a:prstGeom>
          <a:noFill/>
          <a:ln w="9525">
            <a:noFill/>
            <a:round/>
            <a:headEnd/>
            <a:tailEnd/>
          </a:ln>
          <a:effectLst/>
        </p:spPr>
        <p:txBody>
          <a:bodyPr wrap="none" anchor="ctr"/>
          <a:lstStyle/>
          <a:p>
            <a:endParaRPr lang="en-US"/>
          </a:p>
        </p:txBody>
      </p:sp>
      <p:sp>
        <p:nvSpPr>
          <p:cNvPr id="3079" name="Rectangle 7"/>
          <p:cNvSpPr>
            <a:spLocks noGrp="1" noChangeArrowheads="1"/>
          </p:cNvSpPr>
          <p:nvPr>
            <p:ph type="sldNum"/>
          </p:nvPr>
        </p:nvSpPr>
        <p:spPr bwMode="auto">
          <a:xfrm>
            <a:off x="3884613" y="8685213"/>
            <a:ext cx="2970212"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723900" algn="l"/>
                <a:tab pos="1447800" algn="l"/>
                <a:tab pos="2171700" algn="l"/>
                <a:tab pos="2895600" algn="l"/>
              </a:tabLst>
              <a:defRPr sz="1200">
                <a:solidFill>
                  <a:srgbClr val="000000"/>
                </a:solidFill>
                <a:latin typeface="Times New Roman" pitchFamily="16" charset="0"/>
              </a:defRPr>
            </a:lvl1pPr>
          </a:lstStyle>
          <a:p>
            <a:fld id="{F331835D-B9EE-462F-9766-81D91B727949}" type="slidenum">
              <a:rPr lang="en-AU"/>
              <a:pPr/>
              <a:t>‹#›</a:t>
            </a:fld>
            <a:endParaRPr lang="en-AU"/>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31"/>
          <p:cNvSpPr>
            <a:spLocks noGrp="1" noChangeArrowheads="1"/>
          </p:cNvSpPr>
          <p:nvPr>
            <p:ph type="sldNum" sz="quarter" idx="5"/>
          </p:nvPr>
        </p:nvSpPr>
        <p:spPr>
          <a:noFill/>
        </p:spPr>
        <p:txBody>
          <a:bodyPr/>
          <a:lstStyle/>
          <a:p>
            <a:fld id="{D8DD8836-2850-4E44-8C0C-E7B790896268}" type="slidenum">
              <a:rPr lang="en-AU"/>
              <a:pPr/>
              <a:t>1</a:t>
            </a:fld>
            <a:endParaRPr lang="en-AU"/>
          </a:p>
        </p:txBody>
      </p:sp>
      <p:sp>
        <p:nvSpPr>
          <p:cNvPr id="16387" name="Rectangle 2"/>
          <p:cNvSpPr>
            <a:spLocks noGrp="1" noRot="1" noChangeAspect="1" noChangeArrowheads="1"/>
          </p:cNvSpPr>
          <p:nvPr>
            <p:ph type="sldImg"/>
          </p:nvPr>
        </p:nvSpPr>
        <p:spPr>
          <a:solidFill>
            <a:srgbClr val="FFFFFF"/>
          </a:solidFill>
          <a:ln/>
        </p:spPr>
      </p:sp>
      <p:sp>
        <p:nvSpPr>
          <p:cNvPr id="16388"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Lecture slides by Lawrie Brown for “Cryptography and Network Security”, 5/e, by William Stallings, Chapter 3 – “Block Ciphers and the Data Encryption Standard”.</a:t>
            </a:r>
            <a:endParaRPr lang="en-AU" smtClean="0">
              <a:latin typeface="Arial" pitchFamily="34" charset="0"/>
              <a:ea typeface="ＭＳ Ｐゴシック" pitchFamily="34" charset="-128"/>
            </a:endParaRPr>
          </a:p>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8F6C78F5-9605-4353-BED4-6A1B44A38B5F}" type="slidenum">
              <a:rPr lang="en-AU"/>
              <a:pPr/>
              <a:t>10</a:t>
            </a:fld>
            <a:endParaRPr lang="en-AU"/>
          </a:p>
        </p:txBody>
      </p:sp>
      <p:sp>
        <p:nvSpPr>
          <p:cNvPr id="46081"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8AD89AA-0F95-4ED2-8525-52369C9937D3}"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10</a:t>
            </a:fld>
            <a:endParaRPr lang="en-US" sz="1200">
              <a:solidFill>
                <a:srgbClr val="FFFFFF"/>
              </a:solidFill>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6083"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As this diagram from Stallings Fig 5.5a shows, the </a:t>
            </a:r>
            <a:r>
              <a:rPr lang="en-AU">
                <a:latin typeface="Arial" charset="0"/>
                <a:ea typeface="ＭＳ Ｐゴシック" pitchFamily="32" charset="-128"/>
              </a:rPr>
              <a:t>Byte Substitution operates on each byte of state independently, with the input byte used to index a row/col in the table to retrieve the substituted value.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3BD81F0C-90BC-463C-A43F-3A8AC9712E9C}" type="slidenum">
              <a:rPr lang="en-AU"/>
              <a:pPr/>
              <a:t>11</a:t>
            </a:fld>
            <a:endParaRPr lang="en-AU"/>
          </a:p>
        </p:txBody>
      </p:sp>
      <p:sp>
        <p:nvSpPr>
          <p:cNvPr id="4710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106"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Show an example of the SubBytes transformation from the text.</a:t>
            </a:r>
          </a:p>
        </p:txBody>
      </p:sp>
      <p:sp>
        <p:nvSpPr>
          <p:cNvPr id="47107"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F4A8314-D512-4725-A020-E47D1AB5CBD5}"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11</a:t>
            </a:fld>
            <a:endParaRPr lang="en-US" sz="1200">
              <a:solidFill>
                <a:srgbClr val="FFFFFF"/>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654AC49A-7AE8-43C1-9861-E4F6DD8FAF36}" type="slidenum">
              <a:rPr lang="en-AU"/>
              <a:pPr/>
              <a:t>12</a:t>
            </a:fld>
            <a:endParaRPr lang="en-AU"/>
          </a:p>
        </p:txBody>
      </p:sp>
      <p:sp>
        <p:nvSpPr>
          <p:cNvPr id="48129"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9050A2E-D1FF-400E-9CEF-A78424C5CB6A}"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12</a:t>
            </a:fld>
            <a:endParaRPr lang="en-US" sz="1200">
              <a:solidFill>
                <a:srgbClr val="FFFFFF"/>
              </a:solidFill>
            </a:endParaRPr>
          </a:p>
        </p:txBody>
      </p:sp>
      <p:sp>
        <p:nvSpPr>
          <p:cNvPr id="48130"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1"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The ShiftRows stage provides a simple “permutation” of the data, whereas the other steps involve substitutions. Further, since the state is treated as a block of columns, it is this step which provides for diffusion of values between columns. It performs a circular rotate on each row of 0, 1, 2 &amp; 3 places for respective rows. When decrypting it performs the circular shifts in the opposite direction for each row. This row shift moves an individual byte from one column to another, which is a linear distance of a multiple of 4 bytes, and ensures that the 4 bytes of one column are spread out to four different columns.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38106CB0-92F4-415F-93A6-5842021B5DEF}" type="slidenum">
              <a:rPr lang="en-AU"/>
              <a:pPr/>
              <a:t>13</a:t>
            </a:fld>
            <a:endParaRPr lang="en-AU"/>
          </a:p>
        </p:txBody>
      </p:sp>
      <p:sp>
        <p:nvSpPr>
          <p:cNvPr id="49153"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133A70F-AF7A-43FC-828E-AE69EACAAF9C}"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n-US" sz="1200">
              <a:solidFill>
                <a:srgbClr val="FFFFFF"/>
              </a:solidFill>
            </a:endParaRPr>
          </a:p>
        </p:txBody>
      </p:sp>
      <p:sp>
        <p:nvSpPr>
          <p:cNvPr id="49154"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9155"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a:latin typeface="Arial" charset="0"/>
                <a:ea typeface="ＭＳ Ｐゴシック" pitchFamily="32" charset="-128"/>
              </a:rPr>
              <a:t>Stalling Figure 5.7a illustrates the Shift Rows permutation. Then show </a:t>
            </a:r>
            <a:r>
              <a:rPr lang="en-US">
                <a:latin typeface="Arial" charset="0"/>
                <a:ea typeface="ＭＳ Ｐゴシック" pitchFamily="32" charset="-128"/>
              </a:rPr>
              <a:t>an example of ShiftRows from the text.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86456706-4BAE-43AC-8EF0-14B25FC366C4}" type="slidenum">
              <a:rPr lang="en-AU"/>
              <a:pPr/>
              <a:t>14</a:t>
            </a:fld>
            <a:endParaRPr lang="en-AU"/>
          </a:p>
        </p:txBody>
      </p:sp>
      <p:sp>
        <p:nvSpPr>
          <p:cNvPr id="50177"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4C3CD3D-CC40-465B-911D-C80D2D7F4781}"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14</a:t>
            </a:fld>
            <a:endParaRPr lang="en-US" sz="1200">
              <a:solidFill>
                <a:srgbClr val="FFFFFF"/>
              </a:solidFill>
            </a:endParaRPr>
          </a:p>
        </p:txBody>
      </p:sp>
      <p:sp>
        <p:nvSpPr>
          <p:cNvPr id="50178"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0179"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The forward mix column transformation, called </a:t>
            </a:r>
            <a:r>
              <a:rPr lang="en-US" dirty="0" err="1">
                <a:latin typeface="Arial" charset="0"/>
                <a:cs typeface="Arial" charset="0"/>
              </a:rPr>
              <a:t>MixColumns</a:t>
            </a:r>
            <a:r>
              <a:rPr lang="en-US" dirty="0">
                <a:latin typeface="Arial" charset="0"/>
                <a:cs typeface="Arial" charset="0"/>
              </a:rPr>
              <a:t>, operates on each column individually. Each byte of a column is mapped into a new value that is a function of all four bytes in that column. It is a substitution that makes use of arithmetic over GF(2^8). Each byte of a column is mapped into a new value that is a function of all four bytes in that column. It is designed as a matrix multiplication where each byte is treated as a polynomial in GF(2</a:t>
            </a:r>
            <a:r>
              <a:rPr lang="en-US" baseline="30000" dirty="0">
                <a:latin typeface="Arial" charset="0"/>
                <a:cs typeface="Arial" charset="0"/>
              </a:rPr>
              <a:t>8</a:t>
            </a:r>
            <a:r>
              <a:rPr lang="en-US" dirty="0">
                <a:latin typeface="Arial" charset="0"/>
                <a:cs typeface="Arial" charset="0"/>
              </a:rPr>
              <a:t>). The inverse used for decryption involves a different set of constants.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The constants used are based on a linear code with maximal distance between code words – this gives good mixing of the bytes within each column. Combined with the “shift rows” step provides good avalanche, so that within a few rounds, all output bits depend on all input bits.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2DFF82C0-75FE-4FE1-850B-8965373B8144}" type="slidenum">
              <a:rPr lang="en-AU"/>
              <a:pPr/>
              <a:t>15</a:t>
            </a:fld>
            <a:endParaRPr lang="en-AU"/>
          </a:p>
        </p:txBody>
      </p:sp>
      <p:sp>
        <p:nvSpPr>
          <p:cNvPr id="51201"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6F433EA-980C-4225-A9DD-D1A797BAA98E}"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15</a:t>
            </a:fld>
            <a:endParaRPr lang="en-US" sz="1200">
              <a:solidFill>
                <a:srgbClr val="FFFFFF"/>
              </a:solidFill>
            </a:endParaRPr>
          </a:p>
        </p:txBody>
      </p:sp>
      <p:sp>
        <p:nvSpPr>
          <p:cNvPr id="5120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1203"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Stalling Figure 5.5b illustrates the Mix Columns transformation.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A90AFA32-F963-4E87-9E6A-DC91A418877F}" type="slidenum">
              <a:rPr lang="en-AU"/>
              <a:pPr/>
              <a:t>16</a:t>
            </a:fld>
            <a:endParaRPr lang="en-AU"/>
          </a:p>
        </p:txBody>
      </p:sp>
      <p:sp>
        <p:nvSpPr>
          <p:cNvPr id="522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226"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Show an example of the </a:t>
            </a:r>
            <a:r>
              <a:rPr lang="en-AU">
                <a:latin typeface="Arial" charset="0"/>
                <a:ea typeface="ＭＳ Ｐゴシック" pitchFamily="32" charset="-128"/>
              </a:rPr>
              <a:t>MixColumns </a:t>
            </a:r>
            <a:r>
              <a:rPr lang="en-US">
                <a:latin typeface="Arial" charset="0"/>
                <a:ea typeface="ＭＳ Ｐゴシック" pitchFamily="32" charset="-128"/>
              </a:rPr>
              <a:t>transformation from the text, along with verification of the first column of this example.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ea typeface="ＭＳ Ｐゴシック" pitchFamily="32" charset="-128"/>
            </a:endParaRPr>
          </a:p>
        </p:txBody>
      </p:sp>
      <p:sp>
        <p:nvSpPr>
          <p:cNvPr id="52227"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47D41D7-946C-4A06-A6D7-2E96AC40F641}"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16</a:t>
            </a:fld>
            <a:endParaRPr lang="en-US" sz="1200">
              <a:solidFill>
                <a:srgbClr val="FFFFFF"/>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6EE1BB45-B42F-40A4-A58E-2CD8641DC17B}" type="slidenum">
              <a:rPr lang="en-AU"/>
              <a:pPr/>
              <a:t>17</a:t>
            </a:fld>
            <a:endParaRPr lang="en-AU"/>
          </a:p>
        </p:txBody>
      </p:sp>
      <p:sp>
        <p:nvSpPr>
          <p:cNvPr id="55297"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4877FA2-CB22-47B3-9FCF-F3B2CCB5E1E5}"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17</a:t>
            </a:fld>
            <a:endParaRPr lang="en-US" sz="1200">
              <a:solidFill>
                <a:srgbClr val="FFFFFF"/>
              </a:solidFill>
            </a:endParaRPr>
          </a:p>
        </p:txBody>
      </p:sp>
      <p:sp>
        <p:nvSpPr>
          <p:cNvPr id="55298"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5299"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Lastly is the </a:t>
            </a:r>
            <a:r>
              <a:rPr lang="en-AU">
                <a:latin typeface="Arial" charset="0"/>
                <a:ea typeface="ＭＳ Ｐゴシック" pitchFamily="32" charset="-128"/>
              </a:rPr>
              <a:t>Add Round Key</a:t>
            </a:r>
            <a:r>
              <a:rPr lang="en-US">
                <a:latin typeface="Arial" charset="0"/>
                <a:ea typeface="ＭＳ Ｐゴシック" pitchFamily="32" charset="-128"/>
              </a:rPr>
              <a:t> stage which </a:t>
            </a:r>
            <a:r>
              <a:rPr lang="en-US">
                <a:ea typeface="ＭＳ Ｐゴシック" pitchFamily="32" charset="-128"/>
              </a:rPr>
              <a:t>is a simple bitwise XOR of the current block with a portion of the expanded </a:t>
            </a:r>
            <a:r>
              <a:rPr lang="en-US">
                <a:latin typeface="Arial" charset="0"/>
                <a:ea typeface="ＭＳ Ｐゴシック" pitchFamily="32" charset="-128"/>
              </a:rPr>
              <a:t>key. Note this is the only step which makes use of the key and obscures the result, hence MUST be used at start and end of each round, since otherwise could undo effect of other steps. But the other steps provide confusion/diffusion/non-linearity. That us you can look at the cipher as a series of XOR with key then scramble/permute block repeated. This is efficient and highly secure it is believed.</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ea typeface="ＭＳ Ｐゴシック" pitchFamily="3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ADA44BF6-54EB-4C72-8DF2-56630A4FC420}" type="slidenum">
              <a:rPr lang="en-AU"/>
              <a:pPr/>
              <a:t>18</a:t>
            </a:fld>
            <a:endParaRPr lang="en-AU"/>
          </a:p>
        </p:txBody>
      </p:sp>
      <p:sp>
        <p:nvSpPr>
          <p:cNvPr id="56321"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3C63982-8447-448A-9F05-B2BDD9E3FDAD}"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18</a:t>
            </a:fld>
            <a:endParaRPr lang="en-US" sz="1200">
              <a:solidFill>
                <a:srgbClr val="FFFFFF"/>
              </a:solidFill>
            </a:endParaRPr>
          </a:p>
        </p:txBody>
      </p:sp>
      <p:sp>
        <p:nvSpPr>
          <p:cNvPr id="5632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6323"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Stallings Figure 5.5b illustrates the </a:t>
            </a:r>
            <a:r>
              <a:rPr lang="en-AU">
                <a:latin typeface="Arial" charset="0"/>
                <a:ea typeface="ＭＳ Ｐゴシック" pitchFamily="32" charset="-128"/>
              </a:rPr>
              <a:t>Add Round Key stage</a:t>
            </a:r>
            <a:r>
              <a:rPr lang="en-US">
                <a:latin typeface="Arial" charset="0"/>
                <a:ea typeface="ＭＳ Ｐゴシック" pitchFamily="32" charset="-128"/>
              </a:rPr>
              <a:t>, which like </a:t>
            </a:r>
            <a:r>
              <a:rPr lang="en-AU">
                <a:latin typeface="Arial" charset="0"/>
                <a:ea typeface="ＭＳ Ｐゴシック" pitchFamily="32" charset="-128"/>
              </a:rPr>
              <a:t>Byte Substitution, operates on each byte of state independently.</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AU">
              <a:latin typeface="Arial" charset="0"/>
              <a:ea typeface="ＭＳ Ｐゴシック" pitchFamily="3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5BD8D78D-7DF3-48FA-A5FB-DEBFF58E0F8B}" type="slidenum">
              <a:rPr lang="en-AU"/>
              <a:pPr/>
              <a:t>19</a:t>
            </a:fld>
            <a:endParaRPr lang="en-AU"/>
          </a:p>
        </p:txBody>
      </p:sp>
      <p:sp>
        <p:nvSpPr>
          <p:cNvPr id="58369"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8BB21EE-EBF5-464F-937C-E55EF5722AF7}"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19</a:t>
            </a:fld>
            <a:endParaRPr lang="en-US" sz="1200">
              <a:solidFill>
                <a:srgbClr val="FFFFFF"/>
              </a:solidFill>
            </a:endParaRPr>
          </a:p>
        </p:txBody>
      </p:sp>
      <p:sp>
        <p:nvSpPr>
          <p:cNvPr id="58370"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1"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The AES key expansion algorithm takes as input a 4-word (16-byte) key and produces a linear array of words, providing a 4-word round key for the initial AddRoundKey stage and each of the 10/12/14 rounds of the cipher. It involves copying the key into the first group of 4 words, and then constructing subsequent groups of 4 based on the values of the previous &amp; 4th back words. The first word in each group of 4 gets “special treatment” with rotate + S-box + XOR constant on the previous word before XOR’ing the one from 4 back. In the 256-bit key/14 round version, there’s also an extra step on the middle word. The text includes in section 5.4 pseudocode that describes the key expansion.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42C869-DEA9-4843-AF9F-B9FD5788F84E}" type="slidenum">
              <a:rPr lang="en-US"/>
              <a:pPr/>
              <a:t>2</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D4FCE14B-FBF0-47FA-BD3C-938C7D5EF3CF}" type="slidenum">
              <a:rPr lang="en-AU"/>
              <a:pPr/>
              <a:t>20</a:t>
            </a:fld>
            <a:endParaRPr lang="en-AU"/>
          </a:p>
        </p:txBody>
      </p:sp>
      <p:sp>
        <p:nvSpPr>
          <p:cNvPr id="59393"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2F4F7DC-C71E-439C-9B3D-DC277CE96930}"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20</a:t>
            </a:fld>
            <a:endParaRPr lang="en-US" sz="1200">
              <a:solidFill>
                <a:srgbClr val="FFFFFF"/>
              </a:solidFill>
            </a:endParaRPr>
          </a:p>
        </p:txBody>
      </p:sp>
      <p:sp>
        <p:nvSpPr>
          <p:cNvPr id="59394"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9395"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The first block of the AES Key Expansion is shown here in Stallings Figure 5.9a. It shows each group of 4 bytes in the key being assigned to the first 4 words, then the calculation of the next 4 words based on the values of the previous 4 words, which is repeated enough times to create all the necessary subkey information.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9D997FC4-4F35-4BA4-98AA-34719295D7BC}" type="slidenum">
              <a:rPr lang="en-AU"/>
              <a:pPr/>
              <a:t>21</a:t>
            </a:fld>
            <a:endParaRPr lang="en-AU"/>
          </a:p>
        </p:txBody>
      </p:sp>
      <p:sp>
        <p:nvSpPr>
          <p:cNvPr id="60417"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14BFC4A-E167-478D-AC7D-C35C53DEE65A}"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21</a:t>
            </a:fld>
            <a:endParaRPr lang="en-US" sz="1200">
              <a:solidFill>
                <a:srgbClr val="FFFFFF"/>
              </a:solidFill>
            </a:endParaRPr>
          </a:p>
        </p:txBody>
      </p:sp>
      <p:sp>
        <p:nvSpPr>
          <p:cNvPr id="60418"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0419"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The Rijndael developers designed the expansion key algorithm to be resistant to known cryptanalytic attacks. It is designed to be simple to implement, but by using round constants break symmetries, and make it much harder to deduce other key bits if just some are known (but once have as many consecutive bits as are in key, can then easily recreate the full expansion). The design criteria used are listed above.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9464B14C-6378-4C78-B1F2-9AFABEEBD29A}" type="slidenum">
              <a:rPr lang="en-AU"/>
              <a:pPr/>
              <a:t>22</a:t>
            </a:fld>
            <a:endParaRPr lang="en-AU"/>
          </a:p>
        </p:txBody>
      </p:sp>
      <p:sp>
        <p:nvSpPr>
          <p:cNvPr id="6144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1442"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We now work through an example, and consider some of its implications. The plaintext, key, and resulting ciphertext are as follows: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Plaintext: 0123456789abcdeffedcba9876543210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Key: 0f1571c947d9e8590cb7add6af7f6798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Ciphertext: ff0b844a0853bf7c6934ab4364148fb9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Table 5.3 shows the expansion of the 16-byte key into 10 round keys. As previously explained, this process is performed word by word, with each four-byte word occupying one column of the word round key matrix. The left hand column shows the four round key words generated for each round. The right hand column shows the steps used to generate the auxiliary word used in key expansion. We begin, of course, with the key itself serving as the round key for round 0. </a:t>
            </a:r>
          </a:p>
        </p:txBody>
      </p:sp>
      <p:sp>
        <p:nvSpPr>
          <p:cNvPr id="61443"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9EC0BBC-37FE-4C45-9186-13E8E7B552D7}"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22</a:t>
            </a:fld>
            <a:endParaRPr lang="en-US" sz="1200">
              <a:solidFill>
                <a:srgbClr val="FFFFFF"/>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53F1BAB0-6E1B-44B8-A075-6379C59733D5}" type="slidenum">
              <a:rPr lang="en-AU"/>
              <a:pPr/>
              <a:t>23</a:t>
            </a:fld>
            <a:endParaRPr lang="en-AU"/>
          </a:p>
        </p:txBody>
      </p:sp>
      <p:sp>
        <p:nvSpPr>
          <p:cNvPr id="6246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2466"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Next, Table 5.4 shows the progression of the state matrix through the AES encryption process. The first column shows the value of the state matrix at the start of a round. For the first row, the state matrix is just the matrix arrangement of the plaintext. The second, third, and fourth columns show the value of the state matrix for that round after the SubBytes, ShiftRows, and MixColumns transformations, respectively. The fifth column shows the round key. You can verify that these round keys equate with those shown in Table 5.3. The first column shows the value of the state matrix resulting from the bitwise XOR of the state after the preceding MixColumns with the round key for the preceding round. </a:t>
            </a:r>
          </a:p>
        </p:txBody>
      </p:sp>
      <p:sp>
        <p:nvSpPr>
          <p:cNvPr id="62467"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EB58DFC-8946-4CEF-BF5B-A66787DF10E6}"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23</a:t>
            </a:fld>
            <a:endParaRPr lang="en-US" sz="1200">
              <a:solidFill>
                <a:srgbClr val="FFFFFF"/>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B40AED84-47EB-4F4D-A5A8-CB07F1CDB01C}" type="slidenum">
              <a:rPr lang="en-AU"/>
              <a:pPr/>
              <a:t>24</a:t>
            </a:fld>
            <a:endParaRPr lang="en-AU"/>
          </a:p>
        </p:txBody>
      </p:sp>
      <p:sp>
        <p:nvSpPr>
          <p:cNvPr id="634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3490"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In any good cipher design, want the avalanche effect, in which a small change in plaintext or key produces a large change in the ciphertext. Using the example from Table 5.4, Table 5.5 shows the result when the eighth bit of the plaintext is changed. The second column of the table shows the value of the state matrix at the end of each round for the two plaintexts. Note that after just one round, 20 bits of the state vector differ. And after two rounds, close to half the bits differ. This magnitude of difference propagates through the remaining rounds. A bit difference in approximately half the positions in the most desirable outcome. </a:t>
            </a:r>
          </a:p>
        </p:txBody>
      </p:sp>
      <p:sp>
        <p:nvSpPr>
          <p:cNvPr id="63491"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14833ED-B450-4ED3-9B5C-BACD70DB0B6A}"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24</a:t>
            </a:fld>
            <a:endParaRPr lang="en-US" sz="1200">
              <a:solidFill>
                <a:srgbClr val="FFFFFF"/>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D4454BB7-0405-4C6E-909D-ECE9D69EA7C1}" type="slidenum">
              <a:rPr lang="en-AU"/>
              <a:pPr/>
              <a:t>25</a:t>
            </a:fld>
            <a:endParaRPr lang="en-AU"/>
          </a:p>
        </p:txBody>
      </p:sp>
      <p:sp>
        <p:nvSpPr>
          <p:cNvPr id="64513"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DD6B0CF-2552-4274-B133-4B748B7415A7}"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25</a:t>
            </a:fld>
            <a:endParaRPr lang="en-US" sz="1200">
              <a:solidFill>
                <a:srgbClr val="FFFFFF"/>
              </a:solidFill>
            </a:endParaRPr>
          </a:p>
        </p:txBody>
      </p:sp>
      <p:sp>
        <p:nvSpPr>
          <p:cNvPr id="64514"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4515"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The AES decryption cipher is not identical to the encryption cipher (Stallings Figure 5.3). The sequence of transformations for decryption differs from that for encryption, although the form of the key schedules for encryption and decryption is the same. This has the disadvantage that two separate software or firmware modules are needed for applications that require both encryption and decryption. There is, however, an equivalent version of the decryption algorithm that has the same structure as the encryption algorithm, with the same sequence of transformations as the encryption algorithm (with transformations replaced by their inverses). To achieve this equivalence, a change in key schedule is needed.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By constructing an equivalent inverse cipher with steps in same order as for encryption, we can derive a more efficient implementation. Clearly swapping the byte substitutions and shift rows has no effect, since work just on bytes. Swapping the mix columns and add round key steps requires the inverse mix columns step be applied to the round keys first – this makes the decryption key schedule a little more complex with this construction, but allows the use of same h/w or s/w for the data en/decrypt computation.</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7AE822DB-3CC3-4B5B-894B-4BA4BC821997}" type="slidenum">
              <a:rPr lang="en-AU"/>
              <a:pPr/>
              <a:t>26</a:t>
            </a:fld>
            <a:endParaRPr lang="en-AU"/>
          </a:p>
        </p:txBody>
      </p:sp>
      <p:sp>
        <p:nvSpPr>
          <p:cNvPr id="65537"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5CAF55F-7D60-4696-B92A-AC9BBC5487EA}"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26</a:t>
            </a:fld>
            <a:endParaRPr lang="en-US" sz="1200">
              <a:solidFill>
                <a:srgbClr val="FFFFFF"/>
              </a:solidFill>
            </a:endParaRPr>
          </a:p>
        </p:txBody>
      </p:sp>
      <p:sp>
        <p:nvSpPr>
          <p:cNvPr id="65538"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5539"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Illustrate the equivalent inverse cipher with Stallings Figure 5.10.</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ea typeface="ＭＳ Ｐゴシック" pitchFamily="32"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58A5513A-E584-487F-8E43-43969C6F04A5}" type="slidenum">
              <a:rPr lang="en-AU"/>
              <a:pPr/>
              <a:t>27</a:t>
            </a:fld>
            <a:endParaRPr lang="en-AU"/>
          </a:p>
        </p:txBody>
      </p:sp>
      <p:sp>
        <p:nvSpPr>
          <p:cNvPr id="68609"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3B70765-A15A-49BE-B5DB-52A0F9EFA8FD}"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27</a:t>
            </a:fld>
            <a:endParaRPr lang="en-US" sz="1200">
              <a:solidFill>
                <a:srgbClr val="FFFFFF"/>
              </a:solidFill>
            </a:endParaRPr>
          </a:p>
        </p:txBody>
      </p:sp>
      <p:sp>
        <p:nvSpPr>
          <p:cNvPr id="68610"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8611"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Chapter 5 summary.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878C5E-0590-4423-99D8-9F7343980113}" type="slidenum">
              <a:rPr lang="en-US"/>
              <a:pPr/>
              <a:t>3</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2D84D20-13E2-4805-A242-8FB4C2A2572A}" type="slidenum">
              <a:rPr lang="en-AU"/>
              <a:pPr/>
              <a:t>4</a:t>
            </a:fld>
            <a:endParaRPr lang="en-AU"/>
          </a:p>
        </p:txBody>
      </p:sp>
      <p:sp>
        <p:nvSpPr>
          <p:cNvPr id="40961"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863B835-5781-4252-AEAE-39881ABEE243}"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n-US" sz="1200">
              <a:solidFill>
                <a:srgbClr val="FFFFFF"/>
              </a:solidFill>
            </a:endParaRPr>
          </a:p>
        </p:txBody>
      </p:sp>
      <p:sp>
        <p:nvSpPr>
          <p:cNvPr id="4096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0963"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Stallings Figure 5.1 shows the overall encryption process in AES.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80C49E-327A-48ED-BC2B-9A5BAECF6FCC}" type="slidenum">
              <a:rPr lang="en-US"/>
              <a:pPr/>
              <a:t>5</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AC3727-57BD-4823-8544-435F17664EAE}" type="slidenum">
              <a:rPr lang="en-US"/>
              <a:pPr/>
              <a:t>6</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7417931-8543-44F4-ADDC-BD1C87045239}" type="slidenum">
              <a:rPr lang="en-AU"/>
              <a:pPr/>
              <a:t>7</a:t>
            </a:fld>
            <a:endParaRPr lang="en-AU"/>
          </a:p>
        </p:txBody>
      </p:sp>
      <p:sp>
        <p:nvSpPr>
          <p:cNvPr id="43009"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076B62C-8C15-4ABC-9E7F-D0B494C5A7A0}"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en-US" sz="1200">
              <a:solidFill>
                <a:srgbClr val="FFFFFF"/>
              </a:solidFill>
            </a:endParaRPr>
          </a:p>
        </p:txBody>
      </p:sp>
      <p:sp>
        <p:nvSpPr>
          <p:cNvPr id="43010"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011"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Stallings Figure 5.3 shows the structure of AES in more detail. The cipher consists of N rounds, where the number of rounds depends on the key length: 10 rounds for a 16-byte key; 12 rounds for a 24-byte key; and 14 rounds for a 32-byte key. The first N – 1 rounds consist of four distinct transformation functions: SubBytes, ShiftRows, MixColumns, and AddRoundKey, which are described subsequently. The final round contains only 3 transformation, and there is a initial single transformation (AddRoundKey) before the first round, which can be considered Round 0. Each transformation takes one or more 4 x 4 matrices as input and produces a 4 x 4 matrix as output. Figure 5.1 shows that the output of each round is a 4 x 4 matrix, with the output of the final round being the ciphertext. Also, the key expansion function generates N + 1 round keys, each of which is a distinct 4 x 4 matrix. Each round key serve as one of the inputs to the AddRoundKey transformation in each round.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0A1F2086-BEB9-410D-8E4D-1E116159CB53}" type="slidenum">
              <a:rPr lang="en-AU"/>
              <a:pPr/>
              <a:t>8</a:t>
            </a:fld>
            <a:endParaRPr lang="en-AU"/>
          </a:p>
        </p:txBody>
      </p:sp>
      <p:sp>
        <p:nvSpPr>
          <p:cNvPr id="4403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034"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marL="228600" indent="-227013" eaLnBrk="1" hangingPunct="1">
              <a:spcBef>
                <a:spcPts val="450"/>
              </a:spcBef>
              <a:buClrTx/>
              <a:buFontTx/>
              <a:buNone/>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US">
                <a:latin typeface="Arial" charset="0"/>
                <a:ea typeface="ＭＳ Ｐゴシック" pitchFamily="32" charset="-128"/>
              </a:rPr>
              <a:t>Before delving into details, can make several comments about the overall AES structure. See text for details.</a:t>
            </a:r>
          </a:p>
        </p:txBody>
      </p:sp>
      <p:sp>
        <p:nvSpPr>
          <p:cNvPr id="44035"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311B7E3-1D60-47A2-BA36-85F548E6F61C}"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a:t>
            </a:fld>
            <a:endParaRPr lang="en-US" sz="1200">
              <a:solidFill>
                <a:srgbClr val="FFFFFF"/>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D18A74C5-976B-4F3A-A3CC-61CE8F4C92A6}" type="slidenum">
              <a:rPr lang="en-AU"/>
              <a:pPr/>
              <a:t>9</a:t>
            </a:fld>
            <a:endParaRPr lang="en-AU"/>
          </a:p>
        </p:txBody>
      </p:sp>
      <p:sp>
        <p:nvSpPr>
          <p:cNvPr id="45057"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8672B2F-A67C-434D-971C-27A241BC2B08}"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9</a:t>
            </a:fld>
            <a:endParaRPr lang="en-US" sz="1200">
              <a:solidFill>
                <a:srgbClr val="FFFFFF"/>
              </a:solidFill>
            </a:endParaRPr>
          </a:p>
        </p:txBody>
      </p:sp>
      <p:sp>
        <p:nvSpPr>
          <p:cNvPr id="45058"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059"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We now turn to a discussion of each of the four transformations used in AES. For each stage, we mention the forward (encryption) algorithm, the inverse (decryption) algorithm, and the rationale for the design of that stage.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The Substitute bytes stage uses an S-box to perform a byte-by-byte substitution of the block. There is a single 8-bit wide S-box used on every byte. This S-box is a permutation of all 256 8-bit values, constructed using a transformation which treats the values as polynomials in GF(2</a:t>
            </a:r>
            <a:r>
              <a:rPr lang="en-US" baseline="30000">
                <a:latin typeface="Arial" charset="0"/>
                <a:cs typeface="Arial" charset="0"/>
              </a:rPr>
              <a:t>8</a:t>
            </a:r>
            <a:r>
              <a:rPr lang="en-US">
                <a:latin typeface="Arial" charset="0"/>
                <a:cs typeface="Arial" charset="0"/>
              </a:rPr>
              <a:t>) – however it is fixed, so really only need to know the table when implementing. Decryption requires the inverse of the table. These tables are given in Stallings Table 5.2.</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The table was designed to be resistant to known cryptanalytic attacks. Specifically, the Rijndael developers sought a design that has a low correlation between input bits and output bits, with the property that the output cannot be described as a simple mathematical function of the input, with no fixed points and no “opposite fixed points”.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1251"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125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fld id="{52F7ECD6-8DF7-407C-859E-83BBCC62F6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5C208F66-5C09-4F86-8C64-7A8BA7D662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24816E53-7DFB-476E-8891-C2138B48D8A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CE18FB9-55AD-4C46-8DFC-9248BF95930B}"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EBE7AA3-3685-427F-80F7-FA4C74B955E1}"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C35CABC-9D99-4EA8-8AF8-BD931D73D5FA}"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4A7F965-C627-4B1A-B5F6-EB46DBD98E25}"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8654554-9128-4A9B-8562-7FCDDFC0E02F}"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5EB891A-D90F-494E-9D74-AEB55E1698AB}"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C583E325-872E-47F3-8C27-606C7426FD4D}"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8FBAC57-E388-4CA7-B24E-3F0D0A197D54}"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7140561-B842-453B-AEE6-9CA2B8F83FD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3259912-45AA-4CB4-B694-4294E8741F43}"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D816BA7-4758-4F46-997F-928D811F216F}"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6335F7A-B2A9-4274-8178-EC580992CE17}"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F911C6E-9FF5-43A6-8C88-47E56B82664E}"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EA10F2D-6136-43F5-8048-B4BDEA4B1D9F}"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C34DF02E-D1B3-480B-8D3B-DB5F7D32F610}"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A4259BA1-33F0-49D2-8A10-79F84A03E0A9}"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8DE50400-7482-4126-A619-F8490CB859AB}"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B506459-6F28-4A64-A647-DA2ECF48BC00}"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3F91CC9-6BFD-444D-9A9F-E2604BF75DE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FD007917-4A96-47F1-945C-DF070E44A4A9}"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78A901FA-3FF5-4795-81A0-888EA700E2B3}"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D498F8C-33BA-49F7-9381-604ED009DBB4}"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BA34C2-D730-43F6-98A3-932A4B28B952}"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3D5540D-4737-48AD-AAC1-7C67FAAF2D2A}"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1251"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125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fld id="{52F7ECD6-8DF7-407C-859E-83BBCC62F60A}"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7140561-B842-453B-AEE6-9CA2B8F83FDF}"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FD007917-4A96-47F1-945C-DF070E44A4A9}"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3A560F9C-ABF9-4A39-9B5C-4C1325869182}"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C2FDFAF1-F87E-4ECF-8F71-DBF6B3CE08E2}"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779FDEFA-E8C6-4EC4-AB3A-FB539964B3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3A560F9C-ABF9-4A39-9B5C-4C1325869182}"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8D1A5006-D0A1-4A75-8C78-F0A4B1C6A5F6}"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50D862E0-C40B-4ADD-BD3E-524708002244}"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D4EFF7D5-92A4-4351-893A-D447ECA76E39}"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5C208F66-5C09-4F86-8C64-7A8BA7D66243}"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24816E53-7DFB-476E-8891-C2138B48D8A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CE18FB9-55AD-4C46-8DFC-9248BF95930B}" type="slidenum">
              <a:rPr lang="en-GB"/>
              <a:pPr>
                <a:defRPr/>
              </a:pPr>
              <a:t>‹#›</a:t>
            </a:fld>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EBE7AA3-3685-427F-80F7-FA4C74B955E1}" type="slidenum">
              <a:rPr lang="en-GB"/>
              <a:pPr>
                <a:defRPr/>
              </a:pPr>
              <a:t>‹#›</a:t>
            </a:fld>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C35CABC-9D99-4EA8-8AF8-BD931D73D5FA}" type="slidenum">
              <a:rPr lang="en-GB"/>
              <a:pPr>
                <a:defRPr/>
              </a:pPr>
              <a:t>‹#›</a:t>
            </a:fld>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4A7F965-C627-4B1A-B5F6-EB46DBD98E25}" type="slidenum">
              <a:rPr lang="en-GB"/>
              <a:pPr>
                <a:defRPr/>
              </a:pPr>
              <a:t>‹#›</a:t>
            </a:fld>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8654554-9128-4A9B-8562-7FCDDFC0E02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C2FDFAF1-F87E-4ECF-8F71-DBF6B3CE08E2}"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5EB891A-D90F-494E-9D74-AEB55E1698AB}" type="slidenum">
              <a:rPr lang="en-GB"/>
              <a:pPr>
                <a:defRPr/>
              </a:pPr>
              <a:t>‹#›</a:t>
            </a:fld>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C583E325-872E-47F3-8C27-606C7426FD4D}" type="slidenum">
              <a:rPr lang="en-GB"/>
              <a:pPr>
                <a:defRPr/>
              </a:pPr>
              <a:t>‹#›</a:t>
            </a:fld>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8FBAC57-E388-4CA7-B24E-3F0D0A197D54}" type="slidenum">
              <a:rPr lang="en-GB"/>
              <a:pPr>
                <a:defRPr/>
              </a:pPr>
              <a:t>‹#›</a:t>
            </a:fld>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3259912-45AA-4CB4-B694-4294E8741F43}" type="slidenum">
              <a:rPr lang="en-GB"/>
              <a:pPr>
                <a:defRPr/>
              </a:pPr>
              <a:t>‹#›</a:t>
            </a:fld>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D816BA7-4758-4F46-997F-928D811F216F}" type="slidenum">
              <a:rPr lang="en-GB"/>
              <a:pPr>
                <a:defRPr/>
              </a:pPr>
              <a:t>‹#›</a:t>
            </a:fld>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6335F7A-B2A9-4274-8178-EC580992CE17}" type="slidenum">
              <a:rPr lang="en-GB"/>
              <a:pPr>
                <a:defRPr/>
              </a:pPr>
              <a:t>‹#›</a:t>
            </a:fld>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F911C6E-9FF5-43A6-8C88-47E56B82664E}" type="slidenum">
              <a:rPr lang="en-GB"/>
              <a:pPr>
                <a:defRPr/>
              </a:pPr>
              <a:t>‹#›</a:t>
            </a:fld>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EA10F2D-6136-43F5-8048-B4BDEA4B1D9F}" type="slidenum">
              <a:rPr lang="en-GB"/>
              <a:pPr>
                <a:defRPr/>
              </a:pPr>
              <a:t>‹#›</a:t>
            </a:fld>
            <a:endParaRPr lang="en-GB"/>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C34DF02E-D1B3-480B-8D3B-DB5F7D32F610}" type="slidenum">
              <a:rPr lang="en-GB"/>
              <a:pPr>
                <a:defRPr/>
              </a:pPr>
              <a:t>‹#›</a:t>
            </a:fld>
            <a:endParaRPr lang="en-GB"/>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A4259BA1-33F0-49D2-8A10-79F84A03E0A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779FDEFA-E8C6-4EC4-AB3A-FB539964B310}"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8DE50400-7482-4126-A619-F8490CB859AB}" type="slidenum">
              <a:rPr lang="en-GB"/>
              <a:pPr>
                <a:defRPr/>
              </a:pPr>
              <a:t>‹#›</a:t>
            </a:fld>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B506459-6F28-4A64-A647-DA2ECF48BC00}" type="slidenum">
              <a:rPr lang="en-GB"/>
              <a:pPr>
                <a:defRPr/>
              </a:pPr>
              <a:t>‹#›</a:t>
            </a:fld>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3F91CC9-6BFD-444D-9A9F-E2604BF75DE4}" type="slidenum">
              <a:rPr lang="en-GB"/>
              <a:pPr>
                <a:defRPr/>
              </a:pPr>
              <a:t>‹#›</a:t>
            </a:fld>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78A901FA-3FF5-4795-81A0-888EA700E2B3}" type="slidenum">
              <a:rPr lang="en-GB"/>
              <a:pPr>
                <a:defRPr/>
              </a:pPr>
              <a:t>‹#›</a:t>
            </a:fld>
            <a:endParaRPr lang="en-GB"/>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D498F8C-33BA-49F7-9381-604ED009DBB4}" type="slidenum">
              <a:rPr lang="en-GB"/>
              <a:pPr>
                <a:defRPr/>
              </a:pPr>
              <a:t>‹#›</a:t>
            </a:fld>
            <a:endParaRPr lang="en-GB"/>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BA34C2-D730-43F6-98A3-932A4B28B952}" type="slidenum">
              <a:rPr lang="en-GB"/>
              <a:pPr>
                <a:defRPr/>
              </a:pPr>
              <a:t>‹#›</a:t>
            </a:fld>
            <a:endParaRPr lang="en-GB"/>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3D5540D-4737-48AD-AAC1-7C67FAAF2D2A}" type="slidenum">
              <a:rPr lang="en-GB"/>
              <a:pPr>
                <a:defRPr/>
              </a:pPr>
              <a:t>‹#›</a:t>
            </a:fld>
            <a:endParaRPr lang="en-GB"/>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1251"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125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fld id="{52F7ECD6-8DF7-407C-859E-83BBCC62F60A}" type="slidenum">
              <a:rPr lang="en-US" smtClean="0"/>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7140561-B842-453B-AEE6-9CA2B8F83FDF}"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FD007917-4A96-47F1-945C-DF070E44A4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8D1A5006-D0A1-4A75-8C78-F0A4B1C6A5F6}"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3A560F9C-ABF9-4A39-9B5C-4C1325869182}"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C2FDFAF1-F87E-4ECF-8F71-DBF6B3CE08E2}" type="slidenum">
              <a:rPr lang="en-US" smtClean="0"/>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779FDEFA-E8C6-4EC4-AB3A-FB539964B310}"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8D1A5006-D0A1-4A75-8C78-F0A4B1C6A5F6}"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50D862E0-C40B-4ADD-BD3E-524708002244}"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D4EFF7D5-92A4-4351-893A-D447ECA76E39}" type="slidenum">
              <a:rPr lang="en-US" smtClean="0"/>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5C208F66-5C09-4F86-8C64-7A8BA7D66243}"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24816E53-7DFB-476E-8891-C2138B48D8AB}" type="slidenum">
              <a:rPr lang="en-US" smtClean="0"/>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CE18FB9-55AD-4C46-8DFC-9248BF95930B}" type="slidenum">
              <a:rPr lang="en-GB"/>
              <a:pPr>
                <a:defRPr/>
              </a:pPr>
              <a:t>‹#›</a:t>
            </a:fld>
            <a:endParaRPr lang="en-GB"/>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EBE7AA3-3685-427F-80F7-FA4C74B955E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50D862E0-C40B-4ADD-BD3E-524708002244}" type="slidenum">
              <a:rPr lang="en-US" smtClean="0"/>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C35CABC-9D99-4EA8-8AF8-BD931D73D5FA}" type="slidenum">
              <a:rPr lang="en-GB"/>
              <a:pPr>
                <a:defRPr/>
              </a:pPr>
              <a:t>‹#›</a:t>
            </a:fld>
            <a:endParaRPr lang="en-GB"/>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4A7F965-C627-4B1A-B5F6-EB46DBD98E25}" type="slidenum">
              <a:rPr lang="en-GB"/>
              <a:pPr>
                <a:defRPr/>
              </a:pPr>
              <a:t>‹#›</a:t>
            </a:fld>
            <a:endParaRPr lang="en-GB"/>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8654554-9128-4A9B-8562-7FCDDFC0E02F}" type="slidenum">
              <a:rPr lang="en-GB"/>
              <a:pPr>
                <a:defRPr/>
              </a:pPr>
              <a:t>‹#›</a:t>
            </a:fld>
            <a:endParaRPr lang="en-GB"/>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5EB891A-D90F-494E-9D74-AEB55E1698AB}" type="slidenum">
              <a:rPr lang="en-GB"/>
              <a:pPr>
                <a:defRPr/>
              </a:pPr>
              <a:t>‹#›</a:t>
            </a:fld>
            <a:endParaRPr lang="en-GB"/>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C583E325-872E-47F3-8C27-606C7426FD4D}" type="slidenum">
              <a:rPr lang="en-GB"/>
              <a:pPr>
                <a:defRPr/>
              </a:pPr>
              <a:t>‹#›</a:t>
            </a:fld>
            <a:endParaRPr lang="en-GB"/>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8FBAC57-E388-4CA7-B24E-3F0D0A197D54}" type="slidenum">
              <a:rPr lang="en-GB"/>
              <a:pPr>
                <a:defRPr/>
              </a:pPr>
              <a:t>‹#›</a:t>
            </a:fld>
            <a:endParaRPr lang="en-GB"/>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3259912-45AA-4CB4-B694-4294E8741F43}" type="slidenum">
              <a:rPr lang="en-GB"/>
              <a:pPr>
                <a:defRPr/>
              </a:pPr>
              <a:t>‹#›</a:t>
            </a:fld>
            <a:endParaRPr lang="en-GB"/>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D816BA7-4758-4F46-997F-928D811F216F}" type="slidenum">
              <a:rPr lang="en-GB"/>
              <a:pPr>
                <a:defRPr/>
              </a:pPr>
              <a:t>‹#›</a:t>
            </a:fld>
            <a:endParaRPr lang="en-GB"/>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6335F7A-B2A9-4274-8178-EC580992CE17}" type="slidenum">
              <a:rPr lang="en-GB"/>
              <a:pPr>
                <a:defRPr/>
              </a:pPr>
              <a:t>‹#›</a:t>
            </a:fld>
            <a:endParaRPr lang="en-GB"/>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F911C6E-9FF5-43A6-8C88-47E56B82664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D4EFF7D5-92A4-4351-893A-D447ECA76E39}" type="slidenum">
              <a:rPr lang="en-US" smtClean="0"/>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EA10F2D-6136-43F5-8048-B4BDEA4B1D9F}" type="slidenum">
              <a:rPr lang="en-GB"/>
              <a:pPr>
                <a:defRPr/>
              </a:pPr>
              <a:t>‹#›</a:t>
            </a:fld>
            <a:endParaRPr lang="en-GB"/>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C34DF02E-D1B3-480B-8D3B-DB5F7D32F610}" type="slidenum">
              <a:rPr lang="en-GB"/>
              <a:pPr>
                <a:defRPr/>
              </a:pPr>
              <a:t>‹#›</a:t>
            </a:fld>
            <a:endParaRPr lang="en-GB"/>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A4259BA1-33F0-49D2-8A10-79F84A03E0A9}" type="slidenum">
              <a:rPr lang="en-GB"/>
              <a:pPr>
                <a:defRPr/>
              </a:pPr>
              <a:t>‹#›</a:t>
            </a:fld>
            <a:endParaRPr lang="en-GB"/>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8DE50400-7482-4126-A619-F8490CB859AB}" type="slidenum">
              <a:rPr lang="en-GB"/>
              <a:pPr>
                <a:defRPr/>
              </a:pPr>
              <a:t>‹#›</a:t>
            </a:fld>
            <a:endParaRPr lang="en-GB"/>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B506459-6F28-4A64-A647-DA2ECF48BC00}" type="slidenum">
              <a:rPr lang="en-GB"/>
              <a:pPr>
                <a:defRPr/>
              </a:pPr>
              <a:t>‹#›</a:t>
            </a:fld>
            <a:endParaRPr lang="en-GB"/>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3F91CC9-6BFD-444D-9A9F-E2604BF75DE4}" type="slidenum">
              <a:rPr lang="en-GB"/>
              <a:pPr>
                <a:defRPr/>
              </a:pPr>
              <a:t>‹#›</a:t>
            </a:fld>
            <a:endParaRPr lang="en-GB"/>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78A901FA-3FF5-4795-81A0-888EA700E2B3}" type="slidenum">
              <a:rPr lang="en-GB"/>
              <a:pPr>
                <a:defRPr/>
              </a:pPr>
              <a:t>‹#›</a:t>
            </a:fld>
            <a:endParaRPr lang="en-GB"/>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D498F8C-33BA-49F7-9381-604ED009DBB4}" type="slidenum">
              <a:rPr lang="en-GB"/>
              <a:pPr>
                <a:defRPr/>
              </a:pPr>
              <a:t>‹#›</a:t>
            </a:fld>
            <a:endParaRPr lang="en-GB"/>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BA34C2-D730-43F6-98A3-932A4B28B952}" type="slidenum">
              <a:rPr lang="en-GB"/>
              <a:pPr>
                <a:defRPr/>
              </a:pPr>
              <a:t>‹#›</a:t>
            </a:fld>
            <a:endParaRPr lang="en-GB"/>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3D5540D-4737-48AD-AAC1-7C67FAAF2D2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0229"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fld id="{DA461437-36EF-474F-B907-2600254C48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pPr>
              <a:defRPr/>
            </a:pPr>
            <a:fld id="{8C637E2A-A3DF-4C15-8E85-327FE6E7166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5123"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5124"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CFD74DD3-B49C-4897-AC1C-7EEFB94A977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0229"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fld id="{DA461437-36EF-474F-B907-2600254C48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pPr>
              <a:defRPr/>
            </a:pPr>
            <a:fld id="{8C637E2A-A3DF-4C15-8E85-327FE6E7166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5123"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5124"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CFD74DD3-B49C-4897-AC1C-7EEFB94A977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0229"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fld id="{DA461437-36EF-474F-B907-2600254C48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pPr>
              <a:defRPr/>
            </a:pPr>
            <a:fld id="{8C637E2A-A3DF-4C15-8E85-327FE6E7166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5123"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5124"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CFD74DD3-B49C-4897-AC1C-7EEFB94A977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9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9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95.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95.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95.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95.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5.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9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8.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9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5.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95.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95.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9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5.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9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0.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95.xml"/><Relationship Id="rId4" Type="http://schemas.openxmlformats.org/officeDocument/2006/relationships/hyperlink" Target="http://www.cs.bc.edu/~straubin/cs381-05/blockciphers/rijndael_ingles2004.sw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0.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9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ctrTitle" sz="quarter"/>
          </p:nvPr>
        </p:nvSpPr>
        <p:spPr>
          <a:xfrm>
            <a:off x="838200" y="457200"/>
            <a:ext cx="7848600" cy="2765425"/>
          </a:xfrm>
        </p:spPr>
        <p:txBody>
          <a:bodyPr/>
          <a:lstStyle/>
          <a:p>
            <a:r>
              <a:rPr lang="en-US" dirty="0" smtClean="0">
                <a:ea typeface="ＭＳ Ｐゴシック" pitchFamily="34" charset="-128"/>
              </a:rPr>
              <a:t>Cryptography and Network Security</a:t>
            </a:r>
            <a:br>
              <a:rPr lang="en-US" dirty="0" smtClean="0">
                <a:ea typeface="ＭＳ Ｐゴシック" pitchFamily="34" charset="-128"/>
              </a:rPr>
            </a:br>
            <a:r>
              <a:rPr lang="en-US" dirty="0" smtClean="0">
                <a:ea typeface="ＭＳ Ｐゴシック" pitchFamily="34" charset="-128"/>
              </a:rPr>
              <a:t>Chapter 5 - </a:t>
            </a:r>
            <a:r>
              <a:rPr lang="en-AU" dirty="0" smtClean="0"/>
              <a:t>Advanced Encryption Standard</a:t>
            </a:r>
          </a:p>
        </p:txBody>
      </p:sp>
      <p:sp>
        <p:nvSpPr>
          <p:cNvPr id="132099" name="Rectangle 3"/>
          <p:cNvSpPr>
            <a:spLocks noGrp="1" noChangeArrowheads="1"/>
          </p:cNvSpPr>
          <p:nvPr>
            <p:ph type="subTitle" sz="quarter" idx="1"/>
          </p:nvPr>
        </p:nvSpPr>
        <p:spPr>
          <a:xfrm>
            <a:off x="1371600" y="3657600"/>
            <a:ext cx="6400800" cy="2671763"/>
          </a:xfrm>
        </p:spPr>
        <p:txBody>
          <a:bodyPr/>
          <a:lstStyle/>
          <a:p>
            <a:pPr eaLnBrk="1" hangingPunct="1">
              <a:buFont typeface="Wingdings" pitchFamily="2" charset="2"/>
              <a:buNone/>
            </a:pPr>
            <a:r>
              <a:rPr lang="en-US" dirty="0" smtClean="0">
                <a:ea typeface="ＭＳ Ｐゴシック" pitchFamily="34" charset="-128"/>
              </a:rPr>
              <a:t>Fifth Edition</a:t>
            </a:r>
          </a:p>
          <a:p>
            <a:pPr eaLnBrk="1" hangingPunct="1">
              <a:buFont typeface="Wingdings" pitchFamily="2" charset="2"/>
              <a:buNone/>
            </a:pPr>
            <a:r>
              <a:rPr lang="en-US" dirty="0" smtClean="0">
                <a:ea typeface="ＭＳ Ｐゴシック" pitchFamily="34" charset="-128"/>
              </a:rPr>
              <a:t>by William Stallings	</a:t>
            </a:r>
          </a:p>
          <a:p>
            <a:pPr eaLnBrk="1" hangingPunct="1">
              <a:buFont typeface="Wingdings" pitchFamily="2" charset="2"/>
              <a:buNone/>
            </a:pP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solidFill>
                  <a:schemeClr val="tx1"/>
                </a:solidFill>
              </a:rPr>
              <a:t>Substitute Bytes</a:t>
            </a:r>
          </a:p>
        </p:txBody>
      </p:sp>
      <p:pic>
        <p:nvPicPr>
          <p:cNvPr id="13314" name="Picture 2"/>
          <p:cNvPicPr>
            <a:picLocks noChangeAspect="1" noChangeArrowheads="1"/>
          </p:cNvPicPr>
          <p:nvPr/>
        </p:nvPicPr>
        <p:blipFill>
          <a:blip r:embed="rId3" cstate="print"/>
          <a:srcRect/>
          <a:stretch>
            <a:fillRect/>
          </a:stretch>
        </p:blipFill>
        <p:spPr bwMode="auto">
          <a:xfrm>
            <a:off x="1295400" y="1828800"/>
            <a:ext cx="7023100" cy="41275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z="3600" dirty="0">
                <a:solidFill>
                  <a:schemeClr val="tx1"/>
                </a:solidFill>
              </a:rPr>
              <a:t>Substitute Bytes Example</a:t>
            </a:r>
          </a:p>
        </p:txBody>
      </p:sp>
      <p:pic>
        <p:nvPicPr>
          <p:cNvPr id="14338" name="Picture 2"/>
          <p:cNvPicPr>
            <a:picLocks noChangeAspect="1" noChangeArrowheads="1"/>
          </p:cNvPicPr>
          <p:nvPr/>
        </p:nvPicPr>
        <p:blipFill>
          <a:blip r:embed="rId3" cstate="print"/>
          <a:srcRect/>
          <a:stretch>
            <a:fillRect/>
          </a:stretch>
        </p:blipFill>
        <p:spPr bwMode="auto">
          <a:xfrm>
            <a:off x="1828800" y="2133600"/>
            <a:ext cx="5657850" cy="177165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a:solidFill>
                  <a:schemeClr val="tx1"/>
                </a:solidFill>
              </a:rPr>
              <a:t>Shift Rows</a:t>
            </a:r>
          </a:p>
        </p:txBody>
      </p:sp>
      <p:sp>
        <p:nvSpPr>
          <p:cNvPr id="15362"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a circular byte shift in each </a:t>
            </a:r>
            <a:r>
              <a:rPr lang="en-US" dirty="0" err="1">
                <a:solidFill>
                  <a:schemeClr val="tx1"/>
                </a:solidFill>
              </a:rPr>
              <a:t>each</a:t>
            </a:r>
            <a:endParaRPr lang="en-US" dirty="0">
              <a:solidFill>
                <a:schemeClr val="tx1"/>
              </a:solidFill>
            </a:endParaRP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1st row is unchanged</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2nd row does 1 byte circular shift to left</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3rd row does 2 byte circular shift to left</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4th row does 3 byte circular shift to left</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decrypt inverts using shifts to right</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since state is processed by columns, this step permutes bytes between the columns</a:t>
            </a:r>
          </a:p>
          <a:p>
            <a:pPr marL="741363" lvl="1" indent="-284163">
              <a:lnSpc>
                <a:spcPct val="90000"/>
              </a:lnSpc>
              <a:spcBef>
                <a:spcPts val="600"/>
              </a:spcBef>
              <a:buClr>
                <a:srgbClr val="D9D9FF"/>
              </a:buClr>
              <a:buSzPct val="5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AU" dirty="0">
              <a:solidFill>
                <a:schemeClr val="tx1"/>
              </a:solidFill>
            </a:endParaRPr>
          </a:p>
          <a:p>
            <a:pPr marL="741363" lvl="1" indent="-284163">
              <a:lnSpc>
                <a:spcPct val="90000"/>
              </a:lnSpc>
              <a:spcBef>
                <a:spcPts val="600"/>
              </a:spcBef>
              <a:buClr>
                <a:srgbClr val="D9D9FF"/>
              </a:buClr>
              <a:buSzPct val="5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AU"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a:solidFill>
                  <a:schemeClr val="tx1"/>
                </a:solidFill>
              </a:rPr>
              <a:t>Shift Rows</a:t>
            </a:r>
          </a:p>
        </p:txBody>
      </p:sp>
      <p:pic>
        <p:nvPicPr>
          <p:cNvPr id="16386" name="Picture 2"/>
          <p:cNvPicPr>
            <a:picLocks noChangeAspect="1" noChangeArrowheads="1"/>
          </p:cNvPicPr>
          <p:nvPr/>
        </p:nvPicPr>
        <p:blipFill>
          <a:blip r:embed="rId3" cstate="print"/>
          <a:srcRect/>
          <a:stretch>
            <a:fillRect/>
          </a:stretch>
        </p:blipFill>
        <p:spPr bwMode="auto">
          <a:xfrm>
            <a:off x="990600" y="1371600"/>
            <a:ext cx="7162800" cy="2349500"/>
          </a:xfrm>
          <a:prstGeom prst="rect">
            <a:avLst/>
          </a:prstGeom>
          <a:noFill/>
          <a:ln w="9525">
            <a:noFill/>
            <a:round/>
            <a:headEnd/>
            <a:tailEnd/>
          </a:ln>
          <a:effectLst/>
        </p:spPr>
      </p:pic>
      <p:pic>
        <p:nvPicPr>
          <p:cNvPr id="16387" name="Picture 3"/>
          <p:cNvPicPr>
            <a:picLocks noChangeAspect="1" noChangeArrowheads="1"/>
          </p:cNvPicPr>
          <p:nvPr/>
        </p:nvPicPr>
        <p:blipFill>
          <a:blip r:embed="rId4" cstate="print"/>
          <a:srcRect/>
          <a:stretch>
            <a:fillRect/>
          </a:stretch>
        </p:blipFill>
        <p:spPr bwMode="auto">
          <a:xfrm>
            <a:off x="1752600" y="4267200"/>
            <a:ext cx="5524500" cy="16764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a:solidFill>
                  <a:schemeClr val="tx1"/>
                </a:solidFill>
              </a:rPr>
              <a:t>Mix Columns</a:t>
            </a:r>
          </a:p>
        </p:txBody>
      </p:sp>
      <p:sp>
        <p:nvSpPr>
          <p:cNvPr id="17410"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each column is processed separately</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each byte is replaced by a value dependent on all 4 bytes in the column</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effectively a matrix multiplication in GF(2</a:t>
            </a:r>
            <a:r>
              <a:rPr lang="en-US" sz="3200" baseline="30000" dirty="0">
                <a:solidFill>
                  <a:schemeClr val="tx1"/>
                </a:solidFill>
              </a:rPr>
              <a:t>8</a:t>
            </a:r>
            <a:r>
              <a:rPr lang="en-US" sz="3200" dirty="0">
                <a:solidFill>
                  <a:schemeClr val="tx1"/>
                </a:solidFill>
              </a:rPr>
              <a:t>) using prime poly m(x) =x</a:t>
            </a:r>
            <a:r>
              <a:rPr lang="en-US" sz="3200" baseline="30000" dirty="0">
                <a:solidFill>
                  <a:schemeClr val="tx1"/>
                </a:solidFill>
              </a:rPr>
              <a:t>8</a:t>
            </a:r>
            <a:r>
              <a:rPr lang="en-US" sz="3200" dirty="0">
                <a:solidFill>
                  <a:schemeClr val="tx1"/>
                </a:solidFill>
              </a:rPr>
              <a:t>+x</a:t>
            </a:r>
            <a:r>
              <a:rPr lang="en-US" sz="3200" baseline="30000" dirty="0">
                <a:solidFill>
                  <a:schemeClr val="tx1"/>
                </a:solidFill>
              </a:rPr>
              <a:t>4</a:t>
            </a:r>
            <a:r>
              <a:rPr lang="en-US" sz="3200" dirty="0">
                <a:solidFill>
                  <a:schemeClr val="tx1"/>
                </a:solidFill>
              </a:rPr>
              <a:t>+x</a:t>
            </a:r>
            <a:r>
              <a:rPr lang="en-US" sz="3200" baseline="30000" dirty="0">
                <a:solidFill>
                  <a:schemeClr val="tx1"/>
                </a:solidFill>
              </a:rPr>
              <a:t>3</a:t>
            </a:r>
            <a:r>
              <a:rPr lang="en-US" sz="3200" dirty="0">
                <a:solidFill>
                  <a:schemeClr val="tx1"/>
                </a:solidFill>
              </a:rPr>
              <a:t>+x+1</a:t>
            </a:r>
          </a:p>
        </p:txBody>
      </p:sp>
      <p:pic>
        <p:nvPicPr>
          <p:cNvPr id="17411" name="Picture 3"/>
          <p:cNvPicPr>
            <a:picLocks noChangeAspect="1" noChangeArrowheads="1"/>
          </p:cNvPicPr>
          <p:nvPr/>
        </p:nvPicPr>
        <p:blipFill>
          <a:blip r:embed="rId3" cstate="print"/>
          <a:srcRect/>
          <a:stretch>
            <a:fillRect/>
          </a:stretch>
        </p:blipFill>
        <p:spPr bwMode="auto">
          <a:xfrm>
            <a:off x="900113" y="4508500"/>
            <a:ext cx="7200900" cy="16129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solidFill>
                  <a:schemeClr val="tx1"/>
                </a:solidFill>
              </a:rPr>
              <a:t>Mix Columns</a:t>
            </a:r>
          </a:p>
        </p:txBody>
      </p:sp>
      <p:pic>
        <p:nvPicPr>
          <p:cNvPr id="18434" name="Picture 2"/>
          <p:cNvPicPr>
            <a:picLocks noChangeAspect="1" noChangeArrowheads="1"/>
          </p:cNvPicPr>
          <p:nvPr/>
        </p:nvPicPr>
        <p:blipFill>
          <a:blip r:embed="rId3" cstate="print"/>
          <a:srcRect/>
          <a:stretch>
            <a:fillRect/>
          </a:stretch>
        </p:blipFill>
        <p:spPr bwMode="auto">
          <a:xfrm>
            <a:off x="992188" y="1554163"/>
            <a:ext cx="7162800" cy="37465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z="3200" dirty="0">
                <a:solidFill>
                  <a:schemeClr val="tx1"/>
                </a:solidFill>
              </a:rPr>
              <a:t>Mix Columns Example</a:t>
            </a:r>
          </a:p>
        </p:txBody>
      </p:sp>
      <p:pic>
        <p:nvPicPr>
          <p:cNvPr id="19458" name="Picture 2"/>
          <p:cNvPicPr>
            <a:picLocks noChangeAspect="1" noChangeArrowheads="1"/>
          </p:cNvPicPr>
          <p:nvPr/>
        </p:nvPicPr>
        <p:blipFill>
          <a:blip r:embed="rId3" cstate="print"/>
          <a:srcRect/>
          <a:stretch>
            <a:fillRect/>
          </a:stretch>
        </p:blipFill>
        <p:spPr bwMode="auto">
          <a:xfrm>
            <a:off x="1828800" y="1524000"/>
            <a:ext cx="5581650" cy="1714500"/>
          </a:xfrm>
          <a:prstGeom prst="rect">
            <a:avLst/>
          </a:prstGeom>
          <a:noFill/>
          <a:ln w="9525">
            <a:noFill/>
            <a:round/>
            <a:headEnd/>
            <a:tailEnd/>
          </a:ln>
          <a:effectLst/>
        </p:spPr>
      </p:pic>
      <p:pic>
        <p:nvPicPr>
          <p:cNvPr id="19459" name="Picture 3"/>
          <p:cNvPicPr>
            <a:picLocks noChangeAspect="1" noChangeArrowheads="1"/>
          </p:cNvPicPr>
          <p:nvPr/>
        </p:nvPicPr>
        <p:blipFill>
          <a:blip r:embed="rId4" cstate="print"/>
          <a:srcRect/>
          <a:stretch>
            <a:fillRect/>
          </a:stretch>
        </p:blipFill>
        <p:spPr bwMode="auto">
          <a:xfrm>
            <a:off x="914400" y="3810000"/>
            <a:ext cx="7429500" cy="211455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Add Round Key</a:t>
            </a:r>
          </a:p>
        </p:txBody>
      </p:sp>
      <p:sp>
        <p:nvSpPr>
          <p:cNvPr id="22530"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XOR state with 128-bits of the round key</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again processed by column (though effectively a series of byte operations)</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inverse for decryption identical</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since XOR own inverse, with reversed keys</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designed to be as simple as possible</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a form of </a:t>
            </a:r>
            <a:r>
              <a:rPr lang="en-AU" sz="2800" dirty="0" err="1">
                <a:solidFill>
                  <a:schemeClr val="tx1"/>
                </a:solidFill>
              </a:rPr>
              <a:t>Vernam</a:t>
            </a:r>
            <a:r>
              <a:rPr lang="en-AU" sz="2800" dirty="0">
                <a:solidFill>
                  <a:schemeClr val="tx1"/>
                </a:solidFill>
              </a:rPr>
              <a:t> cipher on expanded key</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requires other stages for complexity / security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Add Round Key</a:t>
            </a:r>
          </a:p>
        </p:txBody>
      </p:sp>
      <p:pic>
        <p:nvPicPr>
          <p:cNvPr id="23554" name="Picture 2"/>
          <p:cNvPicPr>
            <a:picLocks noChangeAspect="1" noChangeArrowheads="1"/>
          </p:cNvPicPr>
          <p:nvPr/>
        </p:nvPicPr>
        <p:blipFill>
          <a:blip r:embed="rId3" cstate="print"/>
          <a:srcRect/>
          <a:stretch>
            <a:fillRect/>
          </a:stretch>
        </p:blipFill>
        <p:spPr bwMode="auto">
          <a:xfrm>
            <a:off x="1143000" y="2438400"/>
            <a:ext cx="7010400" cy="19685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AES Key Expansion</a:t>
            </a:r>
          </a:p>
        </p:txBody>
      </p:sp>
      <p:sp>
        <p:nvSpPr>
          <p:cNvPr id="25602"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takes 128-bit (16-byte) key and expands into array of </a:t>
            </a:r>
            <a:r>
              <a:rPr lang="en-US" sz="3200" dirty="0" smtClean="0">
                <a:solidFill>
                  <a:schemeClr val="tx1"/>
                </a:solidFill>
              </a:rPr>
              <a:t>44  </a:t>
            </a:r>
            <a:r>
              <a:rPr lang="en-US" sz="3200" dirty="0">
                <a:solidFill>
                  <a:schemeClr val="tx1"/>
                </a:solidFill>
              </a:rPr>
              <a:t>32-bit words</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start by copying key into first 4 words</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then loop creating words that depend on values in previous &amp; 4 places back</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in 3 of 4 cases just XOR these together</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1</a:t>
            </a:r>
            <a:r>
              <a:rPr lang="en-US" sz="2800" baseline="30000" dirty="0">
                <a:solidFill>
                  <a:schemeClr val="tx1"/>
                </a:solidFill>
              </a:rPr>
              <a:t>st</a:t>
            </a:r>
            <a:r>
              <a:rPr lang="en-US" sz="2800" dirty="0">
                <a:solidFill>
                  <a:schemeClr val="tx1"/>
                </a:solidFill>
              </a:rPr>
              <a:t> word in 4 has rotate + S-box + XOR round constant on previous, before XOR 4</a:t>
            </a:r>
            <a:r>
              <a:rPr lang="en-US" sz="2800" baseline="30000" dirty="0">
                <a:solidFill>
                  <a:schemeClr val="tx1"/>
                </a:solidFill>
              </a:rPr>
              <a:t>th</a:t>
            </a:r>
            <a:r>
              <a:rPr lang="en-US" sz="2800" dirty="0">
                <a:solidFill>
                  <a:schemeClr val="tx1"/>
                </a:solidFill>
              </a:rPr>
              <a:t> back</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Why AES?	</a:t>
            </a:r>
          </a:p>
        </p:txBody>
      </p:sp>
      <p:sp>
        <p:nvSpPr>
          <p:cNvPr id="5123" name="Rectangle 3"/>
          <p:cNvSpPr>
            <a:spLocks noGrp="1" noChangeArrowheads="1"/>
          </p:cNvSpPr>
          <p:nvPr>
            <p:ph type="body" idx="1"/>
          </p:nvPr>
        </p:nvSpPr>
        <p:spPr/>
        <p:txBody>
          <a:bodyPr/>
          <a:lstStyle/>
          <a:p>
            <a:r>
              <a:rPr lang="en-US"/>
              <a:t>Symmetric block cipher, published in 2001</a:t>
            </a:r>
          </a:p>
          <a:p>
            <a:r>
              <a:rPr lang="en-US"/>
              <a:t>Intended to replace DES and 3DES</a:t>
            </a:r>
          </a:p>
          <a:p>
            <a:pPr>
              <a:buFontTx/>
              <a:buNone/>
            </a:pPr>
            <a:r>
              <a:rPr lang="en-US"/>
              <a:t>       </a:t>
            </a:r>
            <a:r>
              <a:rPr lang="en-US" sz="2400"/>
              <a:t>DES is vulnerable to differential attacks</a:t>
            </a:r>
          </a:p>
          <a:p>
            <a:pPr>
              <a:buFontTx/>
              <a:buNone/>
            </a:pPr>
            <a:r>
              <a:rPr lang="en-US" sz="2400"/>
              <a:t>          3DES has slow performances</a:t>
            </a:r>
          </a:p>
          <a:p>
            <a:pPr>
              <a:buFontTx/>
              <a:buNone/>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AES Key Expansion</a:t>
            </a:r>
          </a:p>
        </p:txBody>
      </p:sp>
      <p:pic>
        <p:nvPicPr>
          <p:cNvPr id="26626" name="Picture 2"/>
          <p:cNvPicPr>
            <a:picLocks noChangeAspect="1" noChangeArrowheads="1"/>
          </p:cNvPicPr>
          <p:nvPr/>
        </p:nvPicPr>
        <p:blipFill>
          <a:blip r:embed="rId3" cstate="print"/>
          <a:srcRect/>
          <a:stretch>
            <a:fillRect/>
          </a:stretch>
        </p:blipFill>
        <p:spPr bwMode="auto">
          <a:xfrm>
            <a:off x="2743200" y="1752600"/>
            <a:ext cx="3667125" cy="424815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Key Expansion Rationale</a:t>
            </a:r>
          </a:p>
        </p:txBody>
      </p:sp>
      <p:sp>
        <p:nvSpPr>
          <p:cNvPr id="27650" name="Text Box 2"/>
          <p:cNvSpPr txBox="1">
            <a:spLocks noChangeArrowheads="1"/>
          </p:cNvSpPr>
          <p:nvPr/>
        </p:nvSpPr>
        <p:spPr bwMode="auto">
          <a:xfrm>
            <a:off x="457200" y="1676400"/>
            <a:ext cx="8458200" cy="4454525"/>
          </a:xfrm>
          <a:prstGeom prst="rect">
            <a:avLst/>
          </a:prstGeom>
          <a:noFill/>
          <a:ln w="9525">
            <a:noFill/>
            <a:round/>
            <a:headEnd/>
            <a:tailEnd/>
          </a:ln>
          <a:effectLst/>
        </p:spPr>
        <p:txBody>
          <a:bodyPr/>
          <a:lstStyle/>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designed to resist known attacks</a:t>
            </a:r>
          </a:p>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design criteria included</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knowing part key insufficient to find many more</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invertible transformation</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fast on wide range of CPU’s</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use round constants to break symmetry</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diffuse key bits into round keys</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enough non-linearity to hinder analysis</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simplicity of description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152400" y="304800"/>
            <a:ext cx="3429000" cy="5589588"/>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AES Example Key Expansion</a:t>
            </a:r>
          </a:p>
        </p:txBody>
      </p:sp>
      <p:pic>
        <p:nvPicPr>
          <p:cNvPr id="28674" name="Picture 2"/>
          <p:cNvPicPr>
            <a:picLocks noChangeAspect="1" noChangeArrowheads="1"/>
          </p:cNvPicPr>
          <p:nvPr/>
        </p:nvPicPr>
        <p:blipFill>
          <a:blip r:embed="rId3" cstate="print"/>
          <a:srcRect/>
          <a:stretch>
            <a:fillRect/>
          </a:stretch>
        </p:blipFill>
        <p:spPr bwMode="auto">
          <a:xfrm>
            <a:off x="3429000" y="107950"/>
            <a:ext cx="5486400" cy="6618288"/>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152400" y="304800"/>
            <a:ext cx="3429000" cy="5589588"/>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effectLst>
                  <a:outerShdw blurRad="38100" dist="38100" dir="2700000" algn="tl">
                    <a:srgbClr val="000000"/>
                  </a:outerShdw>
                </a:effectLst>
              </a:rPr>
              <a:t>AES Example Encryption</a:t>
            </a:r>
          </a:p>
        </p:txBody>
      </p:sp>
      <p:pic>
        <p:nvPicPr>
          <p:cNvPr id="29698" name="Picture 2"/>
          <p:cNvPicPr>
            <a:picLocks noChangeAspect="1" noChangeArrowheads="1"/>
          </p:cNvPicPr>
          <p:nvPr/>
        </p:nvPicPr>
        <p:blipFill>
          <a:blip r:embed="rId3" cstate="print"/>
          <a:srcRect/>
          <a:stretch>
            <a:fillRect/>
          </a:stretch>
        </p:blipFill>
        <p:spPr bwMode="auto">
          <a:xfrm>
            <a:off x="4191000" y="107950"/>
            <a:ext cx="4803775" cy="6681788"/>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152400" y="304800"/>
            <a:ext cx="3429000" cy="5589588"/>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effectLst>
                  <a:outerShdw blurRad="38100" dist="38100" dir="2700000" algn="tl">
                    <a:srgbClr val="000000"/>
                  </a:outerShdw>
                </a:effectLst>
              </a:rPr>
              <a:t>AES Example Avalanche</a:t>
            </a:r>
          </a:p>
        </p:txBody>
      </p:sp>
      <p:pic>
        <p:nvPicPr>
          <p:cNvPr id="30722" name="Picture 2"/>
          <p:cNvPicPr>
            <a:picLocks noChangeAspect="1" noChangeArrowheads="1"/>
          </p:cNvPicPr>
          <p:nvPr/>
        </p:nvPicPr>
        <p:blipFill>
          <a:blip r:embed="rId3" cstate="print"/>
          <a:srcRect/>
          <a:stretch>
            <a:fillRect/>
          </a:stretch>
        </p:blipFill>
        <p:spPr bwMode="auto">
          <a:xfrm>
            <a:off x="3733800" y="228600"/>
            <a:ext cx="5257800" cy="63881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AES Decryption</a:t>
            </a:r>
          </a:p>
        </p:txBody>
      </p:sp>
      <p:sp>
        <p:nvSpPr>
          <p:cNvPr id="31746"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AES decryption is not identical to encryption since steps done in reverse</a:t>
            </a:r>
          </a:p>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but can define an equivalent inverse cipher with steps as for encryption</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but using inverses of each step</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with a different key schedule</a:t>
            </a:r>
          </a:p>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AES Decryption</a:t>
            </a:r>
          </a:p>
        </p:txBody>
      </p:sp>
      <p:pic>
        <p:nvPicPr>
          <p:cNvPr id="32770" name="Picture 2"/>
          <p:cNvPicPr>
            <a:picLocks noChangeAspect="1" noChangeArrowheads="1"/>
          </p:cNvPicPr>
          <p:nvPr/>
        </p:nvPicPr>
        <p:blipFill>
          <a:blip r:embed="rId3" cstate="print"/>
          <a:srcRect/>
          <a:stretch>
            <a:fillRect/>
          </a:stretch>
        </p:blipFill>
        <p:spPr bwMode="auto">
          <a:xfrm>
            <a:off x="2819400" y="1447800"/>
            <a:ext cx="3390900" cy="5013325"/>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Summary</a:t>
            </a:r>
          </a:p>
        </p:txBody>
      </p:sp>
      <p:sp>
        <p:nvSpPr>
          <p:cNvPr id="35842"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have considered:</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the AES selection process</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the details of </a:t>
            </a:r>
            <a:r>
              <a:rPr lang="en-US" sz="2800" dirty="0" err="1">
                <a:solidFill>
                  <a:schemeClr val="tx1"/>
                </a:solidFill>
              </a:rPr>
              <a:t>Rijndael</a:t>
            </a:r>
            <a:r>
              <a:rPr lang="en-US" sz="2800" dirty="0">
                <a:solidFill>
                  <a:schemeClr val="tx1"/>
                </a:solidFill>
              </a:rPr>
              <a:t> – the AES cipher</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looked at the steps in each round</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the key expansion</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implementation aspects</a:t>
            </a:r>
          </a:p>
          <a:p>
            <a:pPr marL="741363" lvl="1" indent="-284163">
              <a:spcBef>
                <a:spcPts val="700"/>
              </a:spcBef>
              <a:buClr>
                <a:srgbClr val="D9D9FF"/>
              </a:buClr>
              <a:buSzPct val="5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chemeClr val="tx1"/>
              </a:solidFill>
            </a:endParaRPr>
          </a:p>
          <a:p>
            <a:pPr marL="741363" lvl="1" indent="-284163">
              <a:spcBef>
                <a:spcPts val="700"/>
              </a:spcBef>
              <a:buClr>
                <a:srgbClr val="D9D9FF"/>
              </a:buClr>
              <a:buSzPct val="5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AES - key size</a:t>
            </a:r>
            <a:endParaRPr lang="en-US" dirty="0"/>
          </a:p>
        </p:txBody>
      </p:sp>
      <p:sp>
        <p:nvSpPr>
          <p:cNvPr id="8195" name="Rectangle 3"/>
          <p:cNvSpPr>
            <a:spLocks noGrp="1" noChangeArrowheads="1"/>
          </p:cNvSpPr>
          <p:nvPr>
            <p:ph type="body" idx="1"/>
          </p:nvPr>
        </p:nvSpPr>
        <p:spPr/>
        <p:txBody>
          <a:bodyPr/>
          <a:lstStyle/>
          <a:p>
            <a:r>
              <a:rPr lang="en-US" dirty="0"/>
              <a:t>Block length is limited to 128 bit</a:t>
            </a:r>
          </a:p>
          <a:p>
            <a:r>
              <a:rPr lang="en-US" dirty="0"/>
              <a:t>The key size can be independently specified to 128, 192 or 256 bits</a:t>
            </a:r>
          </a:p>
          <a:p>
            <a:pPr>
              <a:buFontTx/>
              <a:buNone/>
            </a:pPr>
            <a:endParaRPr lang="en-US" sz="2400" i="1" dirty="0"/>
          </a:p>
          <a:p>
            <a:pPr>
              <a:buFontTx/>
              <a:buNone/>
            </a:pPr>
            <a:endParaRPr lang="en-US" sz="2400" i="1" dirty="0"/>
          </a:p>
        </p:txBody>
      </p:sp>
      <p:graphicFrame>
        <p:nvGraphicFramePr>
          <p:cNvPr id="8258" name="Group 66"/>
          <p:cNvGraphicFramePr>
            <a:graphicFrameLocks noGrp="1"/>
          </p:cNvGraphicFramePr>
          <p:nvPr/>
        </p:nvGraphicFramePr>
        <p:xfrm>
          <a:off x="457200" y="3733800"/>
          <a:ext cx="8382000" cy="1847850"/>
        </p:xfrm>
        <a:graphic>
          <a:graphicData uri="http://schemas.openxmlformats.org/drawingml/2006/table">
            <a:tbl>
              <a:tblPr/>
              <a:tblGrid>
                <a:gridCol w="4230688"/>
                <a:gridCol w="1335087"/>
                <a:gridCol w="1408113"/>
                <a:gridCol w="1408112"/>
              </a:tblGrid>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Key size (words/bytes/bits)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4/16/128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6/24/192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8/32/256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Number of rounds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Expanded key size (words/byte)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44/176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52/208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60/240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228600" y="990600"/>
            <a:ext cx="3505200" cy="4522788"/>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rPr>
              <a:t>AES Encryption Process</a:t>
            </a:r>
          </a:p>
        </p:txBody>
      </p:sp>
      <p:pic>
        <p:nvPicPr>
          <p:cNvPr id="8194" name="Picture 2"/>
          <p:cNvPicPr>
            <a:picLocks noChangeAspect="1" noChangeArrowheads="1"/>
          </p:cNvPicPr>
          <p:nvPr/>
        </p:nvPicPr>
        <p:blipFill>
          <a:blip r:embed="rId3" cstate="print"/>
          <a:srcRect/>
          <a:stretch>
            <a:fillRect/>
          </a:stretch>
        </p:blipFill>
        <p:spPr bwMode="auto">
          <a:xfrm>
            <a:off x="3810000" y="343204"/>
            <a:ext cx="4578424" cy="6241746"/>
          </a:xfrm>
          <a:prstGeom prst="rect">
            <a:avLst/>
          </a:prstGeom>
          <a:noFill/>
          <a:ln w="9525">
            <a:noFill/>
            <a:round/>
            <a:headEnd/>
            <a:tailEnd/>
          </a:ln>
          <a:effectLst/>
        </p:spPr>
      </p:pic>
      <p:sp>
        <p:nvSpPr>
          <p:cNvPr id="4" name="Rectangle 3"/>
          <p:cNvSpPr/>
          <p:nvPr/>
        </p:nvSpPr>
        <p:spPr>
          <a:xfrm>
            <a:off x="0" y="5589240"/>
            <a:ext cx="3923928" cy="584775"/>
          </a:xfrm>
          <a:prstGeom prst="rect">
            <a:avLst/>
          </a:prstGeom>
        </p:spPr>
        <p:txBody>
          <a:bodyPr wrap="square">
            <a:spAutoFit/>
          </a:bodyPr>
          <a:lstStyle/>
          <a:p>
            <a:r>
              <a:rPr lang="en-US" sz="1600" dirty="0" smtClean="0">
                <a:solidFill>
                  <a:srgbClr val="C00000"/>
                </a:solidFill>
                <a:hlinkClick r:id="rId4"/>
              </a:rPr>
              <a:t>http://www.cs.bc.edu/~straubin/cs381-05/blockciphers/rijndael_ingles2004.swf</a:t>
            </a:r>
            <a:endParaRPr lang="ar-SA" sz="1600" dirty="0">
              <a:solidFill>
                <a:srgbClr val="C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The AES Cipher</a:t>
            </a:r>
          </a:p>
        </p:txBody>
      </p:sp>
      <p:sp>
        <p:nvSpPr>
          <p:cNvPr id="19459" name="Rectangle 3"/>
          <p:cNvSpPr>
            <a:spLocks noGrp="1" noChangeArrowheads="1"/>
          </p:cNvSpPr>
          <p:nvPr>
            <p:ph type="body" idx="1"/>
          </p:nvPr>
        </p:nvSpPr>
        <p:spPr/>
        <p:txBody>
          <a:bodyPr/>
          <a:lstStyle/>
          <a:p>
            <a:r>
              <a:rPr lang="en-US" dirty="0"/>
              <a:t>Number of rounds, Nr, depends on key size</a:t>
            </a:r>
          </a:p>
          <a:p>
            <a:r>
              <a:rPr lang="en-US" dirty="0"/>
              <a:t>Each round is a repetition of functions that perform a transformation over State array</a:t>
            </a:r>
          </a:p>
          <a:p>
            <a:r>
              <a:rPr lang="en-US" dirty="0"/>
              <a:t>Consists of 4 main functions: one permutation and three substitutions</a:t>
            </a:r>
          </a:p>
          <a:p>
            <a:pPr>
              <a:buFontTx/>
              <a:buNone/>
            </a:pPr>
            <a:r>
              <a:rPr lang="en-US" sz="2400" i="1" dirty="0">
                <a:solidFill>
                  <a:srgbClr val="C00000"/>
                </a:solidFill>
              </a:rPr>
              <a:t>     Substitute bytes, Shift rows, Mix columns, Add round key</a:t>
            </a:r>
          </a:p>
          <a:p>
            <a:pPr>
              <a:buFontTx/>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The AES Cipher</a:t>
            </a:r>
          </a:p>
        </p:txBody>
      </p:sp>
      <p:sp>
        <p:nvSpPr>
          <p:cNvPr id="18435" name="Rectangle 3"/>
          <p:cNvSpPr>
            <a:spLocks noGrp="1" noChangeArrowheads="1"/>
          </p:cNvSpPr>
          <p:nvPr>
            <p:ph type="body" idx="1"/>
          </p:nvPr>
        </p:nvSpPr>
        <p:spPr/>
        <p:txBody>
          <a:bodyPr/>
          <a:lstStyle/>
          <a:p>
            <a:pPr>
              <a:lnSpc>
                <a:spcPct val="90000"/>
              </a:lnSpc>
            </a:pPr>
            <a:r>
              <a:rPr lang="en-US" sz="2800"/>
              <a:t>AddRoundKey() – round key is added to the State using XOR operation</a:t>
            </a:r>
          </a:p>
          <a:p>
            <a:pPr>
              <a:lnSpc>
                <a:spcPct val="90000"/>
              </a:lnSpc>
            </a:pPr>
            <a:r>
              <a:rPr lang="en-US" sz="2800"/>
              <a:t>MixColumns() – takes all the columns of the State and mixes their data, independently of one another, making use of arithmetic over GF(2^8)</a:t>
            </a:r>
          </a:p>
          <a:p>
            <a:pPr>
              <a:lnSpc>
                <a:spcPct val="90000"/>
              </a:lnSpc>
            </a:pPr>
            <a:r>
              <a:rPr lang="en-US" sz="2800"/>
              <a:t>ShiftRows() – processes the State by cyclically shifting the last three rows of the State by different offsets</a:t>
            </a:r>
          </a:p>
          <a:p>
            <a:pPr>
              <a:lnSpc>
                <a:spcPct val="90000"/>
              </a:lnSpc>
            </a:pPr>
            <a:r>
              <a:rPr lang="en-US" sz="2800"/>
              <a:t>SubBytes() – uses S-box to perform a byte-by-byte substitution of State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solidFill>
                  <a:schemeClr val="tx1"/>
                </a:solidFill>
              </a:rPr>
              <a:t>AES Structure</a:t>
            </a:r>
          </a:p>
        </p:txBody>
      </p:sp>
      <p:pic>
        <p:nvPicPr>
          <p:cNvPr id="10242" name="Picture 2"/>
          <p:cNvPicPr>
            <a:picLocks noChangeAspect="1" noChangeArrowheads="1"/>
          </p:cNvPicPr>
          <p:nvPr/>
        </p:nvPicPr>
        <p:blipFill>
          <a:blip r:embed="rId3" cstate="print"/>
          <a:srcRect/>
          <a:stretch>
            <a:fillRect/>
          </a:stretch>
        </p:blipFill>
        <p:spPr bwMode="auto">
          <a:xfrm>
            <a:off x="2362200" y="1295400"/>
            <a:ext cx="4275138" cy="5265738"/>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solidFill>
                  <a:schemeClr val="tx1"/>
                </a:solidFill>
              </a:rPr>
              <a:t>Some Comments on AES</a:t>
            </a:r>
          </a:p>
        </p:txBody>
      </p:sp>
      <p:sp>
        <p:nvSpPr>
          <p:cNvPr id="11266" name="Text Box 2"/>
          <p:cNvSpPr txBox="1">
            <a:spLocks noChangeArrowheads="1"/>
          </p:cNvSpPr>
          <p:nvPr/>
        </p:nvSpPr>
        <p:spPr bwMode="auto">
          <a:xfrm>
            <a:off x="457200" y="1447800"/>
            <a:ext cx="8229600" cy="5181600"/>
          </a:xfrm>
          <a:prstGeom prst="rect">
            <a:avLst/>
          </a:prstGeom>
          <a:noFill/>
          <a:ln w="9525">
            <a:noFill/>
            <a:round/>
            <a:headEnd/>
            <a:tailEnd/>
          </a:ln>
          <a:effectLst/>
        </p:spPr>
        <p:txBody>
          <a:bodyPr/>
          <a:lstStyle/>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AU" dirty="0" smtClean="0">
                <a:solidFill>
                  <a:schemeClr val="tx1"/>
                </a:solidFill>
              </a:rPr>
              <a:t>An </a:t>
            </a:r>
            <a:r>
              <a:rPr lang="en-AU" i="1" dirty="0">
                <a:solidFill>
                  <a:srgbClr val="C00000"/>
                </a:solidFill>
              </a:rPr>
              <a:t>iterative</a:t>
            </a:r>
            <a:r>
              <a:rPr lang="en-AU" dirty="0">
                <a:solidFill>
                  <a:schemeClr val="tx1"/>
                </a:solidFill>
              </a:rPr>
              <a:t> rather than </a:t>
            </a:r>
            <a:r>
              <a:rPr lang="en-AU" dirty="0" err="1">
                <a:solidFill>
                  <a:schemeClr val="tx1"/>
                </a:solidFill>
              </a:rPr>
              <a:t>Feistel</a:t>
            </a:r>
            <a:r>
              <a:rPr lang="en-AU" dirty="0">
                <a:solidFill>
                  <a:schemeClr val="tx1"/>
                </a:solidFill>
              </a:rPr>
              <a:t> </a:t>
            </a:r>
            <a:r>
              <a:rPr lang="en-AU" dirty="0" smtClean="0">
                <a:solidFill>
                  <a:schemeClr val="tx1"/>
                </a:solidFill>
              </a:rPr>
              <a:t>cipher</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processes </a:t>
            </a:r>
            <a:r>
              <a:rPr lang="en-AU" dirty="0" smtClean="0">
                <a:solidFill>
                  <a:schemeClr val="tx1"/>
                </a:solidFill>
              </a:rPr>
              <a:t>data as block of 4 columns of 4 bytes</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operates on </a:t>
            </a:r>
            <a:r>
              <a:rPr lang="en-US" b="1" dirty="0" smtClean="0">
                <a:solidFill>
                  <a:schemeClr val="tx1"/>
                </a:solidFill>
              </a:rPr>
              <a:t>entire data block </a:t>
            </a:r>
            <a:r>
              <a:rPr lang="en-US" dirty="0" smtClean="0">
                <a:solidFill>
                  <a:schemeClr val="tx1"/>
                </a:solidFill>
              </a:rPr>
              <a:t>in every round</a:t>
            </a:r>
            <a:endParaRPr lang="en-AU" dirty="0">
              <a:solidFill>
                <a:schemeClr val="tx1"/>
              </a:solidFill>
            </a:endParaRP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AU" dirty="0">
                <a:solidFill>
                  <a:schemeClr val="tx1"/>
                </a:solidFill>
              </a:rPr>
              <a:t>key expanded into array of </a:t>
            </a:r>
            <a:r>
              <a:rPr lang="en-AU" b="1" dirty="0">
                <a:solidFill>
                  <a:schemeClr val="tx1"/>
                </a:solidFill>
              </a:rPr>
              <a:t>32-bit</a:t>
            </a:r>
            <a:r>
              <a:rPr lang="en-AU" dirty="0">
                <a:solidFill>
                  <a:schemeClr val="tx1"/>
                </a:solidFill>
              </a:rPr>
              <a:t> words</a:t>
            </a:r>
          </a:p>
          <a:p>
            <a:pPr marL="969963" lvl="1" indent="-512763">
              <a:lnSpc>
                <a:spcPct val="90000"/>
              </a:lnSpc>
              <a:spcBef>
                <a:spcPts val="600"/>
              </a:spcBef>
              <a:buClr>
                <a:srgbClr val="D9D9FF"/>
              </a:buClr>
              <a:buSzPct val="50000"/>
              <a:buFont typeface="Wingdings" pitchFamily="2" charset="2"/>
              <a:buChar char="q"/>
              <a:tabLst>
                <a:tab pos="1082675" algn="l"/>
                <a:tab pos="1997075" algn="l"/>
                <a:tab pos="2911475" algn="l"/>
                <a:tab pos="3825875" algn="l"/>
                <a:tab pos="4740275" algn="l"/>
                <a:tab pos="5654675" algn="l"/>
                <a:tab pos="6569075" algn="l"/>
                <a:tab pos="7483475" algn="l"/>
                <a:tab pos="8397875" algn="l"/>
                <a:tab pos="9312275" algn="l"/>
                <a:tab pos="10226675" algn="l"/>
              </a:tabLst>
            </a:pPr>
            <a:r>
              <a:rPr lang="en-AU" b="1" dirty="0">
                <a:solidFill>
                  <a:schemeClr val="tx1"/>
                </a:solidFill>
              </a:rPr>
              <a:t>four words </a:t>
            </a:r>
            <a:r>
              <a:rPr lang="en-AU" dirty="0">
                <a:solidFill>
                  <a:schemeClr val="tx1"/>
                </a:solidFill>
              </a:rPr>
              <a:t>form round key in each </a:t>
            </a:r>
            <a:r>
              <a:rPr lang="en-AU" dirty="0" smtClean="0">
                <a:solidFill>
                  <a:schemeClr val="tx1"/>
                </a:solidFill>
              </a:rPr>
              <a:t>round</a:t>
            </a:r>
            <a:endParaRPr lang="en-AU" dirty="0">
              <a:solidFill>
                <a:schemeClr val="tx1"/>
              </a:solidFill>
            </a:endParaRP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AU" b="1" dirty="0">
                <a:solidFill>
                  <a:schemeClr val="tx1"/>
                </a:solidFill>
              </a:rPr>
              <a:t>4</a:t>
            </a:r>
            <a:r>
              <a:rPr lang="en-AU" dirty="0">
                <a:solidFill>
                  <a:schemeClr val="tx1"/>
                </a:solidFill>
              </a:rPr>
              <a:t> different </a:t>
            </a:r>
            <a:r>
              <a:rPr lang="en-AU" b="1" dirty="0">
                <a:solidFill>
                  <a:schemeClr val="tx1"/>
                </a:solidFill>
              </a:rPr>
              <a:t>stages</a:t>
            </a:r>
            <a:r>
              <a:rPr lang="en-AU" dirty="0">
                <a:solidFill>
                  <a:schemeClr val="tx1"/>
                </a:solidFill>
              </a:rPr>
              <a:t> are used as shown</a:t>
            </a: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AU" dirty="0">
                <a:solidFill>
                  <a:schemeClr val="tx1"/>
                </a:solidFill>
              </a:rPr>
              <a:t>has a simple structure</a:t>
            </a: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AU" dirty="0">
                <a:solidFill>
                  <a:schemeClr val="tx1"/>
                </a:solidFill>
              </a:rPr>
              <a:t>only </a:t>
            </a:r>
            <a:r>
              <a:rPr lang="en-US" b="1" dirty="0" err="1">
                <a:solidFill>
                  <a:schemeClr val="tx1"/>
                </a:solidFill>
              </a:rPr>
              <a:t>AddRoundKey</a:t>
            </a:r>
            <a:r>
              <a:rPr lang="en-US" dirty="0">
                <a:solidFill>
                  <a:schemeClr val="tx1"/>
                </a:solidFill>
              </a:rPr>
              <a:t> uses key</a:t>
            </a: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dirty="0" err="1">
                <a:solidFill>
                  <a:schemeClr val="tx1"/>
                </a:solidFill>
              </a:rPr>
              <a:t>AddRoundKey</a:t>
            </a:r>
            <a:r>
              <a:rPr lang="en-US" dirty="0">
                <a:solidFill>
                  <a:schemeClr val="tx1"/>
                </a:solidFill>
              </a:rPr>
              <a:t> a form of </a:t>
            </a:r>
            <a:r>
              <a:rPr lang="en-US" dirty="0" err="1">
                <a:solidFill>
                  <a:schemeClr val="tx1"/>
                </a:solidFill>
              </a:rPr>
              <a:t>Vernam</a:t>
            </a:r>
            <a:r>
              <a:rPr lang="en-US" dirty="0">
                <a:solidFill>
                  <a:schemeClr val="tx1"/>
                </a:solidFill>
              </a:rPr>
              <a:t> cipher</a:t>
            </a: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dirty="0">
                <a:solidFill>
                  <a:schemeClr val="tx1"/>
                </a:solidFill>
              </a:rPr>
              <a:t>each stage is easily reversible</a:t>
            </a: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dirty="0">
                <a:solidFill>
                  <a:schemeClr val="tx1"/>
                </a:solidFill>
              </a:rPr>
              <a:t>decryption uses keys in reverse order</a:t>
            </a: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dirty="0">
                <a:solidFill>
                  <a:schemeClr val="tx1"/>
                </a:solidFill>
              </a:rPr>
              <a:t>decryption does recover plaintext</a:t>
            </a: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AU" dirty="0">
                <a:solidFill>
                  <a:schemeClr val="tx1"/>
                </a:solidFill>
              </a:rPr>
              <a:t>final round has </a:t>
            </a:r>
            <a:r>
              <a:rPr lang="en-AU" b="1" dirty="0">
                <a:solidFill>
                  <a:schemeClr val="tx1"/>
                </a:solidFill>
              </a:rPr>
              <a:t>only 3 stages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solidFill>
                  <a:schemeClr val="tx1"/>
                </a:solidFill>
              </a:rPr>
              <a:t>Substitute Bytes</a:t>
            </a:r>
          </a:p>
        </p:txBody>
      </p:sp>
      <p:sp>
        <p:nvSpPr>
          <p:cNvPr id="12290"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a simple substitution of each byte</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uses one table of 16x16 bytes containing a permutation of all 256 8-bit values</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each byte of state is replaced by byte indexed by row (left 4-bits) &amp; column (right 4-bits)</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err="1">
                <a:solidFill>
                  <a:schemeClr val="tx1"/>
                </a:solidFill>
              </a:rPr>
              <a:t>eg</a:t>
            </a:r>
            <a:r>
              <a:rPr lang="en-US" dirty="0">
                <a:solidFill>
                  <a:schemeClr val="tx1"/>
                </a:solidFill>
              </a:rPr>
              <a:t>. byte {95} is replaced by byte in row 9 column 5</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which has value {2A}</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S-box constructed using defined transformation of values in GF(28)</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designed to be resistant to all known attacks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b">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b">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db">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introdb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786</TotalTime>
  <Words>2646</Words>
  <Application>Microsoft Office PowerPoint</Application>
  <PresentationFormat>On-screen Show (4:3)</PresentationFormat>
  <Paragraphs>198</Paragraphs>
  <Slides>27</Slides>
  <Notes>27</Notes>
  <HiddenSlides>0</HiddenSlides>
  <MMClips>0</MMClips>
  <ScaleCrop>false</ScaleCrop>
  <HeadingPairs>
    <vt:vector size="4" baseType="variant">
      <vt:variant>
        <vt:lpstr>Theme</vt:lpstr>
      </vt:variant>
      <vt:variant>
        <vt:i4>9</vt:i4>
      </vt:variant>
      <vt:variant>
        <vt:lpstr>Slide Titles</vt:lpstr>
      </vt:variant>
      <vt:variant>
        <vt:i4>27</vt:i4>
      </vt:variant>
    </vt:vector>
  </HeadingPairs>
  <TitlesOfParts>
    <vt:vector size="36" baseType="lpstr">
      <vt:lpstr>db</vt:lpstr>
      <vt:lpstr>1_introdbs</vt:lpstr>
      <vt:lpstr>5_introdbs</vt:lpstr>
      <vt:lpstr>1_db</vt:lpstr>
      <vt:lpstr>2_introdbs</vt:lpstr>
      <vt:lpstr>6_introdbs</vt:lpstr>
      <vt:lpstr>2_db</vt:lpstr>
      <vt:lpstr>3_introdbs</vt:lpstr>
      <vt:lpstr>7_introdbs</vt:lpstr>
      <vt:lpstr>Cryptography and Network Security Chapter 5 - Advanced Encryption Standard</vt:lpstr>
      <vt:lpstr>Why AES? </vt:lpstr>
      <vt:lpstr>AES - key size</vt:lpstr>
      <vt:lpstr>Slide 4</vt:lpstr>
      <vt:lpstr>The AES Cipher</vt:lpstr>
      <vt:lpstr>The AES Cipher</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Stallings, Cryptography and Network Security 5/e</dc:title>
  <dc:subject>Lecture Overheads - Ch 5</dc:subject>
  <dc:creator>Dr Lawrie Brown</dc:creator>
  <cp:lastModifiedBy>user</cp:lastModifiedBy>
  <cp:revision>38</cp:revision>
  <cp:lastPrinted>2009-08-06T05:23:03Z</cp:lastPrinted>
  <dcterms:created xsi:type="dcterms:W3CDTF">2009-08-06T04:13:17Z</dcterms:created>
  <dcterms:modified xsi:type="dcterms:W3CDTF">2014-03-04T08:00:00Z</dcterms:modified>
</cp:coreProperties>
</file>