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1"/>
  </p:notesMasterIdLst>
  <p:sldIdLst>
    <p:sldId id="445" r:id="rId5"/>
    <p:sldId id="395" r:id="rId6"/>
    <p:sldId id="447" r:id="rId7"/>
    <p:sldId id="448" r:id="rId8"/>
    <p:sldId id="450" r:id="rId9"/>
    <p:sldId id="451" r:id="rId10"/>
    <p:sldId id="452" r:id="rId11"/>
    <p:sldId id="453" r:id="rId12"/>
    <p:sldId id="454" r:id="rId13"/>
    <p:sldId id="507" r:id="rId14"/>
    <p:sldId id="508" r:id="rId15"/>
    <p:sldId id="509" r:id="rId16"/>
    <p:sldId id="510" r:id="rId17"/>
    <p:sldId id="456" r:id="rId18"/>
    <p:sldId id="511" r:id="rId19"/>
    <p:sldId id="459" r:id="rId20"/>
    <p:sldId id="512" r:id="rId21"/>
    <p:sldId id="460" r:id="rId22"/>
    <p:sldId id="513" r:id="rId23"/>
    <p:sldId id="461" r:id="rId24"/>
    <p:sldId id="462" r:id="rId25"/>
    <p:sldId id="514" r:id="rId26"/>
    <p:sldId id="466" r:id="rId27"/>
    <p:sldId id="468" r:id="rId28"/>
    <p:sldId id="515" r:id="rId29"/>
    <p:sldId id="516" r:id="rId30"/>
    <p:sldId id="517" r:id="rId31"/>
    <p:sldId id="518" r:id="rId32"/>
    <p:sldId id="519" r:id="rId33"/>
    <p:sldId id="473" r:id="rId34"/>
    <p:sldId id="520" r:id="rId35"/>
    <p:sldId id="475" r:id="rId36"/>
    <p:sldId id="476" r:id="rId37"/>
    <p:sldId id="478" r:id="rId38"/>
    <p:sldId id="479" r:id="rId39"/>
    <p:sldId id="521" r:id="rId40"/>
    <p:sldId id="480" r:id="rId41"/>
    <p:sldId id="522" r:id="rId42"/>
    <p:sldId id="498" r:id="rId43"/>
    <p:sldId id="499" r:id="rId44"/>
    <p:sldId id="500" r:id="rId45"/>
    <p:sldId id="502" r:id="rId46"/>
    <p:sldId id="503" r:id="rId47"/>
    <p:sldId id="504" r:id="rId48"/>
    <p:sldId id="505" r:id="rId49"/>
    <p:sldId id="506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7339" autoAdjust="0"/>
  </p:normalViewPr>
  <p:slideViewPr>
    <p:cSldViewPr snapToGrid="0" showGuides="1">
      <p:cViewPr varScale="1">
        <p:scale>
          <a:sx n="84" d="100"/>
          <a:sy n="84" d="100"/>
        </p:scale>
        <p:origin x="18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 units can be optionally omitted without</a:t>
            </a:r>
            <a:r>
              <a:rPr lang="en-US" baseline="0" dirty="0" smtClean="0"/>
              <a:t> causing later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 means that there are multiple frames outstanding in the network at any</a:t>
            </a:r>
            <a:r>
              <a:rPr lang="en-US" baseline="0" dirty="0" smtClean="0"/>
              <a:t> instant.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stop-and-wait, imagine a link from Seattle to Amsterdam that has a 500ms round-trip time. It doesn’t matter how fast the link is in bits/sec, stop-and-wait will only let it run at two packets per second.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65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</a:t>
            </a:r>
            <a:r>
              <a:rPr lang="en-US" baseline="0" dirty="0" smtClean="0"/>
              <a:t>a basic implementation of a sliding window for w=1 handling error/flow control for us to build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the NAK</a:t>
            </a:r>
            <a:r>
              <a:rPr lang="en-US" baseline="0" dirty="0" smtClean="0"/>
              <a:t> is lost, or if multiple data frames are lost per round-trip time? The retransmission timer goes off and transmission restarts from the acknowledgement point. To be more tolerant of these situations more acknowledgement information needs to be returned (more NAKs, a bit vector of the frames received beyond the cumulative </a:t>
            </a:r>
            <a:r>
              <a:rPr lang="en-US" baseline="0" dirty="0" err="1" smtClean="0"/>
              <a:t>ack</a:t>
            </a:r>
            <a:r>
              <a:rPr lang="en-US" baseline="0" dirty="0" smtClean="0"/>
              <a:t>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 ATM: ATM was a major technology</a:t>
            </a:r>
            <a:r>
              <a:rPr lang="en-US" baseline="0" dirty="0" smtClean="0"/>
              <a:t> in the 1990s that was hyped to win in the convergence of the Internet and telecommunications, but IP won instead. The short, fixed-size cells give flexibility (can mix voice and data without having the voice wait for a whole data packet). ATM is now used in niches such as ADSL and WAN links.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get to this later in the chapter (error detection/correction,</a:t>
            </a:r>
            <a:r>
              <a:rPr lang="en-US" baseline="0" dirty="0" smtClean="0"/>
              <a:t> and elementary data link protocols)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get to this later in the chapter (sliding window protocol) but note that flow control is mostly the responsibility of the Transport</a:t>
            </a:r>
            <a:r>
              <a:rPr lang="en-US" baseline="0" dirty="0" smtClean="0"/>
              <a:t> layer in practice (e.g., TCP)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can a code with distance d+1 detect up to d errors? Because</a:t>
            </a:r>
            <a:r>
              <a:rPr lang="en-US" baseline="0" dirty="0" smtClean="0"/>
              <a:t> </a:t>
            </a:r>
            <a:r>
              <a:rPr lang="en-US" dirty="0" smtClean="0"/>
              <a:t>errors are detected by receiving invalid codewords (like 0101010101</a:t>
            </a:r>
            <a:r>
              <a:rPr lang="en-US" baseline="0" dirty="0" smtClean="0"/>
              <a:t> for the example). I</a:t>
            </a:r>
            <a:r>
              <a:rPr lang="en-US" dirty="0" smtClean="0"/>
              <a:t>f</a:t>
            </a:r>
            <a:r>
              <a:rPr lang="en-US" baseline="0" dirty="0" smtClean="0"/>
              <a:t> there are d+1 or more errors then one valid codeword may be turned into another valid codeword and there is no way to detect that an error has occurred.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can a code with distance 2d+1 detect up to d errors? Because errors are corrected by mapping a received invalid codeword to the nearest valid codeword, i.e., the one that can be reached with the fewest bit flips. If there are more than d bit flips, then the received codeword may be closer to another valid codeword than the codeword that was sent. For example, sending 0000000000 with 2 flips might give 1100000000 which is closest to 0000000000, correcting the error. But with 3 flips 1110000000 might be received, which is closest to 1111100000, which is still an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essentially</a:t>
            </a:r>
            <a:r>
              <a:rPr lang="en-US" baseline="0" dirty="0" smtClean="0"/>
              <a:t> what Ethernet does – just blast packets and receive as quickly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intermediate protocol in which</a:t>
            </a:r>
            <a:r>
              <a:rPr lang="en-US" baseline="0" dirty="0" smtClean="0"/>
              <a:t> we’ve dealt with one issue (flow control) but not another (error control). It is instructive, but does not represent any real protocol (as it will deadlock if there are errors).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ARQ is also called PAR (Positive Acknowledgement with Retransmission)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essentially</a:t>
            </a:r>
            <a:r>
              <a:rPr lang="en-US" baseline="0" dirty="0" smtClean="0"/>
              <a:t> what 802.11 does – stop-and-wait to handle wireless errors. There are differences in the details: 802.11 uses a larger sequence number (12 bits) and gives up after a limited number of retransmissions (retries).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72250"/>
            <a:ext cx="8610600" cy="276225"/>
          </a:xfrm>
        </p:spPr>
        <p:txBody>
          <a:bodyPr/>
          <a:lstStyle>
            <a:lvl1pPr algn="ctr"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81" r:id="rId4"/>
    <p:sldLayoutId id="2147483678" r:id="rId5"/>
    <p:sldLayoutId id="2147483679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The Data Link Layer</a:t>
            </a:r>
            <a:br>
              <a:rPr lang="en-US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Chapter 3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Data Link Layer Design Issues</a:t>
            </a:r>
          </a:p>
          <a:p>
            <a:pPr lvl="1"/>
            <a:r>
              <a:rPr lang="en-US" dirty="0" smtClean="0"/>
              <a:t>Error Detection and Correction</a:t>
            </a:r>
          </a:p>
          <a:p>
            <a:pPr lvl="1"/>
            <a:r>
              <a:rPr lang="en-US" dirty="0" smtClean="0"/>
              <a:t>Elementary Data Link Protocols</a:t>
            </a:r>
          </a:p>
          <a:p>
            <a:pPr lvl="1"/>
            <a:r>
              <a:rPr lang="en-US" dirty="0" smtClean="0"/>
              <a:t>Sliding Window Protocols</a:t>
            </a:r>
          </a:p>
          <a:p>
            <a:pPr lvl="1"/>
            <a:r>
              <a:rPr lang="en-US" dirty="0" smtClean="0"/>
              <a:t>Example Data Link Protocols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5231" y="6162675"/>
            <a:ext cx="1913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evised: August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control repairs frames that are received in error</a:t>
            </a:r>
          </a:p>
          <a:p>
            <a:pPr lvl="1"/>
            <a:r>
              <a:rPr lang="en-US" dirty="0" smtClean="0"/>
              <a:t>Requires errors to be detected at the receiver</a:t>
            </a:r>
          </a:p>
          <a:p>
            <a:pPr lvl="1"/>
            <a:r>
              <a:rPr lang="en-US" dirty="0" smtClean="0"/>
              <a:t>Typically retransmit the unacknowledged frames</a:t>
            </a:r>
          </a:p>
          <a:p>
            <a:pPr lvl="1"/>
            <a:r>
              <a:rPr lang="en-US" dirty="0" smtClean="0"/>
              <a:t>Timer protects against lost acknowledgements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Detecting errors and retransmissions are next topics.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Prevents a fast sender from out-pacing a slow receiver</a:t>
            </a:r>
          </a:p>
          <a:p>
            <a:pPr lvl="1"/>
            <a:r>
              <a:rPr lang="en-US" dirty="0" smtClean="0"/>
              <a:t>Receiver gives feedback on the data it can accept</a:t>
            </a:r>
          </a:p>
          <a:p>
            <a:pPr lvl="1"/>
            <a:r>
              <a:rPr lang="en-US" dirty="0" smtClean="0"/>
              <a:t>Rare in the Link layer as NICs run at “wire speed”</a:t>
            </a:r>
          </a:p>
          <a:p>
            <a:pPr lvl="2"/>
            <a:r>
              <a:rPr lang="en-US" dirty="0" smtClean="0"/>
              <a:t>Receiver can take data as fast as it can be sent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Flow control is a topic in the Link and Transport layers.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and Correction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90651"/>
            <a:ext cx="7790214" cy="4820144"/>
          </a:xfrm>
        </p:spPr>
        <p:txBody>
          <a:bodyPr>
            <a:normAutofit/>
          </a:bodyPr>
          <a:lstStyle/>
          <a:p>
            <a:r>
              <a:rPr lang="en-US" dirty="0" smtClean="0"/>
              <a:t>Error codes add structured redundancy to data so  errors can be either detected, or corrected.</a:t>
            </a:r>
          </a:p>
          <a:p>
            <a:r>
              <a:rPr lang="en-US" dirty="0" smtClean="0"/>
              <a:t>Error correction codes:</a:t>
            </a:r>
          </a:p>
          <a:p>
            <a:pPr lvl="1"/>
            <a:r>
              <a:rPr lang="en-US" dirty="0" smtClean="0"/>
              <a:t>Hamming codes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r>
              <a:rPr lang="en-US" dirty="0" smtClean="0"/>
              <a:t>Error </a:t>
            </a:r>
            <a:r>
              <a:rPr lang="en-US" dirty="0" smtClean="0"/>
              <a:t>detection codes:</a:t>
            </a:r>
          </a:p>
          <a:p>
            <a:pPr lvl="1"/>
            <a:r>
              <a:rPr lang="en-US" dirty="0" smtClean="0"/>
              <a:t>Parity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Checksums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Cyclic redundancy codes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Bounds – Hamming distance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turns data of n bits into codewords of  </a:t>
            </a:r>
            <a:r>
              <a:rPr lang="en-US" dirty="0" err="1" smtClean="0"/>
              <a:t>n+k</a:t>
            </a:r>
            <a:r>
              <a:rPr lang="en-US" dirty="0" smtClean="0"/>
              <a:t> bits</a:t>
            </a:r>
          </a:p>
          <a:p>
            <a:r>
              <a:rPr lang="en-US" u="sng" dirty="0" smtClean="0"/>
              <a:t>Hamming distance</a:t>
            </a:r>
            <a:r>
              <a:rPr lang="en-US" dirty="0" smtClean="0"/>
              <a:t> is the minimum bit flips to turn one valid codeword into any other valid one. </a:t>
            </a:r>
          </a:p>
          <a:p>
            <a:pPr lvl="1"/>
            <a:r>
              <a:rPr lang="en-US" dirty="0" smtClean="0"/>
              <a:t>Example with 4 codewords of 10 bits (n=2, k=8): </a:t>
            </a:r>
          </a:p>
          <a:p>
            <a:pPr lvl="2"/>
            <a:r>
              <a:rPr lang="en-US" dirty="0" smtClean="0"/>
              <a:t>0000000000, 0000011111, 1111100000, and 1111111111 </a:t>
            </a:r>
          </a:p>
          <a:p>
            <a:pPr lvl="2"/>
            <a:r>
              <a:rPr lang="en-US" dirty="0" smtClean="0"/>
              <a:t>Hamming distance is 5</a:t>
            </a:r>
          </a:p>
          <a:p>
            <a:r>
              <a:rPr lang="en-US" dirty="0" smtClean="0"/>
              <a:t>Bounds for a code with distance:</a:t>
            </a:r>
          </a:p>
          <a:p>
            <a:pPr lvl="1"/>
            <a:r>
              <a:rPr lang="en-US" dirty="0" smtClean="0"/>
              <a:t>2d+1 – can correct d errors (e.g., 2 errors above)</a:t>
            </a:r>
          </a:p>
          <a:p>
            <a:pPr lvl="1"/>
            <a:r>
              <a:rPr lang="en-US" dirty="0" smtClean="0"/>
              <a:t>d+1 – can detect d errors (e.g., 4 errors above)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 – Hamming code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Hamming code gives a simple way to add check bits and correct up to a single bit error:</a:t>
            </a:r>
          </a:p>
          <a:p>
            <a:pPr lvl="1"/>
            <a:r>
              <a:rPr lang="en-US" dirty="0" smtClean="0"/>
              <a:t>Check bits are parity over subsets of the codeword</a:t>
            </a:r>
          </a:p>
          <a:p>
            <a:pPr lvl="1"/>
            <a:r>
              <a:rPr lang="en-US" dirty="0" err="1" smtClean="0"/>
              <a:t>Recomputing</a:t>
            </a:r>
            <a:r>
              <a:rPr lang="en-US" dirty="0" smtClean="0"/>
              <a:t> the parity sums (</a:t>
            </a:r>
            <a:r>
              <a:rPr lang="en-US" u="sng" dirty="0" smtClean="0"/>
              <a:t>syndrome</a:t>
            </a:r>
            <a:r>
              <a:rPr lang="en-US" dirty="0" smtClean="0"/>
              <a:t>) gives the position of the error to flip, or 0 if there is no error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68" y="3533775"/>
            <a:ext cx="7916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5857875"/>
            <a:ext cx="724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(11, 7) Hamming code adds 4 check bits and can correct 1 error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Parity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Parity bit is added as the modulo 2 sum of data bits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Equivalent to XOR; this is even parity</a:t>
            </a:r>
          </a:p>
          <a:p>
            <a:pPr lvl="1"/>
            <a:r>
              <a:rPr lang="en-US" dirty="0" smtClean="0"/>
              <a:t>Ex: 1110000 </a:t>
            </a:r>
            <a:r>
              <a:rPr lang="en-US" dirty="0" smtClean="0">
                <a:sym typeface="Wingdings" pitchFamily="2" charset="2"/>
              </a:rPr>
              <a:t> 1110000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Detection checks if the sum is wrong (an error)</a:t>
            </a:r>
          </a:p>
          <a:p>
            <a:pPr lvl="3"/>
            <a:endParaRPr lang="en-US" dirty="0" smtClean="0">
              <a:solidFill>
                <a:srgbClr val="FF2BD8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Simple way to detect an </a:t>
            </a:r>
            <a:r>
              <a:rPr lang="en-US" i="1" dirty="0" smtClean="0">
                <a:sym typeface="Wingdings" pitchFamily="2" charset="2"/>
              </a:rPr>
              <a:t>odd </a:t>
            </a:r>
            <a:r>
              <a:rPr lang="en-US" dirty="0" smtClean="0">
                <a:sym typeface="Wingdings" pitchFamily="2" charset="2"/>
              </a:rPr>
              <a:t>number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of errors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1 error, 11100</a:t>
            </a:r>
            <a:r>
              <a:rPr lang="en-US" u="sng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detected, sum is wrong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3 errors, 11</a:t>
            </a:r>
            <a:r>
              <a:rPr lang="en-US" u="sng" dirty="0" smtClean="0">
                <a:sym typeface="Wingdings" pitchFamily="2" charset="2"/>
              </a:rPr>
              <a:t>011</a:t>
            </a:r>
            <a:r>
              <a:rPr lang="en-US" dirty="0" smtClean="0">
                <a:sym typeface="Wingdings" pitchFamily="2" charset="2"/>
              </a:rPr>
              <a:t>00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detected sum is wrong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2 errors, 1110</a:t>
            </a:r>
            <a:r>
              <a:rPr lang="en-US" u="sng" dirty="0" smtClean="0">
                <a:sym typeface="Wingdings" pitchFamily="2" charset="2"/>
              </a:rPr>
              <a:t>11</a:t>
            </a:r>
            <a:r>
              <a:rPr lang="en-US" dirty="0" smtClean="0">
                <a:sym typeface="Wingdings" pitchFamily="2" charset="2"/>
              </a:rPr>
              <a:t>0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; </a:t>
            </a:r>
            <a:r>
              <a:rPr lang="en-US" i="1" dirty="0" smtClean="0">
                <a:sym typeface="Wingdings" pitchFamily="2" charset="2"/>
              </a:rPr>
              <a:t>not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detected</a:t>
            </a:r>
            <a:r>
              <a:rPr lang="en-US" dirty="0" smtClean="0">
                <a:sym typeface="Wingdings" pitchFamily="2" charset="2"/>
              </a:rPr>
              <a:t>, sum is right!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Error can also be in the parity bit itself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Random errors are detected with probability ½ 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Detection – Parity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Interleaving</a:t>
            </a:r>
            <a:r>
              <a:rPr lang="en-US" dirty="0" smtClean="0"/>
              <a:t> of N parity bits detects burst errors up to N </a:t>
            </a:r>
          </a:p>
          <a:p>
            <a:pPr lvl="1"/>
            <a:r>
              <a:rPr lang="en-US" dirty="0" smtClean="0"/>
              <a:t>Each parity sum is made over non-adjacent bits</a:t>
            </a:r>
          </a:p>
          <a:p>
            <a:pPr lvl="1"/>
            <a:r>
              <a:rPr lang="en-US" dirty="0" smtClean="0"/>
              <a:t>An even burst of up to N errors will not cause it to fail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t="1922" b="5568"/>
          <a:stretch>
            <a:fillRect/>
          </a:stretch>
        </p:blipFill>
        <p:spPr bwMode="auto">
          <a:xfrm>
            <a:off x="1438275" y="3086100"/>
            <a:ext cx="659209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Checksums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Checksum treats data as N-bit words and adds N check bits that are the modulo 2</a:t>
            </a:r>
            <a:r>
              <a:rPr lang="en-US" baseline="30000" dirty="0" smtClean="0"/>
              <a:t>N</a:t>
            </a:r>
            <a:r>
              <a:rPr lang="en-US" dirty="0" smtClean="0"/>
              <a:t> sum of the words</a:t>
            </a:r>
          </a:p>
          <a:p>
            <a:pPr lvl="1"/>
            <a:r>
              <a:rPr lang="en-US" dirty="0" smtClean="0"/>
              <a:t>Ex: Internet 16-bit 1s complement checksum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Improved error detection over parity bits</a:t>
            </a:r>
          </a:p>
          <a:p>
            <a:pPr lvl="1"/>
            <a:r>
              <a:rPr lang="en-US" dirty="0" smtClean="0"/>
              <a:t>Detects bursts up to N errors</a:t>
            </a:r>
          </a:p>
          <a:p>
            <a:pPr lvl="1"/>
            <a:r>
              <a:rPr lang="en-US" dirty="0" smtClean="0"/>
              <a:t>Detects random errors with probability 1-2</a:t>
            </a:r>
            <a:r>
              <a:rPr lang="en-US" baseline="30000" dirty="0" smtClean="0"/>
              <a:t>N</a:t>
            </a:r>
          </a:p>
          <a:p>
            <a:pPr lvl="1"/>
            <a:r>
              <a:rPr lang="en-US" dirty="0" smtClean="0"/>
              <a:t>Vulnerable to systematic errors, e.g., added zeros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– CRCs (1)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bits so that transmitted frame viewed as a polynomial is evenly divisible by a generator polynomial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72" y="2019301"/>
            <a:ext cx="5905106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2571750" y="2743200"/>
            <a:ext cx="51435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2675731" y="5734844"/>
            <a:ext cx="344488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66776" y="2295525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by adding 0s to frame and try dividing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51" y="5067300"/>
            <a:ext cx="2495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Offset by any reminder to make it evenly divisible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86425" y="2657475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76900" y="6181725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67375" y="5886450"/>
            <a:ext cx="676275" cy="16192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Detection – CRCs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standard polynomials:</a:t>
            </a:r>
          </a:p>
          <a:p>
            <a:pPr lvl="1"/>
            <a:r>
              <a:rPr lang="en-US" dirty="0" smtClean="0"/>
              <a:t>Ex: Ethernet 32-bit CRC is defined by: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Computed with simple shift/XOR circuits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Stronger detection than checksums:</a:t>
            </a:r>
          </a:p>
          <a:p>
            <a:pPr lvl="1"/>
            <a:r>
              <a:rPr lang="en-US" dirty="0" smtClean="0"/>
              <a:t>E.g., can detect all double bit errors</a:t>
            </a:r>
          </a:p>
          <a:p>
            <a:pPr lvl="1"/>
            <a:r>
              <a:rPr lang="en-US" dirty="0" smtClean="0"/>
              <a:t>Not vulnerable to systematic errors</a:t>
            </a:r>
            <a:endParaRPr 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2552700"/>
            <a:ext cx="612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Data Link Layer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Responsible for delivering frames of information over a single link</a:t>
            </a:r>
          </a:p>
          <a:p>
            <a:pPr lvl="1"/>
            <a:r>
              <a:rPr lang="en-US" dirty="0" smtClean="0"/>
              <a:t>Handles transmission errors and regulates the flow of data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Data Link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Link layer environment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Utopian Simplex Protocol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Stop-and-Wait Protocol for Error-free channel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Stop-and-Wait Protocol for Noisy channel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layer environment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implemented as NICs and OS drivers; network layer (IP) is often OS software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2524125"/>
            <a:ext cx="6467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466975" y="4257675"/>
            <a:ext cx="1019175" cy="457200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90800" y="4714874"/>
            <a:ext cx="790575" cy="457201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layer environment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layer protocol implementations use library functions</a:t>
            </a:r>
          </a:p>
          <a:p>
            <a:pPr lvl="1"/>
            <a:r>
              <a:rPr lang="en-US" dirty="0" smtClean="0"/>
              <a:t>See code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protocol.h</a:t>
            </a:r>
            <a:r>
              <a:rPr lang="en-US" dirty="0" smtClean="0"/>
              <a:t>) for more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6496" y="2421255"/>
          <a:ext cx="820340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46"/>
                <a:gridCol w="3103992"/>
                <a:gridCol w="40499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Library Function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Network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enable_network_layer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disable_network_layer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Take a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packet from network layer to send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Deliver a received packet to network layer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Let network cause “ready” events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Prevent network “ready” events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Physical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Get an incoming frame from physical layer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Pass an outgoing frame to physical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Events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timers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wait_for_event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(&amp;event)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Wait for a packet / frame / timer event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 a countdown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running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 a countdown timer from running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 the ACK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countdown timer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 the ACK countdown timer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Utopian Simplex Protocol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399" y="1391638"/>
            <a:ext cx="7790214" cy="4600081"/>
          </a:xfrm>
        </p:spPr>
        <p:txBody>
          <a:bodyPr/>
          <a:lstStyle/>
          <a:p>
            <a:r>
              <a:rPr lang="en-US" dirty="0" smtClean="0"/>
              <a:t>An optimistic protocol (p1) to get us started</a:t>
            </a:r>
          </a:p>
          <a:p>
            <a:pPr lvl="1"/>
            <a:r>
              <a:rPr lang="en-US" dirty="0" smtClean="0"/>
              <a:t>Assumes no errors, and receiver as fast as sender</a:t>
            </a:r>
          </a:p>
          <a:p>
            <a:pPr lvl="1"/>
            <a:r>
              <a:rPr lang="en-US" dirty="0" smtClean="0"/>
              <a:t>Considers one-way data transfer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1"/>
            <a:r>
              <a:rPr lang="en-US" dirty="0" smtClean="0"/>
              <a:t>That’s it, no error or flow control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19150" y="2771775"/>
            <a:ext cx="7477125" cy="2683907"/>
            <a:chOff x="819150" y="2638425"/>
            <a:chExt cx="7477125" cy="2683907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755" r="57042" b="18083"/>
            <a:stretch>
              <a:fillRect/>
            </a:stretch>
          </p:blipFill>
          <p:spPr bwMode="auto">
            <a:xfrm>
              <a:off x="1276350" y="2638425"/>
              <a:ext cx="290512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8102"/>
            <a:stretch>
              <a:fillRect/>
            </a:stretch>
          </p:blipFill>
          <p:spPr bwMode="auto">
            <a:xfrm>
              <a:off x="5210174" y="2686050"/>
              <a:ext cx="2733676" cy="247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19150" y="4953000"/>
              <a:ext cx="3448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Sender loops blasting frames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1" y="4953000"/>
              <a:ext cx="3267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Receiver loops eating frames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57301" y="4848225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Error-free channel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399" y="1134463"/>
            <a:ext cx="7790214" cy="4600081"/>
          </a:xfrm>
        </p:spPr>
        <p:txBody>
          <a:bodyPr/>
          <a:lstStyle/>
          <a:p>
            <a:r>
              <a:rPr lang="en-US" dirty="0" smtClean="0"/>
              <a:t>Protocol (p2) ensures sender can’t outpace receiver:</a:t>
            </a:r>
          </a:p>
          <a:p>
            <a:pPr lvl="1"/>
            <a:r>
              <a:rPr lang="en-US" dirty="0" smtClean="0"/>
              <a:t>Receiver returns a dummy frame (</a:t>
            </a:r>
            <a:r>
              <a:rPr lang="en-US" dirty="0" err="1" smtClean="0"/>
              <a:t>ack</a:t>
            </a:r>
            <a:r>
              <a:rPr lang="en-US" dirty="0" smtClean="0"/>
              <a:t>) when ready</a:t>
            </a:r>
          </a:p>
          <a:p>
            <a:pPr lvl="1"/>
            <a:r>
              <a:rPr lang="en-US" dirty="0" smtClean="0"/>
              <a:t>Only one frame out at a time – called </a:t>
            </a:r>
            <a:r>
              <a:rPr lang="en-US" u="sng" dirty="0" smtClean="0"/>
              <a:t>stop-and-wait</a:t>
            </a:r>
            <a:endParaRPr lang="en-US" dirty="0" smtClean="0"/>
          </a:p>
          <a:p>
            <a:pPr lvl="1"/>
            <a:r>
              <a:rPr lang="en-US" dirty="0" smtClean="0"/>
              <a:t>We added flow control! 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t="40288" r="60132" b="1336"/>
          <a:stretch>
            <a:fillRect/>
          </a:stretch>
        </p:blipFill>
        <p:spPr bwMode="auto">
          <a:xfrm>
            <a:off x="1438275" y="3048000"/>
            <a:ext cx="2886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60177"/>
          <a:stretch>
            <a:fillRect/>
          </a:stretch>
        </p:blipFill>
        <p:spPr bwMode="auto">
          <a:xfrm>
            <a:off x="5000624" y="3028950"/>
            <a:ext cx="2713831" cy="23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52526" y="5657850"/>
            <a:ext cx="34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Sender waits to for </a:t>
            </a:r>
            <a:r>
              <a:rPr lang="en-US" dirty="0" err="1" smtClean="0"/>
              <a:t>ack</a:t>
            </a:r>
            <a:r>
              <a:rPr lang="en-US" dirty="0" smtClean="0"/>
              <a:t> after passing frame to physical layer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875" y="5648325"/>
            <a:ext cx="37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Receiver sends </a:t>
            </a:r>
            <a:r>
              <a:rPr lang="en-US" dirty="0" err="1" smtClean="0"/>
              <a:t>ack</a:t>
            </a:r>
            <a:r>
              <a:rPr lang="en-US" dirty="0" smtClean="0"/>
              <a:t> after passing frame to network layer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Noisy channel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467838"/>
            <a:ext cx="7790214" cy="4600081"/>
          </a:xfrm>
        </p:spPr>
        <p:txBody>
          <a:bodyPr/>
          <a:lstStyle/>
          <a:p>
            <a:r>
              <a:rPr lang="en-US" u="sng" dirty="0" smtClean="0"/>
              <a:t>ARQ</a:t>
            </a:r>
            <a:r>
              <a:rPr lang="en-US" dirty="0" smtClean="0"/>
              <a:t> (Automatic Repeat </a:t>
            </a:r>
            <a:r>
              <a:rPr lang="en-US" dirty="0" err="1" smtClean="0"/>
              <a:t>reQuest</a:t>
            </a:r>
            <a:r>
              <a:rPr lang="en-US" dirty="0" smtClean="0"/>
              <a:t>) adds error control</a:t>
            </a:r>
          </a:p>
          <a:p>
            <a:pPr lvl="1"/>
            <a:r>
              <a:rPr lang="en-US" dirty="0" smtClean="0"/>
              <a:t>Receiver </a:t>
            </a:r>
            <a:r>
              <a:rPr lang="en-US" dirty="0" err="1" smtClean="0"/>
              <a:t>acks</a:t>
            </a:r>
            <a:r>
              <a:rPr lang="en-US" dirty="0" smtClean="0"/>
              <a:t> frames that are correctly delivered</a:t>
            </a:r>
          </a:p>
          <a:p>
            <a:pPr lvl="1"/>
            <a:r>
              <a:rPr lang="en-US" dirty="0" smtClean="0"/>
              <a:t>Sender sets timer and resends frame if no </a:t>
            </a:r>
            <a:r>
              <a:rPr lang="en-US" dirty="0" err="1" smtClean="0"/>
              <a:t>ack</a:t>
            </a:r>
            <a:r>
              <a:rPr lang="en-US" dirty="0" smtClean="0"/>
              <a:t>)</a:t>
            </a:r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For correctness, frames and </a:t>
            </a:r>
            <a:r>
              <a:rPr lang="en-US" dirty="0" err="1" smtClean="0"/>
              <a:t>acks</a:t>
            </a:r>
            <a:r>
              <a:rPr lang="en-US" dirty="0" smtClean="0"/>
              <a:t> must be numbered</a:t>
            </a:r>
          </a:p>
          <a:p>
            <a:pPr lvl="1"/>
            <a:r>
              <a:rPr lang="en-US" dirty="0" smtClean="0"/>
              <a:t>Else receiver can’t tell retransmission (due to lost </a:t>
            </a:r>
            <a:r>
              <a:rPr lang="en-US" dirty="0" err="1" smtClean="0"/>
              <a:t>ack</a:t>
            </a:r>
            <a:r>
              <a:rPr lang="en-US" dirty="0" smtClean="0"/>
              <a:t> or early timer) from new frame</a:t>
            </a:r>
          </a:p>
          <a:p>
            <a:pPr lvl="1"/>
            <a:r>
              <a:rPr lang="en-US" dirty="0" smtClean="0"/>
              <a:t>For stop-and-wait, 2 numbers (1 bit) are sufficient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Stop-and-Wait – Noisy channel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1"/>
          </p:nvPr>
        </p:nvSpPr>
        <p:spPr>
          <a:xfrm>
            <a:off x="847725" y="1724025"/>
            <a:ext cx="4114800" cy="3743325"/>
          </a:xfrm>
        </p:spPr>
        <p:txBody>
          <a:bodyPr/>
          <a:lstStyle/>
          <a:p>
            <a:r>
              <a:rPr lang="en-US" dirty="0" smtClean="0"/>
              <a:t>Sender loop (p3):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28751" y="1314450"/>
            <a:ext cx="6735761" cy="5164714"/>
            <a:chOff x="1609726" y="1419225"/>
            <a:chExt cx="6735761" cy="5164714"/>
          </a:xfrm>
        </p:grpSpPr>
        <p:grpSp>
          <p:nvGrpSpPr>
            <p:cNvPr id="7" name="Group 6"/>
            <p:cNvGrpSpPr/>
            <p:nvPr/>
          </p:nvGrpSpPr>
          <p:grpSpPr>
            <a:xfrm>
              <a:off x="4591050" y="1704975"/>
              <a:ext cx="3754437" cy="4878964"/>
              <a:chOff x="550862" y="2096002"/>
              <a:chExt cx="4021138" cy="522554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4137" r="52477" b="1661"/>
              <a:stretch>
                <a:fillRect/>
              </a:stretch>
            </p:blipFill>
            <p:spPr bwMode="auto">
              <a:xfrm>
                <a:off x="550862" y="2096002"/>
                <a:ext cx="4021138" cy="980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930" r="50000"/>
              <a:stretch>
                <a:fillRect/>
              </a:stretch>
            </p:blipFill>
            <p:spPr bwMode="auto">
              <a:xfrm>
                <a:off x="570706" y="3219450"/>
                <a:ext cx="4001294" cy="410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619251" y="3686175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Send frame (or retransmission)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9251" y="3905250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Set timer for retransmission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8776" y="4114800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Wait for </a:t>
              </a:r>
              <a:r>
                <a:rPr lang="en-US" sz="1600" dirty="0" err="1" smtClean="0"/>
                <a:t>ack</a:t>
              </a:r>
              <a:r>
                <a:rPr lang="en-US" sz="1600" dirty="0" smtClean="0"/>
                <a:t> or timeout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9726" y="4676775"/>
              <a:ext cx="3219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If a good </a:t>
              </a:r>
              <a:r>
                <a:rPr lang="en-US" sz="1600" dirty="0" err="1" smtClean="0"/>
                <a:t>ack</a:t>
              </a:r>
              <a:r>
                <a:rPr lang="en-US" sz="1600" dirty="0" smtClean="0"/>
                <a:t> then set up for the next frame to send (else the old frame will be retransmitted)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600575" y="38671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610100" y="40957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600575" y="43053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Left Brace 19"/>
            <p:cNvSpPr/>
            <p:nvPr/>
          </p:nvSpPr>
          <p:spPr bwMode="auto">
            <a:xfrm>
              <a:off x="4962525" y="4505325"/>
              <a:ext cx="190500" cy="1162050"/>
            </a:xfrm>
            <a:prstGeom prst="lef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>
              <a:endCxn id="20" idx="1"/>
            </p:cNvCxnSpPr>
            <p:nvPr/>
          </p:nvCxnSpPr>
          <p:spPr bwMode="auto">
            <a:xfrm>
              <a:off x="4572000" y="5086350"/>
              <a:ext cx="3905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7176" r="52477" b="44403"/>
            <a:stretch>
              <a:fillRect/>
            </a:stretch>
          </p:blipFill>
          <p:spPr bwMode="auto">
            <a:xfrm>
              <a:off x="4524375" y="1470025"/>
              <a:ext cx="3754437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257926" y="141922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 – Noisy channel (3)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3422"/>
          <a:stretch>
            <a:fillRect/>
          </a:stretch>
        </p:blipFill>
        <p:spPr bwMode="auto">
          <a:xfrm>
            <a:off x="4314825" y="1538288"/>
            <a:ext cx="387826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2"/>
          <p:cNvSpPr txBox="1">
            <a:spLocks/>
          </p:cNvSpPr>
          <p:nvPr/>
        </p:nvSpPr>
        <p:spPr>
          <a:xfrm>
            <a:off x="847725" y="1724025"/>
            <a:ext cx="4114800" cy="37433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Receiver loop (p3):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776" y="345757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a 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0776" y="3905250"/>
            <a:ext cx="195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it’s new then take it and advance expected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0301" y="490537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Ack</a:t>
            </a:r>
            <a:r>
              <a:rPr lang="en-US" sz="1600" dirty="0" smtClean="0"/>
              <a:t> current frame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343400" y="363855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343400" y="509587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>
            <a:off x="4724400" y="40290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 bwMode="auto">
          <a:xfrm>
            <a:off x="4343400" y="43529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Sliding Window concept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One-bit Sliding Window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Go-Back-N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Selective Repeat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concept (1)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3474" y="1619250"/>
            <a:ext cx="7315201" cy="4019550"/>
          </a:xfrm>
        </p:spPr>
        <p:txBody>
          <a:bodyPr>
            <a:normAutofit/>
          </a:bodyPr>
          <a:lstStyle/>
          <a:p>
            <a:r>
              <a:rPr lang="en-US" dirty="0" smtClean="0"/>
              <a:t>Sender maintains window of frames it can send</a:t>
            </a:r>
          </a:p>
          <a:p>
            <a:pPr lvl="1"/>
            <a:r>
              <a:rPr lang="en-US" dirty="0" smtClean="0"/>
              <a:t>Needs to buffer them for possible retransmission</a:t>
            </a:r>
          </a:p>
          <a:p>
            <a:pPr lvl="1"/>
            <a:r>
              <a:rPr lang="en-US" dirty="0" smtClean="0"/>
              <a:t>Window advances with next acknowledgements</a:t>
            </a:r>
          </a:p>
          <a:p>
            <a:r>
              <a:rPr lang="en-US" dirty="0" smtClean="0"/>
              <a:t>Receiver maintains window of frames it can receive</a:t>
            </a:r>
          </a:p>
          <a:p>
            <a:pPr lvl="1"/>
            <a:r>
              <a:rPr lang="en-US" dirty="0" smtClean="0"/>
              <a:t>Needs to keep buffer space for arrivals</a:t>
            </a:r>
          </a:p>
          <a:p>
            <a:pPr lvl="1"/>
            <a:r>
              <a:rPr lang="en-US" dirty="0" smtClean="0"/>
              <a:t>Window advances with in-order arrivals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Link Layer Design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Frames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Possible services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Framing methods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Error control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Flow control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Sliding Window concept (2)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sliding window advancing at the sender and receiver</a:t>
            </a:r>
          </a:p>
          <a:p>
            <a:pPr lvl="1"/>
            <a:r>
              <a:rPr lang="en-US" dirty="0" smtClean="0"/>
              <a:t>Ex: window size is 1, with a 3-bit sequence number.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57400" y="2493963"/>
            <a:ext cx="5767387" cy="3654802"/>
            <a:chOff x="3104705" y="989013"/>
            <a:chExt cx="6991795" cy="4430712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513"/>
            <a:stretch>
              <a:fillRect/>
            </a:stretch>
          </p:blipFill>
          <p:spPr bwMode="auto">
            <a:xfrm>
              <a:off x="3104705" y="989013"/>
              <a:ext cx="3467545" cy="443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7500" y="1185862"/>
              <a:ext cx="3429000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019302" y="5791200"/>
            <a:ext cx="1495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the start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102" y="5772150"/>
            <a:ext cx="12668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frame is sent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2052" y="5762625"/>
            <a:ext cx="12668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First frame is received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6052" y="5762625"/>
            <a:ext cx="1352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Sender gets first </a:t>
            </a:r>
            <a:r>
              <a:rPr lang="en-US" sz="1600" dirty="0" err="1" smtClean="0"/>
              <a:t>ack</a:t>
            </a:r>
            <a:endParaRPr lang="en-US" sz="1600" dirty="0" smtClean="0"/>
          </a:p>
        </p:txBody>
      </p:sp>
      <p:sp>
        <p:nvSpPr>
          <p:cNvPr id="21" name="Arc 20"/>
          <p:cNvSpPr/>
          <p:nvPr/>
        </p:nvSpPr>
        <p:spPr bwMode="auto">
          <a:xfrm>
            <a:off x="3743325" y="2895600"/>
            <a:ext cx="819150" cy="800100"/>
          </a:xfrm>
          <a:prstGeom prst="arc">
            <a:avLst>
              <a:gd name="adj1" fmla="val 16200000"/>
              <a:gd name="adj2" fmla="val 1890000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>
            <a:off x="5210175" y="4714875"/>
            <a:ext cx="819150" cy="800100"/>
          </a:xfrm>
          <a:prstGeom prst="arc">
            <a:avLst>
              <a:gd name="adj1" fmla="val 18958261"/>
              <a:gd name="adj2" fmla="val 21514513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34025" y="4800600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000875" y="3009900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8702" y="3119021"/>
            <a:ext cx="990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Sender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452" y="4914900"/>
            <a:ext cx="990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847850" y="4314825"/>
            <a:ext cx="409575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concept (3)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windows enable </a:t>
            </a:r>
            <a:r>
              <a:rPr lang="en-US" u="sng" dirty="0" smtClean="0"/>
              <a:t>pipelining</a:t>
            </a:r>
            <a:r>
              <a:rPr lang="en-US" dirty="0" smtClean="0"/>
              <a:t> for efficient link use</a:t>
            </a:r>
          </a:p>
          <a:p>
            <a:pPr lvl="1"/>
            <a:r>
              <a:rPr lang="en-US" dirty="0" smtClean="0"/>
              <a:t>Stop-and-wait (w=1) is inefficient for long links</a:t>
            </a:r>
          </a:p>
          <a:p>
            <a:pPr lvl="1"/>
            <a:r>
              <a:rPr lang="en-US" dirty="0" smtClean="0"/>
              <a:t>Best window (w) depends on bandwidth-delay (BD)</a:t>
            </a:r>
          </a:p>
          <a:p>
            <a:pPr lvl="1"/>
            <a:r>
              <a:rPr lang="en-US" dirty="0" smtClean="0"/>
              <a:t>Want w ≥ 2BD+1 to ensure high link utilization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Pipelining leads to different  choices for errors/buffering</a:t>
            </a:r>
          </a:p>
          <a:p>
            <a:pPr lvl="1"/>
            <a:r>
              <a:rPr lang="en-US" dirty="0" smtClean="0"/>
              <a:t>We will consider </a:t>
            </a:r>
            <a:r>
              <a:rPr lang="en-US" u="sng" dirty="0" smtClean="0"/>
              <a:t>Go-Back-N</a:t>
            </a:r>
            <a:r>
              <a:rPr lang="en-US" dirty="0" smtClean="0"/>
              <a:t> and </a:t>
            </a:r>
            <a:r>
              <a:rPr lang="en-US" u="sng" dirty="0" smtClean="0"/>
              <a:t>Selective Repeat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One-Bit Sliding Window (1)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90550" y="1143000"/>
            <a:ext cx="8229600" cy="4867275"/>
          </a:xfrm>
        </p:spPr>
        <p:txBody>
          <a:bodyPr/>
          <a:lstStyle/>
          <a:p>
            <a:r>
              <a:rPr lang="en-US" dirty="0" smtClean="0"/>
              <a:t>Transfers data in both directions with stop-and-wait</a:t>
            </a:r>
          </a:p>
          <a:p>
            <a:pPr lvl="1"/>
            <a:r>
              <a:rPr lang="en-US" u="sng" dirty="0" smtClean="0"/>
              <a:t>Piggybacks</a:t>
            </a:r>
            <a:r>
              <a:rPr lang="en-US" dirty="0" smtClean="0"/>
              <a:t> </a:t>
            </a:r>
            <a:r>
              <a:rPr lang="en-US" dirty="0" err="1" smtClean="0"/>
              <a:t>acks</a:t>
            </a:r>
            <a:r>
              <a:rPr lang="en-US" dirty="0" smtClean="0"/>
              <a:t> on reverse data frames for efficiency</a:t>
            </a:r>
          </a:p>
          <a:p>
            <a:pPr lvl="1"/>
            <a:r>
              <a:rPr lang="en-US" dirty="0" smtClean="0"/>
              <a:t>Handles transmission errors, flow control, early timers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82381" y="2676525"/>
            <a:ext cx="3090069" cy="3743325"/>
            <a:chOff x="1243806" y="2667000"/>
            <a:chExt cx="3090069" cy="3743325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000" r="76383" b="68333"/>
            <a:stretch>
              <a:fillRect/>
            </a:stretch>
          </p:blipFill>
          <p:spPr bwMode="auto">
            <a:xfrm>
              <a:off x="1243806" y="2667000"/>
              <a:ext cx="191849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xtBox 4"/>
            <p:cNvSpPr txBox="1">
              <a:spLocks noChangeArrowheads="1"/>
            </p:cNvSpPr>
            <p:nvPr/>
          </p:nvSpPr>
          <p:spPr bwMode="auto">
            <a:xfrm>
              <a:off x="1314450" y="5886450"/>
              <a:ext cx="1066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/>
                <a:t>. . 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38475" y="269557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667" r="62781"/>
            <a:stretch>
              <a:fillRect/>
            </a:stretch>
          </p:blipFill>
          <p:spPr bwMode="auto">
            <a:xfrm>
              <a:off x="1310481" y="3000375"/>
              <a:ext cx="3023394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33450" y="2891135"/>
            <a:ext cx="313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Each node is sender and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(p4):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6526" y="4810125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Prepare first frame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7425" y="5514975"/>
            <a:ext cx="231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Launch it, and set timer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4962525" y="46767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 bwMode="auto">
          <a:xfrm>
            <a:off x="4581525" y="50006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Left Brace 21"/>
          <p:cNvSpPr/>
          <p:nvPr/>
        </p:nvSpPr>
        <p:spPr bwMode="auto">
          <a:xfrm>
            <a:off x="4962525" y="5543551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572000" y="570547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Sliding Window (2)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095750" y="1533525"/>
            <a:ext cx="4189522" cy="4981575"/>
            <a:chOff x="39056" y="1524000"/>
            <a:chExt cx="4399594" cy="5283019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1888"/>
            <a:stretch>
              <a:fillRect/>
            </a:stretch>
          </p:blipFill>
          <p:spPr bwMode="auto">
            <a:xfrm>
              <a:off x="454025" y="1524000"/>
              <a:ext cx="398462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9121"/>
            <a:stretch>
              <a:fillRect/>
            </a:stretch>
          </p:blipFill>
          <p:spPr bwMode="auto">
            <a:xfrm>
              <a:off x="39056" y="5067300"/>
              <a:ext cx="3543299" cy="173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95800" y="98107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. .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7327" y="2581275"/>
            <a:ext cx="250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 frame with new data then deliver it</a:t>
            </a:r>
          </a:p>
        </p:txBody>
      </p:sp>
      <p:sp>
        <p:nvSpPr>
          <p:cNvPr id="15" name="Left Brace 14"/>
          <p:cNvSpPr/>
          <p:nvPr/>
        </p:nvSpPr>
        <p:spPr bwMode="auto">
          <a:xfrm>
            <a:off x="4714875" y="25431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 bwMode="auto">
          <a:xfrm>
            <a:off x="4333875" y="2867025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eft Brace 16"/>
          <p:cNvSpPr/>
          <p:nvPr/>
        </p:nvSpPr>
        <p:spPr bwMode="auto">
          <a:xfrm>
            <a:off x="4705350" y="5591176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314825" y="5753100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438276" y="17335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Wait for frame or timeout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352925" y="191452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81126" y="47434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(Otherwise it was a timeout)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751" y="3676650"/>
            <a:ext cx="267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an </a:t>
            </a:r>
            <a:r>
              <a:rPr lang="en-US" sz="1600" dirty="0" err="1" smtClean="0"/>
              <a:t>ack</a:t>
            </a:r>
            <a:r>
              <a:rPr lang="en-US" sz="1600" dirty="0" smtClean="0"/>
              <a:t> for last send then prepare for next data frame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4724399" y="3619501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 bwMode="auto">
          <a:xfrm>
            <a:off x="4343399" y="3943350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38275" y="5324475"/>
            <a:ext cx="2571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Send next data frame or retransmit old one;  </a:t>
            </a:r>
            <a:r>
              <a:rPr lang="en-US" sz="1600" dirty="0" err="1" smtClean="0"/>
              <a:t>ack</a:t>
            </a:r>
            <a:r>
              <a:rPr lang="en-US" sz="1600" dirty="0" smtClean="0"/>
              <a:t> the last data we received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scenarios show subtle interactions exist in p4:</a:t>
            </a:r>
          </a:p>
          <a:p>
            <a:pPr marL="628650" lvl="2" indent="-285750"/>
            <a:r>
              <a:rPr lang="en-US" dirty="0" smtClean="0"/>
              <a:t>Simultaneous start [right] causes correct but slow operation compared to normal [left] due to duplicate transmissions.</a:t>
            </a:r>
          </a:p>
          <a:p>
            <a:pPr marL="628650" lvl="2" indent="-285750">
              <a:buNone/>
            </a:pPr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681037" y="2571750"/>
            <a:ext cx="7781925" cy="3796129"/>
            <a:chOff x="681037" y="3000375"/>
            <a:chExt cx="7781925" cy="3796129"/>
          </a:xfrm>
        </p:grpSpPr>
        <p:grpSp>
          <p:nvGrpSpPr>
            <p:cNvPr id="19" name="Group 18"/>
            <p:cNvGrpSpPr/>
            <p:nvPr/>
          </p:nvGrpSpPr>
          <p:grpSpPr>
            <a:xfrm>
              <a:off x="681037" y="3000375"/>
              <a:ext cx="7781925" cy="3752850"/>
              <a:chOff x="681037" y="2962275"/>
              <a:chExt cx="7781925" cy="37528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1037" y="2962275"/>
                <a:ext cx="7781925" cy="3752850"/>
                <a:chOff x="609600" y="1323975"/>
                <a:chExt cx="7781925" cy="3752850"/>
              </a:xfrm>
            </p:grpSpPr>
            <p:pic>
              <p:nvPicPr>
                <p:cNvPr id="4096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4460" b="4460"/>
                <a:stretch>
                  <a:fillRect/>
                </a:stretch>
              </p:blipFill>
              <p:spPr bwMode="auto">
                <a:xfrm>
                  <a:off x="609600" y="1323975"/>
                  <a:ext cx="7781925" cy="3695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Rectangle 5"/>
                <p:cNvSpPr/>
                <p:nvPr/>
              </p:nvSpPr>
              <p:spPr bwMode="auto">
                <a:xfrm>
                  <a:off x="2352675" y="4829175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6210300" y="4838700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 bwMode="auto">
              <a:xfrm>
                <a:off x="4333875" y="2971800"/>
                <a:ext cx="381000" cy="36385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52913" y="5686425"/>
                <a:ext cx="79057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Time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3261122" y="4358084"/>
                <a:ext cx="262016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1733551" y="6457950"/>
              <a:ext cx="2114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Normal case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2524" y="6457950"/>
              <a:ext cx="3248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Correct, but poor performance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5400000">
              <a:off x="5895833" y="3630305"/>
              <a:ext cx="1030406" cy="8802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080078" y="4095706"/>
              <a:ext cx="689211" cy="1282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057331" y="5504597"/>
              <a:ext cx="698311" cy="131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0800000" flipV="1">
              <a:off x="5991367" y="5113361"/>
              <a:ext cx="821140" cy="7892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2169995" y="5586483"/>
              <a:ext cx="775647" cy="1796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One-Bit Sliding Window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41689" y="5621893"/>
            <a:ext cx="724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Notation is (</a:t>
            </a:r>
            <a:r>
              <a:rPr lang="en-US" sz="1400" dirty="0" err="1" smtClean="0"/>
              <a:t>seq</a:t>
            </a:r>
            <a:r>
              <a:rPr lang="en-US" sz="1400" dirty="0" smtClean="0"/>
              <a:t>, </a:t>
            </a:r>
            <a:r>
              <a:rPr lang="en-US" sz="1400" dirty="0" err="1" smtClean="0"/>
              <a:t>ack</a:t>
            </a:r>
            <a:r>
              <a:rPr lang="en-US" sz="1400" dirty="0" smtClean="0"/>
              <a:t>, frame number). Asterisk indicates frame accepted by network layer .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 (1)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Receiver only accepts/</a:t>
            </a:r>
            <a:r>
              <a:rPr lang="en-US" dirty="0" err="1" smtClean="0"/>
              <a:t>acks</a:t>
            </a:r>
            <a:r>
              <a:rPr lang="en-US" dirty="0" smtClean="0"/>
              <a:t> frames that arrive in order:</a:t>
            </a:r>
          </a:p>
          <a:p>
            <a:pPr lvl="1"/>
            <a:r>
              <a:rPr lang="en-US" dirty="0" smtClean="0"/>
              <a:t>Discards frames that follow a missing/</a:t>
            </a:r>
            <a:r>
              <a:rPr lang="en-US" dirty="0" err="1" smtClean="0"/>
              <a:t>errored</a:t>
            </a:r>
            <a:r>
              <a:rPr lang="en-US" dirty="0" smtClean="0"/>
              <a:t> frame</a:t>
            </a:r>
          </a:p>
          <a:p>
            <a:pPr lvl="1"/>
            <a:r>
              <a:rPr lang="en-US" dirty="0" smtClean="0"/>
              <a:t>Sender times out and resends all outstanding frames</a:t>
            </a:r>
          </a:p>
          <a:p>
            <a:pPr lvl="1"/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3768" b="12174"/>
          <a:stretch>
            <a:fillRect/>
          </a:stretch>
        </p:blipFill>
        <p:spPr bwMode="auto">
          <a:xfrm>
            <a:off x="949325" y="3314700"/>
            <a:ext cx="7759700" cy="26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Tradeoff made for Go-Back-N:</a:t>
            </a:r>
          </a:p>
          <a:p>
            <a:pPr lvl="1"/>
            <a:r>
              <a:rPr lang="en-US" dirty="0" smtClean="0"/>
              <a:t>Simple strategy for receiver; needs only 1 frame</a:t>
            </a:r>
          </a:p>
          <a:p>
            <a:pPr lvl="1"/>
            <a:r>
              <a:rPr lang="en-US" dirty="0" smtClean="0"/>
              <a:t>Wastes link bandwidth for errors with large windows; entire window is retransmitted</a:t>
            </a:r>
          </a:p>
          <a:p>
            <a:endParaRPr lang="en-US" dirty="0" smtClean="0"/>
          </a:p>
          <a:p>
            <a:r>
              <a:rPr lang="en-US" dirty="0" smtClean="0"/>
              <a:t>Implemented as p5 (see code in book)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Repeat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 accepts frames anywhere in receive window</a:t>
            </a:r>
          </a:p>
          <a:p>
            <a:pPr lvl="1"/>
            <a:r>
              <a:rPr lang="en-US" u="sng" dirty="0" smtClean="0"/>
              <a:t>Cumulative </a:t>
            </a:r>
            <a:r>
              <a:rPr lang="en-US" u="sng" dirty="0" err="1" smtClean="0"/>
              <a:t>ack</a:t>
            </a:r>
            <a:r>
              <a:rPr lang="en-US" dirty="0" smtClean="0"/>
              <a:t> indicates highest in-order frame</a:t>
            </a:r>
          </a:p>
          <a:p>
            <a:pPr lvl="1"/>
            <a:r>
              <a:rPr lang="en-US" dirty="0" smtClean="0"/>
              <a:t>NAK (negative </a:t>
            </a:r>
            <a:r>
              <a:rPr lang="en-US" dirty="0" err="1" smtClean="0"/>
              <a:t>ack</a:t>
            </a:r>
            <a:r>
              <a:rPr lang="en-US" dirty="0" smtClean="0"/>
              <a:t>) causes sender retransmission of a missing frame before a timeout resends window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 b="10535"/>
          <a:stretch>
            <a:fillRect/>
          </a:stretch>
        </p:blipFill>
        <p:spPr bwMode="auto">
          <a:xfrm>
            <a:off x="831850" y="3429000"/>
            <a:ext cx="8070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Repeat 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Tradeoff made for Selective Repeat:</a:t>
            </a:r>
          </a:p>
          <a:p>
            <a:pPr lvl="1"/>
            <a:r>
              <a:rPr lang="en-US" dirty="0" smtClean="0"/>
              <a:t>More complex than Go-Back-N due to buffering at receiver and multiple timers at sender</a:t>
            </a:r>
          </a:p>
          <a:p>
            <a:pPr lvl="1"/>
            <a:r>
              <a:rPr lang="en-US" dirty="0" smtClean="0"/>
              <a:t>More efficient use of link bandwidth as only lost frames are resent (with low error rates)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Implemented as p6 (see code in book)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57007" t="8119" b="23279"/>
          <a:stretch>
            <a:fillRect/>
          </a:stretch>
        </p:blipFill>
        <p:spPr bwMode="auto">
          <a:xfrm>
            <a:off x="5057775" y="3657600"/>
            <a:ext cx="3448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Selective Repeat (3)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correctness, we require:</a:t>
            </a:r>
          </a:p>
          <a:p>
            <a:pPr lvl="1"/>
            <a:r>
              <a:rPr lang="en-US" dirty="0" smtClean="0"/>
              <a:t>Sequence numbers (s) at least twice the window (w)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 l="2732" t="5683" r="44062" b="19626"/>
          <a:stretch>
            <a:fillRect/>
          </a:stretch>
        </p:blipFill>
        <p:spPr bwMode="auto">
          <a:xfrm>
            <a:off x="219075" y="360045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1476375" y="447675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5229225" y="448627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62125" y="4295775"/>
            <a:ext cx="1095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Originals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24500" y="43053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3000375" y="446722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86125" y="42862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Retransmits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6829425" y="450532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115175" y="43243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Retransmits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38249" y="2857500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case (s=8, w=7) – too few sequence numbers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3475" y="28575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(s=8, w=4) – enough sequence numbers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886075" y="4838700"/>
            <a:ext cx="1171575" cy="41910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4524" y="5486400"/>
            <a:ext cx="329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receive window overlaps old –  retransmits ambiguous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199" y="5457825"/>
            <a:ext cx="319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and old receive window don’t overlap –  no ambiguity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3399236" y="5439173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7675963" y="5420125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6952064" y="5401075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Link layer accepts </a:t>
            </a:r>
            <a:r>
              <a:rPr lang="en-US" u="sng" dirty="0" smtClean="0"/>
              <a:t>packets</a:t>
            </a:r>
            <a:r>
              <a:rPr lang="en-US" dirty="0" smtClean="0"/>
              <a:t> from the network layer, and encapsulates them into </a:t>
            </a:r>
            <a:r>
              <a:rPr lang="en-US" u="sng" dirty="0" smtClean="0"/>
              <a:t>frames</a:t>
            </a:r>
            <a:r>
              <a:rPr lang="en-US" dirty="0" smtClean="0"/>
              <a:t> that it sends using the physical layer; reception is the opposite process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68874" y="2933701"/>
            <a:ext cx="7370253" cy="2838449"/>
            <a:chOff x="868874" y="3143251"/>
            <a:chExt cx="7370253" cy="2838449"/>
          </a:xfrm>
        </p:grpSpPr>
        <p:grpSp>
          <p:nvGrpSpPr>
            <p:cNvPr id="22" name="Group 21"/>
            <p:cNvGrpSpPr/>
            <p:nvPr/>
          </p:nvGrpSpPr>
          <p:grpSpPr>
            <a:xfrm>
              <a:off x="3390900" y="4772025"/>
              <a:ext cx="3695700" cy="1123950"/>
              <a:chOff x="3390900" y="4772025"/>
              <a:chExt cx="3695700" cy="1123950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3486150" y="4838700"/>
                <a:ext cx="3371850" cy="1057275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390900" y="4772025"/>
                <a:ext cx="3695700" cy="2571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52650" y="3143251"/>
              <a:ext cx="6069012" cy="2038349"/>
              <a:chOff x="922337" y="3143250"/>
              <a:chExt cx="7299325" cy="2451563"/>
            </a:xfrm>
          </p:grpSpPr>
          <p:pic>
            <p:nvPicPr>
              <p:cNvPr id="1024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5392"/>
              <a:stretch>
                <a:fillRect/>
              </a:stretch>
            </p:blipFill>
            <p:spPr bwMode="auto">
              <a:xfrm>
                <a:off x="922337" y="3143250"/>
                <a:ext cx="7299325" cy="2451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1095375" y="4638675"/>
                <a:ext cx="2914650" cy="52387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0196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4248150" y="5057775"/>
              <a:ext cx="184785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4248150" y="5162550"/>
              <a:ext cx="1847850" cy="95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238625" y="5772150"/>
              <a:ext cx="1847850" cy="209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238625" y="5895975"/>
              <a:ext cx="1847850" cy="95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265391" y="550545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Actual data path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51538" y="4810125"/>
              <a:ext cx="1860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Virtual data path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rot="10800000">
              <a:off x="885825" y="4019550"/>
              <a:ext cx="73533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0800000">
              <a:off x="895350" y="5362575"/>
              <a:ext cx="73152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884809" y="3387209"/>
              <a:ext cx="1031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9257" y="442543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Link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874" y="5520809"/>
              <a:ext cx="1043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Physical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Data Link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Packet over SONET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1"/>
            <a:r>
              <a:rPr lang="en-US" dirty="0" smtClean="0"/>
              <a:t>PPP (Point-to-Point Protocol)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ADSL (Asymmetric Digital Subscriber Loop)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over SONET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over SONET is the method used to carry IP packets over SONET optical fiber links</a:t>
            </a:r>
          </a:p>
          <a:p>
            <a:pPr lvl="1"/>
            <a:r>
              <a:rPr lang="en-US" dirty="0" smtClean="0"/>
              <a:t>Uses PPP (Point-to-Point Protocol) for framing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1462" y="3543300"/>
            <a:ext cx="8524875" cy="2379881"/>
            <a:chOff x="309562" y="3190875"/>
            <a:chExt cx="8524875" cy="2379881"/>
          </a:xfrm>
        </p:grpSpPr>
        <p:pic>
          <p:nvPicPr>
            <p:cNvPr id="6349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19651"/>
            <a:stretch>
              <a:fillRect/>
            </a:stretch>
          </p:blipFill>
          <p:spPr bwMode="auto">
            <a:xfrm>
              <a:off x="309562" y="3190875"/>
              <a:ext cx="85248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028778" y="50292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Protocol stacks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6517" y="4924425"/>
              <a:ext cx="3179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PPP frames may be split over SONET payloads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 (Point-to-Point Protocol) is a general method for delivering packets across links</a:t>
            </a:r>
          </a:p>
          <a:p>
            <a:pPr lvl="1"/>
            <a:r>
              <a:rPr lang="en-US" dirty="0" smtClean="0"/>
              <a:t>Framing uses a flag (0x7E) and byte stuffing</a:t>
            </a:r>
          </a:p>
          <a:p>
            <a:pPr lvl="1"/>
            <a:r>
              <a:rPr lang="en-US" dirty="0" smtClean="0"/>
              <a:t>“Unnumbered mode” (connectionless </a:t>
            </a:r>
            <a:r>
              <a:rPr lang="en-US" dirty="0" err="1" smtClean="0"/>
              <a:t>unacknow</a:t>
            </a:r>
            <a:r>
              <a:rPr lang="en-US" dirty="0" smtClean="0"/>
              <a:t>-ledged service) is used to carry IP packets</a:t>
            </a:r>
          </a:p>
          <a:p>
            <a:pPr lvl="1"/>
            <a:r>
              <a:rPr lang="en-US" dirty="0" smtClean="0"/>
              <a:t>Errors are detected with a checksum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76875" y="4772025"/>
            <a:ext cx="952500" cy="619125"/>
          </a:xfrm>
          <a:prstGeom prst="rect">
            <a:avLst/>
          </a:prstGeom>
          <a:solidFill>
            <a:srgbClr val="FF388C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4319588"/>
            <a:ext cx="8686800" cy="1850469"/>
            <a:chOff x="228600" y="4252913"/>
            <a:chExt cx="8686800" cy="1850469"/>
          </a:xfrm>
        </p:grpSpPr>
        <p:pic>
          <p:nvPicPr>
            <p:cNvPr id="65549" name="Picture 13" descr="03-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252913"/>
              <a:ext cx="8686800" cy="1247775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5778104" y="5643960"/>
              <a:ext cx="313531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4806555" y="5624910"/>
              <a:ext cx="313531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502701" y="5734050"/>
              <a:ext cx="1142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IP packet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2987" y="5734050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0x21 for IPv4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link control protocol brings the PPP link up/down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 t="6508" b="4338"/>
          <a:stretch>
            <a:fillRect/>
          </a:stretch>
        </p:blipFill>
        <p:spPr bwMode="auto">
          <a:xfrm>
            <a:off x="1446478" y="2343150"/>
            <a:ext cx="624671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92080" y="604837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State machine for link control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used for broadband Internet over local loops</a:t>
            </a:r>
          </a:p>
          <a:p>
            <a:pPr lvl="1"/>
            <a:r>
              <a:rPr lang="en-US" dirty="0" smtClean="0"/>
              <a:t>ADSL runs from modem (customer) to DSLAM (ISP)</a:t>
            </a:r>
          </a:p>
          <a:p>
            <a:pPr lvl="1"/>
            <a:r>
              <a:rPr lang="en-US" dirty="0" smtClean="0"/>
              <a:t>IP packets are sent over PPP and AAL5/ATM (over)</a:t>
            </a:r>
          </a:p>
          <a:p>
            <a:endParaRPr lang="en-US" dirty="0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3181350"/>
            <a:ext cx="8418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 data is sent in AAL5 frames over ATM cells:</a:t>
            </a:r>
          </a:p>
          <a:p>
            <a:pPr lvl="1"/>
            <a:r>
              <a:rPr lang="en-US" dirty="0" smtClean="0"/>
              <a:t>ATM is a link layer that uses short, fixed-size cells (53 bytes); each cell has a virtual circuit identifier</a:t>
            </a:r>
          </a:p>
          <a:p>
            <a:pPr lvl="1"/>
            <a:r>
              <a:rPr lang="en-US" dirty="0" smtClean="0"/>
              <a:t>AAL5 is a format to send packets over ATM</a:t>
            </a:r>
          </a:p>
          <a:p>
            <a:pPr lvl="1"/>
            <a:r>
              <a:rPr lang="en-US" dirty="0" smtClean="0"/>
              <a:t>PPP frame is converted to a AAL5 frame (</a:t>
            </a:r>
            <a:r>
              <a:rPr lang="en-US" dirty="0" err="1" smtClean="0"/>
              <a:t>PPPoA</a:t>
            </a:r>
            <a:r>
              <a:rPr lang="en-US" dirty="0" smtClean="0"/>
              <a:t>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3857625"/>
            <a:ext cx="8661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10800000">
            <a:off x="4057653" y="5124451"/>
            <a:ext cx="437354" cy="400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15944" y="5476875"/>
            <a:ext cx="5799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AAL5 frame is divided into 48 byte pieces, each of which goes into one ATM cell with 5 header bytes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H="1">
            <a:off x="4657728" y="5124451"/>
            <a:ext cx="437354" cy="400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End</a:t>
            </a:r>
          </a:p>
        </p:txBody>
      </p:sp>
      <p:sp>
        <p:nvSpPr>
          <p:cNvPr id="696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Chapter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Unacknowledged connectionless service</a:t>
            </a:r>
          </a:p>
          <a:p>
            <a:pPr lvl="1"/>
            <a:r>
              <a:rPr lang="en-US" dirty="0" smtClean="0"/>
              <a:t>Frame is sent with no connection / error recovery</a:t>
            </a:r>
          </a:p>
          <a:p>
            <a:pPr lvl="1"/>
            <a:r>
              <a:rPr lang="en-US" dirty="0" smtClean="0"/>
              <a:t>Ethernet is example</a:t>
            </a:r>
          </a:p>
          <a:p>
            <a:r>
              <a:rPr lang="en-US" dirty="0" smtClean="0"/>
              <a:t>Acknowledged connectionless service</a:t>
            </a:r>
          </a:p>
          <a:p>
            <a:pPr lvl="1"/>
            <a:r>
              <a:rPr lang="en-US" dirty="0" smtClean="0"/>
              <a:t>Frame is sent with retransmissions if needed</a:t>
            </a:r>
          </a:p>
          <a:p>
            <a:pPr lvl="1"/>
            <a:r>
              <a:rPr lang="en-US" dirty="0" smtClean="0"/>
              <a:t>Example is 802.11</a:t>
            </a:r>
          </a:p>
          <a:p>
            <a:r>
              <a:rPr lang="en-US" dirty="0" smtClean="0"/>
              <a:t>Acknowledged connection-oriented service</a:t>
            </a:r>
          </a:p>
          <a:p>
            <a:pPr lvl="1"/>
            <a:r>
              <a:rPr lang="en-US" dirty="0" smtClean="0"/>
              <a:t>Connection is set up; rare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Byte count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Flag bytes with byte stuffing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Flag bits with bit stuffing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Physical layer coding violations</a:t>
            </a:r>
          </a:p>
          <a:p>
            <a:pPr lvl="2"/>
            <a:r>
              <a:rPr lang="en-US" dirty="0" smtClean="0"/>
              <a:t>Use non-data symbol to indicate frame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– Byte count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begins with a count of the number of bytes in it</a:t>
            </a:r>
          </a:p>
          <a:p>
            <a:pPr lvl="1"/>
            <a:r>
              <a:rPr lang="en-US" dirty="0" smtClean="0"/>
              <a:t>Simple, but difficult to resynchronize after an error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t="4435" b="9085"/>
          <a:stretch>
            <a:fillRect/>
          </a:stretch>
        </p:blipFill>
        <p:spPr bwMode="auto">
          <a:xfrm>
            <a:off x="1704975" y="2857500"/>
            <a:ext cx="6860381" cy="30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748" y="485775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Error</a:t>
            </a:r>
          </a:p>
          <a:p>
            <a:pPr algn="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891" y="314908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Expected</a:t>
            </a:r>
          </a:p>
          <a:p>
            <a:pPr algn="r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895850" y="4181475"/>
            <a:ext cx="371475" cy="276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– Byte stuffing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u="sng" dirty="0" smtClean="0"/>
              <a:t>flag</a:t>
            </a:r>
            <a:r>
              <a:rPr lang="en-US" dirty="0" smtClean="0"/>
              <a:t> bytes delimit frames; occurrences of flags in the data must be stuffed (escaped)</a:t>
            </a:r>
          </a:p>
          <a:p>
            <a:pPr lvl="1"/>
            <a:r>
              <a:rPr lang="en-US" dirty="0" smtClean="0"/>
              <a:t>Longer, but easy to resynchronize after error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 b="10047"/>
          <a:stretch>
            <a:fillRect/>
          </a:stretch>
        </p:blipFill>
        <p:spPr bwMode="auto">
          <a:xfrm>
            <a:off x="2384940" y="3076575"/>
            <a:ext cx="546366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67584" y="482917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Stuffing</a:t>
            </a:r>
          </a:p>
          <a:p>
            <a:pPr algn="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4153" y="3110984"/>
            <a:ext cx="85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Frame</a:t>
            </a:r>
          </a:p>
          <a:p>
            <a:pPr algn="r"/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895850" y="3686175"/>
            <a:ext cx="3238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798" y="3964931"/>
            <a:ext cx="18206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to escape extra ESCAPE bytes too!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 rot="21014507" flipH="1">
            <a:off x="5649326" y="4441877"/>
            <a:ext cx="1300179" cy="122785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81625" y="4695825"/>
            <a:ext cx="381000" cy="36195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Framing – Bit stuffing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Stuffing done at the bit level:</a:t>
            </a:r>
          </a:p>
          <a:p>
            <a:pPr lvl="1"/>
            <a:r>
              <a:rPr lang="en-US" dirty="0" smtClean="0"/>
              <a:t>Frame flag has six consecutive 1s (not shown)</a:t>
            </a:r>
          </a:p>
          <a:p>
            <a:pPr lvl="1"/>
            <a:r>
              <a:rPr lang="en-US" dirty="0" smtClean="0"/>
              <a:t>On transmit, after five 1s in the data, a 0 is added</a:t>
            </a:r>
          </a:p>
          <a:p>
            <a:pPr lvl="1"/>
            <a:r>
              <a:rPr lang="en-US" dirty="0" smtClean="0"/>
              <a:t>On receive, a 0 after five 1s is deleted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9031" y="3762375"/>
            <a:ext cx="7341357" cy="1924050"/>
            <a:chOff x="619956" y="3657600"/>
            <a:chExt cx="7341357" cy="192405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579" b="24060"/>
            <a:stretch>
              <a:fillRect/>
            </a:stretch>
          </p:blipFill>
          <p:spPr bwMode="auto">
            <a:xfrm>
              <a:off x="2552700" y="3657600"/>
              <a:ext cx="54086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9956" y="4486275"/>
              <a:ext cx="1881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Transmitted bits</a:t>
              </a:r>
            </a:p>
            <a:p>
              <a:pPr algn="r"/>
              <a:r>
                <a:rPr lang="en-US" dirty="0" smtClean="0"/>
                <a:t>with stuffing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2961" y="381583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Data bits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80C36801E594884BF2526BA12FA45" ma:contentTypeVersion="1" ma:contentTypeDescription="Create a new document." ma:contentTypeScope="" ma:versionID="dc946840418e10ceb2527a52af91ffd3">
  <xsd:schema xmlns:xsd="http://www.w3.org/2001/XMLSchema" xmlns:xs="http://www.w3.org/2001/XMLSchema" xmlns:p="http://schemas.microsoft.com/office/2006/metadata/properties" xmlns:ns3="04efa22d-c094-4353-bb58-3181be121562" targetNamespace="http://schemas.microsoft.com/office/2006/metadata/properties" ma:root="true" ma:fieldsID="ecfeff0ea118dfd51ea444b2b736b089" ns3:_="">
    <xsd:import namespace="04efa22d-c094-4353-bb58-3181be12156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fa22d-c094-4353-bb58-3181be1215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BAEE9-ABBE-4316-8FE1-375B486A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efa22d-c094-4353-bb58-3181be121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D39B2-BD54-4F36-B679-C04FF287CC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B9840-0135-411C-A06B-B3827BB135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13039</TotalTime>
  <Words>3426</Words>
  <Application>Microsoft Office PowerPoint</Application>
  <PresentationFormat>On-screen Show (4:3)</PresentationFormat>
  <Paragraphs>409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Wingdings</vt:lpstr>
      <vt:lpstr>Tannenbaum</vt:lpstr>
      <vt:lpstr>The Data Link Layer Chapter 3</vt:lpstr>
      <vt:lpstr>The Data Link Layer</vt:lpstr>
      <vt:lpstr>Data Link Layer Design Issues</vt:lpstr>
      <vt:lpstr>Frames</vt:lpstr>
      <vt:lpstr>Possible Services</vt:lpstr>
      <vt:lpstr>Framing Methods</vt:lpstr>
      <vt:lpstr>Framing – Byte count</vt:lpstr>
      <vt:lpstr>Framing – Byte stuffing</vt:lpstr>
      <vt:lpstr>Framing – Bit stuffing</vt:lpstr>
      <vt:lpstr>Error Control</vt:lpstr>
      <vt:lpstr>Flow Control</vt:lpstr>
      <vt:lpstr>Error Detection and Correction</vt:lpstr>
      <vt:lpstr>Error Bounds – Hamming distance </vt:lpstr>
      <vt:lpstr>Error Correction – Hamming code</vt:lpstr>
      <vt:lpstr>Error Detection – Parity (1)</vt:lpstr>
      <vt:lpstr>Error Detection – Parity (2)</vt:lpstr>
      <vt:lpstr>Error Detection – Checksums </vt:lpstr>
      <vt:lpstr>Error Detection – CRCs (1) </vt:lpstr>
      <vt:lpstr>Error Detection – CRCs (2)</vt:lpstr>
      <vt:lpstr>Elementary Data Link Protocols</vt:lpstr>
      <vt:lpstr>Link layer environment (1)</vt:lpstr>
      <vt:lpstr>Link layer environment (2)</vt:lpstr>
      <vt:lpstr>Utopian Simplex Protocol</vt:lpstr>
      <vt:lpstr>Stop-and-Wait – Error-free channel</vt:lpstr>
      <vt:lpstr>Stop-and-Wait – Noisy channel (1)</vt:lpstr>
      <vt:lpstr>Stop-and-Wait – Noisy channel (2)</vt:lpstr>
      <vt:lpstr>Stop-and-Wait – Noisy channel (3)</vt:lpstr>
      <vt:lpstr>Sliding Window Protocols</vt:lpstr>
      <vt:lpstr>Sliding Window concept (1)</vt:lpstr>
      <vt:lpstr>Sliding Window concept (2)</vt:lpstr>
      <vt:lpstr>Sliding Window concept (3)</vt:lpstr>
      <vt:lpstr>One-Bit Sliding Window (1)</vt:lpstr>
      <vt:lpstr>One-Bit Sliding Window (2)</vt:lpstr>
      <vt:lpstr>One-Bit Sliding Window (3)</vt:lpstr>
      <vt:lpstr>Go-Back-N (1)</vt:lpstr>
      <vt:lpstr>Go-Back-N (2)</vt:lpstr>
      <vt:lpstr>Selective Repeat (1)</vt:lpstr>
      <vt:lpstr>Selective Repeat (2)</vt:lpstr>
      <vt:lpstr>Selective Repeat (3)</vt:lpstr>
      <vt:lpstr>Example Data Link Protocols</vt:lpstr>
      <vt:lpstr>Packet over SONET</vt:lpstr>
      <vt:lpstr>PPP (1)</vt:lpstr>
      <vt:lpstr>PPP (2)</vt:lpstr>
      <vt:lpstr>ADSL (1)</vt:lpstr>
      <vt:lpstr>ADSL (2)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Majed</cp:lastModifiedBy>
  <cp:revision>510</cp:revision>
  <dcterms:created xsi:type="dcterms:W3CDTF">2010-05-03T15:18:06Z</dcterms:created>
  <dcterms:modified xsi:type="dcterms:W3CDTF">2014-02-27T06:22:51Z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0x0101006B880C36801E594884BF2526BA12FA45</vt:lpwstr>
  </property>
  <property fmtid="{D5CDD505-2E9C-101B-9397-08002B2CF9AE}" pid="3" name="IsMyDocuments">
    <vt:bool>true</vt:bool>
  </property>
</Properties>
</file>