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400"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 id="452" r:id="rId76"/>
    <p:sldId id="453" r:id="rId77"/>
    <p:sldId id="454" r:id="rId78"/>
    <p:sldId id="455" r:id="rId79"/>
    <p:sldId id="456" r:id="rId80"/>
    <p:sldId id="457" r:id="rId81"/>
    <p:sldId id="458" r:id="rId82"/>
    <p:sldId id="459" r:id="rId83"/>
    <p:sldId id="460" r:id="rId84"/>
    <p:sldId id="461" r:id="rId85"/>
    <p:sldId id="46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6203" autoAdjust="0"/>
  </p:normalViewPr>
  <p:slideViewPr>
    <p:cSldViewPr>
      <p:cViewPr varScale="1">
        <p:scale>
          <a:sx n="50" d="100"/>
          <a:sy n="50" d="100"/>
        </p:scale>
        <p:origin x="1166"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9/12/2020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9127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12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127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91278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9/12/2020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9/12/2020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9/12/2020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9/12/2020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9/12/2020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2018, 2014, 2012</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IN" sz="3600" dirty="0">
                <a:latin typeface="+mj-lt"/>
              </a:rPr>
              <a:t>Biostatistics for the Biological and Health Sciences </a:t>
            </a:r>
          </a:p>
        </p:txBody>
      </p:sp>
      <p:sp>
        <p:nvSpPr>
          <p:cNvPr id="4" name="Text Placeholder 3"/>
          <p:cNvSpPr>
            <a:spLocks noGrp="1"/>
          </p:cNvSpPr>
          <p:nvPr>
            <p:ph type="body" sz="quarter" idx="14"/>
          </p:nvPr>
        </p:nvSpPr>
        <p:spPr/>
        <p:txBody>
          <a:bodyPr/>
          <a:lstStyle/>
          <a:p>
            <a:pPr algn="ctr"/>
            <a:r>
              <a:rPr lang="en-IN" sz="4000" b="1" dirty="0"/>
              <a:t>Chapter 2</a:t>
            </a:r>
            <a:endParaRPr lang="en-IN" sz="4000" dirty="0"/>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2018, 2014, 2012 Pearson Education, Inc. All Rights Reserved</a:t>
            </a:r>
          </a:p>
        </p:txBody>
      </p:sp>
      <p:pic>
        <p:nvPicPr>
          <p:cNvPr id="9" name="صورة 8">
            <a:extLst>
              <a:ext uri="{FF2B5EF4-FFF2-40B4-BE49-F238E27FC236}">
                <a16:creationId xmlns:a16="http://schemas.microsoft.com/office/drawing/2014/main" id="{E1EB0878-5612-4784-A3D3-3C9BD359269F}"/>
              </a:ext>
            </a:extLst>
          </p:cNvPr>
          <p:cNvPicPr>
            <a:picLocks noChangeAspect="1"/>
          </p:cNvPicPr>
          <p:nvPr/>
        </p:nvPicPr>
        <p:blipFill>
          <a:blip r:embed="rId3"/>
          <a:stretch>
            <a:fillRect/>
          </a:stretch>
        </p:blipFill>
        <p:spPr>
          <a:xfrm>
            <a:off x="449179" y="1327484"/>
            <a:ext cx="3581401" cy="4568800"/>
          </a:xfrm>
          <a:prstGeom prst="rect">
            <a:avLst/>
          </a:prstGeom>
        </p:spPr>
      </p:pic>
      <p:sp>
        <p:nvSpPr>
          <p:cNvPr id="7" name="Text Placeholder 4">
            <a:extLst>
              <a:ext uri="{FF2B5EF4-FFF2-40B4-BE49-F238E27FC236}">
                <a16:creationId xmlns:a16="http://schemas.microsoft.com/office/drawing/2014/main" id="{E9D7846F-C183-4F4B-972E-6165712EE2BB}"/>
              </a:ext>
            </a:extLst>
          </p:cNvPr>
          <p:cNvSpPr txBox="1">
            <a:spLocks/>
          </p:cNvSpPr>
          <p:nvPr/>
        </p:nvSpPr>
        <p:spPr>
          <a:xfrm>
            <a:off x="4876800" y="3429000"/>
            <a:ext cx="3657600" cy="2925763"/>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2200" kern="1200">
                <a:solidFill>
                  <a:schemeClr val="tx1"/>
                </a:solidFill>
                <a:latin typeface="+mn-lt"/>
                <a:ea typeface="+mn-ea"/>
                <a:cs typeface="+mn-cs"/>
              </a:defRPr>
            </a:lvl1pPr>
            <a:lvl2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spcBef>
                <a:spcPts val="0"/>
              </a:spcBef>
              <a:buClr>
                <a:srgbClr val="007FA3"/>
              </a:buClr>
              <a:buFont typeface="Wingdings" panose="05000000000000000000" pitchFamily="2" charset="2"/>
              <a:buNone/>
              <a:defRPr sz="1600" kern="1200">
                <a:solidFill>
                  <a:schemeClr val="tx1"/>
                </a:solidFill>
                <a:latin typeface="+mn-lt"/>
                <a:ea typeface="+mn-ea"/>
                <a:cs typeface="+mn-cs"/>
              </a:defRPr>
            </a:lvl3pPr>
            <a:lvl4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5pPr>
            <a:lvl6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spcBef>
                <a:spcPts val="0"/>
              </a:spcBef>
              <a:buClr>
                <a:srgbClr val="007FA3"/>
              </a:buClr>
              <a:buFont typeface="Arial" panose="020B0604020202020204" pitchFamily="34" charset="0"/>
              <a:buNone/>
              <a:defRPr sz="1600" kern="1200">
                <a:solidFill>
                  <a:schemeClr val="tx1"/>
                </a:solidFill>
                <a:latin typeface="+mn-lt"/>
                <a:ea typeface="+mn-ea"/>
                <a:cs typeface="+mn-cs"/>
              </a:defRPr>
            </a:lvl9pPr>
          </a:lstStyle>
          <a:p>
            <a:pPr algn="ctr"/>
            <a:r>
              <a:rPr lang="en-US" altLang="en-US" sz="3600" dirty="0"/>
              <a:t>Exploring Data with Tables and Graphs</a:t>
            </a:r>
            <a:endParaRPr lang="en-US" sz="3600" dirty="0">
              <a:cs typeface="Arial" panose="020B0604020202020204" pitchFamily="34" charset="0"/>
            </a:endParaRPr>
          </a:p>
        </p:txBody>
      </p:sp>
    </p:spTree>
    <p:extLst>
      <p:ext uri="{BB962C8B-B14F-4D97-AF65-F5344CB8AC3E}">
        <p14:creationId xmlns:p14="http://schemas.microsoft.com/office/powerpoint/2010/main" val="222500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McDonald’s Lunch Service Times </a:t>
            </a:r>
            <a:r>
              <a:rPr lang="en-US" sz="2000" b="0" dirty="0">
                <a:latin typeface="+mj-lt"/>
              </a:rPr>
              <a:t>(2 of 5)</a:t>
            </a:r>
            <a:endParaRPr lang="en-IN" sz="2000" b="0" dirty="0">
              <a:latin typeface="+mj-lt"/>
            </a:endParaRPr>
          </a:p>
        </p:txBody>
      </p:sp>
      <p:sp>
        <p:nvSpPr>
          <p:cNvPr id="3" name="Content Placeholder 2"/>
          <p:cNvSpPr>
            <a:spLocks noGrp="1"/>
          </p:cNvSpPr>
          <p:nvPr>
            <p:ph idx="1"/>
          </p:nvPr>
        </p:nvSpPr>
        <p:spPr>
          <a:xfrm>
            <a:off x="457200" y="1600200"/>
            <a:ext cx="8229600" cy="1752600"/>
          </a:xfrm>
        </p:spPr>
        <p:txBody>
          <a:bodyPr/>
          <a:lstStyle/>
          <a:p>
            <a:pPr marL="0" indent="0">
              <a:buNone/>
            </a:pPr>
            <a:r>
              <a:rPr lang="en-US" sz="2600" b="1" dirty="0"/>
              <a:t>Step 1: </a:t>
            </a:r>
            <a:r>
              <a:rPr lang="en-US" sz="2600" dirty="0"/>
              <a:t>Select 5 as the number of desired classes.</a:t>
            </a:r>
          </a:p>
          <a:p>
            <a:pPr marL="0" indent="0">
              <a:buNone/>
            </a:pPr>
            <a:r>
              <a:rPr lang="en-US" sz="2600" b="1" kern="0" dirty="0"/>
              <a:t>Step 2: </a:t>
            </a:r>
            <a:r>
              <a:rPr lang="en-US" sz="2600" kern="0" dirty="0"/>
              <a:t>Calculate the class width as shown below. Note that we round 45 up to 50,which is a more convenient number.</a:t>
            </a:r>
          </a:p>
        </p:txBody>
      </p:sp>
      <p:pic>
        <p:nvPicPr>
          <p:cNvPr id="4" name="Picture 3" descr="The class width is approximately equal to the maximum data value minus the minimum data value, divided by the number of classes, which equals 308 minus 83, divided by 5 = 45. Round 45 up to 50 to make a more convenient nu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81400"/>
            <a:ext cx="8312728" cy="1930644"/>
          </a:xfrm>
          <a:prstGeom prst="rect">
            <a:avLst/>
          </a:prstGeom>
        </p:spPr>
      </p:pic>
    </p:spTree>
    <p:extLst>
      <p:ext uri="{BB962C8B-B14F-4D97-AF65-F5344CB8AC3E}">
        <p14:creationId xmlns:p14="http://schemas.microsoft.com/office/powerpoint/2010/main" val="34198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McDonald’s Lunch Service Times </a:t>
            </a:r>
            <a:r>
              <a:rPr lang="en-US" sz="2000" b="0" dirty="0">
                <a:latin typeface="+mj-lt"/>
              </a:rPr>
              <a:t>(3 of 5)</a:t>
            </a:r>
            <a:endParaRPr lang="en-IN" sz="2000" b="0" dirty="0">
              <a:latin typeface="+mj-lt"/>
            </a:endParaRPr>
          </a:p>
        </p:txBody>
      </p:sp>
      <p:sp>
        <p:nvSpPr>
          <p:cNvPr id="3" name="Content Placeholder 2"/>
          <p:cNvSpPr>
            <a:spLocks noGrp="1"/>
          </p:cNvSpPr>
          <p:nvPr>
            <p:ph idx="1"/>
          </p:nvPr>
        </p:nvSpPr>
        <p:spPr>
          <a:xfrm>
            <a:off x="457200" y="1600200"/>
            <a:ext cx="8229600" cy="4495800"/>
          </a:xfrm>
        </p:spPr>
        <p:txBody>
          <a:bodyPr/>
          <a:lstStyle/>
          <a:p>
            <a:pPr marL="0" indent="0">
              <a:buNone/>
            </a:pPr>
            <a:r>
              <a:rPr lang="en-US" sz="2600" b="1" dirty="0"/>
              <a:t>Step 3: </a:t>
            </a:r>
            <a:r>
              <a:rPr lang="en-US" sz="2600" dirty="0"/>
              <a:t>The minimum data value is 83, which is not a very convenient starting point, so go to a value below 83 and select the more convenient value of 75 as the first lower class limit.</a:t>
            </a:r>
          </a:p>
          <a:p>
            <a:pPr marL="0" indent="0">
              <a:buNone/>
            </a:pPr>
            <a:r>
              <a:rPr lang="en-US" sz="2600" b="1" kern="0" dirty="0"/>
              <a:t>Step 4: </a:t>
            </a:r>
            <a:r>
              <a:rPr lang="en-US" sz="2600" kern="0" dirty="0"/>
              <a:t>Add the class width of 50 to the starting value of 75 to get the second lower class limit of 125. Continue to add the class width of 50 until we have five lower class limits. The lower class limits are therefore 75, 125, 175, 225, and 275.</a:t>
            </a:r>
          </a:p>
        </p:txBody>
      </p:sp>
    </p:spTree>
    <p:extLst>
      <p:ext uri="{BB962C8B-B14F-4D97-AF65-F5344CB8AC3E}">
        <p14:creationId xmlns:p14="http://schemas.microsoft.com/office/powerpoint/2010/main" val="311609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McDonald’s Lunch Service Times </a:t>
            </a:r>
            <a:r>
              <a:rPr lang="en-US" sz="2000" b="0" dirty="0">
                <a:latin typeface="+mj-lt"/>
              </a:rPr>
              <a:t>(4 of 5)</a:t>
            </a:r>
            <a:endParaRPr lang="en-IN" sz="2000" b="0" dirty="0">
              <a:latin typeface="+mj-lt"/>
            </a:endParaRPr>
          </a:p>
        </p:txBody>
      </p:sp>
      <p:sp>
        <p:nvSpPr>
          <p:cNvPr id="3" name="Content Placeholder 2"/>
          <p:cNvSpPr>
            <a:spLocks noGrp="1"/>
          </p:cNvSpPr>
          <p:nvPr>
            <p:ph idx="1"/>
          </p:nvPr>
        </p:nvSpPr>
        <p:spPr>
          <a:xfrm>
            <a:off x="457200" y="1600200"/>
            <a:ext cx="8229600" cy="1524000"/>
          </a:xfrm>
        </p:spPr>
        <p:txBody>
          <a:bodyPr/>
          <a:lstStyle/>
          <a:p>
            <a:pPr marL="0" indent="0">
              <a:buNone/>
            </a:pPr>
            <a:r>
              <a:rPr lang="en-US" sz="2600" b="1" dirty="0"/>
              <a:t>Step 5: </a:t>
            </a:r>
            <a:r>
              <a:rPr lang="en-US" sz="2600" dirty="0"/>
              <a:t>List the lower class limits vertically, as shown below. From this list, we identify the corresponding upper class limits as 124, 174, 224, 274, and 324.</a:t>
            </a:r>
          </a:p>
        </p:txBody>
      </p:sp>
      <p:graphicFrame>
        <p:nvGraphicFramePr>
          <p:cNvPr id="4" name="Table 3" descr="The table shows the lower class limits for five classes: 75, 125, 175, 225, 275."/>
          <p:cNvGraphicFramePr>
            <a:graphicFrameLocks noGrp="1"/>
          </p:cNvGraphicFramePr>
          <p:nvPr>
            <p:extLst>
              <p:ext uri="{D42A27DB-BD31-4B8C-83A1-F6EECF244321}">
                <p14:modId xmlns:p14="http://schemas.microsoft.com/office/powerpoint/2010/main" val="275511591"/>
              </p:ext>
            </p:extLst>
          </p:nvPr>
        </p:nvGraphicFramePr>
        <p:xfrm>
          <a:off x="3200400" y="3429000"/>
          <a:ext cx="1371600" cy="1854200"/>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val="20000"/>
                    </a:ext>
                  </a:extLst>
                </a:gridCol>
              </a:tblGrid>
              <a:tr h="370840">
                <a:tc>
                  <a:txBody>
                    <a:bodyPr/>
                    <a:lstStyle/>
                    <a:p>
                      <a:pPr algn="ctr"/>
                      <a:r>
                        <a:rPr lang="en-IN" b="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IN" b="0" dirty="0"/>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IN" b="0" dirty="0"/>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IN" b="0" dirty="0"/>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IN" b="0" dirty="0"/>
                        <a:t>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275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McDonald’s Lunch Service Times </a:t>
            </a:r>
            <a:r>
              <a:rPr lang="en-US" sz="2000" b="0" dirty="0">
                <a:latin typeface="+mj-lt"/>
              </a:rPr>
              <a:t>(5 of 5)</a:t>
            </a:r>
            <a:endParaRPr lang="en-IN" sz="2000" b="0" dirty="0">
              <a:latin typeface="+mj-lt"/>
            </a:endParaRPr>
          </a:p>
        </p:txBody>
      </p:sp>
      <p:sp>
        <p:nvSpPr>
          <p:cNvPr id="3" name="Content Placeholder 2"/>
          <p:cNvSpPr>
            <a:spLocks noGrp="1"/>
          </p:cNvSpPr>
          <p:nvPr>
            <p:ph idx="1"/>
          </p:nvPr>
        </p:nvSpPr>
        <p:spPr>
          <a:xfrm>
            <a:off x="457200" y="1600200"/>
            <a:ext cx="8229600" cy="1219200"/>
          </a:xfrm>
        </p:spPr>
        <p:txBody>
          <a:bodyPr/>
          <a:lstStyle/>
          <a:p>
            <a:pPr marL="0" indent="0">
              <a:buNone/>
            </a:pPr>
            <a:r>
              <a:rPr lang="en-US" sz="2600" b="1" kern="0" dirty="0"/>
              <a:t>Step 6: </a:t>
            </a:r>
            <a:r>
              <a:rPr lang="en-US" sz="2600" kern="0" dirty="0"/>
              <a:t>Enter a tally mark for each data value in the appropriate class. Then add the tally marks to find the frequencies shown in the table.</a:t>
            </a:r>
            <a:endParaRPr lang="en-US" sz="2600" dirty="0"/>
          </a:p>
        </p:txBody>
      </p:sp>
      <p:graphicFrame>
        <p:nvGraphicFramePr>
          <p:cNvPr id="5" name="Table 4" descr="A table. For each time interval in seconds, the table provides the frequency, as follows: 75 to 124, 11; 125 to 174, 24; 175 to 224, 10; 225 to 274, 3; 275 to 324, 2."/>
          <p:cNvGraphicFramePr>
            <a:graphicFrameLocks noGrp="1"/>
          </p:cNvGraphicFramePr>
          <p:nvPr>
            <p:extLst>
              <p:ext uri="{D42A27DB-BD31-4B8C-83A1-F6EECF244321}">
                <p14:modId xmlns:p14="http://schemas.microsoft.com/office/powerpoint/2010/main" val="3748147780"/>
              </p:ext>
            </p:extLst>
          </p:nvPr>
        </p:nvGraphicFramePr>
        <p:xfrm>
          <a:off x="2743200" y="3124200"/>
          <a:ext cx="2819400" cy="2468880"/>
        </p:xfrm>
        <a:graphic>
          <a:graphicData uri="http://schemas.openxmlformats.org/drawingml/2006/table">
            <a:tbl>
              <a:tblPr firstRow="1" bandRow="1">
                <a:tableStyleId>{3B4B98B0-60AC-42C2-AFA5-B58CD77FA1E5}</a:tableStyleId>
              </a:tblPr>
              <a:tblGrid>
                <a:gridCol w="1445846">
                  <a:extLst>
                    <a:ext uri="{9D8B030D-6E8A-4147-A177-3AD203B41FA5}">
                      <a16:colId xmlns:a16="http://schemas.microsoft.com/office/drawing/2014/main" val="20000"/>
                    </a:ext>
                  </a:extLst>
                </a:gridCol>
                <a:gridCol w="1373554">
                  <a:extLst>
                    <a:ext uri="{9D8B030D-6E8A-4147-A177-3AD203B41FA5}">
                      <a16:colId xmlns:a16="http://schemas.microsoft.com/office/drawing/2014/main" val="20001"/>
                    </a:ext>
                  </a:extLst>
                </a:gridCol>
              </a:tblGrid>
              <a:tr h="198120">
                <a:tc>
                  <a:txBody>
                    <a:bodyPr/>
                    <a:lstStyle/>
                    <a:p>
                      <a:pPr algn="ctr"/>
                      <a:r>
                        <a:rPr lang="en-IN" sz="1800" dirty="0"/>
                        <a:t>Time (Seconds)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dirty="0"/>
                        <a:t>Frequency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2400">
                <a:tc>
                  <a:txBody>
                    <a:bodyPr/>
                    <a:lstStyle/>
                    <a:p>
                      <a:pPr algn="ctr"/>
                      <a:r>
                        <a:rPr lang="en-IN" sz="1800" dirty="0"/>
                        <a:t>75-124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pPr algn="ctr"/>
                      <a:r>
                        <a:rPr lang="en-IN" sz="1800" dirty="0"/>
                        <a:t>125-174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n-IN" sz="1800" dirty="0"/>
                        <a:t>175-224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a:r>
                        <a:rPr lang="en-IN" sz="1800" dirty="0"/>
                        <a:t>225-274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7640">
                <a:tc>
                  <a:txBody>
                    <a:bodyPr/>
                    <a:lstStyle/>
                    <a:p>
                      <a:pPr algn="ctr"/>
                      <a:r>
                        <a:rPr lang="en-IN" sz="1800" dirty="0"/>
                        <a:t>275-324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255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Relative Frequency Distribution </a:t>
            </a:r>
            <a:r>
              <a:rPr lang="en-US" altLang="en-US" sz="2000" b="0" dirty="0">
                <a:latin typeface="+mj-lt"/>
              </a:rPr>
              <a:t>(1 of 2)</a:t>
            </a:r>
          </a:p>
        </p:txBody>
      </p:sp>
      <p:sp>
        <p:nvSpPr>
          <p:cNvPr id="3" name="Content Placeholder 2"/>
          <p:cNvSpPr>
            <a:spLocks noGrp="1"/>
          </p:cNvSpPr>
          <p:nvPr>
            <p:ph idx="1"/>
          </p:nvPr>
        </p:nvSpPr>
        <p:spPr>
          <a:xfrm>
            <a:off x="457200" y="1600200"/>
            <a:ext cx="8229600" cy="1665267"/>
          </a:xfrm>
        </p:spPr>
        <p:txBody>
          <a:bodyPr/>
          <a:lstStyle/>
          <a:p>
            <a:r>
              <a:rPr lang="en-US" sz="2600" dirty="0"/>
              <a:t>Relative Frequency Distribution or Percentage  </a:t>
            </a:r>
            <a:br>
              <a:rPr lang="en-US" sz="2600" dirty="0"/>
            </a:br>
            <a:r>
              <a:rPr lang="en-US" sz="2600" dirty="0"/>
              <a:t>Frequency Distribution</a:t>
            </a:r>
          </a:p>
          <a:p>
            <a:pPr lvl="1"/>
            <a:r>
              <a:rPr lang="en-US" sz="2400" dirty="0"/>
              <a:t>Each class frequency is replaced by a relative frequency (or proportion) or a percentage.</a:t>
            </a:r>
          </a:p>
        </p:txBody>
      </p:sp>
      <p:pic>
        <p:nvPicPr>
          <p:cNvPr id="4" name="Picture 3" descr="The relative frequency for a class is the frequency for a class divided by the sum of all frequenc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623415"/>
            <a:ext cx="7557025" cy="743037"/>
          </a:xfrm>
          <a:prstGeom prst="rect">
            <a:avLst/>
          </a:prstGeom>
        </p:spPr>
      </p:pic>
      <p:pic>
        <p:nvPicPr>
          <p:cNvPr id="7" name="Picture 6" descr="The percentage for a class is the frequency for a class divided by the sum of all frequencies, times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724400"/>
            <a:ext cx="7557025" cy="730789"/>
          </a:xfrm>
          <a:prstGeom prst="rect">
            <a:avLst/>
          </a:prstGeom>
        </p:spPr>
      </p:pic>
    </p:spTree>
    <p:extLst>
      <p:ext uri="{BB962C8B-B14F-4D97-AF65-F5344CB8AC3E}">
        <p14:creationId xmlns:p14="http://schemas.microsoft.com/office/powerpoint/2010/main" val="1353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Relative Frequency Distribution </a:t>
            </a:r>
            <a:r>
              <a:rPr lang="en-US" altLang="en-US" sz="2000" b="0" dirty="0">
                <a:latin typeface="+mj-lt"/>
              </a:rPr>
              <a:t>(2 of 2)</a:t>
            </a:r>
          </a:p>
        </p:txBody>
      </p:sp>
      <p:sp>
        <p:nvSpPr>
          <p:cNvPr id="3" name="Content Placeholder 2"/>
          <p:cNvSpPr>
            <a:spLocks noGrp="1"/>
          </p:cNvSpPr>
          <p:nvPr>
            <p:ph idx="1"/>
          </p:nvPr>
        </p:nvSpPr>
        <p:spPr>
          <a:xfrm>
            <a:off x="457200" y="1600201"/>
            <a:ext cx="8229600" cy="1600199"/>
          </a:xfrm>
        </p:spPr>
        <p:txBody>
          <a:bodyPr/>
          <a:lstStyle/>
          <a:p>
            <a:r>
              <a:rPr lang="en-US" sz="2600" dirty="0"/>
              <a:t>Relative Frequency Distribution or Percentage  </a:t>
            </a:r>
            <a:br>
              <a:rPr lang="en-US" sz="2600" dirty="0"/>
            </a:br>
            <a:r>
              <a:rPr lang="en-US" sz="2600" dirty="0"/>
              <a:t>Frequency Distribution</a:t>
            </a:r>
          </a:p>
          <a:p>
            <a:pPr marL="741600" lvl="1" indent="-284400"/>
            <a:r>
              <a:rPr lang="en-US" sz="2400" dirty="0"/>
              <a:t>Each class frequency is replaced by a relative frequency (or proportion) or a percentage.</a:t>
            </a:r>
          </a:p>
        </p:txBody>
      </p:sp>
      <p:sp>
        <p:nvSpPr>
          <p:cNvPr id="5" name="Content Placeholder 4"/>
          <p:cNvSpPr>
            <a:spLocks noGrp="1"/>
          </p:cNvSpPr>
          <p:nvPr>
            <p:ph idx="13"/>
          </p:nvPr>
        </p:nvSpPr>
        <p:spPr>
          <a:xfrm>
            <a:off x="457200" y="3429000"/>
            <a:ext cx="7772400" cy="1219200"/>
          </a:xfrm>
        </p:spPr>
        <p:txBody>
          <a:bodyPr/>
          <a:lstStyle/>
          <a:p>
            <a:pPr marL="0" indent="0">
              <a:buNone/>
            </a:pPr>
            <a:r>
              <a:rPr lang="en-US" sz="2600" dirty="0"/>
              <a:t>The sum of the percentages in a relative frequency distribution must be very close to 100% (with a little wiggle room for rounding errors).</a:t>
            </a:r>
          </a:p>
        </p:txBody>
      </p:sp>
    </p:spTree>
    <p:extLst>
      <p:ext uri="{BB962C8B-B14F-4D97-AF65-F5344CB8AC3E}">
        <p14:creationId xmlns:p14="http://schemas.microsoft.com/office/powerpoint/2010/main" val="413251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Cumulative Frequency Distribution</a:t>
            </a:r>
            <a:endParaRPr lang="en-IN" sz="2000" dirty="0">
              <a:latin typeface="+mj-lt"/>
            </a:endParaRPr>
          </a:p>
        </p:txBody>
      </p:sp>
      <p:sp>
        <p:nvSpPr>
          <p:cNvPr id="3" name="Content Placeholder 2"/>
          <p:cNvSpPr>
            <a:spLocks noGrp="1"/>
          </p:cNvSpPr>
          <p:nvPr>
            <p:ph idx="1"/>
          </p:nvPr>
        </p:nvSpPr>
        <p:spPr>
          <a:xfrm>
            <a:off x="457200" y="1600201"/>
            <a:ext cx="8229600" cy="1295400"/>
          </a:xfrm>
        </p:spPr>
        <p:txBody>
          <a:bodyPr/>
          <a:lstStyle/>
          <a:p>
            <a:r>
              <a:rPr lang="en-US" altLang="en-US" sz="2600" dirty="0"/>
              <a:t>Cumulative Frequency Distribution</a:t>
            </a:r>
            <a:endParaRPr lang="en-US" sz="2600" dirty="0"/>
          </a:p>
          <a:p>
            <a:pPr marL="741600" lvl="1" indent="-284400"/>
            <a:r>
              <a:rPr lang="en-US" sz="2400" dirty="0"/>
              <a:t>The frequency for each class is the sum of the frequencies for that class and all previous classes.</a:t>
            </a:r>
            <a:endParaRPr lang="en-US" sz="2600" dirty="0"/>
          </a:p>
        </p:txBody>
      </p:sp>
      <p:sp>
        <p:nvSpPr>
          <p:cNvPr id="4" name="Content Placeholder 3"/>
          <p:cNvSpPr>
            <a:spLocks noGrp="1"/>
          </p:cNvSpPr>
          <p:nvPr>
            <p:ph idx="13"/>
          </p:nvPr>
        </p:nvSpPr>
        <p:spPr>
          <a:xfrm>
            <a:off x="990600" y="3352801"/>
            <a:ext cx="3352800" cy="1143000"/>
          </a:xfrm>
        </p:spPr>
        <p:txBody>
          <a:bodyPr/>
          <a:lstStyle/>
          <a:p>
            <a:pPr marL="0" indent="0">
              <a:buNone/>
            </a:pPr>
            <a:r>
              <a:rPr lang="en-US" sz="2200" dirty="0"/>
              <a:t>Cumulative Frequency Distribution of McDonald’s Lunch Service Times</a:t>
            </a:r>
          </a:p>
        </p:txBody>
      </p:sp>
      <p:graphicFrame>
        <p:nvGraphicFramePr>
          <p:cNvPr id="5" name="Table 4" descr="A table. For each time in seconds, the table provides the cumulative frequency, as follows: less than 125, 11; less than 175, 35; less than 225, 45; less than 275, 48; less than 325, 50."/>
          <p:cNvGraphicFramePr>
            <a:graphicFrameLocks noGrp="1"/>
          </p:cNvGraphicFramePr>
          <p:nvPr>
            <p:extLst>
              <p:ext uri="{D42A27DB-BD31-4B8C-83A1-F6EECF244321}">
                <p14:modId xmlns:p14="http://schemas.microsoft.com/office/powerpoint/2010/main" val="2425467580"/>
              </p:ext>
            </p:extLst>
          </p:nvPr>
        </p:nvGraphicFramePr>
        <p:xfrm>
          <a:off x="4419600" y="3352800"/>
          <a:ext cx="3733800" cy="246888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tblGrid>
              <a:tr h="198120">
                <a:tc>
                  <a:txBody>
                    <a:bodyPr/>
                    <a:lstStyle/>
                    <a:p>
                      <a:pPr algn="ctr"/>
                      <a:r>
                        <a:rPr lang="en-IN" sz="1800" dirty="0"/>
                        <a:t>Time (Seconds)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dirty="0"/>
                        <a:t>Cumulative Frequency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2400">
                <a:tc>
                  <a:txBody>
                    <a:bodyPr/>
                    <a:lstStyle/>
                    <a:p>
                      <a:pPr algn="ctr"/>
                      <a:r>
                        <a:rPr lang="en-IN" sz="1800" dirty="0"/>
                        <a:t>Less than 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pPr algn="ctr"/>
                      <a:r>
                        <a:rPr lang="en-IN" sz="1800" dirty="0"/>
                        <a:t>Less than 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n-IN" sz="1800" dirty="0"/>
                        <a:t>Less than 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a:r>
                        <a:rPr lang="en-IN" sz="1800" dirty="0"/>
                        <a:t>Less than 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7640">
                <a:tc>
                  <a:txBody>
                    <a:bodyPr/>
                    <a:lstStyle/>
                    <a:p>
                      <a:pPr algn="ctr"/>
                      <a:r>
                        <a:rPr lang="en-IN" sz="1800" dirty="0"/>
                        <a:t>Less than 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7610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Critical Thinking: Using Frequency Distributions to Understand Data</a:t>
            </a:r>
          </a:p>
        </p:txBody>
      </p:sp>
      <p:sp>
        <p:nvSpPr>
          <p:cNvPr id="3" name="Content Placeholder 2"/>
          <p:cNvSpPr>
            <a:spLocks noGrp="1"/>
          </p:cNvSpPr>
          <p:nvPr>
            <p:ph idx="1"/>
          </p:nvPr>
        </p:nvSpPr>
        <p:spPr/>
        <p:txBody>
          <a:bodyPr/>
          <a:lstStyle/>
          <a:p>
            <a:pPr marL="0">
              <a:buSzPct val="150000"/>
              <a:buNone/>
            </a:pPr>
            <a:r>
              <a:rPr lang="en-US" altLang="en-US" sz="2600" dirty="0"/>
              <a:t>In statistics we are often interested in determining whether the data have a </a:t>
            </a:r>
            <a:r>
              <a:rPr lang="en-US" altLang="en-US" sz="2600" b="1" dirty="0"/>
              <a:t>normal distribution</a:t>
            </a:r>
            <a:r>
              <a:rPr lang="en-US" altLang="en-US" sz="2600" dirty="0"/>
              <a:t>.</a:t>
            </a:r>
          </a:p>
          <a:p>
            <a:pPr marL="429768" indent="-429768">
              <a:buFont typeface="+mj-lt"/>
              <a:buAutoNum type="arabicPeriod"/>
            </a:pPr>
            <a:r>
              <a:rPr lang="en-US" altLang="en-US" sz="2400" dirty="0"/>
              <a:t>The frequencies start low, then increase to one or two high frequencies, and then decrease to a low frequency.</a:t>
            </a:r>
          </a:p>
          <a:p>
            <a:pPr marL="429768" indent="-429768">
              <a:buFont typeface="+mj-lt"/>
              <a:buAutoNum type="arabicPeriod"/>
            </a:pPr>
            <a:r>
              <a:rPr lang="en-US" altLang="en-US" sz="2400" dirty="0"/>
              <a:t>The distribution is approximately symmetric. Frequencies preceding the maximum frequency should be roughly a mirror image of those that follow the maximum frequency.</a:t>
            </a:r>
          </a:p>
        </p:txBody>
      </p:sp>
    </p:spTree>
    <p:extLst>
      <p:ext uri="{BB962C8B-B14F-4D97-AF65-F5344CB8AC3E}">
        <p14:creationId xmlns:p14="http://schemas.microsoft.com/office/powerpoint/2010/main" val="174025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Gaps</a:t>
            </a:r>
          </a:p>
        </p:txBody>
      </p:sp>
      <p:sp>
        <p:nvSpPr>
          <p:cNvPr id="3" name="Content Placeholder 2"/>
          <p:cNvSpPr>
            <a:spLocks noGrp="1"/>
          </p:cNvSpPr>
          <p:nvPr>
            <p:ph idx="1"/>
          </p:nvPr>
        </p:nvSpPr>
        <p:spPr/>
        <p:txBody>
          <a:bodyPr/>
          <a:lstStyle/>
          <a:p>
            <a:pPr>
              <a:lnSpc>
                <a:spcPct val="100000"/>
              </a:lnSpc>
            </a:pPr>
            <a:r>
              <a:rPr lang="en-US" altLang="en-US" sz="2600" kern="0" dirty="0"/>
              <a:t>The presence of gaps can show that the data are from two or more different populations.</a:t>
            </a:r>
          </a:p>
          <a:p>
            <a:r>
              <a:rPr lang="en-US" altLang="en-US" sz="2600" dirty="0"/>
              <a:t>However, the converse is not true, because data from different populations do not necessarily result in gaps.</a:t>
            </a:r>
          </a:p>
        </p:txBody>
      </p:sp>
    </p:spTree>
    <p:extLst>
      <p:ext uri="{BB962C8B-B14F-4D97-AF65-F5344CB8AC3E}">
        <p14:creationId xmlns:p14="http://schemas.microsoft.com/office/powerpoint/2010/main" val="421433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Exploring Data: What Does   a Gap Tell Us? </a:t>
            </a:r>
            <a:r>
              <a:rPr lang="en-US" altLang="en-US" sz="2000" b="0" dirty="0">
                <a:latin typeface="+mj-lt"/>
              </a:rPr>
              <a:t>(1 of 2)</a:t>
            </a:r>
          </a:p>
        </p:txBody>
      </p:sp>
      <p:sp>
        <p:nvSpPr>
          <p:cNvPr id="3" name="Content Placeholder 2"/>
          <p:cNvSpPr>
            <a:spLocks noGrp="1"/>
          </p:cNvSpPr>
          <p:nvPr>
            <p:ph idx="1"/>
          </p:nvPr>
        </p:nvSpPr>
        <p:spPr>
          <a:xfrm>
            <a:off x="457200" y="1600201"/>
            <a:ext cx="7391400" cy="838200"/>
          </a:xfrm>
        </p:spPr>
        <p:txBody>
          <a:bodyPr/>
          <a:lstStyle/>
          <a:p>
            <a:pPr marL="0" indent="0">
              <a:lnSpc>
                <a:spcPct val="100000"/>
              </a:lnSpc>
              <a:spcBef>
                <a:spcPts val="0"/>
              </a:spcBef>
              <a:spcAft>
                <a:spcPts val="600"/>
              </a:spcAft>
              <a:buClr>
                <a:schemeClr val="accent2"/>
              </a:buClr>
              <a:buSzPct val="150000"/>
              <a:buNone/>
            </a:pPr>
            <a:r>
              <a:rPr lang="en-US" altLang="en-US" sz="2600" dirty="0"/>
              <a:t>The table shown is a frequency distribution of the weights (grams) of randomly selected pennies.  </a:t>
            </a:r>
          </a:p>
        </p:txBody>
      </p:sp>
      <p:graphicFrame>
        <p:nvGraphicFramePr>
          <p:cNvPr id="4" name="Table 3" descr="A table. For each class of penny weights in grams, the table provides the frequency, as follows: 240 to 2.49, 18; 2.50 to 2.59, 19; 2.60 to 2.69, 0; 2.70 to 2.79, 0; 2.80 to 2.89, 0; 2.90 to 2.99, 2; 3.00 to 2.09, 25; 3.10 to 3.19, 8."/>
          <p:cNvGraphicFramePr>
            <a:graphicFrameLocks noGrp="1"/>
          </p:cNvGraphicFramePr>
          <p:nvPr>
            <p:extLst>
              <p:ext uri="{D42A27DB-BD31-4B8C-83A1-F6EECF244321}">
                <p14:modId xmlns:p14="http://schemas.microsoft.com/office/powerpoint/2010/main" val="1052361184"/>
              </p:ext>
            </p:extLst>
          </p:nvPr>
        </p:nvGraphicFramePr>
        <p:xfrm>
          <a:off x="2667000" y="2590800"/>
          <a:ext cx="3581400" cy="3606800"/>
        </p:xfrm>
        <a:graphic>
          <a:graphicData uri="http://schemas.openxmlformats.org/drawingml/2006/table">
            <a:tbl>
              <a:tblPr firstRow="1" bandRow="1">
                <a:tableStyleId>{3B4B98B0-60AC-42C2-AFA5-B58CD77FA1E5}</a:tableStyleId>
              </a:tblPr>
              <a:tblGrid>
                <a:gridCol w="2057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70840">
                <a:tc>
                  <a:txBody>
                    <a:bodyPr/>
                    <a:lstStyle/>
                    <a:p>
                      <a:pPr algn="ctr"/>
                      <a:r>
                        <a:rPr lang="en-IN" dirty="0"/>
                        <a:t>Weight</a:t>
                      </a:r>
                      <a:r>
                        <a:rPr lang="en-IN" baseline="0" dirty="0"/>
                        <a:t> (grams) of Penny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IN" dirty="0"/>
                        <a:t>2.40-2.49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IN" dirty="0"/>
                        <a:t>2.50-2.59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IN" dirty="0"/>
                        <a:t>2.60-2.69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IN" dirty="0"/>
                        <a:t>2.70-2.79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a:r>
                        <a:rPr lang="en-IN" dirty="0"/>
                        <a:t>2.80-2.89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IN" dirty="0"/>
                        <a:t>2.90-2.99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ctr"/>
                      <a:r>
                        <a:rPr lang="en-IN" dirty="0"/>
                        <a:t>3.00-3.09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ctr"/>
                      <a:r>
                        <a:rPr lang="en-IN" dirty="0"/>
                        <a:t>3.10-3.19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4589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solidFill>
                  <a:schemeClr val="bg2"/>
                </a:solidFill>
                <a:latin typeface="+mj-lt"/>
              </a:rPr>
              <a:t>Exploring Data with Tables and Graphs</a:t>
            </a:r>
            <a:endParaRPr lang="en-IN" dirty="0">
              <a:solidFill>
                <a:schemeClr val="bg2"/>
              </a:solidFill>
              <a:latin typeface="+mj-lt"/>
            </a:endParaRPr>
          </a:p>
        </p:txBody>
      </p:sp>
      <p:sp>
        <p:nvSpPr>
          <p:cNvPr id="3" name="Content Placeholder 2"/>
          <p:cNvSpPr>
            <a:spLocks noGrp="1"/>
          </p:cNvSpPr>
          <p:nvPr>
            <p:ph idx="1"/>
          </p:nvPr>
        </p:nvSpPr>
        <p:spPr>
          <a:xfrm>
            <a:off x="457200" y="1600201"/>
            <a:ext cx="8229600" cy="3200400"/>
          </a:xfrm>
        </p:spPr>
        <p:txBody>
          <a:bodyPr/>
          <a:lstStyle/>
          <a:p>
            <a:pPr marL="0" indent="0">
              <a:spcAft>
                <a:spcPts val="600"/>
              </a:spcAft>
              <a:buNone/>
              <a:defRPr/>
            </a:pPr>
            <a:r>
              <a:rPr lang="en-US" sz="2600" b="1" dirty="0"/>
              <a:t>2-1 Frequency Distributions for Organizing and Summarizing Data</a:t>
            </a:r>
          </a:p>
          <a:p>
            <a:pPr marL="0" indent="0">
              <a:spcAft>
                <a:spcPts val="600"/>
              </a:spcAft>
              <a:buNone/>
              <a:defRPr/>
            </a:pPr>
            <a:r>
              <a:rPr lang="en-US" sz="2600" dirty="0"/>
              <a:t>2-2 Histograms</a:t>
            </a:r>
          </a:p>
          <a:p>
            <a:pPr marL="0" indent="0">
              <a:spcAft>
                <a:spcPts val="600"/>
              </a:spcAft>
              <a:buNone/>
              <a:defRPr/>
            </a:pPr>
            <a:r>
              <a:rPr lang="en-US" sz="2600" dirty="0"/>
              <a:t>2-3 Graphs that Enlighten and Graphs that Deceive</a:t>
            </a:r>
          </a:p>
          <a:p>
            <a:pPr marL="0" indent="0">
              <a:spcAft>
                <a:spcPts val="600"/>
              </a:spcAft>
              <a:buNone/>
              <a:defRPr/>
            </a:pPr>
            <a:r>
              <a:rPr lang="en-US" sz="2600" dirty="0"/>
              <a:t>2-4 Scatterplots, Correlation, and Regression</a:t>
            </a:r>
          </a:p>
        </p:txBody>
      </p:sp>
    </p:spTree>
    <p:extLst>
      <p:ext uri="{BB962C8B-B14F-4D97-AF65-F5344CB8AC3E}">
        <p14:creationId xmlns:p14="http://schemas.microsoft.com/office/powerpoint/2010/main" val="78003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Example: Exploring Data: What Does   a Gap Tell Us? </a:t>
            </a:r>
            <a:r>
              <a:rPr lang="en-US" altLang="en-US" sz="2000" b="0" dirty="0">
                <a:latin typeface="+mj-lt"/>
              </a:rPr>
              <a:t>(2 of 2)</a:t>
            </a:r>
          </a:p>
        </p:txBody>
      </p:sp>
      <p:sp>
        <p:nvSpPr>
          <p:cNvPr id="3" name="Content Placeholder 2"/>
          <p:cNvSpPr>
            <a:spLocks noGrp="1"/>
          </p:cNvSpPr>
          <p:nvPr>
            <p:ph idx="1"/>
          </p:nvPr>
        </p:nvSpPr>
        <p:spPr>
          <a:xfrm>
            <a:off x="457200" y="1600200"/>
            <a:ext cx="8229600" cy="4648199"/>
          </a:xfrm>
        </p:spPr>
        <p:txBody>
          <a:bodyPr/>
          <a:lstStyle/>
          <a:p>
            <a:pPr marL="255600" indent="-255600"/>
            <a:r>
              <a:rPr lang="en-US" sz="2600" dirty="0"/>
              <a:t>Examination of the frequencies reveals a large </a:t>
            </a:r>
            <a:r>
              <a:rPr lang="en-US" sz="2600" b="1" dirty="0"/>
              <a:t>gap</a:t>
            </a:r>
            <a:r>
              <a:rPr lang="en-US" sz="2600" i="1" dirty="0"/>
              <a:t> </a:t>
            </a:r>
            <a:r>
              <a:rPr lang="en-US" sz="2600" dirty="0"/>
              <a:t>between the lightest pennies and the heaviest pennies.</a:t>
            </a:r>
          </a:p>
          <a:p>
            <a:pPr marL="255600" indent="-255600"/>
            <a:r>
              <a:rPr lang="en-US" sz="2600" dirty="0"/>
              <a:t>This suggests that we have two different populations:</a:t>
            </a:r>
          </a:p>
          <a:p>
            <a:pPr marL="742518" lvl="1" indent="-284400"/>
            <a:r>
              <a:rPr lang="en-US" altLang="en-US" sz="2400" dirty="0"/>
              <a:t>Pennies made before 1983 are 95% copper and 5% zinc.</a:t>
            </a:r>
          </a:p>
          <a:p>
            <a:pPr marL="742518" lvl="1" indent="-284400"/>
            <a:r>
              <a:rPr lang="en-US" altLang="en-US" sz="2400" dirty="0"/>
              <a:t>Pennies made after 1983 are 2.5% copper and 97.5% zinc.</a:t>
            </a:r>
          </a:p>
        </p:txBody>
      </p:sp>
    </p:spTree>
    <p:extLst>
      <p:ext uri="{BB962C8B-B14F-4D97-AF65-F5344CB8AC3E}">
        <p14:creationId xmlns:p14="http://schemas.microsoft.com/office/powerpoint/2010/main" val="918078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Comparisons</a:t>
            </a:r>
            <a:endParaRPr lang="en-US" altLang="en-US" sz="2000" b="0" dirty="0">
              <a:latin typeface="+mj-lt"/>
            </a:endParaRPr>
          </a:p>
        </p:txBody>
      </p:sp>
      <p:sp>
        <p:nvSpPr>
          <p:cNvPr id="3" name="Content Placeholder 2"/>
          <p:cNvSpPr>
            <a:spLocks noGrp="1"/>
          </p:cNvSpPr>
          <p:nvPr>
            <p:ph idx="1"/>
          </p:nvPr>
        </p:nvSpPr>
        <p:spPr>
          <a:xfrm>
            <a:off x="457200" y="1600200"/>
            <a:ext cx="8229600" cy="4648199"/>
          </a:xfrm>
        </p:spPr>
        <p:txBody>
          <a:bodyPr/>
          <a:lstStyle/>
          <a:p>
            <a:pPr marL="0" indent="0">
              <a:lnSpc>
                <a:spcPct val="100000"/>
              </a:lnSpc>
              <a:buClr>
                <a:schemeClr val="accent6"/>
              </a:buClr>
              <a:buNone/>
            </a:pPr>
            <a:r>
              <a:rPr lang="en-US" sz="2600" dirty="0"/>
              <a:t>Combining two or more relative frequency distributions in one table makes comparisons of data much easier.</a:t>
            </a:r>
          </a:p>
        </p:txBody>
      </p:sp>
    </p:spTree>
    <p:extLst>
      <p:ext uri="{BB962C8B-B14F-4D97-AF65-F5344CB8AC3E}">
        <p14:creationId xmlns:p14="http://schemas.microsoft.com/office/powerpoint/2010/main" val="41631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Comparing McDonald’s and Dunkin’ Donuts </a:t>
            </a:r>
            <a:r>
              <a:rPr lang="en-US" sz="2000" b="0" dirty="0">
                <a:latin typeface="+mj-lt"/>
              </a:rPr>
              <a:t>(1 of 2)</a:t>
            </a:r>
            <a:endParaRPr lang="en-US" altLang="en-US" sz="2000" b="0" dirty="0">
              <a:latin typeface="+mj-lt"/>
            </a:endParaRPr>
          </a:p>
        </p:txBody>
      </p:sp>
      <p:sp>
        <p:nvSpPr>
          <p:cNvPr id="3" name="Content Placeholder 2"/>
          <p:cNvSpPr>
            <a:spLocks noGrp="1"/>
          </p:cNvSpPr>
          <p:nvPr>
            <p:ph idx="1"/>
          </p:nvPr>
        </p:nvSpPr>
        <p:spPr>
          <a:xfrm>
            <a:off x="457200" y="1600201"/>
            <a:ext cx="8229600" cy="1295400"/>
          </a:xfrm>
        </p:spPr>
        <p:txBody>
          <a:bodyPr/>
          <a:lstStyle/>
          <a:p>
            <a:pPr marL="0" indent="0">
              <a:buClr>
                <a:schemeClr val="accent2">
                  <a:lumMod val="75000"/>
                </a:schemeClr>
              </a:buClr>
              <a:buNone/>
            </a:pPr>
            <a:r>
              <a:rPr lang="en-US" sz="2600" dirty="0"/>
              <a:t>The table shows the relative frequency distributions for the drive-through lunch service times (seconds) for McDonald’s and Dunkin’ Donuts.</a:t>
            </a:r>
          </a:p>
        </p:txBody>
      </p:sp>
      <p:graphicFrame>
        <p:nvGraphicFramePr>
          <p:cNvPr id="4" name="Table 3" descr="A table. For each time interval in seconds, the table provides the percentage for McDonald’s, followed by the percentage for Dunkin Donuts: 25 to 74, blank, 22%; 75 to 124, 22%, 44%; 125 to 174, 48%, 28%; 175 to 224, 20%, 6%; 225 to 274, 6%, blank; 275 to 324, 4%, blank."/>
          <p:cNvGraphicFramePr>
            <a:graphicFrameLocks noGrp="1"/>
          </p:cNvGraphicFramePr>
          <p:nvPr>
            <p:extLst>
              <p:ext uri="{D42A27DB-BD31-4B8C-83A1-F6EECF244321}">
                <p14:modId xmlns:p14="http://schemas.microsoft.com/office/powerpoint/2010/main" val="152562368"/>
              </p:ext>
            </p:extLst>
          </p:nvPr>
        </p:nvGraphicFramePr>
        <p:xfrm>
          <a:off x="1295400" y="3200400"/>
          <a:ext cx="6096000" cy="259588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IN" dirty="0"/>
                        <a:t>Time (seconds)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McDonald’s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Dunkin’</a:t>
                      </a:r>
                      <a:r>
                        <a:rPr lang="en-IN" baseline="0" dirty="0"/>
                        <a:t> Donuts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IN" dirty="0"/>
                        <a:t>25-74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IN" dirty="0"/>
                        <a:t>75-124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IN" dirty="0"/>
                        <a:t>125-174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IN" dirty="0"/>
                        <a:t>175-224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a:r>
                        <a:rPr lang="en-IN" dirty="0"/>
                        <a:t>225-274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IN" dirty="0"/>
                        <a:t>275-324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8480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Comparing McDonald’s and Dunkin’ Donuts </a:t>
            </a:r>
            <a:r>
              <a:rPr lang="en-US" sz="2000" b="0" dirty="0">
                <a:latin typeface="+mj-lt"/>
              </a:rPr>
              <a:t>(2 of 2)</a:t>
            </a:r>
            <a:endParaRPr lang="en-US" altLang="en-US" sz="2000" b="0" dirty="0">
              <a:latin typeface="+mj-lt"/>
            </a:endParaRPr>
          </a:p>
        </p:txBody>
      </p:sp>
      <p:graphicFrame>
        <p:nvGraphicFramePr>
          <p:cNvPr id="4" name="Table 3" descr="The table for McDonalds and Dunkin Donuts percentages by time from slide 22."/>
          <p:cNvGraphicFramePr>
            <a:graphicFrameLocks noGrp="1"/>
          </p:cNvGraphicFramePr>
          <p:nvPr>
            <p:extLst>
              <p:ext uri="{D42A27DB-BD31-4B8C-83A1-F6EECF244321}">
                <p14:modId xmlns:p14="http://schemas.microsoft.com/office/powerpoint/2010/main" val="1557582411"/>
              </p:ext>
            </p:extLst>
          </p:nvPr>
        </p:nvGraphicFramePr>
        <p:xfrm>
          <a:off x="1524000" y="1524000"/>
          <a:ext cx="6096000" cy="259588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IN" dirty="0"/>
                        <a:t>Time (seconds)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McDonald’s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Dunkin’</a:t>
                      </a:r>
                      <a:r>
                        <a:rPr lang="en-IN" baseline="0" dirty="0"/>
                        <a:t> Donuts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IN" dirty="0"/>
                        <a:t>25-74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IN" dirty="0"/>
                        <a:t>75-124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r>
                        <a:rPr lang="en-IN" dirty="0"/>
                        <a:t>125-174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IN" dirty="0"/>
                        <a:t>175-224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a:r>
                        <a:rPr lang="en-IN" dirty="0"/>
                        <a:t>225-274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IN" dirty="0"/>
                        <a:t>275-324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3" name="Content Placeholder 2"/>
          <p:cNvSpPr>
            <a:spLocks noGrp="1"/>
          </p:cNvSpPr>
          <p:nvPr>
            <p:ph idx="1"/>
          </p:nvPr>
        </p:nvSpPr>
        <p:spPr>
          <a:xfrm>
            <a:off x="457200" y="4419600"/>
            <a:ext cx="8229600" cy="1828800"/>
          </a:xfrm>
        </p:spPr>
        <p:txBody>
          <a:bodyPr/>
          <a:lstStyle/>
          <a:p>
            <a:pPr>
              <a:spcBef>
                <a:spcPts val="1200"/>
              </a:spcBef>
            </a:pPr>
            <a:r>
              <a:rPr lang="en-US" sz="2200" dirty="0"/>
              <a:t>Because of the dramatic differences in their menus, we might expect the service times to be very different. </a:t>
            </a:r>
          </a:p>
          <a:p>
            <a:pPr>
              <a:spcBef>
                <a:spcPts val="1200"/>
              </a:spcBef>
            </a:pPr>
            <a:r>
              <a:rPr lang="en-US" sz="2200" dirty="0"/>
              <a:t>By comparing the relative frequencies,</a:t>
            </a:r>
            <a:r>
              <a:rPr lang="en-US" sz="2200" kern="0" dirty="0"/>
              <a:t> we see that there are major differences. The Dunkin’ Donuts service times appear to be lower than those at McDonald’s.</a:t>
            </a:r>
          </a:p>
        </p:txBody>
      </p:sp>
    </p:spTree>
    <p:extLst>
      <p:ext uri="{BB962C8B-B14F-4D97-AF65-F5344CB8AC3E}">
        <p14:creationId xmlns:p14="http://schemas.microsoft.com/office/powerpoint/2010/main" val="261341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solidFill>
                  <a:schemeClr val="bg2"/>
                </a:solidFill>
                <a:latin typeface="+mj-lt"/>
              </a:rPr>
              <a:t>Exploring Data with Tables and Graphs</a:t>
            </a:r>
            <a:endParaRPr lang="en-IN" dirty="0">
              <a:solidFill>
                <a:schemeClr val="bg2"/>
              </a:solidFill>
              <a:latin typeface="+mj-lt"/>
            </a:endParaRPr>
          </a:p>
        </p:txBody>
      </p:sp>
      <p:sp>
        <p:nvSpPr>
          <p:cNvPr id="3" name="Content Placeholder 2"/>
          <p:cNvSpPr>
            <a:spLocks noGrp="1"/>
          </p:cNvSpPr>
          <p:nvPr>
            <p:ph idx="1"/>
          </p:nvPr>
        </p:nvSpPr>
        <p:spPr>
          <a:xfrm>
            <a:off x="457200" y="1600201"/>
            <a:ext cx="8229600" cy="3124200"/>
          </a:xfrm>
        </p:spPr>
        <p:txBody>
          <a:bodyPr/>
          <a:lstStyle/>
          <a:p>
            <a:pPr marL="0" indent="0">
              <a:spcAft>
                <a:spcPts val="600"/>
              </a:spcAft>
              <a:buNone/>
              <a:defRPr/>
            </a:pPr>
            <a:r>
              <a:rPr lang="en-US" sz="2600" dirty="0"/>
              <a:t>2-1 Frequency Distributions for Organizing and Summarizing Data</a:t>
            </a:r>
          </a:p>
          <a:p>
            <a:pPr marL="0" indent="0">
              <a:spcAft>
                <a:spcPts val="600"/>
              </a:spcAft>
              <a:buNone/>
              <a:defRPr/>
            </a:pPr>
            <a:r>
              <a:rPr lang="en-US" sz="2600" b="1" dirty="0"/>
              <a:t>2-2 Histograms</a:t>
            </a:r>
          </a:p>
          <a:p>
            <a:pPr marL="0" indent="0">
              <a:spcAft>
                <a:spcPts val="600"/>
              </a:spcAft>
              <a:buNone/>
              <a:defRPr/>
            </a:pPr>
            <a:r>
              <a:rPr lang="en-US" sz="2600" dirty="0"/>
              <a:t>2-3 Graphs that Enlighten and Graphs that Deceive</a:t>
            </a:r>
          </a:p>
          <a:p>
            <a:pPr marL="0" indent="0">
              <a:spcAft>
                <a:spcPts val="600"/>
              </a:spcAft>
              <a:buNone/>
              <a:defRPr/>
            </a:pPr>
            <a:r>
              <a:rPr lang="en-US" sz="2600" dirty="0"/>
              <a:t>2-4 Scatterplots, Correlation, and Regression</a:t>
            </a:r>
            <a:endParaRPr lang="en-US" altLang="en-US" sz="2600" b="1" dirty="0"/>
          </a:p>
        </p:txBody>
      </p:sp>
    </p:spTree>
    <p:extLst>
      <p:ext uri="{BB962C8B-B14F-4D97-AF65-F5344CB8AC3E}">
        <p14:creationId xmlns:p14="http://schemas.microsoft.com/office/powerpoint/2010/main" val="16654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Key Concept</a:t>
            </a:r>
            <a:endParaRPr lang="en-IN" dirty="0">
              <a:latin typeface="+mj-lt"/>
            </a:endParaRPr>
          </a:p>
        </p:txBody>
      </p:sp>
      <p:sp>
        <p:nvSpPr>
          <p:cNvPr id="3" name="Content Placeholder 2"/>
          <p:cNvSpPr>
            <a:spLocks noGrp="1"/>
          </p:cNvSpPr>
          <p:nvPr>
            <p:ph idx="1"/>
          </p:nvPr>
        </p:nvSpPr>
        <p:spPr>
          <a:xfrm>
            <a:off x="457200" y="1600200"/>
            <a:ext cx="8229600" cy="4525963"/>
          </a:xfrm>
        </p:spPr>
        <p:txBody>
          <a:bodyPr/>
          <a:lstStyle/>
          <a:p>
            <a:pPr marL="0" indent="0">
              <a:spcBef>
                <a:spcPct val="50000"/>
              </a:spcBef>
              <a:buClr>
                <a:schemeClr val="accent2">
                  <a:lumMod val="75000"/>
                </a:schemeClr>
              </a:buClr>
              <a:buNone/>
              <a:defRPr/>
            </a:pPr>
            <a:r>
              <a:rPr lang="en-US" sz="2600" dirty="0"/>
              <a:t>While a frequency distribution is a useful tool for summarizing data and investigating the distribution of data, an even better tool is a </a:t>
            </a:r>
            <a:r>
              <a:rPr lang="en-US" sz="2600" b="1" dirty="0"/>
              <a:t>histogram</a:t>
            </a:r>
            <a:r>
              <a:rPr lang="en-US" sz="2600" dirty="0"/>
              <a:t>, which is a graph that is easier to interpret than a table of numbers.</a:t>
            </a:r>
            <a:endParaRPr lang="en-US" altLang="en-US" sz="2600" dirty="0"/>
          </a:p>
        </p:txBody>
      </p:sp>
    </p:spTree>
    <p:extLst>
      <p:ext uri="{BB962C8B-B14F-4D97-AF65-F5344CB8AC3E}">
        <p14:creationId xmlns:p14="http://schemas.microsoft.com/office/powerpoint/2010/main" val="118479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Histogram</a:t>
            </a:r>
          </a:p>
        </p:txBody>
      </p:sp>
      <p:sp>
        <p:nvSpPr>
          <p:cNvPr id="3" name="Content Placeholder 2"/>
          <p:cNvSpPr>
            <a:spLocks noGrp="1"/>
          </p:cNvSpPr>
          <p:nvPr>
            <p:ph idx="1"/>
          </p:nvPr>
        </p:nvSpPr>
        <p:spPr>
          <a:xfrm>
            <a:off x="457200" y="1600200"/>
            <a:ext cx="8382000" cy="4525963"/>
          </a:xfrm>
        </p:spPr>
        <p:txBody>
          <a:bodyPr/>
          <a:lstStyle/>
          <a:p>
            <a:pPr marL="256032" indent="-256032">
              <a:spcBef>
                <a:spcPct val="50000"/>
              </a:spcBef>
              <a:buClr>
                <a:schemeClr val="bg2"/>
              </a:buClr>
              <a:buSzPct val="100000"/>
              <a:defRPr/>
            </a:pPr>
            <a:r>
              <a:rPr lang="en-US" altLang="en-US" sz="2600" b="1" dirty="0"/>
              <a:t>Histogram</a:t>
            </a:r>
          </a:p>
          <a:p>
            <a:pPr marL="707073" lvl="1" indent="-256032">
              <a:spcBef>
                <a:spcPct val="50000"/>
              </a:spcBef>
              <a:buClr>
                <a:schemeClr val="bg2"/>
              </a:buClr>
              <a:buSzPct val="100000"/>
              <a:defRPr/>
            </a:pPr>
            <a:r>
              <a:rPr lang="en-US" altLang="en-US" sz="2400" dirty="0"/>
              <a:t>A graph consisting of bars of equal width drawn adjacent to each other (unless there are gaps in the data) </a:t>
            </a:r>
          </a:p>
          <a:p>
            <a:pPr marL="704088" lvl="1" indent="0">
              <a:spcBef>
                <a:spcPct val="50000"/>
              </a:spcBef>
              <a:buClr>
                <a:schemeClr val="bg2"/>
              </a:buClr>
              <a:buSzPct val="100000"/>
              <a:buNone/>
              <a:defRPr/>
            </a:pPr>
            <a:r>
              <a:rPr lang="en-US" altLang="en-US" sz="2400" dirty="0"/>
              <a:t>The horizontal scale represents classes of quantitative data values, and the vertical scale represents frequencies. The heights of the bars correspond to frequency values.</a:t>
            </a:r>
            <a:endParaRPr lang="en-US" altLang="en-US" sz="2600" b="1" dirty="0"/>
          </a:p>
        </p:txBody>
      </p:sp>
    </p:spTree>
    <p:extLst>
      <p:ext uri="{BB962C8B-B14F-4D97-AF65-F5344CB8AC3E}">
        <p14:creationId xmlns:p14="http://schemas.microsoft.com/office/powerpoint/2010/main" val="188999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rPr>
              <a:t>Important Uses of a Histogram</a:t>
            </a:r>
            <a:endParaRPr lang="en-US" altLang="en-US" sz="3600" dirty="0">
              <a:latin typeface="+mj-lt"/>
            </a:endParaRPr>
          </a:p>
        </p:txBody>
      </p:sp>
      <p:sp>
        <p:nvSpPr>
          <p:cNvPr id="3" name="Content Placeholder 2"/>
          <p:cNvSpPr>
            <a:spLocks noGrp="1"/>
          </p:cNvSpPr>
          <p:nvPr>
            <p:ph idx="1"/>
          </p:nvPr>
        </p:nvSpPr>
        <p:spPr>
          <a:xfrm>
            <a:off x="457200" y="1600200"/>
            <a:ext cx="7848600" cy="4525963"/>
          </a:xfrm>
        </p:spPr>
        <p:txBody>
          <a:bodyPr/>
          <a:lstStyle/>
          <a:p>
            <a:pPr marL="256032" indent="-256032">
              <a:buClr>
                <a:schemeClr val="bg2"/>
              </a:buClr>
              <a:buSzPct val="100000"/>
              <a:defRPr/>
            </a:pPr>
            <a:r>
              <a:rPr lang="en-US" sz="2600" dirty="0"/>
              <a:t>Visually displays the shape of the </a:t>
            </a:r>
            <a:r>
              <a:rPr lang="en-US" sz="2600" b="1" dirty="0"/>
              <a:t>distribution</a:t>
            </a:r>
            <a:r>
              <a:rPr lang="en-US" sz="2600" i="1" dirty="0"/>
              <a:t> </a:t>
            </a:r>
            <a:r>
              <a:rPr lang="en-US" sz="2600" dirty="0"/>
              <a:t>of the data</a:t>
            </a:r>
          </a:p>
          <a:p>
            <a:pPr marL="256032" indent="-256032">
              <a:buClr>
                <a:schemeClr val="bg2"/>
              </a:buClr>
              <a:buSzPct val="100000"/>
              <a:defRPr/>
            </a:pPr>
            <a:r>
              <a:rPr lang="en-US" sz="2600" kern="0" dirty="0"/>
              <a:t>Shows the location of the </a:t>
            </a:r>
            <a:r>
              <a:rPr lang="en-US" sz="2600" b="1" kern="0" dirty="0"/>
              <a:t>center</a:t>
            </a:r>
            <a:r>
              <a:rPr lang="en-US" sz="2600" i="1" kern="0" dirty="0"/>
              <a:t> </a:t>
            </a:r>
            <a:r>
              <a:rPr lang="en-US" sz="2600" kern="0" dirty="0"/>
              <a:t>of the data</a:t>
            </a:r>
          </a:p>
          <a:p>
            <a:pPr marL="256032" indent="-256032">
              <a:buClr>
                <a:schemeClr val="bg2"/>
              </a:buClr>
              <a:buSzPct val="100000"/>
              <a:defRPr/>
            </a:pPr>
            <a:r>
              <a:rPr lang="en-US" sz="2600" kern="0" dirty="0"/>
              <a:t>Shows the </a:t>
            </a:r>
            <a:r>
              <a:rPr lang="en-US" sz="2600" b="1" kern="0" dirty="0"/>
              <a:t>spread</a:t>
            </a:r>
            <a:r>
              <a:rPr lang="en-US" sz="2600" i="1" kern="0" dirty="0"/>
              <a:t> </a:t>
            </a:r>
            <a:r>
              <a:rPr lang="en-US" sz="2600" kern="0" dirty="0"/>
              <a:t>of the data</a:t>
            </a:r>
          </a:p>
          <a:p>
            <a:pPr marL="256032" indent="-256032">
              <a:buClr>
                <a:schemeClr val="bg2"/>
              </a:buClr>
              <a:buSzPct val="100000"/>
              <a:defRPr/>
            </a:pPr>
            <a:r>
              <a:rPr lang="en-US" sz="2600" kern="0" dirty="0"/>
              <a:t>Identifies </a:t>
            </a:r>
            <a:r>
              <a:rPr lang="en-US" sz="2600" b="1" kern="0" dirty="0"/>
              <a:t>outliers</a:t>
            </a:r>
            <a:endParaRPr lang="en-US" altLang="en-US" sz="2600" b="1" dirty="0"/>
          </a:p>
        </p:txBody>
      </p:sp>
    </p:spTree>
    <p:extLst>
      <p:ext uri="{BB962C8B-B14F-4D97-AF65-F5344CB8AC3E}">
        <p14:creationId xmlns:p14="http://schemas.microsoft.com/office/powerpoint/2010/main" val="73001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Relative Frequency Histogram</a:t>
            </a:r>
          </a:p>
        </p:txBody>
      </p:sp>
      <p:sp>
        <p:nvSpPr>
          <p:cNvPr id="3" name="Content Placeholder 2"/>
          <p:cNvSpPr>
            <a:spLocks noGrp="1"/>
          </p:cNvSpPr>
          <p:nvPr>
            <p:ph idx="1"/>
          </p:nvPr>
        </p:nvSpPr>
        <p:spPr>
          <a:xfrm>
            <a:off x="457200" y="1600201"/>
            <a:ext cx="7848600" cy="1676400"/>
          </a:xfrm>
        </p:spPr>
        <p:txBody>
          <a:bodyPr/>
          <a:lstStyle/>
          <a:p>
            <a:pPr marL="256032" indent="-256032">
              <a:buClr>
                <a:schemeClr val="bg2"/>
              </a:buClr>
              <a:buSzPct val="100000"/>
              <a:defRPr/>
            </a:pPr>
            <a:r>
              <a:rPr lang="en-US" altLang="en-US" sz="2600" b="1" dirty="0"/>
              <a:t>Relative Frequency Histogram</a:t>
            </a:r>
          </a:p>
          <a:p>
            <a:pPr marL="707073" lvl="1" indent="-256032">
              <a:spcBef>
                <a:spcPts val="1500"/>
              </a:spcBef>
              <a:buClr>
                <a:schemeClr val="bg2"/>
              </a:buClr>
              <a:buSzPct val="100000"/>
              <a:defRPr/>
            </a:pPr>
            <a:r>
              <a:rPr lang="en-US" altLang="en-US" sz="2400" dirty="0"/>
              <a:t>It has the same shape and horizontal scale as a histogram, but the vertical scale is marked with relative frequencies instead of actual frequencies.</a:t>
            </a:r>
            <a:endParaRPr lang="en-US" altLang="en-US" sz="2600" b="1" dirty="0"/>
          </a:p>
        </p:txBody>
      </p:sp>
      <p:graphicFrame>
        <p:nvGraphicFramePr>
          <p:cNvPr id="5" name="Table 4" descr="A table. For each time interval in seconds, the table provides the frequency, as follows: 75 to 124, 11; 125 to 174, 24; 175 to 224, 10; 225 to 274, 3; 275 to 324, 2."/>
          <p:cNvGraphicFramePr>
            <a:graphicFrameLocks noGrp="1"/>
          </p:cNvGraphicFramePr>
          <p:nvPr/>
        </p:nvGraphicFramePr>
        <p:xfrm>
          <a:off x="533400" y="3566160"/>
          <a:ext cx="3429000" cy="2494280"/>
        </p:xfrm>
        <a:graphic>
          <a:graphicData uri="http://schemas.openxmlformats.org/drawingml/2006/table">
            <a:tbl>
              <a:tblPr firstRow="1" bandRow="1">
                <a:tableStyleId>{3B4B98B0-60AC-42C2-AFA5-B58CD77FA1E5}</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tblGrid>
              <a:tr h="370840">
                <a:tc>
                  <a:txBody>
                    <a:bodyPr/>
                    <a:lstStyle/>
                    <a:p>
                      <a:pPr algn="ctr"/>
                      <a:r>
                        <a:rPr lang="en-US" dirty="0"/>
                        <a:t>Time (seconds)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p>
                    <a:p>
                      <a:pPr algn="ctr"/>
                      <a:r>
                        <a:rPr lang="en-US" dirty="0"/>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US" dirty="0"/>
                        <a:t>  75-124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US" dirty="0"/>
                        <a:t>125-174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US" dirty="0"/>
                        <a:t>175-224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US" dirty="0"/>
                        <a:t>225-274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US" dirty="0"/>
                        <a:t>275-324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4" name="Picture 3" descr="A histogram. The horizontal scale is for McDonald’s lunch service time in seconds, and the vertical scale is for frequency. On the horizontal scale, the times from 75 to 324 are divided into 5 classes of width 50. The histogram shows the boundary between consecutive classes as the value halfway between the maximum of the left class and the minimum of the right class. For each class, a bar rises from the horizontal axis, and the height of the bar indicates the frequency for the class. The following list provides the frequency for each class: 75 to 124 seconds, frequency 11. 125 to 174 seconds, frequency 24. 175 to 224 seconds, frequency 10. 225 to 274 seconds, frequency 3. 275 to 324 seconds, frequency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794" y="3429000"/>
            <a:ext cx="4538006" cy="2876550"/>
          </a:xfrm>
          <a:prstGeom prst="rect">
            <a:avLst/>
          </a:prstGeom>
        </p:spPr>
      </p:pic>
    </p:spTree>
    <p:extLst>
      <p:ext uri="{BB962C8B-B14F-4D97-AF65-F5344CB8AC3E}">
        <p14:creationId xmlns:p14="http://schemas.microsoft.com/office/powerpoint/2010/main" val="2886273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Critical Thinking Interpreting Histograms</a:t>
            </a:r>
          </a:p>
        </p:txBody>
      </p:sp>
      <p:sp>
        <p:nvSpPr>
          <p:cNvPr id="3" name="Content Placeholder 2"/>
          <p:cNvSpPr>
            <a:spLocks noGrp="1"/>
          </p:cNvSpPr>
          <p:nvPr>
            <p:ph idx="1"/>
          </p:nvPr>
        </p:nvSpPr>
        <p:spPr>
          <a:xfrm>
            <a:off x="457200" y="1600200"/>
            <a:ext cx="8077200" cy="4525963"/>
          </a:xfrm>
        </p:spPr>
        <p:txBody>
          <a:bodyPr/>
          <a:lstStyle/>
          <a:p>
            <a:pPr marL="0" indent="0">
              <a:buClr>
                <a:schemeClr val="bg2"/>
              </a:buClr>
              <a:buSzPct val="100000"/>
              <a:buNone/>
              <a:defRPr/>
            </a:pPr>
            <a:r>
              <a:rPr lang="en-US" sz="2600" dirty="0"/>
              <a:t>Explore the data by analyzing the histogram to see what can be learned about “</a:t>
            </a:r>
            <a:r>
              <a:rPr lang="en-US" sz="2600" b="1" dirty="0"/>
              <a:t>CVDOT</a:t>
            </a:r>
            <a:r>
              <a:rPr lang="en-US" sz="2600" dirty="0"/>
              <a:t>”:</a:t>
            </a:r>
          </a:p>
          <a:p>
            <a:pPr marL="256032" indent="-256032">
              <a:buClr>
                <a:schemeClr val="bg2"/>
              </a:buClr>
              <a:buSzPct val="100000"/>
              <a:defRPr/>
            </a:pPr>
            <a:r>
              <a:rPr lang="en-US" sz="2400" dirty="0"/>
              <a:t>the </a:t>
            </a:r>
            <a:r>
              <a:rPr lang="en-US" sz="2400" b="1" dirty="0"/>
              <a:t>C</a:t>
            </a:r>
            <a:r>
              <a:rPr lang="en-US" sz="2400" dirty="0"/>
              <a:t>enter of the data,</a:t>
            </a:r>
          </a:p>
          <a:p>
            <a:pPr marL="256032" indent="-256032">
              <a:buClr>
                <a:schemeClr val="bg2"/>
              </a:buClr>
              <a:buSzPct val="100000"/>
              <a:defRPr/>
            </a:pPr>
            <a:r>
              <a:rPr lang="en-US" sz="2400" dirty="0"/>
              <a:t>the </a:t>
            </a:r>
            <a:r>
              <a:rPr lang="en-US" sz="2400" b="1" dirty="0"/>
              <a:t>V</a:t>
            </a:r>
            <a:r>
              <a:rPr lang="en-US" sz="2400" dirty="0"/>
              <a:t>ariation,</a:t>
            </a:r>
          </a:p>
          <a:p>
            <a:pPr marL="256032" indent="-256032">
              <a:buClr>
                <a:schemeClr val="bg2"/>
              </a:buClr>
              <a:buSzPct val="100000"/>
              <a:defRPr/>
            </a:pPr>
            <a:r>
              <a:rPr lang="en-US" sz="2400" dirty="0"/>
              <a:t>the shape of the </a:t>
            </a:r>
            <a:r>
              <a:rPr lang="en-US" sz="2400" b="1" dirty="0"/>
              <a:t>D</a:t>
            </a:r>
            <a:r>
              <a:rPr lang="en-US" sz="2400" dirty="0"/>
              <a:t>istribution,</a:t>
            </a:r>
          </a:p>
          <a:p>
            <a:pPr marL="256032" indent="-256032">
              <a:buClr>
                <a:schemeClr val="bg2"/>
              </a:buClr>
              <a:buSzPct val="100000"/>
              <a:defRPr/>
            </a:pPr>
            <a:r>
              <a:rPr lang="en-US" sz="2400" dirty="0"/>
              <a:t>whether there are any </a:t>
            </a:r>
            <a:r>
              <a:rPr lang="en-US" sz="2400" b="1" dirty="0"/>
              <a:t>O</a:t>
            </a:r>
            <a:r>
              <a:rPr lang="en-US" sz="2400" dirty="0"/>
              <a:t>utliers,</a:t>
            </a:r>
          </a:p>
          <a:p>
            <a:pPr marL="256032" indent="-256032">
              <a:buClr>
                <a:schemeClr val="bg2"/>
              </a:buClr>
              <a:buSzPct val="100000"/>
              <a:defRPr/>
            </a:pPr>
            <a:r>
              <a:rPr lang="en-US" sz="2400" dirty="0"/>
              <a:t>and </a:t>
            </a:r>
            <a:r>
              <a:rPr lang="en-US" sz="2400" b="1" dirty="0"/>
              <a:t>T</a:t>
            </a:r>
            <a:r>
              <a:rPr lang="en-US" sz="2400" dirty="0"/>
              <a:t>ime.</a:t>
            </a:r>
            <a:endParaRPr lang="en-US" altLang="en-US" sz="2400" b="1" dirty="0"/>
          </a:p>
        </p:txBody>
      </p:sp>
    </p:spTree>
    <p:extLst>
      <p:ext uri="{BB962C8B-B14F-4D97-AF65-F5344CB8AC3E}">
        <p14:creationId xmlns:p14="http://schemas.microsoft.com/office/powerpoint/2010/main" val="240142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Key Concept</a:t>
            </a:r>
            <a:endParaRPr lang="en-IN" dirty="0">
              <a:latin typeface="+mj-lt"/>
            </a:endParaRPr>
          </a:p>
        </p:txBody>
      </p:sp>
      <p:sp>
        <p:nvSpPr>
          <p:cNvPr id="3" name="Content Placeholder 2"/>
          <p:cNvSpPr>
            <a:spLocks noGrp="1"/>
          </p:cNvSpPr>
          <p:nvPr>
            <p:ph idx="1"/>
          </p:nvPr>
        </p:nvSpPr>
        <p:spPr>
          <a:xfrm>
            <a:off x="457200" y="1600200"/>
            <a:ext cx="8458200" cy="4525963"/>
          </a:xfrm>
        </p:spPr>
        <p:txBody>
          <a:bodyPr/>
          <a:lstStyle/>
          <a:p>
            <a:pPr marL="0" indent="0">
              <a:buNone/>
            </a:pPr>
            <a:r>
              <a:rPr lang="en-US" sz="2600" dirty="0"/>
              <a:t>When working with large data sets, a </a:t>
            </a:r>
            <a:r>
              <a:rPr lang="en-US" sz="2600" b="1" dirty="0"/>
              <a:t>frequency distribution</a:t>
            </a:r>
            <a:r>
              <a:rPr lang="en-US" sz="2600" i="1" dirty="0"/>
              <a:t> </a:t>
            </a:r>
            <a:r>
              <a:rPr lang="en-US" sz="2600" dirty="0"/>
              <a:t>(or </a:t>
            </a:r>
            <a:r>
              <a:rPr lang="en-US" sz="2600" b="1" dirty="0"/>
              <a:t>frequency table</a:t>
            </a:r>
            <a:r>
              <a:rPr lang="en-US" sz="2600" dirty="0"/>
              <a:t>) is often helpful in organizing and summarizing data. A frequency distribution helps us to understand the nature of the </a:t>
            </a:r>
            <a:r>
              <a:rPr lang="en-US" sz="2600" b="1" dirty="0"/>
              <a:t>distribution</a:t>
            </a:r>
            <a:r>
              <a:rPr lang="en-US" sz="2600" i="1" dirty="0"/>
              <a:t> </a:t>
            </a:r>
            <a:r>
              <a:rPr lang="en-US" sz="2600" dirty="0"/>
              <a:t>of a data set.</a:t>
            </a:r>
          </a:p>
        </p:txBody>
      </p:sp>
    </p:spTree>
    <p:extLst>
      <p:ext uri="{BB962C8B-B14F-4D97-AF65-F5344CB8AC3E}">
        <p14:creationId xmlns:p14="http://schemas.microsoft.com/office/powerpoint/2010/main" val="136632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Common Distribution Shapes</a:t>
            </a:r>
          </a:p>
        </p:txBody>
      </p:sp>
      <p:pic>
        <p:nvPicPr>
          <p:cNvPr id="3" name="Picture 2" descr="Four frequency histograms show common distribution shapes. The first histogram shows a bell-shaped normal distribution. The second histogram shows a uniform distribution. All bars in the histogram have similar heights, so that the histogram appears roughly rectangular. For this distribution, the tallest bars are in the middle of the histogram, and the left and right halves of the histogram mirror one another. The third histogram shows a right-skewed distribution. This distribution resembles the normal distribution, but the right half of the histogram is stretched horizontally to form a longer tail. The fourth histogram shows a left-skewed distribution. This distribution resembles the normal distribution, but the left half of the distribution is horizontally stretched to form a longer ta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28" y="1524000"/>
            <a:ext cx="7644543" cy="4778874"/>
          </a:xfrm>
          <a:prstGeom prst="rect">
            <a:avLst/>
          </a:prstGeom>
        </p:spPr>
      </p:pic>
    </p:spTree>
    <p:extLst>
      <p:ext uri="{BB962C8B-B14F-4D97-AF65-F5344CB8AC3E}">
        <p14:creationId xmlns:p14="http://schemas.microsoft.com/office/powerpoint/2010/main" val="339894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Normal Distribution</a:t>
            </a:r>
          </a:p>
        </p:txBody>
      </p:sp>
      <p:sp>
        <p:nvSpPr>
          <p:cNvPr id="3" name="Content Placeholder 2"/>
          <p:cNvSpPr>
            <a:spLocks noGrp="1"/>
          </p:cNvSpPr>
          <p:nvPr>
            <p:ph idx="1"/>
          </p:nvPr>
        </p:nvSpPr>
        <p:spPr>
          <a:xfrm>
            <a:off x="457200" y="1600201"/>
            <a:ext cx="7924800" cy="761999"/>
          </a:xfrm>
        </p:spPr>
        <p:txBody>
          <a:bodyPr/>
          <a:lstStyle/>
          <a:p>
            <a:pPr marL="0" indent="0">
              <a:buNone/>
            </a:pPr>
            <a:r>
              <a:rPr lang="en-US" sz="2600" dirty="0"/>
              <a:t>Because this histogram is roughly bell-shaped, we say that the data have a </a:t>
            </a:r>
            <a:r>
              <a:rPr lang="en-US" sz="2600" b="1" dirty="0"/>
              <a:t>normal distribution</a:t>
            </a:r>
            <a:r>
              <a:rPr lang="en-US" sz="2600" i="1" dirty="0"/>
              <a:t>.</a:t>
            </a:r>
            <a:endParaRPr lang="en-US" altLang="en-US" sz="2600" dirty="0"/>
          </a:p>
        </p:txBody>
      </p:sp>
      <p:pic>
        <p:nvPicPr>
          <p:cNvPr id="4" name="Picture 3" descr="A frequency histogram for air circumference in centimeters. The horizontal scale from 19 to 47 is divided into classes of width 2. The following list provides the midpoint value of each class, followed by the class frequency: 20, 1; 22, 1; 24, 6; 26, 20; 28, 33; 30, 42; 32, 45; 34, 50; 36, 35; 38, 28; 40, 26; 42, 5; 44, 3; 46, 4. The shape of the histogram can be approximated by a bell-shaped curve with a peak near the top of the tallest bar. So, the distribution is normal.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10421"/>
            <a:ext cx="5329960" cy="3562017"/>
          </a:xfrm>
          <a:prstGeom prst="rect">
            <a:avLst/>
          </a:prstGeom>
        </p:spPr>
      </p:pic>
    </p:spTree>
    <p:extLst>
      <p:ext uri="{BB962C8B-B14F-4D97-AF65-F5344CB8AC3E}">
        <p14:creationId xmlns:p14="http://schemas.microsoft.com/office/powerpoint/2010/main" val="2331817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Skewness </a:t>
            </a:r>
            <a:r>
              <a:rPr lang="en-US" altLang="en-US" sz="2000" b="0" dirty="0">
                <a:latin typeface="+mj-lt"/>
              </a:rPr>
              <a:t>(1 of 3)</a:t>
            </a:r>
          </a:p>
        </p:txBody>
      </p:sp>
      <p:sp>
        <p:nvSpPr>
          <p:cNvPr id="3" name="Content Placeholder 2"/>
          <p:cNvSpPr>
            <a:spLocks noGrp="1"/>
          </p:cNvSpPr>
          <p:nvPr>
            <p:ph idx="1"/>
          </p:nvPr>
        </p:nvSpPr>
        <p:spPr>
          <a:xfrm>
            <a:off x="457200" y="1600201"/>
            <a:ext cx="7924800" cy="1371599"/>
          </a:xfrm>
        </p:spPr>
        <p:txBody>
          <a:bodyPr/>
          <a:lstStyle/>
          <a:p>
            <a:pPr marL="256032" indent="-256032">
              <a:buSzPct val="100000"/>
            </a:pPr>
            <a:r>
              <a:rPr lang="en-US" altLang="en-US" sz="2600" b="1" dirty="0"/>
              <a:t>Skewness</a:t>
            </a:r>
          </a:p>
          <a:p>
            <a:pPr marL="707073" lvl="1" indent="-256032">
              <a:spcBef>
                <a:spcPts val="1200"/>
              </a:spcBef>
              <a:buSzPct val="100000"/>
            </a:pPr>
            <a:r>
              <a:rPr lang="en-US" altLang="en-US" sz="2400" dirty="0"/>
              <a:t>A distribution of data is </a:t>
            </a:r>
            <a:r>
              <a:rPr lang="en-US" altLang="en-US" sz="2400" b="1" dirty="0"/>
              <a:t>skewed</a:t>
            </a:r>
            <a:r>
              <a:rPr lang="en-US" altLang="en-US" sz="2400" dirty="0"/>
              <a:t> if it is not symmetric and extends more to one side than to the other.</a:t>
            </a:r>
            <a:endParaRPr lang="en-US" altLang="en-US" sz="2400" b="1" dirty="0"/>
          </a:p>
        </p:txBody>
      </p:sp>
    </p:spTree>
    <p:extLst>
      <p:ext uri="{BB962C8B-B14F-4D97-AF65-F5344CB8AC3E}">
        <p14:creationId xmlns:p14="http://schemas.microsoft.com/office/powerpoint/2010/main" val="2744187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Skewness </a:t>
            </a:r>
            <a:r>
              <a:rPr lang="en-US" altLang="en-US" sz="2000" b="0" dirty="0">
                <a:latin typeface="+mj-lt"/>
              </a:rPr>
              <a:t>(2 of 3)</a:t>
            </a:r>
          </a:p>
        </p:txBody>
      </p:sp>
      <p:sp>
        <p:nvSpPr>
          <p:cNvPr id="3" name="Content Placeholder 2"/>
          <p:cNvSpPr>
            <a:spLocks noGrp="1"/>
          </p:cNvSpPr>
          <p:nvPr>
            <p:ph idx="1"/>
          </p:nvPr>
        </p:nvSpPr>
        <p:spPr>
          <a:xfrm>
            <a:off x="457200" y="1600201"/>
            <a:ext cx="7924800" cy="838199"/>
          </a:xfrm>
        </p:spPr>
        <p:txBody>
          <a:bodyPr/>
          <a:lstStyle/>
          <a:p>
            <a:pPr marL="0" indent="0">
              <a:buSzPct val="100000"/>
              <a:buNone/>
            </a:pPr>
            <a:r>
              <a:rPr lang="en-US" altLang="en-US" sz="2600" dirty="0"/>
              <a:t>Data </a:t>
            </a:r>
            <a:r>
              <a:rPr lang="en-US" altLang="en-US" sz="2600" b="1" dirty="0"/>
              <a:t>skewed to the right (positively skewed)</a:t>
            </a:r>
            <a:r>
              <a:rPr lang="en-US" altLang="en-US" sz="2600" dirty="0"/>
              <a:t> have a longer right tail.</a:t>
            </a:r>
            <a:endParaRPr lang="en-US" altLang="en-US" sz="2600" b="1" dirty="0"/>
          </a:p>
        </p:txBody>
      </p:sp>
      <p:pic>
        <p:nvPicPr>
          <p:cNvPr id="4" name="Picture 3" descr="A frequency histogram with classes identified by their midpoint values. The histogram is roughly bell-shaped. The bar heights rise from 0 at 5, to 680 at 19, before returning to 0 at 45. Thus, the portion of the histogram to the right of the peak is wider than the portion of the histogram to the left of the peak.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850" y="2686621"/>
            <a:ext cx="5295900" cy="3456753"/>
          </a:xfrm>
          <a:prstGeom prst="rect">
            <a:avLst/>
          </a:prstGeom>
        </p:spPr>
      </p:pic>
    </p:spTree>
    <p:extLst>
      <p:ext uri="{BB962C8B-B14F-4D97-AF65-F5344CB8AC3E}">
        <p14:creationId xmlns:p14="http://schemas.microsoft.com/office/powerpoint/2010/main" val="1250786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Skewness </a:t>
            </a:r>
            <a:r>
              <a:rPr lang="en-US" altLang="en-US" sz="2000" b="0" dirty="0">
                <a:latin typeface="+mj-lt"/>
              </a:rPr>
              <a:t>(3 of 3)</a:t>
            </a:r>
          </a:p>
        </p:txBody>
      </p:sp>
      <p:sp>
        <p:nvSpPr>
          <p:cNvPr id="3" name="Content Placeholder 2"/>
          <p:cNvSpPr>
            <a:spLocks noGrp="1"/>
          </p:cNvSpPr>
          <p:nvPr>
            <p:ph idx="1"/>
          </p:nvPr>
        </p:nvSpPr>
        <p:spPr>
          <a:xfrm>
            <a:off x="457200" y="1600201"/>
            <a:ext cx="7543800" cy="838199"/>
          </a:xfrm>
        </p:spPr>
        <p:txBody>
          <a:bodyPr/>
          <a:lstStyle/>
          <a:p>
            <a:pPr marL="0" indent="0">
              <a:lnSpc>
                <a:spcPct val="100000"/>
              </a:lnSpc>
              <a:spcBef>
                <a:spcPct val="50000"/>
              </a:spcBef>
              <a:spcAft>
                <a:spcPct val="50000"/>
              </a:spcAft>
              <a:buClr>
                <a:schemeClr val="accent2">
                  <a:lumMod val="75000"/>
                </a:schemeClr>
              </a:buClr>
              <a:buSzPct val="100000"/>
              <a:buNone/>
            </a:pPr>
            <a:r>
              <a:rPr lang="en-US" altLang="en-US" sz="2600" dirty="0"/>
              <a:t>Data </a:t>
            </a:r>
            <a:r>
              <a:rPr lang="en-US" altLang="en-US" sz="2600" b="1" dirty="0"/>
              <a:t>skewed to the left (negative skewed)</a:t>
            </a:r>
            <a:r>
              <a:rPr lang="en-US" altLang="en-US" sz="2600" dirty="0"/>
              <a:t> have a longer left tail.</a:t>
            </a:r>
          </a:p>
        </p:txBody>
      </p:sp>
      <p:pic>
        <p:nvPicPr>
          <p:cNvPr id="5" name="Picture 4" descr="A frequency histogram with classes identified by their midpoint values. The histogram is roughly bell-shaped. The bar heights rise from 0 at 50, to 680 at 80, before returning to 0 at 95. Thus, the portion of the histogram to the left of the peak is wider than the portion to the right of the peak.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977" y="2666067"/>
            <a:ext cx="5288823" cy="3536118"/>
          </a:xfrm>
          <a:prstGeom prst="rect">
            <a:avLst/>
          </a:prstGeom>
        </p:spPr>
      </p:pic>
    </p:spTree>
    <p:extLst>
      <p:ext uri="{BB962C8B-B14F-4D97-AF65-F5344CB8AC3E}">
        <p14:creationId xmlns:p14="http://schemas.microsoft.com/office/powerpoint/2010/main" val="1984769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Assessing Normality with Normal Quantile Plots </a:t>
            </a:r>
            <a:r>
              <a:rPr lang="en-US" altLang="en-US" sz="2000" b="0" dirty="0">
                <a:latin typeface="+mj-lt"/>
              </a:rPr>
              <a:t>(1 of 5)</a:t>
            </a:r>
          </a:p>
        </p:txBody>
      </p:sp>
      <p:sp>
        <p:nvSpPr>
          <p:cNvPr id="3" name="Content Placeholder 2"/>
          <p:cNvSpPr>
            <a:spLocks noGrp="1"/>
          </p:cNvSpPr>
          <p:nvPr>
            <p:ph idx="1"/>
          </p:nvPr>
        </p:nvSpPr>
        <p:spPr>
          <a:xfrm>
            <a:off x="457200" y="1600200"/>
            <a:ext cx="8001000" cy="4525963"/>
          </a:xfrm>
        </p:spPr>
        <p:txBody>
          <a:bodyPr/>
          <a:lstStyle/>
          <a:p>
            <a:pPr marL="0" indent="0">
              <a:buClr>
                <a:schemeClr val="bg2"/>
              </a:buClr>
              <a:buSzPct val="100000"/>
              <a:buNone/>
              <a:defRPr/>
            </a:pPr>
            <a:r>
              <a:rPr lang="en-US" sz="2600" b="1" dirty="0"/>
              <a:t>Criteria for Assessing Normality with a Normal Quantile Plot</a:t>
            </a:r>
          </a:p>
          <a:p>
            <a:pPr marL="256032" indent="-256032">
              <a:buClr>
                <a:schemeClr val="bg2"/>
              </a:buClr>
              <a:buSzPct val="100000"/>
              <a:defRPr/>
            </a:pPr>
            <a:r>
              <a:rPr lang="en-US" sz="2400" b="1" kern="0" dirty="0"/>
              <a:t>Normal Distribution: </a:t>
            </a:r>
            <a:r>
              <a:rPr lang="en-US" sz="2400" kern="0" dirty="0"/>
              <a:t>The pattern of the points in the normal quantile plot is reasonably close to a straight line, and the points do not show some systematic pattern that is not a straight-line pattern.</a:t>
            </a:r>
            <a:endParaRPr lang="en-US" altLang="en-US" sz="2400" b="1" dirty="0"/>
          </a:p>
        </p:txBody>
      </p:sp>
    </p:spTree>
    <p:extLst>
      <p:ext uri="{BB962C8B-B14F-4D97-AF65-F5344CB8AC3E}">
        <p14:creationId xmlns:p14="http://schemas.microsoft.com/office/powerpoint/2010/main" val="138273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Assessing Normality with Normal Quantile Plots </a:t>
            </a:r>
            <a:r>
              <a:rPr lang="en-US" altLang="en-US" sz="2000" b="0" dirty="0">
                <a:latin typeface="+mj-lt"/>
              </a:rPr>
              <a:t>(2 of 5)</a:t>
            </a:r>
          </a:p>
        </p:txBody>
      </p:sp>
      <p:sp>
        <p:nvSpPr>
          <p:cNvPr id="3" name="Content Placeholder 2"/>
          <p:cNvSpPr>
            <a:spLocks noGrp="1"/>
          </p:cNvSpPr>
          <p:nvPr>
            <p:ph idx="1"/>
          </p:nvPr>
        </p:nvSpPr>
        <p:spPr>
          <a:xfrm>
            <a:off x="457200" y="1600200"/>
            <a:ext cx="8229600" cy="4525963"/>
          </a:xfrm>
        </p:spPr>
        <p:txBody>
          <a:bodyPr/>
          <a:lstStyle/>
          <a:p>
            <a:pPr marL="0" indent="0">
              <a:buClr>
                <a:schemeClr val="bg2"/>
              </a:buClr>
              <a:buSzPct val="100000"/>
              <a:buNone/>
              <a:defRPr/>
            </a:pPr>
            <a:r>
              <a:rPr lang="en-US" sz="2600" b="1" dirty="0"/>
              <a:t>Criteria for Assessing Normality with a Normal Quantile Plot</a:t>
            </a:r>
          </a:p>
          <a:p>
            <a:pPr marL="256032" indent="-256032">
              <a:buClr>
                <a:schemeClr val="bg2"/>
              </a:buClr>
              <a:buSzPct val="100000"/>
              <a:defRPr/>
            </a:pPr>
            <a:r>
              <a:rPr lang="en-US" sz="2400" b="1" dirty="0"/>
              <a:t>Not a Normal Distribution: </a:t>
            </a:r>
            <a:r>
              <a:rPr lang="en-US" sz="2400" dirty="0"/>
              <a:t>The population distribution is </a:t>
            </a:r>
            <a:r>
              <a:rPr lang="en-US" sz="2400" b="1" dirty="0"/>
              <a:t>not</a:t>
            </a:r>
            <a:r>
              <a:rPr lang="en-US" sz="2400" i="1" dirty="0"/>
              <a:t> </a:t>
            </a:r>
            <a:r>
              <a:rPr lang="en-US" sz="2400" dirty="0"/>
              <a:t>normal if the normal quantile plot has either or both of these two conditions:</a:t>
            </a:r>
          </a:p>
          <a:p>
            <a:pPr marL="707073" lvl="1" indent="-256032">
              <a:buClr>
                <a:schemeClr val="bg2"/>
              </a:buClr>
              <a:buSzPct val="100000"/>
              <a:defRPr/>
            </a:pPr>
            <a:r>
              <a:rPr lang="en-US" sz="2400" dirty="0"/>
              <a:t>The points do not lie reasonably close to a straight-line pattern.</a:t>
            </a:r>
          </a:p>
          <a:p>
            <a:pPr marL="707073" lvl="1" indent="-256032">
              <a:buClr>
                <a:schemeClr val="bg2"/>
              </a:buClr>
              <a:buSzPct val="100000"/>
              <a:defRPr/>
            </a:pPr>
            <a:r>
              <a:rPr lang="en-US" sz="2400" dirty="0"/>
              <a:t>The points show some systematic pattern that is not a straight-line pattern.</a:t>
            </a:r>
            <a:endParaRPr lang="en-US" altLang="en-US" sz="2400" b="1" dirty="0"/>
          </a:p>
        </p:txBody>
      </p:sp>
    </p:spTree>
    <p:extLst>
      <p:ext uri="{BB962C8B-B14F-4D97-AF65-F5344CB8AC3E}">
        <p14:creationId xmlns:p14="http://schemas.microsoft.com/office/powerpoint/2010/main" val="271505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Assessing Normality with Normal Quantile Plots </a:t>
            </a:r>
            <a:r>
              <a:rPr lang="en-US" altLang="en-US" sz="2000" b="0" dirty="0">
                <a:latin typeface="+mj-lt"/>
              </a:rPr>
              <a:t>(3 of 5)</a:t>
            </a:r>
          </a:p>
        </p:txBody>
      </p:sp>
      <p:pic>
        <p:nvPicPr>
          <p:cNvPr id="4" name="Picture 3" descr="A quantile plot includes a line rising through (76, negative 1.2) and (118, 1.2). All points on the plot are separated from the line by a vertical distance of 0.4 units or less. From left to right, the points are described as points 1 to 10. For each point, the following list provides the position relative to the line: point 1, below line; point 2, above line; point 3, below line; point 4, on line; points 5 and 6, above line; point 7, on line; points 8 and 9, below line; point 10, above line.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701635"/>
            <a:ext cx="4572000" cy="2749310"/>
          </a:xfrm>
          <a:prstGeom prst="rect">
            <a:avLst/>
          </a:prstGeom>
        </p:spPr>
      </p:pic>
      <p:sp>
        <p:nvSpPr>
          <p:cNvPr id="3" name="Content Placeholder 2"/>
          <p:cNvSpPr>
            <a:spLocks noGrp="1"/>
          </p:cNvSpPr>
          <p:nvPr>
            <p:ph idx="1"/>
          </p:nvPr>
        </p:nvSpPr>
        <p:spPr>
          <a:xfrm>
            <a:off x="457200" y="4800600"/>
            <a:ext cx="7924800" cy="1325563"/>
          </a:xfrm>
        </p:spPr>
        <p:txBody>
          <a:bodyPr/>
          <a:lstStyle/>
          <a:p>
            <a:pPr marL="0" indent="0">
              <a:buClr>
                <a:schemeClr val="bg2"/>
              </a:buClr>
              <a:buSzPct val="100000"/>
              <a:buNone/>
              <a:defRPr/>
            </a:pPr>
            <a:r>
              <a:rPr lang="en-US" sz="2600" b="1" dirty="0"/>
              <a:t>Normal Distribution:</a:t>
            </a:r>
            <a:r>
              <a:rPr lang="en-US" sz="2600" dirty="0"/>
              <a:t> The points are reasonably close to a straight-line pattern, and there is no other systematic pattern that is not a straight-line pattern.</a:t>
            </a:r>
            <a:endParaRPr lang="en-US" altLang="en-US" sz="2600" b="1" dirty="0"/>
          </a:p>
        </p:txBody>
      </p:sp>
    </p:spTree>
    <p:extLst>
      <p:ext uri="{BB962C8B-B14F-4D97-AF65-F5344CB8AC3E}">
        <p14:creationId xmlns:p14="http://schemas.microsoft.com/office/powerpoint/2010/main" val="2656813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Assessing Normality with Normal Quantile Plots </a:t>
            </a:r>
            <a:r>
              <a:rPr lang="en-US" altLang="en-US" sz="2000" b="0" dirty="0">
                <a:latin typeface="+mj-lt"/>
              </a:rPr>
              <a:t>(4 of 5)</a:t>
            </a:r>
          </a:p>
        </p:txBody>
      </p:sp>
      <p:pic>
        <p:nvPicPr>
          <p:cNvPr id="5" name="Picture 4" descr="A quantile plot includes a line rising through (0.15, 0.2) and (0.9, 2.0). Most points on the plot lie along the vertical axis from negative 2.4 to 0.8. From x = 0.1 to 0.9, the points are 0.4 units or more above the line. And, for x greater than 0.9, the points are below the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752600"/>
            <a:ext cx="4419600" cy="2698345"/>
          </a:xfrm>
          <a:prstGeom prst="rect">
            <a:avLst/>
          </a:prstGeom>
        </p:spPr>
      </p:pic>
      <p:sp>
        <p:nvSpPr>
          <p:cNvPr id="3" name="Content Placeholder 2"/>
          <p:cNvSpPr>
            <a:spLocks noGrp="1"/>
          </p:cNvSpPr>
          <p:nvPr>
            <p:ph idx="1"/>
          </p:nvPr>
        </p:nvSpPr>
        <p:spPr>
          <a:xfrm>
            <a:off x="457200" y="4800601"/>
            <a:ext cx="7924800" cy="838200"/>
          </a:xfrm>
        </p:spPr>
        <p:txBody>
          <a:bodyPr/>
          <a:lstStyle/>
          <a:p>
            <a:pPr marL="0" indent="0">
              <a:buClr>
                <a:schemeClr val="bg2"/>
              </a:buClr>
              <a:buSzPct val="100000"/>
              <a:buNone/>
              <a:defRPr/>
            </a:pPr>
            <a:r>
              <a:rPr lang="en-US" sz="2600" b="1" dirty="0"/>
              <a:t>Not a Normal Distribution: </a:t>
            </a:r>
            <a:r>
              <a:rPr lang="en-US" sz="2600" dirty="0"/>
              <a:t>The points do not lie reasonably close to a straight line.</a:t>
            </a:r>
            <a:endParaRPr lang="en-US" altLang="en-US" sz="2600" b="1" dirty="0"/>
          </a:p>
        </p:txBody>
      </p:sp>
    </p:spTree>
    <p:extLst>
      <p:ext uri="{BB962C8B-B14F-4D97-AF65-F5344CB8AC3E}">
        <p14:creationId xmlns:p14="http://schemas.microsoft.com/office/powerpoint/2010/main" val="3672017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077200" cy="1097280"/>
          </a:xfrm>
        </p:spPr>
        <p:txBody>
          <a:bodyPr/>
          <a:lstStyle/>
          <a:p>
            <a:r>
              <a:rPr lang="en-US" altLang="en-US" sz="3600" dirty="0">
                <a:latin typeface="+mj-lt"/>
              </a:rPr>
              <a:t>Assessing Normality with Normal Quantile Plots </a:t>
            </a:r>
            <a:r>
              <a:rPr lang="en-US" altLang="en-US" sz="2000" b="0" dirty="0">
                <a:latin typeface="+mj-lt"/>
              </a:rPr>
              <a:t>(5 of 5)</a:t>
            </a:r>
          </a:p>
        </p:txBody>
      </p:sp>
      <p:pic>
        <p:nvPicPr>
          <p:cNvPr id="6" name="Picture 5" descr="A quantile plot includes a line rising through (2.9, negative 1.2) and (18.1, 1.2). The plot includes 20 points at x-intervals of 1.9 units, starting at x = 1. All points are within 0.2 units of the line in the vertical direction. However, the actual point distribution has a recognizable pattern. From left to right, the points are described as 1 to 20. For each point, the following list provides the position relative to the line: point 1, below line; point 2, on line; points 3 to 9, above line; point 10, on line; points 11 to 18 below line; point 19, on line; point 20, above line.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701636"/>
            <a:ext cx="4419600" cy="2794163"/>
          </a:xfrm>
          <a:prstGeom prst="rect">
            <a:avLst/>
          </a:prstGeom>
        </p:spPr>
      </p:pic>
      <p:sp>
        <p:nvSpPr>
          <p:cNvPr id="3" name="Content Placeholder 2"/>
          <p:cNvSpPr>
            <a:spLocks noGrp="1"/>
          </p:cNvSpPr>
          <p:nvPr>
            <p:ph idx="1"/>
          </p:nvPr>
        </p:nvSpPr>
        <p:spPr>
          <a:xfrm>
            <a:off x="457200" y="4800601"/>
            <a:ext cx="7924800" cy="838200"/>
          </a:xfrm>
        </p:spPr>
        <p:txBody>
          <a:bodyPr/>
          <a:lstStyle/>
          <a:p>
            <a:pPr marL="0" indent="0">
              <a:buClr>
                <a:schemeClr val="bg2"/>
              </a:buClr>
              <a:buSzPct val="100000"/>
              <a:buNone/>
              <a:defRPr/>
            </a:pPr>
            <a:r>
              <a:rPr lang="en-US" sz="2600" b="1" dirty="0"/>
              <a:t>Not a Normal Distribution:</a:t>
            </a:r>
            <a:r>
              <a:rPr lang="en-US" sz="2600" dirty="0"/>
              <a:t> The points show a systematic pattern that is not a straight-line pattern.</a:t>
            </a:r>
            <a:endParaRPr lang="en-US" altLang="en-US" sz="2600" b="1" dirty="0"/>
          </a:p>
        </p:txBody>
      </p:sp>
    </p:spTree>
    <p:extLst>
      <p:ext uri="{BB962C8B-B14F-4D97-AF65-F5344CB8AC3E}">
        <p14:creationId xmlns:p14="http://schemas.microsoft.com/office/powerpoint/2010/main" val="151103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Frequency Distribution</a:t>
            </a:r>
            <a:endParaRPr lang="en-IN" dirty="0">
              <a:latin typeface="+mj-lt"/>
            </a:endParaRPr>
          </a:p>
        </p:txBody>
      </p:sp>
      <p:sp>
        <p:nvSpPr>
          <p:cNvPr id="3" name="Content Placeholder 2"/>
          <p:cNvSpPr>
            <a:spLocks noGrp="1"/>
          </p:cNvSpPr>
          <p:nvPr>
            <p:ph idx="1"/>
          </p:nvPr>
        </p:nvSpPr>
        <p:spPr>
          <a:xfrm>
            <a:off x="457200" y="1600200"/>
            <a:ext cx="8458200" cy="4525963"/>
          </a:xfrm>
        </p:spPr>
        <p:txBody>
          <a:bodyPr/>
          <a:lstStyle/>
          <a:p>
            <a:pPr marL="255600" indent="-255600">
              <a:lnSpc>
                <a:spcPct val="100000"/>
              </a:lnSpc>
              <a:spcBef>
                <a:spcPct val="0"/>
              </a:spcBef>
              <a:buSzPct val="100000"/>
            </a:pPr>
            <a:r>
              <a:rPr lang="en-US" altLang="en-US" sz="2600" dirty="0"/>
              <a:t>Frequency Distribution (or Frequency Table)</a:t>
            </a:r>
          </a:p>
          <a:p>
            <a:pPr marL="741600" lvl="1" indent="-284400">
              <a:buSzPct val="100000"/>
            </a:pPr>
            <a:r>
              <a:rPr lang="en-US" altLang="en-US" sz="2400" dirty="0"/>
              <a:t>Shows how data are partitioned among several categories (or </a:t>
            </a:r>
            <a:r>
              <a:rPr lang="en-US" altLang="en-US" sz="2400" b="1" dirty="0"/>
              <a:t>classes</a:t>
            </a:r>
            <a:r>
              <a:rPr lang="en-US" altLang="en-US" sz="2400" dirty="0"/>
              <a:t>) by listing the categories along with the number (frequency) of data values in each of them.</a:t>
            </a:r>
          </a:p>
        </p:txBody>
      </p:sp>
    </p:spTree>
    <p:extLst>
      <p:ext uri="{BB962C8B-B14F-4D97-AF65-F5344CB8AC3E}">
        <p14:creationId xmlns:p14="http://schemas.microsoft.com/office/powerpoint/2010/main" val="2010270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solidFill>
                  <a:schemeClr val="bg2"/>
                </a:solidFill>
                <a:latin typeface="+mj-lt"/>
              </a:rPr>
              <a:t>Exploring Data with Tables and Graphs</a:t>
            </a:r>
            <a:endParaRPr lang="en-IN" dirty="0">
              <a:solidFill>
                <a:schemeClr val="bg2"/>
              </a:solidFill>
              <a:latin typeface="+mj-lt"/>
            </a:endParaRPr>
          </a:p>
        </p:txBody>
      </p:sp>
      <p:sp>
        <p:nvSpPr>
          <p:cNvPr id="3" name="Content Placeholder 2"/>
          <p:cNvSpPr>
            <a:spLocks noGrp="1"/>
          </p:cNvSpPr>
          <p:nvPr>
            <p:ph idx="1"/>
          </p:nvPr>
        </p:nvSpPr>
        <p:spPr>
          <a:xfrm>
            <a:off x="457200" y="1600201"/>
            <a:ext cx="8229600" cy="3124200"/>
          </a:xfrm>
        </p:spPr>
        <p:txBody>
          <a:bodyPr/>
          <a:lstStyle/>
          <a:p>
            <a:pPr marL="0" indent="0">
              <a:spcAft>
                <a:spcPts val="600"/>
              </a:spcAft>
              <a:buNone/>
              <a:defRPr/>
            </a:pPr>
            <a:r>
              <a:rPr lang="en-US" sz="2600" dirty="0"/>
              <a:t>2-1 Frequency Distributions for Organizing and Summarizing Data</a:t>
            </a:r>
          </a:p>
          <a:p>
            <a:pPr marL="0" indent="0">
              <a:spcAft>
                <a:spcPts val="600"/>
              </a:spcAft>
              <a:buNone/>
              <a:defRPr/>
            </a:pPr>
            <a:r>
              <a:rPr lang="en-US" sz="2600" dirty="0"/>
              <a:t>2-2 Histograms</a:t>
            </a:r>
          </a:p>
          <a:p>
            <a:pPr marL="0" indent="0">
              <a:spcAft>
                <a:spcPts val="600"/>
              </a:spcAft>
              <a:buNone/>
              <a:defRPr/>
            </a:pPr>
            <a:r>
              <a:rPr lang="en-US" sz="2600" b="1" dirty="0"/>
              <a:t>2-3 Graphs that Enlighten and Graphs that Deceive</a:t>
            </a:r>
          </a:p>
          <a:p>
            <a:pPr marL="0" indent="0">
              <a:spcAft>
                <a:spcPts val="600"/>
              </a:spcAft>
              <a:buNone/>
              <a:defRPr/>
            </a:pPr>
            <a:r>
              <a:rPr lang="en-US" sz="2600" dirty="0"/>
              <a:t>2-4 Scatterplots, Correlation, and Regression</a:t>
            </a:r>
            <a:endParaRPr lang="en-US" altLang="en-US" sz="2600" b="1" dirty="0"/>
          </a:p>
        </p:txBody>
      </p:sp>
    </p:spTree>
    <p:extLst>
      <p:ext uri="{BB962C8B-B14F-4D97-AF65-F5344CB8AC3E}">
        <p14:creationId xmlns:p14="http://schemas.microsoft.com/office/powerpoint/2010/main" val="3267338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Key Concept</a:t>
            </a:r>
            <a:endParaRPr lang="en-IN" dirty="0">
              <a:latin typeface="+mj-lt"/>
            </a:endParaRPr>
          </a:p>
        </p:txBody>
      </p:sp>
      <p:sp>
        <p:nvSpPr>
          <p:cNvPr id="3" name="Content Placeholder 2"/>
          <p:cNvSpPr>
            <a:spLocks noGrp="1"/>
          </p:cNvSpPr>
          <p:nvPr>
            <p:ph idx="1"/>
          </p:nvPr>
        </p:nvSpPr>
        <p:spPr>
          <a:xfrm>
            <a:off x="457200" y="1600200"/>
            <a:ext cx="7924800" cy="4525963"/>
          </a:xfrm>
        </p:spPr>
        <p:txBody>
          <a:bodyPr/>
          <a:lstStyle/>
          <a:p>
            <a:pPr marL="0" indent="0">
              <a:buClr>
                <a:schemeClr val="accent2">
                  <a:lumMod val="75000"/>
                </a:schemeClr>
              </a:buClr>
              <a:buNone/>
              <a:defRPr/>
            </a:pPr>
            <a:r>
              <a:rPr lang="en-US" sz="2600" dirty="0"/>
              <a:t>Introduce other common graphs that foster understanding of data.</a:t>
            </a:r>
          </a:p>
          <a:p>
            <a:pPr marL="0" indent="0">
              <a:buClr>
                <a:schemeClr val="accent2">
                  <a:lumMod val="75000"/>
                </a:schemeClr>
              </a:buClr>
              <a:buNone/>
              <a:defRPr/>
            </a:pPr>
            <a:r>
              <a:rPr lang="en-US" sz="2600" dirty="0"/>
              <a:t>Discuss some graphs that are deceptive because they create impressions about data that are somehow misleading or wrong.</a:t>
            </a:r>
          </a:p>
          <a:p>
            <a:pPr marL="0" indent="0">
              <a:buClr>
                <a:schemeClr val="accent2">
                  <a:lumMod val="75000"/>
                </a:schemeClr>
              </a:buClr>
              <a:buNone/>
              <a:defRPr/>
            </a:pPr>
            <a:r>
              <a:rPr lang="en-US" sz="2600" dirty="0"/>
              <a:t>Technology now provides us with powerful tools for generating a wide variety of graphs.</a:t>
            </a:r>
            <a:endParaRPr lang="en-US" altLang="en-US" sz="2600" dirty="0"/>
          </a:p>
        </p:txBody>
      </p:sp>
    </p:spTree>
    <p:extLst>
      <p:ext uri="{BB962C8B-B14F-4D97-AF65-F5344CB8AC3E}">
        <p14:creationId xmlns:p14="http://schemas.microsoft.com/office/powerpoint/2010/main" val="1164809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Graphs that Enlighten: Dotplots </a:t>
            </a:r>
            <a:r>
              <a:rPr lang="en-US" altLang="en-US" sz="2000" b="0" dirty="0">
                <a:latin typeface="+mj-lt"/>
              </a:rPr>
              <a:t>(1 of 2)</a:t>
            </a:r>
          </a:p>
        </p:txBody>
      </p:sp>
      <p:sp>
        <p:nvSpPr>
          <p:cNvPr id="3" name="Content Placeholder 2"/>
          <p:cNvSpPr>
            <a:spLocks noGrp="1"/>
          </p:cNvSpPr>
          <p:nvPr>
            <p:ph idx="1"/>
          </p:nvPr>
        </p:nvSpPr>
        <p:spPr>
          <a:xfrm>
            <a:off x="457200" y="1600201"/>
            <a:ext cx="8229600" cy="1752600"/>
          </a:xfrm>
        </p:spPr>
        <p:txBody>
          <a:bodyPr/>
          <a:lstStyle/>
          <a:p>
            <a:pPr marL="256032" indent="-256032">
              <a:spcBef>
                <a:spcPct val="50000"/>
              </a:spcBef>
              <a:buClr>
                <a:schemeClr val="bg2"/>
              </a:buClr>
              <a:buSzPct val="100000"/>
              <a:defRPr/>
            </a:pPr>
            <a:r>
              <a:rPr lang="en-US" altLang="en-US" sz="2600" b="1" dirty="0"/>
              <a:t>Dotplots</a:t>
            </a:r>
          </a:p>
          <a:p>
            <a:pPr marL="707073" lvl="1" indent="-256032">
              <a:spcBef>
                <a:spcPts val="1200"/>
              </a:spcBef>
              <a:buClr>
                <a:schemeClr val="bg2"/>
              </a:buClr>
              <a:buSzPct val="100000"/>
              <a:defRPr/>
            </a:pPr>
            <a:r>
              <a:rPr lang="en-US" sz="2400" dirty="0"/>
              <a:t>A graph of </a:t>
            </a:r>
            <a:r>
              <a:rPr lang="en-US" sz="2400" b="1" dirty="0"/>
              <a:t>quantitative</a:t>
            </a:r>
            <a:r>
              <a:rPr lang="en-US" sz="2400" i="1" dirty="0"/>
              <a:t> </a:t>
            </a:r>
            <a:r>
              <a:rPr lang="en-US" sz="2400" dirty="0"/>
              <a:t>data in which each data value is plotted as a point (or dot) above a horizontal scale of values. Dots representing equal values are stacked.</a:t>
            </a:r>
            <a:endParaRPr lang="en-US" altLang="en-US" sz="2600" b="1" dirty="0"/>
          </a:p>
        </p:txBody>
      </p:sp>
      <p:pic>
        <p:nvPicPr>
          <p:cNvPr id="4" name="Picture 1" descr="A dot plot has a horizontal scale for pulse rate of males. Different numbers of dots are stacked above different values on the horizontal axis. The number of dots stacked above a value on the axis indicates the frequency for that valu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3574007"/>
            <a:ext cx="53911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20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Graphs that Enlighten: Dotplots </a:t>
            </a:r>
            <a:r>
              <a:rPr lang="en-US" altLang="en-US" sz="2000" b="0" dirty="0">
                <a:latin typeface="+mj-lt"/>
              </a:rPr>
              <a:t>(2 of 2)</a:t>
            </a:r>
          </a:p>
        </p:txBody>
      </p:sp>
      <p:sp>
        <p:nvSpPr>
          <p:cNvPr id="3" name="Content Placeholder 2"/>
          <p:cNvSpPr>
            <a:spLocks noGrp="1"/>
          </p:cNvSpPr>
          <p:nvPr>
            <p:ph idx="1"/>
          </p:nvPr>
        </p:nvSpPr>
        <p:spPr>
          <a:xfrm>
            <a:off x="457200" y="1600200"/>
            <a:ext cx="7924800" cy="4525963"/>
          </a:xfrm>
        </p:spPr>
        <p:txBody>
          <a:bodyPr/>
          <a:lstStyle/>
          <a:p>
            <a:pPr marL="256032" indent="-256032">
              <a:spcBef>
                <a:spcPct val="50000"/>
              </a:spcBef>
              <a:buClr>
                <a:schemeClr val="bg2"/>
              </a:buClr>
              <a:buSzPct val="100000"/>
              <a:defRPr/>
            </a:pPr>
            <a:r>
              <a:rPr lang="en-US" altLang="en-US" sz="2600" b="1" dirty="0"/>
              <a:t>Dotplots</a:t>
            </a:r>
          </a:p>
          <a:p>
            <a:pPr marL="707073" lvl="1" indent="-256032">
              <a:spcBef>
                <a:spcPts val="1200"/>
              </a:spcBef>
              <a:buClr>
                <a:schemeClr val="bg2"/>
              </a:buClr>
              <a:buSzPct val="100000"/>
              <a:defRPr/>
            </a:pPr>
            <a:r>
              <a:rPr lang="en-US" sz="2400" b="1" dirty="0"/>
              <a:t>Features of a Dotplot</a:t>
            </a:r>
          </a:p>
          <a:p>
            <a:pPr marL="1280160" lvl="2" indent="-256032">
              <a:buClr>
                <a:schemeClr val="bg2"/>
              </a:buClr>
              <a:buSzPct val="100000"/>
              <a:defRPr/>
            </a:pPr>
            <a:r>
              <a:rPr lang="en-US" sz="2200" dirty="0"/>
              <a:t>Displays the shape of distribution of data.</a:t>
            </a:r>
          </a:p>
          <a:p>
            <a:pPr marL="1280160" lvl="2" indent="-256032">
              <a:buClr>
                <a:schemeClr val="bg2"/>
              </a:buClr>
              <a:buSzPct val="100000"/>
              <a:defRPr/>
            </a:pPr>
            <a:r>
              <a:rPr lang="en-US" sz="2200" dirty="0"/>
              <a:t>It is usually possible to recreate the original list of data values.</a:t>
            </a:r>
            <a:endParaRPr lang="en-US" altLang="en-US" sz="2200" b="1" dirty="0"/>
          </a:p>
        </p:txBody>
      </p:sp>
    </p:spTree>
    <p:extLst>
      <p:ext uri="{BB962C8B-B14F-4D97-AF65-F5344CB8AC3E}">
        <p14:creationId xmlns:p14="http://schemas.microsoft.com/office/powerpoint/2010/main" val="809871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Stemplots </a:t>
            </a:r>
            <a:r>
              <a:rPr lang="en-US" altLang="en-US" sz="2000" b="0" dirty="0">
                <a:latin typeface="+mj-lt"/>
              </a:rPr>
              <a:t>(1 of 2)</a:t>
            </a:r>
          </a:p>
        </p:txBody>
      </p:sp>
      <p:sp>
        <p:nvSpPr>
          <p:cNvPr id="3" name="Content Placeholder 2"/>
          <p:cNvSpPr>
            <a:spLocks noGrp="1"/>
          </p:cNvSpPr>
          <p:nvPr>
            <p:ph idx="1"/>
          </p:nvPr>
        </p:nvSpPr>
        <p:spPr>
          <a:xfrm>
            <a:off x="457200" y="1600200"/>
            <a:ext cx="8229600" cy="1752599"/>
          </a:xfrm>
        </p:spPr>
        <p:txBody>
          <a:bodyPr/>
          <a:lstStyle/>
          <a:p>
            <a:pPr marL="256032" indent="-256032">
              <a:spcBef>
                <a:spcPct val="50000"/>
              </a:spcBef>
              <a:buClr>
                <a:schemeClr val="bg2"/>
              </a:buClr>
              <a:buSzPct val="100000"/>
              <a:defRPr/>
            </a:pPr>
            <a:r>
              <a:rPr lang="en-US" sz="2600" b="1" dirty="0"/>
              <a:t>Stemplots (or stem-and-leaf plot)</a:t>
            </a:r>
            <a:endParaRPr lang="en-US" altLang="en-US" sz="2600" b="1" dirty="0"/>
          </a:p>
          <a:p>
            <a:pPr marL="707073" lvl="1" indent="-256032">
              <a:spcBef>
                <a:spcPts val="1200"/>
              </a:spcBef>
              <a:buClr>
                <a:schemeClr val="bg2"/>
              </a:buClr>
              <a:buSzPct val="100000"/>
              <a:defRPr/>
            </a:pPr>
            <a:r>
              <a:rPr lang="en-US" sz="2400" dirty="0"/>
              <a:t>Represents </a:t>
            </a:r>
            <a:r>
              <a:rPr lang="en-US" sz="2400" b="1" dirty="0"/>
              <a:t>quantitative</a:t>
            </a:r>
            <a:r>
              <a:rPr lang="en-US" sz="2400" i="1" dirty="0"/>
              <a:t> </a:t>
            </a:r>
            <a:r>
              <a:rPr lang="en-US" sz="2400" dirty="0"/>
              <a:t>data by separating each value into two parts: the stem (such as the leftmost digit) and the leaf (such as the rightmost digit).</a:t>
            </a:r>
            <a:endParaRPr lang="en-US" altLang="en-US" sz="2600" b="1" dirty="0"/>
          </a:p>
        </p:txBody>
      </p:sp>
      <p:pic>
        <p:nvPicPr>
          <p:cNvPr id="5" name="Picture 1" descr="A stem plot for pulse rates. In the plot, the digits in the hundreds and tens places of the pulse rate form the stem, and the digit in the ones place of the pulse rate forms the leaf. The stems are listed in ascending order in the left column of the plot. For each stem, all possible leaves are listed in the right column, and a vertical bar separates the columns. For example, the entry 4, vertical bar, 0 2, translates to pulse rates 40 and 42. The entry 9, vertical bar, 0 2 4 6 6, translates to pulse rates 90, 92, 94, 96, and 9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33800"/>
            <a:ext cx="728821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98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Stemplots </a:t>
            </a:r>
            <a:r>
              <a:rPr lang="en-US" altLang="en-US" sz="2000" b="0" dirty="0">
                <a:latin typeface="+mj-lt"/>
              </a:rPr>
              <a:t>(2 of 2)</a:t>
            </a:r>
          </a:p>
        </p:txBody>
      </p:sp>
      <p:sp>
        <p:nvSpPr>
          <p:cNvPr id="3" name="Content Placeholder 2"/>
          <p:cNvSpPr>
            <a:spLocks noGrp="1"/>
          </p:cNvSpPr>
          <p:nvPr>
            <p:ph idx="1"/>
          </p:nvPr>
        </p:nvSpPr>
        <p:spPr>
          <a:xfrm>
            <a:off x="457200" y="1600200"/>
            <a:ext cx="8229600" cy="2209800"/>
          </a:xfrm>
        </p:spPr>
        <p:txBody>
          <a:bodyPr/>
          <a:lstStyle/>
          <a:p>
            <a:pPr marL="256032" indent="-256032">
              <a:spcBef>
                <a:spcPct val="50000"/>
              </a:spcBef>
              <a:buClr>
                <a:schemeClr val="bg2"/>
              </a:buClr>
              <a:buSzPct val="100000"/>
              <a:defRPr/>
            </a:pPr>
            <a:r>
              <a:rPr lang="en-US" sz="2600" b="1" dirty="0"/>
              <a:t>Stemplots (or stem-and-leaf plot)</a:t>
            </a:r>
            <a:endParaRPr lang="en-US" altLang="en-US" sz="2600" b="1" dirty="0"/>
          </a:p>
          <a:p>
            <a:pPr marL="707073" lvl="1" indent="-256032">
              <a:spcBef>
                <a:spcPts val="1200"/>
              </a:spcBef>
              <a:buClr>
                <a:schemeClr val="bg2"/>
              </a:buClr>
              <a:buSzPct val="100000"/>
              <a:defRPr/>
            </a:pPr>
            <a:r>
              <a:rPr lang="en-US" sz="2400" b="1" dirty="0"/>
              <a:t>Features of a Stemplot</a:t>
            </a:r>
          </a:p>
          <a:p>
            <a:pPr marL="1280160" lvl="2" indent="-256032">
              <a:buClr>
                <a:schemeClr val="bg2"/>
              </a:buClr>
              <a:buSzPct val="100000"/>
              <a:defRPr/>
            </a:pPr>
            <a:r>
              <a:rPr lang="en-US" sz="2200" dirty="0"/>
              <a:t>Shows the shape of the distribution of the data.</a:t>
            </a:r>
          </a:p>
          <a:p>
            <a:pPr marL="1280160" lvl="2" indent="-256032">
              <a:buClr>
                <a:schemeClr val="bg2"/>
              </a:buClr>
              <a:buSzPct val="100000"/>
              <a:defRPr/>
            </a:pPr>
            <a:r>
              <a:rPr lang="en-US" sz="2200" dirty="0"/>
              <a:t>Retains the original data values.</a:t>
            </a:r>
          </a:p>
          <a:p>
            <a:pPr marL="1280160" lvl="2" indent="-256032">
              <a:buClr>
                <a:schemeClr val="bg2"/>
              </a:buClr>
              <a:buSzPct val="100000"/>
              <a:defRPr/>
            </a:pPr>
            <a:r>
              <a:rPr lang="en-US" sz="2200" dirty="0"/>
              <a:t>The sample data are sorted (arranged in order).</a:t>
            </a:r>
            <a:endParaRPr lang="en-US" altLang="en-US" sz="2200" b="1" dirty="0"/>
          </a:p>
        </p:txBody>
      </p:sp>
    </p:spTree>
    <p:extLst>
      <p:ext uri="{BB962C8B-B14F-4D97-AF65-F5344CB8AC3E}">
        <p14:creationId xmlns:p14="http://schemas.microsoft.com/office/powerpoint/2010/main" val="3615617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Time-Series Graph </a:t>
            </a:r>
            <a:r>
              <a:rPr lang="en-US" altLang="en-US" sz="2000" b="0" dirty="0">
                <a:latin typeface="+mj-lt"/>
              </a:rPr>
              <a:t>(1 of 2)</a:t>
            </a:r>
          </a:p>
        </p:txBody>
      </p:sp>
      <p:sp>
        <p:nvSpPr>
          <p:cNvPr id="3" name="Content Placeholder 2"/>
          <p:cNvSpPr>
            <a:spLocks noGrp="1"/>
          </p:cNvSpPr>
          <p:nvPr>
            <p:ph idx="1"/>
          </p:nvPr>
        </p:nvSpPr>
        <p:spPr>
          <a:xfrm>
            <a:off x="457200" y="1600200"/>
            <a:ext cx="8305800" cy="1752599"/>
          </a:xfrm>
        </p:spPr>
        <p:txBody>
          <a:bodyPr/>
          <a:lstStyle/>
          <a:p>
            <a:pPr marL="256032" indent="-256032">
              <a:spcBef>
                <a:spcPct val="50000"/>
              </a:spcBef>
              <a:buClr>
                <a:schemeClr val="bg2"/>
              </a:buClr>
              <a:buSzPct val="100000"/>
              <a:defRPr/>
            </a:pPr>
            <a:r>
              <a:rPr lang="en-US" sz="2600" b="1" dirty="0"/>
              <a:t>Time-Series Graph</a:t>
            </a:r>
            <a:endParaRPr lang="en-US" altLang="en-US" sz="2600" b="1" dirty="0"/>
          </a:p>
          <a:p>
            <a:pPr marL="707073" lvl="1" indent="-256032">
              <a:spcBef>
                <a:spcPts val="1200"/>
              </a:spcBef>
              <a:buClr>
                <a:schemeClr val="bg2"/>
              </a:buClr>
              <a:buSzPct val="100000"/>
              <a:defRPr/>
            </a:pPr>
            <a:r>
              <a:rPr lang="en-US" sz="2400" dirty="0"/>
              <a:t>A graph of </a:t>
            </a:r>
            <a:r>
              <a:rPr lang="en-US" sz="2400" b="1" dirty="0"/>
              <a:t>time-series data,</a:t>
            </a:r>
            <a:r>
              <a:rPr lang="en-US" sz="2400" i="1" dirty="0"/>
              <a:t> </a:t>
            </a:r>
            <a:r>
              <a:rPr lang="en-US" sz="2400" dirty="0"/>
              <a:t>which are quantitative data that have been collected at different points in time, such as monthly or yearly</a:t>
            </a:r>
            <a:endParaRPr lang="en-US" altLang="en-US" sz="2600" b="1" dirty="0"/>
          </a:p>
        </p:txBody>
      </p:sp>
      <p:pic>
        <p:nvPicPr>
          <p:cNvPr id="6" name="Picture 1" descr="The times-series graph plots law enforcement fatalities versus year. The graph includes a point for each year. Line segments connect consecutive points, so that the graph appears as a series of end-to-end line segment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7906" y="3429000"/>
            <a:ext cx="4624388" cy="284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15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Time-Series Graph </a:t>
            </a:r>
            <a:r>
              <a:rPr lang="en-US" altLang="en-US" sz="2000" b="0" dirty="0">
                <a:latin typeface="+mj-lt"/>
              </a:rPr>
              <a:t>(2 of 2)</a:t>
            </a:r>
          </a:p>
        </p:txBody>
      </p:sp>
      <p:sp>
        <p:nvSpPr>
          <p:cNvPr id="3" name="Content Placeholder 2"/>
          <p:cNvSpPr>
            <a:spLocks noGrp="1"/>
          </p:cNvSpPr>
          <p:nvPr>
            <p:ph idx="1"/>
          </p:nvPr>
        </p:nvSpPr>
        <p:spPr>
          <a:xfrm>
            <a:off x="457200" y="1600201"/>
            <a:ext cx="8305800" cy="1524000"/>
          </a:xfrm>
        </p:spPr>
        <p:txBody>
          <a:bodyPr/>
          <a:lstStyle/>
          <a:p>
            <a:pPr marL="256032" indent="-256032">
              <a:spcBef>
                <a:spcPct val="50000"/>
              </a:spcBef>
              <a:buClr>
                <a:schemeClr val="bg2"/>
              </a:buClr>
              <a:buSzPct val="100000"/>
              <a:defRPr/>
            </a:pPr>
            <a:r>
              <a:rPr lang="en-US" sz="2600" b="1" dirty="0"/>
              <a:t>Time-Series Graph</a:t>
            </a:r>
            <a:endParaRPr lang="en-US" altLang="en-US" sz="2600" b="1" dirty="0"/>
          </a:p>
          <a:p>
            <a:pPr marL="707073" lvl="1" indent="-256032">
              <a:spcBef>
                <a:spcPts val="1200"/>
              </a:spcBef>
              <a:buClr>
                <a:schemeClr val="bg2"/>
              </a:buClr>
              <a:buSzPct val="100000"/>
              <a:defRPr/>
            </a:pPr>
            <a:r>
              <a:rPr lang="en-US" sz="2400" b="1" dirty="0"/>
              <a:t>Feature of a Time-Series Graph</a:t>
            </a:r>
          </a:p>
          <a:p>
            <a:pPr marL="1280160" lvl="2" indent="-256032">
              <a:buClr>
                <a:schemeClr val="bg2"/>
              </a:buClr>
              <a:buSzPct val="100000"/>
              <a:defRPr/>
            </a:pPr>
            <a:r>
              <a:rPr lang="en-US" sz="2200" dirty="0"/>
              <a:t>Reveals information about trends over time.</a:t>
            </a:r>
            <a:endParaRPr lang="en-US" altLang="en-US" sz="2200" b="1" dirty="0"/>
          </a:p>
        </p:txBody>
      </p:sp>
    </p:spTree>
    <p:extLst>
      <p:ext uri="{BB962C8B-B14F-4D97-AF65-F5344CB8AC3E}">
        <p14:creationId xmlns:p14="http://schemas.microsoft.com/office/powerpoint/2010/main" val="1849015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Bar Graph </a:t>
            </a:r>
            <a:r>
              <a:rPr lang="en-US" altLang="en-US" sz="2000" b="0" dirty="0">
                <a:latin typeface="+mj-lt"/>
              </a:rPr>
              <a:t>(1 of 2)</a:t>
            </a:r>
          </a:p>
        </p:txBody>
      </p:sp>
      <p:sp>
        <p:nvSpPr>
          <p:cNvPr id="3" name="Content Placeholder 2"/>
          <p:cNvSpPr>
            <a:spLocks noGrp="1"/>
          </p:cNvSpPr>
          <p:nvPr>
            <p:ph idx="1"/>
          </p:nvPr>
        </p:nvSpPr>
        <p:spPr>
          <a:xfrm>
            <a:off x="457200" y="1600200"/>
            <a:ext cx="8229600" cy="1752599"/>
          </a:xfrm>
        </p:spPr>
        <p:txBody>
          <a:bodyPr/>
          <a:lstStyle/>
          <a:p>
            <a:pPr marL="256032" indent="-256032">
              <a:spcBef>
                <a:spcPct val="50000"/>
              </a:spcBef>
              <a:buClr>
                <a:schemeClr val="bg2"/>
              </a:buClr>
              <a:buSzPct val="100000"/>
              <a:defRPr/>
            </a:pPr>
            <a:r>
              <a:rPr lang="en-US" altLang="en-US" sz="2600" b="1" dirty="0"/>
              <a:t>Bar Graphs</a:t>
            </a:r>
          </a:p>
          <a:p>
            <a:pPr marL="707073" lvl="1" indent="-256032">
              <a:spcBef>
                <a:spcPts val="1200"/>
              </a:spcBef>
              <a:buClr>
                <a:schemeClr val="bg2"/>
              </a:buClr>
              <a:buSzPct val="100000"/>
              <a:defRPr/>
            </a:pPr>
            <a:r>
              <a:rPr lang="en-US" sz="2400" dirty="0"/>
              <a:t>A graph of bars of equal width to show frequencies of categories of </a:t>
            </a:r>
            <a:r>
              <a:rPr lang="en-US" sz="2400" b="1" dirty="0"/>
              <a:t>categorical</a:t>
            </a:r>
            <a:r>
              <a:rPr lang="en-US" sz="2400" i="1" dirty="0"/>
              <a:t> </a:t>
            </a:r>
            <a:r>
              <a:rPr lang="en-US" sz="2400" dirty="0"/>
              <a:t>(or qualitative) data. The bars may or may not be separated by small gaps.</a:t>
            </a:r>
            <a:endParaRPr lang="en-US" altLang="en-US" sz="2600" b="1" dirty="0"/>
          </a:p>
        </p:txBody>
      </p:sp>
    </p:spTree>
    <p:extLst>
      <p:ext uri="{BB962C8B-B14F-4D97-AF65-F5344CB8AC3E}">
        <p14:creationId xmlns:p14="http://schemas.microsoft.com/office/powerpoint/2010/main" val="2424150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Bar Graph </a:t>
            </a:r>
            <a:r>
              <a:rPr lang="en-US" altLang="en-US" sz="2000" b="0" dirty="0">
                <a:latin typeface="+mj-lt"/>
              </a:rPr>
              <a:t>(2 of 2)</a:t>
            </a:r>
          </a:p>
        </p:txBody>
      </p:sp>
      <p:sp>
        <p:nvSpPr>
          <p:cNvPr id="3" name="Content Placeholder 2"/>
          <p:cNvSpPr>
            <a:spLocks noGrp="1"/>
          </p:cNvSpPr>
          <p:nvPr>
            <p:ph idx="1"/>
          </p:nvPr>
        </p:nvSpPr>
        <p:spPr>
          <a:xfrm>
            <a:off x="457200" y="1600200"/>
            <a:ext cx="8382000" cy="1752599"/>
          </a:xfrm>
        </p:spPr>
        <p:txBody>
          <a:bodyPr/>
          <a:lstStyle/>
          <a:p>
            <a:pPr marL="256032" indent="-256032">
              <a:spcBef>
                <a:spcPct val="50000"/>
              </a:spcBef>
              <a:buClr>
                <a:schemeClr val="bg2"/>
              </a:buClr>
              <a:buSzPct val="100000"/>
              <a:defRPr/>
            </a:pPr>
            <a:r>
              <a:rPr lang="en-US" altLang="en-US" sz="2600" b="1" dirty="0"/>
              <a:t>Bar Graphs</a:t>
            </a:r>
          </a:p>
          <a:p>
            <a:pPr marL="707073" lvl="1" indent="-256032">
              <a:spcBef>
                <a:spcPts val="1200"/>
              </a:spcBef>
              <a:buClr>
                <a:schemeClr val="bg2"/>
              </a:buClr>
              <a:buSzPct val="100000"/>
              <a:defRPr/>
            </a:pPr>
            <a:r>
              <a:rPr lang="en-US" sz="2400" b="1" dirty="0"/>
              <a:t>Feature of a Bar Graph</a:t>
            </a:r>
          </a:p>
          <a:p>
            <a:pPr marL="1280160" lvl="2" indent="-256032">
              <a:buClr>
                <a:schemeClr val="bg2"/>
              </a:buClr>
              <a:buSzPct val="100000"/>
              <a:defRPr/>
            </a:pPr>
            <a:r>
              <a:rPr lang="en-US" sz="2400" dirty="0"/>
              <a:t>Shows the relative distribution of categorical data so that it is easier to compare the different categories.</a:t>
            </a:r>
            <a:endParaRPr lang="en-US" altLang="en-US" sz="2600" b="1" dirty="0"/>
          </a:p>
        </p:txBody>
      </p:sp>
    </p:spTree>
    <p:extLst>
      <p:ext uri="{BB962C8B-B14F-4D97-AF65-F5344CB8AC3E}">
        <p14:creationId xmlns:p14="http://schemas.microsoft.com/office/powerpoint/2010/main" val="81060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rPr>
              <a:t>Definitions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0"/>
            <a:ext cx="8458200" cy="4525963"/>
          </a:xfrm>
        </p:spPr>
        <p:txBody>
          <a:bodyPr/>
          <a:lstStyle/>
          <a:p>
            <a:pPr marL="255600" indent="-255600">
              <a:buSzPct val="100000"/>
            </a:pPr>
            <a:r>
              <a:rPr lang="en-US" sz="2600" dirty="0"/>
              <a:t>Lower class limits</a:t>
            </a:r>
          </a:p>
          <a:p>
            <a:pPr marL="741600" lvl="1" indent="-284400">
              <a:buSzPct val="100000"/>
            </a:pPr>
            <a:r>
              <a:rPr lang="en-US" sz="2400" dirty="0"/>
              <a:t>The smallest numbers that can belong to each of the different classes</a:t>
            </a:r>
          </a:p>
          <a:p>
            <a:pPr marL="255600" indent="-255600">
              <a:buSzPct val="100000"/>
            </a:pPr>
            <a:r>
              <a:rPr lang="en-US" sz="2600" kern="0" dirty="0"/>
              <a:t>Upper class limits</a:t>
            </a:r>
          </a:p>
          <a:p>
            <a:pPr marL="741600" lvl="1" indent="-284400">
              <a:buSzPct val="100000"/>
            </a:pPr>
            <a:r>
              <a:rPr lang="en-US" sz="2400" kern="0" dirty="0"/>
              <a:t>The largest numbers that can belong to each of the different classes </a:t>
            </a:r>
          </a:p>
          <a:p>
            <a:pPr marL="255600" indent="-255600">
              <a:buSzPct val="100000"/>
            </a:pPr>
            <a:r>
              <a:rPr lang="en-US" sz="2600" kern="0" dirty="0"/>
              <a:t>Class boundaries</a:t>
            </a:r>
          </a:p>
          <a:p>
            <a:pPr marL="741600" lvl="1" indent="-284400">
              <a:buSzPct val="100000"/>
            </a:pPr>
            <a:r>
              <a:rPr lang="en-US" sz="2400" kern="0" dirty="0"/>
              <a:t>The numbers used to separate the classes, but without the gaps created by class limits</a:t>
            </a:r>
          </a:p>
        </p:txBody>
      </p:sp>
    </p:spTree>
    <p:extLst>
      <p:ext uri="{BB962C8B-B14F-4D97-AF65-F5344CB8AC3E}">
        <p14:creationId xmlns:p14="http://schemas.microsoft.com/office/powerpoint/2010/main" val="261627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Pareto Chart </a:t>
            </a:r>
            <a:r>
              <a:rPr lang="en-US" altLang="en-US" sz="2000" b="0" dirty="0">
                <a:latin typeface="+mj-lt"/>
              </a:rPr>
              <a:t>(1 of 3)</a:t>
            </a:r>
          </a:p>
        </p:txBody>
      </p:sp>
      <p:sp>
        <p:nvSpPr>
          <p:cNvPr id="3" name="Content Placeholder 2"/>
          <p:cNvSpPr>
            <a:spLocks noGrp="1"/>
          </p:cNvSpPr>
          <p:nvPr>
            <p:ph idx="1"/>
          </p:nvPr>
        </p:nvSpPr>
        <p:spPr>
          <a:xfrm>
            <a:off x="457200" y="1600200"/>
            <a:ext cx="8153400" cy="2057400"/>
          </a:xfrm>
        </p:spPr>
        <p:txBody>
          <a:bodyPr/>
          <a:lstStyle/>
          <a:p>
            <a:pPr marL="256032" indent="-256032">
              <a:spcBef>
                <a:spcPct val="50000"/>
              </a:spcBef>
              <a:buClr>
                <a:schemeClr val="bg2"/>
              </a:buClr>
              <a:buSzPct val="100000"/>
              <a:defRPr/>
            </a:pPr>
            <a:r>
              <a:rPr lang="en-US" sz="2600" b="1" dirty="0"/>
              <a:t>Pareto Charts</a:t>
            </a:r>
            <a:endParaRPr lang="en-US" altLang="en-US" sz="2600" b="1" dirty="0"/>
          </a:p>
          <a:p>
            <a:pPr marL="707073" lvl="1" indent="-256032">
              <a:spcBef>
                <a:spcPts val="1200"/>
              </a:spcBef>
              <a:buClr>
                <a:schemeClr val="bg2"/>
              </a:buClr>
              <a:buSzPct val="100000"/>
              <a:defRPr/>
            </a:pPr>
            <a:r>
              <a:rPr lang="en-US" sz="2400" dirty="0"/>
              <a:t>A Pareto chart is a bar graph for categorical data, with the added stipulation that the </a:t>
            </a:r>
            <a:r>
              <a:rPr lang="en-US" sz="2400" b="1" dirty="0"/>
              <a:t>bars are arranged in descending order</a:t>
            </a:r>
            <a:r>
              <a:rPr lang="en-US" sz="2400" i="1" dirty="0"/>
              <a:t> </a:t>
            </a:r>
            <a:r>
              <a:rPr lang="en-US" sz="2400" dirty="0"/>
              <a:t>according to frequencies, so the bars decrease in height from left to right.</a:t>
            </a:r>
            <a:endParaRPr lang="en-US" altLang="en-US" sz="2600" b="1" dirty="0"/>
          </a:p>
        </p:txBody>
      </p:sp>
    </p:spTree>
    <p:extLst>
      <p:ext uri="{BB962C8B-B14F-4D97-AF65-F5344CB8AC3E}">
        <p14:creationId xmlns:p14="http://schemas.microsoft.com/office/powerpoint/2010/main" val="247059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Pareto Chart </a:t>
            </a:r>
            <a:r>
              <a:rPr lang="en-US" altLang="en-US" sz="2000" b="0" dirty="0">
                <a:latin typeface="+mj-lt"/>
              </a:rPr>
              <a:t>(2 of 3)</a:t>
            </a:r>
          </a:p>
        </p:txBody>
      </p:sp>
      <p:sp>
        <p:nvSpPr>
          <p:cNvPr id="3" name="Content Placeholder 2"/>
          <p:cNvSpPr>
            <a:spLocks noGrp="1"/>
          </p:cNvSpPr>
          <p:nvPr>
            <p:ph idx="1"/>
          </p:nvPr>
        </p:nvSpPr>
        <p:spPr>
          <a:xfrm>
            <a:off x="457200" y="1600200"/>
            <a:ext cx="8229600" cy="2057400"/>
          </a:xfrm>
        </p:spPr>
        <p:txBody>
          <a:bodyPr/>
          <a:lstStyle/>
          <a:p>
            <a:pPr marL="256032" indent="-256032">
              <a:spcBef>
                <a:spcPct val="50000"/>
              </a:spcBef>
              <a:buClr>
                <a:schemeClr val="bg2"/>
              </a:buClr>
              <a:buSzPct val="100000"/>
              <a:defRPr/>
            </a:pPr>
            <a:r>
              <a:rPr lang="en-US" sz="2600" b="1" dirty="0"/>
              <a:t>Pareto Charts</a:t>
            </a:r>
            <a:endParaRPr lang="en-US" altLang="en-US" sz="2600" b="1" dirty="0"/>
          </a:p>
          <a:p>
            <a:pPr marL="707073" lvl="1" indent="-256032">
              <a:spcBef>
                <a:spcPts val="1200"/>
              </a:spcBef>
              <a:buClr>
                <a:schemeClr val="bg2"/>
              </a:buClr>
              <a:buSzPct val="100000"/>
              <a:defRPr/>
            </a:pPr>
            <a:r>
              <a:rPr lang="en-US" sz="2400" b="1" dirty="0"/>
              <a:t>Features of a Pareto Chart</a:t>
            </a:r>
          </a:p>
          <a:p>
            <a:pPr marL="1280160" lvl="2" indent="-256032">
              <a:buClr>
                <a:schemeClr val="bg2"/>
              </a:buClr>
              <a:buSzPct val="100000"/>
              <a:defRPr/>
            </a:pPr>
            <a:r>
              <a:rPr lang="en-US" sz="2200" dirty="0"/>
              <a:t>Shows the relative distribution of categorical data so that it is easier to compare the different categories.</a:t>
            </a:r>
          </a:p>
          <a:p>
            <a:pPr marL="1280160" lvl="2" indent="-256032">
              <a:buClr>
                <a:schemeClr val="bg2"/>
              </a:buClr>
              <a:buSzPct val="100000"/>
              <a:defRPr/>
            </a:pPr>
            <a:r>
              <a:rPr lang="en-US" sz="2200" dirty="0"/>
              <a:t>Draws attention to the more important categories.</a:t>
            </a:r>
            <a:endParaRPr lang="en-US" altLang="en-US" sz="2200" b="1" dirty="0"/>
          </a:p>
        </p:txBody>
      </p:sp>
    </p:spTree>
    <p:extLst>
      <p:ext uri="{BB962C8B-B14F-4D97-AF65-F5344CB8AC3E}">
        <p14:creationId xmlns:p14="http://schemas.microsoft.com/office/powerpoint/2010/main" val="2317555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Pareto Chart </a:t>
            </a:r>
            <a:r>
              <a:rPr lang="en-US" altLang="en-US" sz="2000" b="0" dirty="0">
                <a:latin typeface="+mj-lt"/>
              </a:rPr>
              <a:t>(3 of 3)</a:t>
            </a:r>
          </a:p>
        </p:txBody>
      </p:sp>
      <p:pic>
        <p:nvPicPr>
          <p:cNvPr id="5" name="Picture 4" descr="A Pareto chart of stolen boats. The horizontal scale is for boat categories, and the vertical scale is for number of stolen boats. For each category, a bar rises from the horizontal scale, and the height of the bar indicates the frequency for the category. The following list provides the bar height for each category, from left to right: jet ski, 1350; motorboat, 950; utility or fishing boat, 350; inboard, 250; sailboat, 50.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889" y="1668400"/>
            <a:ext cx="6012223" cy="4390009"/>
          </a:xfrm>
          <a:prstGeom prst="rect">
            <a:avLst/>
          </a:prstGeom>
        </p:spPr>
      </p:pic>
    </p:spTree>
    <p:extLst>
      <p:ext uri="{BB962C8B-B14F-4D97-AF65-F5344CB8AC3E}">
        <p14:creationId xmlns:p14="http://schemas.microsoft.com/office/powerpoint/2010/main" val="3789950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solidFill>
                  <a:srgbClr val="008000"/>
                </a:solidFill>
                <a:latin typeface="+mj-lt"/>
              </a:rPr>
              <a:t> </a:t>
            </a:r>
            <a:r>
              <a:rPr lang="en-US" altLang="en-US" sz="3600" dirty="0">
                <a:latin typeface="+mj-lt"/>
              </a:rPr>
              <a:t>Pie Chart </a:t>
            </a:r>
            <a:r>
              <a:rPr lang="en-US" altLang="en-US" sz="2000" b="0" dirty="0">
                <a:latin typeface="+mj-lt"/>
              </a:rPr>
              <a:t>(1 of 3)</a:t>
            </a:r>
          </a:p>
        </p:txBody>
      </p:sp>
      <p:sp>
        <p:nvSpPr>
          <p:cNvPr id="3" name="Content Placeholder 2"/>
          <p:cNvSpPr>
            <a:spLocks noGrp="1"/>
          </p:cNvSpPr>
          <p:nvPr>
            <p:ph idx="1"/>
          </p:nvPr>
        </p:nvSpPr>
        <p:spPr>
          <a:xfrm>
            <a:off x="457200" y="1600200"/>
            <a:ext cx="7924800" cy="2057400"/>
          </a:xfrm>
        </p:spPr>
        <p:txBody>
          <a:bodyPr/>
          <a:lstStyle/>
          <a:p>
            <a:pPr marL="256032" indent="-256032">
              <a:spcBef>
                <a:spcPct val="50000"/>
              </a:spcBef>
              <a:buClr>
                <a:schemeClr val="bg2"/>
              </a:buClr>
              <a:buSzPct val="100000"/>
              <a:defRPr/>
            </a:pPr>
            <a:r>
              <a:rPr lang="en-US" sz="2600" b="1" dirty="0"/>
              <a:t>Pie Charts</a:t>
            </a:r>
            <a:endParaRPr lang="en-US" altLang="en-US" sz="2600" b="1" dirty="0"/>
          </a:p>
          <a:p>
            <a:pPr marL="707073" lvl="1" indent="-256032">
              <a:spcBef>
                <a:spcPts val="1200"/>
              </a:spcBef>
              <a:buClr>
                <a:schemeClr val="bg2"/>
              </a:buClr>
              <a:buSzPct val="100000"/>
              <a:defRPr/>
            </a:pPr>
            <a:r>
              <a:rPr lang="en-US" sz="2400" dirty="0"/>
              <a:t>A very common graph that depicts categorical data as slices of a circle, in which the size of each slice is proportional to the frequency count for the category</a:t>
            </a:r>
            <a:endParaRPr lang="en-US" altLang="en-US" sz="2600" b="1" dirty="0"/>
          </a:p>
        </p:txBody>
      </p:sp>
    </p:spTree>
    <p:extLst>
      <p:ext uri="{BB962C8B-B14F-4D97-AF65-F5344CB8AC3E}">
        <p14:creationId xmlns:p14="http://schemas.microsoft.com/office/powerpoint/2010/main" val="975036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solidFill>
                  <a:srgbClr val="008000"/>
                </a:solidFill>
                <a:latin typeface="+mj-lt"/>
              </a:rPr>
              <a:t> </a:t>
            </a:r>
            <a:r>
              <a:rPr lang="en-US" altLang="en-US" sz="3600" dirty="0">
                <a:latin typeface="+mj-lt"/>
              </a:rPr>
              <a:t>Pie Chart </a:t>
            </a:r>
            <a:r>
              <a:rPr lang="en-US" altLang="en-US" sz="2000" b="0" dirty="0">
                <a:latin typeface="+mj-lt"/>
              </a:rPr>
              <a:t>(2 of 3)</a:t>
            </a:r>
          </a:p>
        </p:txBody>
      </p:sp>
      <p:sp>
        <p:nvSpPr>
          <p:cNvPr id="3" name="Content Placeholder 2"/>
          <p:cNvSpPr>
            <a:spLocks noGrp="1"/>
          </p:cNvSpPr>
          <p:nvPr>
            <p:ph idx="1"/>
          </p:nvPr>
        </p:nvSpPr>
        <p:spPr>
          <a:xfrm>
            <a:off x="457200" y="1600200"/>
            <a:ext cx="8305800" cy="2057400"/>
          </a:xfrm>
        </p:spPr>
        <p:txBody>
          <a:bodyPr/>
          <a:lstStyle/>
          <a:p>
            <a:pPr marL="256032" indent="-256032">
              <a:spcBef>
                <a:spcPct val="50000"/>
              </a:spcBef>
              <a:buClr>
                <a:schemeClr val="bg2"/>
              </a:buClr>
              <a:buSzPct val="100000"/>
              <a:defRPr/>
            </a:pPr>
            <a:r>
              <a:rPr lang="en-US" sz="2600" b="1" dirty="0"/>
              <a:t>Pie Charts</a:t>
            </a:r>
            <a:endParaRPr lang="en-US" altLang="en-US" sz="2600" b="1" dirty="0"/>
          </a:p>
          <a:p>
            <a:pPr marL="707073" lvl="1" indent="-256032">
              <a:spcBef>
                <a:spcPts val="1200"/>
              </a:spcBef>
              <a:buClr>
                <a:schemeClr val="bg2"/>
              </a:buClr>
              <a:buSzPct val="100000"/>
              <a:defRPr/>
            </a:pPr>
            <a:r>
              <a:rPr lang="en-US" sz="2400" b="1" dirty="0"/>
              <a:t>Feature of a Pie Chart</a:t>
            </a:r>
          </a:p>
          <a:p>
            <a:pPr marL="1280160" lvl="2" indent="-256032">
              <a:buClr>
                <a:schemeClr val="bg2"/>
              </a:buClr>
              <a:buSzPct val="100000"/>
              <a:defRPr/>
            </a:pPr>
            <a:r>
              <a:rPr lang="en-US" sz="2200" dirty="0"/>
              <a:t>Shows the distribution of categorical data in a commonly used format.</a:t>
            </a:r>
            <a:endParaRPr lang="en-US" altLang="en-US" sz="2200" b="1" dirty="0"/>
          </a:p>
        </p:txBody>
      </p:sp>
    </p:spTree>
    <p:extLst>
      <p:ext uri="{BB962C8B-B14F-4D97-AF65-F5344CB8AC3E}">
        <p14:creationId xmlns:p14="http://schemas.microsoft.com/office/powerpoint/2010/main" val="767494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solidFill>
                  <a:srgbClr val="008000"/>
                </a:solidFill>
                <a:latin typeface="+mj-lt"/>
              </a:rPr>
              <a:t> </a:t>
            </a:r>
            <a:r>
              <a:rPr lang="en-US" altLang="en-US" sz="3600" dirty="0">
                <a:latin typeface="+mj-lt"/>
              </a:rPr>
              <a:t>Pie Chart </a:t>
            </a:r>
            <a:r>
              <a:rPr lang="en-US" altLang="en-US" sz="2000" b="0" dirty="0">
                <a:latin typeface="+mj-lt"/>
              </a:rPr>
              <a:t>(3 of 3)</a:t>
            </a:r>
          </a:p>
        </p:txBody>
      </p:sp>
      <p:pic>
        <p:nvPicPr>
          <p:cNvPr id="5" name="Picture 4" descr="A pie chart of stolen boats. The chart is a circle divided into wedge-shaped slices. Each slice represents a boat category, and the size of the slice represents the relative frequency or percentage for the category. The following list provides the estimated percentage for each category, with slices listed clockwise in order of decreasing size: jet ski, 45%; motorboat, 30%; utility or fishing boat, 8%; inboard, 3%; sailboa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828800"/>
            <a:ext cx="4860324" cy="4216572"/>
          </a:xfrm>
          <a:prstGeom prst="rect">
            <a:avLst/>
          </a:prstGeom>
        </p:spPr>
      </p:pic>
    </p:spTree>
    <p:extLst>
      <p:ext uri="{BB962C8B-B14F-4D97-AF65-F5344CB8AC3E}">
        <p14:creationId xmlns:p14="http://schemas.microsoft.com/office/powerpoint/2010/main" val="4228573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Frequency Polygon </a:t>
            </a:r>
            <a:r>
              <a:rPr lang="en-US" altLang="en-US" sz="2000" b="0" dirty="0">
                <a:latin typeface="+mj-lt"/>
              </a:rPr>
              <a:t>(1 of 3)</a:t>
            </a:r>
          </a:p>
        </p:txBody>
      </p:sp>
      <p:sp>
        <p:nvSpPr>
          <p:cNvPr id="3" name="Content Placeholder 2"/>
          <p:cNvSpPr>
            <a:spLocks noGrp="1"/>
          </p:cNvSpPr>
          <p:nvPr>
            <p:ph idx="1"/>
          </p:nvPr>
        </p:nvSpPr>
        <p:spPr>
          <a:xfrm>
            <a:off x="457200" y="1600200"/>
            <a:ext cx="8305800" cy="2286000"/>
          </a:xfrm>
        </p:spPr>
        <p:txBody>
          <a:bodyPr/>
          <a:lstStyle/>
          <a:p>
            <a:pPr marL="256032" indent="-256032">
              <a:spcBef>
                <a:spcPct val="50000"/>
              </a:spcBef>
              <a:buClr>
                <a:schemeClr val="bg2"/>
              </a:buClr>
              <a:buSzPct val="100000"/>
              <a:defRPr/>
            </a:pPr>
            <a:r>
              <a:rPr lang="en-US" sz="2600" b="1" dirty="0"/>
              <a:t>Frequency Polygon</a:t>
            </a:r>
            <a:endParaRPr lang="en-US" altLang="en-US" sz="2600" b="1" dirty="0"/>
          </a:p>
          <a:p>
            <a:pPr marL="707073" lvl="1" indent="-256032">
              <a:spcBef>
                <a:spcPts val="1200"/>
              </a:spcBef>
              <a:buClr>
                <a:schemeClr val="bg2"/>
              </a:buClr>
              <a:buSzPct val="100000"/>
              <a:defRPr/>
            </a:pPr>
            <a:r>
              <a:rPr lang="en-US" sz="2400" dirty="0"/>
              <a:t>A graph using line segments connected to points located directly above class midpoint values</a:t>
            </a:r>
          </a:p>
          <a:p>
            <a:pPr marL="707073" lvl="1" indent="-256032">
              <a:spcBef>
                <a:spcPts val="1200"/>
              </a:spcBef>
              <a:buClr>
                <a:schemeClr val="bg2"/>
              </a:buClr>
              <a:buSzPct val="100000"/>
              <a:defRPr/>
            </a:pPr>
            <a:r>
              <a:rPr lang="en-US" sz="2400" dirty="0"/>
              <a:t>A frequency polygon is very similar to a histogram, but a frequency polygon uses line segments instead of bars.</a:t>
            </a:r>
            <a:endParaRPr lang="en-US" altLang="en-US" sz="2600" b="1" dirty="0"/>
          </a:p>
        </p:txBody>
      </p:sp>
    </p:spTree>
    <p:extLst>
      <p:ext uri="{BB962C8B-B14F-4D97-AF65-F5344CB8AC3E}">
        <p14:creationId xmlns:p14="http://schemas.microsoft.com/office/powerpoint/2010/main" val="1551814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Frequency Polygon </a:t>
            </a:r>
            <a:r>
              <a:rPr lang="en-US" altLang="en-US" sz="2000" b="0" dirty="0">
                <a:latin typeface="+mj-lt"/>
              </a:rPr>
              <a:t>(2 of 3)</a:t>
            </a:r>
          </a:p>
        </p:txBody>
      </p:sp>
      <p:sp>
        <p:nvSpPr>
          <p:cNvPr id="3" name="Content Placeholder 2"/>
          <p:cNvSpPr>
            <a:spLocks noGrp="1"/>
          </p:cNvSpPr>
          <p:nvPr>
            <p:ph idx="1"/>
          </p:nvPr>
        </p:nvSpPr>
        <p:spPr>
          <a:xfrm>
            <a:off x="457200" y="1600200"/>
            <a:ext cx="8305800" cy="1752600"/>
          </a:xfrm>
        </p:spPr>
        <p:txBody>
          <a:bodyPr/>
          <a:lstStyle/>
          <a:p>
            <a:pPr marL="256032" indent="-256032">
              <a:spcBef>
                <a:spcPct val="50000"/>
              </a:spcBef>
              <a:buClr>
                <a:schemeClr val="bg2"/>
              </a:buClr>
              <a:buSzPct val="100000"/>
              <a:defRPr/>
            </a:pPr>
            <a:r>
              <a:rPr lang="en-US" sz="2600" b="1" dirty="0"/>
              <a:t>Frequency Polygon</a:t>
            </a:r>
            <a:endParaRPr lang="en-US" altLang="en-US" sz="2600" b="1" dirty="0"/>
          </a:p>
          <a:p>
            <a:pPr marL="707073" lvl="1" indent="-256032">
              <a:spcBef>
                <a:spcPts val="1200"/>
              </a:spcBef>
              <a:buClr>
                <a:schemeClr val="bg2"/>
              </a:buClr>
              <a:buSzPct val="100000"/>
              <a:defRPr/>
            </a:pPr>
            <a:r>
              <a:rPr lang="en-US" sz="2400" dirty="0"/>
              <a:t>A variation of the basic frequency polygon is the relative frequency polygon, which uses relative frequencies (proportions or percentages) for the vertical scale.</a:t>
            </a:r>
            <a:endParaRPr lang="en-US" altLang="en-US" sz="2600" b="1" dirty="0"/>
          </a:p>
        </p:txBody>
      </p:sp>
    </p:spTree>
    <p:extLst>
      <p:ext uri="{BB962C8B-B14F-4D97-AF65-F5344CB8AC3E}">
        <p14:creationId xmlns:p14="http://schemas.microsoft.com/office/powerpoint/2010/main" val="2880118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Frequency Polygon </a:t>
            </a:r>
            <a:r>
              <a:rPr lang="en-US" altLang="en-US" sz="2000" b="0" dirty="0">
                <a:latin typeface="+mj-lt"/>
              </a:rPr>
              <a:t>(3 of 3)</a:t>
            </a:r>
          </a:p>
        </p:txBody>
      </p:sp>
      <p:pic>
        <p:nvPicPr>
          <p:cNvPr id="5" name="Picture 4" descr="A frequency polygon for McDonald’s lunch service times. The horizontal scale is for McDonald’s lunch service time in seconds, and the vertical scale is for frequency. Starting at time = 49.5, points are plotted at intervals of 50, and a line segment connects each pair of consecutive points. Thus, the polygon is a series of end-to-end line segments that rises from the horizontal scale to a peak, before falling back to the horizontal ax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515" y="1882347"/>
            <a:ext cx="6390970" cy="3985053"/>
          </a:xfrm>
          <a:prstGeom prst="rect">
            <a:avLst/>
          </a:prstGeom>
        </p:spPr>
      </p:pic>
    </p:spTree>
    <p:extLst>
      <p:ext uri="{BB962C8B-B14F-4D97-AF65-F5344CB8AC3E}">
        <p14:creationId xmlns:p14="http://schemas.microsoft.com/office/powerpoint/2010/main" val="2638214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Relative Frequency Polygon</a:t>
            </a:r>
            <a:endParaRPr lang="en-US" altLang="en-US" sz="2000" b="0" dirty="0">
              <a:latin typeface="+mj-lt"/>
            </a:endParaRPr>
          </a:p>
        </p:txBody>
      </p:sp>
      <p:pic>
        <p:nvPicPr>
          <p:cNvPr id="3" name="Picture 2" descr="A relative frequency polygon for McDonald’s and Dunkin Donuts service times. The horizontal scale is for lunch drive-through service time in seconds, and the vertical scale is for percent. The polygon for McDonald’s rises from (49.5, 0) to (149.5, 48) and then falls through (199.5, 20) to (349.5, 0). The polygon for Dunkin Donuts rises from (negative 0.5, 0) to (99.5, 45). It then falls through (199.5, 5) to (249.5, 0), before extending rightward to (349.5, 0).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29" y="1746072"/>
            <a:ext cx="7644543" cy="4160525"/>
          </a:xfrm>
          <a:prstGeom prst="rect">
            <a:avLst/>
          </a:prstGeom>
        </p:spPr>
      </p:pic>
    </p:spTree>
    <p:extLst>
      <p:ext uri="{BB962C8B-B14F-4D97-AF65-F5344CB8AC3E}">
        <p14:creationId xmlns:p14="http://schemas.microsoft.com/office/powerpoint/2010/main" val="408358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sz="3600" dirty="0">
                <a:latin typeface="+mj-lt"/>
              </a:rPr>
              <a:t>Definitions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077200" cy="4525963"/>
          </a:xfrm>
        </p:spPr>
        <p:txBody>
          <a:bodyPr/>
          <a:lstStyle/>
          <a:p>
            <a:pPr marL="255600" indent="-255600">
              <a:buSzPct val="100000"/>
            </a:pPr>
            <a:r>
              <a:rPr lang="en-US" sz="2600" kern="0" dirty="0"/>
              <a:t>Class midpoints</a:t>
            </a:r>
            <a:endParaRPr lang="en-US" sz="2600" dirty="0"/>
          </a:p>
          <a:p>
            <a:pPr marL="741600" lvl="1" indent="-284400">
              <a:buSzPct val="100000"/>
            </a:pPr>
            <a:r>
              <a:rPr lang="en-US" sz="2400" kern="0" dirty="0"/>
              <a:t>The values in the middle of the classes Each class midpoint can be found by adding the lower class limit to the upper class limit and dividing the sum by 2.</a:t>
            </a:r>
            <a:endParaRPr lang="en-US" sz="2400" dirty="0"/>
          </a:p>
          <a:p>
            <a:pPr marL="255600" indent="-255600">
              <a:buSzPct val="100000"/>
            </a:pPr>
            <a:r>
              <a:rPr lang="en-US" sz="2600" dirty="0"/>
              <a:t>Class width</a:t>
            </a:r>
            <a:endParaRPr lang="en-US" sz="2600" kern="0" dirty="0"/>
          </a:p>
          <a:p>
            <a:pPr marL="741600" lvl="1" indent="-284400">
              <a:buSzPct val="100000"/>
            </a:pPr>
            <a:r>
              <a:rPr lang="en-US" sz="2400" dirty="0"/>
              <a:t>The difference between two consecutive lower class limits in a frequency distribution</a:t>
            </a:r>
            <a:endParaRPr lang="en-US" sz="2400" kern="0" dirty="0"/>
          </a:p>
        </p:txBody>
      </p:sp>
    </p:spTree>
    <p:extLst>
      <p:ext uri="{BB962C8B-B14F-4D97-AF65-F5344CB8AC3E}">
        <p14:creationId xmlns:p14="http://schemas.microsoft.com/office/powerpoint/2010/main" val="2857197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Graphs That Deceive </a:t>
            </a:r>
            <a:r>
              <a:rPr lang="en-US" altLang="en-US" sz="2000" b="0" dirty="0">
                <a:latin typeface="+mj-lt"/>
              </a:rPr>
              <a:t>(1 of 4)</a:t>
            </a:r>
          </a:p>
        </p:txBody>
      </p:sp>
      <p:sp>
        <p:nvSpPr>
          <p:cNvPr id="3" name="Content Placeholder 2"/>
          <p:cNvSpPr>
            <a:spLocks noGrp="1"/>
          </p:cNvSpPr>
          <p:nvPr>
            <p:ph idx="1"/>
          </p:nvPr>
        </p:nvSpPr>
        <p:spPr>
          <a:xfrm>
            <a:off x="457200" y="1600200"/>
            <a:ext cx="8305800" cy="2286000"/>
          </a:xfrm>
        </p:spPr>
        <p:txBody>
          <a:bodyPr/>
          <a:lstStyle/>
          <a:p>
            <a:pPr marL="256032" indent="-256032">
              <a:spcBef>
                <a:spcPct val="50000"/>
              </a:spcBef>
              <a:buClr>
                <a:schemeClr val="bg2"/>
              </a:buClr>
              <a:buSzPct val="100000"/>
              <a:defRPr/>
            </a:pPr>
            <a:r>
              <a:rPr lang="en-US" sz="2600" b="1" dirty="0"/>
              <a:t>Nonzero Vertical Axis</a:t>
            </a:r>
            <a:endParaRPr lang="en-US" altLang="en-US" sz="2600" b="1" dirty="0"/>
          </a:p>
          <a:p>
            <a:pPr marL="707073" lvl="1" indent="-256032">
              <a:spcBef>
                <a:spcPts val="1200"/>
              </a:spcBef>
              <a:buClr>
                <a:schemeClr val="bg2"/>
              </a:buClr>
              <a:buSzPct val="100000"/>
              <a:defRPr/>
            </a:pPr>
            <a:r>
              <a:rPr lang="en-US" sz="2400" dirty="0"/>
              <a:t>A common deceptive graph involves using a vertical scale that starts at some value greater than zero to exaggerate differences between groups.</a:t>
            </a:r>
            <a:endParaRPr lang="en-US" altLang="en-US" sz="2600" b="1" dirty="0"/>
          </a:p>
        </p:txBody>
      </p:sp>
    </p:spTree>
    <p:extLst>
      <p:ext uri="{BB962C8B-B14F-4D97-AF65-F5344CB8AC3E}">
        <p14:creationId xmlns:p14="http://schemas.microsoft.com/office/powerpoint/2010/main" val="1127153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54700"/>
            <a:ext cx="8229600" cy="1097280"/>
          </a:xfrm>
        </p:spPr>
        <p:txBody>
          <a:bodyPr/>
          <a:lstStyle/>
          <a:p>
            <a:r>
              <a:rPr lang="en-US" altLang="en-US" sz="3600" dirty="0">
                <a:latin typeface="+mj-lt"/>
              </a:rPr>
              <a:t>Graphs That Deceive </a:t>
            </a:r>
            <a:r>
              <a:rPr lang="en-US" altLang="en-US" sz="2000" b="0" dirty="0">
                <a:latin typeface="+mj-lt"/>
              </a:rPr>
              <a:t>(2 of 4)</a:t>
            </a:r>
          </a:p>
        </p:txBody>
      </p:sp>
      <p:sp>
        <p:nvSpPr>
          <p:cNvPr id="3" name="Content Placeholder 2"/>
          <p:cNvSpPr>
            <a:spLocks noGrp="1"/>
          </p:cNvSpPr>
          <p:nvPr>
            <p:ph idx="1"/>
          </p:nvPr>
        </p:nvSpPr>
        <p:spPr>
          <a:xfrm>
            <a:off x="457200" y="1600201"/>
            <a:ext cx="8229600" cy="457200"/>
          </a:xfrm>
        </p:spPr>
        <p:txBody>
          <a:bodyPr/>
          <a:lstStyle/>
          <a:p>
            <a:pPr marL="256032" indent="-256032">
              <a:spcBef>
                <a:spcPct val="50000"/>
              </a:spcBef>
              <a:buClr>
                <a:schemeClr val="bg2"/>
              </a:buClr>
              <a:buSzPct val="100000"/>
              <a:defRPr/>
            </a:pPr>
            <a:r>
              <a:rPr lang="en-US" sz="2600" b="1" dirty="0"/>
              <a:t>Nonzero Vertical Axis</a:t>
            </a:r>
            <a:endParaRPr lang="en-US" altLang="en-US" sz="2600" b="1" dirty="0"/>
          </a:p>
        </p:txBody>
      </p:sp>
      <p:pic>
        <p:nvPicPr>
          <p:cNvPr id="7" name="Picture 6" descr="Two bar graphs. Each bar graph has a horizontal scale for drug categories, OxyContin and placebo, and a vertical scale for percentage of patients experiencing nausea. In the first graph, the values on the vertical axis range from 10% to 24% from bottom to top. The top of the OxyContin bar is at 23%, and the top of the placebo bar is at 11%. So, the OxyContin bar appears 13 times taller than the placebo bar. In the second graph, the values on the vertical axis range from 0% to 25% from bottom to top. As in the first graph, the OxyContin and placebo bars represent 23% and 11%, respectively, but the OxyContin bar now appears roughly twice the height of the placebo bar. All values estim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10" y="2291725"/>
            <a:ext cx="7876180" cy="2274550"/>
          </a:xfrm>
          <a:prstGeom prst="rect">
            <a:avLst/>
          </a:prstGeom>
        </p:spPr>
      </p:pic>
      <p:sp>
        <p:nvSpPr>
          <p:cNvPr id="4" name="Content Placeholder 3"/>
          <p:cNvSpPr>
            <a:spLocks noGrp="1"/>
          </p:cNvSpPr>
          <p:nvPr>
            <p:ph idx="13"/>
          </p:nvPr>
        </p:nvSpPr>
        <p:spPr>
          <a:xfrm>
            <a:off x="457200" y="4800600"/>
            <a:ext cx="8229600" cy="1143000"/>
          </a:xfrm>
        </p:spPr>
        <p:txBody>
          <a:bodyPr/>
          <a:lstStyle/>
          <a:p>
            <a:pPr marL="0" indent="0">
              <a:buNone/>
            </a:pPr>
            <a:r>
              <a:rPr lang="en-US" sz="2400" dirty="0"/>
              <a:t>Always examine a graph carefully to see whether a vertical axis begins at some point other than zero so that differences are exaggerated.</a:t>
            </a:r>
          </a:p>
        </p:txBody>
      </p:sp>
    </p:spTree>
    <p:extLst>
      <p:ext uri="{BB962C8B-B14F-4D97-AF65-F5344CB8AC3E}">
        <p14:creationId xmlns:p14="http://schemas.microsoft.com/office/powerpoint/2010/main" val="3145824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Graphs That Deceive </a:t>
            </a:r>
            <a:r>
              <a:rPr lang="en-US" altLang="en-US" sz="2000" b="0" dirty="0">
                <a:latin typeface="+mj-lt"/>
              </a:rPr>
              <a:t>(3 of 4)</a:t>
            </a:r>
          </a:p>
        </p:txBody>
      </p:sp>
      <p:sp>
        <p:nvSpPr>
          <p:cNvPr id="3" name="Content Placeholder 2"/>
          <p:cNvSpPr>
            <a:spLocks noGrp="1"/>
          </p:cNvSpPr>
          <p:nvPr>
            <p:ph idx="1"/>
          </p:nvPr>
        </p:nvSpPr>
        <p:spPr>
          <a:xfrm>
            <a:off x="457200" y="1600200"/>
            <a:ext cx="8001000" cy="2743200"/>
          </a:xfrm>
        </p:spPr>
        <p:txBody>
          <a:bodyPr/>
          <a:lstStyle/>
          <a:p>
            <a:pPr marL="256032" indent="-256032">
              <a:spcBef>
                <a:spcPct val="50000"/>
              </a:spcBef>
              <a:buClr>
                <a:schemeClr val="bg2"/>
              </a:buClr>
              <a:buSzPct val="100000"/>
              <a:defRPr/>
            </a:pPr>
            <a:r>
              <a:rPr lang="en-US" sz="2600" b="1" dirty="0"/>
              <a:t>Pictographs</a:t>
            </a:r>
            <a:endParaRPr lang="en-US" altLang="en-US" sz="2600" b="1" dirty="0"/>
          </a:p>
          <a:p>
            <a:pPr marL="707073" lvl="1" indent="-256032">
              <a:spcBef>
                <a:spcPts val="1200"/>
              </a:spcBef>
              <a:buClr>
                <a:schemeClr val="bg2"/>
              </a:buClr>
              <a:buSzPct val="100000"/>
              <a:defRPr/>
            </a:pPr>
            <a:r>
              <a:rPr lang="en-US" sz="2400" dirty="0"/>
              <a:t>Drawings of objects, called </a:t>
            </a:r>
            <a:r>
              <a:rPr lang="en-US" sz="2400" b="1" dirty="0"/>
              <a:t>pictographs</a:t>
            </a:r>
            <a:r>
              <a:rPr lang="en-US" sz="2400" i="1" dirty="0"/>
              <a:t>, </a:t>
            </a:r>
            <a:r>
              <a:rPr lang="en-US" sz="2400" dirty="0"/>
              <a:t>are often misleading. Data that are one-dimensional in nature (such as budget amounts) are often depicted with two-dimensional objects (such as dollar bills) or three-dimensional objects (such as stacks of coins, homes, or barrels).</a:t>
            </a:r>
            <a:endParaRPr lang="en-US" altLang="en-US" sz="2600" b="1" dirty="0"/>
          </a:p>
        </p:txBody>
      </p:sp>
    </p:spTree>
    <p:extLst>
      <p:ext uri="{BB962C8B-B14F-4D97-AF65-F5344CB8AC3E}">
        <p14:creationId xmlns:p14="http://schemas.microsoft.com/office/powerpoint/2010/main" val="3494238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Graphs That Deceive </a:t>
            </a:r>
            <a:r>
              <a:rPr lang="en-US" altLang="en-US" sz="2000" b="0" dirty="0">
                <a:latin typeface="+mj-lt"/>
              </a:rPr>
              <a:t>(4 of 4)</a:t>
            </a:r>
          </a:p>
        </p:txBody>
      </p:sp>
      <p:sp>
        <p:nvSpPr>
          <p:cNvPr id="3" name="Content Placeholder 2"/>
          <p:cNvSpPr>
            <a:spLocks noGrp="1"/>
          </p:cNvSpPr>
          <p:nvPr>
            <p:ph idx="1"/>
          </p:nvPr>
        </p:nvSpPr>
        <p:spPr>
          <a:xfrm>
            <a:off x="457200" y="1600200"/>
            <a:ext cx="8229600" cy="3200400"/>
          </a:xfrm>
        </p:spPr>
        <p:txBody>
          <a:bodyPr/>
          <a:lstStyle/>
          <a:p>
            <a:pPr marL="256032" indent="-256032">
              <a:spcBef>
                <a:spcPct val="50000"/>
              </a:spcBef>
              <a:buClr>
                <a:schemeClr val="bg2"/>
              </a:buClr>
              <a:buSzPct val="100000"/>
              <a:defRPr/>
            </a:pPr>
            <a:r>
              <a:rPr lang="en-US" sz="2600" b="1" dirty="0"/>
              <a:t>Pictographs</a:t>
            </a:r>
            <a:endParaRPr lang="en-US" altLang="en-US" sz="2600" b="1" dirty="0"/>
          </a:p>
          <a:p>
            <a:pPr marL="707073" lvl="1" indent="-256032">
              <a:spcBef>
                <a:spcPts val="1200"/>
              </a:spcBef>
              <a:buClr>
                <a:schemeClr val="bg2"/>
              </a:buClr>
              <a:buSzPct val="100000"/>
              <a:defRPr/>
            </a:pPr>
            <a:r>
              <a:rPr lang="en-US" sz="2400" dirty="0"/>
              <a:t>By using pictographs, artists can create false impressions that grossly distort differences by using these simple principles of basic geometry:</a:t>
            </a:r>
          </a:p>
          <a:p>
            <a:pPr marL="1280160" lvl="2" indent="-256032">
              <a:buClr>
                <a:schemeClr val="bg2"/>
              </a:buClr>
              <a:buSzPct val="100000"/>
              <a:defRPr/>
            </a:pPr>
            <a:r>
              <a:rPr lang="en-US" sz="2200" dirty="0"/>
              <a:t>When you double each side of a square, its area doesn’t merely double; it increases by a factor of </a:t>
            </a:r>
            <a:r>
              <a:rPr lang="en-US" sz="2200" b="1" dirty="0"/>
              <a:t>four</a:t>
            </a:r>
            <a:r>
              <a:rPr lang="en-US" sz="2200" dirty="0"/>
              <a:t>.</a:t>
            </a:r>
          </a:p>
          <a:p>
            <a:pPr marL="1280160" lvl="2" indent="-256032">
              <a:buClr>
                <a:schemeClr val="bg2"/>
              </a:buClr>
              <a:buSzPct val="100000"/>
              <a:defRPr/>
            </a:pPr>
            <a:r>
              <a:rPr lang="en-US" sz="2200" dirty="0"/>
              <a:t>When you double each side of a cube, its volume doesn’t merely double; it increases by a factor of </a:t>
            </a:r>
            <a:r>
              <a:rPr lang="en-US" sz="2200" b="1" dirty="0"/>
              <a:t>eight.</a:t>
            </a:r>
            <a:endParaRPr lang="en-US" altLang="en-US" sz="2200" b="1" dirty="0"/>
          </a:p>
        </p:txBody>
      </p:sp>
    </p:spTree>
    <p:extLst>
      <p:ext uri="{BB962C8B-B14F-4D97-AF65-F5344CB8AC3E}">
        <p14:creationId xmlns:p14="http://schemas.microsoft.com/office/powerpoint/2010/main" val="44898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Pictographs</a:t>
            </a:r>
            <a:endParaRPr lang="en-US" altLang="en-US" sz="2000" b="0" dirty="0">
              <a:latin typeface="+mj-lt"/>
            </a:endParaRPr>
          </a:p>
        </p:txBody>
      </p:sp>
      <p:pic>
        <p:nvPicPr>
          <p:cNvPr id="4" name="Picture 1" descr="A pictograph for adult smoking rate shows two cigarettes. The first cigarette represents 37% of U S adults smoking in 1970. The second cigarette represents 18% of U S adults smoking in 2013. The 1970 cigarette is approximately twice as long and twice as wide as the 2013 cigarett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50" y="2133600"/>
            <a:ext cx="7007499" cy="28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539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Concluding Thoughts </a:t>
            </a:r>
            <a:r>
              <a:rPr lang="en-US" altLang="en-US" sz="2000" b="0" dirty="0">
                <a:latin typeface="+mj-lt"/>
              </a:rPr>
              <a:t>(1 of 2)</a:t>
            </a:r>
          </a:p>
        </p:txBody>
      </p:sp>
      <p:sp>
        <p:nvSpPr>
          <p:cNvPr id="3" name="Content Placeholder 2"/>
          <p:cNvSpPr>
            <a:spLocks noGrp="1"/>
          </p:cNvSpPr>
          <p:nvPr>
            <p:ph idx="1"/>
          </p:nvPr>
        </p:nvSpPr>
        <p:spPr>
          <a:xfrm>
            <a:off x="457199" y="1600200"/>
            <a:ext cx="8305801" cy="3200400"/>
          </a:xfrm>
        </p:spPr>
        <p:txBody>
          <a:bodyPr/>
          <a:lstStyle/>
          <a:p>
            <a:pPr marL="0" indent="0">
              <a:spcBef>
                <a:spcPct val="50000"/>
              </a:spcBef>
              <a:buClr>
                <a:schemeClr val="bg2"/>
              </a:buClr>
              <a:buSzPct val="100000"/>
              <a:buNone/>
              <a:defRPr/>
            </a:pPr>
            <a:r>
              <a:rPr lang="en-US" sz="2600" dirty="0"/>
              <a:t>In addition to the graphs we have discussed in this section, there are many other useful graphs - some of which have not yet been created. The world needs more people who can create original graphs that enlighten us about the nature of data.</a:t>
            </a:r>
            <a:endParaRPr lang="en-US" altLang="en-US" sz="2600" b="1" dirty="0"/>
          </a:p>
        </p:txBody>
      </p:sp>
    </p:spTree>
    <p:extLst>
      <p:ext uri="{BB962C8B-B14F-4D97-AF65-F5344CB8AC3E}">
        <p14:creationId xmlns:p14="http://schemas.microsoft.com/office/powerpoint/2010/main" val="86054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Concluding Thoughts </a:t>
            </a:r>
            <a:r>
              <a:rPr lang="en-US" altLang="en-US" sz="2000" b="0" dirty="0">
                <a:latin typeface="+mj-lt"/>
              </a:rPr>
              <a:t>(2 of 2)</a:t>
            </a:r>
          </a:p>
        </p:txBody>
      </p:sp>
      <p:sp>
        <p:nvSpPr>
          <p:cNvPr id="3" name="Content Placeholder 2"/>
          <p:cNvSpPr>
            <a:spLocks noGrp="1"/>
          </p:cNvSpPr>
          <p:nvPr>
            <p:ph idx="1"/>
          </p:nvPr>
        </p:nvSpPr>
        <p:spPr>
          <a:xfrm>
            <a:off x="457199" y="1600200"/>
            <a:ext cx="8153401" cy="4724400"/>
          </a:xfrm>
        </p:spPr>
        <p:txBody>
          <a:bodyPr/>
          <a:lstStyle/>
          <a:p>
            <a:pPr marL="0" indent="0">
              <a:spcBef>
                <a:spcPts val="1200"/>
              </a:spcBef>
              <a:buClr>
                <a:schemeClr val="bg2"/>
              </a:buClr>
              <a:buSzPct val="100000"/>
              <a:buNone/>
              <a:defRPr/>
            </a:pPr>
            <a:r>
              <a:rPr lang="en-US" sz="2600" dirty="0"/>
              <a:t>In </a:t>
            </a:r>
            <a:r>
              <a:rPr lang="en-US" sz="2600" b="1" dirty="0"/>
              <a:t>The Visual Display of Quantitative Information,</a:t>
            </a:r>
            <a:r>
              <a:rPr lang="en-US" sz="2600" i="1" dirty="0"/>
              <a:t> </a:t>
            </a:r>
            <a:r>
              <a:rPr lang="en-US" sz="2600" dirty="0"/>
              <a:t>Edward Tufte offers these principles:</a:t>
            </a:r>
          </a:p>
          <a:p>
            <a:pPr marL="256032" indent="-256032">
              <a:spcBef>
                <a:spcPts val="1200"/>
              </a:spcBef>
              <a:buClr>
                <a:schemeClr val="bg2"/>
              </a:buClr>
              <a:buSzPct val="100000"/>
              <a:defRPr/>
            </a:pPr>
            <a:r>
              <a:rPr lang="en-US" sz="2400" dirty="0"/>
              <a:t>For small data sets of 20 values or fewer, use a table instead of a graph.</a:t>
            </a:r>
          </a:p>
          <a:p>
            <a:pPr marL="256032" indent="-256032">
              <a:spcBef>
                <a:spcPts val="1200"/>
              </a:spcBef>
              <a:buClr>
                <a:schemeClr val="bg2"/>
              </a:buClr>
              <a:buSzPct val="100000"/>
              <a:defRPr/>
            </a:pPr>
            <a:r>
              <a:rPr lang="en-US" sz="2400" dirty="0"/>
              <a:t>A graph of data should make us focus on the true nature of the data, not on other elements, such as eye-catching but distracting design features.</a:t>
            </a:r>
          </a:p>
          <a:p>
            <a:pPr marL="256032" indent="-256032">
              <a:spcBef>
                <a:spcPts val="1200"/>
              </a:spcBef>
              <a:buClr>
                <a:schemeClr val="bg2"/>
              </a:buClr>
              <a:buSzPct val="100000"/>
              <a:defRPr/>
            </a:pPr>
            <a:r>
              <a:rPr lang="en-US" sz="2400" dirty="0"/>
              <a:t>Do not distort data; construct a graph to reveal the true nature of the data.</a:t>
            </a:r>
          </a:p>
          <a:p>
            <a:pPr marL="256032" indent="-256032">
              <a:spcBef>
                <a:spcPts val="1200"/>
              </a:spcBef>
              <a:buClr>
                <a:schemeClr val="bg2"/>
              </a:buClr>
              <a:buSzPct val="100000"/>
              <a:defRPr/>
            </a:pPr>
            <a:r>
              <a:rPr lang="en-US" sz="2400" dirty="0"/>
              <a:t>Almost all of the ink in a graph should be used for the data, not for other design elements.</a:t>
            </a:r>
          </a:p>
        </p:txBody>
      </p:sp>
    </p:spTree>
    <p:extLst>
      <p:ext uri="{BB962C8B-B14F-4D97-AF65-F5344CB8AC3E}">
        <p14:creationId xmlns:p14="http://schemas.microsoft.com/office/powerpoint/2010/main" val="2035076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solidFill>
                  <a:schemeClr val="bg2"/>
                </a:solidFill>
                <a:latin typeface="+mj-lt"/>
              </a:rPr>
              <a:t>Exploring Data with Tables and Graphs</a:t>
            </a:r>
            <a:endParaRPr lang="en-IN" dirty="0">
              <a:solidFill>
                <a:schemeClr val="bg2"/>
              </a:solidFill>
              <a:latin typeface="+mj-lt"/>
            </a:endParaRPr>
          </a:p>
        </p:txBody>
      </p:sp>
      <p:sp>
        <p:nvSpPr>
          <p:cNvPr id="3" name="Content Placeholder 2"/>
          <p:cNvSpPr>
            <a:spLocks noGrp="1"/>
          </p:cNvSpPr>
          <p:nvPr>
            <p:ph idx="1"/>
          </p:nvPr>
        </p:nvSpPr>
        <p:spPr/>
        <p:txBody>
          <a:bodyPr/>
          <a:lstStyle/>
          <a:p>
            <a:pPr marL="0" indent="0">
              <a:spcAft>
                <a:spcPts val="600"/>
              </a:spcAft>
              <a:buNone/>
              <a:defRPr/>
            </a:pPr>
            <a:r>
              <a:rPr lang="en-US" sz="2600" dirty="0"/>
              <a:t>2-1 Frequency Distributions for Organizing and Summarizing Data</a:t>
            </a:r>
          </a:p>
          <a:p>
            <a:pPr marL="0" indent="0">
              <a:spcAft>
                <a:spcPts val="600"/>
              </a:spcAft>
              <a:buNone/>
              <a:defRPr/>
            </a:pPr>
            <a:r>
              <a:rPr lang="en-US" sz="2600" dirty="0"/>
              <a:t>2-2 Histograms</a:t>
            </a:r>
          </a:p>
          <a:p>
            <a:pPr marL="0" indent="0">
              <a:spcAft>
                <a:spcPts val="600"/>
              </a:spcAft>
              <a:buNone/>
              <a:defRPr/>
            </a:pPr>
            <a:r>
              <a:rPr lang="en-US" sz="2600" dirty="0"/>
              <a:t>2-3 Graphs that Enlighten and Graphs that Deceive</a:t>
            </a:r>
          </a:p>
          <a:p>
            <a:pPr marL="0" indent="0">
              <a:spcAft>
                <a:spcPts val="600"/>
              </a:spcAft>
              <a:buNone/>
              <a:defRPr/>
            </a:pPr>
            <a:r>
              <a:rPr lang="en-US" sz="2600" b="1" dirty="0"/>
              <a:t>2-4 Scatterplots, Correlation, and Regression</a:t>
            </a:r>
            <a:endParaRPr lang="en-US" altLang="en-US" sz="2600" b="1" dirty="0"/>
          </a:p>
        </p:txBody>
      </p:sp>
    </p:spTree>
    <p:extLst>
      <p:ext uri="{BB962C8B-B14F-4D97-AF65-F5344CB8AC3E}">
        <p14:creationId xmlns:p14="http://schemas.microsoft.com/office/powerpoint/2010/main" val="4119232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Key Concept</a:t>
            </a:r>
            <a:endParaRPr lang="en-IN" dirty="0">
              <a:latin typeface="+mj-lt"/>
            </a:endParaRPr>
          </a:p>
        </p:txBody>
      </p:sp>
      <p:sp>
        <p:nvSpPr>
          <p:cNvPr id="3" name="Content Placeholder 2"/>
          <p:cNvSpPr>
            <a:spLocks noGrp="1"/>
          </p:cNvSpPr>
          <p:nvPr>
            <p:ph idx="1"/>
          </p:nvPr>
        </p:nvSpPr>
        <p:spPr>
          <a:xfrm>
            <a:off x="457200" y="1600200"/>
            <a:ext cx="7848600" cy="4525963"/>
          </a:xfrm>
        </p:spPr>
        <p:txBody>
          <a:bodyPr/>
          <a:lstStyle/>
          <a:p>
            <a:pPr marL="0" indent="0">
              <a:buNone/>
            </a:pPr>
            <a:r>
              <a:rPr lang="en-US" altLang="en-US" sz="2600" dirty="0"/>
              <a:t>Introduce the analysis of </a:t>
            </a:r>
            <a:r>
              <a:rPr lang="en-US" altLang="en-US" sz="2600" b="1" dirty="0"/>
              <a:t>paired</a:t>
            </a:r>
            <a:r>
              <a:rPr lang="en-US" altLang="en-US" sz="2600" i="1" dirty="0"/>
              <a:t> </a:t>
            </a:r>
            <a:r>
              <a:rPr lang="en-US" altLang="en-US" sz="2600" dirty="0"/>
              <a:t>sample data.</a:t>
            </a:r>
          </a:p>
          <a:p>
            <a:pPr marL="0" indent="0">
              <a:buNone/>
            </a:pPr>
            <a:r>
              <a:rPr lang="en-US" altLang="en-US" sz="2600" dirty="0"/>
              <a:t>Discuss </a:t>
            </a:r>
            <a:r>
              <a:rPr lang="en-US" altLang="en-US" sz="2600" b="1" dirty="0"/>
              <a:t>correlation</a:t>
            </a:r>
            <a:r>
              <a:rPr lang="en-US" altLang="en-US" sz="2600" i="1" dirty="0"/>
              <a:t> </a:t>
            </a:r>
            <a:r>
              <a:rPr lang="en-US" altLang="en-US" sz="2600" dirty="0"/>
              <a:t>and the role of a graph called a </a:t>
            </a:r>
            <a:r>
              <a:rPr lang="en-US" altLang="en-US" sz="2600" b="1" dirty="0"/>
              <a:t>scatterplot,</a:t>
            </a:r>
            <a:r>
              <a:rPr lang="en-US" altLang="en-US" sz="2600" i="1" dirty="0"/>
              <a:t> </a:t>
            </a:r>
            <a:r>
              <a:rPr lang="en-US" altLang="en-US" sz="2600" dirty="0"/>
              <a:t>and provide an introduction to the use of the </a:t>
            </a:r>
            <a:r>
              <a:rPr lang="en-US" altLang="en-US" sz="2600" b="1" dirty="0"/>
              <a:t>linear correlation coefficient.</a:t>
            </a:r>
          </a:p>
          <a:p>
            <a:pPr marL="0" indent="0">
              <a:buNone/>
            </a:pPr>
            <a:r>
              <a:rPr lang="en-US" altLang="en-US" sz="2600" dirty="0"/>
              <a:t>Provide a very brief discussion of </a:t>
            </a:r>
            <a:r>
              <a:rPr lang="en-US" altLang="en-US" sz="2600" b="1" dirty="0"/>
              <a:t>linear regression,</a:t>
            </a:r>
            <a:r>
              <a:rPr lang="en-US" altLang="en-US" sz="2600" i="1" dirty="0"/>
              <a:t> </a:t>
            </a:r>
            <a:r>
              <a:rPr lang="en-US" altLang="en-US" sz="2600" dirty="0"/>
              <a:t>which involves the equation and graph of the straight line that best fits the sample paired data.</a:t>
            </a:r>
          </a:p>
        </p:txBody>
      </p:sp>
    </p:spTree>
    <p:extLst>
      <p:ext uri="{BB962C8B-B14F-4D97-AF65-F5344CB8AC3E}">
        <p14:creationId xmlns:p14="http://schemas.microsoft.com/office/powerpoint/2010/main" val="2090756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Scatterplot and Correlation </a:t>
            </a:r>
            <a:r>
              <a:rPr lang="en-US" altLang="en-US" sz="2000" b="0" dirty="0">
                <a:latin typeface="+mj-lt"/>
              </a:rPr>
              <a:t>(1 of 2)</a:t>
            </a:r>
          </a:p>
        </p:txBody>
      </p:sp>
      <p:sp>
        <p:nvSpPr>
          <p:cNvPr id="3" name="Content Placeholder 2"/>
          <p:cNvSpPr>
            <a:spLocks noGrp="1"/>
          </p:cNvSpPr>
          <p:nvPr>
            <p:ph idx="1"/>
          </p:nvPr>
        </p:nvSpPr>
        <p:spPr>
          <a:xfrm>
            <a:off x="457200" y="1600200"/>
            <a:ext cx="8229600" cy="4267200"/>
          </a:xfrm>
        </p:spPr>
        <p:txBody>
          <a:bodyPr/>
          <a:lstStyle/>
          <a:p>
            <a:pPr marL="256032" indent="-256032">
              <a:spcBef>
                <a:spcPct val="50000"/>
              </a:spcBef>
              <a:buClr>
                <a:schemeClr val="bg2"/>
              </a:buClr>
              <a:buSzPct val="100000"/>
              <a:defRPr/>
            </a:pPr>
            <a:r>
              <a:rPr lang="en-US" sz="2600" b="1" dirty="0"/>
              <a:t>Correlation</a:t>
            </a:r>
          </a:p>
          <a:p>
            <a:pPr marL="707073" lvl="1" indent="-256032">
              <a:spcBef>
                <a:spcPts val="1200"/>
              </a:spcBef>
              <a:buClr>
                <a:schemeClr val="bg2"/>
              </a:buClr>
              <a:buSzPct val="100000"/>
              <a:defRPr/>
            </a:pPr>
            <a:r>
              <a:rPr lang="en-US" sz="2400" dirty="0"/>
              <a:t>A </a:t>
            </a:r>
            <a:r>
              <a:rPr lang="en-US" sz="2400" b="1" dirty="0"/>
              <a:t>correlation </a:t>
            </a:r>
            <a:r>
              <a:rPr lang="en-US" sz="2400" dirty="0"/>
              <a:t>exists between two variables when the values of one variable are somehow associated with the values of the other variable.</a:t>
            </a:r>
          </a:p>
          <a:p>
            <a:pPr marL="256032" indent="-256032">
              <a:buClr>
                <a:schemeClr val="bg2"/>
              </a:buClr>
              <a:buSzPct val="100000"/>
              <a:defRPr/>
            </a:pPr>
            <a:r>
              <a:rPr lang="en-US" sz="2600" b="1" kern="0" dirty="0"/>
              <a:t>Linear Correlation</a:t>
            </a:r>
          </a:p>
          <a:p>
            <a:pPr marL="707073" lvl="1" indent="-256032">
              <a:spcBef>
                <a:spcPts val="1200"/>
              </a:spcBef>
              <a:buClr>
                <a:schemeClr val="bg2"/>
              </a:buClr>
              <a:buSzPct val="100000"/>
              <a:defRPr/>
            </a:pPr>
            <a:r>
              <a:rPr lang="en-US" sz="2400" kern="0" dirty="0"/>
              <a:t>A </a:t>
            </a:r>
            <a:r>
              <a:rPr lang="en-US" sz="2400" b="1" kern="0" dirty="0"/>
              <a:t>linear correlation </a:t>
            </a:r>
            <a:r>
              <a:rPr lang="en-US" sz="2400" kern="0" dirty="0"/>
              <a:t>exists between two variables when there is a correlation and the plotted points of paired data result in a pattern that can be approximated by a straight line.</a:t>
            </a:r>
            <a:endParaRPr lang="en-US" altLang="en-US" sz="2600" b="1" dirty="0"/>
          </a:p>
        </p:txBody>
      </p:sp>
    </p:spTree>
    <p:extLst>
      <p:ext uri="{BB962C8B-B14F-4D97-AF65-F5344CB8AC3E}">
        <p14:creationId xmlns:p14="http://schemas.microsoft.com/office/powerpoint/2010/main" val="246968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Procedure for Constructing a Frequency Distribution </a:t>
            </a:r>
            <a:r>
              <a:rPr lang="en-US" altLang="en-US" sz="2000" b="0" dirty="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077200" cy="1524000"/>
          </a:xfrm>
        </p:spPr>
        <p:txBody>
          <a:bodyPr/>
          <a:lstStyle/>
          <a:p>
            <a:pPr marL="429768" indent="-429768">
              <a:buSzPct val="100000"/>
              <a:buFont typeface="+mj-lt"/>
              <a:buAutoNum type="arabicPeriod"/>
            </a:pPr>
            <a:r>
              <a:rPr lang="en-US" altLang="en-US" sz="2600" kern="0" dirty="0"/>
              <a:t>Select the number of classes, usually between 5 and 20.</a:t>
            </a:r>
          </a:p>
          <a:p>
            <a:pPr marL="429768" indent="-429768">
              <a:buSzPct val="100000"/>
              <a:buFont typeface="+mj-lt"/>
              <a:buAutoNum type="arabicPeriod"/>
            </a:pPr>
            <a:r>
              <a:rPr lang="en-US" altLang="en-US" sz="2600" dirty="0"/>
              <a:t>Calculate the class width.</a:t>
            </a:r>
          </a:p>
        </p:txBody>
      </p:sp>
      <p:pic>
        <p:nvPicPr>
          <p:cNvPr id="4" name="Picture 3" descr="The class width is approximately equal to the maximum data value minus the minimum data value, divided by the number of clas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11750"/>
            <a:ext cx="8312728" cy="674461"/>
          </a:xfrm>
          <a:prstGeom prst="rect">
            <a:avLst/>
          </a:prstGeom>
        </p:spPr>
      </p:pic>
      <p:sp>
        <p:nvSpPr>
          <p:cNvPr id="5" name="Content Placeholder 4"/>
          <p:cNvSpPr>
            <a:spLocks noGrp="1"/>
          </p:cNvSpPr>
          <p:nvPr>
            <p:ph idx="13"/>
          </p:nvPr>
        </p:nvSpPr>
        <p:spPr>
          <a:xfrm>
            <a:off x="457200" y="4572000"/>
            <a:ext cx="8465128" cy="838200"/>
          </a:xfrm>
        </p:spPr>
        <p:txBody>
          <a:bodyPr/>
          <a:lstStyle/>
          <a:p>
            <a:pPr marL="0" indent="0">
              <a:buNone/>
            </a:pPr>
            <a:r>
              <a:rPr lang="en-US" altLang="en-US" sz="2600" kern="0" dirty="0"/>
              <a:t>Round this result to get a convenient number. (It’s usually best to round </a:t>
            </a:r>
            <a:r>
              <a:rPr lang="en-US" altLang="en-US" sz="2600" b="1" kern="0" dirty="0"/>
              <a:t>up</a:t>
            </a:r>
            <a:r>
              <a:rPr lang="en-US" altLang="en-US" sz="2600" kern="0" dirty="0"/>
              <a:t>.)</a:t>
            </a:r>
          </a:p>
        </p:txBody>
      </p:sp>
    </p:spTree>
    <p:extLst>
      <p:ext uri="{BB962C8B-B14F-4D97-AF65-F5344CB8AC3E}">
        <p14:creationId xmlns:p14="http://schemas.microsoft.com/office/powerpoint/2010/main" val="2076108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Scatterplot and Correlation </a:t>
            </a:r>
            <a:r>
              <a:rPr lang="en-US" altLang="en-US" sz="2000" b="0" dirty="0">
                <a:latin typeface="+mj-lt"/>
              </a:rPr>
              <a:t>(2 of 2)</a:t>
            </a:r>
          </a:p>
        </p:txBody>
      </p:sp>
      <p:sp>
        <p:nvSpPr>
          <p:cNvPr id="3" name="Content Placeholder 2"/>
          <p:cNvSpPr>
            <a:spLocks noGrp="1"/>
          </p:cNvSpPr>
          <p:nvPr>
            <p:ph idx="1"/>
          </p:nvPr>
        </p:nvSpPr>
        <p:spPr>
          <a:xfrm>
            <a:off x="457200" y="1600200"/>
            <a:ext cx="8229600" cy="4267200"/>
          </a:xfrm>
        </p:spPr>
        <p:txBody>
          <a:bodyPr/>
          <a:lstStyle/>
          <a:p>
            <a:pPr marL="256032" indent="-256032">
              <a:spcBef>
                <a:spcPct val="50000"/>
              </a:spcBef>
              <a:buClr>
                <a:schemeClr val="bg2"/>
              </a:buClr>
              <a:buSzPct val="100000"/>
              <a:defRPr/>
            </a:pPr>
            <a:r>
              <a:rPr lang="en-US" sz="2600" b="1" dirty="0"/>
              <a:t>Scatterplot</a:t>
            </a:r>
            <a:r>
              <a:rPr lang="en-US" sz="2600" dirty="0"/>
              <a:t> (or </a:t>
            </a:r>
            <a:r>
              <a:rPr lang="en-US" sz="2600" b="1" dirty="0"/>
              <a:t>Scatter Diagram</a:t>
            </a:r>
            <a:r>
              <a:rPr lang="en-US" sz="2600" dirty="0"/>
              <a:t>)</a:t>
            </a:r>
            <a:endParaRPr lang="en-US" sz="2600" b="1" dirty="0"/>
          </a:p>
          <a:p>
            <a:pPr marL="707073" lvl="1" indent="-256032">
              <a:spcBef>
                <a:spcPts val="1200"/>
              </a:spcBef>
              <a:buClr>
                <a:schemeClr val="bg2"/>
              </a:buClr>
              <a:buSzPct val="100000"/>
              <a:defRPr/>
            </a:pPr>
            <a:r>
              <a:rPr lang="en-US" sz="2400" dirty="0"/>
              <a:t>A </a:t>
            </a:r>
            <a:r>
              <a:rPr lang="en-US" sz="2400" b="1" dirty="0"/>
              <a:t>scatterplot </a:t>
            </a:r>
            <a:r>
              <a:rPr lang="en-US" sz="2400" dirty="0"/>
              <a:t>(or </a:t>
            </a:r>
            <a:r>
              <a:rPr lang="en-US" sz="2400" b="1" dirty="0"/>
              <a:t>scatter diagram</a:t>
            </a:r>
            <a:r>
              <a:rPr lang="en-US" sz="2400" dirty="0"/>
              <a:t>) is a plot of paired (</a:t>
            </a:r>
            <a:r>
              <a:rPr lang="en-US" sz="2400" i="1" dirty="0"/>
              <a:t>x</a:t>
            </a:r>
            <a:r>
              <a:rPr lang="en-US" sz="2400" dirty="0"/>
              <a:t>, </a:t>
            </a:r>
            <a:r>
              <a:rPr lang="en-US" sz="2400" i="1" dirty="0"/>
              <a:t>y</a:t>
            </a:r>
            <a:r>
              <a:rPr lang="en-US" sz="2400" dirty="0"/>
              <a:t>) quantitative data with a horizontal </a:t>
            </a:r>
            <a:r>
              <a:rPr lang="en-US" sz="2400" i="1" dirty="0"/>
              <a:t>x</a:t>
            </a:r>
            <a:r>
              <a:rPr lang="en-US" sz="2400" dirty="0"/>
              <a:t>-axis and a vertical </a:t>
            </a:r>
            <a:r>
              <a:rPr lang="en-US" sz="2400" i="1" dirty="0"/>
              <a:t>y</a:t>
            </a:r>
            <a:r>
              <a:rPr lang="en-US" sz="2400" dirty="0"/>
              <a:t>-axis. The horizontal axis is used for the first variable (</a:t>
            </a:r>
            <a:r>
              <a:rPr lang="en-US" sz="2400" i="1" dirty="0"/>
              <a:t>x</a:t>
            </a:r>
            <a:r>
              <a:rPr lang="en-US" sz="2400" dirty="0"/>
              <a:t>), and the vertical axis is used for the second variable (</a:t>
            </a:r>
            <a:r>
              <a:rPr lang="en-US" sz="2400" i="1" dirty="0"/>
              <a:t>y</a:t>
            </a:r>
            <a:r>
              <a:rPr lang="en-US" sz="2400" dirty="0"/>
              <a:t>).</a:t>
            </a:r>
            <a:endParaRPr lang="en-US" altLang="en-US" sz="2600" b="1" dirty="0"/>
          </a:p>
        </p:txBody>
      </p:sp>
    </p:spTree>
    <p:extLst>
      <p:ext uri="{BB962C8B-B14F-4D97-AF65-F5344CB8AC3E}">
        <p14:creationId xmlns:p14="http://schemas.microsoft.com/office/powerpoint/2010/main" val="4233870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772400" cy="1097280"/>
          </a:xfrm>
        </p:spPr>
        <p:txBody>
          <a:bodyPr/>
          <a:lstStyle/>
          <a:p>
            <a:r>
              <a:rPr lang="en-US" altLang="en-US" sz="3600" dirty="0">
                <a:latin typeface="+mj-lt"/>
              </a:rPr>
              <a:t>Example: Waist and Arm Correlation </a:t>
            </a:r>
            <a:r>
              <a:rPr lang="en-US" altLang="en-US" sz="2000" b="0" dirty="0">
                <a:latin typeface="+mj-lt"/>
              </a:rPr>
              <a:t>(1 of 2)</a:t>
            </a:r>
          </a:p>
        </p:txBody>
      </p:sp>
      <p:pic>
        <p:nvPicPr>
          <p:cNvPr id="4" name="Picture 1" descr="A scatter plot. The x-axis is for waist circumference in centimeters, and the y-axis is for arm circumference in centimeters. Plotted points form a cluster that rises from left to right. At any given x-value, the vertical distance between points is less than or equal to 10. All values estim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0220" y="1600200"/>
            <a:ext cx="5283559" cy="32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029200"/>
            <a:ext cx="8229600" cy="1219200"/>
          </a:xfrm>
        </p:spPr>
        <p:txBody>
          <a:bodyPr/>
          <a:lstStyle/>
          <a:p>
            <a:pPr marL="256032" indent="-256032">
              <a:spcBef>
                <a:spcPct val="50000"/>
              </a:spcBef>
              <a:buClr>
                <a:schemeClr val="bg2"/>
              </a:buClr>
              <a:buSzPct val="100000"/>
              <a:defRPr/>
            </a:pPr>
            <a:r>
              <a:rPr lang="en-US" sz="2400" b="1" dirty="0"/>
              <a:t>Correlation: </a:t>
            </a:r>
            <a:r>
              <a:rPr lang="en-US" sz="2400" dirty="0"/>
              <a:t>The distinct pattern of the plotted points suggests that there is a correlation between waist circumferences and arm circumferences.</a:t>
            </a:r>
            <a:endParaRPr lang="en-US" altLang="en-US" sz="2400" b="1" dirty="0"/>
          </a:p>
        </p:txBody>
      </p:sp>
    </p:spTree>
    <p:extLst>
      <p:ext uri="{BB962C8B-B14F-4D97-AF65-F5344CB8AC3E}">
        <p14:creationId xmlns:p14="http://schemas.microsoft.com/office/powerpoint/2010/main" val="1497170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7772400" cy="1097280"/>
          </a:xfrm>
        </p:spPr>
        <p:txBody>
          <a:bodyPr/>
          <a:lstStyle/>
          <a:p>
            <a:r>
              <a:rPr lang="en-US" altLang="en-US" sz="3600" dirty="0">
                <a:latin typeface="+mj-lt"/>
              </a:rPr>
              <a:t>Example: Waist and Arm Correlation </a:t>
            </a:r>
            <a:r>
              <a:rPr lang="en-US" altLang="en-US" sz="2000" b="0" dirty="0">
                <a:latin typeface="+mj-lt"/>
              </a:rPr>
              <a:t>(2 of 2)</a:t>
            </a:r>
          </a:p>
        </p:txBody>
      </p:sp>
      <p:pic>
        <p:nvPicPr>
          <p:cNvPr id="5" name="Picture 3" descr="A scatter plot. The x-axis is for weight in kilograms, and the y-axis is for pulse rate in beats per minute. Across all x-values, the plotted points have y-values that tend to range from 50 to 90, so that the points appear loosely clustered about y = 70. All values estim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0220" y="1507830"/>
            <a:ext cx="5283559" cy="33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029200"/>
            <a:ext cx="8229600" cy="1219200"/>
          </a:xfrm>
        </p:spPr>
        <p:txBody>
          <a:bodyPr/>
          <a:lstStyle/>
          <a:p>
            <a:pPr marL="256032" indent="-256032">
              <a:spcBef>
                <a:spcPct val="50000"/>
              </a:spcBef>
              <a:buClr>
                <a:schemeClr val="bg2"/>
              </a:buClr>
              <a:buSzPct val="100000"/>
              <a:defRPr/>
            </a:pPr>
            <a:r>
              <a:rPr lang="en-US" sz="2400" b="1" dirty="0"/>
              <a:t>No Correlation: </a:t>
            </a:r>
            <a:r>
              <a:rPr lang="en-US" sz="2400" dirty="0"/>
              <a:t>The plotted points do not show a distinct pattern, so it appears that there is no correlation between weights and pulse rates.</a:t>
            </a:r>
            <a:endParaRPr lang="en-US" altLang="en-US" sz="2400" b="1" dirty="0"/>
          </a:p>
        </p:txBody>
      </p:sp>
    </p:spTree>
    <p:extLst>
      <p:ext uri="{BB962C8B-B14F-4D97-AF65-F5344CB8AC3E}">
        <p14:creationId xmlns:p14="http://schemas.microsoft.com/office/powerpoint/2010/main" val="2260695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Linear Correlation Coefficient </a:t>
            </a:r>
            <a:r>
              <a:rPr lang="en-US" altLang="en-US" sz="3600" i="1" dirty="0">
                <a:latin typeface="+mj-lt"/>
              </a:rPr>
              <a:t>r</a:t>
            </a:r>
            <a:endParaRPr lang="en-US" altLang="en-US" sz="2000" b="0" i="1" dirty="0">
              <a:latin typeface="+mj-lt"/>
            </a:endParaRPr>
          </a:p>
        </p:txBody>
      </p:sp>
      <p:sp>
        <p:nvSpPr>
          <p:cNvPr id="3" name="Content Placeholder 2"/>
          <p:cNvSpPr>
            <a:spLocks noGrp="1"/>
          </p:cNvSpPr>
          <p:nvPr>
            <p:ph idx="1"/>
          </p:nvPr>
        </p:nvSpPr>
        <p:spPr>
          <a:xfrm>
            <a:off x="457200" y="1600200"/>
            <a:ext cx="8077200" cy="4267200"/>
          </a:xfrm>
        </p:spPr>
        <p:txBody>
          <a:bodyPr/>
          <a:lstStyle/>
          <a:p>
            <a:pPr marL="256032" indent="-256032">
              <a:spcBef>
                <a:spcPct val="50000"/>
              </a:spcBef>
              <a:buClr>
                <a:schemeClr val="bg2"/>
              </a:buClr>
              <a:buSzPct val="100000"/>
              <a:defRPr/>
            </a:pPr>
            <a:r>
              <a:rPr lang="en-US" sz="2600" b="1" dirty="0"/>
              <a:t>Linear Correlation Coefficient </a:t>
            </a:r>
            <a:r>
              <a:rPr lang="en-US" sz="2600" b="1" i="1" dirty="0"/>
              <a:t>r</a:t>
            </a:r>
            <a:endParaRPr lang="en-US" sz="2600" b="1" dirty="0"/>
          </a:p>
          <a:p>
            <a:pPr marL="707073" lvl="1" indent="-256032">
              <a:spcBef>
                <a:spcPts val="1200"/>
              </a:spcBef>
              <a:buClr>
                <a:schemeClr val="bg2"/>
              </a:buClr>
              <a:buSzPct val="100000"/>
              <a:defRPr/>
            </a:pPr>
            <a:r>
              <a:rPr lang="en-US" sz="2400" dirty="0"/>
              <a:t>The </a:t>
            </a:r>
            <a:r>
              <a:rPr lang="en-US" sz="2400" b="1" dirty="0"/>
              <a:t>linear correlation coefficient </a:t>
            </a:r>
            <a:r>
              <a:rPr lang="en-US" sz="2400" dirty="0"/>
              <a:t>is denoted by </a:t>
            </a:r>
            <a:r>
              <a:rPr lang="en-US" sz="2400" i="1" dirty="0"/>
              <a:t>r</a:t>
            </a:r>
            <a:r>
              <a:rPr lang="en-US" sz="2400" dirty="0"/>
              <a:t>, and it measures the strength of the linear association between two variables.</a:t>
            </a:r>
            <a:endParaRPr lang="en-US" altLang="en-US" sz="2600" b="1" dirty="0"/>
          </a:p>
        </p:txBody>
      </p:sp>
    </p:spTree>
    <p:extLst>
      <p:ext uri="{BB962C8B-B14F-4D97-AF65-F5344CB8AC3E}">
        <p14:creationId xmlns:p14="http://schemas.microsoft.com/office/powerpoint/2010/main" val="14959912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Using </a:t>
            </a:r>
            <a:r>
              <a:rPr lang="en-US" altLang="en-US" sz="3600" i="1" dirty="0">
                <a:latin typeface="+mj-lt"/>
              </a:rPr>
              <a:t>r </a:t>
            </a:r>
            <a:r>
              <a:rPr lang="en-US" altLang="en-US" sz="3600" dirty="0">
                <a:latin typeface="+mj-lt"/>
              </a:rPr>
              <a:t>for Determining Correlation</a:t>
            </a:r>
            <a:endParaRPr lang="en-US" altLang="en-US" sz="2000" b="0" i="1" dirty="0">
              <a:latin typeface="+mj-lt"/>
            </a:endParaRPr>
          </a:p>
        </p:txBody>
      </p:sp>
      <p:sp>
        <p:nvSpPr>
          <p:cNvPr id="3" name="Content Placeholder 2"/>
          <p:cNvSpPr>
            <a:spLocks noGrp="1"/>
          </p:cNvSpPr>
          <p:nvPr>
            <p:ph idx="1"/>
          </p:nvPr>
        </p:nvSpPr>
        <p:spPr>
          <a:xfrm>
            <a:off x="457200" y="1600200"/>
            <a:ext cx="8077200" cy="4267200"/>
          </a:xfrm>
        </p:spPr>
        <p:txBody>
          <a:bodyPr/>
          <a:lstStyle/>
          <a:p>
            <a:pPr marL="0" indent="0">
              <a:spcBef>
                <a:spcPct val="50000"/>
              </a:spcBef>
              <a:buClr>
                <a:schemeClr val="bg2"/>
              </a:buClr>
              <a:buSzPct val="100000"/>
              <a:buNone/>
              <a:defRPr/>
            </a:pPr>
            <a:r>
              <a:rPr lang="en-US" sz="2600" dirty="0"/>
              <a:t>The computed value of the linear correlation coefficient, </a:t>
            </a:r>
            <a:r>
              <a:rPr lang="en-US" sz="2600" i="1" dirty="0"/>
              <a:t>r</a:t>
            </a:r>
            <a:r>
              <a:rPr lang="en-US" sz="2600" dirty="0"/>
              <a:t>, is always between −1 and 1.</a:t>
            </a:r>
          </a:p>
          <a:p>
            <a:pPr marL="256032" indent="-256032">
              <a:spcBef>
                <a:spcPts val="1200"/>
              </a:spcBef>
              <a:buClr>
                <a:schemeClr val="bg2"/>
              </a:buClr>
              <a:buSzPct val="100000"/>
              <a:defRPr/>
            </a:pPr>
            <a:r>
              <a:rPr lang="en-US" sz="2400" dirty="0"/>
              <a:t>If </a:t>
            </a:r>
            <a:r>
              <a:rPr lang="en-US" sz="2400" i="1" dirty="0"/>
              <a:t>r </a:t>
            </a:r>
            <a:r>
              <a:rPr lang="en-US" sz="2400" dirty="0"/>
              <a:t>is close to −1 or close to 1, there appears to be a correlation.</a:t>
            </a:r>
          </a:p>
          <a:p>
            <a:pPr marL="256032" indent="-256032">
              <a:spcBef>
                <a:spcPts val="1200"/>
              </a:spcBef>
              <a:buClr>
                <a:schemeClr val="bg2"/>
              </a:buClr>
              <a:buSzPct val="100000"/>
              <a:defRPr/>
            </a:pPr>
            <a:r>
              <a:rPr lang="en-US" sz="2400" dirty="0"/>
              <a:t>If </a:t>
            </a:r>
            <a:r>
              <a:rPr lang="en-US" sz="2400" i="1" dirty="0"/>
              <a:t>r </a:t>
            </a:r>
            <a:r>
              <a:rPr lang="en-US" sz="2400" dirty="0"/>
              <a:t>is close to 0, there does not appear to be a linear correlation.</a:t>
            </a:r>
            <a:endParaRPr lang="en-US" altLang="en-US" sz="2600" b="1" dirty="0"/>
          </a:p>
        </p:txBody>
      </p:sp>
    </p:spTree>
    <p:extLst>
      <p:ext uri="{BB962C8B-B14F-4D97-AF65-F5344CB8AC3E}">
        <p14:creationId xmlns:p14="http://schemas.microsoft.com/office/powerpoint/2010/main" val="3280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Example: Correlation between Shoe Print Lengths and Heights? </a:t>
            </a:r>
            <a:r>
              <a:rPr lang="en-US" altLang="en-US" sz="2000" b="0" dirty="0">
                <a:latin typeface="+mj-lt"/>
              </a:rPr>
              <a:t>(1 of 2)</a:t>
            </a:r>
            <a:endParaRPr lang="en-US" altLang="en-US" sz="2000" b="0" i="1" dirty="0">
              <a:latin typeface="+mj-lt"/>
            </a:endParaRPr>
          </a:p>
        </p:txBody>
      </p:sp>
      <p:graphicFrame>
        <p:nvGraphicFramePr>
          <p:cNvPr id="4" name="Table 3" descr="A table. For each shoe print length in centimeters, the table provides the height in centimeters, as follows: 29.7, 175.3; 29.7, 177.8; 31.4, 185.4; 31.8, 175.3; 27.6, 172.7."/>
          <p:cNvGraphicFramePr>
            <a:graphicFrameLocks noGrp="1"/>
          </p:cNvGraphicFramePr>
          <p:nvPr/>
        </p:nvGraphicFramePr>
        <p:xfrm>
          <a:off x="783768" y="1772920"/>
          <a:ext cx="7522032" cy="741680"/>
        </p:xfrm>
        <a:graphic>
          <a:graphicData uri="http://schemas.openxmlformats.org/drawingml/2006/table">
            <a:tbl>
              <a:tblPr firstRow="1" bandRow="1">
                <a:tableStyleId>{3B4B98B0-60AC-42C2-AFA5-B58CD77FA1E5}</a:tableStyleId>
              </a:tblPr>
              <a:tblGrid>
                <a:gridCol w="2873832">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370840">
                <a:tc>
                  <a:txBody>
                    <a:bodyPr/>
                    <a:lstStyle/>
                    <a:p>
                      <a:r>
                        <a:rPr lang="en-US" b="1" dirty="0"/>
                        <a:t>Shoe Print Length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31.4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31.8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en-US" b="1" dirty="0"/>
                        <a:t>Height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175.3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177.8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185.4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175.3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b="0" dirty="0"/>
                        <a:t>172.7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6" name="Picture 2" descr="A scatter plot shows height in centimeters versus shoe print length in centimeters. The plot includes the following points: (27.6, 172.8), (29.7, 175.3), (29.7, 177.8), (31.4, 185.4), (31.8, 175.3). All values estim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327" y="2743200"/>
            <a:ext cx="5333345" cy="351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3956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Example: Correlation between Shoe Print Lengths and Heights? </a:t>
            </a:r>
            <a:r>
              <a:rPr lang="en-US" altLang="en-US" sz="2000" b="0" dirty="0">
                <a:latin typeface="+mj-lt"/>
              </a:rPr>
              <a:t>(2 of 2)</a:t>
            </a:r>
            <a:endParaRPr lang="en-US" altLang="en-US" sz="2000" b="0" i="1" dirty="0">
              <a:latin typeface="+mj-lt"/>
            </a:endParaRPr>
          </a:p>
        </p:txBody>
      </p:sp>
      <p:sp>
        <p:nvSpPr>
          <p:cNvPr id="3" name="Content Placeholder 2"/>
          <p:cNvSpPr>
            <a:spLocks noGrp="1"/>
          </p:cNvSpPr>
          <p:nvPr>
            <p:ph idx="1"/>
          </p:nvPr>
        </p:nvSpPr>
        <p:spPr>
          <a:xfrm>
            <a:off x="457200" y="1600200"/>
            <a:ext cx="3733800" cy="762000"/>
          </a:xfrm>
        </p:spPr>
        <p:txBody>
          <a:bodyPr/>
          <a:lstStyle/>
          <a:p>
            <a:pPr marL="0" indent="0">
              <a:spcBef>
                <a:spcPct val="50000"/>
              </a:spcBef>
              <a:buClr>
                <a:schemeClr val="bg2"/>
              </a:buClr>
              <a:buSzPct val="100000"/>
              <a:buNone/>
              <a:defRPr/>
            </a:pPr>
            <a:r>
              <a:rPr lang="en-US" altLang="en-US" sz="2400" dirty="0"/>
              <a:t>It isn’t very clear whether there is a linear correlation.</a:t>
            </a:r>
          </a:p>
        </p:txBody>
      </p:sp>
      <p:pic>
        <p:nvPicPr>
          <p:cNvPr id="4" name="Picture 3" descr="A stat disk screen shows the following correlation results: correlation coefficient r = 0.5912691, critical r = plus or minus 0.878339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1612" y="1556062"/>
            <a:ext cx="3738988" cy="482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887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i="1" dirty="0">
                <a:latin typeface="+mj-lt"/>
              </a:rPr>
              <a:t>P</a:t>
            </a:r>
            <a:r>
              <a:rPr lang="en-US" altLang="en-US" sz="3600" dirty="0">
                <a:latin typeface="+mj-lt"/>
              </a:rPr>
              <a:t>-Value</a:t>
            </a:r>
            <a:endParaRPr lang="en-US" altLang="en-US" sz="2000" b="0" i="1" dirty="0">
              <a:latin typeface="+mj-lt"/>
            </a:endParaRPr>
          </a:p>
        </p:txBody>
      </p:sp>
      <p:sp>
        <p:nvSpPr>
          <p:cNvPr id="3" name="Content Placeholder 2"/>
          <p:cNvSpPr>
            <a:spLocks noGrp="1"/>
          </p:cNvSpPr>
          <p:nvPr>
            <p:ph idx="1"/>
          </p:nvPr>
        </p:nvSpPr>
        <p:spPr>
          <a:xfrm>
            <a:off x="457200" y="1600200"/>
            <a:ext cx="8077200" cy="4267200"/>
          </a:xfrm>
        </p:spPr>
        <p:txBody>
          <a:bodyPr/>
          <a:lstStyle/>
          <a:p>
            <a:pPr marL="256032" indent="-256032">
              <a:spcBef>
                <a:spcPts val="1200"/>
              </a:spcBef>
              <a:buClr>
                <a:schemeClr val="bg2"/>
              </a:buClr>
              <a:buSzPct val="100000"/>
              <a:defRPr/>
            </a:pPr>
            <a:r>
              <a:rPr lang="en-US" sz="2600" b="1" i="1" dirty="0"/>
              <a:t>P</a:t>
            </a:r>
            <a:r>
              <a:rPr lang="en-US" sz="2600" b="1" dirty="0"/>
              <a:t>-Value</a:t>
            </a:r>
          </a:p>
          <a:p>
            <a:pPr marL="707073" lvl="1" indent="-256032">
              <a:spcBef>
                <a:spcPts val="1200"/>
              </a:spcBef>
              <a:buClr>
                <a:schemeClr val="bg2"/>
              </a:buClr>
              <a:buSzPct val="100000"/>
              <a:defRPr/>
            </a:pPr>
            <a:r>
              <a:rPr lang="en-US" sz="2400" dirty="0"/>
              <a:t>If there really is no linear correlation between two variables, the </a:t>
            </a:r>
            <a:r>
              <a:rPr lang="en-US" sz="2400" b="1" i="1" dirty="0"/>
              <a:t>P</a:t>
            </a:r>
            <a:r>
              <a:rPr lang="en-US" sz="2400" b="1" dirty="0"/>
              <a:t>-value</a:t>
            </a:r>
            <a:r>
              <a:rPr lang="en-US" sz="2400" b="1" i="1" dirty="0"/>
              <a:t> </a:t>
            </a:r>
            <a:r>
              <a:rPr lang="en-US" sz="2400" dirty="0"/>
              <a:t>is the probability of getting paired sample data with a linear correlation coefficient </a:t>
            </a:r>
            <a:r>
              <a:rPr lang="en-US" sz="2400" i="1" dirty="0"/>
              <a:t>r </a:t>
            </a:r>
            <a:r>
              <a:rPr lang="en-US" sz="2400" dirty="0"/>
              <a:t>that is at least as extreme as the one obtained from the paired sample data.</a:t>
            </a:r>
            <a:endParaRPr lang="en-US" altLang="en-US" sz="2600" b="1" dirty="0"/>
          </a:p>
        </p:txBody>
      </p:sp>
    </p:spTree>
    <p:extLst>
      <p:ext uri="{BB962C8B-B14F-4D97-AF65-F5344CB8AC3E}">
        <p14:creationId xmlns:p14="http://schemas.microsoft.com/office/powerpoint/2010/main" val="6835147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Interpreting a </a:t>
            </a:r>
            <a:r>
              <a:rPr lang="en-US" altLang="en-US" sz="3600" i="1" dirty="0">
                <a:latin typeface="+mj-lt"/>
              </a:rPr>
              <a:t>P</a:t>
            </a:r>
            <a:r>
              <a:rPr lang="en-US" altLang="en-US" sz="3600" dirty="0">
                <a:latin typeface="+mj-lt"/>
              </a:rPr>
              <a:t>-Value from the Previous Example</a:t>
            </a:r>
            <a:endParaRPr lang="en-US" altLang="en-US" sz="2000" b="0" i="1" dirty="0">
              <a:latin typeface="+mj-lt"/>
            </a:endParaRPr>
          </a:p>
        </p:txBody>
      </p:sp>
      <p:sp>
        <p:nvSpPr>
          <p:cNvPr id="3" name="Content Placeholder 2"/>
          <p:cNvSpPr>
            <a:spLocks noGrp="1"/>
          </p:cNvSpPr>
          <p:nvPr>
            <p:ph idx="1"/>
          </p:nvPr>
        </p:nvSpPr>
        <p:spPr>
          <a:xfrm>
            <a:off x="457198" y="1600200"/>
            <a:ext cx="4288420" cy="2667000"/>
          </a:xfrm>
        </p:spPr>
        <p:txBody>
          <a:bodyPr/>
          <a:lstStyle/>
          <a:p>
            <a:pPr marL="0" indent="0">
              <a:spcBef>
                <a:spcPts val="1200"/>
              </a:spcBef>
              <a:buClr>
                <a:schemeClr val="bg2"/>
              </a:buClr>
              <a:buSzPct val="100000"/>
              <a:buNone/>
              <a:defRPr/>
            </a:pPr>
            <a:r>
              <a:rPr lang="en-US" altLang="en-US" sz="2400" dirty="0"/>
              <a:t>The </a:t>
            </a:r>
            <a:r>
              <a:rPr lang="en-US" altLang="en-US" sz="2400" i="1" dirty="0"/>
              <a:t>P</a:t>
            </a:r>
            <a:r>
              <a:rPr lang="en-US" altLang="en-US" sz="2400" dirty="0"/>
              <a:t>-value of 0.294 is high. It shows there is a high chance of getting a linear correlation coefficient of </a:t>
            </a:r>
            <a:r>
              <a:rPr lang="en-US" altLang="en-US" sz="2400" i="1" dirty="0"/>
              <a:t>r </a:t>
            </a:r>
            <a:r>
              <a:rPr lang="en-US" altLang="en-US" sz="2400" dirty="0"/>
              <a:t>= 0.591 (or more extreme) by chance when there is no linear correlation between the two variables.</a:t>
            </a:r>
          </a:p>
        </p:txBody>
      </p:sp>
      <p:pic>
        <p:nvPicPr>
          <p:cNvPr id="4" name="Picture 3" descr="A stat disk screen shows the following results: correlation coefficient r = 0.5912691, critical r = plus or minus 0.8783393, P-value for two-tailed = 0.2936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65305"/>
            <a:ext cx="3731631" cy="482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6905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Interpreting a </a:t>
            </a:r>
            <a:r>
              <a:rPr lang="en-US" altLang="en-US" sz="3600" i="1" dirty="0">
                <a:latin typeface="+mj-lt"/>
              </a:rPr>
              <a:t>P</a:t>
            </a:r>
            <a:r>
              <a:rPr lang="en-US" altLang="en-US" sz="3600" dirty="0">
                <a:latin typeface="+mj-lt"/>
              </a:rPr>
              <a:t>-Value from the Example Where </a:t>
            </a:r>
            <a:r>
              <a:rPr lang="en-US" altLang="en-US" sz="3600" i="1" dirty="0">
                <a:latin typeface="+mj-lt"/>
              </a:rPr>
              <a:t>n</a:t>
            </a:r>
            <a:r>
              <a:rPr lang="en-US" altLang="en-US" sz="3600" dirty="0">
                <a:latin typeface="+mj-lt"/>
              </a:rPr>
              <a:t> = 5</a:t>
            </a:r>
            <a:endParaRPr lang="en-US" altLang="en-US" sz="2000" b="0" i="1" dirty="0">
              <a:latin typeface="+mj-lt"/>
            </a:endParaRPr>
          </a:p>
        </p:txBody>
      </p:sp>
      <p:sp>
        <p:nvSpPr>
          <p:cNvPr id="3" name="Content Placeholder 2"/>
          <p:cNvSpPr>
            <a:spLocks noGrp="1"/>
          </p:cNvSpPr>
          <p:nvPr>
            <p:ph idx="1"/>
          </p:nvPr>
        </p:nvSpPr>
        <p:spPr>
          <a:xfrm>
            <a:off x="457200" y="1600200"/>
            <a:ext cx="8458200" cy="1752600"/>
          </a:xfrm>
        </p:spPr>
        <p:txBody>
          <a:bodyPr/>
          <a:lstStyle/>
          <a:p>
            <a:pPr marL="0" indent="0">
              <a:buFontTx/>
              <a:buNone/>
            </a:pPr>
            <a:r>
              <a:rPr lang="en-US" altLang="en-US" sz="2600" dirty="0"/>
              <a:t>Because the likelihood of getting </a:t>
            </a:r>
            <a:r>
              <a:rPr lang="en-US" altLang="en-US" sz="2600" i="1" dirty="0"/>
              <a:t>r </a:t>
            </a:r>
            <a:r>
              <a:rPr lang="en-US" altLang="en-US" sz="2600" dirty="0"/>
              <a:t>= 0.591 or a more extreme value is so high (29.4% chance), we conclude there is not sufficient evidence to conclude there is a linear correlation between shoe print lengths and heights.</a:t>
            </a:r>
          </a:p>
        </p:txBody>
      </p:sp>
    </p:spTree>
    <p:extLst>
      <p:ext uri="{BB962C8B-B14F-4D97-AF65-F5344CB8AC3E}">
        <p14:creationId xmlns:p14="http://schemas.microsoft.com/office/powerpoint/2010/main" val="266860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rPr>
              <a:t>Procedure for Constructing a Frequency Distribution </a:t>
            </a:r>
            <a:r>
              <a:rPr lang="en-US" alt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229600" cy="4724400"/>
          </a:xfrm>
        </p:spPr>
        <p:txBody>
          <a:bodyPr/>
          <a:lstStyle/>
          <a:p>
            <a:pPr marL="429768" indent="-429768">
              <a:spcAft>
                <a:spcPts val="600"/>
              </a:spcAft>
              <a:buFont typeface="+mj-lt"/>
              <a:buAutoNum type="arabicPeriod" startAt="3"/>
            </a:pPr>
            <a:r>
              <a:rPr lang="en-US" sz="2600" dirty="0"/>
              <a:t>Choose the value for the first lower class limit by using either the minimum value or a convenient value below the minimum.</a:t>
            </a:r>
          </a:p>
          <a:p>
            <a:pPr marL="429768" indent="-429768">
              <a:spcAft>
                <a:spcPts val="600"/>
              </a:spcAft>
              <a:buFont typeface="+mj-lt"/>
              <a:buAutoNum type="arabicPeriod" startAt="3"/>
            </a:pPr>
            <a:r>
              <a:rPr lang="en-US" altLang="en-US" sz="2600" kern="0" dirty="0"/>
              <a:t>Using the first lower class limit and class width, list the other lower class limits.</a:t>
            </a:r>
          </a:p>
          <a:p>
            <a:pPr marL="429768" indent="-429768">
              <a:spcAft>
                <a:spcPts val="600"/>
              </a:spcAft>
              <a:buFont typeface="+mj-lt"/>
              <a:buAutoNum type="arabicPeriod" startAt="3"/>
            </a:pPr>
            <a:r>
              <a:rPr lang="en-US" altLang="en-US" sz="2600" kern="0" dirty="0"/>
              <a:t>List the lower class limits in a vertical column and then determine and enter the upper class limits.</a:t>
            </a:r>
          </a:p>
          <a:p>
            <a:pPr marL="429768" indent="-429768">
              <a:spcAft>
                <a:spcPts val="600"/>
              </a:spcAft>
              <a:buFont typeface="+mj-lt"/>
              <a:buAutoNum type="arabicPeriod" startAt="3"/>
            </a:pPr>
            <a:r>
              <a:rPr lang="en-US" altLang="en-US" sz="2600" kern="0" dirty="0"/>
              <a:t>Take each individual data value and put a tally mark in the appropriate class. Add the tally marks to get the frequency.</a:t>
            </a:r>
            <a:endParaRPr lang="en-US" altLang="en-US" sz="2600" kern="0" dirty="0">
              <a:solidFill>
                <a:schemeClr val="hlink"/>
              </a:solidFill>
            </a:endParaRPr>
          </a:p>
        </p:txBody>
      </p:sp>
    </p:spTree>
    <p:extLst>
      <p:ext uri="{BB962C8B-B14F-4D97-AF65-F5344CB8AC3E}">
        <p14:creationId xmlns:p14="http://schemas.microsoft.com/office/powerpoint/2010/main" val="36042713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Interpreting a </a:t>
            </a:r>
            <a:r>
              <a:rPr lang="en-US" altLang="en-US" sz="3600" i="1" dirty="0">
                <a:latin typeface="+mj-lt"/>
              </a:rPr>
              <a:t>P</a:t>
            </a:r>
            <a:r>
              <a:rPr lang="en-US" altLang="en-US" sz="3600" dirty="0">
                <a:latin typeface="+mj-lt"/>
              </a:rPr>
              <a:t>-Value</a:t>
            </a:r>
            <a:endParaRPr lang="en-US" altLang="en-US" sz="2000" b="0" i="1" dirty="0">
              <a:latin typeface="+mj-lt"/>
            </a:endParaRPr>
          </a:p>
        </p:txBody>
      </p:sp>
      <p:sp>
        <p:nvSpPr>
          <p:cNvPr id="3" name="Content Placeholder 2"/>
          <p:cNvSpPr>
            <a:spLocks noGrp="1"/>
          </p:cNvSpPr>
          <p:nvPr>
            <p:ph idx="1"/>
          </p:nvPr>
        </p:nvSpPr>
        <p:spPr>
          <a:xfrm>
            <a:off x="457200" y="1600200"/>
            <a:ext cx="8229600" cy="2590800"/>
          </a:xfrm>
        </p:spPr>
        <p:txBody>
          <a:bodyPr/>
          <a:lstStyle/>
          <a:p>
            <a:pPr marL="0" indent="0">
              <a:buFontTx/>
              <a:buNone/>
            </a:pPr>
            <a:r>
              <a:rPr lang="en-US" altLang="en-US" sz="2600" dirty="0"/>
              <a:t>Only a </a:t>
            </a:r>
            <a:r>
              <a:rPr lang="en-US" altLang="en-US" sz="2600" b="1" dirty="0"/>
              <a:t>small</a:t>
            </a:r>
            <a:r>
              <a:rPr lang="en-US" altLang="en-US" sz="2600" i="1" dirty="0"/>
              <a:t> P</a:t>
            </a:r>
            <a:r>
              <a:rPr lang="en-US" altLang="en-US" sz="2600" dirty="0"/>
              <a:t>-value, such as 0.05 or less (or a 5% chance or less), suggests that the sample results are </a:t>
            </a:r>
            <a:r>
              <a:rPr lang="en-US" altLang="en-US" sz="2600" b="1" dirty="0"/>
              <a:t>not</a:t>
            </a:r>
            <a:r>
              <a:rPr lang="en-US" altLang="en-US" sz="2600" i="1" dirty="0"/>
              <a:t> </a:t>
            </a:r>
            <a:r>
              <a:rPr lang="en-US" altLang="en-US" sz="2600" dirty="0"/>
              <a:t>likely to occur by chance when there is no linear correlation, so a small </a:t>
            </a:r>
            <a:r>
              <a:rPr lang="en-US" altLang="en-US" sz="2600" i="1" dirty="0"/>
              <a:t>P</a:t>
            </a:r>
            <a:r>
              <a:rPr lang="en-US" altLang="en-US" sz="2600" dirty="0"/>
              <a:t>-value supports a conclusion that there is a linear correlation between the two variables.</a:t>
            </a:r>
          </a:p>
        </p:txBody>
      </p:sp>
    </p:spTree>
    <p:extLst>
      <p:ext uri="{BB962C8B-B14F-4D97-AF65-F5344CB8AC3E}">
        <p14:creationId xmlns:p14="http://schemas.microsoft.com/office/powerpoint/2010/main" val="10798473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Example: Correlation between Shoe Print Lengths and Heights (</a:t>
            </a:r>
            <a:r>
              <a:rPr lang="en-US" altLang="en-US" sz="3600" i="1" dirty="0">
                <a:latin typeface="+mj-lt"/>
              </a:rPr>
              <a:t>n</a:t>
            </a:r>
            <a:r>
              <a:rPr lang="en-US" altLang="en-US" sz="3600" dirty="0">
                <a:latin typeface="+mj-lt"/>
              </a:rPr>
              <a:t> = 40)</a:t>
            </a:r>
            <a:endParaRPr lang="en-US" altLang="en-US" sz="2000" b="0" i="1" dirty="0">
              <a:latin typeface="+mj-lt"/>
            </a:endParaRPr>
          </a:p>
        </p:txBody>
      </p:sp>
      <p:pic>
        <p:nvPicPr>
          <p:cNvPr id="5" name="Picture 2" descr="A mini tab screen shows the following results: Pearson correlation of shoe print length and height = 0.813, P-value = 0.00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5057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scatter plot shows height in centimeters versus shoe print length in centimeters. The points are clustered about an implied line rising through (25.0, 160) and (32.5, 185). At any given x-value, the points tend to vary by a vertical distance of 15 units or less. All values estim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6906" y="2943795"/>
            <a:ext cx="5043488"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531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02"/>
            <a:ext cx="8229600" cy="1097280"/>
          </a:xfrm>
        </p:spPr>
        <p:txBody>
          <a:bodyPr/>
          <a:lstStyle/>
          <a:p>
            <a:r>
              <a:rPr lang="en-US" altLang="en-US" sz="3600" dirty="0">
                <a:latin typeface="+mj-lt"/>
              </a:rPr>
              <a:t>Example: Correlation between Shoe Print Lengths and Heights</a:t>
            </a:r>
            <a:endParaRPr lang="en-US" altLang="en-US" sz="2000" b="0" i="1" dirty="0">
              <a:latin typeface="+mj-lt"/>
            </a:endParaRPr>
          </a:p>
        </p:txBody>
      </p:sp>
      <p:pic>
        <p:nvPicPr>
          <p:cNvPr id="3" name="Picture 2" descr="A mini tab screen shows the following results: Pearson correlation of shoe print length and height = 0.813, P-value = 0.000. The values are highligh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77" y="1645914"/>
            <a:ext cx="7218923" cy="1007690"/>
          </a:xfrm>
          <a:prstGeom prst="rect">
            <a:avLst/>
          </a:prstGeom>
        </p:spPr>
      </p:pic>
      <p:sp>
        <p:nvSpPr>
          <p:cNvPr id="10" name="Content Placeholder 9"/>
          <p:cNvSpPr>
            <a:spLocks noGrp="1"/>
          </p:cNvSpPr>
          <p:nvPr>
            <p:ph idx="1"/>
          </p:nvPr>
        </p:nvSpPr>
        <p:spPr>
          <a:xfrm>
            <a:off x="457200" y="3276601"/>
            <a:ext cx="7848600" cy="1905000"/>
          </a:xfrm>
        </p:spPr>
        <p:txBody>
          <a:bodyPr/>
          <a:lstStyle/>
          <a:p>
            <a:pPr marL="0" indent="0">
              <a:buClr>
                <a:schemeClr val="accent2">
                  <a:lumMod val="75000"/>
                </a:schemeClr>
              </a:buClr>
              <a:buFontTx/>
              <a:buNone/>
              <a:defRPr/>
            </a:pPr>
            <a:r>
              <a:rPr lang="en-US" sz="2400" dirty="0"/>
              <a:t>The scatterplot shows a distinct pattern. The value of the linear correlation coefficient is </a:t>
            </a:r>
            <a:r>
              <a:rPr lang="en-US" sz="2400" i="1" dirty="0"/>
              <a:t>r </a:t>
            </a:r>
            <a:r>
              <a:rPr lang="en-US" sz="2400" dirty="0"/>
              <a:t>= 0.813, and the </a:t>
            </a:r>
            <a:r>
              <a:rPr lang="en-US" sz="2400" i="1" dirty="0"/>
              <a:t>P</a:t>
            </a:r>
            <a:r>
              <a:rPr lang="en-US" sz="2400" dirty="0"/>
              <a:t>-value is 0.000. Because the </a:t>
            </a:r>
            <a:r>
              <a:rPr lang="en-US" sz="2400" i="1" dirty="0"/>
              <a:t>P</a:t>
            </a:r>
            <a:r>
              <a:rPr lang="en-US" sz="2400" dirty="0"/>
              <a:t>-value of 0.000 is </a:t>
            </a:r>
            <a:r>
              <a:rPr lang="en-US" sz="2400" b="1" dirty="0"/>
              <a:t>small</a:t>
            </a:r>
            <a:r>
              <a:rPr lang="en-US" sz="2400" dirty="0"/>
              <a:t>, we have sufficient evidence to conclude there is a linear correlation between shoe print lengths and heights.</a:t>
            </a:r>
          </a:p>
        </p:txBody>
      </p:sp>
    </p:spTree>
    <p:extLst>
      <p:ext uri="{BB962C8B-B14F-4D97-AF65-F5344CB8AC3E}">
        <p14:creationId xmlns:p14="http://schemas.microsoft.com/office/powerpoint/2010/main" val="308950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Regression</a:t>
            </a:r>
            <a:endParaRPr lang="en-US" altLang="en-US" sz="2000" b="0" i="1" dirty="0">
              <a:latin typeface="+mj-lt"/>
            </a:endParaRPr>
          </a:p>
        </p:txBody>
      </p:sp>
      <p:sp>
        <p:nvSpPr>
          <p:cNvPr id="3" name="Content Placeholder 2"/>
          <p:cNvSpPr>
            <a:spLocks noGrp="1"/>
          </p:cNvSpPr>
          <p:nvPr>
            <p:ph idx="1"/>
          </p:nvPr>
        </p:nvSpPr>
        <p:spPr>
          <a:xfrm>
            <a:off x="457200" y="1600201"/>
            <a:ext cx="8382000" cy="1752600"/>
          </a:xfrm>
        </p:spPr>
        <p:txBody>
          <a:bodyPr/>
          <a:lstStyle/>
          <a:p>
            <a:pPr marL="256032" indent="-256032">
              <a:buSzPct val="100000"/>
              <a:tabLst>
                <a:tab pos="174625" algn="l"/>
              </a:tabLst>
            </a:pPr>
            <a:r>
              <a:rPr lang="en-US" sz="2600" b="1" dirty="0"/>
              <a:t>Regression</a:t>
            </a:r>
          </a:p>
          <a:p>
            <a:pPr marL="707073" lvl="1" indent="-256032">
              <a:spcBef>
                <a:spcPts val="1200"/>
              </a:spcBef>
              <a:buSzPct val="100000"/>
              <a:tabLst>
                <a:tab pos="174625" algn="l"/>
              </a:tabLst>
            </a:pPr>
            <a:r>
              <a:rPr lang="en-US" sz="2400" dirty="0"/>
              <a:t>Given a collection of paired sample data, the </a:t>
            </a:r>
            <a:r>
              <a:rPr lang="en-US" sz="2400" b="1" dirty="0"/>
              <a:t>regression line </a:t>
            </a:r>
            <a:r>
              <a:rPr lang="en-US" sz="2400" dirty="0"/>
              <a:t>(or </a:t>
            </a:r>
            <a:r>
              <a:rPr lang="en-US" sz="2400" b="1" dirty="0"/>
              <a:t>line of best fit,</a:t>
            </a:r>
            <a:r>
              <a:rPr lang="en-US" sz="2400" i="1" dirty="0"/>
              <a:t> </a:t>
            </a:r>
            <a:r>
              <a:rPr lang="en-US" sz="2400" dirty="0"/>
              <a:t>or </a:t>
            </a:r>
            <a:r>
              <a:rPr lang="en-US" sz="2400" b="1" dirty="0"/>
              <a:t>least-squares line</a:t>
            </a:r>
            <a:r>
              <a:rPr lang="en-US" sz="2400" dirty="0"/>
              <a:t>) is the straight line that “best” fits the scatterplot of the data.</a:t>
            </a:r>
            <a:endParaRPr lang="en-US" sz="2400" kern="0" dirty="0"/>
          </a:p>
        </p:txBody>
      </p:sp>
      <p:pic>
        <p:nvPicPr>
          <p:cNvPr id="5" name="Picture 4" descr="The regression equation y-hat = b sub 0 + b sub 1 x algebraically describes the regression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81400"/>
            <a:ext cx="5283420" cy="1214398"/>
          </a:xfrm>
          <a:prstGeom prst="rect">
            <a:avLst/>
          </a:prstGeom>
        </p:spPr>
      </p:pic>
    </p:spTree>
    <p:extLst>
      <p:ext uri="{BB962C8B-B14F-4D97-AF65-F5344CB8AC3E}">
        <p14:creationId xmlns:p14="http://schemas.microsoft.com/office/powerpoint/2010/main" val="21882446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700"/>
            <a:ext cx="8229600" cy="1097280"/>
          </a:xfrm>
        </p:spPr>
        <p:txBody>
          <a:bodyPr/>
          <a:lstStyle/>
          <a:p>
            <a:r>
              <a:rPr lang="en-US" altLang="en-US" sz="3600" dirty="0">
                <a:latin typeface="+mj-lt"/>
              </a:rPr>
              <a:t>Example: Regression Line </a:t>
            </a:r>
            <a:r>
              <a:rPr lang="en-US" altLang="en-US" sz="2000" b="0" dirty="0">
                <a:latin typeface="+mj-lt"/>
              </a:rPr>
              <a:t>(1 of 2)</a:t>
            </a:r>
          </a:p>
        </p:txBody>
      </p:sp>
      <p:pic>
        <p:nvPicPr>
          <p:cNvPr id="4" name="Picture 3" descr="A scatter plot shows height versus shoe print length. The points are clustered around a regression line rising through (26, 165) and (34, 188). All values estim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828800"/>
            <a:ext cx="61436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22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902"/>
            <a:ext cx="8229600" cy="1097280"/>
          </a:xfrm>
        </p:spPr>
        <p:txBody>
          <a:bodyPr/>
          <a:lstStyle/>
          <a:p>
            <a:r>
              <a:rPr lang="en-US" altLang="en-US" sz="3600" dirty="0">
                <a:latin typeface="+mj-lt"/>
              </a:rPr>
              <a:t>Example: Regression Line </a:t>
            </a:r>
            <a:r>
              <a:rPr lang="en-US" altLang="en-US" sz="2000" b="0" dirty="0">
                <a:latin typeface="+mj-lt"/>
              </a:rPr>
              <a:t>(2 of 2)</a:t>
            </a:r>
          </a:p>
        </p:txBody>
      </p:sp>
      <p:pic>
        <p:nvPicPr>
          <p:cNvPr id="6" name="Picture 3" descr="A stat disk screen shows the following regression results: Y = b 0 + b 1 x, y-intercept b 0 = 80.93041, slope b 1 = 3.2185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70811"/>
            <a:ext cx="3854547" cy="256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724400" y="2209800"/>
            <a:ext cx="3733800" cy="1600200"/>
          </a:xfrm>
        </p:spPr>
        <p:txBody>
          <a:bodyPr/>
          <a:lstStyle/>
          <a:p>
            <a:pPr marL="0" indent="0">
              <a:buNone/>
            </a:pPr>
            <a:r>
              <a:rPr lang="en-US" sz="2400" kern="0" dirty="0"/>
              <a:t>The general form of the regression equation has a </a:t>
            </a:r>
            <a:r>
              <a:rPr lang="en-US" sz="2400" i="1" kern="0" dirty="0"/>
              <a:t>y</a:t>
            </a:r>
            <a:r>
              <a:rPr lang="en-US" sz="2400" kern="0" dirty="0"/>
              <a:t>-intercept of </a:t>
            </a:r>
            <a:r>
              <a:rPr lang="en-US" sz="2400" i="1" kern="0" dirty="0">
                <a:ea typeface="Cambria Math" panose="02040503050406030204" pitchFamily="18" charset="0"/>
              </a:rPr>
              <a:t>b</a:t>
            </a:r>
            <a:r>
              <a:rPr lang="en-US" sz="2400" kern="0" baseline="-25000" dirty="0">
                <a:ea typeface="Cambria Math" panose="02040503050406030204" pitchFamily="18" charset="0"/>
              </a:rPr>
              <a:t>0</a:t>
            </a:r>
            <a:r>
              <a:rPr lang="en-US" sz="2400" kern="0" dirty="0"/>
              <a:t> = 80.9 and slope </a:t>
            </a:r>
            <a:r>
              <a:rPr lang="en-US" sz="2400" i="1" kern="0" dirty="0">
                <a:ea typeface="Cambria Math" panose="02040503050406030204" pitchFamily="18" charset="0"/>
              </a:rPr>
              <a:t>b</a:t>
            </a:r>
            <a:r>
              <a:rPr lang="en-US" sz="2400" kern="0" baseline="-25000" dirty="0">
                <a:ea typeface="Cambria Math" panose="02040503050406030204" pitchFamily="18" charset="0"/>
              </a:rPr>
              <a:t>1</a:t>
            </a:r>
            <a:r>
              <a:rPr lang="en-US" sz="2400" kern="0" dirty="0"/>
              <a:t> = 3.22.</a:t>
            </a:r>
          </a:p>
        </p:txBody>
      </p:sp>
      <p:pic>
        <p:nvPicPr>
          <p:cNvPr id="4" name="Picture 3" descr="The equation of the regression line is y-hat = 80.9 + 3.22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11" y="4642619"/>
            <a:ext cx="6870023" cy="264541"/>
          </a:xfrm>
          <a:prstGeom prst="rect">
            <a:avLst/>
          </a:prstGeom>
        </p:spPr>
      </p:pic>
      <p:sp>
        <p:nvSpPr>
          <p:cNvPr id="5" name="Content Placeholder 4"/>
          <p:cNvSpPr>
            <a:spLocks noGrp="1"/>
          </p:cNvSpPr>
          <p:nvPr>
            <p:ph idx="13"/>
          </p:nvPr>
        </p:nvSpPr>
        <p:spPr>
          <a:xfrm>
            <a:off x="457200" y="5105400"/>
            <a:ext cx="8229600" cy="990600"/>
          </a:xfrm>
        </p:spPr>
        <p:txBody>
          <a:bodyPr/>
          <a:lstStyle/>
          <a:p>
            <a:pPr marL="0" indent="0">
              <a:buFontTx/>
              <a:buNone/>
            </a:pPr>
            <a:r>
              <a:rPr lang="en-US" altLang="en-US" sz="2400" dirty="0"/>
              <a:t>Using variable names, the equation is:</a:t>
            </a:r>
          </a:p>
          <a:p>
            <a:pPr marL="0" indent="0" algn="ctr">
              <a:buFontTx/>
              <a:buNone/>
            </a:pPr>
            <a:r>
              <a:rPr lang="en-US" altLang="en-US" sz="2400" dirty="0"/>
              <a:t>Height = 80.9 + 3.22 (Shoe Print Length)</a:t>
            </a:r>
          </a:p>
        </p:txBody>
      </p:sp>
    </p:spTree>
    <p:extLst>
      <p:ext uri="{BB962C8B-B14F-4D97-AF65-F5344CB8AC3E}">
        <p14:creationId xmlns:p14="http://schemas.microsoft.com/office/powerpoint/2010/main" val="329050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McDonald’s Lunch Service Times </a:t>
            </a:r>
            <a:r>
              <a:rPr lang="en-US" sz="2000" b="0" dirty="0">
                <a:latin typeface="+mj-lt"/>
              </a:rPr>
              <a:t>(1 of 5)</a:t>
            </a:r>
            <a:endParaRPr lang="en-IN" sz="2000" b="0" dirty="0">
              <a:latin typeface="+mj-lt"/>
            </a:endParaRPr>
          </a:p>
        </p:txBody>
      </p:sp>
      <p:sp>
        <p:nvSpPr>
          <p:cNvPr id="3" name="Content Placeholder 2"/>
          <p:cNvSpPr>
            <a:spLocks noGrp="1"/>
          </p:cNvSpPr>
          <p:nvPr>
            <p:ph idx="1"/>
          </p:nvPr>
        </p:nvSpPr>
        <p:spPr>
          <a:xfrm>
            <a:off x="457200" y="1600201"/>
            <a:ext cx="8229600" cy="2133600"/>
          </a:xfrm>
        </p:spPr>
        <p:txBody>
          <a:bodyPr/>
          <a:lstStyle/>
          <a:p>
            <a:pPr marL="0" indent="0">
              <a:buNone/>
            </a:pPr>
            <a:r>
              <a:rPr lang="en-US" sz="2600" dirty="0"/>
              <a:t>Using the McDonald’s lunch service times in the first table, follow the procedure shown on the next slide to construct the frequency distribution shown in the second table. Use five classes.</a:t>
            </a:r>
          </a:p>
          <a:p>
            <a:pPr marL="0" indent="0">
              <a:buNone/>
            </a:pPr>
            <a:r>
              <a:rPr lang="en-US" sz="2000" dirty="0"/>
              <a:t>Drive-through Service Times (seconds) for McDonald’s Lunches</a:t>
            </a:r>
          </a:p>
        </p:txBody>
      </p:sp>
      <p:graphicFrame>
        <p:nvGraphicFramePr>
          <p:cNvPr id="5" name="Table 4" descr="The table provides the following service times in seconds: 107, 139, 197, 209, 281, 254, 163, 150, 127, 308, 206, 187, 169, 83, 127, 133, 140, 143, 130, 144, 91, 113, 153, 255, 252, 200, 117, 167, 148, 184, 123, 153, 155, 154, 100, 117, 101, 138, 186, 196, 146, 90, 144, 119, 135, 151, 197, 171, 190, 169."/>
          <p:cNvGraphicFramePr>
            <a:graphicFrameLocks noGrp="1"/>
          </p:cNvGraphicFramePr>
          <p:nvPr>
            <p:extLst>
              <p:ext uri="{D42A27DB-BD31-4B8C-83A1-F6EECF244321}">
                <p14:modId xmlns:p14="http://schemas.microsoft.com/office/powerpoint/2010/main" val="1671645957"/>
              </p:ext>
            </p:extLst>
          </p:nvPr>
        </p:nvGraphicFramePr>
        <p:xfrm>
          <a:off x="381002" y="3815080"/>
          <a:ext cx="8534399" cy="833120"/>
        </p:xfrm>
        <a:graphic>
          <a:graphicData uri="http://schemas.openxmlformats.org/drawingml/2006/table">
            <a:tbl>
              <a:tblPr firstRow="1" bandRow="1">
                <a:tableStyleId>{3B4B98B0-60AC-42C2-AFA5-B58CD77FA1E5}</a:tableStyleId>
              </a:tblPr>
              <a:tblGrid>
                <a:gridCol w="45719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533400">
                  <a:extLst>
                    <a:ext uri="{9D8B030D-6E8A-4147-A177-3AD203B41FA5}">
                      <a16:colId xmlns:a16="http://schemas.microsoft.com/office/drawing/2014/main" val="20012"/>
                    </a:ext>
                  </a:extLst>
                </a:gridCol>
                <a:gridCol w="533400">
                  <a:extLst>
                    <a:ext uri="{9D8B030D-6E8A-4147-A177-3AD203B41FA5}">
                      <a16:colId xmlns:a16="http://schemas.microsoft.com/office/drawing/2014/main" val="20013"/>
                    </a:ext>
                  </a:extLst>
                </a:gridCol>
                <a:gridCol w="504039">
                  <a:extLst>
                    <a:ext uri="{9D8B030D-6E8A-4147-A177-3AD203B41FA5}">
                      <a16:colId xmlns:a16="http://schemas.microsoft.com/office/drawing/2014/main" val="20014"/>
                    </a:ext>
                  </a:extLst>
                </a:gridCol>
                <a:gridCol w="486561">
                  <a:extLst>
                    <a:ext uri="{9D8B030D-6E8A-4147-A177-3AD203B41FA5}">
                      <a16:colId xmlns:a16="http://schemas.microsoft.com/office/drawing/2014/main" val="20015"/>
                    </a:ext>
                  </a:extLst>
                </a:gridCol>
                <a:gridCol w="609601">
                  <a:extLst>
                    <a:ext uri="{9D8B030D-6E8A-4147-A177-3AD203B41FA5}">
                      <a16:colId xmlns:a16="http://schemas.microsoft.com/office/drawing/2014/main" val="20016"/>
                    </a:ext>
                  </a:extLst>
                </a:gridCol>
              </a:tblGrid>
              <a:tr h="274320">
                <a:tc>
                  <a:txBody>
                    <a:bodyPr/>
                    <a:lstStyle/>
                    <a:p>
                      <a:r>
                        <a:rPr lang="en-IN" sz="1200" b="0" dirty="0"/>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254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4480">
                <a:tc>
                  <a:txBody>
                    <a:bodyPr/>
                    <a:lstStyle/>
                    <a:p>
                      <a:r>
                        <a:rPr lang="en-IN" sz="1200" b="0" dirty="0"/>
                        <a:t>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N" sz="1200" b="0" dirty="0"/>
                        <a:t>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920">
                <a:tc>
                  <a:txBody>
                    <a:bodyPr/>
                    <a:lstStyle/>
                    <a:p>
                      <a:r>
                        <a:rPr lang="en-IN" sz="12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200" b="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 name="Content Placeholder 3"/>
          <p:cNvSpPr>
            <a:spLocks noGrp="1"/>
          </p:cNvSpPr>
          <p:nvPr>
            <p:ph idx="13"/>
          </p:nvPr>
        </p:nvSpPr>
        <p:spPr>
          <a:xfrm>
            <a:off x="457200" y="5029201"/>
            <a:ext cx="3200400" cy="838200"/>
          </a:xfrm>
        </p:spPr>
        <p:txBody>
          <a:bodyPr/>
          <a:lstStyle/>
          <a:p>
            <a:pPr marL="0" indent="0">
              <a:buNone/>
            </a:pPr>
            <a:r>
              <a:rPr lang="en-US" sz="2200" dirty="0"/>
              <a:t>McDonald’s Lunch Drive-Through Service Times</a:t>
            </a:r>
          </a:p>
        </p:txBody>
      </p:sp>
      <p:graphicFrame>
        <p:nvGraphicFramePr>
          <p:cNvPr id="6" name="Table 5" descr="A table. For each time interval in seconds, the table provides the frequency, as follows: 75 to 124, 11; 125 to 174, 24; 175 to 224, 10; 225 to 274, 3; 275 to 324, 2."/>
          <p:cNvGraphicFramePr>
            <a:graphicFrameLocks noGrp="1"/>
          </p:cNvGraphicFramePr>
          <p:nvPr>
            <p:extLst>
              <p:ext uri="{D42A27DB-BD31-4B8C-83A1-F6EECF244321}">
                <p14:modId xmlns:p14="http://schemas.microsoft.com/office/powerpoint/2010/main" val="49876608"/>
              </p:ext>
            </p:extLst>
          </p:nvPr>
        </p:nvGraphicFramePr>
        <p:xfrm>
          <a:off x="4495800" y="4754880"/>
          <a:ext cx="2819400" cy="1645920"/>
        </p:xfrm>
        <a:graphic>
          <a:graphicData uri="http://schemas.openxmlformats.org/drawingml/2006/table">
            <a:tbl>
              <a:tblPr firstRow="1" bandRow="1">
                <a:tableStyleId>{3B4B98B0-60AC-42C2-AFA5-B58CD77FA1E5}</a:tableStyleId>
              </a:tblPr>
              <a:tblGrid>
                <a:gridCol w="1445846">
                  <a:extLst>
                    <a:ext uri="{9D8B030D-6E8A-4147-A177-3AD203B41FA5}">
                      <a16:colId xmlns:a16="http://schemas.microsoft.com/office/drawing/2014/main" val="20000"/>
                    </a:ext>
                  </a:extLst>
                </a:gridCol>
                <a:gridCol w="1373554">
                  <a:extLst>
                    <a:ext uri="{9D8B030D-6E8A-4147-A177-3AD203B41FA5}">
                      <a16:colId xmlns:a16="http://schemas.microsoft.com/office/drawing/2014/main" val="20001"/>
                    </a:ext>
                  </a:extLst>
                </a:gridCol>
              </a:tblGrid>
              <a:tr h="198120">
                <a:tc>
                  <a:txBody>
                    <a:bodyPr/>
                    <a:lstStyle/>
                    <a:p>
                      <a:pPr algn="ctr"/>
                      <a:r>
                        <a:rPr lang="en-IN" sz="1200" dirty="0"/>
                        <a:t>Time (Seconds)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200" dirty="0"/>
                        <a:t>Frequency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2400">
                <a:tc>
                  <a:txBody>
                    <a:bodyPr/>
                    <a:lstStyle/>
                    <a:p>
                      <a:pPr algn="ctr"/>
                      <a:r>
                        <a:rPr lang="en-IN" sz="1200" dirty="0"/>
                        <a:t>75-124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880">
                <a:tc>
                  <a:txBody>
                    <a:bodyPr/>
                    <a:lstStyle/>
                    <a:p>
                      <a:pPr algn="ctr"/>
                      <a:r>
                        <a:rPr lang="en-IN" sz="1200" dirty="0"/>
                        <a:t>125-174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2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n-IN" sz="1200" dirty="0"/>
                        <a:t>175-224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algn="ctr"/>
                      <a:r>
                        <a:rPr lang="en-IN" sz="1200" dirty="0"/>
                        <a:t>225-274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2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7640">
                <a:tc>
                  <a:txBody>
                    <a:bodyPr/>
                    <a:lstStyle/>
                    <a:p>
                      <a:pPr algn="ctr"/>
                      <a:r>
                        <a:rPr lang="en-IN" sz="1200" dirty="0"/>
                        <a:t>275-324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7127174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4632</TotalTime>
  <Words>3748</Words>
  <Application>Microsoft Office PowerPoint</Application>
  <PresentationFormat>عرض على الشاشة (4:3)</PresentationFormat>
  <Paragraphs>453</Paragraphs>
  <Slides>85</Slides>
  <Notes>5</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85</vt:i4>
      </vt:variant>
    </vt:vector>
  </HeadingPairs>
  <TitlesOfParts>
    <vt:vector size="90" baseType="lpstr">
      <vt:lpstr>Arial</vt:lpstr>
      <vt:lpstr>Times New Roman</vt:lpstr>
      <vt:lpstr>Verdana</vt:lpstr>
      <vt:lpstr>Wingdings</vt:lpstr>
      <vt:lpstr>508 Lecture</vt:lpstr>
      <vt:lpstr>Biostatistics for the Biological and Health Sciences </vt:lpstr>
      <vt:lpstr>Exploring Data with Tables and Graphs</vt:lpstr>
      <vt:lpstr>Key Concept</vt:lpstr>
      <vt:lpstr>Frequency Distribution</vt:lpstr>
      <vt:lpstr>Definitions (1 of 2)</vt:lpstr>
      <vt:lpstr>Definitions (2 of 2)</vt:lpstr>
      <vt:lpstr>Procedure for Constructing a Frequency Distribution (1 of 2)</vt:lpstr>
      <vt:lpstr>Procedure for Constructing a Frequency Distribution (2 of 2)</vt:lpstr>
      <vt:lpstr>Example: McDonald’s Lunch Service Times (1 of 5)</vt:lpstr>
      <vt:lpstr>Example: McDonald’s Lunch Service Times (2 of 5)</vt:lpstr>
      <vt:lpstr>Example: McDonald’s Lunch Service Times (3 of 5)</vt:lpstr>
      <vt:lpstr>Example: McDonald’s Lunch Service Times (4 of 5)</vt:lpstr>
      <vt:lpstr>Example: McDonald’s Lunch Service Times (5 of 5)</vt:lpstr>
      <vt:lpstr>Relative Frequency Distribution (1 of 2)</vt:lpstr>
      <vt:lpstr>Relative Frequency Distribution (2 of 2)</vt:lpstr>
      <vt:lpstr>Cumulative Frequency Distribution</vt:lpstr>
      <vt:lpstr>Critical Thinking: Using Frequency Distributions to Understand Data</vt:lpstr>
      <vt:lpstr>Gaps</vt:lpstr>
      <vt:lpstr>Example: Exploring Data: What Does   a Gap Tell Us? (1 of 2)</vt:lpstr>
      <vt:lpstr>Example: Exploring Data: What Does   a Gap Tell Us? (2 of 2)</vt:lpstr>
      <vt:lpstr>Comparisons</vt:lpstr>
      <vt:lpstr>Example: Comparing McDonald’s and Dunkin’ Donuts (1 of 2)</vt:lpstr>
      <vt:lpstr>Example: Comparing McDonald’s and Dunkin’ Donuts (2 of 2)</vt:lpstr>
      <vt:lpstr>Exploring Data with Tables and Graphs</vt:lpstr>
      <vt:lpstr>Key Concept</vt:lpstr>
      <vt:lpstr>Histogram</vt:lpstr>
      <vt:lpstr>Important Uses of a Histogram</vt:lpstr>
      <vt:lpstr>Relative Frequency Histogram</vt:lpstr>
      <vt:lpstr>Critical Thinking Interpreting Histograms</vt:lpstr>
      <vt:lpstr>Common Distribution Shapes</vt:lpstr>
      <vt:lpstr>Normal Distribution</vt:lpstr>
      <vt:lpstr>Skewness (1 of 3)</vt:lpstr>
      <vt:lpstr>Skewness (2 of 3)</vt:lpstr>
      <vt:lpstr>Skewness (3 of 3)</vt:lpstr>
      <vt:lpstr>Assessing Normality with Normal Quantile Plots (1 of 5)</vt:lpstr>
      <vt:lpstr>Assessing Normality with Normal Quantile Plots (2 of 5)</vt:lpstr>
      <vt:lpstr>Assessing Normality with Normal Quantile Plots (3 of 5)</vt:lpstr>
      <vt:lpstr>Assessing Normality with Normal Quantile Plots (4 of 5)</vt:lpstr>
      <vt:lpstr>Assessing Normality with Normal Quantile Plots (5 of 5)</vt:lpstr>
      <vt:lpstr>Exploring Data with Tables and Graphs</vt:lpstr>
      <vt:lpstr>Key Concept</vt:lpstr>
      <vt:lpstr>Graphs that Enlighten: Dotplots (1 of 2)</vt:lpstr>
      <vt:lpstr>Graphs that Enlighten: Dotplots (2 of 2)</vt:lpstr>
      <vt:lpstr>Stemplots (1 of 2)</vt:lpstr>
      <vt:lpstr>Stemplots (2 of 2)</vt:lpstr>
      <vt:lpstr>Time-Series Graph (1 of 2)</vt:lpstr>
      <vt:lpstr>Time-Series Graph (2 of 2)</vt:lpstr>
      <vt:lpstr>Bar Graph (1 of 2)</vt:lpstr>
      <vt:lpstr>Bar Graph (2 of 2)</vt:lpstr>
      <vt:lpstr>Pareto Chart (1 of 3)</vt:lpstr>
      <vt:lpstr>Pareto Chart (2 of 3)</vt:lpstr>
      <vt:lpstr>Pareto Chart (3 of 3)</vt:lpstr>
      <vt:lpstr> Pie Chart (1 of 3)</vt:lpstr>
      <vt:lpstr> Pie Chart (2 of 3)</vt:lpstr>
      <vt:lpstr> Pie Chart (3 of 3)</vt:lpstr>
      <vt:lpstr>Frequency Polygon (1 of 3)</vt:lpstr>
      <vt:lpstr>Frequency Polygon (2 of 3)</vt:lpstr>
      <vt:lpstr>Frequency Polygon (3 of 3)</vt:lpstr>
      <vt:lpstr>Relative Frequency Polygon</vt:lpstr>
      <vt:lpstr>Graphs That Deceive (1 of 4)</vt:lpstr>
      <vt:lpstr>Graphs That Deceive (2 of 4)</vt:lpstr>
      <vt:lpstr>Graphs That Deceive (3 of 4)</vt:lpstr>
      <vt:lpstr>Graphs That Deceive (4 of 4)</vt:lpstr>
      <vt:lpstr>Pictographs</vt:lpstr>
      <vt:lpstr>Concluding Thoughts (1 of 2)</vt:lpstr>
      <vt:lpstr>Concluding Thoughts (2 of 2)</vt:lpstr>
      <vt:lpstr>Exploring Data with Tables and Graphs</vt:lpstr>
      <vt:lpstr>Key Concept</vt:lpstr>
      <vt:lpstr>Scatterplot and Correlation (1 of 2)</vt:lpstr>
      <vt:lpstr>Scatterplot and Correlation (2 of 2)</vt:lpstr>
      <vt:lpstr>Example: Waist and Arm Correlation (1 of 2)</vt:lpstr>
      <vt:lpstr>Example: Waist and Arm Correlation (2 of 2)</vt:lpstr>
      <vt:lpstr>Linear Correlation Coefficient r</vt:lpstr>
      <vt:lpstr>Using r for Determining Correlation</vt:lpstr>
      <vt:lpstr>Example: Correlation between Shoe Print Lengths and Heights? (1 of 2)</vt:lpstr>
      <vt:lpstr>Example: Correlation between Shoe Print Lengths and Heights? (2 of 2)</vt:lpstr>
      <vt:lpstr>P-Value</vt:lpstr>
      <vt:lpstr>Interpreting a P-Value from the Previous Example</vt:lpstr>
      <vt:lpstr>Interpreting a P-Value from the Example Where n = 5</vt:lpstr>
      <vt:lpstr>Interpreting a P-Value</vt:lpstr>
      <vt:lpstr>Example: Correlation between Shoe Print Lengths and Heights (n = 40)</vt:lpstr>
      <vt:lpstr>Example: Correlation between Shoe Print Lengths and Heights</vt:lpstr>
      <vt:lpstr>Regression</vt:lpstr>
      <vt:lpstr>Example: Regression Line (1 of 2)</vt:lpstr>
      <vt:lpstr>Example: Regression Line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13e</dc:title>
  <dc:subject>Statistics</dc:subject>
  <dc:creator>Mario F. Triola</dc:creator>
  <cp:lastModifiedBy>fuad awwad</cp:lastModifiedBy>
  <cp:revision>1254</cp:revision>
  <dcterms:created xsi:type="dcterms:W3CDTF">2014-07-14T20:04:21Z</dcterms:created>
  <dcterms:modified xsi:type="dcterms:W3CDTF">2020-09-12T21:03:47Z</dcterms:modified>
</cp:coreProperties>
</file>