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0"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a:ea typeface="ＭＳ Ｐゴシック"/>
        <a:cs typeface="+mn-cs"/>
      </a:defRPr>
    </a:lvl1pPr>
    <a:lvl2pPr marL="457200" algn="l" rtl="0" fontAlgn="base">
      <a:spcBef>
        <a:spcPct val="0"/>
      </a:spcBef>
      <a:spcAft>
        <a:spcPct val="0"/>
      </a:spcAft>
      <a:defRPr kern="1200">
        <a:solidFill>
          <a:schemeClr val="tx1"/>
        </a:solidFill>
        <a:latin typeface="Arial"/>
        <a:ea typeface="ＭＳ Ｐゴシック"/>
        <a:cs typeface="+mn-cs"/>
      </a:defRPr>
    </a:lvl2pPr>
    <a:lvl3pPr marL="914400" algn="l" rtl="0" fontAlgn="base">
      <a:spcBef>
        <a:spcPct val="0"/>
      </a:spcBef>
      <a:spcAft>
        <a:spcPct val="0"/>
      </a:spcAft>
      <a:defRPr kern="1200">
        <a:solidFill>
          <a:schemeClr val="tx1"/>
        </a:solidFill>
        <a:latin typeface="Arial"/>
        <a:ea typeface="ＭＳ Ｐゴシック"/>
        <a:cs typeface="+mn-cs"/>
      </a:defRPr>
    </a:lvl3pPr>
    <a:lvl4pPr marL="1371600" algn="l" rtl="0" fontAlgn="base">
      <a:spcBef>
        <a:spcPct val="0"/>
      </a:spcBef>
      <a:spcAft>
        <a:spcPct val="0"/>
      </a:spcAft>
      <a:defRPr kern="1200">
        <a:solidFill>
          <a:schemeClr val="tx1"/>
        </a:solidFill>
        <a:latin typeface="Arial"/>
        <a:ea typeface="ＭＳ Ｐゴシック"/>
        <a:cs typeface="+mn-cs"/>
      </a:defRPr>
    </a:lvl4pPr>
    <a:lvl5pPr marL="1828800" algn="l" rtl="0" fontAlgn="base">
      <a:spcBef>
        <a:spcPct val="0"/>
      </a:spcBef>
      <a:spcAft>
        <a:spcPct val="0"/>
      </a:spcAft>
      <a:defRPr kern="1200">
        <a:solidFill>
          <a:schemeClr val="tx1"/>
        </a:solidFill>
        <a:latin typeface="Arial"/>
        <a:ea typeface="ＭＳ Ｐゴシック"/>
        <a:cs typeface="+mn-cs"/>
      </a:defRPr>
    </a:lvl5pPr>
    <a:lvl6pPr marL="2286000" algn="l" defTabSz="914400" rtl="0" eaLnBrk="1" latinLnBrk="0" hangingPunct="1">
      <a:defRPr kern="1200">
        <a:solidFill>
          <a:schemeClr val="tx1"/>
        </a:solidFill>
        <a:latin typeface="Arial"/>
        <a:ea typeface="ＭＳ Ｐゴシック"/>
        <a:cs typeface="+mn-cs"/>
      </a:defRPr>
    </a:lvl6pPr>
    <a:lvl7pPr marL="2743200" algn="l" defTabSz="914400" rtl="0" eaLnBrk="1" latinLnBrk="0" hangingPunct="1">
      <a:defRPr kern="1200">
        <a:solidFill>
          <a:schemeClr val="tx1"/>
        </a:solidFill>
        <a:latin typeface="Arial"/>
        <a:ea typeface="ＭＳ Ｐゴシック"/>
        <a:cs typeface="+mn-cs"/>
      </a:defRPr>
    </a:lvl7pPr>
    <a:lvl8pPr marL="3200400" algn="l" defTabSz="914400" rtl="0" eaLnBrk="1" latinLnBrk="0" hangingPunct="1">
      <a:defRPr kern="1200">
        <a:solidFill>
          <a:schemeClr val="tx1"/>
        </a:solidFill>
        <a:latin typeface="Arial"/>
        <a:ea typeface="ＭＳ Ｐゴシック"/>
        <a:cs typeface="+mn-cs"/>
      </a:defRPr>
    </a:lvl8pPr>
    <a:lvl9pPr marL="3657600" algn="l" defTabSz="914400" rtl="0" eaLnBrk="1" latinLnBrk="0" hangingPunct="1">
      <a:defRPr kern="1200">
        <a:solidFill>
          <a:schemeClr val="tx1"/>
        </a:solidFill>
        <a:latin typeface="Arial"/>
        <a:ea typeface="ＭＳ Ｐゴシック"/>
        <a:cs typeface="+mn-cs"/>
      </a:defRPr>
    </a:lvl9pPr>
  </p:defaultTextStyle>
  <p:extLst>
    <p:ext uri="{EFAFB233-063F-42B5-8137-9DF3F51BA10A}">
      <p15:sldGuideLst xmlns:p15="http://schemas.microsoft.com/office/powerpoint/2012/main">
        <p15:guide id="1" orient="horz" pos="2158">
          <p15:clr>
            <a:srgbClr val="A4A3A4"/>
          </p15:clr>
        </p15:guide>
        <p15:guide id="2" pos="2878">
          <p15:clr>
            <a:srgbClr val="A4A3A4"/>
          </p15:clr>
        </p15:guide>
      </p15:sldGuideLst>
    </p:ext>
    <p:ext uri="{2D200454-40CA-4A62-9FC3-DE9A4176ACB9}">
      <p15:notesGuideLst xmlns:p15="http://schemas.microsoft.com/office/powerpoint/2012/main">
        <p15:guide id="1" orient="horz" pos="2878">
          <p15:clr>
            <a:srgbClr val="A4A3A4"/>
          </p15:clr>
        </p15:guide>
        <p15:guide id="2" pos="215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ACF4677E-8BD2-47ae-8A1F-98590045965D">
      <hp:hncThemeShow xmlns:hp="http://schemas.haansoft.com/office/presentation/8.0" xmlns:dsp="http://schemas.microsoft.com/office/drawing/2008/diagram" xmlns:dgm="http://schemas.openxmlformats.org/drawingml/2006/diagram" xmlns:c="http://schemas.openxmlformats.org/drawingml/2006/chart" xmlns="" themeShowType="1" themeSkinType="1" themeTransitionType="1" useThemeTransition="1" byMouseClick="1" attrType="1" dur="200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TxStyle/>
      <a:tcStyle>
        <a:tcBdr/>
        <a:fill>
          <a:solidFill>
            <a:schemeClr val="accent1">
              <a:tint val="40000"/>
            </a:schemeClr>
          </a:solidFill>
        </a:fill>
      </a:tcStyle>
    </a:band1H>
    <a:band2H>
      <a:tcTxStyle/>
      <a:tcStyle>
        <a:tcBdr/>
      </a:tcStyle>
    </a:band2H>
    <a:band1V>
      <a:tcTxStyle/>
      <a:tcStyle>
        <a:tcBdr/>
        <a:fill>
          <a:solidFill>
            <a:schemeClr val="accent1">
              <a:tint val="40000"/>
            </a:schemeClr>
          </a:solidFill>
        </a:fill>
      </a:tcStyle>
    </a:band1V>
    <a:band2V>
      <a:tcTxStyle/>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TxStyle/>
      <a:tcStyle>
        <a:tcBdr/>
        <a:fill>
          <a:solidFill>
            <a:schemeClr val="accent2">
              <a:tint val="40000"/>
            </a:schemeClr>
          </a:solidFill>
        </a:fill>
      </a:tcStyle>
    </a:band1H>
    <a:band2H>
      <a:tcTxStyle/>
      <a:tcStyle>
        <a:tcBdr/>
      </a:tcStyle>
    </a:band2H>
    <a:band1V>
      <a:tcTxStyle/>
      <a:tcStyle>
        <a:tcBdr/>
        <a:fill>
          <a:solidFill>
            <a:schemeClr val="accent2">
              <a:tint val="40000"/>
            </a:schemeClr>
          </a:solidFill>
        </a:fill>
      </a:tcStyle>
    </a:band1V>
    <a:band2V>
      <a:tcTxStyle/>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TxStyle/>
      <a:tcStyle>
        <a:tcBdr/>
        <a:fill>
          <a:solidFill>
            <a:schemeClr val="accent6">
              <a:tint val="20000"/>
            </a:schemeClr>
          </a:solidFill>
        </a:fill>
      </a:tcStyle>
    </a:band1H>
    <a:band1V>
      <a:tcTxStyle/>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488" autoAdjust="0"/>
  </p:normalViewPr>
  <p:slideViewPr>
    <p:cSldViewPr>
      <p:cViewPr varScale="1">
        <p:scale>
          <a:sx n="60" d="100"/>
          <a:sy n="60" d="100"/>
        </p:scale>
        <p:origin x="1686" y="66"/>
      </p:cViewPr>
      <p:guideLst>
        <p:guide orient="horz" pos="2158"/>
        <p:guide pos="28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592" y="-984"/>
      </p:cViewPr>
      <p:guideLst>
        <p:guide orient="horz" pos="2878"/>
        <p:guide pos="215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xfrm>
            <a:off x="0" y="0"/>
            <a:ext cx="2971800" cy="457200"/>
          </a:xfrm>
          <a:prstGeom prst="rect">
            <a:avLst/>
          </a:prstGeom>
          <a:noFill/>
          <a:ln w="9525">
            <a:noFill/>
            <a:miter/>
          </a:ln>
          <a:effectLst/>
        </p:spPr>
        <p:txBody>
          <a:bodyPr vert="horz" wrap="square" lIns="91440" tIns="45720" rIns="91440" bIns="45720" anchor="t" anchorCtr="0"/>
          <a:lstStyle>
            <a:lvl1pPr>
              <a:defRPr sz="1200">
                <a:latin typeface="Arial"/>
                <a:ea typeface="+mn-ea"/>
              </a:defRPr>
            </a:lvl1pPr>
          </a:lstStyle>
          <a:p>
            <a:pPr>
              <a:defRPr lang="ar-AE"/>
            </a:pPr>
            <a:endParaRPr lang="ar-AE" altLang="en-US"/>
          </a:p>
        </p:txBody>
      </p:sp>
      <p:sp>
        <p:nvSpPr>
          <p:cNvPr id="22531" name="Rectangle 3"/>
          <p:cNvSpPr>
            <a:spLocks noGrp="1" noChangeArrowheads="1"/>
          </p:cNvSpPr>
          <p:nvPr>
            <p:ph type="dt" idx="1"/>
          </p:nvPr>
        </p:nvSpPr>
        <p:spPr>
          <a:xfrm>
            <a:off x="3884613" y="0"/>
            <a:ext cx="2971800" cy="457200"/>
          </a:xfrm>
          <a:prstGeom prst="rect">
            <a:avLst/>
          </a:prstGeom>
          <a:noFill/>
          <a:ln w="9525">
            <a:noFill/>
            <a:miter/>
          </a:ln>
          <a:effectLst/>
        </p:spPr>
        <p:txBody>
          <a:bodyPr vert="horz" wrap="square" lIns="91440" tIns="45720" rIns="91440" bIns="45720" anchor="t" anchorCtr="0"/>
          <a:lstStyle>
            <a:lvl1pPr algn="r">
              <a:defRPr sz="1200">
                <a:latin typeface="Arial"/>
                <a:ea typeface="+mn-ea"/>
              </a:defRPr>
            </a:lvl1pPr>
          </a:lstStyle>
          <a:p>
            <a:pPr>
              <a:defRPr lang="ar-AE"/>
            </a:pPr>
            <a:endParaRPr lang="ar-AE" altLang="en-US"/>
          </a:p>
        </p:txBody>
      </p:sp>
      <p:sp>
        <p:nvSpPr>
          <p:cNvPr id="13316" name="Rectangle 4"/>
          <p:cNvSpPr>
            <a:spLocks noGrp="1" noRot="1" noChangeAspect="1" noChangeArrowheads="1" noTextEdit="1"/>
          </p:cNvSpPr>
          <p:nvPr>
            <p:ph type="sldImg" idx="2"/>
          </p:nvPr>
        </p:nvSpPr>
        <p:spPr>
          <a:xfrm>
            <a:off x="1143000" y="685800"/>
            <a:ext cx="4572000" cy="3429000"/>
          </a:xfrm>
          <a:prstGeom prst="rect">
            <a:avLst/>
          </a:prstGeom>
          <a:noFill/>
          <a:ln w="9525">
            <a:solidFill>
              <a:srgbClr val="000000"/>
            </a:solidFill>
            <a:miter/>
          </a:ln>
        </p:spPr>
      </p:sp>
      <p:sp>
        <p:nvSpPr>
          <p:cNvPr id="22533" name="Rectangle 5"/>
          <p:cNvSpPr>
            <a:spLocks noGrp="1" noChangeArrowheads="1"/>
          </p:cNvSpPr>
          <p:nvPr>
            <p:ph type="body" sz="quarter" idx="3"/>
          </p:nvPr>
        </p:nvSpPr>
        <p:spPr>
          <a:xfrm>
            <a:off x="685800" y="4343400"/>
            <a:ext cx="5486400" cy="4114800"/>
          </a:xfrm>
          <a:prstGeom prst="rect">
            <a:avLst/>
          </a:prstGeom>
          <a:noFill/>
          <a:ln w="9525">
            <a:noFill/>
            <a:miter/>
          </a:ln>
          <a:effectLst/>
        </p:spPr>
        <p:txBody>
          <a:bodyPr vert="horz" wrap="square" lIns="91440" tIns="45720" rIns="91440" bIns="45720" anchor="t" anchorCtr="0"/>
          <a:lstStyle/>
          <a:p>
            <a:pPr lvl="0">
              <a:defRPr lang="ar-AE" altLang="en-US"/>
            </a:pPr>
            <a:r>
              <a:rPr lang="ar-AE" altLang="en-US"/>
              <a:t>انقر نقرًا مزدوجًا لتحرير أنماط النص الرئيسي</a:t>
            </a:r>
          </a:p>
          <a:p>
            <a:pPr lvl="1">
              <a:defRPr lang="ar-AE" altLang="en-US"/>
            </a:pPr>
            <a:r>
              <a:rPr lang="ar-AE" altLang="en-US"/>
              <a:t>المستوى الثاني</a:t>
            </a:r>
          </a:p>
          <a:p>
            <a:pPr lvl="2">
              <a:defRPr lang="ar-AE" altLang="en-US"/>
            </a:pPr>
            <a:r>
              <a:rPr lang="ar-AE" altLang="en-US"/>
              <a:t>المستوى الثالث</a:t>
            </a:r>
          </a:p>
          <a:p>
            <a:pPr lvl="3">
              <a:defRPr lang="ar-AE" altLang="en-US"/>
            </a:pPr>
            <a:r>
              <a:rPr lang="ar-AE" altLang="en-US"/>
              <a:t>المستوى الرابع</a:t>
            </a:r>
          </a:p>
          <a:p>
            <a:pPr lvl="4">
              <a:defRPr lang="ar-AE" altLang="en-US"/>
            </a:pPr>
            <a:r>
              <a:rPr lang="ar-AE" altLang="en-US"/>
              <a:t>المستوى الخامس</a:t>
            </a:r>
          </a:p>
        </p:txBody>
      </p:sp>
      <p:sp>
        <p:nvSpPr>
          <p:cNvPr id="22534" name="Rectangle 6"/>
          <p:cNvSpPr>
            <a:spLocks noGrp="1" noChangeArrowheads="1"/>
          </p:cNvSpPr>
          <p:nvPr>
            <p:ph type="ftr" sz="quarter" idx="4"/>
          </p:nvPr>
        </p:nvSpPr>
        <p:spPr>
          <a:xfrm>
            <a:off x="0" y="8685213"/>
            <a:ext cx="2971800" cy="457200"/>
          </a:xfrm>
          <a:prstGeom prst="rect">
            <a:avLst/>
          </a:prstGeom>
          <a:noFill/>
          <a:ln w="9525">
            <a:noFill/>
            <a:miter/>
          </a:ln>
          <a:effectLst/>
        </p:spPr>
        <p:txBody>
          <a:bodyPr vert="horz" wrap="square" lIns="91440" tIns="45720" rIns="91440" bIns="45720" anchor="b" anchorCtr="0"/>
          <a:lstStyle>
            <a:lvl1pPr>
              <a:defRPr sz="1200">
                <a:latin typeface="Arial"/>
                <a:ea typeface="+mn-ea"/>
              </a:defRPr>
            </a:lvl1pPr>
          </a:lstStyle>
          <a:p>
            <a:pPr>
              <a:defRPr lang="ar-AE"/>
            </a:pPr>
            <a:endParaRPr lang="ar-AE" altLang="en-US"/>
          </a:p>
        </p:txBody>
      </p:sp>
      <p:sp>
        <p:nvSpPr>
          <p:cNvPr id="22535" name="Rectangle 7"/>
          <p:cNvSpPr>
            <a:spLocks noGrp="1" noChangeArrowheads="1"/>
          </p:cNvSpPr>
          <p:nvPr>
            <p:ph type="sldNum" sz="quarter" idx="5"/>
          </p:nvPr>
        </p:nvSpPr>
        <p:spPr>
          <a:xfrm>
            <a:off x="3884613" y="8685213"/>
            <a:ext cx="2971800" cy="457200"/>
          </a:xfrm>
          <a:prstGeom prst="rect">
            <a:avLst/>
          </a:prstGeom>
          <a:noFill/>
          <a:ln w="9525">
            <a:noFill/>
            <a:miter/>
          </a:ln>
          <a:effectLst/>
        </p:spPr>
        <p:txBody>
          <a:bodyPr vert="horz" wrap="square" lIns="91440" tIns="45720" rIns="91440" bIns="45720" anchor="b" anchorCtr="0"/>
          <a:lstStyle>
            <a:lvl1pPr algn="r">
              <a:defRPr sz="1200"/>
            </a:lvl1pPr>
          </a:lstStyle>
          <a:p>
            <a:pPr lvl="0">
              <a:defRPr lang="ar-AE" altLang="en-US"/>
            </a:pPr>
            <a:fld id="{3FD80654-52CB-4A3A-B17C-CAF4F95AAD59}" type="slidenum">
              <a:rPr lang="ar-AE" altLang="en-US"/>
              <a:pPr lvl="0">
                <a:defRPr lang="ar-AE" altLang="en-US"/>
              </a:pPr>
              <a:t>‹#›</a:t>
            </a:fld>
            <a:endParaRPr lang="ar-AE"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a:ea typeface="ＭＳ Ｐゴシック"/>
        <a:cs typeface="ＭＳ Ｐゴシック"/>
      </a:defRPr>
    </a:lvl1pPr>
    <a:lvl2pPr marL="457200" algn="l" rtl="0" eaLnBrk="0" fontAlgn="base" hangingPunct="0">
      <a:spcBef>
        <a:spcPct val="30000"/>
      </a:spcBef>
      <a:spcAft>
        <a:spcPct val="0"/>
      </a:spcAft>
      <a:defRPr sz="1200" kern="1200">
        <a:solidFill>
          <a:schemeClr val="tx1"/>
        </a:solidFill>
        <a:latin typeface="Arial"/>
        <a:ea typeface="ＭＳ Ｐゴシック"/>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pPr lvl="0">
              <a:defRPr lang="ar-AE" altLang="en-US"/>
            </a:pPr>
            <a:fld id="{CF017A2B-412E-4617-995B-24182A90D73D}" type="slidenum">
              <a:rPr lang="en-AU"/>
              <a:pPr lvl="0">
                <a:defRPr lang="ar-AE" altLang="en-US"/>
              </a:pPr>
              <a:t>1</a:t>
            </a:fld>
            <a:endParaRPr lang="en-AU"/>
          </a:p>
        </p:txBody>
      </p:sp>
      <p:sp>
        <p:nvSpPr>
          <p:cNvPr id="15363" name="Rectangle 2"/>
          <p:cNvSpPr>
            <a:spLocks noGrp="1" noRot="1" noChangeAspect="1" noChangeArrowheads="1" noTextEdit="1"/>
          </p:cNvSpPr>
          <p:nvPr>
            <p:ph type="sldImg"/>
          </p:nvPr>
        </p:nvSpPr>
        <p:spPr>
          <a:solidFill>
            <a:srgbClr val="FFFFFF"/>
          </a:solidFill>
          <a:ln/>
        </p:spPr>
      </p:sp>
      <p:sp>
        <p:nvSpPr>
          <p:cNvPr id="15364" name="Rectangle 3"/>
          <p:cNvSpPr>
            <a:spLocks noGrp="1" noChangeArrowheads="1"/>
          </p:cNvSpPr>
          <p:nvPr>
            <p:ph type="body" idx="1"/>
          </p:nvPr>
        </p:nvSpPr>
        <p:spPr>
          <a:noFill/>
          <a:ln/>
        </p:spPr>
        <p:txBody>
          <a:bodyPr/>
          <a:lstStyle/>
          <a:p>
            <a:pPr eaLnBrk="1" hangingPunct="1">
              <a:defRPr lang="ar-AE" altLang="en-US"/>
            </a:pPr>
            <a:r>
              <a:rPr lang="en-US"/>
              <a:t>Lecture slides by Lawrie Brown for “Cryptography and Network Security”, 5/e, by William Stallings, Chapter 2 – “</a:t>
            </a:r>
            <a:r>
              <a:rPr lang="en-AU"/>
              <a:t>Classical Encryption Techniques</a:t>
            </a:r>
            <a:r>
              <a:rPr lang="en-US"/>
              <a:t>”.</a:t>
            </a:r>
          </a:p>
          <a:p>
            <a:pPr eaLnBrk="1" latinLnBrk="0" hangingPunct="1">
              <a:defRPr lang="ar-AE" altLang="en-US"/>
            </a:pPr>
            <a:endParaRPr lang="ar-AE"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lvl="0">
              <a:defRPr lang="ar-AE" altLang="en-US"/>
            </a:pPr>
            <a:fld id="{B080D9A9-CEDB-46BE-AE47-5735BD6BA72E}" type="slidenum">
              <a:rPr lang="en-AU"/>
              <a:pPr lvl="0">
                <a:defRPr lang="ar-AE" altLang="en-US"/>
              </a:pPr>
              <a:t>13</a:t>
            </a:fld>
            <a:endParaRPr lang="en-AU"/>
          </a:p>
        </p:txBody>
      </p:sp>
      <p:sp>
        <p:nvSpPr>
          <p:cNvPr id="35843" name="Rectangle 1026"/>
          <p:cNvSpPr>
            <a:spLocks noGrp="1" noRot="1" noChangeAspect="1" noChangeArrowheads="1" noTextEdit="1"/>
          </p:cNvSpPr>
          <p:nvPr>
            <p:ph type="sldImg"/>
          </p:nvPr>
        </p:nvSpPr>
        <p:spPr>
          <a:ln/>
        </p:spPr>
      </p:sp>
      <p:sp>
        <p:nvSpPr>
          <p:cNvPr id="35844" name="Rectangle 1027"/>
          <p:cNvSpPr>
            <a:spLocks noGrp="1" noChangeArrowheads="1"/>
          </p:cNvSpPr>
          <p:nvPr>
            <p:ph type="body" idx="1"/>
          </p:nvPr>
        </p:nvSpPr>
        <p:spPr>
          <a:noFill/>
          <a:ln/>
        </p:spPr>
        <p:txBody>
          <a:bodyPr/>
          <a:lstStyle/>
          <a:p>
            <a:pPr eaLnBrk="1" hangingPunct="1">
              <a:defRPr lang="ar-AE" altLang="en-US"/>
            </a:pPr>
            <a:r>
              <a:rPr lang="en-US">
                <a:cs typeface="Arial"/>
              </a:rPr>
              <a:t>A brute-force attack involves trying every possible key until an intelligible translation of the ciphertext into plaintext is obtained. On average, half of all possible keys must be tried to achieve success. Stallings Table 2.2 shows how much time is required to conduct a brute-force attack, for various common key sizes (DES is 56, AES is 128, Triple-DES is 168, plus general mono-alphabetic cipher), where either a single system or a million parallel systems, are used.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lvl="0">
              <a:defRPr lang="ar-AE" altLang="en-US"/>
            </a:pPr>
            <a:fld id="{79B2AD3A-9AFC-400C-8101-7D25DDF71225}" type="slidenum">
              <a:rPr lang="en-AU"/>
              <a:pPr lvl="0">
                <a:defRPr lang="ar-AE" altLang="en-US"/>
              </a:pPr>
              <a:t>14</a:t>
            </a:fld>
            <a:endParaRPr lang="en-AU"/>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defRPr lang="ar-AE" altLang="en-US"/>
            </a:pPr>
            <a:r>
              <a:rPr lang="en-AU"/>
              <a:t>Substitution ciphers form the first of the fundamental building blocks. The core idea is to replace one basic unit (letter/byte) with another. Whilst the early Greeks described several substitution ciphers, the first attested use in military affairs of one was by Julius Caesar, described by him in </a:t>
            </a:r>
            <a:r>
              <a:rPr lang="en-AU" i="1"/>
              <a:t>Gallic Wars</a:t>
            </a:r>
            <a:r>
              <a:rPr lang="en-AU"/>
              <a:t> (cf. Kahn pp83-84). Still call any cipher using a simple letter shift a </a:t>
            </a:r>
            <a:r>
              <a:rPr lang="en-AU" b="1"/>
              <a:t>caesar cipher</a:t>
            </a:r>
            <a:r>
              <a:rPr lang="en-AU"/>
              <a:t>, not just those with shift 3. </a:t>
            </a:r>
          </a:p>
          <a:p>
            <a:pPr eaLnBrk="1" latinLnBrk="0" hangingPunct="1">
              <a:defRPr lang="ar-AE" altLang="en-US"/>
            </a:pPr>
            <a:endParaRPr lang="ar-AE"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pPr lvl="0">
              <a:defRPr lang="ar-AE" altLang="en-US"/>
            </a:pPr>
            <a:fld id="{FDF1D417-D872-4AF3-BFA9-1E9F568C7DBD}" type="slidenum">
              <a:rPr lang="en-AU"/>
              <a:pPr lvl="0">
                <a:defRPr lang="ar-AE" altLang="en-US"/>
              </a:pPr>
              <a:t>15</a:t>
            </a:fld>
            <a:endParaRPr lang="en-AU"/>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defRPr lang="ar-AE" altLang="en-US"/>
            </a:pPr>
            <a:r>
              <a:rPr lang="en-AU"/>
              <a:t>This mathematical description uses </a:t>
            </a:r>
            <a:r>
              <a:rPr lang="en-AU" b="1"/>
              <a:t>modulo (clock) arithmetic</a:t>
            </a:r>
            <a:r>
              <a:rPr lang="en-AU"/>
              <a:t>. Here, when you reach Z you go back to A and start again. Mod 26 implies that when you reach 26, you use 0 instead (ie the letter after Z, or 25 + 1 goes to A or 0). </a:t>
            </a:r>
          </a:p>
          <a:p>
            <a:pPr eaLnBrk="1" hangingPunct="1">
              <a:defRPr lang="ar-AE" altLang="en-US"/>
            </a:pPr>
            <a:r>
              <a:rPr lang="en-AU"/>
              <a:t>Example: howdy (7,14,22,3,24) encrypted using key </a:t>
            </a:r>
            <a:r>
              <a:rPr lang="en-AU" i="1"/>
              <a:t>f </a:t>
            </a:r>
            <a:r>
              <a:rPr lang="en-AU"/>
              <a:t>(ie a shift of 5) is MTBID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lvl="0">
              <a:defRPr lang="ar-AE" altLang="en-US"/>
            </a:pPr>
            <a:fld id="{0701BB54-D7C6-4E6C-8A43-A686E391181F}" type="slidenum">
              <a:rPr lang="en-AU"/>
              <a:pPr lvl="0">
                <a:defRPr lang="ar-AE" altLang="en-US"/>
              </a:pPr>
              <a:t>16</a:t>
            </a:fld>
            <a:endParaRPr lang="en-AU"/>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a:defRPr lang="ar-AE" altLang="en-US"/>
            </a:pPr>
            <a:r>
              <a:rPr lang="ar-AE" altLang="en-US"/>
              <a:t>With a caesar cipher, there are only 26 possible keys, of which only 25 are of any use, since mapping A to A etc doesn't really obscure the message! Note this basic rule of cryptanalysis "check to ensure the cipher operator hasn't goofed and sent a plaintext message by mistake"! </a:t>
            </a:r>
          </a:p>
          <a:p>
            <a:pPr>
              <a:defRPr lang="ar-AE" altLang="en-US"/>
            </a:pPr>
            <a:r>
              <a:rPr lang="ar-AE" altLang="en-US"/>
              <a:t>Can try each of the keys (shifts) in turn, until can recognise the original message. See Stallings Fig 2.3 for example of search.</a:t>
            </a:r>
          </a:p>
          <a:p>
            <a:pPr>
              <a:defRPr lang="ar-AE" altLang="en-US"/>
            </a:pPr>
            <a:r>
              <a:rPr lang="ar-AE" altLang="en-US"/>
              <a:t>Note: as mentioned before, do need to be able to recognise when have an original message (ie is it English or whatever). Usually easy for humans, hard for computers. Though if using say compressed data could be much .harder.</a:t>
            </a:r>
          </a:p>
          <a:p>
            <a:pPr>
              <a:defRPr lang="ar-AE" altLang="en-US"/>
            </a:pPr>
            <a:r>
              <a:rPr lang="ar-AE" altLang="en-US"/>
              <a:t>Example "GCUA VQ DTGCM" when broken gives "easy to break", with a shift of 2 (key C).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lvl="0">
              <a:defRPr lang="ar-AE" altLang="en-US"/>
            </a:pPr>
            <a:fld id="{085BDE5E-EF0F-4E91-8DC6-74859305B713}" type="slidenum">
              <a:rPr lang="en-AU"/>
              <a:pPr lvl="0">
                <a:defRPr lang="ar-AE" altLang="en-US"/>
              </a:pPr>
              <a:t>17</a:t>
            </a:fld>
            <a:endParaRPr lang="en-AU"/>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defRPr lang="ar-AE" altLang="en-US"/>
            </a:pPr>
            <a:r>
              <a:rPr lang="en-US">
                <a:cs typeface="Arial"/>
              </a:rPr>
              <a:t>With only 25 possible keys, the Caesar cipher is far from secure. A dramatic increase in the key space can be achieved by allowing an arbitrary substitution, where the translation alphabet can be any permutation of the 26 alphabetic characters. A permutation of a finite set of elements S is an ordered sequence of all the elements of S, with each element appearing exactly once. In general, there are </a:t>
            </a:r>
            <a:r>
              <a:rPr lang="en-US" i="1">
                <a:cs typeface="Arial"/>
              </a:rPr>
              <a:t>n</a:t>
            </a:r>
            <a:r>
              <a:rPr lang="en-US">
                <a:cs typeface="Arial"/>
              </a:rPr>
              <a:t>! permutations of a set of </a:t>
            </a:r>
            <a:r>
              <a:rPr lang="en-US" i="1">
                <a:cs typeface="Arial"/>
              </a:rPr>
              <a:t>n</a:t>
            </a:r>
            <a:r>
              <a:rPr lang="en-US">
                <a:cs typeface="Arial"/>
              </a:rPr>
              <a:t> elements.</a:t>
            </a:r>
          </a:p>
          <a:p>
            <a:pPr eaLnBrk="1" hangingPunct="1">
              <a:defRPr lang="ar-AE" altLang="en-US"/>
            </a:pPr>
            <a:r>
              <a:rPr lang="en-US">
                <a:cs typeface="Arial"/>
              </a:rPr>
              <a:t>See text example of a translation alphabet, and an encrypted message using it.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pPr lvl="0">
              <a:defRPr lang="ar-AE" altLang="en-US"/>
            </a:pPr>
            <a:fld id="{C7ECAC88-30EA-4BF2-8B5F-98FB02A3E9C8}" type="slidenum">
              <a:rPr lang="en-US" altLang="ko-KR"/>
              <a:pPr lvl="0">
                <a:defRPr lang="ar-AE" altLang="en-US"/>
              </a:pPr>
              <a:t>18</a:t>
            </a:fld>
            <a:endParaRPr lang="en-US" altLang="ko-K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latinLnBrk="0" hangingPunct="1">
              <a:defRPr lang="ar-AE" altLang="en-US"/>
            </a:pPr>
            <a:endParaRPr lang="ar-AE"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pPr lvl="0">
              <a:defRPr lang="ar-AE" altLang="en-US"/>
            </a:pPr>
            <a:fld id="{6FCC7EF7-9EDB-4C42-AB37-A76EFE94FFC8}" type="slidenum">
              <a:rPr lang="en-US" altLang="ko-KR"/>
              <a:pPr lvl="0">
                <a:defRPr lang="ar-AE" altLang="en-US"/>
              </a:pPr>
              <a:t>19</a:t>
            </a:fld>
            <a:endParaRPr lang="en-US" altLang="ko-K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latinLnBrk="0" hangingPunct="1">
              <a:defRPr lang="ar-AE" altLang="en-US"/>
            </a:pPr>
            <a:endParaRPr lang="ar-AE"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pPr lvl="0">
              <a:defRPr lang="ar-AE" altLang="en-US"/>
            </a:pPr>
            <a:fld id="{AEC9C7CF-C19A-4970-9B17-DA3005A660B0}" type="slidenum">
              <a:rPr lang="en-AU"/>
              <a:pPr lvl="0">
                <a:defRPr lang="ar-AE" altLang="en-US"/>
              </a:pPr>
              <a:t>20</a:t>
            </a:fld>
            <a:endParaRPr lang="en-AU"/>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defRPr lang="ar-AE" altLang="en-US"/>
            </a:pPr>
            <a:r>
              <a:rPr lang="en-US"/>
              <a:t>Note that even given the very large number of keys, being </a:t>
            </a:r>
            <a:r>
              <a:rPr lang="en-US">
                <a:latin typeface="Times-Roman"/>
              </a:rPr>
              <a:t>10 orders of magnitude greater than the key space for DES,</a:t>
            </a:r>
            <a:r>
              <a:rPr lang="en-US"/>
              <a:t> the </a:t>
            </a:r>
            <a:r>
              <a:rPr lang="en-AU"/>
              <a:t>monoalphabetic substitution cipher is not secure, because it does not sufficiently obscure the underlying language characteristics.</a:t>
            </a:r>
          </a:p>
          <a:p>
            <a:pPr eaLnBrk="1" latinLnBrk="0" hangingPunct="1">
              <a:defRPr lang="ar-AE" altLang="en-US"/>
            </a:pPr>
            <a:endParaRPr lang="ar-AE" altLang="en-US"/>
          </a:p>
          <a:p>
            <a:pPr algn="just" eaLnBrk="1" hangingPunct="1">
              <a:defRPr lang="ar-AE" altLang="en-US"/>
            </a:pPr>
            <a:r>
              <a:rPr lang="en-US" altLang="ko-KR" sz="1200" b="0" i="0">
                <a:latin typeface="Malgun Gothic"/>
                <a:ea typeface="Malgun Gothic"/>
              </a:rPr>
              <a:t>The size of the key space</a:t>
            </a:r>
          </a:p>
          <a:p>
            <a:pPr algn="just" eaLnBrk="1" hangingPunct="1">
              <a:defRPr lang="ar-AE" altLang="en-US"/>
            </a:pPr>
            <a:r>
              <a:rPr lang="en-US" altLang="ko-KR" sz="1200" b="0" i="0">
                <a:latin typeface="Malgun Gothic"/>
                <a:ea typeface="Malgun Gothic"/>
              </a:rPr>
              <a:t>	 	for monoalphabetic substitution cipher</a:t>
            </a:r>
          </a:p>
          <a:p>
            <a:pPr algn="just" eaLnBrk="1" hangingPunct="1">
              <a:defRPr lang="ar-AE" altLang="en-US"/>
            </a:pPr>
            <a:r>
              <a:rPr lang="en-US" altLang="ko-KR" sz="1200" b="0" i="0">
                <a:latin typeface="Malgun Gothic"/>
                <a:ea typeface="Malgun Gothic"/>
              </a:rPr>
              <a:t>  	is 26! (almost 4x10</a:t>
            </a:r>
            <a:r>
              <a:rPr lang="en-US" altLang="ko-KR" sz="1200" b="0" i="0" baseline="30000">
                <a:latin typeface="Malgun Gothic"/>
                <a:ea typeface="Malgun Gothic"/>
              </a:rPr>
              <a:t>26</a:t>
            </a:r>
            <a:r>
              <a:rPr lang="en-US" altLang="ko-KR" sz="1200" b="0" i="0">
                <a:latin typeface="Malgun Gothic"/>
                <a:ea typeface="Malgun Gothic"/>
              </a:rPr>
              <a:t>).</a:t>
            </a:r>
          </a:p>
          <a:p>
            <a:pPr algn="just" eaLnBrk="1" hangingPunct="1">
              <a:defRPr lang="ar-AE" altLang="en-US"/>
            </a:pPr>
            <a:r>
              <a:rPr lang="en-US" altLang="ko-KR" sz="1200" b="0" i="0">
                <a:latin typeface="Malgun Gothic"/>
                <a:ea typeface="Malgun Gothic"/>
              </a:rPr>
              <a:t>This makes a brute-force attack extremely difficult </a:t>
            </a:r>
          </a:p>
          <a:p>
            <a:pPr algn="just" eaLnBrk="1" hangingPunct="1">
              <a:defRPr lang="ar-AE" altLang="en-US"/>
            </a:pPr>
            <a:r>
              <a:rPr lang="en-US" altLang="ko-KR" sz="1200" b="0" i="0">
                <a:latin typeface="Malgun Gothic"/>
                <a:ea typeface="Malgun Gothic"/>
              </a:rPr>
              <a:t>				even with a powerful computer.</a:t>
            </a:r>
          </a:p>
          <a:p>
            <a:pPr algn="just" eaLnBrk="1" latinLnBrk="0" hangingPunct="1">
              <a:defRPr lang="ar-AE" altLang="en-US"/>
            </a:pPr>
            <a:endParaRPr lang="ar-AE" altLang="en-US" sz="1200" b="0" i="0">
              <a:latin typeface="Malgun Gothic"/>
              <a:ea typeface="Malgun Gothic"/>
            </a:endParaRPr>
          </a:p>
          <a:p>
            <a:pPr algn="just" eaLnBrk="1" hangingPunct="1">
              <a:defRPr lang="ar-AE" altLang="en-US"/>
            </a:pPr>
            <a:r>
              <a:rPr lang="en-US" altLang="ko-KR" sz="1200" b="0" i="0">
                <a:latin typeface="Malgun Gothic"/>
                <a:ea typeface="Malgun Gothic"/>
              </a:rPr>
              <a:t>However, the ciphers do not change</a:t>
            </a:r>
          </a:p>
          <a:p>
            <a:pPr algn="just" eaLnBrk="1" hangingPunct="1">
              <a:defRPr lang="ar-AE" altLang="en-US"/>
            </a:pPr>
            <a:r>
              <a:rPr lang="en-US" altLang="ko-KR" sz="1200" b="0" i="0">
                <a:latin typeface="Malgun Gothic"/>
                <a:ea typeface="Malgun Gothic"/>
              </a:rPr>
              <a:t>	 the frequency of characters in the ciphertext,</a:t>
            </a:r>
          </a:p>
          <a:p>
            <a:pPr algn="just" eaLnBrk="1" hangingPunct="1">
              <a:defRPr lang="ar-AE" altLang="en-US"/>
            </a:pPr>
            <a:r>
              <a:rPr lang="en-US" altLang="ko-KR" sz="1200" b="0" i="0">
                <a:latin typeface="Malgun Gothic"/>
                <a:ea typeface="Malgun Gothic"/>
              </a:rPr>
              <a:t>    which makes the ciphers vulnerable to statistical attack. </a:t>
            </a:r>
          </a:p>
          <a:p>
            <a:pPr eaLnBrk="1" latinLnBrk="0" hangingPunct="1">
              <a:defRPr lang="ar-AE" altLang="en-US"/>
            </a:pPr>
            <a:endParaRPr lang="ar-AE"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pPr lvl="0">
              <a:defRPr lang="ar-AE" altLang="en-US"/>
            </a:pPr>
            <a:fld id="{CACED5B0-AA6A-48C7-8679-1B37F94A2F32}" type="slidenum">
              <a:rPr lang="en-AU"/>
              <a:pPr lvl="0">
                <a:defRPr lang="ar-AE" altLang="en-US"/>
              </a:pPr>
              <a:t>21</a:t>
            </a:fld>
            <a:endParaRPr lang="en-AU"/>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defRPr lang="ar-AE" altLang="en-US"/>
            </a:pPr>
            <a:r>
              <a:rPr lang="en-AU"/>
              <a:t>As the example shows, we don't actually need all the letters in order to understand written English text. Here vowels were removed, but they're not the only redundancy. cf written Hebrew has no vowels for same reason. Are usually familiar with "party conversations", can hear one person speaking out of hubbub of many, again because of redundancy in aural language also. This redundancy is also the reason we can compress text files, the computer can derive a more compact encoding without losing any information. Basic idea is to count the relative frequencies of letters, and note the resulting pattern.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pPr lvl="0">
              <a:defRPr lang="ar-AE" altLang="en-US"/>
            </a:pPr>
            <a:fld id="{1EF6B4BB-C5EA-4A5D-8DBF-23ED3907BB02}" type="slidenum">
              <a:rPr lang="en-AU"/>
              <a:pPr lvl="0">
                <a:defRPr lang="ar-AE" altLang="en-US"/>
              </a:pPr>
              <a:t>22</a:t>
            </a:fld>
            <a:endParaRPr lang="en-AU"/>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defRPr lang="ar-AE" altLang="en-US"/>
            </a:pPr>
            <a:r>
              <a:rPr lang="en-US">
                <a:solidFill>
                  <a:srgbClr val="000000"/>
                </a:solidFill>
                <a:cs typeface="Arial"/>
              </a:rPr>
              <a:t>Note that all human languages have varying letter frequencies, though the number of letters and their frequencies varies. Stallings Figure 2.5 shows English letter frequencies. </a:t>
            </a:r>
            <a:r>
              <a:rPr lang="en-AU">
                <a:solidFill>
                  <a:srgbClr val="000000"/>
                </a:solidFill>
                <a:cs typeface="Arial"/>
              </a:rPr>
              <a:t>Seberry &amp; Pieprzyk, </a:t>
            </a:r>
            <a:r>
              <a:rPr lang="en-US">
                <a:solidFill>
                  <a:srgbClr val="000000"/>
                </a:solidFill>
                <a:cs typeface="Arial"/>
              </a:rPr>
              <a:t>"Cryptography - An Introduction to Computer Security", Prentice-Hall 1989, </a:t>
            </a:r>
            <a:r>
              <a:rPr lang="en-AU">
                <a:solidFill>
                  <a:srgbClr val="000000"/>
                </a:solidFill>
                <a:cs typeface="Arial"/>
              </a:rPr>
              <a:t>Appendix A has letter frequency graphs for 20 languages (most European &amp; Japanese &amp; Malay). Also useful are tables of common </a:t>
            </a:r>
            <a:r>
              <a:rPr lang="en-US">
                <a:solidFill>
                  <a:srgbClr val="000000"/>
                </a:solidFill>
                <a:cs typeface="Arial"/>
              </a:rPr>
              <a:t>two-letter combinations, known as digrams, and three-letter combinations, known as trigrams. </a:t>
            </a:r>
            <a:endParaRPr lang="en-AU">
              <a:solidFill>
                <a:srgbClr val="000000"/>
              </a:solidFill>
              <a:cs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pPr lvl="0">
              <a:defRPr lang="ar-AE" altLang="en-US"/>
            </a:pPr>
            <a:fld id="{0396D0FE-2F41-4751-9FAA-A3C8AF14A619}" type="slidenum">
              <a:rPr lang="en-AU"/>
              <a:pPr lvl="0">
                <a:defRPr lang="ar-AE" altLang="en-US"/>
              </a:pPr>
              <a:t>4</a:t>
            </a:fld>
            <a:endParaRPr lang="en-AU"/>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defRPr lang="ar-AE" altLang="en-US"/>
            </a:pPr>
            <a:r>
              <a:rPr lang="en-US">
                <a:cs typeface="Arial"/>
              </a:rPr>
              <a:t>Symmetric encryption, also referred to as conventional encryption or single-key encryption, was the only type of encryption in use prior to the development of public-key encryption in the 1970s. It remains by far the most widely used of the two types of encryption. </a:t>
            </a:r>
            <a:r>
              <a:rPr lang="en-AU">
                <a:cs typeface="Arial"/>
              </a:rPr>
              <a:t>All traditional schemes are </a:t>
            </a:r>
            <a:r>
              <a:rPr lang="en-AU" b="1">
                <a:cs typeface="Arial"/>
              </a:rPr>
              <a:t>symmetric</a:t>
            </a:r>
            <a:r>
              <a:rPr lang="en-AU">
                <a:cs typeface="Arial"/>
              </a:rPr>
              <a:t> / </a:t>
            </a:r>
            <a:r>
              <a:rPr lang="en-AU" b="1">
                <a:cs typeface="Arial"/>
              </a:rPr>
              <a:t>single key</a:t>
            </a:r>
            <a:r>
              <a:rPr lang="en-AU">
                <a:cs typeface="Arial"/>
              </a:rPr>
              <a:t> / </a:t>
            </a:r>
            <a:r>
              <a:rPr lang="en-AU" b="1">
                <a:cs typeface="Arial"/>
              </a:rPr>
              <a:t>private-key</a:t>
            </a:r>
            <a:r>
              <a:rPr lang="en-AU">
                <a:cs typeface="Arial"/>
              </a:rPr>
              <a:t> encryption algorithms, with a </a:t>
            </a:r>
            <a:r>
              <a:rPr lang="en-AU" b="1">
                <a:cs typeface="Arial"/>
              </a:rPr>
              <a:t>single key</a:t>
            </a:r>
            <a:r>
              <a:rPr lang="en-AU">
                <a:cs typeface="Arial"/>
              </a:rPr>
              <a:t>, used for both encryption and decryption. Since both sender and receiver are equivalent, either can encrypt or decrypt messages using that common key.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pPr lvl="0">
              <a:defRPr lang="ar-AE" altLang="en-US"/>
            </a:pPr>
            <a:fld id="{0B642771-CEDC-4352-A74D-BE323C66995F}" type="slidenum">
              <a:rPr lang="en-AU"/>
              <a:pPr lvl="0">
                <a:defRPr lang="ar-AE" altLang="en-US"/>
              </a:pPr>
              <a:t>23</a:t>
            </a:fld>
            <a:endParaRPr lang="en-AU"/>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defRPr lang="ar-AE" altLang="en-US"/>
            </a:pPr>
            <a:r>
              <a:rPr lang="en-US"/>
              <a:t>Illustrate the process with this example from the text in Stallings section 2.2. Comparing letter frequency breakdown with Figure 2.5, it seems likely that cipher letters P and Z are the equivalents of plain letters e and t, but it is not certain which is which. The letters S, U, O, M, and H are all of relatively high frequency and probably correspond to plain letters from the set {a, h, i, n, o, r, s}. The letters with the lowest frequencies (namely, A, B, G, Y, I, J) are likely included in the set {b, j, k, q, v, x, z}. A powerful tool is to look at the frequency of two-letter combinations, known as digrams. A table similar to Figure 2.5 could be drawn up showing the relative frequency of digrams. The most common such digram is th. In our ciphertext, the most common digram is ZW, which appears three times. So we make the correspondence of Z with t and W with h. Then, by our earlier hypothesis, we can equate P with e. Now notice that the sequence ZWP appears in the ciphertext, and we can translate that sequence as "the." This is the most frequent trigram (three- letter combination) in English, which seems to indicate that we are on the right track. Next, notice the sequence ZWSZ in the first line. We do not know that these four letters form a complete word, but if they do, it is of the form th_t. If so, S equates with a. Only four letters have been identified, but already we have quite a bit of the message. Continued analysis of frequencies plus trial and error should easily yield a solution from this point. The complete plaintext, with spaces added between words, is shown on slide.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pPr lvl="0">
              <a:defRPr lang="ar-AE" altLang="en-US"/>
            </a:pPr>
            <a:fld id="{CF47673E-458D-458C-8D21-CD7FA935FE05}" type="slidenum">
              <a:rPr lang="en-AU"/>
              <a:pPr lvl="0">
                <a:defRPr lang="ar-AE" altLang="en-US"/>
              </a:pPr>
              <a:t>24</a:t>
            </a:fld>
            <a:endParaRPr lang="en-AU"/>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defRPr lang="ar-AE" altLang="en-US"/>
            </a:pPr>
            <a:r>
              <a:rPr lang="en-AU">
                <a:cs typeface="Arial"/>
              </a:rPr>
              <a:t>One approach to reducing the "spikyness" of natural language text is used the Playfair cipher which encrypts more than one letter at once. We now consider the other alternative, using multiple cipher alphabets in turn. This gives the attacker more work, since many alphabets need to be guessed and because the frequency distribution is more complex, since the same plaintext letter could be replaced by several ciphertext letters, depending on which alphabet is used. </a:t>
            </a:r>
            <a:r>
              <a:rPr lang="en-US">
                <a:cs typeface="Arial"/>
              </a:rPr>
              <a:t>The general name for this approach is a polyalphabetic substitution cipher. All these techniques have the following features in common: </a:t>
            </a:r>
          </a:p>
          <a:p>
            <a:pPr eaLnBrk="1" hangingPunct="1">
              <a:buFont typeface="Calibri"/>
              <a:buAutoNum type="arabicPeriod"/>
              <a:defRPr lang="ar-AE" altLang="en-US"/>
            </a:pPr>
            <a:r>
              <a:rPr lang="en-US">
                <a:cs typeface="Arial"/>
              </a:rPr>
              <a:t> A set of related monoalphabetic substitution rules is used. </a:t>
            </a:r>
          </a:p>
          <a:p>
            <a:pPr eaLnBrk="1" hangingPunct="1">
              <a:buFont typeface="Calibri"/>
              <a:buAutoNum type="arabicPeriod"/>
              <a:defRPr lang="ar-AE" altLang="en-US"/>
            </a:pPr>
            <a:r>
              <a:rPr lang="en-US">
                <a:cs typeface="Arial"/>
              </a:rPr>
              <a:t> A key determines which particular rule is chosen for a given transformation. </a:t>
            </a:r>
            <a:endParaRPr lang="en-AU">
              <a:cs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miter/>
          </a:ln>
        </p:spPr>
        <p:txBody>
          <a:bodyPr/>
          <a:lstStyle/>
          <a:p>
            <a:pPr lvl="0">
              <a:defRPr lang="ar-AE" altLang="en-US"/>
            </a:pPr>
            <a:fld id="{4FB8C72D-B153-41EA-809A-D47DC5EF9EA8}" type="slidenum">
              <a:rPr lang="en-AU"/>
              <a:pPr lvl="0">
                <a:defRPr lang="ar-AE" altLang="en-US"/>
              </a:pPr>
              <a:t>25</a:t>
            </a:fld>
            <a:endParaRPr lang="en-AU"/>
          </a:p>
        </p:txBody>
      </p:sp>
      <p:sp>
        <p:nvSpPr>
          <p:cNvPr id="81923" name="Rectangle 2"/>
          <p:cNvSpPr>
            <a:spLocks noGrp="1" noRot="1" noChangeAspect="1" noChangeArrowheads="1" noTextEdit="1"/>
          </p:cNvSpPr>
          <p:nvPr>
            <p:ph type="sldImg"/>
          </p:nvPr>
        </p:nvSpPr>
        <p:spPr>
          <a:noFill/>
          <a:ln>
            <a:solidFill>
              <a:srgbClr val="000000"/>
            </a:solidFill>
            <a:miter/>
          </a:ln>
        </p:spPr>
      </p:sp>
      <p:sp>
        <p:nvSpPr>
          <p:cNvPr id="81924" name="Rectangle 3"/>
          <p:cNvSpPr>
            <a:spLocks noGrp="1" noChangeArrowheads="1"/>
          </p:cNvSpPr>
          <p:nvPr>
            <p:ph type="body" idx="1"/>
          </p:nvPr>
        </p:nvSpPr>
        <p:spPr>
          <a:noFill/>
        </p:spPr>
        <p:txBody>
          <a:bodyPr wrap="square" anchor="t" anchorCtr="0"/>
          <a:lstStyle/>
          <a:p>
            <a:pPr eaLnBrk="1" latinLnBrk="0" hangingPunct="1">
              <a:spcBef>
                <a:spcPct val="0"/>
              </a:spcBef>
              <a:defRPr lang="ar-AE" altLang="en-US"/>
            </a:pPr>
            <a:endParaRPr lang="ar-AE"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pPr lvl="0">
              <a:defRPr lang="ar-AE" altLang="en-US"/>
            </a:pPr>
            <a:fld id="{2C328095-27C3-4AA6-ACF1-3B7C245367A9}" type="slidenum">
              <a:rPr lang="en-US" altLang="ko-KR"/>
              <a:pPr lvl="0">
                <a:defRPr lang="ar-AE" altLang="en-US"/>
              </a:pPr>
              <a:t>26</a:t>
            </a:fld>
            <a:endParaRPr lang="en-US" altLang="ko-K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latinLnBrk="0" hangingPunct="1">
              <a:defRPr lang="ar-AE" altLang="en-US"/>
            </a:pPr>
            <a:endParaRPr lang="ar-AE"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pPr lvl="0">
              <a:defRPr lang="ar-AE" altLang="en-US"/>
            </a:pPr>
            <a:fld id="{6D37C524-3580-46FF-B276-A1BB88220C7A}" type="slidenum">
              <a:rPr lang="en-US" altLang="ko-KR"/>
              <a:pPr lvl="0">
                <a:defRPr lang="ar-AE" altLang="en-US"/>
              </a:pPr>
              <a:t>27</a:t>
            </a:fld>
            <a:endParaRPr lang="en-US" altLang="ko-K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latinLnBrk="0" hangingPunct="1">
              <a:defRPr lang="ar-AE" altLang="en-US"/>
            </a:pPr>
            <a:endParaRPr lang="ar-AE"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pPr lvl="0">
              <a:defRPr lang="ar-AE" altLang="en-US"/>
            </a:pPr>
            <a:fld id="{3C1680DE-A6C7-4BEA-81C4-4815017998E0}" type="slidenum">
              <a:rPr lang="en-AU"/>
              <a:pPr lvl="0">
                <a:defRPr lang="ar-AE" altLang="en-US"/>
              </a:pPr>
              <a:t>28</a:t>
            </a:fld>
            <a:endParaRPr lang="en-AU"/>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defRPr lang="ar-AE" altLang="en-US"/>
            </a:pPr>
            <a:r>
              <a:rPr lang="en-US"/>
              <a:t>The </a:t>
            </a:r>
            <a:r>
              <a:rPr lang="en-AU"/>
              <a:t>Vigenère &amp; related polyalphabetic ciphers still do not completely obscure the underlying language characteristics. </a:t>
            </a:r>
            <a:r>
              <a:rPr lang="en-US"/>
              <a:t>The strength of this cipher is that there are multiple ciphertext letters for each plaintext letter, one for each unique letter of the keyword. Thus, the letter frequency information is obscured. However, not all knowledge of the plaintext structure is lost. </a:t>
            </a:r>
            <a:r>
              <a:rPr lang="en-AU"/>
              <a:t>The key to breaking them is to identify the number of translation alphabets, and then attack each separately. </a:t>
            </a:r>
            <a:r>
              <a:rPr lang="en-US"/>
              <a:t>If a monoalphabetic substitution is used, then the statistical properties of the ciphertext should be the same as that of the language of the plaintext. If, on the other hand, a Vigenère cipher is suspected, then progress depends on determining the length of the keyword. </a:t>
            </a:r>
          </a:p>
          <a:p>
            <a:pPr eaLnBrk="1" latinLnBrk="0" hangingPunct="1">
              <a:defRPr lang="ar-AE" altLang="en-US"/>
            </a:pPr>
            <a:endParaRPr lang="ar-AE" altLang="en-US"/>
          </a:p>
          <a:p>
            <a:pPr eaLnBrk="1" latinLnBrk="0" hangingPunct="1">
              <a:defRPr lang="ar-AE" altLang="en-US"/>
            </a:pPr>
            <a:endParaRPr lang="ar-AE" altLang="en-US"/>
          </a:p>
          <a:p>
            <a:pPr eaLnBrk="1" latinLnBrk="0" hangingPunct="1">
              <a:defRPr lang="ar-AE" altLang="en-US"/>
            </a:pPr>
            <a:endParaRPr lang="ar-AE" altLang="en-US"/>
          </a:p>
          <a:p>
            <a:pPr eaLnBrk="1" hangingPunct="1">
              <a:defRPr lang="ar-AE" altLang="en-US"/>
            </a:pPr>
            <a:r>
              <a:rPr lang="en-AU"/>
              <a:t>For some centuries the Vigenère cipher was </a:t>
            </a:r>
            <a:r>
              <a:rPr lang="en-AU" i="1"/>
              <a:t>le chiffre indéchiffrable</a:t>
            </a:r>
            <a:r>
              <a:rPr lang="en-AU"/>
              <a:t> (the unbreakable cipher). As a result of a challenge, it was broken by Charles Babbage (the inventor of the computer) in 1854 but kept secret (possibly because of the Crimean War - not the first time governments have kept advances to themselves!). The method was independently reinvented by a Prussian, Friedrich Kasiski, who published the attack now named after him in 1863. However lack of major advances meant that various polyalphabetic substitution ciphers were used into the 20C. One very famous incident was the breaking of the Zimmermann telegram in WW1 which resulted in the USA entering the war. </a:t>
            </a:r>
            <a:r>
              <a:rPr lang="en-US"/>
              <a:t>The important is that if two identical sequences of plaintext letters occur at a distance that is an integer multiple of the keyword length, they will generate identical ciphertext sequences. </a:t>
            </a:r>
          </a:p>
          <a:p>
            <a:pPr eaLnBrk="1" hangingPunct="1">
              <a:defRPr lang="ar-AE" altLang="en-US"/>
            </a:pPr>
            <a:r>
              <a:rPr lang="en-AU"/>
              <a:t>In general the approach is to find a number of duplicated sequences, collect all their distances apart, look for common factors, remembering that some will be random flukes and need to be discarded. Now have a series of monoalphabetic ciphers, each with original language letter frequency characteristics. Can attack these in turn to break the cipher.</a:t>
            </a:r>
          </a:p>
          <a:p>
            <a:pPr eaLnBrk="1" latinLnBrk="0" hangingPunct="1">
              <a:defRPr lang="ar-AE" altLang="en-US"/>
            </a:pPr>
            <a:endParaRPr lang="ar-AE"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pPr lvl="0">
              <a:defRPr lang="ar-AE" altLang="en-US"/>
            </a:pPr>
            <a:fld id="{C9166665-5235-4EB9-9C94-8F280FDABBAD}" type="slidenum">
              <a:rPr lang="en-US" altLang="ko-KR"/>
              <a:pPr lvl="0">
                <a:defRPr lang="ar-AE" altLang="en-US"/>
              </a:pPr>
              <a:t>30</a:t>
            </a:fld>
            <a:endParaRPr lang="en-US" altLang="ko-K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latinLnBrk="0" hangingPunct="1">
              <a:defRPr lang="ar-AE" altLang="en-US"/>
            </a:pPr>
            <a:endParaRPr lang="ar-AE"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pPr lvl="0">
              <a:defRPr lang="ar-AE" altLang="en-US"/>
            </a:pPr>
            <a:fld id="{E0AF92AC-B231-48E8-9607-DFC7B6683AAC}" type="slidenum">
              <a:rPr lang="en-US" altLang="ko-KR"/>
              <a:pPr lvl="0">
                <a:defRPr lang="ar-AE" altLang="en-US"/>
              </a:pPr>
              <a:t>31</a:t>
            </a:fld>
            <a:endParaRPr lang="en-US" altLang="ko-K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latinLnBrk="0" hangingPunct="1">
              <a:defRPr lang="ar-AE" altLang="en-US"/>
            </a:pPr>
            <a:endParaRPr lang="ar-AE"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pPr lvl="0">
              <a:defRPr lang="ar-AE" altLang="en-US"/>
            </a:pPr>
            <a:fld id="{F6231F58-962A-4738-A569-E521A5F7BB79}" type="slidenum">
              <a:rPr lang="en-US"/>
              <a:pPr lvl="0">
                <a:defRPr lang="ar-AE" altLang="en-US"/>
              </a:pPr>
              <a:t>33</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a:defRPr lang="ar-AE" altLang="en-US"/>
            </a:pPr>
            <a:r>
              <a:rPr lang="ar-AE" altLang="en-US"/>
              <a:t>The One-Time Pad is an evolution of the Vernham cipher. An Army Signal Corp officer, Joseph Mauborgne, proposed an improvement using a random key that was truly as long as the message, with no repetitions, which thus totally obscures the original message. It produces random output that bears no statistical relationship to the plaintext. Because the ciphertext contains no information whatsoever about the plaintext, there is simply no way to break the code, since any plaintext can be mapped to any ciphertext given some key. </a:t>
            </a:r>
          </a:p>
          <a:p>
            <a:pPr>
              <a:defRPr lang="ar-AE" altLang="en-US"/>
            </a:pPr>
            <a:r>
              <a:rPr lang="ar-AE" altLang="en-US"/>
              <a:t>The one-time pad offers complete security but, in practice, has two fundamental difficulties: </a:t>
            </a:r>
          </a:p>
          <a:p>
            <a:pPr>
              <a:defRPr lang="ar-AE" altLang="en-US"/>
            </a:pPr>
            <a:r>
              <a:rPr lang="ar-AE" altLang="en-US"/>
              <a:t>There is the practical problem of making large quantities of random keys. </a:t>
            </a:r>
          </a:p>
          <a:p>
            <a:pPr>
              <a:defRPr lang="ar-AE" altLang="en-US"/>
            </a:pPr>
            <a:r>
              <a:rPr lang="ar-AE" altLang="en-US"/>
              <a:t>And the problem of key distribution and protection, where for every message to be sent, a key of equal length is needed by both sender and receiver.</a:t>
            </a:r>
          </a:p>
          <a:p>
            <a:pPr>
              <a:defRPr lang="ar-AE" altLang="en-US"/>
            </a:pPr>
            <a:r>
              <a:rPr lang="ar-AE" altLang="en-US"/>
              <a:t>Because of these difficulties, the one-time pad is of limited utility, and is useful primarily for low-bandwidth channels requiring very high security. The one-time pad is the only cryptosystem that exhibits what is referred to as perfect secrecy.</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pPr lvl="0">
              <a:defRPr lang="ar-AE" altLang="en-US"/>
            </a:pPr>
            <a:fld id="{117D592B-B26E-40CF-8943-67E9927CAFFD}" type="slidenum">
              <a:rPr lang="en-AU"/>
              <a:pPr lvl="0">
                <a:defRPr lang="ar-AE" altLang="en-US"/>
              </a:pPr>
              <a:t>34</a:t>
            </a:fld>
            <a:endParaRPr lang="en-AU"/>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defRPr lang="ar-AE" altLang="en-US"/>
            </a:pPr>
            <a:r>
              <a:rPr lang="en-US">
                <a:cs typeface="Arial"/>
              </a:rPr>
              <a:t>All the techniques examined so far involve the substitution of a ciphertext symbol for a plaintext symbol. A very different kind of mapping is achieved by performing some sort of permutation on the plaintext letters. This technique is referred to as a transposition cipher, and </a:t>
            </a:r>
            <a:r>
              <a:rPr lang="en-AU">
                <a:cs typeface="Arial"/>
              </a:rPr>
              <a:t>form the second basic building block of ciphers. The core idea is to rearrange the order of basic units (letters/bytes/bits) without altering their actual values.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pPr lvl="0">
              <a:defRPr lang="ar-AE" altLang="en-US"/>
            </a:pPr>
            <a:fld id="{B0600D06-2199-4856-A265-B6ACAC1E3D1F}" type="slidenum">
              <a:rPr lang="en-AU"/>
              <a:pPr lvl="0">
                <a:defRPr lang="ar-AE" altLang="en-US"/>
              </a:pPr>
              <a:t>5</a:t>
            </a:fld>
            <a:endParaRPr lang="en-AU"/>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defRPr lang="ar-AE" altLang="en-US"/>
            </a:pPr>
            <a:r>
              <a:rPr lang="en-AU"/>
              <a:t>Briefly review some terminology used throughout the course.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pPr lvl="0">
              <a:defRPr lang="ar-AE" altLang="en-US"/>
            </a:pPr>
            <a:fld id="{DE2D27B6-A6DC-4C08-B8F4-199C90BD467D}" type="slidenum">
              <a:rPr lang="en-US" altLang="ko-KR"/>
              <a:pPr lvl="0">
                <a:defRPr lang="ar-AE" altLang="en-US"/>
              </a:pPr>
              <a:t>35</a:t>
            </a:fld>
            <a:endParaRPr lang="en-US" altLang="ko-K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latinLnBrk="0" hangingPunct="1">
              <a:defRPr lang="ar-AE" altLang="en-US"/>
            </a:pPr>
            <a:endParaRPr lang="ar-AE"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pPr lvl="0">
              <a:defRPr lang="ar-AE" altLang="en-US"/>
            </a:pPr>
            <a:fld id="{F4C1B434-75EA-40C5-99E6-73A702FCFC04}" type="slidenum">
              <a:rPr lang="en-US" altLang="ko-KR"/>
              <a:pPr lvl="0">
                <a:defRPr lang="ar-AE" altLang="en-US"/>
              </a:pPr>
              <a:t>36</a:t>
            </a:fld>
            <a:endParaRPr lang="en-US" altLang="ko-K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latinLnBrk="0" hangingPunct="1">
              <a:defRPr lang="ar-AE" altLang="en-US"/>
            </a:pPr>
            <a:endParaRPr lang="ar-AE"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miter/>
          </a:ln>
        </p:spPr>
        <p:txBody>
          <a:bodyPr/>
          <a:lstStyle/>
          <a:p>
            <a:pPr lvl="0">
              <a:defRPr lang="ar-AE" altLang="en-US"/>
            </a:pPr>
            <a:fld id="{CE998573-370D-4F31-8426-48F52DF14961}" type="slidenum">
              <a:rPr lang="en-AU"/>
              <a:pPr lvl="0">
                <a:defRPr lang="ar-AE" altLang="en-US"/>
              </a:pPr>
              <a:t>37</a:t>
            </a:fld>
            <a:endParaRPr lang="en-AU"/>
          </a:p>
        </p:txBody>
      </p:sp>
      <p:sp>
        <p:nvSpPr>
          <p:cNvPr id="91139" name="Rectangle 2"/>
          <p:cNvSpPr>
            <a:spLocks noGrp="1" noRot="1" noChangeAspect="1" noChangeArrowheads="1" noTextEdit="1"/>
          </p:cNvSpPr>
          <p:nvPr>
            <p:ph type="sldImg"/>
          </p:nvPr>
        </p:nvSpPr>
        <p:spPr>
          <a:noFill/>
          <a:ln>
            <a:solidFill>
              <a:srgbClr val="000000"/>
            </a:solidFill>
            <a:miter/>
          </a:ln>
        </p:spPr>
      </p:sp>
      <p:sp>
        <p:nvSpPr>
          <p:cNvPr id="91140" name="Rectangle 3"/>
          <p:cNvSpPr>
            <a:spLocks noGrp="1" noChangeArrowheads="1"/>
          </p:cNvSpPr>
          <p:nvPr>
            <p:ph type="body" idx="1"/>
          </p:nvPr>
        </p:nvSpPr>
        <p:spPr>
          <a:noFill/>
        </p:spPr>
        <p:txBody>
          <a:bodyPr wrap="square" anchor="t" anchorCtr="0"/>
          <a:lstStyle/>
          <a:p>
            <a:pPr eaLnBrk="1" hangingPunct="1">
              <a:defRPr lang="ar-AE" altLang="en-US"/>
            </a:pPr>
            <a:r>
              <a:rPr lang="en-US">
                <a:cs typeface="Arial"/>
              </a:rPr>
              <a:t>A more complex transposition cipher is to write the message in a rectangle, row by row, and read the message off shuffling the order of the columns in each row. The order of the columns then becomes the key to the algorithm. In the example shown, the key is 4312567, that is use column 4 first, then column3, then 1 etc (as shown in the Column Out row).</a:t>
            </a:r>
          </a:p>
          <a:p>
            <a:pPr eaLnBrk="1" hangingPunct="1">
              <a:defRPr lang="ar-AE" altLang="en-US"/>
            </a:pPr>
            <a:r>
              <a:rPr lang="en-US">
                <a:cs typeface="Arial"/>
              </a:rPr>
              <a:t>A pure transposition cipher is easily recognized because it has the same letter frequencies as the original plaintext. For the type of columnar transposition just shown, cryptanalysis is fairly straightforward and involves laying out the ciphertext in a matrix and playing around with column positions. Digram and trigram frequency tables can be useful.</a:t>
            </a:r>
          </a:p>
          <a:p>
            <a:pPr eaLnBrk="1" latinLnBrk="0" hangingPunct="1">
              <a:spcBef>
                <a:spcPct val="0"/>
              </a:spcBef>
              <a:defRPr lang="ar-AE" altLang="en-US"/>
            </a:pPr>
            <a:endParaRPr lang="ar-AE" altLang="en-US">
              <a:latin typeface="Times-Roman"/>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pPr lvl="0">
              <a:defRPr lang="ar-AE" altLang="en-US"/>
            </a:pPr>
            <a:fld id="{F434BFCF-474C-4F6B-92A6-A5B045F90FCE}" type="slidenum">
              <a:rPr lang="en-US" altLang="ko-KR"/>
              <a:pPr lvl="0">
                <a:defRPr lang="ar-AE" altLang="en-US"/>
              </a:pPr>
              <a:t>38</a:t>
            </a:fld>
            <a:endParaRPr lang="en-US" altLang="ko-K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latinLnBrk="0" hangingPunct="1">
              <a:defRPr lang="ar-AE" altLang="en-US"/>
            </a:pPr>
            <a:endParaRPr lang="ar-AE"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pPr lvl="0">
              <a:defRPr lang="ar-AE" altLang="en-US"/>
            </a:pPr>
            <a:fld id="{AD1D8732-72FD-4C06-B14F-A015286E7B88}" type="slidenum">
              <a:rPr lang="en-AU"/>
              <a:pPr lvl="0">
                <a:defRPr lang="ar-AE" altLang="en-US"/>
              </a:pPr>
              <a:t>40</a:t>
            </a:fld>
            <a:endParaRPr lang="en-AU"/>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defRPr lang="ar-AE" altLang="en-US"/>
            </a:pPr>
            <a:r>
              <a:rPr lang="en-US">
                <a:solidFill>
                  <a:srgbClr val="000000"/>
                </a:solidFill>
                <a:cs typeface="Arial"/>
              </a:rPr>
              <a:t>Have seen that ciphers based on just substitutions or transpositions are not secure, and can be attacked because they do not sufficient obscure the underlying language structure</a:t>
            </a:r>
          </a:p>
          <a:p>
            <a:pPr eaLnBrk="1" hangingPunct="1">
              <a:defRPr lang="ar-AE" altLang="en-US"/>
            </a:pPr>
            <a:r>
              <a:rPr lang="en-US">
                <a:solidFill>
                  <a:srgbClr val="000000"/>
                </a:solidFill>
                <a:cs typeface="Arial"/>
              </a:rPr>
              <a:t>So consider using several ciphers in succession to make harder.</a:t>
            </a:r>
          </a:p>
          <a:p>
            <a:pPr eaLnBrk="1" hangingPunct="1">
              <a:defRPr lang="ar-AE" altLang="en-US"/>
            </a:pPr>
            <a:r>
              <a:rPr lang="en-US">
                <a:solidFill>
                  <a:srgbClr val="000000"/>
                </a:solidFill>
                <a:cs typeface="Arial"/>
              </a:rPr>
              <a:t>A substitution followed by a transposition is known as a Product Cipher, and makes a new much more secure cipher, and forms the bridge to modern ciphers.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pPr lvl="0">
              <a:defRPr lang="ar-AE" altLang="en-US"/>
            </a:pPr>
            <a:fld id="{6BD52DA1-6685-4F56-A8BB-4C11AA128C5E}" type="slidenum">
              <a:rPr lang="en-AU"/>
              <a:pPr lvl="0">
                <a:defRPr lang="ar-AE" altLang="en-US"/>
              </a:pPr>
              <a:t>41</a:t>
            </a:fld>
            <a:endParaRPr lang="en-AU"/>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defRPr lang="ar-AE" altLang="en-US"/>
            </a:pPr>
            <a:r>
              <a:rPr lang="en-US">
                <a:solidFill>
                  <a:srgbClr val="000000"/>
                </a:solidFill>
                <a:cs typeface="Arial"/>
              </a:rPr>
              <a:t>The next major advance in ciphers required use of mechanical cipher machines which enabled to use of complex varying substitutions.</a:t>
            </a:r>
          </a:p>
          <a:p>
            <a:pPr eaLnBrk="1" hangingPunct="1">
              <a:defRPr lang="ar-AE" altLang="en-US"/>
            </a:pPr>
            <a:r>
              <a:rPr lang="en-US">
                <a:solidFill>
                  <a:srgbClr val="000000"/>
                </a:solidFill>
                <a:cs typeface="Arial"/>
              </a:rPr>
              <a:t>A rotor machine consists of a set of independently rotating cylinders through which electrical pulses can flow. Each cylinder has 26 input pins and 26 output pins, with internal wiring that connects each input pin to a unique output pin. If we associate each input and output pin with a letter of the alphabet, then a single cylinder defines a monoalphabetic substitution. After each input key is depressed, the cylinder rotates one position, so that the internal connections are shifted accordingly. The power of the rotor machine is in the use of multiple cylinders, in which the output pins of one cylinder are connected to the input pins of the next, and with the cylinders rotating like an “odometer”, leading to a very large number of substitution alphabets being used, eg with 3 cylinders have 26</a:t>
            </a:r>
            <a:r>
              <a:rPr lang="en-US" baseline="30000">
                <a:solidFill>
                  <a:srgbClr val="000000"/>
                </a:solidFill>
                <a:cs typeface="Arial"/>
              </a:rPr>
              <a:t>3</a:t>
            </a:r>
            <a:r>
              <a:rPr lang="en-US">
                <a:solidFill>
                  <a:srgbClr val="000000"/>
                </a:solidFill>
                <a:cs typeface="Arial"/>
              </a:rPr>
              <a:t>=17576 alphabets used.</a:t>
            </a:r>
          </a:p>
          <a:p>
            <a:pPr eaLnBrk="1" hangingPunct="1">
              <a:defRPr lang="ar-AE" altLang="en-US"/>
            </a:pPr>
            <a:r>
              <a:rPr lang="en-US">
                <a:solidFill>
                  <a:srgbClr val="000000"/>
                </a:solidFill>
                <a:cs typeface="Arial"/>
              </a:rPr>
              <a:t>They were extensively used in world war 2, and the history of their use and analysis is one of the great stories from WW2.</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pPr lvl="0">
              <a:defRPr lang="ar-AE" altLang="en-US"/>
            </a:pPr>
            <a:fld id="{CC7AA361-C417-411D-BD73-E1C429D5EB79}" type="slidenum">
              <a:rPr lang="en-AU"/>
              <a:pPr lvl="0">
                <a:defRPr lang="ar-AE" altLang="en-US"/>
              </a:pPr>
              <a:t>42</a:t>
            </a:fld>
            <a:endParaRPr lang="en-AU"/>
          </a:p>
        </p:txBody>
      </p:sp>
      <p:sp>
        <p:nvSpPr>
          <p:cNvPr id="95235" name="Rectangle 2"/>
          <p:cNvSpPr>
            <a:spLocks noGrp="1" noRot="1" noChangeAspect="1" noChangeArrowheads="1" noTextEdit="1"/>
          </p:cNvSpPr>
          <p:nvPr>
            <p:ph type="sldImg"/>
          </p:nvPr>
        </p:nvSpPr>
        <p:spPr>
          <a:solidFill>
            <a:srgbClr val="FFFFFF"/>
          </a:solidFill>
          <a:ln/>
        </p:spPr>
      </p:sp>
      <p:sp>
        <p:nvSpPr>
          <p:cNvPr id="95236" name="Rectangle 3"/>
          <p:cNvSpPr>
            <a:spLocks noGrp="1" noChangeArrowheads="1"/>
          </p:cNvSpPr>
          <p:nvPr>
            <p:ph type="body" idx="1"/>
          </p:nvPr>
        </p:nvSpPr>
        <p:spPr>
          <a:noFill/>
          <a:ln/>
        </p:spPr>
        <p:txBody>
          <a:bodyPr/>
          <a:lstStyle/>
          <a:p>
            <a:pPr eaLnBrk="1" hangingPunct="1">
              <a:defRPr lang="ar-AE" altLang="en-US"/>
            </a:pPr>
            <a:r>
              <a:rPr lang="en-US">
                <a:solidFill>
                  <a:srgbClr val="000000"/>
                </a:solidFill>
                <a:cs typeface="Arial"/>
              </a:rPr>
              <a:t>This photo of an Allied </a:t>
            </a:r>
            <a:r>
              <a:rPr lang="en-US" i="1">
                <a:solidFill>
                  <a:srgbClr val="000000"/>
                </a:solidFill>
                <a:cs typeface="Arial"/>
              </a:rPr>
              <a:t>Hagelin </a:t>
            </a:r>
            <a:r>
              <a:rPr lang="en-US">
                <a:solidFill>
                  <a:srgbClr val="000000"/>
                </a:solidFill>
                <a:cs typeface="Arial"/>
              </a:rPr>
              <a:t>machine was taken by Lawrie Brown at Eurocrypt'93 in Norway. Note pen for scale, and the rotating cipher wheels near the front.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lnSpc>
                <a:spcPct val="90000"/>
              </a:lnSpc>
              <a:defRPr lang="ar-AE" altLang="en-US"/>
            </a:pPr>
            <a:r>
              <a:rPr lang="en-US"/>
              <a:t>The basic principle of the rotor machine is illustrated in Figure 2.8. The machine consists of a set of independently rotating cylinders through which electrical pulses can flow. Each cylinder has 26 input pins and 26 output pins, with internal wiring that connects each input pin to a unique output pin. If we associate each input and output pin with a letter of the alphabet, then a single cylinder defines a monoalphabetic substitution. If an operator depresses the key for the letter A, an electric signal is applied to the first pin of the first cylinder and flows through the internal connection to the twenty-fifth output pin.  Consider a machine with a single cylinder. After each input key is depressed, the cylinder rotates one position, so that the internal connections are shifted accordingly. Thus, a different monoalphabetic substitution cipher is defined. After 26 letters of plaintext, the cylinder would be back to the initial position. Thus, we have a polyalphabetic substitution algorithm with a period of 26. </a:t>
            </a:r>
          </a:p>
          <a:p>
            <a:pPr eaLnBrk="1" hangingPunct="1">
              <a:lnSpc>
                <a:spcPct val="90000"/>
              </a:lnSpc>
              <a:defRPr lang="ar-AE" altLang="en-US"/>
            </a:pPr>
            <a:r>
              <a:rPr lang="en-US"/>
              <a:t>A single-cylinder system is trivial and does not present a formidable cryptanalytic task. The power of the rotor machine is in the use of multiple cylinders, in which the output pins of one cylinder are connected to the input pins of the next. Figure 2.8 shows a three-cylinder system. With multiple cylinders, the one closest to the operator input rotates one pin position with each keystroke. The right half of Figure 2.8 shows the system's configuration after a single keystroke. For every complete rotation of the inner cylinder, the middle cylinder rotates one pin position. Finally, for every complete rotation of the middle cylinder, the outer cylinder rotates one pin position. The result is that there are 26 " 26 " 26 = 17,576 different substitution alphabets used before the system repeats. </a:t>
            </a:r>
          </a:p>
        </p:txBody>
      </p:sp>
      <p:sp>
        <p:nvSpPr>
          <p:cNvPr id="97284" name="Slide Number Placeholder 3"/>
          <p:cNvSpPr>
            <a:spLocks noGrp="1"/>
          </p:cNvSpPr>
          <p:nvPr>
            <p:ph type="sldNum" sz="quarter" idx="5"/>
          </p:nvPr>
        </p:nvSpPr>
        <p:spPr>
          <a:noFill/>
        </p:spPr>
        <p:txBody>
          <a:bodyPr/>
          <a:lstStyle/>
          <a:p>
            <a:pPr lvl="0">
              <a:defRPr lang="ar-AE" altLang="en-US"/>
            </a:pPr>
            <a:fld id="{AD18996A-3CD9-452A-9F4E-BC7A1C569F54}" type="slidenum">
              <a:rPr lang="en-AU"/>
              <a:pPr lvl="0">
                <a:defRPr lang="ar-AE" altLang="en-US"/>
              </a:pPr>
              <a:t>43</a:t>
            </a:fld>
            <a:endParaRPr lang="en-A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lvl="0">
              <a:defRPr lang="ar-AE" altLang="en-US"/>
            </a:pPr>
            <a:fld id="{93F6452E-D52A-4CE1-95B3-701F6C08554D}" type="slidenum">
              <a:rPr lang="en-AU"/>
              <a:pPr lvl="0">
                <a:defRPr lang="ar-AE" altLang="en-US"/>
              </a:pPr>
              <a:t>44</a:t>
            </a:fld>
            <a:endParaRPr lang="en-AU"/>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defRPr lang="ar-AE" altLang="en-US"/>
            </a:pPr>
            <a:r>
              <a:rPr lang="en-AU">
                <a:cs typeface="Arial"/>
              </a:rPr>
              <a:t>Steganography is </a:t>
            </a:r>
            <a:r>
              <a:rPr lang="en-US">
                <a:cs typeface="Arial"/>
              </a:rPr>
              <a:t>an alternative to encryption which hides the very existence of a message by some means. There are a large range of techniques for doing this.</a:t>
            </a:r>
          </a:p>
          <a:p>
            <a:pPr eaLnBrk="1" hangingPunct="1">
              <a:defRPr lang="ar-AE" altLang="en-US"/>
            </a:pPr>
            <a:r>
              <a:rPr lang="en-US">
                <a:cs typeface="Arial"/>
              </a:rPr>
              <a:t>Steganography has a number of drawbacks when compared to encryption. It requires a lot of overhead to hide a relatively few bits of information.</a:t>
            </a:r>
          </a:p>
          <a:p>
            <a:pPr eaLnBrk="1" hangingPunct="1">
              <a:defRPr lang="ar-AE" altLang="en-US"/>
            </a:pPr>
            <a:r>
              <a:rPr lang="en-US">
                <a:cs typeface="Arial"/>
              </a:rPr>
              <a:t>Also, once the system is discovered, it becomes virtually worthless, although a message can be first encrypted and then hidden using steganography. The advantage of steganography is that it can be employed by parties who have something to lose should the fact of their secret communication (not necessarily the content) be discovered. </a:t>
            </a:r>
          </a:p>
          <a:p>
            <a:pPr eaLnBrk="1" latinLnBrk="0" hangingPunct="1">
              <a:defRPr lang="ar-AE" altLang="en-US"/>
            </a:pPr>
            <a:endParaRPr lang="ar-AE" altLang="en-US">
              <a:cs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pPr lvl="0">
              <a:defRPr lang="ar-AE" altLang="en-US"/>
            </a:pPr>
            <a:fld id="{9C5D5EAC-D64C-4529-A98C-652804AE5896}" type="slidenum">
              <a:rPr lang="en-AU"/>
              <a:pPr lvl="0">
                <a:defRPr lang="ar-AE" altLang="en-US"/>
              </a:pPr>
              <a:t>45</a:t>
            </a:fld>
            <a:endParaRPr lang="en-AU"/>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defRPr lang="ar-AE" altLang="en-US"/>
            </a:pPr>
            <a:r>
              <a:rPr lang="en-US"/>
              <a:t>Chapter 2 summary.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pPr lvl="0">
              <a:defRPr lang="ar-AE" altLang="en-US"/>
            </a:pPr>
            <a:fld id="{3897E859-143A-4A48-AF42-1DBAAFB306A8}" type="slidenum">
              <a:rPr lang="en-AU"/>
              <a:pPr lvl="0">
                <a:defRPr lang="ar-AE" altLang="en-US"/>
              </a:pPr>
              <a:t>6</a:t>
            </a:fld>
            <a:endParaRPr lang="en-AU"/>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defRPr lang="ar-AE" altLang="en-US"/>
            </a:pPr>
            <a:r>
              <a:rPr lang="en-US"/>
              <a:t>Detail the five ingredients of the symmetric cipher model, shown in Stallings Figure 2.1:</a:t>
            </a:r>
          </a:p>
          <a:p>
            <a:pPr eaLnBrk="1" hangingPunct="1">
              <a:buChar char="•"/>
              <a:defRPr lang="ar-AE" altLang="en-US"/>
            </a:pPr>
            <a:r>
              <a:rPr lang="en-US"/>
              <a:t> plaintext - original message</a:t>
            </a:r>
          </a:p>
          <a:p>
            <a:pPr eaLnBrk="1" hangingPunct="1">
              <a:buChar char="•"/>
              <a:defRPr lang="ar-AE" altLang="en-US"/>
            </a:pPr>
            <a:r>
              <a:rPr lang="en-US"/>
              <a:t> encryption algorithm – performs substitutions/transformations on plaintext</a:t>
            </a:r>
          </a:p>
          <a:p>
            <a:pPr eaLnBrk="1" hangingPunct="1">
              <a:buChar char="•"/>
              <a:defRPr lang="ar-AE" altLang="en-US"/>
            </a:pPr>
            <a:r>
              <a:rPr lang="en-US"/>
              <a:t> secret key – control exact substitutions/transformations used in encryption algorithm</a:t>
            </a:r>
          </a:p>
          <a:p>
            <a:pPr eaLnBrk="1" hangingPunct="1">
              <a:buChar char="•"/>
              <a:defRPr lang="ar-AE" altLang="en-US"/>
            </a:pPr>
            <a:r>
              <a:rPr lang="en-US"/>
              <a:t> ciphertext - scrambled message</a:t>
            </a:r>
          </a:p>
          <a:p>
            <a:pPr eaLnBrk="1" hangingPunct="1">
              <a:buChar char="•"/>
              <a:defRPr lang="ar-AE" altLang="en-US"/>
            </a:pPr>
            <a:r>
              <a:rPr lang="en-US"/>
              <a:t> decryption algorithm – inverse of encryption algorithm</a:t>
            </a:r>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pPr lvl="0">
              <a:defRPr lang="ar-AE" altLang="en-US"/>
            </a:pPr>
            <a:fld id="{1C2C9FC9-A581-4B43-8156-AF8D01BD60F9}" type="slidenum">
              <a:rPr lang="en-AU"/>
              <a:pPr lvl="0">
                <a:defRPr lang="ar-AE" altLang="en-US"/>
              </a:pPr>
              <a:t>7</a:t>
            </a:fld>
            <a:endParaRPr lang="en-AU"/>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defRPr lang="ar-AE" altLang="en-US"/>
            </a:pPr>
            <a:r>
              <a:rPr lang="en-US">
                <a:cs typeface="Arial"/>
              </a:rPr>
              <a:t>There are two requirements for secure use of conventional encryption that mean we assume that it is impractical to decrypt a message on the basis of the cipher- text plus knowledge of the encryption/decryption algorithm, and hence do not need to keep the algorithm secret; rather we only need to keep the key secret. This feature of symmetric encryption is what makes it feasible for widespread use. It allows easy distribution of s/w and h/w implementations.</a:t>
            </a:r>
          </a:p>
          <a:p>
            <a:pPr eaLnBrk="1" hangingPunct="1">
              <a:defRPr lang="ar-AE" altLang="en-US"/>
            </a:pPr>
            <a:r>
              <a:rPr lang="en-US">
                <a:cs typeface="Arial"/>
              </a:rPr>
              <a:t>Can take a closer look at the essential elements of a symmetric encryption scheme: mathematically it can be considered a pair of functions with: plaintext X, ciphertext Y, key K, encryption algorithm E, decryption algorithm D. The intended receiver, in possession of the key, is able to invert the transformation. An opponent, observing Y but not having access to K or X, may attempt to recover X or K.</a:t>
            </a:r>
          </a:p>
          <a:p>
            <a:pPr eaLnBrk="1" latinLnBrk="0" hangingPunct="1">
              <a:defRPr lang="ar-AE" altLang="en-US"/>
            </a:pPr>
            <a:endParaRPr lang="ar-AE" altLang="en-US">
              <a:cs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pPr lvl="0">
              <a:defRPr lang="ar-AE" altLang="en-US"/>
            </a:pPr>
            <a:fld id="{3B281C14-3CEF-40C8-844C-4E9F3D37A9CA}" type="slidenum">
              <a:rPr lang="en-AU"/>
              <a:pPr lvl="0">
                <a:defRPr lang="ar-AE" altLang="en-US"/>
              </a:pPr>
              <a:t>9</a:t>
            </a:fld>
            <a:endParaRPr lang="en-AU"/>
          </a:p>
        </p:txBody>
      </p:sp>
      <p:sp>
        <p:nvSpPr>
          <p:cNvPr id="27651" name="Rectangle 1026"/>
          <p:cNvSpPr>
            <a:spLocks noGrp="1" noRot="1" noChangeAspect="1" noChangeArrowheads="1" noTextEdit="1"/>
          </p:cNvSpPr>
          <p:nvPr>
            <p:ph type="sldImg"/>
          </p:nvPr>
        </p:nvSpPr>
        <p:spPr>
          <a:ln/>
        </p:spPr>
      </p:sp>
      <p:sp>
        <p:nvSpPr>
          <p:cNvPr id="27652" name="Rectangle 1027"/>
          <p:cNvSpPr>
            <a:spLocks noGrp="1" noChangeArrowheads="1"/>
          </p:cNvSpPr>
          <p:nvPr>
            <p:ph type="body" idx="1"/>
          </p:nvPr>
        </p:nvSpPr>
        <p:spPr>
          <a:noFill/>
          <a:ln/>
        </p:spPr>
        <p:txBody>
          <a:bodyPr/>
          <a:lstStyle/>
          <a:p>
            <a:pPr eaLnBrk="1" hangingPunct="1">
              <a:defRPr lang="ar-AE" altLang="en-US"/>
            </a:pPr>
            <a:r>
              <a:rPr lang="en-US">
                <a:latin typeface="Times-Roman"/>
              </a:rPr>
              <a:t>Cryptographic systems can be characterized along these three independent dimensions.</a:t>
            </a:r>
          </a:p>
          <a:p>
            <a:pPr eaLnBrk="1" hangingPunct="1">
              <a:buAutoNum type="arabicPeriod"/>
              <a:defRPr lang="ar-AE" altLang="en-US"/>
            </a:pPr>
            <a:r>
              <a:rPr lang="en-US" b="1"/>
              <a:t>The type of operations used for transforming plaintext to ciphertext</a:t>
            </a:r>
            <a:r>
              <a:rPr lang="en-US"/>
              <a:t>. All encryption algorithms are based on two general principles: substitution, in which each element in the plaintext (bit, letter, group of bits or letters) is mapped into another element, and transposition, in which elements in the plaintext are rearranged. The fundamental requirement is that no information be lost (that is, that all operations are reversible). Most systems, referred to as product systems, involve multiple stages of substitutions and transpositions.  </a:t>
            </a:r>
          </a:p>
          <a:p>
            <a:pPr eaLnBrk="1" hangingPunct="1">
              <a:buAutoNum type="arabicPeriod"/>
              <a:defRPr lang="ar-AE" altLang="en-US"/>
            </a:pPr>
            <a:r>
              <a:rPr lang="en-US" b="1"/>
              <a:t>The number of keys used</a:t>
            </a:r>
            <a:r>
              <a:rPr lang="en-US"/>
              <a:t>. If both sender and receiver use the same key, the system is referred to as symmetric, single-key, secret-key, or conventional encryption. If the sender and receiver use different keys, the system is referred to as asymmetric, two-key, or public-key encryption.  </a:t>
            </a:r>
          </a:p>
          <a:p>
            <a:pPr eaLnBrk="1" hangingPunct="1">
              <a:buAutoNum type="arabicPeriod"/>
              <a:defRPr lang="ar-AE" altLang="en-US"/>
            </a:pPr>
            <a:r>
              <a:rPr lang="en-US" b="1"/>
              <a:t>The way in which the plaintext is processed</a:t>
            </a:r>
            <a:r>
              <a:rPr lang="en-US"/>
              <a:t>. A block cipher processes the input one block of elements at a time, producing an output block for each input block. A stream cipher processes the input elements continuously, producing output one element at a time, as it goes along. </a:t>
            </a:r>
            <a:endParaRPr lang="en-US">
              <a:latin typeface="Times-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lvl="0">
              <a:defRPr lang="ar-AE" altLang="en-US"/>
            </a:pPr>
            <a:fld id="{6144E319-7943-4ED5-885F-3FF4526F9F62}" type="slidenum">
              <a:rPr lang="en-AU"/>
              <a:pPr lvl="0">
                <a:defRPr lang="ar-AE" altLang="en-US"/>
              </a:pPr>
              <a:t>10</a:t>
            </a:fld>
            <a:endParaRPr lang="en-AU"/>
          </a:p>
        </p:txBody>
      </p:sp>
      <p:sp>
        <p:nvSpPr>
          <p:cNvPr id="29699" name="Rectangle 1026"/>
          <p:cNvSpPr>
            <a:spLocks noGrp="1" noRot="1" noChangeAspect="1" noChangeArrowheads="1" noTextEdit="1"/>
          </p:cNvSpPr>
          <p:nvPr>
            <p:ph type="sldImg"/>
          </p:nvPr>
        </p:nvSpPr>
        <p:spPr>
          <a:ln/>
        </p:spPr>
      </p:sp>
      <p:sp>
        <p:nvSpPr>
          <p:cNvPr id="29700" name="Rectangle 1027"/>
          <p:cNvSpPr>
            <a:spLocks noGrp="1" noChangeArrowheads="1"/>
          </p:cNvSpPr>
          <p:nvPr>
            <p:ph type="body" idx="1"/>
          </p:nvPr>
        </p:nvSpPr>
        <p:spPr>
          <a:noFill/>
          <a:ln/>
        </p:spPr>
        <p:txBody>
          <a:bodyPr/>
          <a:lstStyle/>
          <a:p>
            <a:pPr eaLnBrk="1" hangingPunct="1">
              <a:defRPr lang="ar-AE" altLang="en-US"/>
            </a:pPr>
            <a:r>
              <a:rPr lang="en-US">
                <a:cs typeface="Arial"/>
              </a:rPr>
              <a:t>Typically objective is to recover the key in use rather then simply to recover the plaintext of a single ciphertext. There are two general approaches:</a:t>
            </a:r>
          </a:p>
          <a:p>
            <a:pPr eaLnBrk="1" hangingPunct="1">
              <a:buChar char="•"/>
              <a:defRPr lang="ar-AE" altLang="en-US"/>
            </a:pPr>
            <a:r>
              <a:rPr lang="en-US">
                <a:cs typeface="Arial"/>
              </a:rPr>
              <a:t> </a:t>
            </a:r>
            <a:r>
              <a:rPr lang="en-US" b="1">
                <a:cs typeface="Arial"/>
              </a:rPr>
              <a:t>Cryptanalysis: </a:t>
            </a:r>
            <a:r>
              <a:rPr lang="en-US">
                <a:cs typeface="Arial"/>
              </a:rPr>
              <a:t>relies on the nature of the algorithm plus perhaps some knowledge of the general characteristics of the plaintext or even some sample plaintext- ciphertext pairs. This type of attack exploits the characteristics of the algorithm to attempt to deduce a specific plaintext or to deduce the key being used.</a:t>
            </a:r>
          </a:p>
          <a:p>
            <a:pPr eaLnBrk="1" hangingPunct="1">
              <a:buChar char="•"/>
              <a:defRPr lang="ar-AE" altLang="en-US"/>
            </a:pPr>
            <a:r>
              <a:rPr lang="en-US">
                <a:cs typeface="Arial"/>
              </a:rPr>
              <a:t> </a:t>
            </a:r>
            <a:r>
              <a:rPr lang="en-US" b="1">
                <a:cs typeface="Arial"/>
              </a:rPr>
              <a:t>Brute-force attacks </a:t>
            </a:r>
            <a:r>
              <a:rPr lang="en-US">
                <a:cs typeface="Arial"/>
              </a:rPr>
              <a:t>try every possible key on a piece of ciphertext until an intelligible translation into plaintext is obtained. On average,half of all possible keys must be tried to achieve success. </a:t>
            </a:r>
          </a:p>
          <a:p>
            <a:pPr eaLnBrk="1" hangingPunct="1">
              <a:defRPr lang="ar-AE" altLang="en-US"/>
            </a:pPr>
            <a:r>
              <a:rPr lang="en-US">
                <a:cs typeface="Arial"/>
              </a:rPr>
              <a:t>If either type of attack succeeds in deducing the key, the effect is catastrophic: All future and past messages encrypted with that key are compromised.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lvl="0">
              <a:defRPr lang="ar-AE" altLang="en-US"/>
            </a:pPr>
            <a:fld id="{00A0A59D-05EB-4A7B-8FCB-35CADA3398DE}" type="slidenum">
              <a:rPr lang="en-AU"/>
              <a:pPr lvl="0">
                <a:defRPr lang="ar-AE" altLang="en-US"/>
              </a:pPr>
              <a:t>11</a:t>
            </a:fld>
            <a:endParaRPr lang="en-AU"/>
          </a:p>
        </p:txBody>
      </p:sp>
      <p:sp>
        <p:nvSpPr>
          <p:cNvPr id="31747" name="Rectangle 1026"/>
          <p:cNvSpPr>
            <a:spLocks noGrp="1" noRot="1" noChangeAspect="1" noChangeArrowheads="1" noTextEdit="1"/>
          </p:cNvSpPr>
          <p:nvPr>
            <p:ph type="sldImg"/>
          </p:nvPr>
        </p:nvSpPr>
        <p:spPr>
          <a:ln/>
        </p:spPr>
      </p:sp>
      <p:sp>
        <p:nvSpPr>
          <p:cNvPr id="31748" name="Rectangle 1027"/>
          <p:cNvSpPr>
            <a:spLocks noGrp="1" noChangeArrowheads="1"/>
          </p:cNvSpPr>
          <p:nvPr>
            <p:ph type="body" idx="1"/>
          </p:nvPr>
        </p:nvSpPr>
        <p:spPr>
          <a:noFill/>
          <a:ln/>
        </p:spPr>
        <p:txBody>
          <a:bodyPr/>
          <a:lstStyle/>
          <a:p>
            <a:pPr eaLnBrk="1" hangingPunct="1">
              <a:defRPr lang="ar-AE" altLang="en-US"/>
            </a:pPr>
            <a:r>
              <a:rPr lang="en-US">
                <a:cs typeface="Arial"/>
              </a:rPr>
              <a:t>Stallings Table 2.1 summarizes the various types of cryptanalytic attacks, based on the amount of information known to the cryptanalyst, from least to most. The most difficult problem is presented when all that is available is the ciphertext only. In some cases, not even the encryption algorithm is known, but in general we can assume that the opponent does know the algorithm used for encryption. Then with increasing information have the other attacks. Generally, an encryption algorithm is designed to withstand a known-plaintext attack.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normAutofit/>
          </a:bodyPr>
          <a:lstStyle/>
          <a:p>
            <a:pPr eaLnBrk="1" hangingPunct="1">
              <a:defRPr lang="ar-AE" altLang="en-US"/>
            </a:pPr>
            <a:r>
              <a:rPr lang="en-US">
                <a:cs typeface="Arial"/>
              </a:rPr>
              <a:t>Two more definitions are worthy of note. An encryption scheme is unconditionally secure if the ciphertext generated by the scheme does not contain enough information to determine uniquely the corresponding plaintext, no matter how much ciphertext is available. An encryption scheme is said to be computationally secure if either the cost of breaking the cipher exceeds the value of the encrypted information, or the time required to break the cipher exceeds the useful lifetime of the information.</a:t>
            </a:r>
            <a:r>
              <a:rPr lang="en-AU">
                <a:cs typeface="Arial"/>
              </a:rPr>
              <a:t> Unconditional security would be nice, but the only known such cipher is the </a:t>
            </a:r>
            <a:r>
              <a:rPr lang="en-AU" b="1">
                <a:cs typeface="Arial"/>
              </a:rPr>
              <a:t>one-time pad</a:t>
            </a:r>
            <a:r>
              <a:rPr lang="en-AU">
                <a:cs typeface="Arial"/>
              </a:rPr>
              <a:t> (later). </a:t>
            </a:r>
          </a:p>
          <a:p>
            <a:pPr eaLnBrk="1" hangingPunct="1">
              <a:defRPr lang="ar-AE" altLang="en-US"/>
            </a:pPr>
            <a:r>
              <a:rPr lang="en-AU">
                <a:cs typeface="Arial"/>
              </a:rPr>
              <a:t>For all reasonable encryption algorithms, we have to assume computational security where it either takes too long, or is too expensive, to bother breaking the cipher. </a:t>
            </a:r>
          </a:p>
          <a:p>
            <a:pPr lvl="0" latinLnBrk="0">
              <a:defRPr lang="ar-AE" altLang="en-US"/>
            </a:pPr>
            <a:endParaRPr lang="ar-AE" altLang="en-US"/>
          </a:p>
        </p:txBody>
      </p:sp>
      <p:sp>
        <p:nvSpPr>
          <p:cNvPr id="4" name="Slide Number Placeholder 3"/>
          <p:cNvSpPr>
            <a:spLocks noGrp="1"/>
          </p:cNvSpPr>
          <p:nvPr>
            <p:ph type="sldNum" sz="quarter" idx="10"/>
          </p:nvPr>
        </p:nvSpPr>
        <p:spPr/>
        <p:txBody>
          <a:bodyPr/>
          <a:lstStyle/>
          <a:p>
            <a:pPr lvl="0">
              <a:defRPr lang="ar-AE" altLang="en-US"/>
            </a:pPr>
            <a:fld id="{3FD80654-52CB-4A3A-B17C-CAF4F95AAD59}" type="slidenum">
              <a:rPr lang="en-AU"/>
              <a:pPr lvl="0">
                <a:defRPr lang="ar-AE" altLang="en-US"/>
              </a:pPr>
              <a:t>12</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3429000"/>
            <a:ext cx="8026400" cy="0"/>
          </a:xfrm>
          <a:prstGeom prst="line">
            <a:avLst/>
          </a:prstGeom>
          <a:noFill/>
          <a:ln w="50800">
            <a:solidFill>
              <a:schemeClr val="accent2"/>
            </a:solidFill>
            <a:round/>
            <a:headEnd type="none" w="sm" len="sm"/>
            <a:tailEnd type="none" w="sm" len="sm"/>
          </a:ln>
        </p:spPr>
        <p:txBody>
          <a:bodyPr wrap="none" anchor="ctr"/>
          <a:lstStyle/>
          <a:p>
            <a:endParaRPr lang="en-US"/>
          </a:p>
        </p:txBody>
      </p:sp>
      <p:sp>
        <p:nvSpPr>
          <p:cNvPr id="184323" name="Rectangle 3"/>
          <p:cNvSpPr>
            <a:spLocks noGrp="1" noChangeArrowheads="1"/>
          </p:cNvSpPr>
          <p:nvPr>
            <p:ph type="ctrTitle" sz="quarter"/>
          </p:nvPr>
        </p:nvSpPr>
        <p:spPr>
          <a:xfrm>
            <a:off x="381000" y="2286000"/>
            <a:ext cx="7772400" cy="1143000"/>
          </a:xfrm>
        </p:spPr>
        <p:txBody>
          <a:bodyPr/>
          <a:lstStyle>
            <a:lvl1pPr>
              <a:defRPr/>
            </a:lvl1pPr>
          </a:lstStyle>
          <a:p>
            <a:r>
              <a:rPr lang="en-US" smtClean="0"/>
              <a:t>Click to edit Master title style</a:t>
            </a:r>
            <a:endParaRPr lang="en-GB"/>
          </a:p>
        </p:txBody>
      </p:sp>
      <p:sp>
        <p:nvSpPr>
          <p:cNvPr id="184324" name="Rectangle 4"/>
          <p:cNvSpPr>
            <a:spLocks noGrp="1" noChangeArrowheads="1"/>
          </p:cNvSpPr>
          <p:nvPr>
            <p:ph type="subTitle" sz="quarter" idx="1"/>
          </p:nvPr>
        </p:nvSpPr>
        <p:spPr>
          <a:xfrm>
            <a:off x="1371600" y="3886200"/>
            <a:ext cx="6400800" cy="1752600"/>
          </a:xfrm>
        </p:spPr>
        <p:txBody>
          <a:bodyPr/>
          <a:lstStyle>
            <a:lvl1pPr marL="0" indent="0" algn="ctr">
              <a:buFont typeface="Monotype Sorts" pitchFamily="2" charset="2"/>
              <a:buNone/>
              <a:defRPr/>
            </a:lvl1pPr>
          </a:lstStyle>
          <a:p>
            <a:r>
              <a:rPr lang="en-US" smtClean="0"/>
              <a:t>Click to edit Master subtitle style</a:t>
            </a:r>
            <a:endParaRPr lang="en-GB"/>
          </a:p>
        </p:txBody>
      </p:sp>
      <p:sp>
        <p:nvSpPr>
          <p:cNvPr id="5" name="Rectangle 5"/>
          <p:cNvSpPr>
            <a:spLocks noGrp="1" noChangeArrowheads="1"/>
          </p:cNvSpPr>
          <p:nvPr>
            <p:ph type="sldNum" sz="quarter" idx="10"/>
          </p:nvPr>
        </p:nvSpPr>
        <p:spPr>
          <a:xfrm>
            <a:off x="6858000" y="6248400"/>
            <a:ext cx="1905000" cy="457200"/>
          </a:xfrm>
        </p:spPr>
        <p:txBody>
          <a:bodyPr/>
          <a:lstStyle>
            <a:lvl1pPr>
              <a:defRPr/>
            </a:lvl1pPr>
          </a:lstStyle>
          <a:p>
            <a:fld id="{CFC92B21-C933-4DAE-9645-8DF374A943D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عنوان ونص عمودي"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defRPr lang="ar-AE" altLang="en-US"/>
            </a:pPr>
            <a:r>
              <a:rPr lang="ar-AE" altLang="en-US"/>
              <a:t>انقر مرتين لتحرير نمط عنوان رئيسي</a:t>
            </a:r>
          </a:p>
        </p:txBody>
      </p:sp>
      <p:sp>
        <p:nvSpPr>
          <p:cNvPr id="3" name="Vertical Text Placeholder 2"/>
          <p:cNvSpPr>
            <a:spLocks noGrp="1"/>
          </p:cNvSpPr>
          <p:nvPr>
            <p:ph type="body" orient="vert" idx="1"/>
          </p:nvPr>
        </p:nvSpPr>
        <p:spPr/>
        <p:txBody>
          <a:bodyPr vert="eaVert"/>
          <a:lstStyle/>
          <a:p>
            <a:pPr lvl="0">
              <a:defRPr lang="ar-AE" altLang="en-US"/>
            </a:pPr>
            <a:r>
              <a:rPr lang="ar-AE" altLang="en-US"/>
              <a:t>انقر نقرًا مزدوجًا لتحرير أنماط النص الرئيسي</a:t>
            </a:r>
          </a:p>
          <a:p>
            <a:pPr lvl="1">
              <a:defRPr lang="ar-AE" altLang="en-US"/>
            </a:pPr>
            <a:r>
              <a:rPr lang="ar-AE" altLang="en-US"/>
              <a:t>المستوى الثاني</a:t>
            </a:r>
          </a:p>
          <a:p>
            <a:pPr lvl="2">
              <a:defRPr lang="ar-AE" altLang="en-US"/>
            </a:pPr>
            <a:r>
              <a:rPr lang="ar-AE" altLang="en-US"/>
              <a:t>المستوى الثالث</a:t>
            </a:r>
          </a:p>
          <a:p>
            <a:pPr lvl="3">
              <a:defRPr lang="ar-AE" altLang="en-US"/>
            </a:pPr>
            <a:r>
              <a:rPr lang="ar-AE" altLang="en-US"/>
              <a:t>المستوى الرابع</a:t>
            </a:r>
          </a:p>
          <a:p>
            <a:pPr lvl="4">
              <a:defRPr lang="ar-AE" altLang="en-US"/>
            </a:pPr>
            <a:r>
              <a:rPr lang="ar-AE" altLang="en-US"/>
              <a:t>المستوى الخامس</a:t>
            </a:r>
          </a:p>
        </p:txBody>
      </p:sp>
      <p:sp>
        <p:nvSpPr>
          <p:cNvPr id="4" name="Rectangle 5"/>
          <p:cNvSpPr>
            <a:spLocks noGrp="1" noChangeArrowheads="1"/>
          </p:cNvSpPr>
          <p:nvPr>
            <p:ph type="sldNum" sz="quarter" idx="10"/>
          </p:nvPr>
        </p:nvSpPr>
        <p:spPr>
          <a:ln/>
        </p:spPr>
        <p:txBody>
          <a:bodyPr/>
          <a:lstStyle>
            <a:lvl1pPr>
              <a:defRPr/>
            </a:lvl1pPr>
          </a:lstStyle>
          <a:p>
            <a:pPr lvl="0">
              <a:defRPr lang="ar-AE" altLang="en-US"/>
            </a:pPr>
            <a:fld id="{2F7DDDC0-5D49-449F-B374-1D2A3394BA4A}" type="slidenum">
              <a:rPr lang="ar-AE" altLang="en-US"/>
              <a:pPr lvl="0">
                <a:defRPr lang="ar-AE" altLang="en-US"/>
              </a:pPr>
              <a:t>‹#›</a:t>
            </a:fld>
            <a:endParaRPr lang="ar-AE"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عنوان ونص عموديان"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66700"/>
            <a:ext cx="2095500" cy="5524500"/>
          </a:xfrm>
        </p:spPr>
        <p:txBody>
          <a:bodyPr vert="eaVert"/>
          <a:lstStyle/>
          <a:p>
            <a:pPr lvl="0">
              <a:defRPr lang="ar-AE" altLang="en-US"/>
            </a:pPr>
            <a:r>
              <a:rPr lang="ar-AE" altLang="en-US"/>
              <a:t>انقر مرتين لتحرير نمط عنوان رئيسي</a:t>
            </a:r>
          </a:p>
        </p:txBody>
      </p:sp>
      <p:sp>
        <p:nvSpPr>
          <p:cNvPr id="3" name="Vertical Text Placeholder 2"/>
          <p:cNvSpPr>
            <a:spLocks noGrp="1"/>
          </p:cNvSpPr>
          <p:nvPr>
            <p:ph type="body" orient="vert" idx="1"/>
          </p:nvPr>
        </p:nvSpPr>
        <p:spPr>
          <a:xfrm>
            <a:off x="381000" y="266700"/>
            <a:ext cx="6134100" cy="5524500"/>
          </a:xfrm>
        </p:spPr>
        <p:txBody>
          <a:bodyPr vert="eaVert"/>
          <a:lstStyle/>
          <a:p>
            <a:pPr lvl="0">
              <a:defRPr lang="ar-AE" altLang="en-US"/>
            </a:pPr>
            <a:r>
              <a:rPr lang="ar-AE" altLang="en-US"/>
              <a:t>انقر نقرًا مزدوجًا لتحرير أنماط النص الرئيسي</a:t>
            </a:r>
          </a:p>
          <a:p>
            <a:pPr lvl="1">
              <a:defRPr lang="ar-AE" altLang="en-US"/>
            </a:pPr>
            <a:r>
              <a:rPr lang="ar-AE" altLang="en-US"/>
              <a:t>المستوى الثاني</a:t>
            </a:r>
          </a:p>
          <a:p>
            <a:pPr lvl="2">
              <a:defRPr lang="ar-AE" altLang="en-US"/>
            </a:pPr>
            <a:r>
              <a:rPr lang="ar-AE" altLang="en-US"/>
              <a:t>المستوى الثالث</a:t>
            </a:r>
          </a:p>
          <a:p>
            <a:pPr lvl="3">
              <a:defRPr lang="ar-AE" altLang="en-US"/>
            </a:pPr>
            <a:r>
              <a:rPr lang="ar-AE" altLang="en-US"/>
              <a:t>المستوى الرابع</a:t>
            </a:r>
          </a:p>
          <a:p>
            <a:pPr lvl="4">
              <a:defRPr lang="ar-AE" altLang="en-US"/>
            </a:pPr>
            <a:r>
              <a:rPr lang="ar-AE" altLang="en-US"/>
              <a:t>المستوى الخامس</a:t>
            </a:r>
          </a:p>
        </p:txBody>
      </p:sp>
      <p:sp>
        <p:nvSpPr>
          <p:cNvPr id="4" name="Rectangle 5"/>
          <p:cNvSpPr>
            <a:spLocks noGrp="1" noChangeArrowheads="1"/>
          </p:cNvSpPr>
          <p:nvPr>
            <p:ph type="sldNum" sz="quarter" idx="10"/>
          </p:nvPr>
        </p:nvSpPr>
        <p:spPr>
          <a:ln/>
        </p:spPr>
        <p:txBody>
          <a:bodyPr/>
          <a:lstStyle>
            <a:lvl1pPr>
              <a:defRPr/>
            </a:lvl1pPr>
          </a:lstStyle>
          <a:p>
            <a:pPr lvl="0">
              <a:defRPr lang="ar-AE" altLang="en-US"/>
            </a:pPr>
            <a:fld id="{FFD7ACC9-F5CA-45A0-A012-83FD30FB7E48}" type="slidenum">
              <a:rPr lang="ar-AE" altLang="en-US"/>
              <a:pPr lvl="0">
                <a:defRPr lang="ar-AE" altLang="en-US"/>
              </a:pPr>
              <a:t>‹#›</a:t>
            </a:fld>
            <a:endParaRPr lang="ar-AE"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عنوان ومحتوى"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defRPr lang="ar-AE" altLang="en-US"/>
            </a:pPr>
            <a:r>
              <a:rPr lang="ar-AE" altLang="en-US"/>
              <a:t>انقر مرتين لتحرير نمط عنوان رئيسي</a:t>
            </a:r>
          </a:p>
        </p:txBody>
      </p:sp>
      <p:sp>
        <p:nvSpPr>
          <p:cNvPr id="3" name="Content Placeholder 2"/>
          <p:cNvSpPr>
            <a:spLocks noGrp="1"/>
          </p:cNvSpPr>
          <p:nvPr>
            <p:ph idx="1"/>
          </p:nvPr>
        </p:nvSpPr>
        <p:spPr/>
        <p:txBody>
          <a:bodyPr/>
          <a:lstStyle/>
          <a:p>
            <a:pPr lvl="0">
              <a:defRPr lang="ar-AE" altLang="en-US"/>
            </a:pPr>
            <a:r>
              <a:rPr lang="ar-AE" altLang="en-US"/>
              <a:t>انقر نقرًا مزدوجًا لتحرير أنماط النص الرئيسي</a:t>
            </a:r>
          </a:p>
          <a:p>
            <a:pPr lvl="1">
              <a:defRPr lang="ar-AE" altLang="en-US"/>
            </a:pPr>
            <a:r>
              <a:rPr lang="ar-AE" altLang="en-US"/>
              <a:t>المستوى الثاني</a:t>
            </a:r>
          </a:p>
          <a:p>
            <a:pPr lvl="2">
              <a:defRPr lang="ar-AE" altLang="en-US"/>
            </a:pPr>
            <a:r>
              <a:rPr lang="ar-AE" altLang="en-US"/>
              <a:t>المستوى الثالث</a:t>
            </a:r>
          </a:p>
          <a:p>
            <a:pPr lvl="3">
              <a:defRPr lang="ar-AE" altLang="en-US"/>
            </a:pPr>
            <a:r>
              <a:rPr lang="ar-AE" altLang="en-US"/>
              <a:t>المستوى الرابع</a:t>
            </a:r>
          </a:p>
          <a:p>
            <a:pPr lvl="4">
              <a:defRPr lang="ar-AE" altLang="en-US"/>
            </a:pPr>
            <a:r>
              <a:rPr lang="ar-AE" altLang="en-US"/>
              <a:t>المستوى الخامس</a:t>
            </a:r>
          </a:p>
        </p:txBody>
      </p:sp>
      <p:sp>
        <p:nvSpPr>
          <p:cNvPr id="4" name="Rectangle 5"/>
          <p:cNvSpPr>
            <a:spLocks noGrp="1" noChangeArrowheads="1"/>
          </p:cNvSpPr>
          <p:nvPr>
            <p:ph type="sldNum" sz="quarter" idx="10"/>
          </p:nvPr>
        </p:nvSpPr>
        <p:spPr>
          <a:ln/>
        </p:spPr>
        <p:txBody>
          <a:bodyPr/>
          <a:lstStyle>
            <a:lvl1pPr>
              <a:defRPr/>
            </a:lvl1pPr>
          </a:lstStyle>
          <a:p>
            <a:pPr lvl="0">
              <a:defRPr lang="ar-AE" altLang="en-US"/>
            </a:pPr>
            <a:fld id="{20EE1E1D-88F5-4978-A834-ACE0B281388D}" type="slidenum">
              <a:rPr lang="ar-AE" altLang="en-US"/>
              <a:pPr lvl="0">
                <a:defRPr lang="ar-AE" altLang="en-US"/>
              </a:pPr>
              <a:t>‹#›</a:t>
            </a:fld>
            <a:endParaRPr lang="ar-AE"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رأس المقطع" type="secHead" preserve="1">
  <p:cSld name="رأس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lvl="0">
              <a:defRPr lang="ar-AE" altLang="en-US"/>
            </a:pPr>
            <a:r>
              <a:rPr lang="ar-AE" altLang="en-US"/>
              <a:t>انقر مرتين لتحرير نمط عنوان رئيسي</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defRPr lang="ar-AE" altLang="en-US"/>
            </a:pPr>
            <a:r>
              <a:rPr lang="ar-AE" altLang="en-US"/>
              <a:t>انقر نقرًا مزدوجًا لتحرير أنماط النص الرئيسي</a:t>
            </a:r>
          </a:p>
        </p:txBody>
      </p:sp>
      <p:sp>
        <p:nvSpPr>
          <p:cNvPr id="4" name="Rectangle 5"/>
          <p:cNvSpPr>
            <a:spLocks noGrp="1" noChangeArrowheads="1"/>
          </p:cNvSpPr>
          <p:nvPr>
            <p:ph type="sldNum" sz="quarter" idx="10"/>
          </p:nvPr>
        </p:nvSpPr>
        <p:spPr>
          <a:ln/>
        </p:spPr>
        <p:txBody>
          <a:bodyPr/>
          <a:lstStyle>
            <a:lvl1pPr>
              <a:defRPr/>
            </a:lvl1pPr>
          </a:lstStyle>
          <a:p>
            <a:pPr lvl="0">
              <a:defRPr lang="ar-AE" altLang="en-US"/>
            </a:pPr>
            <a:fld id="{126F59BA-FF1B-4E54-BBA4-4540FC896604}" type="slidenum">
              <a:rPr lang="ar-AE" altLang="en-US"/>
              <a:pPr lvl="0">
                <a:defRPr lang="ar-AE" altLang="en-US"/>
              </a:pPr>
              <a:t>‹#›</a:t>
            </a:fld>
            <a:endParaRPr lang="ar-AE"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محتويان"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defRPr lang="ar-AE" altLang="en-US"/>
            </a:pPr>
            <a:r>
              <a:rPr lang="ar-AE" altLang="en-US"/>
              <a:t>انقر مرتين لتحرير نمط عنوان رئيسي</a:t>
            </a:r>
          </a:p>
        </p:txBody>
      </p:sp>
      <p:sp>
        <p:nvSpPr>
          <p:cNvPr id="3" name="Content Placeholder 2"/>
          <p:cNvSpPr>
            <a:spLocks noGrp="1"/>
          </p:cNvSpPr>
          <p:nvPr>
            <p:ph sz="half" idx="1"/>
          </p:nvPr>
        </p:nvSpPr>
        <p:spPr>
          <a:xfrm>
            <a:off x="1035050"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lang="ar-AE" altLang="en-US"/>
            </a:pPr>
            <a:r>
              <a:rPr lang="ar-AE" altLang="en-US"/>
              <a:t>انقر نقرًا مزدوجًا لتحرير أنماط النص الرئيسي</a:t>
            </a:r>
          </a:p>
          <a:p>
            <a:pPr lvl="1">
              <a:defRPr lang="ar-AE" altLang="en-US"/>
            </a:pPr>
            <a:r>
              <a:rPr lang="ar-AE" altLang="en-US"/>
              <a:t>المستوى الثاني</a:t>
            </a:r>
          </a:p>
          <a:p>
            <a:pPr lvl="2">
              <a:defRPr lang="ar-AE" altLang="en-US"/>
            </a:pPr>
            <a:r>
              <a:rPr lang="ar-AE" altLang="en-US"/>
              <a:t>المستوى الثالث</a:t>
            </a:r>
          </a:p>
          <a:p>
            <a:pPr lvl="3">
              <a:defRPr lang="ar-AE" altLang="en-US"/>
            </a:pPr>
            <a:r>
              <a:rPr lang="ar-AE" altLang="en-US"/>
              <a:t>المستوى الرابع</a:t>
            </a:r>
          </a:p>
          <a:p>
            <a:pPr lvl="4">
              <a:defRPr lang="ar-AE" altLang="en-US"/>
            </a:pPr>
            <a:r>
              <a:rPr lang="ar-AE" altLang="en-US"/>
              <a:t>المستوى الخامس</a:t>
            </a:r>
          </a:p>
        </p:txBody>
      </p:sp>
      <p:sp>
        <p:nvSpPr>
          <p:cNvPr id="4" name="Content Placeholder 3"/>
          <p:cNvSpPr>
            <a:spLocks noGrp="1"/>
          </p:cNvSpPr>
          <p:nvPr>
            <p:ph sz="half" idx="2"/>
          </p:nvPr>
        </p:nvSpPr>
        <p:spPr>
          <a:xfrm>
            <a:off x="4975225"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lang="ar-AE" altLang="en-US"/>
            </a:pPr>
            <a:r>
              <a:rPr lang="ar-AE" altLang="en-US"/>
              <a:t>انقر نقرًا مزدوجًا لتحرير أنماط النص الرئيسي</a:t>
            </a:r>
          </a:p>
          <a:p>
            <a:pPr lvl="1">
              <a:defRPr lang="ar-AE" altLang="en-US"/>
            </a:pPr>
            <a:r>
              <a:rPr lang="ar-AE" altLang="en-US"/>
              <a:t>المستوى الثاني</a:t>
            </a:r>
          </a:p>
          <a:p>
            <a:pPr lvl="2">
              <a:defRPr lang="ar-AE" altLang="en-US"/>
            </a:pPr>
            <a:r>
              <a:rPr lang="ar-AE" altLang="en-US"/>
              <a:t>المستوى الثالث</a:t>
            </a:r>
          </a:p>
          <a:p>
            <a:pPr lvl="3">
              <a:defRPr lang="ar-AE" altLang="en-US"/>
            </a:pPr>
            <a:r>
              <a:rPr lang="ar-AE" altLang="en-US"/>
              <a:t>المستوى الرابع</a:t>
            </a:r>
          </a:p>
          <a:p>
            <a:pPr lvl="4">
              <a:defRPr lang="ar-AE" altLang="en-US"/>
            </a:pPr>
            <a:r>
              <a:rPr lang="ar-AE" altLang="en-US"/>
              <a:t>المستوى الخامس</a:t>
            </a:r>
          </a:p>
        </p:txBody>
      </p:sp>
      <p:sp>
        <p:nvSpPr>
          <p:cNvPr id="5" name="Rectangle 5"/>
          <p:cNvSpPr>
            <a:spLocks noGrp="1" noChangeArrowheads="1"/>
          </p:cNvSpPr>
          <p:nvPr>
            <p:ph type="sldNum" sz="quarter" idx="10"/>
          </p:nvPr>
        </p:nvSpPr>
        <p:spPr>
          <a:ln/>
        </p:spPr>
        <p:txBody>
          <a:bodyPr/>
          <a:lstStyle>
            <a:lvl1pPr>
              <a:defRPr/>
            </a:lvl1pPr>
          </a:lstStyle>
          <a:p>
            <a:pPr lvl="0">
              <a:defRPr lang="ar-AE" altLang="en-US"/>
            </a:pPr>
            <a:fld id="{12617A06-0ABE-4084-84D2-10D668F054E8}" type="slidenum">
              <a:rPr lang="ar-AE" altLang="en-US"/>
              <a:pPr lvl="0">
                <a:defRPr lang="ar-AE" altLang="en-US"/>
              </a:pPr>
              <a:t>‹#›</a:t>
            </a:fld>
            <a:endParaRPr lang="ar-AE"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مقارنة"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pPr lvl="0">
              <a:defRPr lang="ar-AE" altLang="en-US"/>
            </a:pPr>
            <a:r>
              <a:rPr lang="ar-AE" altLang="en-US"/>
              <a:t>انقر مرتين لتحرير نمط عنوان رئيسي</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lang="ar-AE" altLang="en-US"/>
            </a:pPr>
            <a:r>
              <a:rPr lang="ar-AE" altLang="en-US"/>
              <a:t>انقر نقرًا مزدوجًا لتحرير أنماط النص الرئيسي</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ar-AE" altLang="en-US"/>
            </a:pPr>
            <a:r>
              <a:rPr lang="ar-AE" altLang="en-US"/>
              <a:t>انقر نقرًا مزدوجًا لتحرير أنماط النص الرئيسي</a:t>
            </a:r>
          </a:p>
          <a:p>
            <a:pPr lvl="1">
              <a:defRPr lang="ar-AE" altLang="en-US"/>
            </a:pPr>
            <a:r>
              <a:rPr lang="ar-AE" altLang="en-US"/>
              <a:t>المستوى الثاني</a:t>
            </a:r>
          </a:p>
          <a:p>
            <a:pPr lvl="2">
              <a:defRPr lang="ar-AE" altLang="en-US"/>
            </a:pPr>
            <a:r>
              <a:rPr lang="ar-AE" altLang="en-US"/>
              <a:t>المستوى الثالث</a:t>
            </a:r>
          </a:p>
          <a:p>
            <a:pPr lvl="3">
              <a:defRPr lang="ar-AE" altLang="en-US"/>
            </a:pPr>
            <a:r>
              <a:rPr lang="ar-AE" altLang="en-US"/>
              <a:t>المستوى الرابع</a:t>
            </a:r>
          </a:p>
          <a:p>
            <a:pPr lvl="4">
              <a:defRPr lang="ar-AE" altLang="en-US"/>
            </a:pPr>
            <a:r>
              <a:rPr lang="ar-AE" altLang="en-US"/>
              <a:t>المستوى الخامس</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lang="ar-AE" altLang="en-US"/>
            </a:pPr>
            <a:r>
              <a:rPr lang="ar-AE" altLang="en-US"/>
              <a:t>انقر نقرًا مزدوجًا لتحرير أنماط النص الرئيسي</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ar-AE" altLang="en-US"/>
            </a:pPr>
            <a:r>
              <a:rPr lang="ar-AE" altLang="en-US"/>
              <a:t>انقر نقرًا مزدوجًا لتحرير أنماط النص الرئيسي</a:t>
            </a:r>
          </a:p>
          <a:p>
            <a:pPr lvl="1">
              <a:defRPr lang="ar-AE" altLang="en-US"/>
            </a:pPr>
            <a:r>
              <a:rPr lang="ar-AE" altLang="en-US"/>
              <a:t>المستوى الثاني</a:t>
            </a:r>
          </a:p>
          <a:p>
            <a:pPr lvl="2">
              <a:defRPr lang="ar-AE" altLang="en-US"/>
            </a:pPr>
            <a:r>
              <a:rPr lang="ar-AE" altLang="en-US"/>
              <a:t>المستوى الثالث</a:t>
            </a:r>
          </a:p>
          <a:p>
            <a:pPr lvl="3">
              <a:defRPr lang="ar-AE" altLang="en-US"/>
            </a:pPr>
            <a:r>
              <a:rPr lang="ar-AE" altLang="en-US"/>
              <a:t>المستوى الرابع</a:t>
            </a:r>
          </a:p>
          <a:p>
            <a:pPr lvl="4">
              <a:defRPr lang="ar-AE" altLang="en-US"/>
            </a:pPr>
            <a:r>
              <a:rPr lang="ar-AE" altLang="en-US"/>
              <a:t>المستوى الخامس</a:t>
            </a:r>
          </a:p>
        </p:txBody>
      </p:sp>
      <p:sp>
        <p:nvSpPr>
          <p:cNvPr id="7" name="Rectangle 5"/>
          <p:cNvSpPr>
            <a:spLocks noGrp="1" noChangeArrowheads="1"/>
          </p:cNvSpPr>
          <p:nvPr>
            <p:ph type="sldNum" sz="quarter" idx="10"/>
          </p:nvPr>
        </p:nvSpPr>
        <p:spPr>
          <a:ln/>
        </p:spPr>
        <p:txBody>
          <a:bodyPr/>
          <a:lstStyle>
            <a:lvl1pPr>
              <a:defRPr/>
            </a:lvl1pPr>
          </a:lstStyle>
          <a:p>
            <a:pPr lvl="0">
              <a:defRPr lang="ar-AE" altLang="en-US"/>
            </a:pPr>
            <a:fld id="{1697C4E9-117F-4F37-B11D-E0D5960F66B0}" type="slidenum">
              <a:rPr lang="ar-AE" altLang="en-US"/>
              <a:pPr lvl="0">
                <a:defRPr lang="ar-AE" altLang="en-US"/>
              </a:pPr>
              <a:t>‹#›</a:t>
            </a:fld>
            <a:endParaRPr lang="ar-AE"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fld id="{6C5B3F22-33CC-485E-A41E-9401ECD821A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2A9D0AFB-F48F-4824-A12A-954BE5E662F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محتوى ذو تسمية توضيحية"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pPr lvl="0">
              <a:defRPr lang="ar-AE" altLang="en-US"/>
            </a:pPr>
            <a:r>
              <a:rPr lang="ar-AE" altLang="en-US"/>
              <a:t>انقر مرتين لتحرير نمط عنوان رئيسي</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lang="ar-AE" altLang="en-US"/>
            </a:pPr>
            <a:r>
              <a:rPr lang="ar-AE" altLang="en-US"/>
              <a:t>انقر نقرًا مزدوجًا لتحرير أنماط النص الرئيسي</a:t>
            </a:r>
          </a:p>
          <a:p>
            <a:pPr lvl="1">
              <a:defRPr lang="ar-AE" altLang="en-US"/>
            </a:pPr>
            <a:r>
              <a:rPr lang="ar-AE" altLang="en-US"/>
              <a:t>المستوى الثاني</a:t>
            </a:r>
          </a:p>
          <a:p>
            <a:pPr lvl="2">
              <a:defRPr lang="ar-AE" altLang="en-US"/>
            </a:pPr>
            <a:r>
              <a:rPr lang="ar-AE" altLang="en-US"/>
              <a:t>المستوى الثالث</a:t>
            </a:r>
          </a:p>
          <a:p>
            <a:pPr lvl="3">
              <a:defRPr lang="ar-AE" altLang="en-US"/>
            </a:pPr>
            <a:r>
              <a:rPr lang="ar-AE" altLang="en-US"/>
              <a:t>المستوى الرابع</a:t>
            </a:r>
          </a:p>
          <a:p>
            <a:pPr lvl="4">
              <a:defRPr lang="ar-AE" altLang="en-US"/>
            </a:pPr>
            <a:r>
              <a:rPr lang="ar-AE" altLang="en-US"/>
              <a:t>المستوى الخامس</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lang="ar-AE" altLang="en-US"/>
            </a:pPr>
            <a:r>
              <a:rPr lang="ar-AE" altLang="en-US"/>
              <a:t>انقر نقرًا مزدوجًا لتحرير أنماط النص الرئيسي</a:t>
            </a:r>
          </a:p>
        </p:txBody>
      </p:sp>
      <p:sp>
        <p:nvSpPr>
          <p:cNvPr id="5" name="Rectangle 5"/>
          <p:cNvSpPr>
            <a:spLocks noGrp="1" noChangeArrowheads="1"/>
          </p:cNvSpPr>
          <p:nvPr>
            <p:ph type="sldNum" sz="quarter" idx="10"/>
          </p:nvPr>
        </p:nvSpPr>
        <p:spPr>
          <a:ln/>
        </p:spPr>
        <p:txBody>
          <a:bodyPr/>
          <a:lstStyle>
            <a:lvl1pPr>
              <a:defRPr/>
            </a:lvl1pPr>
          </a:lstStyle>
          <a:p>
            <a:pPr lvl="0">
              <a:defRPr lang="ar-AE" altLang="en-US"/>
            </a:pPr>
            <a:fld id="{F901B13D-7D3F-4989-8258-F83D1E1FDCDD}" type="slidenum">
              <a:rPr lang="ar-AE" altLang="en-US"/>
              <a:pPr lvl="0">
                <a:defRPr lang="ar-AE" altLang="en-US"/>
              </a:pPr>
              <a:t>‹#›</a:t>
            </a:fld>
            <a:endParaRPr lang="ar-AE"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صورة ذات تسمية توضيحية" type="picTx" preserve="1">
  <p:cSld name="صورة ذات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pPr lvl="0">
              <a:defRPr lang="ar-AE" altLang="en-US"/>
            </a:pPr>
            <a:r>
              <a:rPr lang="ar-AE" altLang="en-US"/>
              <a:t>انقر مرتين لتحرير نمط عنوان رئيسي</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defRPr lang="ar-AE" altLang="en-US"/>
            </a:pPr>
            <a:r>
              <a:rPr lang="ar-AE" altLang="en-US"/>
              <a:t>انقر نقرًا مزدوجًا فوق الأيقونة لإضافة صورة</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lang="ar-AE" altLang="en-US"/>
            </a:pPr>
            <a:r>
              <a:rPr lang="ar-AE" altLang="en-US"/>
              <a:t>انقر نقرًا مزدوجًا لتحرير أنماط النص الرئيسي</a:t>
            </a:r>
          </a:p>
        </p:txBody>
      </p:sp>
      <p:sp>
        <p:nvSpPr>
          <p:cNvPr id="5" name="Rectangle 5"/>
          <p:cNvSpPr>
            <a:spLocks noGrp="1" noChangeArrowheads="1"/>
          </p:cNvSpPr>
          <p:nvPr>
            <p:ph type="sldNum" sz="quarter" idx="10"/>
          </p:nvPr>
        </p:nvSpPr>
        <p:spPr>
          <a:ln/>
        </p:spPr>
        <p:txBody>
          <a:bodyPr/>
          <a:lstStyle>
            <a:lvl1pPr>
              <a:defRPr/>
            </a:lvl1pPr>
          </a:lstStyle>
          <a:p>
            <a:pPr lvl="0">
              <a:defRPr lang="ar-AE" altLang="en-US"/>
            </a:pPr>
            <a:fld id="{94552146-ABE4-4101-9754-16B3FC45E311}" type="slidenum">
              <a:rPr lang="ar-AE" altLang="en-US"/>
              <a:pPr lvl="0">
                <a:defRPr lang="ar-AE" altLang="en-US"/>
              </a:pPr>
              <a:t>‹#›</a:t>
            </a:fld>
            <a:endParaRPr lang="ar-AE"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Line 2"/>
          <p:cNvSpPr>
            <a:spLocks noChangeShapeType="1"/>
          </p:cNvSpPr>
          <p:nvPr/>
        </p:nvSpPr>
        <p:spPr bwMode="auto">
          <a:xfrm>
            <a:off x="0" y="1371600"/>
            <a:ext cx="8026400" cy="0"/>
          </a:xfrm>
          <a:prstGeom prst="line">
            <a:avLst/>
          </a:prstGeom>
          <a:noFill/>
          <a:ln w="50800">
            <a:solidFill>
              <a:schemeClr val="accent2"/>
            </a:solidFill>
            <a:round/>
            <a:headEnd type="none" w="sm" len="sm"/>
            <a:tailEnd type="none" w="sm" len="sm"/>
          </a:ln>
        </p:spPr>
        <p:txBody>
          <a:bodyPr wrap="none" anchor="ctr"/>
          <a:lstStyle/>
          <a:p>
            <a:endParaRPr lang="en-US"/>
          </a:p>
        </p:txBody>
      </p:sp>
      <p:sp>
        <p:nvSpPr>
          <p:cNvPr id="13315" name="Rectangle 3"/>
          <p:cNvSpPr>
            <a:spLocks noGrp="1" noChangeArrowheads="1"/>
          </p:cNvSpPr>
          <p:nvPr>
            <p:ph type="title"/>
          </p:nvPr>
        </p:nvSpPr>
        <p:spPr bwMode="auto">
          <a:xfrm>
            <a:off x="381000" y="266700"/>
            <a:ext cx="7772400" cy="11049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endParaRPr lang="en-GB" smtClean="0"/>
          </a:p>
        </p:txBody>
      </p:sp>
      <p:sp>
        <p:nvSpPr>
          <p:cNvPr id="13316" name="Rectangle 4"/>
          <p:cNvSpPr>
            <a:spLocks noGrp="1" noChangeArrowheads="1"/>
          </p:cNvSpPr>
          <p:nvPr>
            <p:ph type="body" idx="1"/>
          </p:nvPr>
        </p:nvSpPr>
        <p:spPr bwMode="auto">
          <a:xfrm>
            <a:off x="1035050" y="1676400"/>
            <a:ext cx="772795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83301" name="Rectangle 5"/>
          <p:cNvSpPr>
            <a:spLocks noGrp="1" noChangeArrowheads="1"/>
          </p:cNvSpPr>
          <p:nvPr>
            <p:ph type="sldNum" sz="quarter" idx="4"/>
          </p:nvPr>
        </p:nvSpPr>
        <p:spPr bwMode="auto">
          <a:xfrm>
            <a:off x="68580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fld id="{40F6B537-90DB-4D0C-88D3-CCA1E7918FF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lvl1pPr algn="l" rtl="1" eaLnBrk="1" fontAlgn="base" hangingPunct="1">
        <a:spcBef>
          <a:spcPct val="0"/>
        </a:spcBef>
        <a:spcAft>
          <a:spcPct val="0"/>
        </a:spcAft>
        <a:defRPr sz="3200">
          <a:solidFill>
            <a:schemeClr val="tx2"/>
          </a:solidFill>
          <a:latin typeface="+mj-lt"/>
          <a:ea typeface="ＭＳ Ｐゴシック" charset="0"/>
          <a:cs typeface="+mj-cs"/>
        </a:defRPr>
      </a:lvl1pPr>
      <a:lvl2pPr algn="l" rtl="1" eaLnBrk="1" fontAlgn="base" hangingPunct="1">
        <a:spcBef>
          <a:spcPct val="0"/>
        </a:spcBef>
        <a:spcAft>
          <a:spcPct val="0"/>
        </a:spcAft>
        <a:defRPr sz="3200">
          <a:solidFill>
            <a:schemeClr val="tx2"/>
          </a:solidFill>
          <a:latin typeface="Times New Roman" pitchFamily="18" charset="0"/>
          <a:ea typeface="ＭＳ Ｐゴシック" charset="0"/>
        </a:defRPr>
      </a:lvl2pPr>
      <a:lvl3pPr algn="l" rtl="1" eaLnBrk="1" fontAlgn="base" hangingPunct="1">
        <a:spcBef>
          <a:spcPct val="0"/>
        </a:spcBef>
        <a:spcAft>
          <a:spcPct val="0"/>
        </a:spcAft>
        <a:defRPr sz="3200">
          <a:solidFill>
            <a:schemeClr val="tx2"/>
          </a:solidFill>
          <a:latin typeface="Times New Roman" pitchFamily="18" charset="0"/>
          <a:ea typeface="ＭＳ Ｐゴシック" charset="0"/>
        </a:defRPr>
      </a:lvl3pPr>
      <a:lvl4pPr algn="l" rtl="1" eaLnBrk="1" fontAlgn="base" hangingPunct="1">
        <a:spcBef>
          <a:spcPct val="0"/>
        </a:spcBef>
        <a:spcAft>
          <a:spcPct val="0"/>
        </a:spcAft>
        <a:defRPr sz="3200">
          <a:solidFill>
            <a:schemeClr val="tx2"/>
          </a:solidFill>
          <a:latin typeface="Times New Roman" pitchFamily="18" charset="0"/>
          <a:ea typeface="ＭＳ Ｐゴシック" charset="0"/>
        </a:defRPr>
      </a:lvl4pPr>
      <a:lvl5pPr algn="l" rtl="1" eaLnBrk="1" fontAlgn="base" hangingPunct="1">
        <a:spcBef>
          <a:spcPct val="0"/>
        </a:spcBef>
        <a:spcAft>
          <a:spcPct val="0"/>
        </a:spcAft>
        <a:defRPr sz="3200">
          <a:solidFill>
            <a:schemeClr val="tx2"/>
          </a:solidFill>
          <a:latin typeface="Times New Roman" pitchFamily="18" charset="0"/>
          <a:ea typeface="ＭＳ Ｐゴシック" charset="0"/>
        </a:defRPr>
      </a:lvl5pPr>
      <a:lvl6pPr marL="457200" algn="l" rtl="1" eaLnBrk="1" fontAlgn="base" hangingPunct="1">
        <a:spcBef>
          <a:spcPct val="0"/>
        </a:spcBef>
        <a:spcAft>
          <a:spcPct val="0"/>
        </a:spcAft>
        <a:defRPr sz="3200">
          <a:solidFill>
            <a:schemeClr val="tx2"/>
          </a:solidFill>
          <a:latin typeface="Times New Roman" pitchFamily="18" charset="0"/>
        </a:defRPr>
      </a:lvl6pPr>
      <a:lvl7pPr marL="914400" algn="l" rtl="1" eaLnBrk="1" fontAlgn="base" hangingPunct="1">
        <a:spcBef>
          <a:spcPct val="0"/>
        </a:spcBef>
        <a:spcAft>
          <a:spcPct val="0"/>
        </a:spcAft>
        <a:defRPr sz="3200">
          <a:solidFill>
            <a:schemeClr val="tx2"/>
          </a:solidFill>
          <a:latin typeface="Times New Roman" pitchFamily="18" charset="0"/>
        </a:defRPr>
      </a:lvl7pPr>
      <a:lvl8pPr marL="1371600" algn="l" rtl="1" eaLnBrk="1" fontAlgn="base" hangingPunct="1">
        <a:spcBef>
          <a:spcPct val="0"/>
        </a:spcBef>
        <a:spcAft>
          <a:spcPct val="0"/>
        </a:spcAft>
        <a:defRPr sz="3200">
          <a:solidFill>
            <a:schemeClr val="tx2"/>
          </a:solidFill>
          <a:latin typeface="Times New Roman" pitchFamily="18" charset="0"/>
        </a:defRPr>
      </a:lvl8pPr>
      <a:lvl9pPr marL="1828800" algn="l" rtl="1" eaLnBrk="1" fontAlgn="base" hangingPunct="1">
        <a:spcBef>
          <a:spcPct val="0"/>
        </a:spcBef>
        <a:spcAft>
          <a:spcPct val="0"/>
        </a:spcAft>
        <a:defRPr sz="3200">
          <a:solidFill>
            <a:schemeClr val="tx2"/>
          </a:solidFill>
          <a:latin typeface="Times New Roman" pitchFamily="18" charset="0"/>
        </a:defRPr>
      </a:lvl9pPr>
    </p:titleStyle>
    <p:bodyStyle>
      <a:lvl1pPr marL="342900" indent="-342900" algn="r" rtl="1" eaLnBrk="1" fontAlgn="base" hangingPunct="1">
        <a:spcBef>
          <a:spcPct val="20000"/>
        </a:spcBef>
        <a:spcAft>
          <a:spcPct val="0"/>
        </a:spcAft>
        <a:buClr>
          <a:schemeClr val="accent2"/>
        </a:buClr>
        <a:buSzPct val="75000"/>
        <a:buFont typeface="Monotype Sorts" charset="2"/>
        <a:buChar char="u"/>
        <a:defRPr sz="2800">
          <a:solidFill>
            <a:schemeClr val="tx1"/>
          </a:solidFill>
          <a:latin typeface="+mn-lt"/>
          <a:ea typeface="ＭＳ Ｐゴシック" charset="0"/>
          <a:cs typeface="+mn-cs"/>
        </a:defRPr>
      </a:lvl1pPr>
      <a:lvl2pPr marL="742950" indent="-285750" algn="r" rtl="1" eaLnBrk="1" fontAlgn="base" hangingPunct="1">
        <a:spcBef>
          <a:spcPct val="20000"/>
        </a:spcBef>
        <a:spcAft>
          <a:spcPct val="0"/>
        </a:spcAft>
        <a:buClr>
          <a:schemeClr val="tx1"/>
        </a:buClr>
        <a:buChar char="–"/>
        <a:defRPr sz="2800">
          <a:solidFill>
            <a:schemeClr val="tx1"/>
          </a:solidFill>
          <a:latin typeface="+mn-lt"/>
          <a:ea typeface="ＭＳ Ｐゴシック" charset="0"/>
        </a:defRPr>
      </a:lvl2pPr>
      <a:lvl3pPr marL="1143000" indent="-228600" algn="r" rtl="1" eaLnBrk="1" fontAlgn="base" hangingPunct="1">
        <a:spcBef>
          <a:spcPct val="20000"/>
        </a:spcBef>
        <a:spcAft>
          <a:spcPct val="0"/>
        </a:spcAft>
        <a:buClr>
          <a:schemeClr val="tx1"/>
        </a:buClr>
        <a:buChar char="»"/>
        <a:defRPr sz="2000">
          <a:solidFill>
            <a:schemeClr val="tx1"/>
          </a:solidFill>
          <a:latin typeface="+mn-lt"/>
          <a:ea typeface="ＭＳ Ｐゴシック" charset="0"/>
        </a:defRPr>
      </a:lvl3pPr>
      <a:lvl4pPr marL="1600200" indent="-228600" algn="r" rtl="1" eaLnBrk="1" fontAlgn="base" hangingPunct="1">
        <a:spcBef>
          <a:spcPct val="20000"/>
        </a:spcBef>
        <a:spcAft>
          <a:spcPct val="0"/>
        </a:spcAft>
        <a:buClr>
          <a:schemeClr val="accent2"/>
        </a:buClr>
        <a:buSzPct val="65000"/>
        <a:buFont typeface="Monotype Sorts" charset="2"/>
        <a:buChar char="u"/>
        <a:defRPr sz="2000">
          <a:solidFill>
            <a:schemeClr val="tx1"/>
          </a:solidFill>
          <a:latin typeface="+mn-lt"/>
          <a:ea typeface="ＭＳ Ｐゴシック" charset="0"/>
        </a:defRPr>
      </a:lvl4pPr>
      <a:lvl5pPr marL="2057400" indent="-228600" algn="r" rtl="1" eaLnBrk="1" fontAlgn="base" hangingPunct="1">
        <a:spcBef>
          <a:spcPct val="20000"/>
        </a:spcBef>
        <a:spcAft>
          <a:spcPct val="0"/>
        </a:spcAft>
        <a:buClr>
          <a:schemeClr val="tx1"/>
        </a:buClr>
        <a:buChar char="–"/>
        <a:defRPr sz="2000">
          <a:solidFill>
            <a:schemeClr val="tx1"/>
          </a:solidFill>
          <a:latin typeface="+mn-lt"/>
          <a:ea typeface="ＭＳ Ｐゴシック" charset="0"/>
        </a:defRPr>
      </a:lvl5pPr>
      <a:lvl6pPr marL="2514600" indent="-228600" algn="r" rtl="1" eaLnBrk="1" fontAlgn="base" hangingPunct="1">
        <a:spcBef>
          <a:spcPct val="20000"/>
        </a:spcBef>
        <a:spcAft>
          <a:spcPct val="0"/>
        </a:spcAft>
        <a:buClr>
          <a:schemeClr val="tx1"/>
        </a:buClr>
        <a:buChar char="–"/>
        <a:defRPr sz="2000">
          <a:solidFill>
            <a:schemeClr val="tx1"/>
          </a:solidFill>
          <a:latin typeface="+mn-lt"/>
        </a:defRPr>
      </a:lvl6pPr>
      <a:lvl7pPr marL="2971800" indent="-228600" algn="r" rtl="1" eaLnBrk="1" fontAlgn="base" hangingPunct="1">
        <a:spcBef>
          <a:spcPct val="20000"/>
        </a:spcBef>
        <a:spcAft>
          <a:spcPct val="0"/>
        </a:spcAft>
        <a:buClr>
          <a:schemeClr val="tx1"/>
        </a:buClr>
        <a:buChar char="–"/>
        <a:defRPr sz="2000">
          <a:solidFill>
            <a:schemeClr val="tx1"/>
          </a:solidFill>
          <a:latin typeface="+mn-lt"/>
        </a:defRPr>
      </a:lvl7pPr>
      <a:lvl8pPr marL="3429000" indent="-228600" algn="r" rtl="1" eaLnBrk="1" fontAlgn="base" hangingPunct="1">
        <a:spcBef>
          <a:spcPct val="20000"/>
        </a:spcBef>
        <a:spcAft>
          <a:spcPct val="0"/>
        </a:spcAft>
        <a:buClr>
          <a:schemeClr val="tx1"/>
        </a:buClr>
        <a:buChar char="–"/>
        <a:defRPr sz="2000">
          <a:solidFill>
            <a:schemeClr val="tx1"/>
          </a:solidFill>
          <a:latin typeface="+mn-lt"/>
        </a:defRPr>
      </a:lvl8pPr>
      <a:lvl9pPr marL="3886200" indent="-228600" algn="r" rtl="1" eaLnBrk="1" fontAlgn="base" hangingPunct="1">
        <a:spcBef>
          <a:spcPct val="20000"/>
        </a:spcBef>
        <a:spcAft>
          <a:spcPct val="0"/>
        </a:spcAft>
        <a:buClr>
          <a:schemeClr val="tx1"/>
        </a:buClr>
        <a:buChar char="–"/>
        <a:defRPr sz="2000">
          <a:solidFill>
            <a:schemeClr val="tx1"/>
          </a:solidFill>
          <a:latin typeface="+mn-lt"/>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wmf"/></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5.wmf"/></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7.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8.w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ctrTitle" sz="quarter"/>
          </p:nvPr>
        </p:nvSpPr>
        <p:spPr>
          <a:xfrm>
            <a:off x="838200" y="457200"/>
            <a:ext cx="7848600" cy="2765425"/>
          </a:xfrm>
        </p:spPr>
        <p:txBody>
          <a:bodyPr/>
          <a:lstStyle/>
          <a:p>
            <a:pPr eaLnBrk="1" hangingPunct="1"/>
            <a:r>
              <a:rPr lang="en-US" smtClean="0"/>
              <a:t>Cryptography and Network Security</a:t>
            </a:r>
            <a:br>
              <a:rPr lang="en-US" smtClean="0"/>
            </a:br>
            <a:r>
              <a:rPr lang="en-US" smtClean="0"/>
              <a:t>Chapter 2</a:t>
            </a:r>
            <a:endParaRPr lang="en-AU" smtClean="0"/>
          </a:p>
        </p:txBody>
      </p:sp>
      <p:sp>
        <p:nvSpPr>
          <p:cNvPr id="109571" name="Rectangle 3"/>
          <p:cNvSpPr>
            <a:spLocks noGrp="1" noChangeArrowheads="1"/>
          </p:cNvSpPr>
          <p:nvPr>
            <p:ph type="subTitle" sz="quarter" idx="1"/>
          </p:nvPr>
        </p:nvSpPr>
        <p:spPr>
          <a:xfrm>
            <a:off x="1371600" y="3657600"/>
            <a:ext cx="6400800" cy="2671763"/>
          </a:xfrm>
        </p:spPr>
        <p:txBody>
          <a:bodyPr/>
          <a:lstStyle/>
          <a:p>
            <a:pPr eaLnBrk="1" hangingPunct="1">
              <a:buFont typeface="Wingdings" pitchFamily="-107" charset="2"/>
              <a:buNone/>
            </a:pPr>
            <a:r>
              <a:rPr lang="en-US" smtClean="0"/>
              <a:t>Fifth Edition</a:t>
            </a:r>
          </a:p>
          <a:p>
            <a:pPr eaLnBrk="1" hangingPunct="1">
              <a:buFont typeface="Wingdings" pitchFamily="-107" charset="2"/>
              <a:buNone/>
            </a:pPr>
            <a:r>
              <a:rPr lang="en-US" smtClean="0"/>
              <a:t>by William Stallings	</a:t>
            </a:r>
          </a:p>
          <a:p>
            <a:pPr eaLnBrk="1" hangingPunct="1">
              <a:buFont typeface="Wingdings" pitchFamily="-107" charset="2"/>
              <a:buNone/>
            </a:pPr>
            <a:endParaRPr lang="en-US" smtClean="0"/>
          </a:p>
          <a:p>
            <a:pPr eaLnBrk="1" hangingPunct="1">
              <a:buFont typeface="Wingdings" pitchFamily="-107" charset="2"/>
              <a:buNone/>
            </a:pPr>
            <a:r>
              <a:rPr lang="en-US" smtClean="0"/>
              <a:t>Lecture slides by Lawrie Brown</a:t>
            </a:r>
            <a:endParaRPr lang="en-AU"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pPr eaLnBrk="1" hangingPunct="1"/>
            <a:r>
              <a:rPr lang="en-US" smtClean="0"/>
              <a:t>Cryptanalysis</a:t>
            </a:r>
            <a:endParaRPr lang="en-AU" smtClean="0"/>
          </a:p>
        </p:txBody>
      </p:sp>
      <p:sp>
        <p:nvSpPr>
          <p:cNvPr id="1027" name="Rectangle 3"/>
          <p:cNvSpPr>
            <a:spLocks noGrp="1" noChangeArrowheads="1"/>
          </p:cNvSpPr>
          <p:nvPr>
            <p:ph idx="1"/>
          </p:nvPr>
        </p:nvSpPr>
        <p:spPr/>
        <p:txBody>
          <a:bodyPr/>
          <a:lstStyle/>
          <a:p>
            <a:pPr algn="l" rtl="0"/>
            <a:r>
              <a:rPr lang="en-US" dirty="0" smtClean="0"/>
              <a:t>Objective of attacker: recover key (not just message)</a:t>
            </a:r>
          </a:p>
          <a:p>
            <a:pPr algn="l" rtl="0"/>
            <a:r>
              <a:rPr lang="en-US" dirty="0" smtClean="0"/>
              <a:t>Approaches of attacker:</a:t>
            </a:r>
          </a:p>
          <a:p>
            <a:pPr lvl="1" algn="l" rtl="0"/>
            <a:r>
              <a:rPr lang="en-US" sz="2400" dirty="0" smtClean="0">
                <a:solidFill>
                  <a:srgbClr val="FF0000"/>
                </a:solidFill>
              </a:rPr>
              <a:t>Cryptanalysis</a:t>
            </a:r>
            <a:r>
              <a:rPr lang="en-US" sz="2400" dirty="0" smtClean="0"/>
              <a:t> Exploit characteristics of algorithm to deduce plaintext or key</a:t>
            </a:r>
          </a:p>
          <a:p>
            <a:pPr lvl="1" algn="l" rtl="0"/>
            <a:r>
              <a:rPr lang="en-US" sz="2400" dirty="0" smtClean="0">
                <a:solidFill>
                  <a:srgbClr val="FF0000"/>
                </a:solidFill>
              </a:rPr>
              <a:t>Brute-force attack </a:t>
            </a:r>
            <a:r>
              <a:rPr lang="en-US" sz="2400" dirty="0" smtClean="0"/>
              <a:t>Try every possible key on </a:t>
            </a:r>
            <a:r>
              <a:rPr lang="en-US" sz="2400" dirty="0" err="1" smtClean="0"/>
              <a:t>ciphertext</a:t>
            </a:r>
            <a:r>
              <a:rPr lang="en-US" sz="2400" dirty="0" smtClean="0"/>
              <a:t> until intelligible translation into plaintext obtained</a:t>
            </a:r>
          </a:p>
          <a:p>
            <a:pPr algn="l" rtl="0"/>
            <a:r>
              <a:rPr lang="en-US" dirty="0" smtClean="0"/>
              <a:t>If either attack finds key, all future/past messages are compromised</a:t>
            </a:r>
            <a:endParaRPr lang="en-AU"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dirty="0" smtClean="0"/>
              <a:t>Cryptanalytic Attacks</a:t>
            </a:r>
            <a:endParaRPr lang="en-AU" dirty="0" smtClean="0"/>
          </a:p>
        </p:txBody>
      </p:sp>
      <p:sp>
        <p:nvSpPr>
          <p:cNvPr id="55299" name="Rectangle 3"/>
          <p:cNvSpPr>
            <a:spLocks noGrp="1" noChangeArrowheads="1"/>
          </p:cNvSpPr>
          <p:nvPr>
            <p:ph idx="1"/>
          </p:nvPr>
        </p:nvSpPr>
        <p:spPr>
          <a:xfrm>
            <a:off x="468313" y="1556792"/>
            <a:ext cx="8229600" cy="5301208"/>
          </a:xfrm>
        </p:spPr>
        <p:txBody>
          <a:bodyPr/>
          <a:lstStyle/>
          <a:p>
            <a:pPr algn="l" rtl="0" eaLnBrk="1" hangingPunct="1">
              <a:lnSpc>
                <a:spcPct val="90000"/>
              </a:lnSpc>
              <a:defRPr/>
            </a:pPr>
            <a:r>
              <a:rPr lang="en-AU" b="1" dirty="0" err="1"/>
              <a:t>ciphertext</a:t>
            </a:r>
            <a:r>
              <a:rPr lang="en-AU" b="1" dirty="0"/>
              <a:t> only</a:t>
            </a:r>
            <a:r>
              <a:rPr lang="en-AU" dirty="0"/>
              <a:t> </a:t>
            </a:r>
          </a:p>
          <a:p>
            <a:pPr lvl="1" algn="l" rtl="0" eaLnBrk="1" hangingPunct="1">
              <a:lnSpc>
                <a:spcPct val="90000"/>
              </a:lnSpc>
              <a:defRPr/>
            </a:pPr>
            <a:r>
              <a:rPr lang="en-AU" dirty="0">
                <a:ea typeface="ＭＳ Ｐゴシック" pitchFamily="-107" charset="-128"/>
              </a:rPr>
              <a:t>only know algorithm &amp; </a:t>
            </a:r>
            <a:r>
              <a:rPr lang="en-AU" dirty="0" err="1">
                <a:ea typeface="ＭＳ Ｐゴシック" pitchFamily="-107" charset="-128"/>
              </a:rPr>
              <a:t>ciphertext</a:t>
            </a:r>
            <a:r>
              <a:rPr lang="en-AU" dirty="0">
                <a:ea typeface="ＭＳ Ｐゴシック" pitchFamily="-107" charset="-128"/>
              </a:rPr>
              <a:t>, is statistical, know or can identify plaintext </a:t>
            </a:r>
          </a:p>
          <a:p>
            <a:pPr algn="l" rtl="0" eaLnBrk="1" hangingPunct="1">
              <a:lnSpc>
                <a:spcPct val="90000"/>
              </a:lnSpc>
              <a:defRPr/>
            </a:pPr>
            <a:r>
              <a:rPr lang="en-AU" b="1" dirty="0"/>
              <a:t>known plaintext</a:t>
            </a:r>
            <a:r>
              <a:rPr lang="en-AU" dirty="0"/>
              <a:t> </a:t>
            </a:r>
          </a:p>
          <a:p>
            <a:pPr lvl="1" algn="l" rtl="0" eaLnBrk="1" hangingPunct="1">
              <a:lnSpc>
                <a:spcPct val="90000"/>
              </a:lnSpc>
              <a:defRPr/>
            </a:pPr>
            <a:r>
              <a:rPr lang="en-AU" dirty="0">
                <a:ea typeface="ＭＳ Ｐゴシック" pitchFamily="-107" charset="-128"/>
              </a:rPr>
              <a:t>know/suspect plaintext &amp; </a:t>
            </a:r>
            <a:r>
              <a:rPr lang="en-AU" dirty="0" err="1">
                <a:ea typeface="ＭＳ Ｐゴシック" pitchFamily="-107" charset="-128"/>
              </a:rPr>
              <a:t>ciphertext</a:t>
            </a:r>
            <a:endParaRPr lang="en-AU" dirty="0">
              <a:ea typeface="ＭＳ Ｐゴシック" pitchFamily="-107" charset="-128"/>
            </a:endParaRPr>
          </a:p>
          <a:p>
            <a:pPr algn="l" rtl="0" eaLnBrk="1" hangingPunct="1">
              <a:lnSpc>
                <a:spcPct val="90000"/>
              </a:lnSpc>
              <a:defRPr/>
            </a:pPr>
            <a:r>
              <a:rPr lang="en-AU" b="1" dirty="0"/>
              <a:t>chosen plaintext</a:t>
            </a:r>
            <a:r>
              <a:rPr lang="en-AU" dirty="0"/>
              <a:t> </a:t>
            </a:r>
          </a:p>
          <a:p>
            <a:pPr lvl="1" algn="l" rtl="0" eaLnBrk="1" hangingPunct="1">
              <a:lnSpc>
                <a:spcPct val="90000"/>
              </a:lnSpc>
              <a:defRPr/>
            </a:pPr>
            <a:r>
              <a:rPr lang="en-AU" dirty="0">
                <a:ea typeface="ＭＳ Ｐゴシック" pitchFamily="-107" charset="-128"/>
              </a:rPr>
              <a:t>select plaintext and obtain </a:t>
            </a:r>
            <a:r>
              <a:rPr lang="en-AU" dirty="0" err="1">
                <a:ea typeface="ＭＳ Ｐゴシック" pitchFamily="-107" charset="-128"/>
              </a:rPr>
              <a:t>ciphertext</a:t>
            </a:r>
            <a:endParaRPr lang="en-AU" dirty="0">
              <a:ea typeface="ＭＳ Ｐゴシック" pitchFamily="-107" charset="-128"/>
            </a:endParaRPr>
          </a:p>
          <a:p>
            <a:pPr algn="l" rtl="0" eaLnBrk="1" hangingPunct="1">
              <a:lnSpc>
                <a:spcPct val="90000"/>
              </a:lnSpc>
              <a:defRPr/>
            </a:pPr>
            <a:r>
              <a:rPr lang="en-AU" b="1" dirty="0"/>
              <a:t>chosen </a:t>
            </a:r>
            <a:r>
              <a:rPr lang="en-AU" b="1" dirty="0" err="1"/>
              <a:t>ciphertext</a:t>
            </a:r>
            <a:r>
              <a:rPr lang="en-AU" dirty="0"/>
              <a:t> </a:t>
            </a:r>
          </a:p>
          <a:p>
            <a:pPr lvl="1" algn="l" rtl="0" eaLnBrk="1" hangingPunct="1">
              <a:lnSpc>
                <a:spcPct val="90000"/>
              </a:lnSpc>
              <a:defRPr/>
            </a:pPr>
            <a:r>
              <a:rPr lang="en-AU" dirty="0">
                <a:ea typeface="ＭＳ Ｐゴシック" pitchFamily="-107" charset="-128"/>
              </a:rPr>
              <a:t>select </a:t>
            </a:r>
            <a:r>
              <a:rPr lang="en-AU" dirty="0" err="1">
                <a:ea typeface="ＭＳ Ｐゴシック" pitchFamily="-107" charset="-128"/>
              </a:rPr>
              <a:t>ciphertext</a:t>
            </a:r>
            <a:r>
              <a:rPr lang="en-AU" dirty="0">
                <a:ea typeface="ＭＳ Ｐゴシック" pitchFamily="-107" charset="-128"/>
              </a:rPr>
              <a:t> and obtain plaintext</a:t>
            </a:r>
          </a:p>
          <a:p>
            <a:pPr algn="l" rtl="0" eaLnBrk="1" hangingPunct="1">
              <a:lnSpc>
                <a:spcPct val="90000"/>
              </a:lnSpc>
              <a:defRPr/>
            </a:pPr>
            <a:r>
              <a:rPr lang="en-AU" b="1" dirty="0"/>
              <a:t>chosen text</a:t>
            </a:r>
            <a:r>
              <a:rPr lang="en-AU" dirty="0"/>
              <a:t> </a:t>
            </a:r>
          </a:p>
          <a:p>
            <a:pPr lvl="1" algn="l" rtl="0" eaLnBrk="1" hangingPunct="1">
              <a:lnSpc>
                <a:spcPct val="90000"/>
              </a:lnSpc>
              <a:defRPr/>
            </a:pPr>
            <a:r>
              <a:rPr lang="en-AU" dirty="0">
                <a:ea typeface="ＭＳ Ｐゴシック" pitchFamily="-107" charset="-128"/>
              </a:rPr>
              <a:t>select plaintext or </a:t>
            </a:r>
            <a:r>
              <a:rPr lang="en-AU" dirty="0" err="1">
                <a:ea typeface="ＭＳ Ｐゴシック" pitchFamily="-107" charset="-128"/>
              </a:rPr>
              <a:t>ciphertext</a:t>
            </a:r>
            <a:r>
              <a:rPr lang="en-AU" dirty="0">
                <a:ea typeface="ＭＳ Ｐゴシック" pitchFamily="-107" charset="-128"/>
              </a:rPr>
              <a:t> to en/decrypt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 of Security</a:t>
            </a:r>
            <a:endParaRPr lang="ar-SA" dirty="0"/>
          </a:p>
        </p:txBody>
      </p:sp>
      <p:sp>
        <p:nvSpPr>
          <p:cNvPr id="3" name="Content Placeholder 2"/>
          <p:cNvSpPr>
            <a:spLocks noGrp="1"/>
          </p:cNvSpPr>
          <p:nvPr>
            <p:ph idx="1"/>
          </p:nvPr>
        </p:nvSpPr>
        <p:spPr>
          <a:xfrm>
            <a:off x="251520" y="1556792"/>
            <a:ext cx="8511480" cy="4752528"/>
          </a:xfrm>
        </p:spPr>
        <p:txBody>
          <a:bodyPr/>
          <a:lstStyle/>
          <a:p>
            <a:pPr algn="l" rtl="0"/>
            <a:r>
              <a:rPr lang="en-US" dirty="0" smtClean="0">
                <a:solidFill>
                  <a:schemeClr val="accent4">
                    <a:lumMod val="50000"/>
                    <a:lumOff val="50000"/>
                  </a:schemeClr>
                </a:solidFill>
              </a:rPr>
              <a:t>Unconditionally Secure</a:t>
            </a:r>
          </a:p>
          <a:p>
            <a:pPr lvl="1" algn="l" rtl="0"/>
            <a:r>
              <a:rPr lang="en-US" sz="2400" dirty="0" err="1" smtClean="0"/>
              <a:t>Ciphertext</a:t>
            </a:r>
            <a:r>
              <a:rPr lang="en-US" sz="2400" dirty="0" smtClean="0"/>
              <a:t> does not contained enough information to derive plaintext or key</a:t>
            </a:r>
          </a:p>
          <a:p>
            <a:pPr lvl="1" algn="l" rtl="0"/>
            <a:r>
              <a:rPr lang="en-US" sz="2400" dirty="0" smtClean="0">
                <a:solidFill>
                  <a:srgbClr val="FF0000"/>
                </a:solidFill>
              </a:rPr>
              <a:t> One-time pad </a:t>
            </a:r>
            <a:r>
              <a:rPr lang="en-US" sz="2400" dirty="0" smtClean="0"/>
              <a:t>is only unconditionally secure cipher (but not very practical)</a:t>
            </a:r>
          </a:p>
          <a:p>
            <a:pPr algn="l" rtl="0"/>
            <a:r>
              <a:rPr lang="en-US" dirty="0" smtClean="0">
                <a:solidFill>
                  <a:schemeClr val="accent4">
                    <a:lumMod val="50000"/>
                    <a:lumOff val="50000"/>
                  </a:schemeClr>
                </a:solidFill>
              </a:rPr>
              <a:t>Computationally Secure</a:t>
            </a:r>
          </a:p>
          <a:p>
            <a:pPr lvl="1" algn="l" rtl="0"/>
            <a:r>
              <a:rPr lang="en-US" sz="2400" dirty="0" smtClean="0"/>
              <a:t>If either:</a:t>
            </a:r>
          </a:p>
          <a:p>
            <a:pPr lvl="2" algn="l" rtl="0"/>
            <a:r>
              <a:rPr lang="en-US" dirty="0" smtClean="0"/>
              <a:t>Cost of breaking cipher exceeds value of encrypted information</a:t>
            </a:r>
          </a:p>
          <a:p>
            <a:pPr lvl="2" algn="l" rtl="0"/>
            <a:r>
              <a:rPr lang="en-US" dirty="0" smtClean="0"/>
              <a:t>Time required to break cipher exceeds useful lifetime of encrypted information</a:t>
            </a:r>
          </a:p>
          <a:p>
            <a:pPr lvl="1" algn="l" rtl="0"/>
            <a:r>
              <a:rPr lang="en-US" sz="2400" dirty="0" smtClean="0"/>
              <a:t>Hard to estimate value/lifetime of some information</a:t>
            </a:r>
          </a:p>
          <a:p>
            <a:pPr lvl="1" algn="l" rtl="0"/>
            <a:r>
              <a:rPr lang="en-US" sz="2400" dirty="0" smtClean="0"/>
              <a:t>Hard to estimate how much effort needed to break cipher</a:t>
            </a:r>
            <a:endParaRPr lang="ar-SA"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Brute Force Search</a:t>
            </a:r>
            <a:endParaRPr lang="en-AU" smtClean="0"/>
          </a:p>
        </p:txBody>
      </p:sp>
      <p:sp>
        <p:nvSpPr>
          <p:cNvPr id="58371" name="Rectangle 3"/>
          <p:cNvSpPr>
            <a:spLocks noGrp="1" noChangeArrowheads="1"/>
          </p:cNvSpPr>
          <p:nvPr>
            <p:ph idx="1"/>
          </p:nvPr>
        </p:nvSpPr>
        <p:spPr>
          <a:xfrm>
            <a:off x="457200" y="1676400"/>
            <a:ext cx="8229600" cy="1828800"/>
          </a:xfrm>
        </p:spPr>
        <p:txBody>
          <a:bodyPr/>
          <a:lstStyle/>
          <a:p>
            <a:pPr algn="l" rtl="0" eaLnBrk="1" hangingPunct="1">
              <a:lnSpc>
                <a:spcPct val="90000"/>
              </a:lnSpc>
            </a:pPr>
            <a:r>
              <a:rPr lang="en-AU" sz="2800" dirty="0" smtClean="0"/>
              <a:t>always possible to simply try every key </a:t>
            </a:r>
          </a:p>
          <a:p>
            <a:pPr algn="l" rtl="0" eaLnBrk="1" hangingPunct="1">
              <a:lnSpc>
                <a:spcPct val="90000"/>
              </a:lnSpc>
            </a:pPr>
            <a:r>
              <a:rPr lang="en-AU" sz="2800" dirty="0" smtClean="0"/>
              <a:t>most basic attack, proportional to key size </a:t>
            </a:r>
          </a:p>
          <a:p>
            <a:pPr algn="l" rtl="0" eaLnBrk="1" hangingPunct="1">
              <a:lnSpc>
                <a:spcPct val="90000"/>
              </a:lnSpc>
            </a:pPr>
            <a:r>
              <a:rPr lang="en-AU" sz="2800" dirty="0" smtClean="0"/>
              <a:t>assume either know / recognise plaintext</a:t>
            </a:r>
          </a:p>
          <a:p>
            <a:pPr algn="ctr" rtl="0" eaLnBrk="1" hangingPunct="1">
              <a:lnSpc>
                <a:spcPct val="90000"/>
              </a:lnSpc>
            </a:pPr>
            <a:endParaRPr lang="en-US" sz="2800" b="1" dirty="0" smtClean="0">
              <a:effectLst/>
              <a:latin typeface="Times" pitchFamily="-107" charset="0"/>
            </a:endParaRPr>
          </a:p>
          <a:p>
            <a:pPr algn="l" rtl="0" eaLnBrk="1" hangingPunct="1">
              <a:lnSpc>
                <a:spcPct val="90000"/>
              </a:lnSpc>
            </a:pPr>
            <a:endParaRPr lang="en-US" sz="2800" dirty="0" smtClean="0">
              <a:effectLst/>
              <a:latin typeface="Times" pitchFamily="-107" charset="0"/>
            </a:endParaRPr>
          </a:p>
          <a:p>
            <a:pPr algn="l" rtl="0" eaLnBrk="1" hangingPunct="1">
              <a:lnSpc>
                <a:spcPct val="90000"/>
              </a:lnSpc>
            </a:pPr>
            <a:endParaRPr lang="en-AU" sz="2800" dirty="0" smtClean="0"/>
          </a:p>
          <a:p>
            <a:pPr algn="l" rtl="0" eaLnBrk="1" hangingPunct="1">
              <a:lnSpc>
                <a:spcPct val="90000"/>
              </a:lnSpc>
              <a:buFont typeface="Wingdings" pitchFamily="-107" charset="2"/>
              <a:buNone/>
            </a:pPr>
            <a:endParaRPr lang="en-AU" sz="2800" dirty="0" smtClean="0"/>
          </a:p>
          <a:p>
            <a:pPr algn="l" rtl="0" eaLnBrk="1" hangingPunct="1">
              <a:lnSpc>
                <a:spcPct val="90000"/>
              </a:lnSpc>
            </a:pPr>
            <a:endParaRPr lang="en-AU" sz="2800" dirty="0" smtClean="0"/>
          </a:p>
          <a:p>
            <a:pPr algn="l" rtl="0" eaLnBrk="1" hangingPunct="1">
              <a:lnSpc>
                <a:spcPct val="90000"/>
              </a:lnSpc>
            </a:pPr>
            <a:endParaRPr lang="en-AU" sz="2800" dirty="0" smtClean="0"/>
          </a:p>
        </p:txBody>
      </p:sp>
      <p:graphicFrame>
        <p:nvGraphicFramePr>
          <p:cNvPr id="58505" name="Group 137"/>
          <p:cNvGraphicFramePr>
            <a:graphicFrameLocks noGrp="1"/>
          </p:cNvGraphicFramePr>
          <p:nvPr/>
        </p:nvGraphicFramePr>
        <p:xfrm>
          <a:off x="539552" y="3140968"/>
          <a:ext cx="8077200" cy="2786700"/>
        </p:xfrm>
        <a:graphic>
          <a:graphicData uri="http://schemas.openxmlformats.org/drawingml/2006/table">
            <a:tbl>
              <a:tblPr/>
              <a:tblGrid>
                <a:gridCol w="1504950">
                  <a:extLst>
                    <a:ext uri="{9D8B030D-6E8A-4147-A177-3AD203B41FA5}">
                      <a16:colId xmlns:a16="http://schemas.microsoft.com/office/drawing/2014/main" val="20000"/>
                    </a:ext>
                  </a:extLst>
                </a:gridCol>
                <a:gridCol w="1936750">
                  <a:extLst>
                    <a:ext uri="{9D8B030D-6E8A-4147-A177-3AD203B41FA5}">
                      <a16:colId xmlns:a16="http://schemas.microsoft.com/office/drawing/2014/main" val="20001"/>
                    </a:ext>
                  </a:extLst>
                </a:gridCol>
                <a:gridCol w="2419350">
                  <a:extLst>
                    <a:ext uri="{9D8B030D-6E8A-4147-A177-3AD203B41FA5}">
                      <a16:colId xmlns:a16="http://schemas.microsoft.com/office/drawing/2014/main" val="20002"/>
                    </a:ext>
                  </a:extLst>
                </a:gridCol>
                <a:gridCol w="2216150">
                  <a:extLst>
                    <a:ext uri="{9D8B030D-6E8A-4147-A177-3AD203B41FA5}">
                      <a16:colId xmlns:a16="http://schemas.microsoft.com/office/drawing/2014/main" val="20003"/>
                    </a:ext>
                  </a:extLst>
                </a:gridCol>
              </a:tblGrid>
              <a:tr h="231775">
                <a:tc>
                  <a:txBody>
                    <a:bodyPr/>
                    <a:lstStyle/>
                    <a:p>
                      <a:pPr marL="0" marR="0" lvl="0" indent="0" algn="ctr" defTabSz="914400" rtl="0" eaLnBrk="1" fontAlgn="base" latinLnBrk="0" hangingPunct="1">
                        <a:lnSpc>
                          <a:spcPct val="100000"/>
                        </a:lnSpc>
                        <a:spcBef>
                          <a:spcPts val="300"/>
                        </a:spcBef>
                        <a:spcAft>
                          <a:spcPts val="300"/>
                        </a:spcAft>
                        <a:buClr>
                          <a:schemeClr val="hlink"/>
                        </a:buClr>
                        <a:buSzPct val="80000"/>
                        <a:buFont typeface="Wingdings" pitchFamily="-107" charset="2"/>
                        <a:buNone/>
                        <a:tabLst/>
                      </a:pPr>
                      <a:r>
                        <a:rPr kumimoji="0" lang="en-US" sz="1400" b="1" i="0" u="none" strike="noStrike" cap="none" normalizeH="0" baseline="0" dirty="0" smtClean="0">
                          <a:ln>
                            <a:noFill/>
                          </a:ln>
                          <a:solidFill>
                            <a:schemeClr val="tx1"/>
                          </a:solidFill>
                          <a:effectLst/>
                          <a:latin typeface="Times" pitchFamily="-107" charset="0"/>
                          <a:ea typeface="ＭＳ Ｐゴシック" pitchFamily="-107" charset="-128"/>
                        </a:rPr>
                        <a:t>Key Size (bits)</a:t>
                      </a:r>
                      <a:endPar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Arial" charset="0"/>
                        <a:ea typeface="ＭＳ Ｐゴシック" pitchFamily="-107"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
                          <a:schemeClr val="hlink"/>
                        </a:buClr>
                        <a:buSzPct val="80000"/>
                        <a:buFont typeface="Wingdings" pitchFamily="-107" charset="2"/>
                        <a:buNone/>
                        <a:tabLst/>
                      </a:pPr>
                      <a:r>
                        <a:rPr kumimoji="0" lang="en-US" sz="1400" b="1" i="0" u="none" strike="noStrike" cap="none" normalizeH="0" baseline="0" smtClean="0">
                          <a:ln>
                            <a:noFill/>
                          </a:ln>
                          <a:solidFill>
                            <a:schemeClr val="tx1"/>
                          </a:solidFill>
                          <a:effectLst/>
                          <a:latin typeface="Times" pitchFamily="-107" charset="0"/>
                          <a:ea typeface="ＭＳ Ｐゴシック" pitchFamily="-107" charset="-128"/>
                        </a:rPr>
                        <a:t>Number of Alternative Keys</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ea typeface="ＭＳ Ｐゴシック" pitchFamily="-107"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
                          <a:schemeClr val="hlink"/>
                        </a:buClr>
                        <a:buSzPct val="80000"/>
                        <a:buFont typeface="Wingdings" pitchFamily="-107" charset="2"/>
                        <a:buNone/>
                        <a:tabLst/>
                      </a:pPr>
                      <a:r>
                        <a:rPr kumimoji="0" lang="en-US" sz="1400" b="1" i="0" u="none" strike="noStrike" cap="none" normalizeH="0" baseline="0" smtClean="0">
                          <a:ln>
                            <a:noFill/>
                          </a:ln>
                          <a:solidFill>
                            <a:schemeClr val="tx1"/>
                          </a:solidFill>
                          <a:effectLst/>
                          <a:latin typeface="Times" pitchFamily="-107" charset="0"/>
                          <a:ea typeface="ＭＳ Ｐゴシック" pitchFamily="-107" charset="-128"/>
                        </a:rPr>
                        <a:t>Time required at 1 decryption/µs</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ea typeface="ＭＳ Ｐゴシック" pitchFamily="-107"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
                          <a:schemeClr val="hlink"/>
                        </a:buClr>
                        <a:buSzPct val="80000"/>
                        <a:buFont typeface="Wingdings" pitchFamily="-107" charset="2"/>
                        <a:buNone/>
                        <a:tabLst/>
                      </a:pPr>
                      <a:r>
                        <a:rPr kumimoji="0" lang="en-US" sz="1400" b="1" i="0" u="none" strike="noStrike" cap="none" normalizeH="0" baseline="0" smtClean="0">
                          <a:ln>
                            <a:noFill/>
                          </a:ln>
                          <a:solidFill>
                            <a:schemeClr val="tx1"/>
                          </a:solidFill>
                          <a:effectLst/>
                          <a:latin typeface="Times" pitchFamily="-107" charset="0"/>
                          <a:ea typeface="ＭＳ Ｐゴシック" pitchFamily="-107" charset="-128"/>
                        </a:rPr>
                        <a:t>Time required at 10</a:t>
                      </a:r>
                      <a:r>
                        <a:rPr kumimoji="0" lang="en-US" sz="1400" b="0" i="0" u="none" strike="noStrike" cap="none" normalizeH="0" baseline="30000" smtClean="0">
                          <a:ln>
                            <a:noFill/>
                          </a:ln>
                          <a:solidFill>
                            <a:schemeClr val="tx1"/>
                          </a:solidFill>
                          <a:effectLst/>
                          <a:latin typeface="Times" pitchFamily="-107" charset="0"/>
                          <a:ea typeface="ＭＳ Ｐゴシック" pitchFamily="-107" charset="-128"/>
                        </a:rPr>
                        <a:t>6</a:t>
                      </a:r>
                      <a:r>
                        <a:rPr kumimoji="0" lang="en-US" sz="1400" b="1" i="0" u="none" strike="noStrike" cap="none" normalizeH="0" baseline="0" smtClean="0">
                          <a:ln>
                            <a:noFill/>
                          </a:ln>
                          <a:solidFill>
                            <a:schemeClr val="tx1"/>
                          </a:solidFill>
                          <a:effectLst/>
                          <a:latin typeface="Times" pitchFamily="-107" charset="0"/>
                          <a:ea typeface="ＭＳ Ｐゴシック" pitchFamily="-107" charset="-128"/>
                        </a:rPr>
                        <a:t> decryptions/µs</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ea typeface="ＭＳ Ｐゴシック" pitchFamily="-107"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1313">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107" charset="2"/>
                        <a:buNone/>
                        <a:tabLst/>
                      </a:pPr>
                      <a:r>
                        <a:rPr kumimoji="0" lang="en-US" sz="1400" b="0" i="0" u="none" strike="noStrike" cap="none" normalizeH="0" baseline="0" smtClean="0">
                          <a:ln>
                            <a:noFill/>
                          </a:ln>
                          <a:solidFill>
                            <a:schemeClr val="tx1"/>
                          </a:solidFill>
                          <a:effectLst/>
                          <a:latin typeface="Times" pitchFamily="-107" charset="0"/>
                          <a:ea typeface="ＭＳ Ｐゴシック" pitchFamily="-107" charset="-128"/>
                        </a:rPr>
                        <a:t>32</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ea typeface="ＭＳ Ｐゴシック" pitchFamily="-107"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107" charset="2"/>
                        <a:buNone/>
                        <a:tabLst/>
                      </a:pPr>
                      <a:r>
                        <a:rPr kumimoji="0" lang="en-US" sz="1400" b="0" i="0" u="none" strike="noStrike" cap="none" normalizeH="0" baseline="0" dirty="0" smtClean="0">
                          <a:ln>
                            <a:noFill/>
                          </a:ln>
                          <a:solidFill>
                            <a:schemeClr val="tx1"/>
                          </a:solidFill>
                          <a:effectLst/>
                          <a:latin typeface="Times" pitchFamily="-107" charset="0"/>
                          <a:ea typeface="ＭＳ Ｐゴシック" pitchFamily="-107" charset="-128"/>
                        </a:rPr>
                        <a:t>2</a:t>
                      </a:r>
                      <a:r>
                        <a:rPr kumimoji="0" lang="en-US" sz="1400" b="0" i="0" u="none" strike="noStrike" cap="none" normalizeH="0" baseline="30000" dirty="0" smtClean="0">
                          <a:ln>
                            <a:noFill/>
                          </a:ln>
                          <a:solidFill>
                            <a:schemeClr val="tx1"/>
                          </a:solidFill>
                          <a:effectLst/>
                          <a:latin typeface="Times" pitchFamily="-107" charset="0"/>
                          <a:ea typeface="ＭＳ Ｐゴシック" pitchFamily="-107" charset="-128"/>
                        </a:rPr>
                        <a:t>32</a:t>
                      </a:r>
                      <a:r>
                        <a:rPr kumimoji="0" lang="en-US" sz="1400" b="0" i="0" u="none" strike="noStrike" cap="none" normalizeH="0" baseline="0" dirty="0" smtClean="0">
                          <a:ln>
                            <a:noFill/>
                          </a:ln>
                          <a:solidFill>
                            <a:schemeClr val="tx1"/>
                          </a:solidFill>
                          <a:effectLst/>
                          <a:latin typeface="Times" pitchFamily="-107" charset="0"/>
                          <a:ea typeface="ＭＳ Ｐゴシック" pitchFamily="-107" charset="-128"/>
                        </a:rPr>
                        <a:t>  = 4.3 </a:t>
                      </a:r>
                      <a:r>
                        <a:rPr kumimoji="0" lang="en-US" sz="1400" b="0" i="0" u="none" strike="noStrike" cap="none" normalizeH="0" baseline="0" dirty="0" smtClean="0">
                          <a:ln>
                            <a:noFill/>
                          </a:ln>
                          <a:solidFill>
                            <a:schemeClr val="tx1"/>
                          </a:solidFill>
                          <a:effectLst/>
                          <a:latin typeface="Symbol" pitchFamily="-107" charset="2"/>
                          <a:ea typeface="ＭＳ Ｐゴシック" pitchFamily="-107" charset="-128"/>
                          <a:sym typeface="Symbol" pitchFamily="-107" charset="2"/>
                        </a:rPr>
                        <a:t></a:t>
                      </a:r>
                      <a:r>
                        <a:rPr kumimoji="0" lang="en-US" sz="1400" b="0" i="0" u="none" strike="noStrike" cap="none" normalizeH="0" baseline="0" dirty="0" smtClean="0">
                          <a:ln>
                            <a:noFill/>
                          </a:ln>
                          <a:solidFill>
                            <a:schemeClr val="tx1"/>
                          </a:solidFill>
                          <a:effectLst/>
                          <a:latin typeface="Times" pitchFamily="-107" charset="0"/>
                          <a:ea typeface="ＭＳ Ｐゴシック" pitchFamily="-107" charset="-128"/>
                        </a:rPr>
                        <a:t> 10</a:t>
                      </a:r>
                      <a:r>
                        <a:rPr kumimoji="0" lang="en-US" sz="1400" b="0" i="0" u="none" strike="noStrike" cap="none" normalizeH="0" baseline="30000" dirty="0" smtClean="0">
                          <a:ln>
                            <a:noFill/>
                          </a:ln>
                          <a:solidFill>
                            <a:schemeClr val="tx1"/>
                          </a:solidFill>
                          <a:effectLst/>
                          <a:latin typeface="Times" pitchFamily="-107" charset="0"/>
                          <a:ea typeface="ＭＳ Ｐゴシック" pitchFamily="-107" charset="-128"/>
                        </a:rPr>
                        <a:t>9</a:t>
                      </a:r>
                      <a:endPar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Arial" charset="0"/>
                        <a:ea typeface="ＭＳ Ｐゴシック" pitchFamily="-107"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107" charset="2"/>
                        <a:buNone/>
                        <a:tabLst/>
                      </a:pPr>
                      <a:r>
                        <a:rPr kumimoji="0" lang="en-US" sz="1400" b="0" i="0" u="none" strike="noStrike" cap="none" normalizeH="0" baseline="0" smtClean="0">
                          <a:ln>
                            <a:noFill/>
                          </a:ln>
                          <a:solidFill>
                            <a:schemeClr val="tx1"/>
                          </a:solidFill>
                          <a:effectLst/>
                          <a:latin typeface="Times" pitchFamily="-107" charset="0"/>
                          <a:ea typeface="ＭＳ Ｐゴシック" pitchFamily="-107" charset="-128"/>
                        </a:rPr>
                        <a:t>2</a:t>
                      </a:r>
                      <a:r>
                        <a:rPr kumimoji="0" lang="en-US" sz="1400" b="0" i="0" u="none" strike="noStrike" cap="none" normalizeH="0" baseline="30000" smtClean="0">
                          <a:ln>
                            <a:noFill/>
                          </a:ln>
                          <a:solidFill>
                            <a:schemeClr val="tx1"/>
                          </a:solidFill>
                          <a:effectLst/>
                          <a:latin typeface="Times" pitchFamily="-107" charset="0"/>
                          <a:ea typeface="ＭＳ Ｐゴシック" pitchFamily="-107" charset="-128"/>
                        </a:rPr>
                        <a:t>31</a:t>
                      </a:r>
                      <a:r>
                        <a:rPr kumimoji="0" lang="en-US" sz="1400" b="0" i="0" u="none" strike="noStrike" cap="none" normalizeH="0" baseline="0" smtClean="0">
                          <a:ln>
                            <a:noFill/>
                          </a:ln>
                          <a:solidFill>
                            <a:schemeClr val="tx1"/>
                          </a:solidFill>
                          <a:effectLst/>
                          <a:latin typeface="Times" pitchFamily="-107" charset="0"/>
                          <a:ea typeface="ＭＳ Ｐゴシック" pitchFamily="-107" charset="-128"/>
                        </a:rPr>
                        <a:t> µs	= 35.8 minutes</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ea typeface="ＭＳ Ｐゴシック" pitchFamily="-107"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107" charset="2"/>
                        <a:buNone/>
                        <a:tabLst/>
                      </a:pPr>
                      <a:r>
                        <a:rPr kumimoji="0" lang="en-US" sz="1400" b="0" i="0" u="none" strike="noStrike" cap="none" normalizeH="0" baseline="0" smtClean="0">
                          <a:ln>
                            <a:noFill/>
                          </a:ln>
                          <a:solidFill>
                            <a:schemeClr val="tx1"/>
                          </a:solidFill>
                          <a:effectLst/>
                          <a:latin typeface="Times" pitchFamily="-107" charset="0"/>
                          <a:ea typeface="ＭＳ Ｐゴシック" pitchFamily="-107" charset="-128"/>
                        </a:rPr>
                        <a:t>2.15 milliseconds</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ea typeface="ＭＳ Ｐゴシック" pitchFamily="-107"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1313">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107" charset="2"/>
                        <a:buNone/>
                        <a:tabLst/>
                      </a:pPr>
                      <a:r>
                        <a:rPr kumimoji="0" lang="en-US" sz="1400" b="0" i="0" u="none" strike="noStrike" cap="none" normalizeH="0" baseline="0" smtClean="0">
                          <a:ln>
                            <a:noFill/>
                          </a:ln>
                          <a:solidFill>
                            <a:schemeClr val="tx1"/>
                          </a:solidFill>
                          <a:effectLst/>
                          <a:latin typeface="Times" pitchFamily="-107" charset="0"/>
                          <a:ea typeface="ＭＳ Ｐゴシック" pitchFamily="-107" charset="-128"/>
                        </a:rPr>
                        <a:t>56</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ea typeface="ＭＳ Ｐゴシック" pitchFamily="-107"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107" charset="2"/>
                        <a:buNone/>
                        <a:tabLst/>
                      </a:pPr>
                      <a:r>
                        <a:rPr kumimoji="0" lang="en-US" sz="1400" b="0" i="0" u="none" strike="noStrike" cap="none" normalizeH="0" baseline="0" smtClean="0">
                          <a:ln>
                            <a:noFill/>
                          </a:ln>
                          <a:solidFill>
                            <a:schemeClr val="tx1"/>
                          </a:solidFill>
                          <a:effectLst/>
                          <a:latin typeface="Times" pitchFamily="-107" charset="0"/>
                          <a:ea typeface="ＭＳ Ｐゴシック" pitchFamily="-107" charset="-128"/>
                        </a:rPr>
                        <a:t>2</a:t>
                      </a:r>
                      <a:r>
                        <a:rPr kumimoji="0" lang="en-US" sz="1400" b="0" i="0" u="none" strike="noStrike" cap="none" normalizeH="0" baseline="30000" smtClean="0">
                          <a:ln>
                            <a:noFill/>
                          </a:ln>
                          <a:solidFill>
                            <a:schemeClr val="tx1"/>
                          </a:solidFill>
                          <a:effectLst/>
                          <a:latin typeface="Times" pitchFamily="-107" charset="0"/>
                          <a:ea typeface="ＭＳ Ｐゴシック" pitchFamily="-107" charset="-128"/>
                        </a:rPr>
                        <a:t>56</a:t>
                      </a:r>
                      <a:r>
                        <a:rPr kumimoji="0" lang="en-US" sz="1400" b="0" i="0" u="none" strike="noStrike" cap="none" normalizeH="0" baseline="0" smtClean="0">
                          <a:ln>
                            <a:noFill/>
                          </a:ln>
                          <a:solidFill>
                            <a:schemeClr val="tx1"/>
                          </a:solidFill>
                          <a:effectLst/>
                          <a:latin typeface="Times" pitchFamily="-107" charset="0"/>
                          <a:ea typeface="ＭＳ Ｐゴシック" pitchFamily="-107" charset="-128"/>
                        </a:rPr>
                        <a:t>  = 7.2 </a:t>
                      </a:r>
                      <a:r>
                        <a:rPr kumimoji="0" lang="en-US" sz="1400" b="0" i="0" u="none" strike="noStrike" cap="none" normalizeH="0" baseline="0" smtClean="0">
                          <a:ln>
                            <a:noFill/>
                          </a:ln>
                          <a:solidFill>
                            <a:schemeClr val="tx1"/>
                          </a:solidFill>
                          <a:effectLst/>
                          <a:latin typeface="Symbol" pitchFamily="-107" charset="2"/>
                          <a:ea typeface="ＭＳ Ｐゴシック" pitchFamily="-107" charset="-128"/>
                          <a:sym typeface="Symbol" pitchFamily="-107" charset="2"/>
                        </a:rPr>
                        <a:t></a:t>
                      </a:r>
                      <a:r>
                        <a:rPr kumimoji="0" lang="en-US" sz="1400" b="0" i="0" u="none" strike="noStrike" cap="none" normalizeH="0" baseline="0" smtClean="0">
                          <a:ln>
                            <a:noFill/>
                          </a:ln>
                          <a:solidFill>
                            <a:schemeClr val="tx1"/>
                          </a:solidFill>
                          <a:effectLst/>
                          <a:latin typeface="Times" pitchFamily="-107" charset="0"/>
                          <a:ea typeface="ＭＳ Ｐゴシック" pitchFamily="-107" charset="-128"/>
                        </a:rPr>
                        <a:t> 10</a:t>
                      </a:r>
                      <a:r>
                        <a:rPr kumimoji="0" lang="en-US" sz="1400" b="0" i="0" u="none" strike="noStrike" cap="none" normalizeH="0" baseline="30000" smtClean="0">
                          <a:ln>
                            <a:noFill/>
                          </a:ln>
                          <a:solidFill>
                            <a:schemeClr val="tx1"/>
                          </a:solidFill>
                          <a:effectLst/>
                          <a:latin typeface="Times" pitchFamily="-107" charset="0"/>
                          <a:ea typeface="ＭＳ Ｐゴシック" pitchFamily="-107" charset="-128"/>
                        </a:rPr>
                        <a:t>16</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ea typeface="ＭＳ Ｐゴシック" pitchFamily="-107"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107" charset="2"/>
                        <a:buNone/>
                        <a:tabLst/>
                      </a:pPr>
                      <a:r>
                        <a:rPr kumimoji="0" lang="en-US" sz="1400" b="0" i="0" u="none" strike="noStrike" cap="none" normalizeH="0" baseline="0" smtClean="0">
                          <a:ln>
                            <a:noFill/>
                          </a:ln>
                          <a:solidFill>
                            <a:schemeClr val="tx1"/>
                          </a:solidFill>
                          <a:effectLst/>
                          <a:latin typeface="Times" pitchFamily="-107" charset="0"/>
                          <a:ea typeface="ＭＳ Ｐゴシック" pitchFamily="-107" charset="-128"/>
                        </a:rPr>
                        <a:t>2</a:t>
                      </a:r>
                      <a:r>
                        <a:rPr kumimoji="0" lang="en-US" sz="1400" b="0" i="0" u="none" strike="noStrike" cap="none" normalizeH="0" baseline="30000" smtClean="0">
                          <a:ln>
                            <a:noFill/>
                          </a:ln>
                          <a:solidFill>
                            <a:schemeClr val="tx1"/>
                          </a:solidFill>
                          <a:effectLst/>
                          <a:latin typeface="Times" pitchFamily="-107" charset="0"/>
                          <a:ea typeface="ＭＳ Ｐゴシック" pitchFamily="-107" charset="-128"/>
                        </a:rPr>
                        <a:t>55</a:t>
                      </a:r>
                      <a:r>
                        <a:rPr kumimoji="0" lang="en-US" sz="1400" b="0" i="0" u="none" strike="noStrike" cap="none" normalizeH="0" baseline="0" smtClean="0">
                          <a:ln>
                            <a:noFill/>
                          </a:ln>
                          <a:solidFill>
                            <a:schemeClr val="tx1"/>
                          </a:solidFill>
                          <a:effectLst/>
                          <a:latin typeface="Times" pitchFamily="-107" charset="0"/>
                          <a:ea typeface="ＭＳ Ｐゴシック" pitchFamily="-107" charset="-128"/>
                        </a:rPr>
                        <a:t> µs	= 1142 years</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ea typeface="ＭＳ Ｐゴシック" pitchFamily="-107"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107" charset="2"/>
                        <a:buNone/>
                        <a:tabLst/>
                      </a:pPr>
                      <a:r>
                        <a:rPr kumimoji="0" lang="en-US" sz="1400" b="0" i="0" u="none" strike="noStrike" cap="none" normalizeH="0" baseline="0" smtClean="0">
                          <a:ln>
                            <a:noFill/>
                          </a:ln>
                          <a:solidFill>
                            <a:schemeClr val="tx1"/>
                          </a:solidFill>
                          <a:effectLst/>
                          <a:latin typeface="Times" pitchFamily="-107" charset="0"/>
                          <a:ea typeface="ＭＳ Ｐゴシック" pitchFamily="-107" charset="-128"/>
                        </a:rPr>
                        <a:t>10.01 hours</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ea typeface="ＭＳ Ｐゴシック" pitchFamily="-107"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5938">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107" charset="2"/>
                        <a:buNone/>
                        <a:tabLst/>
                      </a:pPr>
                      <a:r>
                        <a:rPr kumimoji="0" lang="en-US" sz="1400" b="0" i="0" u="none" strike="noStrike" cap="none" normalizeH="0" baseline="0" smtClean="0">
                          <a:ln>
                            <a:noFill/>
                          </a:ln>
                          <a:solidFill>
                            <a:schemeClr val="tx1"/>
                          </a:solidFill>
                          <a:effectLst/>
                          <a:latin typeface="Times" pitchFamily="-107" charset="0"/>
                          <a:ea typeface="ＭＳ Ｐゴシック" pitchFamily="-107" charset="-128"/>
                        </a:rPr>
                        <a:t>128</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ea typeface="ＭＳ Ｐゴシック" pitchFamily="-107"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107" charset="2"/>
                        <a:buNone/>
                        <a:tabLst/>
                      </a:pPr>
                      <a:r>
                        <a:rPr kumimoji="0" lang="en-US" sz="1400" b="0" i="0" u="none" strike="noStrike" cap="none" normalizeH="0" baseline="0" smtClean="0">
                          <a:ln>
                            <a:noFill/>
                          </a:ln>
                          <a:solidFill>
                            <a:schemeClr val="tx1"/>
                          </a:solidFill>
                          <a:effectLst/>
                          <a:latin typeface="Times" pitchFamily="-107" charset="0"/>
                          <a:ea typeface="ＭＳ Ｐゴシック" pitchFamily="-107" charset="-128"/>
                        </a:rPr>
                        <a:t>2</a:t>
                      </a:r>
                      <a:r>
                        <a:rPr kumimoji="0" lang="en-US" sz="1400" b="0" i="0" u="none" strike="noStrike" cap="none" normalizeH="0" baseline="30000" smtClean="0">
                          <a:ln>
                            <a:noFill/>
                          </a:ln>
                          <a:solidFill>
                            <a:schemeClr val="tx1"/>
                          </a:solidFill>
                          <a:effectLst/>
                          <a:latin typeface="Times" pitchFamily="-107" charset="0"/>
                          <a:ea typeface="ＭＳ Ｐゴシック" pitchFamily="-107" charset="-128"/>
                        </a:rPr>
                        <a:t>128</a:t>
                      </a:r>
                      <a:r>
                        <a:rPr kumimoji="0" lang="en-US" sz="1400" b="0" i="0" u="none" strike="noStrike" cap="none" normalizeH="0" baseline="0" smtClean="0">
                          <a:ln>
                            <a:noFill/>
                          </a:ln>
                          <a:solidFill>
                            <a:schemeClr val="tx1"/>
                          </a:solidFill>
                          <a:effectLst/>
                          <a:latin typeface="Times" pitchFamily="-107" charset="0"/>
                          <a:ea typeface="ＭＳ Ｐゴシック" pitchFamily="-107" charset="-128"/>
                        </a:rPr>
                        <a:t>  = 3.4 </a:t>
                      </a:r>
                      <a:r>
                        <a:rPr kumimoji="0" lang="en-US" sz="1400" b="0" i="0" u="none" strike="noStrike" cap="none" normalizeH="0" baseline="0" smtClean="0">
                          <a:ln>
                            <a:noFill/>
                          </a:ln>
                          <a:solidFill>
                            <a:schemeClr val="tx1"/>
                          </a:solidFill>
                          <a:effectLst/>
                          <a:latin typeface="Symbol" pitchFamily="-107" charset="2"/>
                          <a:ea typeface="ＭＳ Ｐゴシック" pitchFamily="-107" charset="-128"/>
                          <a:sym typeface="Symbol" pitchFamily="-107" charset="2"/>
                        </a:rPr>
                        <a:t></a:t>
                      </a:r>
                      <a:r>
                        <a:rPr kumimoji="0" lang="en-US" sz="1400" b="0" i="0" u="none" strike="noStrike" cap="none" normalizeH="0" baseline="0" smtClean="0">
                          <a:ln>
                            <a:noFill/>
                          </a:ln>
                          <a:solidFill>
                            <a:schemeClr val="tx1"/>
                          </a:solidFill>
                          <a:effectLst/>
                          <a:latin typeface="Times" pitchFamily="-107" charset="0"/>
                          <a:ea typeface="ＭＳ Ｐゴシック" pitchFamily="-107" charset="-128"/>
                        </a:rPr>
                        <a:t> 10</a:t>
                      </a:r>
                      <a:r>
                        <a:rPr kumimoji="0" lang="en-US" sz="1400" b="0" i="0" u="none" strike="noStrike" cap="none" normalizeH="0" baseline="30000" smtClean="0">
                          <a:ln>
                            <a:noFill/>
                          </a:ln>
                          <a:solidFill>
                            <a:schemeClr val="tx1"/>
                          </a:solidFill>
                          <a:effectLst/>
                          <a:latin typeface="Times" pitchFamily="-107" charset="0"/>
                          <a:ea typeface="ＭＳ Ｐゴシック" pitchFamily="-107" charset="-128"/>
                        </a:rPr>
                        <a:t>38</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ea typeface="ＭＳ Ｐゴシック" pitchFamily="-107"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107" charset="2"/>
                        <a:buNone/>
                        <a:tabLst/>
                      </a:pPr>
                      <a:r>
                        <a:rPr kumimoji="0" lang="en-US" sz="1400" b="0" i="0" u="none" strike="noStrike" cap="none" normalizeH="0" baseline="0" smtClean="0">
                          <a:ln>
                            <a:noFill/>
                          </a:ln>
                          <a:solidFill>
                            <a:schemeClr val="tx1"/>
                          </a:solidFill>
                          <a:effectLst/>
                          <a:latin typeface="Times" pitchFamily="-107" charset="0"/>
                          <a:ea typeface="ＭＳ Ｐゴシック" pitchFamily="-107" charset="-128"/>
                        </a:rPr>
                        <a:t>2</a:t>
                      </a:r>
                      <a:r>
                        <a:rPr kumimoji="0" lang="en-US" sz="1400" b="0" i="0" u="none" strike="noStrike" cap="none" normalizeH="0" baseline="30000" smtClean="0">
                          <a:ln>
                            <a:noFill/>
                          </a:ln>
                          <a:solidFill>
                            <a:schemeClr val="tx1"/>
                          </a:solidFill>
                          <a:effectLst/>
                          <a:latin typeface="Times" pitchFamily="-107" charset="0"/>
                          <a:ea typeface="ＭＳ Ｐゴシック" pitchFamily="-107" charset="-128"/>
                        </a:rPr>
                        <a:t>127</a:t>
                      </a:r>
                      <a:r>
                        <a:rPr kumimoji="0" lang="en-US" sz="1400" b="0" i="0" u="none" strike="noStrike" cap="none" normalizeH="0" baseline="0" smtClean="0">
                          <a:ln>
                            <a:noFill/>
                          </a:ln>
                          <a:solidFill>
                            <a:schemeClr val="tx1"/>
                          </a:solidFill>
                          <a:effectLst/>
                          <a:latin typeface="Times" pitchFamily="-107" charset="0"/>
                          <a:ea typeface="ＭＳ Ｐゴシック" pitchFamily="-107" charset="-128"/>
                        </a:rPr>
                        <a:t> µs	= 5.4 </a:t>
                      </a:r>
                      <a:r>
                        <a:rPr kumimoji="0" lang="en-US" sz="1400" b="0" i="0" u="none" strike="noStrike" cap="none" normalizeH="0" baseline="0" smtClean="0">
                          <a:ln>
                            <a:noFill/>
                          </a:ln>
                          <a:solidFill>
                            <a:schemeClr val="tx1"/>
                          </a:solidFill>
                          <a:effectLst/>
                          <a:latin typeface="Symbol" pitchFamily="-107" charset="2"/>
                          <a:ea typeface="ＭＳ Ｐゴシック" pitchFamily="-107" charset="-128"/>
                          <a:sym typeface="Symbol" pitchFamily="-107" charset="2"/>
                        </a:rPr>
                        <a:t></a:t>
                      </a:r>
                      <a:r>
                        <a:rPr kumimoji="0" lang="en-US" sz="1400" b="0" i="0" u="none" strike="noStrike" cap="none" normalizeH="0" baseline="0" smtClean="0">
                          <a:ln>
                            <a:noFill/>
                          </a:ln>
                          <a:solidFill>
                            <a:schemeClr val="tx1"/>
                          </a:solidFill>
                          <a:effectLst/>
                          <a:latin typeface="Times" pitchFamily="-107" charset="0"/>
                          <a:ea typeface="ＭＳ Ｐゴシック" pitchFamily="-107" charset="-128"/>
                        </a:rPr>
                        <a:t> 10</a:t>
                      </a:r>
                      <a:r>
                        <a:rPr kumimoji="0" lang="en-US" sz="1400" b="0" i="0" u="none" strike="noStrike" cap="none" normalizeH="0" baseline="30000" smtClean="0">
                          <a:ln>
                            <a:noFill/>
                          </a:ln>
                          <a:solidFill>
                            <a:schemeClr val="tx1"/>
                          </a:solidFill>
                          <a:effectLst/>
                          <a:latin typeface="Times" pitchFamily="-107" charset="0"/>
                          <a:ea typeface="ＭＳ Ｐゴシック" pitchFamily="-107" charset="-128"/>
                        </a:rPr>
                        <a:t>24</a:t>
                      </a:r>
                      <a:r>
                        <a:rPr kumimoji="0" lang="en-US" sz="1400" b="0" i="0" u="none" strike="noStrike" cap="none" normalizeH="0" baseline="0" smtClean="0">
                          <a:ln>
                            <a:noFill/>
                          </a:ln>
                          <a:solidFill>
                            <a:schemeClr val="tx1"/>
                          </a:solidFill>
                          <a:effectLst/>
                          <a:latin typeface="Times" pitchFamily="-107" charset="0"/>
                          <a:ea typeface="ＭＳ Ｐゴシック" pitchFamily="-107" charset="-128"/>
                        </a:rPr>
                        <a:t> years</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ea typeface="ＭＳ Ｐゴシック" pitchFamily="-107"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107" charset="2"/>
                        <a:buNone/>
                        <a:tabLst/>
                      </a:pPr>
                      <a:r>
                        <a:rPr kumimoji="0" lang="en-US" sz="1400" b="0" i="0" u="none" strike="noStrike" cap="none" normalizeH="0" baseline="0" smtClean="0">
                          <a:ln>
                            <a:noFill/>
                          </a:ln>
                          <a:solidFill>
                            <a:schemeClr val="tx1"/>
                          </a:solidFill>
                          <a:effectLst/>
                          <a:latin typeface="Times" pitchFamily="-107" charset="0"/>
                          <a:ea typeface="ＭＳ Ｐゴシック" pitchFamily="-107" charset="-128"/>
                        </a:rPr>
                        <a:t>5.4 </a:t>
                      </a:r>
                      <a:r>
                        <a:rPr kumimoji="0" lang="en-US" sz="1400" b="0" i="0" u="none" strike="noStrike" cap="none" normalizeH="0" baseline="0" smtClean="0">
                          <a:ln>
                            <a:noFill/>
                          </a:ln>
                          <a:solidFill>
                            <a:schemeClr val="tx1"/>
                          </a:solidFill>
                          <a:effectLst/>
                          <a:latin typeface="Symbol" pitchFamily="-107" charset="2"/>
                          <a:ea typeface="ＭＳ Ｐゴシック" pitchFamily="-107" charset="-128"/>
                          <a:sym typeface="Symbol" pitchFamily="-107" charset="2"/>
                        </a:rPr>
                        <a:t></a:t>
                      </a:r>
                      <a:r>
                        <a:rPr kumimoji="0" lang="en-US" sz="1400" b="0" i="0" u="none" strike="noStrike" cap="none" normalizeH="0" baseline="0" smtClean="0">
                          <a:ln>
                            <a:noFill/>
                          </a:ln>
                          <a:solidFill>
                            <a:schemeClr val="tx1"/>
                          </a:solidFill>
                          <a:effectLst/>
                          <a:latin typeface="Times" pitchFamily="-107" charset="0"/>
                          <a:ea typeface="ＭＳ Ｐゴシック" pitchFamily="-107" charset="-128"/>
                        </a:rPr>
                        <a:t> 10</a:t>
                      </a:r>
                      <a:r>
                        <a:rPr kumimoji="0" lang="en-US" sz="1400" b="0" i="0" u="none" strike="noStrike" cap="none" normalizeH="0" baseline="30000" smtClean="0">
                          <a:ln>
                            <a:noFill/>
                          </a:ln>
                          <a:solidFill>
                            <a:schemeClr val="tx1"/>
                          </a:solidFill>
                          <a:effectLst/>
                          <a:latin typeface="Times" pitchFamily="-107" charset="0"/>
                          <a:ea typeface="ＭＳ Ｐゴシック" pitchFamily="-107" charset="-128"/>
                        </a:rPr>
                        <a:t>18</a:t>
                      </a:r>
                      <a:r>
                        <a:rPr kumimoji="0" lang="en-US" sz="1400" b="0" i="0" u="none" strike="noStrike" cap="none" normalizeH="0" baseline="0" smtClean="0">
                          <a:ln>
                            <a:noFill/>
                          </a:ln>
                          <a:solidFill>
                            <a:schemeClr val="tx1"/>
                          </a:solidFill>
                          <a:effectLst/>
                          <a:latin typeface="Times" pitchFamily="-107" charset="0"/>
                          <a:ea typeface="ＭＳ Ｐゴシック" pitchFamily="-107" charset="-128"/>
                        </a:rPr>
                        <a:t> years</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ea typeface="ＭＳ Ｐゴシック" pitchFamily="-107"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5938">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107" charset="2"/>
                        <a:buNone/>
                        <a:tabLst/>
                      </a:pPr>
                      <a:r>
                        <a:rPr kumimoji="0" lang="en-US" sz="1400" b="0" i="0" u="none" strike="noStrike" cap="none" normalizeH="0" baseline="0" smtClean="0">
                          <a:ln>
                            <a:noFill/>
                          </a:ln>
                          <a:solidFill>
                            <a:schemeClr val="tx1"/>
                          </a:solidFill>
                          <a:effectLst/>
                          <a:latin typeface="Times" pitchFamily="-107" charset="0"/>
                          <a:ea typeface="ＭＳ Ｐゴシック" pitchFamily="-107" charset="-128"/>
                        </a:rPr>
                        <a:t>168</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ea typeface="ＭＳ Ｐゴシック" pitchFamily="-107"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107" charset="2"/>
                        <a:buNone/>
                        <a:tabLst/>
                      </a:pPr>
                      <a:r>
                        <a:rPr kumimoji="0" lang="en-US" sz="1400" b="0" i="0" u="none" strike="noStrike" cap="none" normalizeH="0" baseline="0" smtClean="0">
                          <a:ln>
                            <a:noFill/>
                          </a:ln>
                          <a:solidFill>
                            <a:schemeClr val="tx1"/>
                          </a:solidFill>
                          <a:effectLst/>
                          <a:latin typeface="Times" pitchFamily="-107" charset="0"/>
                          <a:ea typeface="ＭＳ Ｐゴシック" pitchFamily="-107" charset="-128"/>
                        </a:rPr>
                        <a:t>2</a:t>
                      </a:r>
                      <a:r>
                        <a:rPr kumimoji="0" lang="en-US" sz="1400" b="0" i="0" u="none" strike="noStrike" cap="none" normalizeH="0" baseline="30000" smtClean="0">
                          <a:ln>
                            <a:noFill/>
                          </a:ln>
                          <a:solidFill>
                            <a:schemeClr val="tx1"/>
                          </a:solidFill>
                          <a:effectLst/>
                          <a:latin typeface="Times" pitchFamily="-107" charset="0"/>
                          <a:ea typeface="ＭＳ Ｐゴシック" pitchFamily="-107" charset="-128"/>
                        </a:rPr>
                        <a:t>168</a:t>
                      </a:r>
                      <a:r>
                        <a:rPr kumimoji="0" lang="en-US" sz="1400" b="0" i="0" u="none" strike="noStrike" cap="none" normalizeH="0" baseline="0" smtClean="0">
                          <a:ln>
                            <a:noFill/>
                          </a:ln>
                          <a:solidFill>
                            <a:schemeClr val="tx1"/>
                          </a:solidFill>
                          <a:effectLst/>
                          <a:latin typeface="Times" pitchFamily="-107" charset="0"/>
                          <a:ea typeface="ＭＳ Ｐゴシック" pitchFamily="-107" charset="-128"/>
                        </a:rPr>
                        <a:t>  = 3.7 </a:t>
                      </a:r>
                      <a:r>
                        <a:rPr kumimoji="0" lang="en-US" sz="1400" b="0" i="0" u="none" strike="noStrike" cap="none" normalizeH="0" baseline="0" smtClean="0">
                          <a:ln>
                            <a:noFill/>
                          </a:ln>
                          <a:solidFill>
                            <a:schemeClr val="tx1"/>
                          </a:solidFill>
                          <a:effectLst/>
                          <a:latin typeface="Symbol" pitchFamily="-107" charset="2"/>
                          <a:ea typeface="ＭＳ Ｐゴシック" pitchFamily="-107" charset="-128"/>
                          <a:sym typeface="Symbol" pitchFamily="-107" charset="2"/>
                        </a:rPr>
                        <a:t></a:t>
                      </a:r>
                      <a:r>
                        <a:rPr kumimoji="0" lang="en-US" sz="1400" b="0" i="0" u="none" strike="noStrike" cap="none" normalizeH="0" baseline="0" smtClean="0">
                          <a:ln>
                            <a:noFill/>
                          </a:ln>
                          <a:solidFill>
                            <a:schemeClr val="tx1"/>
                          </a:solidFill>
                          <a:effectLst/>
                          <a:latin typeface="Times" pitchFamily="-107" charset="0"/>
                          <a:ea typeface="ＭＳ Ｐゴシック" pitchFamily="-107" charset="-128"/>
                        </a:rPr>
                        <a:t> 10</a:t>
                      </a:r>
                      <a:r>
                        <a:rPr kumimoji="0" lang="en-US" sz="1400" b="0" i="0" u="none" strike="noStrike" cap="none" normalizeH="0" baseline="30000" smtClean="0">
                          <a:ln>
                            <a:noFill/>
                          </a:ln>
                          <a:solidFill>
                            <a:schemeClr val="tx1"/>
                          </a:solidFill>
                          <a:effectLst/>
                          <a:latin typeface="Times" pitchFamily="-107" charset="0"/>
                          <a:ea typeface="ＭＳ Ｐゴシック" pitchFamily="-107" charset="-128"/>
                        </a:rPr>
                        <a:t>50</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ea typeface="ＭＳ Ｐゴシック" pitchFamily="-107"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107" charset="2"/>
                        <a:buNone/>
                        <a:tabLst/>
                      </a:pPr>
                      <a:r>
                        <a:rPr kumimoji="0" lang="en-US" sz="1400" b="0" i="0" u="none" strike="noStrike" cap="none" normalizeH="0" baseline="0" smtClean="0">
                          <a:ln>
                            <a:noFill/>
                          </a:ln>
                          <a:solidFill>
                            <a:schemeClr val="tx1"/>
                          </a:solidFill>
                          <a:effectLst/>
                          <a:latin typeface="Times" pitchFamily="-107" charset="0"/>
                          <a:ea typeface="ＭＳ Ｐゴシック" pitchFamily="-107" charset="-128"/>
                        </a:rPr>
                        <a:t>2</a:t>
                      </a:r>
                      <a:r>
                        <a:rPr kumimoji="0" lang="en-US" sz="1400" b="0" i="0" u="none" strike="noStrike" cap="none" normalizeH="0" baseline="30000" smtClean="0">
                          <a:ln>
                            <a:noFill/>
                          </a:ln>
                          <a:solidFill>
                            <a:schemeClr val="tx1"/>
                          </a:solidFill>
                          <a:effectLst/>
                          <a:latin typeface="Times" pitchFamily="-107" charset="0"/>
                          <a:ea typeface="ＭＳ Ｐゴシック" pitchFamily="-107" charset="-128"/>
                        </a:rPr>
                        <a:t>167</a:t>
                      </a:r>
                      <a:r>
                        <a:rPr kumimoji="0" lang="en-US" sz="1400" b="0" i="0" u="none" strike="noStrike" cap="none" normalizeH="0" baseline="0" smtClean="0">
                          <a:ln>
                            <a:noFill/>
                          </a:ln>
                          <a:solidFill>
                            <a:schemeClr val="tx1"/>
                          </a:solidFill>
                          <a:effectLst/>
                          <a:latin typeface="Times" pitchFamily="-107" charset="0"/>
                          <a:ea typeface="ＭＳ Ｐゴシック" pitchFamily="-107" charset="-128"/>
                        </a:rPr>
                        <a:t> µs	= 5.9 </a:t>
                      </a:r>
                      <a:r>
                        <a:rPr kumimoji="0" lang="en-US" sz="1400" b="0" i="0" u="none" strike="noStrike" cap="none" normalizeH="0" baseline="0" smtClean="0">
                          <a:ln>
                            <a:noFill/>
                          </a:ln>
                          <a:solidFill>
                            <a:schemeClr val="tx1"/>
                          </a:solidFill>
                          <a:effectLst/>
                          <a:latin typeface="Symbol" pitchFamily="-107" charset="2"/>
                          <a:ea typeface="ＭＳ Ｐゴシック" pitchFamily="-107" charset="-128"/>
                          <a:sym typeface="Symbol" pitchFamily="-107" charset="2"/>
                        </a:rPr>
                        <a:t></a:t>
                      </a:r>
                      <a:r>
                        <a:rPr kumimoji="0" lang="en-US" sz="1400" b="0" i="0" u="none" strike="noStrike" cap="none" normalizeH="0" baseline="0" smtClean="0">
                          <a:ln>
                            <a:noFill/>
                          </a:ln>
                          <a:solidFill>
                            <a:schemeClr val="tx1"/>
                          </a:solidFill>
                          <a:effectLst/>
                          <a:latin typeface="Times" pitchFamily="-107" charset="0"/>
                          <a:ea typeface="ＭＳ Ｐゴシック" pitchFamily="-107" charset="-128"/>
                        </a:rPr>
                        <a:t> 10</a:t>
                      </a:r>
                      <a:r>
                        <a:rPr kumimoji="0" lang="en-US" sz="1400" b="0" i="0" u="none" strike="noStrike" cap="none" normalizeH="0" baseline="30000" smtClean="0">
                          <a:ln>
                            <a:noFill/>
                          </a:ln>
                          <a:solidFill>
                            <a:schemeClr val="tx1"/>
                          </a:solidFill>
                          <a:effectLst/>
                          <a:latin typeface="Times" pitchFamily="-107" charset="0"/>
                          <a:ea typeface="ＭＳ Ｐゴシック" pitchFamily="-107" charset="-128"/>
                        </a:rPr>
                        <a:t>36</a:t>
                      </a:r>
                      <a:r>
                        <a:rPr kumimoji="0" lang="en-US" sz="1400" b="0" i="0" u="none" strike="noStrike" cap="none" normalizeH="0" baseline="0" smtClean="0">
                          <a:ln>
                            <a:noFill/>
                          </a:ln>
                          <a:solidFill>
                            <a:schemeClr val="tx1"/>
                          </a:solidFill>
                          <a:effectLst/>
                          <a:latin typeface="Times" pitchFamily="-107" charset="0"/>
                          <a:ea typeface="ＭＳ Ｐゴシック" pitchFamily="-107" charset="-128"/>
                        </a:rPr>
                        <a:t> years</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ea typeface="ＭＳ Ｐゴシック" pitchFamily="-107"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107" charset="2"/>
                        <a:buNone/>
                        <a:tabLst/>
                      </a:pPr>
                      <a:r>
                        <a:rPr kumimoji="0" lang="en-US" sz="1400" b="0" i="0" u="none" strike="noStrike" cap="none" normalizeH="0" baseline="0" smtClean="0">
                          <a:ln>
                            <a:noFill/>
                          </a:ln>
                          <a:solidFill>
                            <a:schemeClr val="tx1"/>
                          </a:solidFill>
                          <a:effectLst/>
                          <a:latin typeface="Times" pitchFamily="-107" charset="0"/>
                          <a:ea typeface="ＭＳ Ｐゴシック" pitchFamily="-107" charset="-128"/>
                        </a:rPr>
                        <a:t>5.9 </a:t>
                      </a:r>
                      <a:r>
                        <a:rPr kumimoji="0" lang="en-US" sz="1400" b="0" i="0" u="none" strike="noStrike" cap="none" normalizeH="0" baseline="0" smtClean="0">
                          <a:ln>
                            <a:noFill/>
                          </a:ln>
                          <a:solidFill>
                            <a:schemeClr val="tx1"/>
                          </a:solidFill>
                          <a:effectLst/>
                          <a:latin typeface="Symbol" pitchFamily="-107" charset="2"/>
                          <a:ea typeface="ＭＳ Ｐゴシック" pitchFamily="-107" charset="-128"/>
                          <a:sym typeface="Symbol" pitchFamily="-107" charset="2"/>
                        </a:rPr>
                        <a:t></a:t>
                      </a:r>
                      <a:r>
                        <a:rPr kumimoji="0" lang="en-US" sz="1400" b="0" i="0" u="none" strike="noStrike" cap="none" normalizeH="0" baseline="0" smtClean="0">
                          <a:ln>
                            <a:noFill/>
                          </a:ln>
                          <a:solidFill>
                            <a:schemeClr val="tx1"/>
                          </a:solidFill>
                          <a:effectLst/>
                          <a:latin typeface="Times" pitchFamily="-107" charset="0"/>
                          <a:ea typeface="ＭＳ Ｐゴシック" pitchFamily="-107" charset="-128"/>
                        </a:rPr>
                        <a:t> 10</a:t>
                      </a:r>
                      <a:r>
                        <a:rPr kumimoji="0" lang="en-US" sz="1400" b="0" i="0" u="none" strike="noStrike" cap="none" normalizeH="0" baseline="30000" smtClean="0">
                          <a:ln>
                            <a:noFill/>
                          </a:ln>
                          <a:solidFill>
                            <a:schemeClr val="tx1"/>
                          </a:solidFill>
                          <a:effectLst/>
                          <a:latin typeface="Times" pitchFamily="-107" charset="0"/>
                          <a:ea typeface="ＭＳ Ｐゴシック" pitchFamily="-107" charset="-128"/>
                        </a:rPr>
                        <a:t>30</a:t>
                      </a:r>
                      <a:r>
                        <a:rPr kumimoji="0" lang="en-US" sz="1400" b="0" i="0" u="none" strike="noStrike" cap="none" normalizeH="0" baseline="0" smtClean="0">
                          <a:ln>
                            <a:noFill/>
                          </a:ln>
                          <a:solidFill>
                            <a:schemeClr val="tx1"/>
                          </a:solidFill>
                          <a:effectLst/>
                          <a:latin typeface="Times" pitchFamily="-107" charset="0"/>
                          <a:ea typeface="ＭＳ Ｐゴシック" pitchFamily="-107" charset="-128"/>
                        </a:rPr>
                        <a:t> years</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ea typeface="ＭＳ Ｐゴシック" pitchFamily="-107"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54038">
                <a:tc>
                  <a:txBody>
                    <a:bodyPr/>
                    <a:lstStyle/>
                    <a:p>
                      <a:pPr marL="0" marR="0" lvl="0" indent="0" algn="ctr" defTabSz="914400" rtl="0" eaLnBrk="1" fontAlgn="base" latinLnBrk="0" hangingPunct="1">
                        <a:lnSpc>
                          <a:spcPct val="100000"/>
                        </a:lnSpc>
                        <a:spcBef>
                          <a:spcPts val="300"/>
                        </a:spcBef>
                        <a:spcAft>
                          <a:spcPts val="300"/>
                        </a:spcAft>
                        <a:buClr>
                          <a:schemeClr val="hlink"/>
                        </a:buClr>
                        <a:buSzPct val="80000"/>
                        <a:buFont typeface="Wingdings" pitchFamily="-107" charset="2"/>
                        <a:buNone/>
                        <a:tabLst/>
                      </a:pPr>
                      <a:r>
                        <a:rPr kumimoji="0" lang="en-US" sz="1400" b="0" i="0" u="none" strike="noStrike" cap="none" normalizeH="0" baseline="0" smtClean="0">
                          <a:ln>
                            <a:noFill/>
                          </a:ln>
                          <a:solidFill>
                            <a:schemeClr val="tx1"/>
                          </a:solidFill>
                          <a:effectLst/>
                          <a:latin typeface="Times" pitchFamily="-107" charset="0"/>
                          <a:ea typeface="ＭＳ Ｐゴシック" pitchFamily="-107" charset="-128"/>
                        </a:rPr>
                        <a:t>26 characters (permutation)</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ea typeface="ＭＳ Ｐゴシック" pitchFamily="-107"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107" charset="2"/>
                        <a:buNone/>
                        <a:tabLst/>
                      </a:pPr>
                      <a:r>
                        <a:rPr kumimoji="0" lang="en-US" sz="1400" b="0" i="0" u="none" strike="noStrike" cap="none" normalizeH="0" baseline="0" smtClean="0">
                          <a:ln>
                            <a:noFill/>
                          </a:ln>
                          <a:solidFill>
                            <a:schemeClr val="tx1"/>
                          </a:solidFill>
                          <a:effectLst/>
                          <a:latin typeface="Times" pitchFamily="-107" charset="0"/>
                          <a:ea typeface="ＭＳ Ｐゴシック" pitchFamily="-107" charset="-128"/>
                        </a:rPr>
                        <a:t>26! = 4 </a:t>
                      </a:r>
                      <a:r>
                        <a:rPr kumimoji="0" lang="en-US" sz="1400" b="0" i="0" u="none" strike="noStrike" cap="none" normalizeH="0" baseline="0" smtClean="0">
                          <a:ln>
                            <a:noFill/>
                          </a:ln>
                          <a:solidFill>
                            <a:schemeClr val="tx1"/>
                          </a:solidFill>
                          <a:effectLst/>
                          <a:latin typeface="Symbol" pitchFamily="-107" charset="2"/>
                          <a:ea typeface="ＭＳ Ｐゴシック" pitchFamily="-107" charset="-128"/>
                          <a:sym typeface="Symbol" pitchFamily="-107" charset="2"/>
                        </a:rPr>
                        <a:t></a:t>
                      </a:r>
                      <a:r>
                        <a:rPr kumimoji="0" lang="en-US" sz="1400" b="0" i="0" u="none" strike="noStrike" cap="none" normalizeH="0" baseline="0" smtClean="0">
                          <a:ln>
                            <a:noFill/>
                          </a:ln>
                          <a:solidFill>
                            <a:schemeClr val="tx1"/>
                          </a:solidFill>
                          <a:effectLst/>
                          <a:latin typeface="Times" pitchFamily="-107" charset="0"/>
                          <a:ea typeface="ＭＳ Ｐゴシック" pitchFamily="-107" charset="-128"/>
                        </a:rPr>
                        <a:t> 10</a:t>
                      </a:r>
                      <a:r>
                        <a:rPr kumimoji="0" lang="en-US" sz="1400" b="0" i="0" u="none" strike="noStrike" cap="none" normalizeH="0" baseline="30000" smtClean="0">
                          <a:ln>
                            <a:noFill/>
                          </a:ln>
                          <a:solidFill>
                            <a:schemeClr val="tx1"/>
                          </a:solidFill>
                          <a:effectLst/>
                          <a:latin typeface="Times" pitchFamily="-107" charset="0"/>
                          <a:ea typeface="ＭＳ Ｐゴシック" pitchFamily="-107" charset="-128"/>
                        </a:rPr>
                        <a:t>26</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ea typeface="ＭＳ Ｐゴシック" pitchFamily="-107"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107" charset="2"/>
                        <a:buNone/>
                        <a:tabLst/>
                      </a:pPr>
                      <a:r>
                        <a:rPr kumimoji="0" lang="en-US" sz="1400" b="0" i="0" u="none" strike="noStrike" cap="none" normalizeH="0" baseline="0" smtClean="0">
                          <a:ln>
                            <a:noFill/>
                          </a:ln>
                          <a:solidFill>
                            <a:schemeClr val="tx1"/>
                          </a:solidFill>
                          <a:effectLst/>
                          <a:latin typeface="Times" pitchFamily="-107" charset="0"/>
                          <a:ea typeface="ＭＳ Ｐゴシック" pitchFamily="-107" charset="-128"/>
                        </a:rPr>
                        <a:t>2 </a:t>
                      </a:r>
                      <a:r>
                        <a:rPr kumimoji="0" lang="en-US" sz="1400" b="0" i="0" u="none" strike="noStrike" cap="none" normalizeH="0" baseline="0" smtClean="0">
                          <a:ln>
                            <a:noFill/>
                          </a:ln>
                          <a:solidFill>
                            <a:schemeClr val="tx1"/>
                          </a:solidFill>
                          <a:effectLst/>
                          <a:latin typeface="Symbol" pitchFamily="-107" charset="2"/>
                          <a:ea typeface="ＭＳ Ｐゴシック" pitchFamily="-107" charset="-128"/>
                          <a:sym typeface="Symbol" pitchFamily="-107" charset="2"/>
                        </a:rPr>
                        <a:t></a:t>
                      </a:r>
                      <a:r>
                        <a:rPr kumimoji="0" lang="en-US" sz="1400" b="0" i="0" u="none" strike="noStrike" cap="none" normalizeH="0" baseline="0" smtClean="0">
                          <a:ln>
                            <a:noFill/>
                          </a:ln>
                          <a:solidFill>
                            <a:schemeClr val="tx1"/>
                          </a:solidFill>
                          <a:effectLst/>
                          <a:latin typeface="Times" pitchFamily="-107" charset="0"/>
                          <a:ea typeface="ＭＳ Ｐゴシック" pitchFamily="-107" charset="-128"/>
                        </a:rPr>
                        <a:t> 10</a:t>
                      </a:r>
                      <a:r>
                        <a:rPr kumimoji="0" lang="en-US" sz="1400" b="0" i="0" u="none" strike="noStrike" cap="none" normalizeH="0" baseline="30000" smtClean="0">
                          <a:ln>
                            <a:noFill/>
                          </a:ln>
                          <a:solidFill>
                            <a:schemeClr val="tx1"/>
                          </a:solidFill>
                          <a:effectLst/>
                          <a:latin typeface="Times" pitchFamily="-107" charset="0"/>
                          <a:ea typeface="ＭＳ Ｐゴシック" pitchFamily="-107" charset="-128"/>
                        </a:rPr>
                        <a:t>26</a:t>
                      </a:r>
                      <a:r>
                        <a:rPr kumimoji="0" lang="en-US" sz="1400" b="0" i="0" u="none" strike="noStrike" cap="none" normalizeH="0" baseline="0" smtClean="0">
                          <a:ln>
                            <a:noFill/>
                          </a:ln>
                          <a:solidFill>
                            <a:schemeClr val="tx1"/>
                          </a:solidFill>
                          <a:effectLst/>
                          <a:latin typeface="Times" pitchFamily="-107" charset="0"/>
                          <a:ea typeface="ＭＳ Ｐゴシック" pitchFamily="-107" charset="-128"/>
                        </a:rPr>
                        <a:t> µs	= 6.4 </a:t>
                      </a:r>
                      <a:r>
                        <a:rPr kumimoji="0" lang="en-US" sz="1400" b="0" i="0" u="none" strike="noStrike" cap="none" normalizeH="0" baseline="0" smtClean="0">
                          <a:ln>
                            <a:noFill/>
                          </a:ln>
                          <a:solidFill>
                            <a:schemeClr val="tx1"/>
                          </a:solidFill>
                          <a:effectLst/>
                          <a:latin typeface="Symbol" pitchFamily="-107" charset="2"/>
                          <a:ea typeface="ＭＳ Ｐゴシック" pitchFamily="-107" charset="-128"/>
                          <a:sym typeface="Symbol" pitchFamily="-107" charset="2"/>
                        </a:rPr>
                        <a:t></a:t>
                      </a:r>
                      <a:r>
                        <a:rPr kumimoji="0" lang="en-US" sz="1400" b="0" i="0" u="none" strike="noStrike" cap="none" normalizeH="0" baseline="0" smtClean="0">
                          <a:ln>
                            <a:noFill/>
                          </a:ln>
                          <a:solidFill>
                            <a:schemeClr val="tx1"/>
                          </a:solidFill>
                          <a:effectLst/>
                          <a:latin typeface="Times" pitchFamily="-107" charset="0"/>
                          <a:ea typeface="ＭＳ Ｐゴシック" pitchFamily="-107" charset="-128"/>
                        </a:rPr>
                        <a:t> 10</a:t>
                      </a:r>
                      <a:r>
                        <a:rPr kumimoji="0" lang="en-US" sz="1400" b="0" i="0" u="none" strike="noStrike" cap="none" normalizeH="0" baseline="30000" smtClean="0">
                          <a:ln>
                            <a:noFill/>
                          </a:ln>
                          <a:solidFill>
                            <a:schemeClr val="tx1"/>
                          </a:solidFill>
                          <a:effectLst/>
                          <a:latin typeface="Times" pitchFamily="-107" charset="0"/>
                          <a:ea typeface="ＭＳ Ｐゴシック" pitchFamily="-107" charset="-128"/>
                        </a:rPr>
                        <a:t>12</a:t>
                      </a:r>
                      <a:r>
                        <a:rPr kumimoji="0" lang="en-US" sz="1400" b="0" i="0" u="none" strike="noStrike" cap="none" normalizeH="0" baseline="0" smtClean="0">
                          <a:ln>
                            <a:noFill/>
                          </a:ln>
                          <a:solidFill>
                            <a:schemeClr val="tx1"/>
                          </a:solidFill>
                          <a:effectLst/>
                          <a:latin typeface="Times" pitchFamily="-107" charset="0"/>
                          <a:ea typeface="ＭＳ Ｐゴシック" pitchFamily="-107" charset="-128"/>
                        </a:rPr>
                        <a:t> years</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ea typeface="ＭＳ Ｐゴシック" pitchFamily="-107"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300"/>
                        </a:spcAft>
                        <a:buClr>
                          <a:schemeClr val="hlink"/>
                        </a:buClr>
                        <a:buSzPct val="80000"/>
                        <a:buFont typeface="Wingdings" pitchFamily="-107" charset="2"/>
                        <a:buNone/>
                        <a:tabLst/>
                      </a:pPr>
                      <a:r>
                        <a:rPr kumimoji="0" lang="en-US" sz="1400" b="0" i="0" u="none" strike="noStrike" cap="none" normalizeH="0" baseline="0" dirty="0" smtClean="0">
                          <a:ln>
                            <a:noFill/>
                          </a:ln>
                          <a:solidFill>
                            <a:schemeClr val="tx1"/>
                          </a:solidFill>
                          <a:effectLst/>
                          <a:latin typeface="Times" pitchFamily="-107" charset="0"/>
                          <a:ea typeface="ＭＳ Ｐゴシック" pitchFamily="-107" charset="-128"/>
                        </a:rPr>
                        <a:t>6.4 </a:t>
                      </a:r>
                      <a:r>
                        <a:rPr kumimoji="0" lang="en-US" sz="1400" b="0" i="0" u="none" strike="noStrike" cap="none" normalizeH="0" baseline="0" dirty="0" smtClean="0">
                          <a:ln>
                            <a:noFill/>
                          </a:ln>
                          <a:solidFill>
                            <a:schemeClr val="tx1"/>
                          </a:solidFill>
                          <a:effectLst/>
                          <a:latin typeface="Symbol" pitchFamily="-107" charset="2"/>
                          <a:ea typeface="ＭＳ Ｐゴシック" pitchFamily="-107" charset="-128"/>
                          <a:sym typeface="Symbol" pitchFamily="-107" charset="2"/>
                        </a:rPr>
                        <a:t></a:t>
                      </a:r>
                      <a:r>
                        <a:rPr kumimoji="0" lang="en-US" sz="1400" b="0" i="0" u="none" strike="noStrike" cap="none" normalizeH="0" baseline="0" dirty="0" smtClean="0">
                          <a:ln>
                            <a:noFill/>
                          </a:ln>
                          <a:solidFill>
                            <a:schemeClr val="tx1"/>
                          </a:solidFill>
                          <a:effectLst/>
                          <a:latin typeface="Times" pitchFamily="-107" charset="0"/>
                          <a:ea typeface="ＭＳ Ｐゴシック" pitchFamily="-107" charset="-128"/>
                        </a:rPr>
                        <a:t> 10</a:t>
                      </a:r>
                      <a:r>
                        <a:rPr kumimoji="0" lang="en-US" sz="1400" b="0" i="0" u="none" strike="noStrike" cap="none" normalizeH="0" baseline="30000" dirty="0" smtClean="0">
                          <a:ln>
                            <a:noFill/>
                          </a:ln>
                          <a:solidFill>
                            <a:schemeClr val="tx1"/>
                          </a:solidFill>
                          <a:effectLst/>
                          <a:latin typeface="Times" pitchFamily="-107" charset="0"/>
                          <a:ea typeface="ＭＳ Ｐゴシック" pitchFamily="-107" charset="-128"/>
                        </a:rPr>
                        <a:t>6</a:t>
                      </a:r>
                      <a:r>
                        <a:rPr kumimoji="0" lang="en-US" sz="1400" b="0" i="0" u="none" strike="noStrike" cap="none" normalizeH="0" baseline="0" dirty="0" smtClean="0">
                          <a:ln>
                            <a:noFill/>
                          </a:ln>
                          <a:solidFill>
                            <a:schemeClr val="tx1"/>
                          </a:solidFill>
                          <a:effectLst/>
                          <a:latin typeface="Times" pitchFamily="-107" charset="0"/>
                          <a:ea typeface="ＭＳ Ｐゴシック" pitchFamily="-107" charset="-128"/>
                        </a:rPr>
                        <a:t> years</a:t>
                      </a:r>
                      <a:endPar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Arial" charset="0"/>
                        <a:ea typeface="ＭＳ Ｐゴシック" pitchFamily="-107"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 name="Rectangle 4"/>
          <p:cNvSpPr/>
          <p:nvPr/>
        </p:nvSpPr>
        <p:spPr>
          <a:xfrm>
            <a:off x="1547664" y="6021288"/>
            <a:ext cx="5832648" cy="369332"/>
          </a:xfrm>
          <a:prstGeom prst="rect">
            <a:avLst/>
          </a:prstGeom>
        </p:spPr>
        <p:txBody>
          <a:bodyPr wrap="square">
            <a:spAutoFit/>
          </a:bodyPr>
          <a:lstStyle/>
          <a:p>
            <a:r>
              <a:rPr lang="en-US" dirty="0" smtClean="0"/>
              <a:t>On average, number of guesses is half the key space</a:t>
            </a:r>
            <a:endParaRPr lang="ar-S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defRPr lang="ar-AE"/>
            </a:pPr>
            <a:r>
              <a:rPr lang="en-US"/>
              <a:t>Substitution Ciphers  - </a:t>
            </a:r>
            <a:r>
              <a:rPr lang="en-AU"/>
              <a:t>Caesar Cipher</a:t>
            </a:r>
          </a:p>
        </p:txBody>
      </p:sp>
      <p:sp>
        <p:nvSpPr>
          <p:cNvPr id="64515" name="Rectangle 3"/>
          <p:cNvSpPr>
            <a:spLocks noGrp="1" noChangeArrowheads="1"/>
          </p:cNvSpPr>
          <p:nvPr>
            <p:ph idx="1"/>
          </p:nvPr>
        </p:nvSpPr>
        <p:spPr/>
        <p:txBody>
          <a:bodyPr/>
          <a:lstStyle/>
          <a:p>
            <a:pPr algn="l" eaLnBrk="1" hangingPunct="1">
              <a:lnSpc>
                <a:spcPct val="90000"/>
              </a:lnSpc>
              <a:defRPr lang="ar-AE" altLang="en-US"/>
            </a:pPr>
            <a:r>
              <a:rPr lang="en-AU"/>
              <a:t>earliest known substitution cipher</a:t>
            </a:r>
          </a:p>
          <a:p>
            <a:pPr algn="l" eaLnBrk="1" hangingPunct="1">
              <a:lnSpc>
                <a:spcPct val="90000"/>
              </a:lnSpc>
              <a:defRPr lang="ar-AE" altLang="en-US"/>
            </a:pPr>
            <a:r>
              <a:rPr lang="en-AU"/>
              <a:t>replaces each letter by 3rd letter on</a:t>
            </a:r>
          </a:p>
          <a:p>
            <a:pPr algn="l" eaLnBrk="1" hangingPunct="1">
              <a:lnSpc>
                <a:spcPct val="90000"/>
              </a:lnSpc>
              <a:defRPr lang="ar-AE" altLang="en-US"/>
            </a:pPr>
            <a:r>
              <a:rPr lang="en-US"/>
              <a:t>example:</a:t>
            </a:r>
          </a:p>
          <a:p>
            <a:pPr lvl="1" algn="l" eaLnBrk="1" hangingPunct="1">
              <a:lnSpc>
                <a:spcPct val="90000"/>
              </a:lnSpc>
              <a:buFont typeface="Wingdings"/>
              <a:buNone/>
              <a:defRPr lang="ar-AE" altLang="en-US"/>
            </a:pPr>
            <a:r>
              <a:rPr lang="en-AU">
                <a:latin typeface="Courier"/>
                <a:ea typeface="ＭＳ Ｐゴシック"/>
              </a:rPr>
              <a:t>meet me after the toga party</a:t>
            </a:r>
          </a:p>
          <a:p>
            <a:pPr lvl="1" algn="l" eaLnBrk="1" hangingPunct="1">
              <a:lnSpc>
                <a:spcPct val="90000"/>
              </a:lnSpc>
              <a:buFont typeface="Wingdings"/>
              <a:buNone/>
              <a:defRPr lang="ar-AE" altLang="en-US"/>
            </a:pPr>
            <a:r>
              <a:rPr lang="en-AU">
                <a:latin typeface="Courier"/>
                <a:ea typeface="ＭＳ Ｐゴシック"/>
              </a:rPr>
              <a:t>PHHW PH DIWHU WKH WRJD SDUWB</a:t>
            </a:r>
          </a:p>
          <a:p>
            <a:pPr eaLnBrk="1" latinLnBrk="0" hangingPunct="1">
              <a:lnSpc>
                <a:spcPct val="90000"/>
              </a:lnSpc>
              <a:defRPr lang="ar-AE" altLang="en-US"/>
            </a:pPr>
            <a:endParaRPr lang="ar-AE" altLang="en-US">
              <a:latin typeface="Courier New"/>
            </a:endParaRPr>
          </a:p>
        </p:txBody>
      </p:sp>
      <p:graphicFrame>
        <p:nvGraphicFramePr>
          <p:cNvPr id="4" name="Table 3"/>
          <p:cNvGraphicFramePr>
            <a:graphicFrameLocks noGrp="1"/>
          </p:cNvGraphicFramePr>
          <p:nvPr/>
        </p:nvGraphicFramePr>
        <p:xfrm>
          <a:off x="1403648" y="4581128"/>
          <a:ext cx="6552728" cy="741680"/>
        </p:xfrm>
        <a:graphic>
          <a:graphicData uri="http://schemas.openxmlformats.org/drawingml/2006/table">
            <a:tbl>
              <a:tblPr firstRow="1" bandRow="1">
                <a:tableStyleId>{10A1B5D5-9B99-4C35-A422-299274C87663}</a:tableStyleId>
              </a:tblPr>
              <a:tblGrid>
                <a:gridCol w="245727">
                  <a:extLst>
                    <a:ext uri="{9D8B030D-6E8A-4147-A177-3AD203B41FA5}">
                      <a16:colId xmlns:a16="http://schemas.microsoft.com/office/drawing/2014/main" val="20000"/>
                    </a:ext>
                  </a:extLst>
                </a:gridCol>
                <a:gridCol w="258329">
                  <a:extLst>
                    <a:ext uri="{9D8B030D-6E8A-4147-A177-3AD203B41FA5}">
                      <a16:colId xmlns:a16="http://schemas.microsoft.com/office/drawing/2014/main" val="20001"/>
                    </a:ext>
                  </a:extLst>
                </a:gridCol>
                <a:gridCol w="252028">
                  <a:extLst>
                    <a:ext uri="{9D8B030D-6E8A-4147-A177-3AD203B41FA5}">
                      <a16:colId xmlns:a16="http://schemas.microsoft.com/office/drawing/2014/main" val="20002"/>
                    </a:ext>
                  </a:extLst>
                </a:gridCol>
                <a:gridCol w="252028">
                  <a:extLst>
                    <a:ext uri="{9D8B030D-6E8A-4147-A177-3AD203B41FA5}">
                      <a16:colId xmlns:a16="http://schemas.microsoft.com/office/drawing/2014/main" val="20003"/>
                    </a:ext>
                  </a:extLst>
                </a:gridCol>
                <a:gridCol w="252028">
                  <a:extLst>
                    <a:ext uri="{9D8B030D-6E8A-4147-A177-3AD203B41FA5}">
                      <a16:colId xmlns:a16="http://schemas.microsoft.com/office/drawing/2014/main" val="20004"/>
                    </a:ext>
                  </a:extLst>
                </a:gridCol>
                <a:gridCol w="252028">
                  <a:extLst>
                    <a:ext uri="{9D8B030D-6E8A-4147-A177-3AD203B41FA5}">
                      <a16:colId xmlns:a16="http://schemas.microsoft.com/office/drawing/2014/main" val="20005"/>
                    </a:ext>
                  </a:extLst>
                </a:gridCol>
                <a:gridCol w="252028">
                  <a:extLst>
                    <a:ext uri="{9D8B030D-6E8A-4147-A177-3AD203B41FA5}">
                      <a16:colId xmlns:a16="http://schemas.microsoft.com/office/drawing/2014/main" val="20006"/>
                    </a:ext>
                  </a:extLst>
                </a:gridCol>
                <a:gridCol w="252028">
                  <a:extLst>
                    <a:ext uri="{9D8B030D-6E8A-4147-A177-3AD203B41FA5}">
                      <a16:colId xmlns:a16="http://schemas.microsoft.com/office/drawing/2014/main" val="20007"/>
                    </a:ext>
                  </a:extLst>
                </a:gridCol>
                <a:gridCol w="252028">
                  <a:extLst>
                    <a:ext uri="{9D8B030D-6E8A-4147-A177-3AD203B41FA5}">
                      <a16:colId xmlns:a16="http://schemas.microsoft.com/office/drawing/2014/main" val="20008"/>
                    </a:ext>
                  </a:extLst>
                </a:gridCol>
                <a:gridCol w="252028">
                  <a:extLst>
                    <a:ext uri="{9D8B030D-6E8A-4147-A177-3AD203B41FA5}">
                      <a16:colId xmlns:a16="http://schemas.microsoft.com/office/drawing/2014/main" val="20009"/>
                    </a:ext>
                  </a:extLst>
                </a:gridCol>
                <a:gridCol w="252028">
                  <a:extLst>
                    <a:ext uri="{9D8B030D-6E8A-4147-A177-3AD203B41FA5}">
                      <a16:colId xmlns:a16="http://schemas.microsoft.com/office/drawing/2014/main" val="20010"/>
                    </a:ext>
                  </a:extLst>
                </a:gridCol>
                <a:gridCol w="252028">
                  <a:extLst>
                    <a:ext uri="{9D8B030D-6E8A-4147-A177-3AD203B41FA5}">
                      <a16:colId xmlns:a16="http://schemas.microsoft.com/office/drawing/2014/main" val="20011"/>
                    </a:ext>
                  </a:extLst>
                </a:gridCol>
                <a:gridCol w="252028">
                  <a:extLst>
                    <a:ext uri="{9D8B030D-6E8A-4147-A177-3AD203B41FA5}">
                      <a16:colId xmlns:a16="http://schemas.microsoft.com/office/drawing/2014/main" val="20012"/>
                    </a:ext>
                  </a:extLst>
                </a:gridCol>
                <a:gridCol w="252028">
                  <a:extLst>
                    <a:ext uri="{9D8B030D-6E8A-4147-A177-3AD203B41FA5}">
                      <a16:colId xmlns:a16="http://schemas.microsoft.com/office/drawing/2014/main" val="20013"/>
                    </a:ext>
                  </a:extLst>
                </a:gridCol>
                <a:gridCol w="252028">
                  <a:extLst>
                    <a:ext uri="{9D8B030D-6E8A-4147-A177-3AD203B41FA5}">
                      <a16:colId xmlns:a16="http://schemas.microsoft.com/office/drawing/2014/main" val="20014"/>
                    </a:ext>
                  </a:extLst>
                </a:gridCol>
                <a:gridCol w="252028">
                  <a:extLst>
                    <a:ext uri="{9D8B030D-6E8A-4147-A177-3AD203B41FA5}">
                      <a16:colId xmlns:a16="http://schemas.microsoft.com/office/drawing/2014/main" val="20015"/>
                    </a:ext>
                  </a:extLst>
                </a:gridCol>
                <a:gridCol w="252028">
                  <a:extLst>
                    <a:ext uri="{9D8B030D-6E8A-4147-A177-3AD203B41FA5}">
                      <a16:colId xmlns:a16="http://schemas.microsoft.com/office/drawing/2014/main" val="20016"/>
                    </a:ext>
                  </a:extLst>
                </a:gridCol>
                <a:gridCol w="252028">
                  <a:extLst>
                    <a:ext uri="{9D8B030D-6E8A-4147-A177-3AD203B41FA5}">
                      <a16:colId xmlns:a16="http://schemas.microsoft.com/office/drawing/2014/main" val="20017"/>
                    </a:ext>
                  </a:extLst>
                </a:gridCol>
                <a:gridCol w="252028">
                  <a:extLst>
                    <a:ext uri="{9D8B030D-6E8A-4147-A177-3AD203B41FA5}">
                      <a16:colId xmlns:a16="http://schemas.microsoft.com/office/drawing/2014/main" val="20018"/>
                    </a:ext>
                  </a:extLst>
                </a:gridCol>
                <a:gridCol w="252028">
                  <a:extLst>
                    <a:ext uri="{9D8B030D-6E8A-4147-A177-3AD203B41FA5}">
                      <a16:colId xmlns:a16="http://schemas.microsoft.com/office/drawing/2014/main" val="20019"/>
                    </a:ext>
                  </a:extLst>
                </a:gridCol>
                <a:gridCol w="252028">
                  <a:extLst>
                    <a:ext uri="{9D8B030D-6E8A-4147-A177-3AD203B41FA5}">
                      <a16:colId xmlns:a16="http://schemas.microsoft.com/office/drawing/2014/main" val="20020"/>
                    </a:ext>
                  </a:extLst>
                </a:gridCol>
                <a:gridCol w="252028">
                  <a:extLst>
                    <a:ext uri="{9D8B030D-6E8A-4147-A177-3AD203B41FA5}">
                      <a16:colId xmlns:a16="http://schemas.microsoft.com/office/drawing/2014/main" val="20021"/>
                    </a:ext>
                  </a:extLst>
                </a:gridCol>
                <a:gridCol w="252028">
                  <a:extLst>
                    <a:ext uri="{9D8B030D-6E8A-4147-A177-3AD203B41FA5}">
                      <a16:colId xmlns:a16="http://schemas.microsoft.com/office/drawing/2014/main" val="20022"/>
                    </a:ext>
                  </a:extLst>
                </a:gridCol>
                <a:gridCol w="252028">
                  <a:extLst>
                    <a:ext uri="{9D8B030D-6E8A-4147-A177-3AD203B41FA5}">
                      <a16:colId xmlns:a16="http://schemas.microsoft.com/office/drawing/2014/main" val="20023"/>
                    </a:ext>
                  </a:extLst>
                </a:gridCol>
                <a:gridCol w="252028">
                  <a:extLst>
                    <a:ext uri="{9D8B030D-6E8A-4147-A177-3AD203B41FA5}">
                      <a16:colId xmlns:a16="http://schemas.microsoft.com/office/drawing/2014/main" val="20024"/>
                    </a:ext>
                  </a:extLst>
                </a:gridCol>
                <a:gridCol w="252028">
                  <a:extLst>
                    <a:ext uri="{9D8B030D-6E8A-4147-A177-3AD203B41FA5}">
                      <a16:colId xmlns:a16="http://schemas.microsoft.com/office/drawing/2014/main" val="20025"/>
                    </a:ext>
                  </a:extLst>
                </a:gridCol>
              </a:tblGrid>
              <a:tr h="370840">
                <a:tc>
                  <a:txBody>
                    <a:bodyPr/>
                    <a:lstStyle/>
                    <a:p>
                      <a:pPr algn="ctr">
                        <a:defRPr lang="ar-AE" altLang="en-US"/>
                      </a:pPr>
                      <a:r>
                        <a:rPr lang="en-US" sz="1600"/>
                        <a:t>A</a:t>
                      </a:r>
                    </a:p>
                  </a:txBody>
                  <a:tcPr/>
                </a:tc>
                <a:tc>
                  <a:txBody>
                    <a:bodyPr/>
                    <a:lstStyle/>
                    <a:p>
                      <a:pPr algn="ctr">
                        <a:defRPr lang="ar-AE" altLang="en-US"/>
                      </a:pPr>
                      <a:r>
                        <a:rPr lang="en-US" sz="1600"/>
                        <a:t>B</a:t>
                      </a:r>
                    </a:p>
                  </a:txBody>
                  <a:tcPr/>
                </a:tc>
                <a:tc>
                  <a:txBody>
                    <a:bodyPr/>
                    <a:lstStyle/>
                    <a:p>
                      <a:pPr algn="ctr">
                        <a:defRPr lang="ar-AE" altLang="en-US"/>
                      </a:pPr>
                      <a:r>
                        <a:rPr lang="en-US" sz="1600"/>
                        <a:t>C</a:t>
                      </a:r>
                    </a:p>
                  </a:txBody>
                  <a:tcPr/>
                </a:tc>
                <a:tc>
                  <a:txBody>
                    <a:bodyPr/>
                    <a:lstStyle/>
                    <a:p>
                      <a:pPr algn="ctr">
                        <a:defRPr lang="ar-AE" altLang="en-US"/>
                      </a:pPr>
                      <a:r>
                        <a:rPr lang="en-US" sz="1600"/>
                        <a:t>D</a:t>
                      </a:r>
                    </a:p>
                  </a:txBody>
                  <a:tcPr/>
                </a:tc>
                <a:tc>
                  <a:txBody>
                    <a:bodyPr/>
                    <a:lstStyle/>
                    <a:p>
                      <a:pPr algn="ctr">
                        <a:defRPr lang="ar-AE" altLang="en-US"/>
                      </a:pPr>
                      <a:r>
                        <a:rPr lang="en-US" sz="1600"/>
                        <a:t>E</a:t>
                      </a:r>
                    </a:p>
                  </a:txBody>
                  <a:tcPr/>
                </a:tc>
                <a:tc>
                  <a:txBody>
                    <a:bodyPr/>
                    <a:lstStyle/>
                    <a:p>
                      <a:pPr algn="ctr">
                        <a:defRPr lang="ar-AE" altLang="en-US"/>
                      </a:pPr>
                      <a:r>
                        <a:rPr lang="en-US" sz="1600"/>
                        <a:t>F</a:t>
                      </a:r>
                    </a:p>
                  </a:txBody>
                  <a:tcPr/>
                </a:tc>
                <a:tc>
                  <a:txBody>
                    <a:bodyPr/>
                    <a:lstStyle/>
                    <a:p>
                      <a:pPr algn="ctr">
                        <a:defRPr lang="ar-AE" altLang="en-US"/>
                      </a:pPr>
                      <a:r>
                        <a:rPr lang="en-US" sz="1600"/>
                        <a:t>G</a:t>
                      </a:r>
                    </a:p>
                  </a:txBody>
                  <a:tcPr/>
                </a:tc>
                <a:tc>
                  <a:txBody>
                    <a:bodyPr/>
                    <a:lstStyle/>
                    <a:p>
                      <a:pPr algn="ctr">
                        <a:defRPr lang="ar-AE" altLang="en-US"/>
                      </a:pPr>
                      <a:r>
                        <a:rPr lang="en-US" sz="1600"/>
                        <a:t>H</a:t>
                      </a:r>
                    </a:p>
                  </a:txBody>
                  <a:tcPr/>
                </a:tc>
                <a:tc>
                  <a:txBody>
                    <a:bodyPr/>
                    <a:lstStyle/>
                    <a:p>
                      <a:pPr algn="ctr">
                        <a:defRPr lang="ar-AE" altLang="en-US"/>
                      </a:pPr>
                      <a:r>
                        <a:rPr lang="en-US" sz="1600"/>
                        <a:t>I</a:t>
                      </a:r>
                    </a:p>
                  </a:txBody>
                  <a:tcPr/>
                </a:tc>
                <a:tc>
                  <a:txBody>
                    <a:bodyPr/>
                    <a:lstStyle/>
                    <a:p>
                      <a:pPr algn="ctr">
                        <a:defRPr lang="ar-AE" altLang="en-US"/>
                      </a:pPr>
                      <a:r>
                        <a:rPr lang="en-US" sz="1600"/>
                        <a:t>J</a:t>
                      </a:r>
                    </a:p>
                  </a:txBody>
                  <a:tcPr/>
                </a:tc>
                <a:tc>
                  <a:txBody>
                    <a:bodyPr/>
                    <a:lstStyle/>
                    <a:p>
                      <a:pPr algn="ctr">
                        <a:defRPr lang="ar-AE" altLang="en-US"/>
                      </a:pPr>
                      <a:r>
                        <a:rPr lang="en-US" sz="1600"/>
                        <a:t>K</a:t>
                      </a:r>
                    </a:p>
                  </a:txBody>
                  <a:tcPr/>
                </a:tc>
                <a:tc>
                  <a:txBody>
                    <a:bodyPr/>
                    <a:lstStyle/>
                    <a:p>
                      <a:pPr algn="ctr">
                        <a:defRPr lang="ar-AE" altLang="en-US"/>
                      </a:pPr>
                      <a:r>
                        <a:rPr lang="en-US" sz="1600"/>
                        <a:t>L</a:t>
                      </a:r>
                    </a:p>
                  </a:txBody>
                  <a:tcPr/>
                </a:tc>
                <a:tc>
                  <a:txBody>
                    <a:bodyPr/>
                    <a:lstStyle/>
                    <a:p>
                      <a:pPr algn="ctr">
                        <a:defRPr lang="ar-AE" altLang="en-US"/>
                      </a:pPr>
                      <a:r>
                        <a:rPr lang="en-US" sz="1600"/>
                        <a:t>M</a:t>
                      </a:r>
                    </a:p>
                  </a:txBody>
                  <a:tcPr/>
                </a:tc>
                <a:tc>
                  <a:txBody>
                    <a:bodyPr/>
                    <a:lstStyle/>
                    <a:p>
                      <a:pPr algn="ctr">
                        <a:defRPr lang="ar-AE" altLang="en-US"/>
                      </a:pPr>
                      <a:r>
                        <a:rPr lang="en-US" sz="1600"/>
                        <a:t>N</a:t>
                      </a:r>
                    </a:p>
                  </a:txBody>
                  <a:tcPr/>
                </a:tc>
                <a:tc>
                  <a:txBody>
                    <a:bodyPr/>
                    <a:lstStyle/>
                    <a:p>
                      <a:pPr algn="ctr">
                        <a:defRPr lang="ar-AE" altLang="en-US"/>
                      </a:pPr>
                      <a:r>
                        <a:rPr lang="en-US" sz="1600"/>
                        <a:t>O</a:t>
                      </a:r>
                    </a:p>
                  </a:txBody>
                  <a:tcPr/>
                </a:tc>
                <a:tc>
                  <a:txBody>
                    <a:bodyPr/>
                    <a:lstStyle/>
                    <a:p>
                      <a:pPr algn="ctr">
                        <a:defRPr lang="ar-AE" altLang="en-US"/>
                      </a:pPr>
                      <a:r>
                        <a:rPr lang="en-US" sz="1600"/>
                        <a:t>P</a:t>
                      </a:r>
                    </a:p>
                  </a:txBody>
                  <a:tcPr/>
                </a:tc>
                <a:tc>
                  <a:txBody>
                    <a:bodyPr/>
                    <a:lstStyle/>
                    <a:p>
                      <a:pPr algn="ctr">
                        <a:defRPr lang="ar-AE" altLang="en-US"/>
                      </a:pPr>
                      <a:r>
                        <a:rPr lang="en-US" sz="1600"/>
                        <a:t>Q</a:t>
                      </a:r>
                    </a:p>
                  </a:txBody>
                  <a:tcPr/>
                </a:tc>
                <a:tc>
                  <a:txBody>
                    <a:bodyPr/>
                    <a:lstStyle/>
                    <a:p>
                      <a:pPr algn="ctr">
                        <a:defRPr lang="ar-AE" altLang="en-US"/>
                      </a:pPr>
                      <a:r>
                        <a:rPr lang="en-US" sz="1600"/>
                        <a:t>R</a:t>
                      </a:r>
                    </a:p>
                  </a:txBody>
                  <a:tcPr/>
                </a:tc>
                <a:tc>
                  <a:txBody>
                    <a:bodyPr/>
                    <a:lstStyle/>
                    <a:p>
                      <a:pPr algn="ctr">
                        <a:defRPr lang="ar-AE" altLang="en-US"/>
                      </a:pPr>
                      <a:r>
                        <a:rPr lang="en-US" sz="1600"/>
                        <a:t>S</a:t>
                      </a:r>
                    </a:p>
                  </a:txBody>
                  <a:tcPr/>
                </a:tc>
                <a:tc>
                  <a:txBody>
                    <a:bodyPr/>
                    <a:lstStyle/>
                    <a:p>
                      <a:pPr algn="ctr">
                        <a:defRPr lang="ar-AE" altLang="en-US"/>
                      </a:pPr>
                      <a:r>
                        <a:rPr lang="en-US" sz="1600"/>
                        <a:t>T</a:t>
                      </a:r>
                    </a:p>
                  </a:txBody>
                  <a:tcPr/>
                </a:tc>
                <a:tc>
                  <a:txBody>
                    <a:bodyPr/>
                    <a:lstStyle/>
                    <a:p>
                      <a:pPr algn="ctr">
                        <a:defRPr lang="ar-AE" altLang="en-US"/>
                      </a:pPr>
                      <a:r>
                        <a:rPr lang="en-US" sz="1600"/>
                        <a:t>U</a:t>
                      </a:r>
                    </a:p>
                  </a:txBody>
                  <a:tcPr/>
                </a:tc>
                <a:tc>
                  <a:txBody>
                    <a:bodyPr/>
                    <a:lstStyle/>
                    <a:p>
                      <a:pPr algn="ctr">
                        <a:defRPr lang="ar-AE" altLang="en-US"/>
                      </a:pPr>
                      <a:r>
                        <a:rPr lang="en-US" sz="1600"/>
                        <a:t>V</a:t>
                      </a:r>
                    </a:p>
                  </a:txBody>
                  <a:tcPr/>
                </a:tc>
                <a:tc>
                  <a:txBody>
                    <a:bodyPr/>
                    <a:lstStyle/>
                    <a:p>
                      <a:pPr algn="ctr">
                        <a:defRPr lang="ar-AE" altLang="en-US"/>
                      </a:pPr>
                      <a:r>
                        <a:rPr lang="en-US" sz="1600"/>
                        <a:t>W</a:t>
                      </a:r>
                    </a:p>
                  </a:txBody>
                  <a:tcPr/>
                </a:tc>
                <a:tc>
                  <a:txBody>
                    <a:bodyPr/>
                    <a:lstStyle/>
                    <a:p>
                      <a:pPr algn="ctr">
                        <a:defRPr lang="ar-AE" altLang="en-US"/>
                      </a:pPr>
                      <a:r>
                        <a:rPr lang="en-US" sz="1600"/>
                        <a:t>X</a:t>
                      </a:r>
                    </a:p>
                  </a:txBody>
                  <a:tcPr/>
                </a:tc>
                <a:tc>
                  <a:txBody>
                    <a:bodyPr/>
                    <a:lstStyle/>
                    <a:p>
                      <a:pPr algn="ctr">
                        <a:defRPr lang="ar-AE" altLang="en-US"/>
                      </a:pPr>
                      <a:r>
                        <a:rPr lang="en-US" sz="1600"/>
                        <a:t>Y</a:t>
                      </a:r>
                    </a:p>
                  </a:txBody>
                  <a:tcPr/>
                </a:tc>
                <a:tc>
                  <a:txBody>
                    <a:bodyPr/>
                    <a:lstStyle/>
                    <a:p>
                      <a:pPr algn="ctr">
                        <a:defRPr lang="ar-AE" altLang="en-US"/>
                      </a:pPr>
                      <a:r>
                        <a:rPr lang="en-US" sz="1600"/>
                        <a:t>Z</a:t>
                      </a:r>
                    </a:p>
                  </a:txBody>
                  <a:tcPr/>
                </a:tc>
                <a:extLst>
                  <a:ext uri="{0D108BD9-81ED-4DB2-BD59-A6C34878D82A}">
                    <a16:rowId xmlns:a16="http://schemas.microsoft.com/office/drawing/2014/main" val="10000"/>
                  </a:ext>
                </a:extLst>
              </a:tr>
              <a:tr h="370840">
                <a:tc>
                  <a:txBody>
                    <a:bodyPr/>
                    <a:lstStyle/>
                    <a:p>
                      <a:pPr algn="ctr">
                        <a:defRPr lang="ar-AE" altLang="en-US"/>
                      </a:pPr>
                      <a:r>
                        <a:rPr lang="en-US"/>
                        <a:t>D</a:t>
                      </a:r>
                    </a:p>
                  </a:txBody>
                  <a:tcPr/>
                </a:tc>
                <a:tc>
                  <a:txBody>
                    <a:bodyPr/>
                    <a:lstStyle/>
                    <a:p>
                      <a:pPr algn="ctr">
                        <a:defRPr lang="ar-AE" altLang="en-US"/>
                      </a:pPr>
                      <a:r>
                        <a:rPr lang="en-US"/>
                        <a:t>E</a:t>
                      </a:r>
                    </a:p>
                  </a:txBody>
                  <a:tcPr/>
                </a:tc>
                <a:tc>
                  <a:txBody>
                    <a:bodyPr/>
                    <a:lstStyle/>
                    <a:p>
                      <a:pPr algn="ctr">
                        <a:defRPr lang="ar-AE" altLang="en-US"/>
                      </a:pPr>
                      <a:r>
                        <a:rPr lang="en-US"/>
                        <a:t>F</a:t>
                      </a:r>
                    </a:p>
                  </a:txBody>
                  <a:tcPr/>
                </a:tc>
                <a:tc>
                  <a:txBody>
                    <a:bodyPr/>
                    <a:lstStyle/>
                    <a:p>
                      <a:pPr algn="ctr">
                        <a:defRPr lang="ar-AE" altLang="en-US"/>
                      </a:pPr>
                      <a:r>
                        <a:rPr lang="en-US"/>
                        <a:t>G</a:t>
                      </a:r>
                    </a:p>
                  </a:txBody>
                  <a:tcPr/>
                </a:tc>
                <a:tc>
                  <a:txBody>
                    <a:bodyPr/>
                    <a:lstStyle/>
                    <a:p>
                      <a:pPr algn="ctr">
                        <a:defRPr lang="ar-AE" altLang="en-US"/>
                      </a:pPr>
                      <a:r>
                        <a:rPr lang="en-US"/>
                        <a:t>H</a:t>
                      </a:r>
                    </a:p>
                  </a:txBody>
                  <a:tcPr/>
                </a:tc>
                <a:tc>
                  <a:txBody>
                    <a:bodyPr/>
                    <a:lstStyle/>
                    <a:p>
                      <a:pPr algn="ctr">
                        <a:defRPr lang="ar-AE" altLang="en-US"/>
                      </a:pPr>
                      <a:r>
                        <a:rPr lang="en-US"/>
                        <a:t>I</a:t>
                      </a:r>
                    </a:p>
                  </a:txBody>
                  <a:tcPr/>
                </a:tc>
                <a:tc>
                  <a:txBody>
                    <a:bodyPr/>
                    <a:lstStyle/>
                    <a:p>
                      <a:pPr algn="ctr">
                        <a:defRPr lang="ar-AE" altLang="en-US"/>
                      </a:pPr>
                      <a:r>
                        <a:rPr lang="en-US"/>
                        <a:t>J</a:t>
                      </a:r>
                    </a:p>
                  </a:txBody>
                  <a:tcPr/>
                </a:tc>
                <a:tc>
                  <a:txBody>
                    <a:bodyPr/>
                    <a:lstStyle/>
                    <a:p>
                      <a:pPr algn="ctr">
                        <a:defRPr lang="ar-AE" altLang="en-US"/>
                      </a:pPr>
                      <a:r>
                        <a:rPr lang="en-US"/>
                        <a:t>K</a:t>
                      </a:r>
                    </a:p>
                  </a:txBody>
                  <a:tcPr/>
                </a:tc>
                <a:tc>
                  <a:txBody>
                    <a:bodyPr/>
                    <a:lstStyle/>
                    <a:p>
                      <a:pPr algn="ctr">
                        <a:defRPr lang="ar-AE" altLang="en-US"/>
                      </a:pPr>
                      <a:r>
                        <a:rPr lang="en-US"/>
                        <a:t>L</a:t>
                      </a:r>
                    </a:p>
                  </a:txBody>
                  <a:tcPr/>
                </a:tc>
                <a:tc>
                  <a:txBody>
                    <a:bodyPr/>
                    <a:lstStyle/>
                    <a:p>
                      <a:pPr algn="ctr">
                        <a:defRPr lang="ar-AE" altLang="en-US"/>
                      </a:pPr>
                      <a:r>
                        <a:rPr lang="en-US"/>
                        <a:t>M</a:t>
                      </a:r>
                    </a:p>
                  </a:txBody>
                  <a:tcPr/>
                </a:tc>
                <a:tc>
                  <a:txBody>
                    <a:bodyPr/>
                    <a:lstStyle/>
                    <a:p>
                      <a:pPr algn="ctr">
                        <a:defRPr lang="ar-AE" altLang="en-US"/>
                      </a:pPr>
                      <a:r>
                        <a:rPr lang="en-US"/>
                        <a:t>N</a:t>
                      </a:r>
                    </a:p>
                  </a:txBody>
                  <a:tcPr/>
                </a:tc>
                <a:tc>
                  <a:txBody>
                    <a:bodyPr/>
                    <a:lstStyle/>
                    <a:p>
                      <a:pPr algn="ctr">
                        <a:defRPr lang="ar-AE" altLang="en-US"/>
                      </a:pPr>
                      <a:r>
                        <a:rPr lang="en-US"/>
                        <a:t>O</a:t>
                      </a:r>
                    </a:p>
                  </a:txBody>
                  <a:tcPr/>
                </a:tc>
                <a:tc>
                  <a:txBody>
                    <a:bodyPr/>
                    <a:lstStyle/>
                    <a:p>
                      <a:pPr algn="ctr">
                        <a:defRPr lang="ar-AE" altLang="en-US"/>
                      </a:pPr>
                      <a:r>
                        <a:rPr lang="en-US"/>
                        <a:t>P</a:t>
                      </a:r>
                    </a:p>
                  </a:txBody>
                  <a:tcPr/>
                </a:tc>
                <a:tc>
                  <a:txBody>
                    <a:bodyPr/>
                    <a:lstStyle/>
                    <a:p>
                      <a:pPr algn="ctr">
                        <a:defRPr lang="ar-AE" altLang="en-US"/>
                      </a:pPr>
                      <a:r>
                        <a:rPr lang="en-US"/>
                        <a:t>Q</a:t>
                      </a:r>
                    </a:p>
                  </a:txBody>
                  <a:tcPr/>
                </a:tc>
                <a:tc>
                  <a:txBody>
                    <a:bodyPr/>
                    <a:lstStyle/>
                    <a:p>
                      <a:pPr algn="ctr">
                        <a:defRPr lang="ar-AE" altLang="en-US"/>
                      </a:pPr>
                      <a:r>
                        <a:rPr lang="en-US"/>
                        <a:t>R</a:t>
                      </a:r>
                    </a:p>
                  </a:txBody>
                  <a:tcPr/>
                </a:tc>
                <a:tc>
                  <a:txBody>
                    <a:bodyPr/>
                    <a:lstStyle/>
                    <a:p>
                      <a:pPr algn="ctr">
                        <a:defRPr lang="ar-AE" altLang="en-US"/>
                      </a:pPr>
                      <a:r>
                        <a:rPr lang="en-US"/>
                        <a:t>S</a:t>
                      </a:r>
                    </a:p>
                  </a:txBody>
                  <a:tcPr/>
                </a:tc>
                <a:tc>
                  <a:txBody>
                    <a:bodyPr/>
                    <a:lstStyle/>
                    <a:p>
                      <a:pPr algn="ctr">
                        <a:defRPr lang="ar-AE" altLang="en-US"/>
                      </a:pPr>
                      <a:r>
                        <a:rPr lang="en-US"/>
                        <a:t>T</a:t>
                      </a:r>
                    </a:p>
                  </a:txBody>
                  <a:tcPr/>
                </a:tc>
                <a:tc>
                  <a:txBody>
                    <a:bodyPr/>
                    <a:lstStyle/>
                    <a:p>
                      <a:pPr algn="ctr">
                        <a:defRPr lang="ar-AE" altLang="en-US"/>
                      </a:pPr>
                      <a:r>
                        <a:rPr lang="en-US"/>
                        <a:t>U</a:t>
                      </a:r>
                    </a:p>
                  </a:txBody>
                  <a:tcPr/>
                </a:tc>
                <a:tc>
                  <a:txBody>
                    <a:bodyPr/>
                    <a:lstStyle/>
                    <a:p>
                      <a:pPr algn="ctr">
                        <a:defRPr lang="ar-AE" altLang="en-US"/>
                      </a:pPr>
                      <a:r>
                        <a:rPr lang="en-US"/>
                        <a:t>V</a:t>
                      </a:r>
                    </a:p>
                  </a:txBody>
                  <a:tcPr/>
                </a:tc>
                <a:tc>
                  <a:txBody>
                    <a:bodyPr/>
                    <a:lstStyle/>
                    <a:p>
                      <a:pPr algn="ctr">
                        <a:defRPr lang="ar-AE" altLang="en-US"/>
                      </a:pPr>
                      <a:r>
                        <a:rPr lang="en-US"/>
                        <a:t>W</a:t>
                      </a:r>
                    </a:p>
                  </a:txBody>
                  <a:tcPr/>
                </a:tc>
                <a:tc>
                  <a:txBody>
                    <a:bodyPr/>
                    <a:lstStyle/>
                    <a:p>
                      <a:pPr algn="ctr">
                        <a:defRPr lang="ar-AE" altLang="en-US"/>
                      </a:pPr>
                      <a:r>
                        <a:rPr lang="en-US"/>
                        <a:t>X</a:t>
                      </a:r>
                    </a:p>
                  </a:txBody>
                  <a:tcPr/>
                </a:tc>
                <a:tc>
                  <a:txBody>
                    <a:bodyPr/>
                    <a:lstStyle/>
                    <a:p>
                      <a:pPr algn="ctr">
                        <a:defRPr lang="ar-AE" altLang="en-US"/>
                      </a:pPr>
                      <a:r>
                        <a:rPr lang="en-US"/>
                        <a:t>Y</a:t>
                      </a:r>
                    </a:p>
                  </a:txBody>
                  <a:tcPr/>
                </a:tc>
                <a:tc>
                  <a:txBody>
                    <a:bodyPr/>
                    <a:lstStyle/>
                    <a:p>
                      <a:pPr algn="ctr">
                        <a:defRPr lang="ar-AE" altLang="en-US"/>
                      </a:pPr>
                      <a:r>
                        <a:rPr lang="en-US"/>
                        <a:t>Z</a:t>
                      </a:r>
                    </a:p>
                  </a:txBody>
                  <a:tcPr/>
                </a:tc>
                <a:tc>
                  <a:txBody>
                    <a:bodyPr/>
                    <a:lstStyle/>
                    <a:p>
                      <a:pPr algn="ctr">
                        <a:defRPr lang="ar-AE" altLang="en-US"/>
                      </a:pPr>
                      <a:r>
                        <a:rPr lang="en-US"/>
                        <a:t>A</a:t>
                      </a:r>
                    </a:p>
                  </a:txBody>
                  <a:tcPr/>
                </a:tc>
                <a:tc>
                  <a:txBody>
                    <a:bodyPr/>
                    <a:lstStyle/>
                    <a:p>
                      <a:pPr algn="ctr">
                        <a:defRPr lang="ar-AE" altLang="en-US"/>
                      </a:pPr>
                      <a:r>
                        <a:rPr lang="en-US"/>
                        <a:t>B</a:t>
                      </a:r>
                    </a:p>
                  </a:txBody>
                  <a:tcPr/>
                </a:tc>
                <a:tc>
                  <a:txBody>
                    <a:bodyPr/>
                    <a:lstStyle/>
                    <a:p>
                      <a:pPr algn="ctr">
                        <a:defRPr lang="ar-AE" altLang="en-US"/>
                      </a:pPr>
                      <a:r>
                        <a:rPr lang="en-US"/>
                        <a:t>C</a:t>
                      </a:r>
                    </a:p>
                  </a:txBody>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en-AU" dirty="0"/>
              <a:t>Caesar Cipher</a:t>
            </a:r>
          </a:p>
        </p:txBody>
      </p:sp>
      <p:sp>
        <p:nvSpPr>
          <p:cNvPr id="66563" name="Rectangle 3"/>
          <p:cNvSpPr>
            <a:spLocks noGrp="1" noChangeArrowheads="1"/>
          </p:cNvSpPr>
          <p:nvPr>
            <p:ph idx="1"/>
          </p:nvPr>
        </p:nvSpPr>
        <p:spPr>
          <a:xfrm>
            <a:off x="251520" y="1700808"/>
            <a:ext cx="8439472" cy="4114800"/>
          </a:xfrm>
        </p:spPr>
        <p:txBody>
          <a:bodyPr/>
          <a:lstStyle/>
          <a:p>
            <a:pPr algn="l" rtl="0"/>
            <a:r>
              <a:rPr lang="en-US" sz="2400" dirty="0" err="1" smtClean="0">
                <a:solidFill>
                  <a:srgbClr val="FF0000"/>
                </a:solidFill>
              </a:rPr>
              <a:t>Generalised</a:t>
            </a:r>
            <a:r>
              <a:rPr lang="en-US" sz="2400" dirty="0" smtClean="0">
                <a:solidFill>
                  <a:srgbClr val="FF0000"/>
                </a:solidFill>
              </a:rPr>
              <a:t> Caesar Cipher</a:t>
            </a:r>
          </a:p>
          <a:p>
            <a:pPr lvl="1" algn="l" rtl="0"/>
            <a:r>
              <a:rPr lang="en-US" sz="2400" dirty="0" smtClean="0"/>
              <a:t>Allow shift by k positions </a:t>
            </a:r>
          </a:p>
          <a:p>
            <a:pPr lvl="1" algn="l" rtl="0"/>
            <a:r>
              <a:rPr lang="en-US" sz="2400" dirty="0" smtClean="0"/>
              <a:t>Assume each letter assigned number (a = 0, b = 1, . . . )</a:t>
            </a:r>
            <a:endParaRPr lang="en-US" dirty="0" smtClean="0"/>
          </a:p>
          <a:p>
            <a:pPr marL="118872" indent="0">
              <a:buNone/>
            </a:pPr>
            <a:endParaRPr lang="en-US" dirty="0" smtClean="0"/>
          </a:p>
          <a:p>
            <a:pPr lvl="1" algn="l" rtl="0" eaLnBrk="1" hangingPunct="1">
              <a:buFont typeface="Wingdings" pitchFamily="-107" charset="2"/>
              <a:buNone/>
            </a:pPr>
            <a:endParaRPr lang="en-AU" sz="1400" dirty="0" smtClean="0">
              <a:latin typeface="Courier" pitchFamily="-107" charset="0"/>
              <a:ea typeface="ＭＳ Ｐゴシック" pitchFamily="-107" charset="-128"/>
            </a:endParaRPr>
          </a:p>
          <a:p>
            <a:pPr lvl="1" algn="l" rtl="0"/>
            <a:r>
              <a:rPr lang="en-US" dirty="0" smtClean="0"/>
              <a:t>then have Caesar cipher as:</a:t>
            </a:r>
          </a:p>
          <a:p>
            <a:pPr lvl="2" algn="l" rtl="0">
              <a:buFont typeface="Wingdings" pitchFamily="-107" charset="2"/>
              <a:buNone/>
            </a:pPr>
            <a:r>
              <a:rPr lang="en-AU" sz="2400" i="1" dirty="0" smtClean="0">
                <a:ea typeface="ＭＳ Ｐゴシック" pitchFamily="-107" charset="-128"/>
              </a:rPr>
              <a:t>c </a:t>
            </a:r>
            <a:r>
              <a:rPr lang="en-AU" sz="2400" dirty="0" smtClean="0">
                <a:ea typeface="ＭＳ Ｐゴシック" pitchFamily="-107" charset="-128"/>
              </a:rPr>
              <a:t>= E(k, </a:t>
            </a:r>
            <a:r>
              <a:rPr lang="en-AU" sz="2400" i="1" dirty="0" smtClean="0">
                <a:ea typeface="ＭＳ Ｐゴシック" pitchFamily="-107" charset="-128"/>
              </a:rPr>
              <a:t>p</a:t>
            </a:r>
            <a:r>
              <a:rPr lang="en-AU" sz="2400" dirty="0" smtClean="0">
                <a:ea typeface="ＭＳ Ｐゴシック" pitchFamily="-107" charset="-128"/>
              </a:rPr>
              <a:t>) = (</a:t>
            </a:r>
            <a:r>
              <a:rPr lang="en-AU" sz="2400" i="1" dirty="0" smtClean="0">
                <a:ea typeface="ＭＳ Ｐゴシック" pitchFamily="-107" charset="-128"/>
              </a:rPr>
              <a:t>p </a:t>
            </a:r>
            <a:r>
              <a:rPr lang="en-AU" sz="2400" dirty="0" smtClean="0">
                <a:ea typeface="ＭＳ Ｐゴシック" pitchFamily="-107" charset="-128"/>
              </a:rPr>
              <a:t>+ </a:t>
            </a:r>
            <a:r>
              <a:rPr lang="en-AU" sz="2400" i="1" dirty="0" smtClean="0">
                <a:ea typeface="ＭＳ Ｐゴシック" pitchFamily="-107" charset="-128"/>
              </a:rPr>
              <a:t>k</a:t>
            </a:r>
            <a:r>
              <a:rPr lang="en-AU" sz="2400" dirty="0" smtClean="0">
                <a:ea typeface="ＭＳ Ｐゴシック" pitchFamily="-107" charset="-128"/>
              </a:rPr>
              <a:t>) mod (26)</a:t>
            </a:r>
          </a:p>
          <a:p>
            <a:pPr lvl="2" algn="l" rtl="0">
              <a:buNone/>
            </a:pPr>
            <a:r>
              <a:rPr lang="en-US" sz="1400" dirty="0" smtClean="0">
                <a:solidFill>
                  <a:srgbClr val="00B050"/>
                </a:solidFill>
              </a:rPr>
              <a:t>(plain letter index + key) mod (total number of letters)</a:t>
            </a:r>
            <a:endParaRPr lang="en-AU" sz="1400" dirty="0" smtClean="0">
              <a:ea typeface="ＭＳ Ｐゴシック" pitchFamily="-107" charset="-128"/>
            </a:endParaRPr>
          </a:p>
          <a:p>
            <a:pPr lvl="2" algn="l" rtl="0">
              <a:buFont typeface="Wingdings" pitchFamily="-107" charset="2"/>
              <a:buNone/>
            </a:pPr>
            <a:r>
              <a:rPr lang="en-AU" sz="2400" i="1" dirty="0" smtClean="0">
                <a:ea typeface="ＭＳ Ｐゴシック" pitchFamily="-107" charset="-128"/>
              </a:rPr>
              <a:t>p </a:t>
            </a:r>
            <a:r>
              <a:rPr lang="en-AU" sz="2400" dirty="0" smtClean="0">
                <a:ea typeface="ＭＳ Ｐゴシック" pitchFamily="-107" charset="-128"/>
              </a:rPr>
              <a:t>= D(k, c) = (c – </a:t>
            </a:r>
            <a:r>
              <a:rPr lang="en-AU" sz="2400" i="1" dirty="0" smtClean="0">
                <a:ea typeface="ＭＳ Ｐゴシック" pitchFamily="-107" charset="-128"/>
              </a:rPr>
              <a:t>k</a:t>
            </a:r>
            <a:r>
              <a:rPr lang="en-AU" sz="2400" dirty="0" smtClean="0">
                <a:ea typeface="ＭＳ Ｐゴシック" pitchFamily="-107" charset="-128"/>
              </a:rPr>
              <a:t>) mod (26)</a:t>
            </a:r>
            <a:endParaRPr lang="en-AU" sz="1050" dirty="0" smtClean="0">
              <a:latin typeface="Courier New" pitchFamily="-107" charset="0"/>
              <a:ea typeface="ＭＳ Ｐゴシック" pitchFamily="-107" charset="-128"/>
            </a:endParaRPr>
          </a:p>
          <a:p>
            <a:pPr lvl="2" algn="l" rtl="0">
              <a:buFont typeface="Wingdings" pitchFamily="-107" charset="2"/>
              <a:buNone/>
            </a:pPr>
            <a:r>
              <a:rPr lang="en-US" sz="1400" dirty="0" smtClean="0">
                <a:solidFill>
                  <a:srgbClr val="00B050"/>
                </a:solidFill>
              </a:rPr>
              <a:t>(</a:t>
            </a:r>
            <a:r>
              <a:rPr lang="en-US" sz="1400" dirty="0" err="1" smtClean="0">
                <a:solidFill>
                  <a:srgbClr val="00B050"/>
                </a:solidFill>
              </a:rPr>
              <a:t>ciper</a:t>
            </a:r>
            <a:r>
              <a:rPr lang="en-US" sz="1400" dirty="0" smtClean="0">
                <a:solidFill>
                  <a:srgbClr val="00B050"/>
                </a:solidFill>
              </a:rPr>
              <a:t> letter index - key) mod (total number of letters)</a:t>
            </a:r>
            <a:endParaRPr lang="en-AU" sz="1400" dirty="0" smtClean="0">
              <a:solidFill>
                <a:srgbClr val="00B050"/>
              </a:solidFill>
              <a:latin typeface="Courier New" pitchFamily="-107" charset="0"/>
            </a:endParaRPr>
          </a:p>
        </p:txBody>
      </p:sp>
      <p:graphicFrame>
        <p:nvGraphicFramePr>
          <p:cNvPr id="4" name="Table 3"/>
          <p:cNvGraphicFramePr>
            <a:graphicFrameLocks noGrp="1"/>
          </p:cNvGraphicFramePr>
          <p:nvPr>
            <p:extLst>
              <p:ext uri="{D42A27DB-BD31-4B8C-83A1-F6EECF244321}">
                <p14:modId xmlns:p14="http://schemas.microsoft.com/office/powerpoint/2010/main" val="835502197"/>
              </p:ext>
            </p:extLst>
          </p:nvPr>
        </p:nvGraphicFramePr>
        <p:xfrm>
          <a:off x="467544" y="3068960"/>
          <a:ext cx="8382008" cy="741680"/>
        </p:xfrm>
        <a:graphic>
          <a:graphicData uri="http://schemas.openxmlformats.org/drawingml/2006/table">
            <a:tbl>
              <a:tblPr firstRow="1" bandRow="1">
                <a:tableStyleId>{21E4AEA4-8DFA-4A89-87EB-49C32662AFE0}</a:tableStyleId>
              </a:tblPr>
              <a:tblGrid>
                <a:gridCol w="314324">
                  <a:extLst>
                    <a:ext uri="{9D8B030D-6E8A-4147-A177-3AD203B41FA5}">
                      <a16:colId xmlns:a16="http://schemas.microsoft.com/office/drawing/2014/main" val="20000"/>
                    </a:ext>
                  </a:extLst>
                </a:gridCol>
                <a:gridCol w="330445">
                  <a:extLst>
                    <a:ext uri="{9D8B030D-6E8A-4147-A177-3AD203B41FA5}">
                      <a16:colId xmlns:a16="http://schemas.microsoft.com/office/drawing/2014/main" val="20001"/>
                    </a:ext>
                  </a:extLst>
                </a:gridCol>
                <a:gridCol w="322385">
                  <a:extLst>
                    <a:ext uri="{9D8B030D-6E8A-4147-A177-3AD203B41FA5}">
                      <a16:colId xmlns:a16="http://schemas.microsoft.com/office/drawing/2014/main" val="20002"/>
                    </a:ext>
                  </a:extLst>
                </a:gridCol>
                <a:gridCol w="322385">
                  <a:extLst>
                    <a:ext uri="{9D8B030D-6E8A-4147-A177-3AD203B41FA5}">
                      <a16:colId xmlns:a16="http://schemas.microsoft.com/office/drawing/2014/main" val="20003"/>
                    </a:ext>
                  </a:extLst>
                </a:gridCol>
                <a:gridCol w="322385">
                  <a:extLst>
                    <a:ext uri="{9D8B030D-6E8A-4147-A177-3AD203B41FA5}">
                      <a16:colId xmlns:a16="http://schemas.microsoft.com/office/drawing/2014/main" val="20004"/>
                    </a:ext>
                  </a:extLst>
                </a:gridCol>
                <a:gridCol w="322385">
                  <a:extLst>
                    <a:ext uri="{9D8B030D-6E8A-4147-A177-3AD203B41FA5}">
                      <a16:colId xmlns:a16="http://schemas.microsoft.com/office/drawing/2014/main" val="20005"/>
                    </a:ext>
                  </a:extLst>
                </a:gridCol>
                <a:gridCol w="322385">
                  <a:extLst>
                    <a:ext uri="{9D8B030D-6E8A-4147-A177-3AD203B41FA5}">
                      <a16:colId xmlns:a16="http://schemas.microsoft.com/office/drawing/2014/main" val="20006"/>
                    </a:ext>
                  </a:extLst>
                </a:gridCol>
                <a:gridCol w="322385">
                  <a:extLst>
                    <a:ext uri="{9D8B030D-6E8A-4147-A177-3AD203B41FA5}">
                      <a16:colId xmlns:a16="http://schemas.microsoft.com/office/drawing/2014/main" val="20007"/>
                    </a:ext>
                  </a:extLst>
                </a:gridCol>
                <a:gridCol w="322385">
                  <a:extLst>
                    <a:ext uri="{9D8B030D-6E8A-4147-A177-3AD203B41FA5}">
                      <a16:colId xmlns:a16="http://schemas.microsoft.com/office/drawing/2014/main" val="20008"/>
                    </a:ext>
                  </a:extLst>
                </a:gridCol>
                <a:gridCol w="322385">
                  <a:extLst>
                    <a:ext uri="{9D8B030D-6E8A-4147-A177-3AD203B41FA5}">
                      <a16:colId xmlns:a16="http://schemas.microsoft.com/office/drawing/2014/main" val="20009"/>
                    </a:ext>
                  </a:extLst>
                </a:gridCol>
                <a:gridCol w="338497">
                  <a:extLst>
                    <a:ext uri="{9D8B030D-6E8A-4147-A177-3AD203B41FA5}">
                      <a16:colId xmlns:a16="http://schemas.microsoft.com/office/drawing/2014/main" val="20010"/>
                    </a:ext>
                  </a:extLst>
                </a:gridCol>
                <a:gridCol w="306272">
                  <a:extLst>
                    <a:ext uri="{9D8B030D-6E8A-4147-A177-3AD203B41FA5}">
                      <a16:colId xmlns:a16="http://schemas.microsoft.com/office/drawing/2014/main" val="20011"/>
                    </a:ext>
                  </a:extLst>
                </a:gridCol>
                <a:gridCol w="322385">
                  <a:extLst>
                    <a:ext uri="{9D8B030D-6E8A-4147-A177-3AD203B41FA5}">
                      <a16:colId xmlns:a16="http://schemas.microsoft.com/office/drawing/2014/main" val="20012"/>
                    </a:ext>
                  </a:extLst>
                </a:gridCol>
                <a:gridCol w="322385">
                  <a:extLst>
                    <a:ext uri="{9D8B030D-6E8A-4147-A177-3AD203B41FA5}">
                      <a16:colId xmlns:a16="http://schemas.microsoft.com/office/drawing/2014/main" val="20013"/>
                    </a:ext>
                  </a:extLst>
                </a:gridCol>
                <a:gridCol w="322385">
                  <a:extLst>
                    <a:ext uri="{9D8B030D-6E8A-4147-A177-3AD203B41FA5}">
                      <a16:colId xmlns:a16="http://schemas.microsoft.com/office/drawing/2014/main" val="20014"/>
                    </a:ext>
                  </a:extLst>
                </a:gridCol>
                <a:gridCol w="322385">
                  <a:extLst>
                    <a:ext uri="{9D8B030D-6E8A-4147-A177-3AD203B41FA5}">
                      <a16:colId xmlns:a16="http://schemas.microsoft.com/office/drawing/2014/main" val="20015"/>
                    </a:ext>
                  </a:extLst>
                </a:gridCol>
                <a:gridCol w="322385">
                  <a:extLst>
                    <a:ext uri="{9D8B030D-6E8A-4147-A177-3AD203B41FA5}">
                      <a16:colId xmlns:a16="http://schemas.microsoft.com/office/drawing/2014/main" val="20016"/>
                    </a:ext>
                  </a:extLst>
                </a:gridCol>
                <a:gridCol w="322385">
                  <a:extLst>
                    <a:ext uri="{9D8B030D-6E8A-4147-A177-3AD203B41FA5}">
                      <a16:colId xmlns:a16="http://schemas.microsoft.com/office/drawing/2014/main" val="20017"/>
                    </a:ext>
                  </a:extLst>
                </a:gridCol>
                <a:gridCol w="322385">
                  <a:extLst>
                    <a:ext uri="{9D8B030D-6E8A-4147-A177-3AD203B41FA5}">
                      <a16:colId xmlns:a16="http://schemas.microsoft.com/office/drawing/2014/main" val="20018"/>
                    </a:ext>
                  </a:extLst>
                </a:gridCol>
                <a:gridCol w="322385">
                  <a:extLst>
                    <a:ext uri="{9D8B030D-6E8A-4147-A177-3AD203B41FA5}">
                      <a16:colId xmlns:a16="http://schemas.microsoft.com/office/drawing/2014/main" val="20019"/>
                    </a:ext>
                  </a:extLst>
                </a:gridCol>
                <a:gridCol w="322385">
                  <a:extLst>
                    <a:ext uri="{9D8B030D-6E8A-4147-A177-3AD203B41FA5}">
                      <a16:colId xmlns:a16="http://schemas.microsoft.com/office/drawing/2014/main" val="20020"/>
                    </a:ext>
                  </a:extLst>
                </a:gridCol>
                <a:gridCol w="322385">
                  <a:extLst>
                    <a:ext uri="{9D8B030D-6E8A-4147-A177-3AD203B41FA5}">
                      <a16:colId xmlns:a16="http://schemas.microsoft.com/office/drawing/2014/main" val="20021"/>
                    </a:ext>
                  </a:extLst>
                </a:gridCol>
                <a:gridCol w="322385">
                  <a:extLst>
                    <a:ext uri="{9D8B030D-6E8A-4147-A177-3AD203B41FA5}">
                      <a16:colId xmlns:a16="http://schemas.microsoft.com/office/drawing/2014/main" val="20022"/>
                    </a:ext>
                  </a:extLst>
                </a:gridCol>
                <a:gridCol w="322385">
                  <a:extLst>
                    <a:ext uri="{9D8B030D-6E8A-4147-A177-3AD203B41FA5}">
                      <a16:colId xmlns:a16="http://schemas.microsoft.com/office/drawing/2014/main" val="20023"/>
                    </a:ext>
                  </a:extLst>
                </a:gridCol>
                <a:gridCol w="322385">
                  <a:extLst>
                    <a:ext uri="{9D8B030D-6E8A-4147-A177-3AD203B41FA5}">
                      <a16:colId xmlns:a16="http://schemas.microsoft.com/office/drawing/2014/main" val="20024"/>
                    </a:ext>
                  </a:extLst>
                </a:gridCol>
                <a:gridCol w="322385">
                  <a:extLst>
                    <a:ext uri="{9D8B030D-6E8A-4147-A177-3AD203B41FA5}">
                      <a16:colId xmlns:a16="http://schemas.microsoft.com/office/drawing/2014/main" val="20025"/>
                    </a:ext>
                  </a:extLst>
                </a:gridCol>
              </a:tblGrid>
              <a:tr h="370840">
                <a:tc>
                  <a:txBody>
                    <a:bodyPr/>
                    <a:lstStyle/>
                    <a:p>
                      <a:pPr algn="ctr"/>
                      <a:r>
                        <a:rPr lang="en-US" dirty="0" smtClean="0"/>
                        <a:t>A</a:t>
                      </a:r>
                      <a:endParaRPr lang="en-US" dirty="0"/>
                    </a:p>
                  </a:txBody>
                  <a:tcPr/>
                </a:tc>
                <a:tc>
                  <a:txBody>
                    <a:bodyPr/>
                    <a:lstStyle/>
                    <a:p>
                      <a:pPr algn="ctr"/>
                      <a:r>
                        <a:rPr lang="en-US" dirty="0" smtClean="0"/>
                        <a:t>B</a:t>
                      </a:r>
                      <a:endParaRPr lang="en-US" dirty="0"/>
                    </a:p>
                  </a:txBody>
                  <a:tcPr/>
                </a:tc>
                <a:tc>
                  <a:txBody>
                    <a:bodyPr/>
                    <a:lstStyle/>
                    <a:p>
                      <a:pPr algn="ctr"/>
                      <a:r>
                        <a:rPr lang="en-US" dirty="0" smtClean="0"/>
                        <a:t>C</a:t>
                      </a:r>
                      <a:endParaRPr lang="en-US" dirty="0"/>
                    </a:p>
                  </a:txBody>
                  <a:tcPr/>
                </a:tc>
                <a:tc>
                  <a:txBody>
                    <a:bodyPr/>
                    <a:lstStyle/>
                    <a:p>
                      <a:pPr algn="ctr"/>
                      <a:r>
                        <a:rPr lang="en-US" dirty="0" smtClean="0"/>
                        <a:t>D</a:t>
                      </a:r>
                      <a:endParaRPr lang="en-US" dirty="0"/>
                    </a:p>
                  </a:txBody>
                  <a:tcPr/>
                </a:tc>
                <a:tc>
                  <a:txBody>
                    <a:bodyPr/>
                    <a:lstStyle/>
                    <a:p>
                      <a:pPr algn="ctr"/>
                      <a:r>
                        <a:rPr lang="en-US" dirty="0" smtClean="0"/>
                        <a:t>E</a:t>
                      </a:r>
                      <a:endParaRPr lang="en-US" dirty="0"/>
                    </a:p>
                  </a:txBody>
                  <a:tcPr/>
                </a:tc>
                <a:tc>
                  <a:txBody>
                    <a:bodyPr/>
                    <a:lstStyle/>
                    <a:p>
                      <a:pPr algn="ctr"/>
                      <a:r>
                        <a:rPr lang="en-US" dirty="0" smtClean="0"/>
                        <a:t>F</a:t>
                      </a:r>
                      <a:endParaRPr lang="en-US" dirty="0"/>
                    </a:p>
                  </a:txBody>
                  <a:tcPr/>
                </a:tc>
                <a:tc>
                  <a:txBody>
                    <a:bodyPr/>
                    <a:lstStyle/>
                    <a:p>
                      <a:pPr algn="ctr"/>
                      <a:r>
                        <a:rPr lang="en-US" dirty="0" smtClean="0"/>
                        <a:t>G</a:t>
                      </a:r>
                      <a:endParaRPr lang="en-US" dirty="0"/>
                    </a:p>
                  </a:txBody>
                  <a:tcPr/>
                </a:tc>
                <a:tc>
                  <a:txBody>
                    <a:bodyPr/>
                    <a:lstStyle/>
                    <a:p>
                      <a:pPr algn="ctr"/>
                      <a:r>
                        <a:rPr lang="en-US" dirty="0" smtClean="0"/>
                        <a:t>H</a:t>
                      </a:r>
                      <a:endParaRPr lang="en-US" dirty="0"/>
                    </a:p>
                  </a:txBody>
                  <a:tcPr/>
                </a:tc>
                <a:tc>
                  <a:txBody>
                    <a:bodyPr/>
                    <a:lstStyle/>
                    <a:p>
                      <a:pPr algn="ctr"/>
                      <a:r>
                        <a:rPr lang="en-US" dirty="0" smtClean="0"/>
                        <a:t>I</a:t>
                      </a:r>
                      <a:endParaRPr lang="en-US" dirty="0"/>
                    </a:p>
                  </a:txBody>
                  <a:tcPr/>
                </a:tc>
                <a:tc>
                  <a:txBody>
                    <a:bodyPr/>
                    <a:lstStyle/>
                    <a:p>
                      <a:pPr algn="ctr"/>
                      <a:r>
                        <a:rPr lang="en-US" dirty="0" smtClean="0"/>
                        <a:t>J</a:t>
                      </a:r>
                      <a:endParaRPr lang="en-US" dirty="0"/>
                    </a:p>
                  </a:txBody>
                  <a:tcPr/>
                </a:tc>
                <a:tc>
                  <a:txBody>
                    <a:bodyPr/>
                    <a:lstStyle/>
                    <a:p>
                      <a:pPr algn="ctr"/>
                      <a:r>
                        <a:rPr lang="en-US" dirty="0" smtClean="0"/>
                        <a:t>K</a:t>
                      </a:r>
                      <a:endParaRPr lang="en-US" dirty="0"/>
                    </a:p>
                  </a:txBody>
                  <a:tcPr/>
                </a:tc>
                <a:tc>
                  <a:txBody>
                    <a:bodyPr/>
                    <a:lstStyle/>
                    <a:p>
                      <a:pPr algn="ctr"/>
                      <a:r>
                        <a:rPr lang="en-US" dirty="0" smtClean="0"/>
                        <a:t>L</a:t>
                      </a:r>
                      <a:endParaRPr lang="en-US" dirty="0"/>
                    </a:p>
                  </a:txBody>
                  <a:tcPr/>
                </a:tc>
                <a:tc>
                  <a:txBody>
                    <a:bodyPr/>
                    <a:lstStyle/>
                    <a:p>
                      <a:pPr algn="ctr"/>
                      <a:r>
                        <a:rPr lang="en-US" dirty="0" smtClean="0"/>
                        <a:t>M</a:t>
                      </a:r>
                      <a:endParaRPr lang="en-US" dirty="0"/>
                    </a:p>
                  </a:txBody>
                  <a:tcPr/>
                </a:tc>
                <a:tc>
                  <a:txBody>
                    <a:bodyPr/>
                    <a:lstStyle/>
                    <a:p>
                      <a:pPr algn="ctr"/>
                      <a:r>
                        <a:rPr lang="en-US" dirty="0" smtClean="0"/>
                        <a:t>N</a:t>
                      </a:r>
                      <a:endParaRPr lang="en-US" dirty="0"/>
                    </a:p>
                  </a:txBody>
                  <a:tcPr/>
                </a:tc>
                <a:tc>
                  <a:txBody>
                    <a:bodyPr/>
                    <a:lstStyle/>
                    <a:p>
                      <a:pPr algn="ctr"/>
                      <a:r>
                        <a:rPr lang="en-US" dirty="0" smtClean="0"/>
                        <a:t>O</a:t>
                      </a:r>
                      <a:endParaRPr lang="en-US" dirty="0"/>
                    </a:p>
                  </a:txBody>
                  <a:tcPr/>
                </a:tc>
                <a:tc>
                  <a:txBody>
                    <a:bodyPr/>
                    <a:lstStyle/>
                    <a:p>
                      <a:pPr algn="ctr"/>
                      <a:r>
                        <a:rPr lang="en-US" dirty="0" smtClean="0"/>
                        <a:t>P</a:t>
                      </a:r>
                      <a:endParaRPr lang="en-US" dirty="0"/>
                    </a:p>
                  </a:txBody>
                  <a:tcPr/>
                </a:tc>
                <a:tc>
                  <a:txBody>
                    <a:bodyPr/>
                    <a:lstStyle/>
                    <a:p>
                      <a:pPr algn="ctr"/>
                      <a:r>
                        <a:rPr lang="en-US" dirty="0" smtClean="0"/>
                        <a:t>Q</a:t>
                      </a:r>
                      <a:endParaRPr lang="en-US" dirty="0"/>
                    </a:p>
                  </a:txBody>
                  <a:tcPr/>
                </a:tc>
                <a:tc>
                  <a:txBody>
                    <a:bodyPr/>
                    <a:lstStyle/>
                    <a:p>
                      <a:pPr algn="ctr"/>
                      <a:r>
                        <a:rPr lang="en-US" dirty="0" smtClean="0"/>
                        <a:t>R</a:t>
                      </a:r>
                      <a:endParaRPr lang="en-US" dirty="0"/>
                    </a:p>
                  </a:txBody>
                  <a:tcPr/>
                </a:tc>
                <a:tc>
                  <a:txBody>
                    <a:bodyPr/>
                    <a:lstStyle/>
                    <a:p>
                      <a:pPr algn="ctr"/>
                      <a:r>
                        <a:rPr lang="en-US" dirty="0" smtClean="0"/>
                        <a:t>S</a:t>
                      </a:r>
                      <a:endParaRPr lang="en-US" dirty="0"/>
                    </a:p>
                  </a:txBody>
                  <a:tcPr/>
                </a:tc>
                <a:tc>
                  <a:txBody>
                    <a:bodyPr/>
                    <a:lstStyle/>
                    <a:p>
                      <a:pPr algn="ctr"/>
                      <a:r>
                        <a:rPr lang="en-US" dirty="0" smtClean="0"/>
                        <a:t>T</a:t>
                      </a:r>
                      <a:endParaRPr lang="en-US" dirty="0"/>
                    </a:p>
                  </a:txBody>
                  <a:tcPr/>
                </a:tc>
                <a:tc>
                  <a:txBody>
                    <a:bodyPr/>
                    <a:lstStyle/>
                    <a:p>
                      <a:pPr algn="ctr"/>
                      <a:r>
                        <a:rPr lang="en-US" dirty="0" smtClean="0"/>
                        <a:t>U</a:t>
                      </a:r>
                      <a:endParaRPr lang="en-US" dirty="0"/>
                    </a:p>
                  </a:txBody>
                  <a:tcPr/>
                </a:tc>
                <a:tc>
                  <a:txBody>
                    <a:bodyPr/>
                    <a:lstStyle/>
                    <a:p>
                      <a:pPr algn="ctr"/>
                      <a:r>
                        <a:rPr lang="en-US" dirty="0" smtClean="0"/>
                        <a:t>V</a:t>
                      </a:r>
                      <a:endParaRPr lang="en-US" dirty="0"/>
                    </a:p>
                  </a:txBody>
                  <a:tcPr/>
                </a:tc>
                <a:tc>
                  <a:txBody>
                    <a:bodyPr/>
                    <a:lstStyle/>
                    <a:p>
                      <a:pPr algn="ctr"/>
                      <a:r>
                        <a:rPr lang="en-US" dirty="0" smtClean="0"/>
                        <a:t>W</a:t>
                      </a:r>
                      <a:endParaRPr lang="en-US" dirty="0"/>
                    </a:p>
                  </a:txBody>
                  <a:tcPr/>
                </a:tc>
                <a:tc>
                  <a:txBody>
                    <a:bodyPr/>
                    <a:lstStyle/>
                    <a:p>
                      <a:pPr algn="ctr"/>
                      <a:r>
                        <a:rPr lang="en-US" dirty="0" smtClean="0"/>
                        <a:t>X</a:t>
                      </a:r>
                      <a:endParaRPr lang="en-US" dirty="0"/>
                    </a:p>
                  </a:txBody>
                  <a:tcPr/>
                </a:tc>
                <a:tc>
                  <a:txBody>
                    <a:bodyPr/>
                    <a:lstStyle/>
                    <a:p>
                      <a:pPr algn="ctr"/>
                      <a:r>
                        <a:rPr lang="en-US" dirty="0" smtClean="0"/>
                        <a:t>Y</a:t>
                      </a:r>
                      <a:endParaRPr lang="en-US" dirty="0"/>
                    </a:p>
                  </a:txBody>
                  <a:tcPr/>
                </a:tc>
                <a:tc>
                  <a:txBody>
                    <a:bodyPr/>
                    <a:lstStyle/>
                    <a:p>
                      <a:pPr algn="ctr"/>
                      <a:r>
                        <a:rPr lang="en-US" dirty="0" smtClean="0"/>
                        <a:t>Z</a:t>
                      </a:r>
                      <a:endParaRPr lang="en-US" dirty="0"/>
                    </a:p>
                  </a:txBody>
                  <a:tcPr/>
                </a:tc>
                <a:extLst>
                  <a:ext uri="{0D108BD9-81ED-4DB2-BD59-A6C34878D82A}">
                    <a16:rowId xmlns:a16="http://schemas.microsoft.com/office/drawing/2014/main" val="10000"/>
                  </a:ext>
                </a:extLst>
              </a:tr>
              <a:tr h="370840">
                <a:tc>
                  <a:txBody>
                    <a:bodyPr/>
                    <a:lstStyle/>
                    <a:p>
                      <a:pPr algn="ctr" rtl="0"/>
                      <a:r>
                        <a:rPr lang="en-US" sz="900" b="1" dirty="0" smtClean="0"/>
                        <a:t>0</a:t>
                      </a:r>
                      <a:endParaRPr lang="en-US" sz="900" b="1" dirty="0"/>
                    </a:p>
                  </a:txBody>
                  <a:tcPr/>
                </a:tc>
                <a:tc>
                  <a:txBody>
                    <a:bodyPr/>
                    <a:lstStyle/>
                    <a:p>
                      <a:pPr algn="ctr" rtl="0"/>
                      <a:r>
                        <a:rPr lang="en-US" sz="900" b="1" dirty="0" smtClean="0"/>
                        <a:t>1</a:t>
                      </a:r>
                      <a:endParaRPr lang="en-US" sz="900" b="1" dirty="0"/>
                    </a:p>
                  </a:txBody>
                  <a:tcPr/>
                </a:tc>
                <a:tc>
                  <a:txBody>
                    <a:bodyPr/>
                    <a:lstStyle/>
                    <a:p>
                      <a:pPr algn="ctr" rtl="0"/>
                      <a:r>
                        <a:rPr lang="en-US" sz="900" b="1" dirty="0" smtClean="0"/>
                        <a:t>2</a:t>
                      </a:r>
                      <a:endParaRPr lang="en-US" sz="900" b="1" dirty="0"/>
                    </a:p>
                  </a:txBody>
                  <a:tcPr/>
                </a:tc>
                <a:tc>
                  <a:txBody>
                    <a:bodyPr/>
                    <a:lstStyle/>
                    <a:p>
                      <a:pPr algn="ctr" rtl="0"/>
                      <a:r>
                        <a:rPr lang="en-US" sz="900" b="1" dirty="0" smtClean="0"/>
                        <a:t>3</a:t>
                      </a:r>
                      <a:endParaRPr lang="en-US" sz="900" b="1" dirty="0"/>
                    </a:p>
                  </a:txBody>
                  <a:tcPr/>
                </a:tc>
                <a:tc>
                  <a:txBody>
                    <a:bodyPr/>
                    <a:lstStyle/>
                    <a:p>
                      <a:pPr algn="ctr" rtl="0"/>
                      <a:r>
                        <a:rPr lang="en-US" sz="900" b="1" dirty="0" smtClean="0"/>
                        <a:t>4</a:t>
                      </a:r>
                      <a:endParaRPr lang="en-US" sz="900" b="1" dirty="0"/>
                    </a:p>
                  </a:txBody>
                  <a:tcPr/>
                </a:tc>
                <a:tc>
                  <a:txBody>
                    <a:bodyPr/>
                    <a:lstStyle/>
                    <a:p>
                      <a:pPr algn="ctr" rtl="0"/>
                      <a:r>
                        <a:rPr lang="en-US" sz="900" b="1" dirty="0" smtClean="0"/>
                        <a:t>5</a:t>
                      </a:r>
                      <a:endParaRPr lang="en-US" sz="900" b="1" dirty="0"/>
                    </a:p>
                  </a:txBody>
                  <a:tcPr/>
                </a:tc>
                <a:tc>
                  <a:txBody>
                    <a:bodyPr/>
                    <a:lstStyle/>
                    <a:p>
                      <a:pPr algn="ctr" rtl="0"/>
                      <a:r>
                        <a:rPr lang="en-US" sz="900" b="1" dirty="0" smtClean="0"/>
                        <a:t>6</a:t>
                      </a:r>
                      <a:endParaRPr lang="en-US" sz="900" b="1" dirty="0"/>
                    </a:p>
                  </a:txBody>
                  <a:tcPr/>
                </a:tc>
                <a:tc>
                  <a:txBody>
                    <a:bodyPr/>
                    <a:lstStyle/>
                    <a:p>
                      <a:pPr algn="ctr" rtl="0"/>
                      <a:r>
                        <a:rPr lang="en-US" sz="900" b="1" dirty="0" smtClean="0"/>
                        <a:t>7</a:t>
                      </a:r>
                      <a:endParaRPr lang="en-US" sz="900" b="1" dirty="0"/>
                    </a:p>
                  </a:txBody>
                  <a:tcPr/>
                </a:tc>
                <a:tc>
                  <a:txBody>
                    <a:bodyPr/>
                    <a:lstStyle/>
                    <a:p>
                      <a:pPr algn="ctr" rtl="0"/>
                      <a:r>
                        <a:rPr lang="en-US" sz="900" b="1" dirty="0" smtClean="0"/>
                        <a:t>8</a:t>
                      </a:r>
                      <a:endParaRPr lang="en-US" sz="900" b="1" dirty="0"/>
                    </a:p>
                  </a:txBody>
                  <a:tcPr/>
                </a:tc>
                <a:tc>
                  <a:txBody>
                    <a:bodyPr/>
                    <a:lstStyle/>
                    <a:p>
                      <a:pPr algn="ctr" rtl="0"/>
                      <a:r>
                        <a:rPr lang="en-US" sz="900" b="1" dirty="0" smtClean="0"/>
                        <a:t>9</a:t>
                      </a:r>
                      <a:endParaRPr lang="en-US" sz="900" b="1" dirty="0"/>
                    </a:p>
                  </a:txBody>
                  <a:tcPr/>
                </a:tc>
                <a:tc>
                  <a:txBody>
                    <a:bodyPr/>
                    <a:lstStyle/>
                    <a:p>
                      <a:pPr algn="ctr" rtl="0"/>
                      <a:r>
                        <a:rPr lang="en-US" sz="900" b="1" dirty="0" smtClean="0"/>
                        <a:t>10</a:t>
                      </a:r>
                      <a:endParaRPr lang="en-US" sz="900" b="1" dirty="0"/>
                    </a:p>
                  </a:txBody>
                  <a:tcPr/>
                </a:tc>
                <a:tc>
                  <a:txBody>
                    <a:bodyPr/>
                    <a:lstStyle/>
                    <a:p>
                      <a:pPr algn="ctr" rtl="0"/>
                      <a:r>
                        <a:rPr lang="en-US" sz="900" b="1" dirty="0" smtClean="0"/>
                        <a:t>11</a:t>
                      </a:r>
                      <a:endParaRPr lang="en-US" sz="900" b="1" dirty="0"/>
                    </a:p>
                  </a:txBody>
                  <a:tcPr/>
                </a:tc>
                <a:tc>
                  <a:txBody>
                    <a:bodyPr/>
                    <a:lstStyle/>
                    <a:p>
                      <a:pPr algn="ctr" rtl="0"/>
                      <a:r>
                        <a:rPr lang="en-US" sz="900" b="1" dirty="0" smtClean="0"/>
                        <a:t>12</a:t>
                      </a:r>
                      <a:endParaRPr lang="en-US" sz="900" b="1" dirty="0"/>
                    </a:p>
                  </a:txBody>
                  <a:tcPr/>
                </a:tc>
                <a:tc>
                  <a:txBody>
                    <a:bodyPr/>
                    <a:lstStyle/>
                    <a:p>
                      <a:pPr algn="ctr" rtl="0"/>
                      <a:r>
                        <a:rPr lang="en-US" sz="900" b="1" dirty="0" smtClean="0"/>
                        <a:t>13</a:t>
                      </a:r>
                      <a:endParaRPr lang="en-US" sz="900" b="1" dirty="0"/>
                    </a:p>
                  </a:txBody>
                  <a:tcPr/>
                </a:tc>
                <a:tc>
                  <a:txBody>
                    <a:bodyPr/>
                    <a:lstStyle/>
                    <a:p>
                      <a:pPr algn="ctr" rtl="0"/>
                      <a:r>
                        <a:rPr lang="en-US" sz="900" b="1" dirty="0" smtClean="0"/>
                        <a:t>14</a:t>
                      </a:r>
                      <a:endParaRPr lang="en-US" sz="900" b="1" dirty="0"/>
                    </a:p>
                  </a:txBody>
                  <a:tcPr/>
                </a:tc>
                <a:tc>
                  <a:txBody>
                    <a:bodyPr/>
                    <a:lstStyle/>
                    <a:p>
                      <a:pPr algn="ctr" rtl="0"/>
                      <a:r>
                        <a:rPr lang="en-US" sz="900" b="1" dirty="0" smtClean="0"/>
                        <a:t>15</a:t>
                      </a:r>
                      <a:endParaRPr lang="en-US" sz="900" b="1" dirty="0"/>
                    </a:p>
                  </a:txBody>
                  <a:tcPr/>
                </a:tc>
                <a:tc>
                  <a:txBody>
                    <a:bodyPr/>
                    <a:lstStyle/>
                    <a:p>
                      <a:pPr algn="ctr" rtl="0"/>
                      <a:r>
                        <a:rPr lang="en-US" sz="900" b="1" dirty="0" smtClean="0"/>
                        <a:t>16</a:t>
                      </a:r>
                      <a:endParaRPr lang="en-US" sz="900" b="1" dirty="0"/>
                    </a:p>
                  </a:txBody>
                  <a:tcPr/>
                </a:tc>
                <a:tc>
                  <a:txBody>
                    <a:bodyPr/>
                    <a:lstStyle/>
                    <a:p>
                      <a:pPr algn="ctr" rtl="0"/>
                      <a:r>
                        <a:rPr lang="en-US" sz="900" b="1" dirty="0" smtClean="0"/>
                        <a:t>17</a:t>
                      </a:r>
                      <a:endParaRPr lang="en-US" sz="900" b="1" dirty="0"/>
                    </a:p>
                  </a:txBody>
                  <a:tcPr/>
                </a:tc>
                <a:tc>
                  <a:txBody>
                    <a:bodyPr/>
                    <a:lstStyle/>
                    <a:p>
                      <a:pPr algn="ctr" rtl="0"/>
                      <a:r>
                        <a:rPr lang="en-US" sz="900" b="1" dirty="0" smtClean="0"/>
                        <a:t>18</a:t>
                      </a:r>
                      <a:endParaRPr lang="en-US" sz="900" b="1" dirty="0"/>
                    </a:p>
                  </a:txBody>
                  <a:tcPr/>
                </a:tc>
                <a:tc>
                  <a:txBody>
                    <a:bodyPr/>
                    <a:lstStyle/>
                    <a:p>
                      <a:pPr algn="ctr" rtl="0"/>
                      <a:r>
                        <a:rPr lang="en-US" sz="900" b="1" dirty="0" smtClean="0"/>
                        <a:t>19</a:t>
                      </a:r>
                      <a:endParaRPr lang="en-US" sz="900" b="1" dirty="0"/>
                    </a:p>
                  </a:txBody>
                  <a:tcPr/>
                </a:tc>
                <a:tc>
                  <a:txBody>
                    <a:bodyPr/>
                    <a:lstStyle/>
                    <a:p>
                      <a:pPr algn="ctr" rtl="0"/>
                      <a:r>
                        <a:rPr lang="en-US" sz="900" b="1" dirty="0" smtClean="0"/>
                        <a:t>20</a:t>
                      </a:r>
                      <a:endParaRPr lang="en-US" sz="900" b="1" dirty="0"/>
                    </a:p>
                  </a:txBody>
                  <a:tcPr/>
                </a:tc>
                <a:tc>
                  <a:txBody>
                    <a:bodyPr/>
                    <a:lstStyle/>
                    <a:p>
                      <a:pPr algn="ctr" rtl="0"/>
                      <a:r>
                        <a:rPr lang="en-US" sz="900" b="1" dirty="0" smtClean="0"/>
                        <a:t>21</a:t>
                      </a:r>
                      <a:endParaRPr lang="en-US" sz="900" b="1" dirty="0"/>
                    </a:p>
                  </a:txBody>
                  <a:tcPr/>
                </a:tc>
                <a:tc>
                  <a:txBody>
                    <a:bodyPr/>
                    <a:lstStyle/>
                    <a:p>
                      <a:pPr algn="ctr" rtl="0"/>
                      <a:r>
                        <a:rPr lang="en-US" sz="900" b="1" dirty="0" smtClean="0"/>
                        <a:t>22</a:t>
                      </a:r>
                      <a:endParaRPr lang="en-US" sz="900" b="1" dirty="0"/>
                    </a:p>
                  </a:txBody>
                  <a:tcPr/>
                </a:tc>
                <a:tc>
                  <a:txBody>
                    <a:bodyPr/>
                    <a:lstStyle/>
                    <a:p>
                      <a:pPr algn="ctr" rtl="0"/>
                      <a:r>
                        <a:rPr lang="en-US" sz="900" b="1" dirty="0" smtClean="0"/>
                        <a:t>23</a:t>
                      </a:r>
                      <a:endParaRPr lang="en-US" sz="900" b="1" dirty="0"/>
                    </a:p>
                  </a:txBody>
                  <a:tcPr/>
                </a:tc>
                <a:tc>
                  <a:txBody>
                    <a:bodyPr/>
                    <a:lstStyle/>
                    <a:p>
                      <a:pPr algn="ctr" rtl="0"/>
                      <a:r>
                        <a:rPr lang="en-US" sz="900" b="1" dirty="0" smtClean="0"/>
                        <a:t>24</a:t>
                      </a:r>
                      <a:endParaRPr lang="en-US" sz="900" b="1" dirty="0"/>
                    </a:p>
                  </a:txBody>
                  <a:tcPr/>
                </a:tc>
                <a:tc>
                  <a:txBody>
                    <a:bodyPr/>
                    <a:lstStyle/>
                    <a:p>
                      <a:pPr algn="ctr" rtl="0"/>
                      <a:r>
                        <a:rPr lang="en-US" sz="900" b="1" dirty="0" smtClean="0"/>
                        <a:t>25</a:t>
                      </a:r>
                      <a:endParaRPr lang="en-US" sz="900" b="1" dirty="0"/>
                    </a:p>
                  </a:txBody>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r>
              <a:rPr lang="en-AU" dirty="0" smtClean="0"/>
              <a:t>Security </a:t>
            </a:r>
            <a:r>
              <a:rPr lang="en-AU" dirty="0"/>
              <a:t>of Caesar Cipher </a:t>
            </a:r>
          </a:p>
        </p:txBody>
      </p:sp>
      <p:sp>
        <p:nvSpPr>
          <p:cNvPr id="68611" name="Rectangle 3"/>
          <p:cNvSpPr>
            <a:spLocks noGrp="1" noChangeArrowheads="1"/>
          </p:cNvSpPr>
          <p:nvPr>
            <p:ph idx="1"/>
          </p:nvPr>
        </p:nvSpPr>
        <p:spPr/>
        <p:txBody>
          <a:bodyPr/>
          <a:lstStyle/>
          <a:p>
            <a:pPr algn="l" rtl="0"/>
            <a:r>
              <a:rPr lang="en-AU" sz="2400" dirty="0" smtClean="0"/>
              <a:t>Key space:  {0, 1, ..., 25} </a:t>
            </a:r>
            <a:endParaRPr lang="en-US" sz="2400" dirty="0" smtClean="0"/>
          </a:p>
          <a:p>
            <a:pPr algn="l" rtl="0"/>
            <a:r>
              <a:rPr lang="en-US" sz="2400" dirty="0" smtClean="0"/>
              <a:t>Brute force attack</a:t>
            </a:r>
          </a:p>
          <a:p>
            <a:pPr lvl="1" algn="l" rtl="0"/>
            <a:r>
              <a:rPr lang="en-US" sz="2000" dirty="0" smtClean="0"/>
              <a:t>Try all 26 keys, e.g. k = 1, k = 2, . . .</a:t>
            </a:r>
          </a:p>
          <a:p>
            <a:pPr lvl="1" algn="l" rtl="0"/>
            <a:r>
              <a:rPr lang="en-US" sz="2000" dirty="0" smtClean="0"/>
              <a:t> Plaintext should be </a:t>
            </a:r>
            <a:r>
              <a:rPr lang="en-US" sz="2000" dirty="0" err="1" smtClean="0"/>
              <a:t>recognised</a:t>
            </a:r>
            <a:endParaRPr lang="en-US" sz="2000" dirty="0" smtClean="0"/>
          </a:p>
          <a:p>
            <a:pPr algn="l" rtl="0"/>
            <a:endParaRPr lang="en-US" sz="2000" dirty="0" smtClean="0"/>
          </a:p>
          <a:p>
            <a:pPr algn="l" rtl="0"/>
            <a:r>
              <a:rPr lang="en-US" sz="2400" dirty="0" smtClean="0"/>
              <a:t>How to improve against brute force?</a:t>
            </a:r>
          </a:p>
          <a:p>
            <a:pPr lvl="1" algn="l" rtl="0"/>
            <a:r>
              <a:rPr lang="en-US" sz="2000" dirty="0" smtClean="0"/>
              <a:t>Hide the encryption/decryption algorithm: </a:t>
            </a:r>
            <a:r>
              <a:rPr lang="en-US" sz="2000" dirty="0" smtClean="0">
                <a:solidFill>
                  <a:srgbClr val="FF0000"/>
                </a:solidFill>
              </a:rPr>
              <a:t>Not practical</a:t>
            </a:r>
          </a:p>
          <a:p>
            <a:pPr lvl="1" algn="l" rtl="0"/>
            <a:r>
              <a:rPr lang="en-US" sz="2000" dirty="0" smtClean="0"/>
              <a:t>Compress, use different language: </a:t>
            </a:r>
            <a:r>
              <a:rPr lang="en-US" sz="2000" dirty="0" smtClean="0">
                <a:solidFill>
                  <a:srgbClr val="FF0000"/>
                </a:solidFill>
              </a:rPr>
              <a:t>Limited options</a:t>
            </a:r>
          </a:p>
          <a:p>
            <a:pPr lvl="1" algn="l" rtl="0"/>
            <a:r>
              <a:rPr lang="en-US" sz="2000" dirty="0" smtClean="0"/>
              <a:t>Increase the number of keys</a:t>
            </a:r>
            <a:endParaRPr lang="en-AU"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defRPr lang="ar-AE"/>
            </a:pPr>
            <a:r>
              <a:rPr lang="en-AU"/>
              <a:t>Monoalphabetic Cipher</a:t>
            </a:r>
          </a:p>
        </p:txBody>
      </p:sp>
      <p:sp>
        <p:nvSpPr>
          <p:cNvPr id="70659" name="Rectangle 3"/>
          <p:cNvSpPr>
            <a:spLocks noGrp="1" noChangeArrowheads="1"/>
          </p:cNvSpPr>
          <p:nvPr>
            <p:ph idx="1"/>
          </p:nvPr>
        </p:nvSpPr>
        <p:spPr>
          <a:xfrm>
            <a:off x="251520" y="1556792"/>
            <a:ext cx="8304014" cy="4608512"/>
          </a:xfrm>
        </p:spPr>
        <p:txBody>
          <a:bodyPr/>
          <a:lstStyle/>
          <a:p>
            <a:pPr algn="l" rtl="0">
              <a:defRPr lang="ar-AE" altLang="en-US"/>
            </a:pPr>
            <a:r>
              <a:rPr lang="en-US" sz="2400" dirty="0"/>
              <a:t>use a single alphabet for both plaintext and </a:t>
            </a:r>
            <a:r>
              <a:rPr lang="en-US" sz="2400" dirty="0" err="1"/>
              <a:t>ciphertext</a:t>
            </a:r>
            <a:endParaRPr lang="en-US" sz="2400" dirty="0"/>
          </a:p>
          <a:p>
            <a:pPr algn="l" rtl="0">
              <a:defRPr lang="ar-AE" altLang="en-US"/>
            </a:pPr>
            <a:r>
              <a:rPr lang="en-US" sz="2400" dirty="0"/>
              <a:t>Arbitrary substitution: one element maps to any other element</a:t>
            </a:r>
          </a:p>
          <a:p>
            <a:pPr algn="l" rtl="0">
              <a:defRPr lang="ar-AE" altLang="en-US"/>
            </a:pPr>
            <a:r>
              <a:rPr lang="en-US" sz="2400" dirty="0"/>
              <a:t>n element alphabet allows n! permutations or keys</a:t>
            </a:r>
          </a:p>
          <a:p>
            <a:pPr algn="l" rtl="0">
              <a:defRPr lang="ar-AE" altLang="en-US"/>
            </a:pPr>
            <a:r>
              <a:rPr lang="en-US" sz="2400" dirty="0"/>
              <a:t>Example:</a:t>
            </a:r>
          </a:p>
          <a:p>
            <a:pPr lvl="1" algn="l" rtl="0">
              <a:defRPr lang="ar-AE" altLang="en-US"/>
            </a:pPr>
            <a:r>
              <a:rPr lang="pl-PL" sz="2400" b="1" dirty="0">
                <a:latin typeface="Arial Narrow"/>
              </a:rPr>
              <a:t>Plain :</a:t>
            </a:r>
            <a:r>
              <a:rPr lang="en-US" sz="2400" b="1" dirty="0">
                <a:latin typeface="Arial Narrow"/>
              </a:rPr>
              <a:t>   </a:t>
            </a:r>
            <a:r>
              <a:rPr lang="pl-PL" sz="2400" b="1" dirty="0">
                <a:latin typeface="Arial Narrow"/>
              </a:rPr>
              <a:t>a b </a:t>
            </a:r>
            <a:r>
              <a:rPr lang="en-US" sz="2400" b="1" dirty="0">
                <a:latin typeface="Arial Narrow"/>
              </a:rPr>
              <a:t> </a:t>
            </a:r>
            <a:r>
              <a:rPr lang="pl-PL" sz="2400" b="1" dirty="0">
                <a:latin typeface="Arial Narrow"/>
              </a:rPr>
              <a:t>c </a:t>
            </a:r>
            <a:r>
              <a:rPr lang="en-US" sz="2400" b="1" dirty="0">
                <a:latin typeface="Arial Narrow"/>
              </a:rPr>
              <a:t> </a:t>
            </a:r>
            <a:r>
              <a:rPr lang="pl-PL" sz="2400" b="1" dirty="0">
                <a:latin typeface="Arial Narrow"/>
              </a:rPr>
              <a:t>d</a:t>
            </a:r>
            <a:r>
              <a:rPr lang="en-US" sz="2400" b="1" dirty="0">
                <a:latin typeface="Arial Narrow"/>
              </a:rPr>
              <a:t> </a:t>
            </a:r>
            <a:r>
              <a:rPr lang="pl-PL" sz="2400" b="1" dirty="0">
                <a:latin typeface="Arial Narrow"/>
              </a:rPr>
              <a:t>e ... w x y z</a:t>
            </a:r>
          </a:p>
          <a:p>
            <a:pPr lvl="1" algn="l" rtl="0">
              <a:defRPr lang="ar-AE" altLang="en-US"/>
            </a:pPr>
            <a:r>
              <a:rPr lang="pl-PL" sz="2400" b="1" dirty="0">
                <a:latin typeface="Arial Narrow"/>
              </a:rPr>
              <a:t>Cipher:</a:t>
            </a:r>
            <a:r>
              <a:rPr lang="en-US" sz="2400" b="1" dirty="0">
                <a:latin typeface="Arial Narrow"/>
              </a:rPr>
              <a:t> </a:t>
            </a:r>
            <a:r>
              <a:rPr lang="pl-PL" sz="2400" b="1" dirty="0">
                <a:latin typeface="Arial Narrow"/>
              </a:rPr>
              <a:t>D Z G</a:t>
            </a:r>
            <a:r>
              <a:rPr lang="en-US" sz="2400" b="1" dirty="0">
                <a:latin typeface="Arial Narrow"/>
              </a:rPr>
              <a:t> </a:t>
            </a:r>
            <a:r>
              <a:rPr lang="pl-PL" sz="2400" b="1" dirty="0">
                <a:latin typeface="Arial Narrow"/>
              </a:rPr>
              <a:t> L</a:t>
            </a:r>
            <a:r>
              <a:rPr lang="en-US" sz="2400" b="1" dirty="0">
                <a:latin typeface="Arial Narrow"/>
              </a:rPr>
              <a:t> </a:t>
            </a:r>
            <a:r>
              <a:rPr lang="pl-PL" sz="2400" b="1" dirty="0">
                <a:latin typeface="Arial Narrow"/>
              </a:rPr>
              <a:t>S ...</a:t>
            </a:r>
            <a:r>
              <a:rPr lang="en-US" sz="2400" b="1" dirty="0">
                <a:latin typeface="Arial Narrow"/>
              </a:rPr>
              <a:t> </a:t>
            </a:r>
            <a:r>
              <a:rPr lang="pl-PL" sz="2400" b="1" dirty="0">
                <a:latin typeface="Arial Narrow"/>
              </a:rPr>
              <a:t>B T F Q</a:t>
            </a:r>
          </a:p>
          <a:p>
            <a:pPr algn="l" rtl="0">
              <a:defRPr lang="ar-AE" altLang="en-US"/>
            </a:pPr>
            <a:r>
              <a:rPr lang="en-US" sz="2400" dirty="0"/>
              <a:t> Try brute force . . .</a:t>
            </a:r>
          </a:p>
          <a:p>
            <a:pPr lvl="1" algn="l" rtl="0">
              <a:defRPr lang="ar-AE" altLang="en-US"/>
            </a:pPr>
            <a:r>
              <a:rPr lang="en-US" sz="2400" dirty="0"/>
              <a:t>Caesar cipher: 26 keys</a:t>
            </a:r>
          </a:p>
          <a:p>
            <a:pPr lvl="1" algn="l" rtl="0">
              <a:defRPr lang="ar-AE" altLang="en-US"/>
            </a:pPr>
            <a:r>
              <a:rPr lang="en-US" sz="2400" dirty="0" err="1"/>
              <a:t>Monoalphabetic</a:t>
            </a:r>
            <a:r>
              <a:rPr lang="en-US" sz="2400" dirty="0"/>
              <a:t> (English alphabet): </a:t>
            </a:r>
            <a:r>
              <a:rPr lang="en-AU" sz="2400" dirty="0"/>
              <a:t>26! = 4 x 10</a:t>
            </a:r>
            <a:r>
              <a:rPr lang="en-AU" sz="2400" baseline="30000" dirty="0"/>
              <a:t>26</a:t>
            </a:r>
            <a:r>
              <a:rPr lang="en-AU" sz="2400" dirty="0"/>
              <a:t> keys </a:t>
            </a:r>
          </a:p>
          <a:p>
            <a:pPr lvl="1" algn="l" rtl="0" latinLnBrk="0">
              <a:defRPr lang="ar-AE" altLang="en-US"/>
            </a:pPr>
            <a:endParaRPr lang="ar-AE" altLang="en-US" sz="2000" dirty="0">
              <a:latin typeface="Courier"/>
              <a:ea typeface="ＭＳ Ｐゴシック"/>
              <a:cs typeface="+mn-cs"/>
            </a:endParaRPr>
          </a:p>
          <a:p>
            <a:pPr algn="l" rtl="0" eaLnBrk="1" latinLnBrk="0" hangingPunct="1">
              <a:lnSpc>
                <a:spcPct val="90000"/>
              </a:lnSpc>
              <a:defRPr lang="ar-AE" altLang="en-US"/>
            </a:pPr>
            <a:endParaRPr lang="ar-AE" alt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AU" dirty="0" err="1" smtClean="0"/>
              <a:t>Monoalphabetic</a:t>
            </a:r>
            <a:r>
              <a:rPr lang="en-AU" dirty="0" smtClean="0"/>
              <a:t> Cipher example</a:t>
            </a:r>
            <a:endParaRPr lang="ar-SA" dirty="0"/>
          </a:p>
        </p:txBody>
      </p:sp>
      <p:sp>
        <p:nvSpPr>
          <p:cNvPr id="36874" name="Rectangle 10"/>
          <p:cNvSpPr>
            <a:spLocks noChangeArrowheads="1"/>
          </p:cNvSpPr>
          <p:nvPr/>
        </p:nvSpPr>
        <p:spPr bwMode="auto">
          <a:xfrm>
            <a:off x="304800" y="1565702"/>
            <a:ext cx="8839200" cy="830997"/>
          </a:xfrm>
          <a:prstGeom prst="rect">
            <a:avLst/>
          </a:prstGeom>
          <a:noFill/>
          <a:ln w="9525">
            <a:noFill/>
            <a:miter lim="800000"/>
            <a:headEnd/>
            <a:tailEnd/>
          </a:ln>
        </p:spPr>
        <p:txBody>
          <a:bodyPr anchor="ctr">
            <a:spAutoFit/>
          </a:bodyPr>
          <a:lstStyle/>
          <a:p>
            <a:pPr algn="just" eaLnBrk="1" hangingPunct="1"/>
            <a:r>
              <a:rPr lang="en-US" altLang="ko-KR" sz="2400" b="0" i="0" baseline="0" dirty="0">
                <a:latin typeface="Malgun Gothic" pitchFamily="34" charset="-127"/>
                <a:ea typeface="Malgun Gothic" pitchFamily="34" charset="-127"/>
              </a:rPr>
              <a:t>We can use the key </a:t>
            </a:r>
            <a:r>
              <a:rPr lang="en-US" altLang="ko-KR" sz="2400" b="0" i="0" baseline="0" dirty="0" smtClean="0">
                <a:latin typeface="Malgun Gothic" pitchFamily="34" charset="-127"/>
                <a:ea typeface="Malgun Gothic" pitchFamily="34" charset="-127"/>
              </a:rPr>
              <a:t>in the below </a:t>
            </a:r>
            <a:r>
              <a:rPr lang="en-US" altLang="ko-KR" sz="2400" b="0" i="0" baseline="0" dirty="0">
                <a:ea typeface="Malgun Gothic" pitchFamily="34" charset="-127"/>
                <a:cs typeface="Times New Roman" pitchFamily="18" charset="0"/>
              </a:rPr>
              <a:t>Figure </a:t>
            </a:r>
            <a:r>
              <a:rPr lang="en-US" altLang="ko-KR" sz="2400" b="0" i="0" baseline="0" dirty="0" smtClean="0">
                <a:latin typeface="Malgun Gothic" pitchFamily="34" charset="-127"/>
                <a:ea typeface="Malgun Gothic" pitchFamily="34" charset="-127"/>
              </a:rPr>
              <a:t>to </a:t>
            </a:r>
            <a:r>
              <a:rPr lang="en-US" altLang="ko-KR" sz="2400" b="0" i="0" baseline="0" dirty="0">
                <a:latin typeface="Malgun Gothic" pitchFamily="34" charset="-127"/>
                <a:ea typeface="Malgun Gothic" pitchFamily="34" charset="-127"/>
              </a:rPr>
              <a:t>encrypt the message</a:t>
            </a:r>
          </a:p>
        </p:txBody>
      </p:sp>
      <p:sp>
        <p:nvSpPr>
          <p:cNvPr id="36876" name="Rectangle 13"/>
          <p:cNvSpPr>
            <a:spLocks noChangeArrowheads="1"/>
          </p:cNvSpPr>
          <p:nvPr/>
        </p:nvSpPr>
        <p:spPr bwMode="auto">
          <a:xfrm>
            <a:off x="304800" y="3048000"/>
            <a:ext cx="8839200" cy="457200"/>
          </a:xfrm>
          <a:prstGeom prst="rect">
            <a:avLst/>
          </a:prstGeom>
          <a:noFill/>
          <a:ln w="9525">
            <a:noFill/>
            <a:miter lim="800000"/>
            <a:headEnd/>
            <a:tailEnd/>
          </a:ln>
        </p:spPr>
        <p:txBody>
          <a:bodyPr anchor="ctr">
            <a:spAutoFit/>
          </a:bodyPr>
          <a:lstStyle/>
          <a:p>
            <a:pPr algn="just" eaLnBrk="1" hangingPunct="1"/>
            <a:r>
              <a:rPr lang="en-US" altLang="ko-KR" sz="2400" b="0" i="0" baseline="0">
                <a:latin typeface="Malgun Gothic" pitchFamily="34" charset="-127"/>
                <a:ea typeface="Malgun Gothic" pitchFamily="34" charset="-127"/>
              </a:rPr>
              <a:t>The ciphertext is</a:t>
            </a:r>
          </a:p>
        </p:txBody>
      </p:sp>
      <p:pic>
        <p:nvPicPr>
          <p:cNvPr id="36877" name="Picture 15"/>
          <p:cNvPicPr>
            <a:picLocks noChangeAspect="1" noChangeArrowheads="1"/>
          </p:cNvPicPr>
          <p:nvPr/>
        </p:nvPicPr>
        <p:blipFill>
          <a:blip r:embed="rId3"/>
          <a:srcRect/>
          <a:stretch>
            <a:fillRect/>
          </a:stretch>
        </p:blipFill>
        <p:spPr bwMode="auto">
          <a:xfrm>
            <a:off x="1143000" y="2362200"/>
            <a:ext cx="7185025" cy="485775"/>
          </a:xfrm>
          <a:prstGeom prst="rect">
            <a:avLst/>
          </a:prstGeom>
          <a:noFill/>
          <a:ln w="9525">
            <a:noFill/>
            <a:miter lim="800000"/>
            <a:headEnd/>
            <a:tailEnd/>
          </a:ln>
        </p:spPr>
      </p:pic>
      <p:pic>
        <p:nvPicPr>
          <p:cNvPr id="36878" name="Picture 16"/>
          <p:cNvPicPr>
            <a:picLocks noChangeAspect="1" noChangeArrowheads="1"/>
          </p:cNvPicPr>
          <p:nvPr/>
        </p:nvPicPr>
        <p:blipFill>
          <a:blip r:embed="rId4"/>
          <a:srcRect/>
          <a:stretch>
            <a:fillRect/>
          </a:stretch>
        </p:blipFill>
        <p:spPr bwMode="auto">
          <a:xfrm>
            <a:off x="685800" y="3733800"/>
            <a:ext cx="8007350" cy="368300"/>
          </a:xfrm>
          <a:prstGeom prst="rect">
            <a:avLst/>
          </a:prstGeom>
          <a:noFill/>
          <a:ln w="9525">
            <a:noFill/>
            <a:miter lim="800000"/>
            <a:headEnd/>
            <a:tailEnd/>
          </a:ln>
        </p:spPr>
      </p:pic>
      <p:pic>
        <p:nvPicPr>
          <p:cNvPr id="36880" name="Picture 16"/>
          <p:cNvPicPr>
            <a:picLocks noChangeAspect="1" noChangeArrowheads="1"/>
          </p:cNvPicPr>
          <p:nvPr/>
        </p:nvPicPr>
        <p:blipFill>
          <a:blip r:embed="rId5"/>
          <a:srcRect/>
          <a:stretch>
            <a:fillRect/>
          </a:stretch>
        </p:blipFill>
        <p:spPr bwMode="auto">
          <a:xfrm>
            <a:off x="152400" y="5257800"/>
            <a:ext cx="8775700" cy="663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altLang="ko-KR" dirty="0" smtClean="0"/>
              <a:t>Examples of  </a:t>
            </a:r>
            <a:r>
              <a:rPr lang="en-US" altLang="ko-KR" dirty="0" err="1" smtClean="0"/>
              <a:t>Monoalphabetic</a:t>
            </a:r>
            <a:r>
              <a:rPr lang="en-US" altLang="ko-KR" dirty="0" smtClean="0"/>
              <a:t> Ciphers</a:t>
            </a:r>
            <a:endParaRPr lang="ar-SA" altLang="ko-KR" kern="1200" dirty="0" err="1" smtClean="0"/>
          </a:p>
        </p:txBody>
      </p:sp>
      <p:sp>
        <p:nvSpPr>
          <p:cNvPr id="18442" name="Rectangle 10"/>
          <p:cNvSpPr>
            <a:spLocks noChangeArrowheads="1"/>
          </p:cNvSpPr>
          <p:nvPr/>
        </p:nvSpPr>
        <p:spPr bwMode="auto">
          <a:xfrm>
            <a:off x="228600" y="2041996"/>
            <a:ext cx="8763000" cy="1200150"/>
          </a:xfrm>
          <a:prstGeom prst="rect">
            <a:avLst/>
          </a:prstGeom>
          <a:noFill/>
          <a:ln w="9525">
            <a:noFill/>
            <a:miter lim="800000"/>
            <a:headEnd/>
            <a:tailEnd/>
          </a:ln>
        </p:spPr>
        <p:txBody>
          <a:bodyPr anchor="ctr">
            <a:spAutoFit/>
          </a:bodyPr>
          <a:lstStyle/>
          <a:p>
            <a:pPr eaLnBrk="1" hangingPunct="1"/>
            <a:r>
              <a:rPr lang="en-US" altLang="ko-KR" sz="2400" b="0" i="0" baseline="0" dirty="0">
                <a:latin typeface="Malgun Gothic" pitchFamily="34" charset="-127"/>
                <a:ea typeface="Malgun Gothic" pitchFamily="34" charset="-127"/>
              </a:rPr>
              <a:t>The following shows a plaintext and its corresponding </a:t>
            </a:r>
            <a:r>
              <a:rPr lang="en-US" altLang="ko-KR" sz="2400" b="0" i="0" baseline="0" dirty="0" err="1">
                <a:latin typeface="Malgun Gothic" pitchFamily="34" charset="-127"/>
                <a:ea typeface="Malgun Gothic" pitchFamily="34" charset="-127"/>
              </a:rPr>
              <a:t>ciphertext</a:t>
            </a:r>
            <a:r>
              <a:rPr lang="en-US" altLang="ko-KR" sz="2400" b="0" i="0" baseline="0" dirty="0">
                <a:latin typeface="Malgun Gothic" pitchFamily="34" charset="-127"/>
                <a:ea typeface="Malgun Gothic" pitchFamily="34" charset="-127"/>
              </a:rPr>
              <a:t>.    The cipher is probably </a:t>
            </a:r>
            <a:r>
              <a:rPr lang="en-US" altLang="ko-KR" sz="2400" b="0" i="0" baseline="0" dirty="0" err="1">
                <a:latin typeface="Malgun Gothic" pitchFamily="34" charset="-127"/>
                <a:ea typeface="Malgun Gothic" pitchFamily="34" charset="-127"/>
              </a:rPr>
              <a:t>monoalphabetic</a:t>
            </a:r>
            <a:endParaRPr lang="en-US" altLang="ko-KR" sz="2400" b="0" i="0" baseline="0" dirty="0">
              <a:latin typeface="Malgun Gothic" pitchFamily="34" charset="-127"/>
              <a:ea typeface="Malgun Gothic" pitchFamily="34" charset="-127"/>
            </a:endParaRPr>
          </a:p>
          <a:p>
            <a:pPr eaLnBrk="1" hangingPunct="1"/>
            <a:r>
              <a:rPr lang="en-US" altLang="ko-KR" sz="2400" b="0" i="0" baseline="0" dirty="0">
                <a:latin typeface="Malgun Gothic" pitchFamily="34" charset="-127"/>
                <a:ea typeface="Malgun Gothic" pitchFamily="34" charset="-127"/>
              </a:rPr>
              <a:t> because both </a:t>
            </a:r>
            <a:r>
              <a:rPr lang="en-US" altLang="ko-KR" sz="2400" b="0" baseline="0" dirty="0">
                <a:ea typeface="Malgun Gothic" pitchFamily="34" charset="-127"/>
                <a:cs typeface="Times New Roman" pitchFamily="18" charset="0"/>
              </a:rPr>
              <a:t>l</a:t>
            </a:r>
            <a:r>
              <a:rPr lang="en-US" altLang="ko-KR" sz="2400" b="0" i="0" baseline="0" dirty="0">
                <a:ea typeface="Malgun Gothic" pitchFamily="34" charset="-127"/>
                <a:cs typeface="Times New Roman" pitchFamily="18" charset="0"/>
              </a:rPr>
              <a:t>’</a:t>
            </a:r>
            <a:r>
              <a:rPr lang="en-US" altLang="ko-KR" sz="2400" b="0" i="0" baseline="0" dirty="0">
                <a:latin typeface="Malgun Gothic" pitchFamily="34" charset="-127"/>
                <a:ea typeface="Malgun Gothic" pitchFamily="34" charset="-127"/>
              </a:rPr>
              <a:t>s </a:t>
            </a:r>
            <a:r>
              <a:rPr lang="en-US" altLang="ko-KR" sz="2400" b="0" i="0" baseline="0" dirty="0" smtClean="0">
                <a:latin typeface="Malgun Gothic" pitchFamily="34" charset="-127"/>
                <a:ea typeface="Malgun Gothic" pitchFamily="34" charset="-127"/>
              </a:rPr>
              <a:t>are </a:t>
            </a:r>
            <a:r>
              <a:rPr lang="en-US" altLang="ko-KR" sz="2400" b="0" i="0" baseline="0" dirty="0">
                <a:latin typeface="Malgun Gothic" pitchFamily="34" charset="-127"/>
                <a:ea typeface="Malgun Gothic" pitchFamily="34" charset="-127"/>
              </a:rPr>
              <a:t>encrypted as </a:t>
            </a:r>
            <a:r>
              <a:rPr lang="en-US" altLang="ko-KR" sz="2400" b="0" baseline="0" dirty="0">
                <a:ea typeface="Malgun Gothic" pitchFamily="34" charset="-127"/>
              </a:rPr>
              <a:t>O</a:t>
            </a:r>
            <a:r>
              <a:rPr lang="en-US" altLang="ko-KR" sz="2400" b="0" i="0" baseline="0" dirty="0">
                <a:latin typeface="Malgun Gothic" pitchFamily="34" charset="-127"/>
                <a:ea typeface="Malgun Gothic" pitchFamily="34" charset="-127"/>
              </a:rPr>
              <a:t>’s.</a:t>
            </a:r>
          </a:p>
        </p:txBody>
      </p:sp>
      <p:sp>
        <p:nvSpPr>
          <p:cNvPr id="18443" name="Text Box 18"/>
          <p:cNvSpPr txBox="1">
            <a:spLocks noChangeArrowheads="1"/>
          </p:cNvSpPr>
          <p:nvPr/>
        </p:nvSpPr>
        <p:spPr bwMode="auto">
          <a:xfrm>
            <a:off x="228600" y="1508596"/>
            <a:ext cx="1383712" cy="461665"/>
          </a:xfrm>
          <a:prstGeom prst="rect">
            <a:avLst/>
          </a:prstGeom>
          <a:noFill/>
          <a:ln w="9525">
            <a:noFill/>
            <a:miter lim="800000"/>
            <a:headEnd/>
            <a:tailEnd/>
          </a:ln>
        </p:spPr>
        <p:txBody>
          <a:bodyPr wrap="none">
            <a:spAutoFit/>
          </a:bodyPr>
          <a:lstStyle/>
          <a:p>
            <a:r>
              <a:rPr lang="en-US" altLang="ko-KR" sz="2400" i="0" baseline="0" dirty="0" smtClean="0">
                <a:solidFill>
                  <a:srgbClr val="7030A0"/>
                </a:solidFill>
                <a:ea typeface="Gulim" pitchFamily="34" charset="-127"/>
              </a:rPr>
              <a:t>Example</a:t>
            </a:r>
            <a:endParaRPr lang="en-US" altLang="ko-KR" sz="2000" baseline="0" dirty="0">
              <a:solidFill>
                <a:srgbClr val="7030A0"/>
              </a:solidFill>
              <a:ea typeface="Gulim" pitchFamily="34" charset="-127"/>
            </a:endParaRPr>
          </a:p>
        </p:txBody>
      </p:sp>
      <p:sp>
        <p:nvSpPr>
          <p:cNvPr id="18444" name="Rectangle 21"/>
          <p:cNvSpPr>
            <a:spLocks noChangeArrowheads="1"/>
          </p:cNvSpPr>
          <p:nvPr/>
        </p:nvSpPr>
        <p:spPr bwMode="auto">
          <a:xfrm>
            <a:off x="152400" y="4893146"/>
            <a:ext cx="8839200" cy="1200150"/>
          </a:xfrm>
          <a:prstGeom prst="rect">
            <a:avLst/>
          </a:prstGeom>
          <a:noFill/>
          <a:ln w="9525">
            <a:noFill/>
            <a:miter lim="800000"/>
            <a:headEnd/>
            <a:tailEnd/>
          </a:ln>
        </p:spPr>
        <p:txBody>
          <a:bodyPr anchor="ctr">
            <a:spAutoFit/>
          </a:bodyPr>
          <a:lstStyle/>
          <a:p>
            <a:pPr eaLnBrk="1" hangingPunct="1"/>
            <a:r>
              <a:rPr lang="en-US" altLang="ko-KR" sz="2400" b="0" i="0" baseline="0" dirty="0">
                <a:latin typeface="Malgun Gothic" pitchFamily="34" charset="-127"/>
                <a:ea typeface="Malgun Gothic" pitchFamily="34" charset="-127"/>
              </a:rPr>
              <a:t>The following shows a plaintext and its corresponding </a:t>
            </a:r>
            <a:r>
              <a:rPr lang="en-US" altLang="ko-KR" sz="2400" b="0" i="0" baseline="0" dirty="0" err="1">
                <a:latin typeface="Malgun Gothic" pitchFamily="34" charset="-127"/>
                <a:ea typeface="Malgun Gothic" pitchFamily="34" charset="-127"/>
              </a:rPr>
              <a:t>ciphertext</a:t>
            </a:r>
            <a:r>
              <a:rPr lang="en-US" altLang="ko-KR" sz="2400" b="0" i="0" baseline="0" dirty="0">
                <a:latin typeface="Malgun Gothic" pitchFamily="34" charset="-127"/>
                <a:ea typeface="Malgun Gothic" pitchFamily="34" charset="-127"/>
              </a:rPr>
              <a:t>.    The cipher is not </a:t>
            </a:r>
            <a:r>
              <a:rPr lang="en-US" altLang="ko-KR" sz="2400" b="0" i="0" baseline="0" dirty="0" err="1">
                <a:latin typeface="Malgun Gothic" pitchFamily="34" charset="-127"/>
                <a:ea typeface="Malgun Gothic" pitchFamily="34" charset="-127"/>
              </a:rPr>
              <a:t>monoalphabetic</a:t>
            </a:r>
            <a:r>
              <a:rPr lang="en-US" altLang="ko-KR" sz="2400" b="0" i="0" baseline="0" dirty="0">
                <a:latin typeface="Malgun Gothic" pitchFamily="34" charset="-127"/>
                <a:ea typeface="Malgun Gothic" pitchFamily="34" charset="-127"/>
              </a:rPr>
              <a:t> </a:t>
            </a:r>
          </a:p>
          <a:p>
            <a:pPr eaLnBrk="1" hangingPunct="1"/>
            <a:r>
              <a:rPr lang="en-US" altLang="ko-KR" sz="2400" b="0" i="0" baseline="0" dirty="0">
                <a:latin typeface="Malgun Gothic" pitchFamily="34" charset="-127"/>
                <a:ea typeface="Malgun Gothic" pitchFamily="34" charset="-127"/>
              </a:rPr>
              <a:t>   because each </a:t>
            </a:r>
            <a:r>
              <a:rPr lang="en-US" altLang="ko-KR" sz="2400" b="0" baseline="0" dirty="0">
                <a:ea typeface="Malgun Gothic" pitchFamily="34" charset="-127"/>
                <a:cs typeface="Times New Roman" pitchFamily="18" charset="0"/>
              </a:rPr>
              <a:t>l</a:t>
            </a:r>
            <a:r>
              <a:rPr lang="en-US" altLang="ko-KR" sz="2400" b="0" i="0" baseline="0" dirty="0">
                <a:latin typeface="Malgun Gothic" pitchFamily="34" charset="-127"/>
                <a:ea typeface="Malgun Gothic" pitchFamily="34" charset="-127"/>
              </a:rPr>
              <a:t> (el) is encrypted by a different character. </a:t>
            </a:r>
          </a:p>
        </p:txBody>
      </p:sp>
      <p:sp>
        <p:nvSpPr>
          <p:cNvPr id="18445" name="Text Box 22"/>
          <p:cNvSpPr txBox="1">
            <a:spLocks noChangeArrowheads="1"/>
          </p:cNvSpPr>
          <p:nvPr/>
        </p:nvSpPr>
        <p:spPr bwMode="auto">
          <a:xfrm>
            <a:off x="152400" y="4327996"/>
            <a:ext cx="1383712" cy="461665"/>
          </a:xfrm>
          <a:prstGeom prst="rect">
            <a:avLst/>
          </a:prstGeom>
          <a:noFill/>
          <a:ln w="9525">
            <a:noFill/>
            <a:miter lim="800000"/>
            <a:headEnd/>
            <a:tailEnd/>
          </a:ln>
        </p:spPr>
        <p:txBody>
          <a:bodyPr wrap="none">
            <a:spAutoFit/>
          </a:bodyPr>
          <a:lstStyle/>
          <a:p>
            <a:r>
              <a:rPr lang="en-US" altLang="ko-KR" sz="2400" i="0" baseline="0" dirty="0" smtClean="0">
                <a:solidFill>
                  <a:srgbClr val="7030A0"/>
                </a:solidFill>
                <a:ea typeface="Gulim" pitchFamily="34" charset="-127"/>
              </a:rPr>
              <a:t>Example</a:t>
            </a:r>
            <a:endParaRPr lang="en-US" altLang="ko-KR" sz="2000" baseline="0" dirty="0">
              <a:solidFill>
                <a:srgbClr val="7030A0"/>
              </a:solidFill>
              <a:ea typeface="Gulim" pitchFamily="34" charset="-127"/>
            </a:endParaRPr>
          </a:p>
        </p:txBody>
      </p:sp>
      <p:grpSp>
        <p:nvGrpSpPr>
          <p:cNvPr id="2" name="Group 21"/>
          <p:cNvGrpSpPr>
            <a:grpSpLocks noChangeAspect="1"/>
          </p:cNvGrpSpPr>
          <p:nvPr/>
        </p:nvGrpSpPr>
        <p:grpSpPr bwMode="auto">
          <a:xfrm>
            <a:off x="1619672" y="3717032"/>
            <a:ext cx="5262563" cy="639763"/>
            <a:chOff x="1056" y="1968"/>
            <a:chExt cx="3315" cy="403"/>
          </a:xfrm>
        </p:grpSpPr>
        <p:sp>
          <p:nvSpPr>
            <p:cNvPr id="18449" name="AutoShape 20"/>
            <p:cNvSpPr>
              <a:spLocks noChangeAspect="1" noChangeArrowheads="1" noTextEdit="1"/>
            </p:cNvSpPr>
            <p:nvPr/>
          </p:nvSpPr>
          <p:spPr bwMode="auto">
            <a:xfrm>
              <a:off x="1056" y="1968"/>
              <a:ext cx="3312" cy="400"/>
            </a:xfrm>
            <a:prstGeom prst="rect">
              <a:avLst/>
            </a:prstGeom>
            <a:noFill/>
            <a:ln w="9525">
              <a:noFill/>
              <a:miter lim="800000"/>
              <a:headEnd/>
              <a:tailEnd/>
            </a:ln>
          </p:spPr>
          <p:txBody>
            <a:bodyPr/>
            <a:lstStyle/>
            <a:p>
              <a:endParaRPr lang="ar-SA"/>
            </a:p>
          </p:txBody>
        </p:sp>
        <p:pic>
          <p:nvPicPr>
            <p:cNvPr id="18450" name="Picture 22"/>
            <p:cNvPicPr>
              <a:picLocks noChangeAspect="1" noChangeArrowheads="1"/>
            </p:cNvPicPr>
            <p:nvPr/>
          </p:nvPicPr>
          <p:blipFill>
            <a:blip r:embed="rId3"/>
            <a:srcRect/>
            <a:stretch>
              <a:fillRect/>
            </a:stretch>
          </p:blipFill>
          <p:spPr bwMode="auto">
            <a:xfrm>
              <a:off x="1056" y="1968"/>
              <a:ext cx="3315" cy="403"/>
            </a:xfrm>
            <a:prstGeom prst="rect">
              <a:avLst/>
            </a:prstGeom>
            <a:noFill/>
            <a:ln w="9525">
              <a:noFill/>
              <a:miter lim="800000"/>
              <a:headEnd/>
              <a:tailEnd/>
            </a:ln>
          </p:spPr>
        </p:pic>
      </p:grpSp>
      <p:pic>
        <p:nvPicPr>
          <p:cNvPr id="18448" name="Picture 24" descr="C:\Documents and Settings\jje\바탕 화면\[무제].jpg"/>
          <p:cNvPicPr>
            <a:picLocks noChangeAspect="1" noChangeArrowheads="1"/>
          </p:cNvPicPr>
          <p:nvPr/>
        </p:nvPicPr>
        <p:blipFill>
          <a:blip r:embed="rId4"/>
          <a:srcRect/>
          <a:stretch>
            <a:fillRect/>
          </a:stretch>
        </p:blipFill>
        <p:spPr bwMode="auto">
          <a:xfrm>
            <a:off x="1547664" y="6093296"/>
            <a:ext cx="5535612"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ar-SA" dirty="0"/>
          </a:p>
        </p:txBody>
      </p:sp>
      <p:sp>
        <p:nvSpPr>
          <p:cNvPr id="3" name="Content Placeholder 2"/>
          <p:cNvSpPr>
            <a:spLocks noGrp="1"/>
          </p:cNvSpPr>
          <p:nvPr>
            <p:ph idx="1"/>
          </p:nvPr>
        </p:nvSpPr>
        <p:spPr/>
        <p:txBody>
          <a:bodyPr/>
          <a:lstStyle/>
          <a:p>
            <a:pPr algn="l" rtl="0"/>
            <a:r>
              <a:rPr lang="en-US" dirty="0" smtClean="0"/>
              <a:t>Symmetric Cipher Model</a:t>
            </a:r>
          </a:p>
          <a:p>
            <a:pPr algn="l" rtl="0"/>
            <a:r>
              <a:rPr lang="en-US" dirty="0" smtClean="0"/>
              <a:t>Substitution Techniques</a:t>
            </a:r>
          </a:p>
          <a:p>
            <a:pPr algn="l" rtl="0"/>
            <a:r>
              <a:rPr lang="en-US" dirty="0" smtClean="0"/>
              <a:t>Transposition Techniques</a:t>
            </a:r>
          </a:p>
          <a:p>
            <a:pPr algn="l" rtl="0"/>
            <a:r>
              <a:rPr lang="en-US" dirty="0" smtClean="0"/>
              <a:t>Rotor Machines</a:t>
            </a:r>
          </a:p>
          <a:p>
            <a:pPr algn="l" rtl="0"/>
            <a:r>
              <a:rPr lang="en-US" dirty="0" err="1" smtClean="0"/>
              <a:t>Steganography</a:t>
            </a:r>
            <a:endParaRPr lang="ar-S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r>
              <a:rPr lang="en-AU"/>
              <a:t>Monoalphabetic Cipher Security</a:t>
            </a:r>
          </a:p>
        </p:txBody>
      </p:sp>
      <p:sp>
        <p:nvSpPr>
          <p:cNvPr id="71683" name="Rectangle 3"/>
          <p:cNvSpPr>
            <a:spLocks noGrp="1" noChangeArrowheads="1"/>
          </p:cNvSpPr>
          <p:nvPr>
            <p:ph idx="1"/>
          </p:nvPr>
        </p:nvSpPr>
        <p:spPr/>
        <p:txBody>
          <a:bodyPr/>
          <a:lstStyle/>
          <a:p>
            <a:pPr algn="l" rtl="0" eaLnBrk="1" hangingPunct="1"/>
            <a:r>
              <a:rPr lang="en-AU" dirty="0" smtClean="0"/>
              <a:t>now have a total of 26! = 4 x 10</a:t>
            </a:r>
            <a:r>
              <a:rPr lang="en-AU" baseline="30000" dirty="0" smtClean="0"/>
              <a:t>26</a:t>
            </a:r>
            <a:r>
              <a:rPr lang="en-AU" dirty="0" smtClean="0"/>
              <a:t> keys </a:t>
            </a:r>
          </a:p>
          <a:p>
            <a:pPr algn="l" rtl="0">
              <a:lnSpc>
                <a:spcPct val="120000"/>
              </a:lnSpc>
            </a:pPr>
            <a:r>
              <a:rPr lang="en-AU" dirty="0" smtClean="0"/>
              <a:t>With so many keys, it is secure against brute-force attacks.</a:t>
            </a:r>
          </a:p>
          <a:p>
            <a:pPr algn="l" rtl="0">
              <a:lnSpc>
                <a:spcPct val="120000"/>
              </a:lnSpc>
            </a:pPr>
            <a:r>
              <a:rPr lang="en-AU" dirty="0" smtClean="0"/>
              <a:t>But not secure against some cryptanalytic attacks.</a:t>
            </a:r>
          </a:p>
          <a:p>
            <a:pPr algn="l" rtl="0">
              <a:lnSpc>
                <a:spcPct val="120000"/>
              </a:lnSpc>
            </a:pPr>
            <a:r>
              <a:rPr lang="en-US" dirty="0" smtClean="0"/>
              <a:t>Problem is language characteristics.</a:t>
            </a:r>
          </a:p>
          <a:p>
            <a:pPr algn="l" rtl="0" eaLnBrk="1" hangingPunct="1"/>
            <a:endParaRPr lang="en-AU"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a:defRPr lang="ar-AE"/>
            </a:pPr>
            <a:r>
              <a:rPr lang="en-US" sz="4000"/>
              <a:t>Attacks on Monoalphabetic Ciphers</a:t>
            </a:r>
            <a:endParaRPr lang="en-AU" sz="4000"/>
          </a:p>
        </p:txBody>
      </p:sp>
      <p:sp>
        <p:nvSpPr>
          <p:cNvPr id="72707" name="Rectangle 3"/>
          <p:cNvSpPr>
            <a:spLocks noGrp="1" noChangeArrowheads="1"/>
          </p:cNvSpPr>
          <p:nvPr>
            <p:ph idx="1"/>
          </p:nvPr>
        </p:nvSpPr>
        <p:spPr>
          <a:xfrm>
            <a:off x="323528" y="1628800"/>
            <a:ext cx="7727950" cy="4114800"/>
          </a:xfrm>
        </p:spPr>
        <p:txBody>
          <a:bodyPr/>
          <a:lstStyle/>
          <a:p>
            <a:pPr algn="l">
              <a:defRPr lang="ar-AE" altLang="en-US"/>
            </a:pPr>
            <a:r>
              <a:rPr lang="en-US" sz="2400"/>
              <a:t>Exploit the regularities of the language</a:t>
            </a:r>
          </a:p>
          <a:p>
            <a:pPr lvl="1" algn="l">
              <a:defRPr lang="ar-AE" altLang="en-US"/>
            </a:pPr>
            <a:r>
              <a:rPr lang="en-US" sz="2400"/>
              <a:t>Frequency of letters, digrams, trigrams</a:t>
            </a:r>
          </a:p>
          <a:p>
            <a:pPr lvl="1" algn="l" latinLnBrk="0">
              <a:defRPr lang="ar-AE" altLang="en-US"/>
            </a:pPr>
            <a:endParaRPr lang="ar-AE" altLang="en-US" sz="2400"/>
          </a:p>
          <a:p>
            <a:pPr lvl="1" algn="l" latinLnBrk="0">
              <a:defRPr lang="ar-AE" altLang="en-US"/>
            </a:pPr>
            <a:endParaRPr lang="ar-AE" altLang="en-US" sz="2400"/>
          </a:p>
          <a:p>
            <a:pPr lvl="1" algn="l" latinLnBrk="0">
              <a:defRPr lang="ar-AE" altLang="en-US"/>
            </a:pPr>
            <a:endParaRPr lang="ar-AE" altLang="en-US" sz="2400"/>
          </a:p>
          <a:p>
            <a:pPr lvl="1" algn="l">
              <a:defRPr lang="ar-AE" altLang="en-US"/>
            </a:pPr>
            <a:r>
              <a:rPr lang="en-US" sz="2400"/>
              <a:t>Expected words</a:t>
            </a:r>
          </a:p>
          <a:p>
            <a:pPr algn="l">
              <a:defRPr lang="ar-AE" altLang="en-US"/>
            </a:pPr>
            <a:r>
              <a:rPr lang="en-US" sz="2400"/>
              <a:t>Fundamental problem with monoalphabetic ciphers</a:t>
            </a:r>
          </a:p>
          <a:p>
            <a:pPr lvl="1" algn="l">
              <a:defRPr lang="ar-AE" altLang="en-US"/>
            </a:pPr>
            <a:r>
              <a:rPr lang="en-US" sz="2400"/>
              <a:t>Ciphertext reflects the frequency data of original plaintext</a:t>
            </a:r>
          </a:p>
          <a:p>
            <a:pPr marL="0" lvl="1" indent="0" algn="l">
              <a:buNone/>
              <a:defRPr lang="ar-AE" altLang="en-US"/>
            </a:pPr>
            <a:endParaRPr lang="en-US" sz="2400"/>
          </a:p>
          <a:p>
            <a:pPr lvl="0" latinLnBrk="0">
              <a:defRPr lang="ar-AE" altLang="en-US"/>
            </a:pPr>
            <a:endParaRPr lang="ar-AE" altLang="en-US" sz="2400"/>
          </a:p>
        </p:txBody>
      </p:sp>
      <p:pic>
        <p:nvPicPr>
          <p:cNvPr id="5" name="Picture 18"/>
          <p:cNvPicPr>
            <a:picLocks noChangeAspect="1" noChangeArrowheads="1"/>
          </p:cNvPicPr>
          <p:nvPr/>
        </p:nvPicPr>
        <p:blipFill rotWithShape="1">
          <a:blip r:embed="rId3"/>
          <a:srcRect/>
          <a:stretch>
            <a:fillRect/>
          </a:stretch>
        </p:blipFill>
        <p:spPr>
          <a:xfrm>
            <a:off x="971600" y="2564904"/>
            <a:ext cx="7696200" cy="1330325"/>
          </a:xfrm>
          <a:prstGeom prst="rect">
            <a:avLst/>
          </a:prstGeom>
          <a:noFill/>
          <a:ln w="9525">
            <a:noFill/>
            <a:miter/>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0"/>
            <a:ext cx="8229600" cy="1139825"/>
          </a:xfrm>
        </p:spPr>
        <p:txBody>
          <a:bodyPr/>
          <a:lstStyle/>
          <a:p>
            <a:pPr eaLnBrk="1" hangingPunct="1">
              <a:defRPr/>
            </a:pPr>
            <a:r>
              <a:rPr lang="en-AU"/>
              <a:t>English Letter Frequencies</a:t>
            </a:r>
          </a:p>
        </p:txBody>
      </p:sp>
      <p:pic>
        <p:nvPicPr>
          <p:cNvPr id="51203" name="Picture 6"/>
          <p:cNvPicPr>
            <a:picLocks noChangeAspect="1"/>
          </p:cNvPicPr>
          <p:nvPr/>
        </p:nvPicPr>
        <p:blipFill>
          <a:blip r:embed="rId3"/>
          <a:srcRect/>
          <a:stretch>
            <a:fillRect/>
          </a:stretch>
        </p:blipFill>
        <p:spPr bwMode="auto">
          <a:xfrm>
            <a:off x="609600" y="1143000"/>
            <a:ext cx="7759700" cy="5549900"/>
          </a:xfrm>
          <a:prstGeom prst="rect">
            <a:avLst/>
          </a:prstGeom>
          <a:noFill/>
          <a:ln w="9525">
            <a:noFill/>
            <a:miter lim="800000"/>
            <a:headEnd/>
            <a:tailEnd/>
          </a:ln>
        </p:spPr>
      </p:pic>
      <p:sp>
        <p:nvSpPr>
          <p:cNvPr id="4" name="Rectangle 3"/>
          <p:cNvSpPr/>
          <p:nvPr/>
        </p:nvSpPr>
        <p:spPr>
          <a:xfrm>
            <a:off x="2699792" y="1268760"/>
            <a:ext cx="5400600" cy="160043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AU" sz="2000" dirty="0" err="1" smtClean="0"/>
              <a:t>eg</a:t>
            </a:r>
            <a:r>
              <a:rPr lang="en-AU" sz="2000" dirty="0" smtClean="0"/>
              <a:t> "</a:t>
            </a:r>
            <a:r>
              <a:rPr lang="en-AU" sz="2000" dirty="0" err="1" smtClean="0"/>
              <a:t>th</a:t>
            </a:r>
            <a:r>
              <a:rPr lang="en-AU" sz="2000" dirty="0" smtClean="0"/>
              <a:t> </a:t>
            </a:r>
            <a:r>
              <a:rPr lang="en-AU" sz="2000" dirty="0" err="1" smtClean="0"/>
              <a:t>lrd</a:t>
            </a:r>
            <a:r>
              <a:rPr lang="en-AU" sz="2000" dirty="0" smtClean="0"/>
              <a:t> s m </a:t>
            </a:r>
            <a:r>
              <a:rPr lang="en-AU" sz="2000" dirty="0" err="1" smtClean="0"/>
              <a:t>shphrd</a:t>
            </a:r>
            <a:r>
              <a:rPr lang="en-AU" sz="2000" dirty="0" smtClean="0"/>
              <a:t> </a:t>
            </a:r>
            <a:r>
              <a:rPr lang="en-AU" sz="2000" dirty="0" err="1" smtClean="0"/>
              <a:t>shll</a:t>
            </a:r>
            <a:r>
              <a:rPr lang="en-AU" sz="2000" dirty="0" smtClean="0"/>
              <a:t> </a:t>
            </a:r>
            <a:r>
              <a:rPr lang="en-AU" sz="2000" dirty="0" err="1" smtClean="0"/>
              <a:t>nt</a:t>
            </a:r>
            <a:r>
              <a:rPr lang="en-AU" sz="2000" dirty="0" smtClean="0"/>
              <a:t> </a:t>
            </a:r>
            <a:r>
              <a:rPr lang="en-AU" sz="2000" dirty="0" err="1" smtClean="0"/>
              <a:t>wnt</a:t>
            </a:r>
            <a:r>
              <a:rPr lang="en-AU" sz="2000" dirty="0" smtClean="0"/>
              <a:t>" </a:t>
            </a:r>
          </a:p>
          <a:p>
            <a:pPr>
              <a:defRPr/>
            </a:pPr>
            <a:r>
              <a:rPr lang="en-AU" sz="2000" dirty="0" smtClean="0"/>
              <a:t>letters are not equally commonly used </a:t>
            </a:r>
          </a:p>
          <a:p>
            <a:pPr>
              <a:defRPr/>
            </a:pPr>
            <a:r>
              <a:rPr lang="en-AU" sz="2000" dirty="0" smtClean="0"/>
              <a:t>in English E is by far the most common letter </a:t>
            </a:r>
          </a:p>
          <a:p>
            <a:pPr lvl="1">
              <a:defRPr/>
            </a:pPr>
            <a:r>
              <a:rPr lang="en-AU" dirty="0" smtClean="0"/>
              <a:t>followed by T,R,N,I,O,A,S </a:t>
            </a:r>
          </a:p>
          <a:p>
            <a:pPr>
              <a:defRPr/>
            </a:pPr>
            <a:r>
              <a:rPr lang="en-AU" sz="2000" dirty="0" smtClean="0"/>
              <a:t>other letters like Z,J,K,Q,X are fairly rare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dirty="0" smtClean="0"/>
              <a:t>Example Cryptanalysis</a:t>
            </a:r>
            <a:endParaRPr lang="en-AU" dirty="0" smtClean="0"/>
          </a:p>
        </p:txBody>
      </p:sp>
      <p:sp>
        <p:nvSpPr>
          <p:cNvPr id="78851" name="Rectangle 3"/>
          <p:cNvSpPr>
            <a:spLocks noGrp="1" noChangeArrowheads="1"/>
          </p:cNvSpPr>
          <p:nvPr>
            <p:ph idx="1"/>
          </p:nvPr>
        </p:nvSpPr>
        <p:spPr/>
        <p:txBody>
          <a:bodyPr/>
          <a:lstStyle/>
          <a:p>
            <a:pPr algn="l" rtl="0" eaLnBrk="1" hangingPunct="1">
              <a:lnSpc>
                <a:spcPct val="90000"/>
              </a:lnSpc>
            </a:pPr>
            <a:r>
              <a:rPr lang="en-US" sz="2800" dirty="0" smtClean="0"/>
              <a:t>given </a:t>
            </a:r>
            <a:r>
              <a:rPr lang="en-US" sz="2800" dirty="0" err="1" smtClean="0"/>
              <a:t>ciphertext</a:t>
            </a:r>
            <a:r>
              <a:rPr lang="en-US" sz="2800" dirty="0" smtClean="0"/>
              <a:t>:</a:t>
            </a:r>
          </a:p>
          <a:p>
            <a:pPr lvl="1" algn="l" rtl="0" eaLnBrk="1" hangingPunct="1">
              <a:lnSpc>
                <a:spcPct val="90000"/>
              </a:lnSpc>
              <a:buFont typeface="Wingdings" pitchFamily="-107" charset="2"/>
              <a:buNone/>
            </a:pPr>
            <a:r>
              <a:rPr lang="en-AU" sz="1800" dirty="0" smtClean="0">
                <a:latin typeface="Courier New" pitchFamily="-107" charset="0"/>
                <a:ea typeface="ＭＳ Ｐゴシック" pitchFamily="-107" charset="-128"/>
              </a:rPr>
              <a:t>UZQSOVUOHXMOPVGPOZPEVSGZWSZOPFPESXUDBMETSXAIZ</a:t>
            </a:r>
          </a:p>
          <a:p>
            <a:pPr lvl="1" algn="l" rtl="0" eaLnBrk="1" hangingPunct="1">
              <a:lnSpc>
                <a:spcPct val="90000"/>
              </a:lnSpc>
              <a:buFont typeface="Wingdings" pitchFamily="-107" charset="2"/>
              <a:buNone/>
            </a:pPr>
            <a:r>
              <a:rPr lang="en-AU" sz="1800" dirty="0" smtClean="0">
                <a:latin typeface="Courier New" pitchFamily="-107" charset="0"/>
                <a:ea typeface="ＭＳ Ｐゴシック" pitchFamily="-107" charset="-128"/>
              </a:rPr>
              <a:t>VUEPHZHMDZSHZOWSFPAPPDTSVPQUZWYMXUZUHSX</a:t>
            </a:r>
          </a:p>
          <a:p>
            <a:pPr lvl="1" algn="l" rtl="0" eaLnBrk="1" hangingPunct="1">
              <a:lnSpc>
                <a:spcPct val="90000"/>
              </a:lnSpc>
              <a:buFont typeface="Wingdings" pitchFamily="-107" charset="2"/>
              <a:buNone/>
            </a:pPr>
            <a:r>
              <a:rPr lang="en-AU" sz="1800" dirty="0" smtClean="0">
                <a:latin typeface="Courier New" pitchFamily="-107" charset="0"/>
                <a:ea typeface="ＭＳ Ｐゴシック" pitchFamily="-107" charset="-128"/>
              </a:rPr>
              <a:t>EPYEPOPDZSZUFPOMBZWPFUPZHMDJUDTMOHMQ</a:t>
            </a:r>
            <a:endParaRPr lang="en-US" sz="2400" dirty="0" smtClean="0">
              <a:ea typeface="ＭＳ Ｐゴシック" pitchFamily="-107" charset="-128"/>
            </a:endParaRPr>
          </a:p>
          <a:p>
            <a:pPr algn="l" rtl="0" eaLnBrk="1" hangingPunct="1">
              <a:lnSpc>
                <a:spcPct val="90000"/>
              </a:lnSpc>
            </a:pPr>
            <a:r>
              <a:rPr lang="en-US" sz="2800" dirty="0" smtClean="0"/>
              <a:t>count relative letter frequencies (see text)</a:t>
            </a:r>
          </a:p>
          <a:p>
            <a:pPr algn="l" rtl="0" eaLnBrk="1" hangingPunct="1">
              <a:lnSpc>
                <a:spcPct val="90000"/>
              </a:lnSpc>
            </a:pPr>
            <a:r>
              <a:rPr lang="en-US" sz="2800" dirty="0" smtClean="0"/>
              <a:t>guess P &amp; Z are e and t</a:t>
            </a:r>
          </a:p>
          <a:p>
            <a:pPr algn="l" rtl="0" eaLnBrk="1" hangingPunct="1">
              <a:lnSpc>
                <a:spcPct val="90000"/>
              </a:lnSpc>
            </a:pPr>
            <a:r>
              <a:rPr lang="en-US" sz="2800" dirty="0" smtClean="0"/>
              <a:t>guess ZW is </a:t>
            </a:r>
            <a:r>
              <a:rPr lang="en-US" sz="2800" dirty="0" err="1" smtClean="0"/>
              <a:t>th</a:t>
            </a:r>
            <a:r>
              <a:rPr lang="en-US" sz="2800" dirty="0" smtClean="0"/>
              <a:t> and hence ZWP is the</a:t>
            </a:r>
          </a:p>
          <a:p>
            <a:pPr algn="l" rtl="0" eaLnBrk="1" hangingPunct="1">
              <a:lnSpc>
                <a:spcPct val="90000"/>
              </a:lnSpc>
            </a:pPr>
            <a:r>
              <a:rPr lang="en-US" sz="2800" dirty="0" smtClean="0"/>
              <a:t>proceeding with trial and error finally get:</a:t>
            </a:r>
          </a:p>
          <a:p>
            <a:pPr lvl="1" algn="l" rtl="0" eaLnBrk="1" hangingPunct="1">
              <a:lnSpc>
                <a:spcPct val="90000"/>
              </a:lnSpc>
              <a:buFont typeface="Wingdings" pitchFamily="-107" charset="2"/>
              <a:buNone/>
            </a:pPr>
            <a:r>
              <a:rPr lang="en-AU" sz="1800" dirty="0" smtClean="0">
                <a:latin typeface="Courier New" pitchFamily="-107" charset="0"/>
                <a:ea typeface="ＭＳ Ｐゴシック" pitchFamily="-107" charset="-128"/>
              </a:rPr>
              <a:t>it was disclosed yesterday that several informal but</a:t>
            </a:r>
          </a:p>
          <a:p>
            <a:pPr lvl="1" algn="l" rtl="0" eaLnBrk="1" hangingPunct="1">
              <a:lnSpc>
                <a:spcPct val="90000"/>
              </a:lnSpc>
              <a:buFont typeface="Wingdings" pitchFamily="-107" charset="2"/>
              <a:buNone/>
            </a:pPr>
            <a:r>
              <a:rPr lang="en-AU" sz="1800" dirty="0" smtClean="0">
                <a:latin typeface="Courier New" pitchFamily="-107" charset="0"/>
                <a:ea typeface="ＭＳ Ｐゴシック" pitchFamily="-107" charset="-128"/>
              </a:rPr>
              <a:t>direct contacts have been made with political</a:t>
            </a:r>
          </a:p>
          <a:p>
            <a:pPr lvl="1" algn="l" rtl="0" eaLnBrk="1" hangingPunct="1">
              <a:lnSpc>
                <a:spcPct val="90000"/>
              </a:lnSpc>
              <a:buFont typeface="Wingdings" pitchFamily="-107" charset="2"/>
              <a:buNone/>
            </a:pPr>
            <a:r>
              <a:rPr lang="en-AU" sz="1800" dirty="0" smtClean="0">
                <a:latin typeface="Courier New" pitchFamily="-107" charset="0"/>
                <a:ea typeface="ＭＳ Ｐゴシック" pitchFamily="-107" charset="-128"/>
              </a:rPr>
              <a:t>representatives of the </a:t>
            </a:r>
            <a:r>
              <a:rPr lang="en-AU" sz="1800" dirty="0" err="1" smtClean="0">
                <a:latin typeface="Courier New" pitchFamily="-107" charset="0"/>
                <a:ea typeface="ＭＳ Ｐゴシック" pitchFamily="-107" charset="-128"/>
              </a:rPr>
              <a:t>viet</a:t>
            </a:r>
            <a:r>
              <a:rPr lang="en-AU" sz="1800" dirty="0" smtClean="0">
                <a:latin typeface="Courier New" pitchFamily="-107" charset="0"/>
                <a:ea typeface="ＭＳ Ｐゴシック" pitchFamily="-107" charset="-128"/>
              </a:rPr>
              <a:t> cong in </a:t>
            </a:r>
            <a:r>
              <a:rPr lang="en-AU" sz="1800" dirty="0" err="1" smtClean="0">
                <a:latin typeface="Courier New" pitchFamily="-107" charset="0"/>
                <a:ea typeface="ＭＳ Ｐゴシック" pitchFamily="-107" charset="-128"/>
              </a:rPr>
              <a:t>moscow</a:t>
            </a:r>
            <a:endParaRPr lang="en-AU" sz="1800" dirty="0" smtClean="0">
              <a:latin typeface="Courier New" pitchFamily="-107" charset="0"/>
              <a:ea typeface="ＭＳ Ｐゴシック" pitchFamily="-107" charset="-128"/>
            </a:endParaRPr>
          </a:p>
          <a:p>
            <a:pPr lvl="1" algn="l" rtl="0" eaLnBrk="1" hangingPunct="1">
              <a:lnSpc>
                <a:spcPct val="90000"/>
              </a:lnSpc>
              <a:buFont typeface="Wingdings" pitchFamily="-107" charset="2"/>
              <a:buNone/>
            </a:pPr>
            <a:endParaRPr lang="en-AU" sz="1800" dirty="0" smtClean="0">
              <a:latin typeface="Courier New" pitchFamily="-107" charset="0"/>
              <a:ea typeface="ＭＳ Ｐゴシック" pitchFamily="-107" charset="-128"/>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defRPr/>
            </a:pPr>
            <a:r>
              <a:rPr lang="en-AU"/>
              <a:t>Polyalphabetic Ciphers</a:t>
            </a:r>
          </a:p>
        </p:txBody>
      </p:sp>
      <p:sp>
        <p:nvSpPr>
          <p:cNvPr id="87043" name="Rectangle 3"/>
          <p:cNvSpPr>
            <a:spLocks noGrp="1" noChangeArrowheads="1"/>
          </p:cNvSpPr>
          <p:nvPr>
            <p:ph idx="1"/>
          </p:nvPr>
        </p:nvSpPr>
        <p:spPr/>
        <p:txBody>
          <a:bodyPr/>
          <a:lstStyle/>
          <a:p>
            <a:pPr algn="l" rtl="0" eaLnBrk="1" hangingPunct="1">
              <a:defRPr/>
            </a:pPr>
            <a:r>
              <a:rPr lang="en-AU" sz="2800" b="1" dirty="0" err="1"/>
              <a:t>polyalphabetic</a:t>
            </a:r>
            <a:r>
              <a:rPr lang="en-AU" sz="2800" b="1" dirty="0"/>
              <a:t> substitution ciphers</a:t>
            </a:r>
            <a:r>
              <a:rPr lang="en-AU" sz="2800" dirty="0"/>
              <a:t> </a:t>
            </a:r>
            <a:endParaRPr lang="en-AU" sz="2800" dirty="0" smtClean="0"/>
          </a:p>
          <a:p>
            <a:pPr lvl="1" algn="l" rtl="0"/>
            <a:r>
              <a:rPr lang="en-AU" sz="2000" dirty="0" smtClean="0"/>
              <a:t>A sequence of </a:t>
            </a:r>
            <a:r>
              <a:rPr lang="en-AU" sz="2000" dirty="0" err="1" smtClean="0"/>
              <a:t>monoalphabetic</a:t>
            </a:r>
            <a:r>
              <a:rPr lang="en-AU" sz="2000" dirty="0" smtClean="0"/>
              <a:t> ciphers (M</a:t>
            </a:r>
            <a:r>
              <a:rPr lang="en-AU" sz="2000" baseline="-25000" dirty="0" smtClean="0"/>
              <a:t>1</a:t>
            </a:r>
            <a:r>
              <a:rPr lang="en-AU" sz="2000" dirty="0" smtClean="0"/>
              <a:t>, M</a:t>
            </a:r>
            <a:r>
              <a:rPr lang="en-AU" sz="2000" baseline="-25000" dirty="0" smtClean="0"/>
              <a:t>2</a:t>
            </a:r>
            <a:r>
              <a:rPr lang="en-AU" sz="2000" dirty="0" smtClean="0"/>
              <a:t>, M</a:t>
            </a:r>
            <a:r>
              <a:rPr lang="en-AU" sz="2000" baseline="-25000" dirty="0" smtClean="0"/>
              <a:t>3</a:t>
            </a:r>
            <a:r>
              <a:rPr lang="en-AU" sz="2000" dirty="0" smtClean="0"/>
              <a:t>, ..., M</a:t>
            </a:r>
            <a:r>
              <a:rPr lang="en-AU" sz="2000" baseline="-25000" dirty="0" smtClean="0"/>
              <a:t>k</a:t>
            </a:r>
            <a:r>
              <a:rPr lang="en-AU" sz="2000" dirty="0" smtClean="0"/>
              <a:t>) is used in turn to encrypt letters.</a:t>
            </a:r>
          </a:p>
          <a:p>
            <a:pPr lvl="1" algn="l" rtl="0"/>
            <a:r>
              <a:rPr lang="en-AU" sz="2000" dirty="0" smtClean="0"/>
              <a:t>A key determines which sequence of ciphers to use.</a:t>
            </a:r>
          </a:p>
          <a:p>
            <a:pPr lvl="1" algn="l" rtl="0"/>
            <a:r>
              <a:rPr lang="en-AU" sz="2000" dirty="0" smtClean="0"/>
              <a:t>Each plaintext letter has multiple corresponding </a:t>
            </a:r>
            <a:r>
              <a:rPr lang="en-AU" sz="2000" dirty="0" err="1" smtClean="0"/>
              <a:t>ciphertext</a:t>
            </a:r>
            <a:r>
              <a:rPr lang="en-AU" sz="2000" dirty="0" smtClean="0"/>
              <a:t> letters.</a:t>
            </a:r>
          </a:p>
          <a:p>
            <a:pPr lvl="1" algn="l" rtl="0"/>
            <a:r>
              <a:rPr lang="en-AU" sz="2000" dirty="0" smtClean="0"/>
              <a:t>This makes cryptanalysis harder since the letter frequency distribution will be flatter</a:t>
            </a:r>
            <a:r>
              <a:rPr lang="en-AU" dirty="0" smtClean="0"/>
              <a:t>. </a:t>
            </a:r>
          </a:p>
          <a:p>
            <a:pPr algn="l" rtl="0"/>
            <a:r>
              <a:rPr lang="en-US" dirty="0" smtClean="0"/>
              <a:t>Examples:</a:t>
            </a:r>
          </a:p>
          <a:p>
            <a:pPr lvl="1" algn="l" rtl="0"/>
            <a:r>
              <a:rPr lang="en-US" sz="2000" dirty="0" err="1" smtClean="0"/>
              <a:t>Vigenere</a:t>
            </a:r>
            <a:r>
              <a:rPr lang="en-US" sz="2000" dirty="0" smtClean="0"/>
              <a:t> cipher</a:t>
            </a:r>
          </a:p>
          <a:p>
            <a:pPr lvl="1" algn="l" rtl="0"/>
            <a:r>
              <a:rPr lang="en-US" sz="2000" dirty="0" err="1" smtClean="0"/>
              <a:t>Vernam</a:t>
            </a:r>
            <a:r>
              <a:rPr lang="en-US" sz="2000" dirty="0" smtClean="0"/>
              <a:t> cipher ( see the text book) </a:t>
            </a:r>
          </a:p>
          <a:p>
            <a:pPr lvl="1" algn="l" rtl="0"/>
            <a:r>
              <a:rPr lang="en-US" sz="2000" dirty="0" smtClean="0"/>
              <a:t>One time pad</a:t>
            </a:r>
            <a:endParaRPr lang="en-AU"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AU" smtClean="0"/>
              <a:t>Vigenère Cipher</a:t>
            </a:r>
          </a:p>
        </p:txBody>
      </p:sp>
      <p:sp>
        <p:nvSpPr>
          <p:cNvPr id="89091" name="Rectangle 3"/>
          <p:cNvSpPr>
            <a:spLocks noGrp="1" noChangeArrowheads="1"/>
          </p:cNvSpPr>
          <p:nvPr>
            <p:ph type="body" idx="1"/>
          </p:nvPr>
        </p:nvSpPr>
        <p:spPr/>
        <p:txBody>
          <a:bodyPr rtlCol="0">
            <a:normAutofit/>
          </a:bodyPr>
          <a:lstStyle/>
          <a:p>
            <a:pPr algn="l" rtl="0" eaLnBrk="1" fontAlgn="auto" hangingPunct="1">
              <a:spcAft>
                <a:spcPts val="0"/>
              </a:spcAft>
              <a:defRPr/>
            </a:pPr>
            <a:r>
              <a:rPr lang="en-AU" dirty="0"/>
              <a:t>S</a:t>
            </a:r>
            <a:r>
              <a:rPr lang="en-AU" dirty="0" smtClean="0"/>
              <a:t>implest </a:t>
            </a:r>
            <a:r>
              <a:rPr lang="en-AU" dirty="0" err="1"/>
              <a:t>polyalphabetic</a:t>
            </a:r>
            <a:r>
              <a:rPr lang="en-AU" dirty="0"/>
              <a:t> </a:t>
            </a:r>
            <a:r>
              <a:rPr lang="en-AU" dirty="0" smtClean="0"/>
              <a:t>substitution cipher</a:t>
            </a:r>
            <a:endParaRPr lang="en-AU" dirty="0"/>
          </a:p>
          <a:p>
            <a:pPr algn="l" rtl="0" eaLnBrk="1" fontAlgn="auto" hangingPunct="1">
              <a:spcAft>
                <a:spcPts val="0"/>
              </a:spcAft>
              <a:defRPr/>
            </a:pPr>
            <a:r>
              <a:rPr lang="en-AU" dirty="0" smtClean="0"/>
              <a:t>Consider the set of all Caesar ciphers: </a:t>
            </a:r>
          </a:p>
          <a:p>
            <a:pPr algn="l" rtl="0" eaLnBrk="1" fontAlgn="auto" hangingPunct="1">
              <a:spcAft>
                <a:spcPts val="0"/>
              </a:spcAft>
              <a:buFont typeface="Arial" pitchFamily="34" charset="0"/>
              <a:buNone/>
              <a:defRPr/>
            </a:pPr>
            <a:r>
              <a:rPr lang="en-AU" dirty="0" smtClean="0"/>
              <a:t>              { C</a:t>
            </a:r>
            <a:r>
              <a:rPr lang="en-AU" baseline="-25000" dirty="0" smtClean="0"/>
              <a:t>a</a:t>
            </a:r>
            <a:r>
              <a:rPr lang="en-AU" dirty="0" smtClean="0"/>
              <a:t>, </a:t>
            </a:r>
            <a:r>
              <a:rPr lang="en-AU" dirty="0" err="1" smtClean="0"/>
              <a:t>C</a:t>
            </a:r>
            <a:r>
              <a:rPr lang="en-AU" baseline="-25000" dirty="0" err="1" smtClean="0"/>
              <a:t>b</a:t>
            </a:r>
            <a:r>
              <a:rPr lang="en-AU" dirty="0" smtClean="0"/>
              <a:t>, C</a:t>
            </a:r>
            <a:r>
              <a:rPr lang="en-AU" baseline="-25000" dirty="0" smtClean="0"/>
              <a:t>c</a:t>
            </a:r>
            <a:r>
              <a:rPr lang="en-AU" dirty="0" smtClean="0"/>
              <a:t>, ..., </a:t>
            </a:r>
            <a:r>
              <a:rPr lang="en-AU" dirty="0" err="1" smtClean="0"/>
              <a:t>C</a:t>
            </a:r>
            <a:r>
              <a:rPr lang="en-AU" baseline="-25000" dirty="0" err="1" smtClean="0"/>
              <a:t>z</a:t>
            </a:r>
            <a:r>
              <a:rPr lang="en-AU" dirty="0" smtClean="0"/>
              <a:t> }</a:t>
            </a:r>
            <a:endParaRPr lang="en-AU" dirty="0"/>
          </a:p>
          <a:p>
            <a:pPr algn="l" rtl="0" eaLnBrk="1" fontAlgn="auto" hangingPunct="1">
              <a:spcAft>
                <a:spcPts val="0"/>
              </a:spcAft>
              <a:defRPr/>
            </a:pPr>
            <a:r>
              <a:rPr lang="en-AU" dirty="0" smtClean="0"/>
              <a:t>Key: e.g. </a:t>
            </a:r>
            <a:r>
              <a:rPr lang="en-AU" dirty="0" smtClean="0">
                <a:solidFill>
                  <a:srgbClr val="FF0000"/>
                </a:solidFill>
              </a:rPr>
              <a:t>security</a:t>
            </a:r>
            <a:endParaRPr lang="en-AU" dirty="0">
              <a:solidFill>
                <a:srgbClr val="FF0000"/>
              </a:solidFill>
            </a:endParaRPr>
          </a:p>
          <a:p>
            <a:pPr algn="l" rtl="0" eaLnBrk="1" fontAlgn="auto" hangingPunct="1">
              <a:spcAft>
                <a:spcPts val="0"/>
              </a:spcAft>
              <a:defRPr/>
            </a:pPr>
            <a:r>
              <a:rPr lang="en-AU" dirty="0" smtClean="0"/>
              <a:t>Encrypt each letter using </a:t>
            </a:r>
            <a:r>
              <a:rPr lang="en-AU" sz="2400" dirty="0" smtClean="0"/>
              <a:t>C</a:t>
            </a:r>
            <a:r>
              <a:rPr lang="en-AU" sz="2400" baseline="-25000" dirty="0" smtClean="0">
                <a:solidFill>
                  <a:srgbClr val="FF0000"/>
                </a:solidFill>
              </a:rPr>
              <a:t>s</a:t>
            </a:r>
            <a:r>
              <a:rPr lang="en-AU" sz="2400" dirty="0" smtClean="0"/>
              <a:t>, </a:t>
            </a:r>
            <a:r>
              <a:rPr lang="en-AU" sz="2400" dirty="0" err="1" smtClean="0"/>
              <a:t>C</a:t>
            </a:r>
            <a:r>
              <a:rPr lang="en-AU" sz="2400" baseline="-25000" dirty="0" err="1" smtClean="0">
                <a:solidFill>
                  <a:srgbClr val="FF0000"/>
                </a:solidFill>
              </a:rPr>
              <a:t>e</a:t>
            </a:r>
            <a:r>
              <a:rPr lang="en-AU" sz="2400" dirty="0" smtClean="0"/>
              <a:t>, C</a:t>
            </a:r>
            <a:r>
              <a:rPr lang="en-AU" sz="2400" baseline="-25000" dirty="0" smtClean="0">
                <a:solidFill>
                  <a:srgbClr val="FF0000"/>
                </a:solidFill>
              </a:rPr>
              <a:t>c</a:t>
            </a:r>
            <a:r>
              <a:rPr lang="en-AU" sz="2400" dirty="0" smtClean="0"/>
              <a:t>, C</a:t>
            </a:r>
            <a:r>
              <a:rPr lang="en-AU" sz="2400" baseline="-25000" dirty="0" smtClean="0">
                <a:solidFill>
                  <a:srgbClr val="FF0000"/>
                </a:solidFill>
              </a:rPr>
              <a:t>u</a:t>
            </a:r>
            <a:r>
              <a:rPr lang="en-AU" sz="2400" dirty="0" smtClean="0"/>
              <a:t>,</a:t>
            </a:r>
            <a:r>
              <a:rPr lang="en-AU" sz="2400" baseline="-25000" dirty="0" smtClean="0"/>
              <a:t> </a:t>
            </a:r>
            <a:r>
              <a:rPr lang="en-AU" sz="2400" dirty="0" smtClean="0"/>
              <a:t>C</a:t>
            </a:r>
            <a:r>
              <a:rPr lang="en-AU" sz="2400" baseline="-25000" dirty="0" smtClean="0">
                <a:solidFill>
                  <a:srgbClr val="FF0000"/>
                </a:solidFill>
              </a:rPr>
              <a:t>r</a:t>
            </a:r>
            <a:r>
              <a:rPr lang="en-AU" sz="2400" dirty="0" smtClean="0"/>
              <a:t>, </a:t>
            </a:r>
            <a:r>
              <a:rPr lang="en-AU" sz="2400" dirty="0" err="1" smtClean="0"/>
              <a:t>C</a:t>
            </a:r>
            <a:r>
              <a:rPr lang="en-AU" sz="2400" baseline="-25000" dirty="0" err="1" smtClean="0">
                <a:solidFill>
                  <a:srgbClr val="FF0000"/>
                </a:solidFill>
              </a:rPr>
              <a:t>i</a:t>
            </a:r>
            <a:r>
              <a:rPr lang="en-AU" sz="2400" dirty="0" smtClean="0"/>
              <a:t>, C</a:t>
            </a:r>
            <a:r>
              <a:rPr lang="en-AU" sz="2400" baseline="-25000" dirty="0" smtClean="0">
                <a:solidFill>
                  <a:srgbClr val="FF0000"/>
                </a:solidFill>
              </a:rPr>
              <a:t>t</a:t>
            </a:r>
            <a:r>
              <a:rPr lang="en-AU" sz="2400" dirty="0" smtClean="0"/>
              <a:t>, C</a:t>
            </a:r>
            <a:r>
              <a:rPr lang="en-AU" sz="2400" baseline="-25000" dirty="0" smtClean="0">
                <a:solidFill>
                  <a:srgbClr val="FF0000"/>
                </a:solidFill>
              </a:rPr>
              <a:t>y</a:t>
            </a:r>
            <a:r>
              <a:rPr lang="en-AU" dirty="0" smtClean="0"/>
              <a:t> in turn. </a:t>
            </a:r>
          </a:p>
          <a:p>
            <a:pPr algn="l" rtl="0" eaLnBrk="1" fontAlgn="auto" hangingPunct="1">
              <a:spcAft>
                <a:spcPts val="0"/>
              </a:spcAft>
              <a:defRPr/>
            </a:pPr>
            <a:r>
              <a:rPr lang="en-AU" dirty="0" smtClean="0"/>
              <a:t>Repeat </a:t>
            </a:r>
            <a:r>
              <a:rPr lang="en-AU" dirty="0"/>
              <a:t>from start after </a:t>
            </a:r>
            <a:r>
              <a:rPr lang="en-AU" dirty="0" smtClean="0"/>
              <a:t>C</a:t>
            </a:r>
            <a:r>
              <a:rPr lang="en-AU" baseline="-25000" dirty="0" smtClean="0"/>
              <a:t>y</a:t>
            </a:r>
            <a:r>
              <a:rPr lang="en-AU" dirty="0" smtClean="0"/>
              <a:t>. </a:t>
            </a:r>
            <a:endParaRPr lang="en-AU" dirty="0"/>
          </a:p>
          <a:p>
            <a:pPr algn="l" rtl="0" eaLnBrk="1" fontAlgn="auto" hangingPunct="1">
              <a:spcAft>
                <a:spcPts val="0"/>
              </a:spcAft>
              <a:defRPr/>
            </a:pPr>
            <a:r>
              <a:rPr lang="en-AU" dirty="0"/>
              <a:t>D</a:t>
            </a:r>
            <a:r>
              <a:rPr lang="en-AU" dirty="0" smtClean="0"/>
              <a:t>ecryption </a:t>
            </a:r>
            <a:r>
              <a:rPr lang="en-AU" dirty="0"/>
              <a:t>simply works in </a:t>
            </a:r>
            <a:r>
              <a:rPr lang="en-AU" dirty="0" smtClean="0"/>
              <a:t>reverse. </a:t>
            </a:r>
            <a:endParaRPr lang="en-A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pPr lvl="1" rtl="0"/>
            <a:r>
              <a:rPr lang="en-US" dirty="0" err="1" smtClean="0"/>
              <a:t>Vigenere</a:t>
            </a:r>
            <a:r>
              <a:rPr lang="en-US" dirty="0" smtClean="0"/>
              <a:t> cipher example</a:t>
            </a:r>
            <a:endParaRPr lang="ar-SA" sz="4000" dirty="0"/>
          </a:p>
        </p:txBody>
      </p:sp>
      <p:pic>
        <p:nvPicPr>
          <p:cNvPr id="44043" name="Picture 14"/>
          <p:cNvPicPr>
            <a:picLocks noChangeAspect="1" noChangeArrowheads="1"/>
          </p:cNvPicPr>
          <p:nvPr/>
        </p:nvPicPr>
        <p:blipFill>
          <a:blip r:embed="rId3"/>
          <a:srcRect/>
          <a:stretch>
            <a:fillRect/>
          </a:stretch>
        </p:blipFill>
        <p:spPr bwMode="auto">
          <a:xfrm>
            <a:off x="152400" y="1828800"/>
            <a:ext cx="8866188" cy="838200"/>
          </a:xfrm>
          <a:prstGeom prst="rect">
            <a:avLst/>
          </a:prstGeom>
          <a:noFill/>
          <a:ln w="9525">
            <a:noFill/>
            <a:miter lim="800000"/>
            <a:headEnd/>
            <a:tailEnd/>
          </a:ln>
        </p:spPr>
      </p:pic>
      <p:sp>
        <p:nvSpPr>
          <p:cNvPr id="44044" name="Rectangle 15"/>
          <p:cNvSpPr>
            <a:spLocks noChangeArrowheads="1"/>
          </p:cNvSpPr>
          <p:nvPr/>
        </p:nvSpPr>
        <p:spPr bwMode="auto">
          <a:xfrm>
            <a:off x="228600" y="3200400"/>
            <a:ext cx="8686800" cy="1570038"/>
          </a:xfrm>
          <a:prstGeom prst="rect">
            <a:avLst/>
          </a:prstGeom>
          <a:noFill/>
          <a:ln w="9525">
            <a:noFill/>
            <a:miter lim="800000"/>
            <a:headEnd/>
            <a:tailEnd/>
          </a:ln>
        </p:spPr>
        <p:txBody>
          <a:bodyPr anchor="ctr">
            <a:spAutoFit/>
          </a:bodyPr>
          <a:lstStyle/>
          <a:p>
            <a:pPr eaLnBrk="1" hangingPunct="1"/>
            <a:r>
              <a:rPr lang="en-US" altLang="ko-KR" sz="2400" b="0" i="0" baseline="0" dirty="0">
                <a:latin typeface="Malgun Gothic" pitchFamily="34" charset="-127"/>
                <a:ea typeface="Malgun Gothic" pitchFamily="34" charset="-127"/>
                <a:cs typeface="Times New Roman" pitchFamily="18" charset="0"/>
              </a:rPr>
              <a:t>Note that the </a:t>
            </a:r>
            <a:r>
              <a:rPr lang="en-US" altLang="ko-KR" sz="2400" b="0" i="0" baseline="0" dirty="0" err="1">
                <a:latin typeface="Malgun Gothic" pitchFamily="34" charset="-127"/>
                <a:ea typeface="Malgun Gothic" pitchFamily="34" charset="-127"/>
                <a:cs typeface="Times New Roman" pitchFamily="18" charset="0"/>
              </a:rPr>
              <a:t>Vigenere</a:t>
            </a:r>
            <a:r>
              <a:rPr lang="en-US" altLang="ko-KR" sz="2400" b="0" i="0" baseline="0" dirty="0">
                <a:latin typeface="Malgun Gothic" pitchFamily="34" charset="-127"/>
                <a:ea typeface="Malgun Gothic" pitchFamily="34" charset="-127"/>
                <a:cs typeface="Times New Roman" pitchFamily="18" charset="0"/>
              </a:rPr>
              <a:t> key stream does not depend </a:t>
            </a:r>
          </a:p>
          <a:p>
            <a:pPr eaLnBrk="1" hangingPunct="1"/>
            <a:r>
              <a:rPr lang="en-US" altLang="ko-KR" sz="2400" b="0" i="0" baseline="0" dirty="0" smtClean="0">
                <a:latin typeface="Malgun Gothic" pitchFamily="34" charset="-127"/>
                <a:ea typeface="Malgun Gothic" pitchFamily="34" charset="-127"/>
                <a:cs typeface="Times New Roman" pitchFamily="18" charset="0"/>
              </a:rPr>
              <a:t>on </a:t>
            </a:r>
            <a:r>
              <a:rPr lang="en-US" altLang="ko-KR" sz="2400" b="0" i="0" baseline="0" dirty="0">
                <a:latin typeface="Malgun Gothic" pitchFamily="34" charset="-127"/>
                <a:ea typeface="Malgun Gothic" pitchFamily="34" charset="-127"/>
                <a:cs typeface="Times New Roman" pitchFamily="18" charset="0"/>
              </a:rPr>
              <a:t>the plaintext characters; </a:t>
            </a:r>
          </a:p>
          <a:p>
            <a:pPr eaLnBrk="1" hangingPunct="1"/>
            <a:r>
              <a:rPr lang="en-US" altLang="ko-KR" sz="2400" b="0" i="0" baseline="0" dirty="0" smtClean="0">
                <a:latin typeface="Malgun Gothic" pitchFamily="34" charset="-127"/>
                <a:ea typeface="Malgun Gothic" pitchFamily="34" charset="-127"/>
                <a:cs typeface="Times New Roman" pitchFamily="18" charset="0"/>
              </a:rPr>
              <a:t>it </a:t>
            </a:r>
            <a:r>
              <a:rPr lang="en-US" altLang="ko-KR" sz="2400" b="0" i="0" baseline="0" dirty="0">
                <a:latin typeface="Malgun Gothic" pitchFamily="34" charset="-127"/>
                <a:ea typeface="Malgun Gothic" pitchFamily="34" charset="-127"/>
                <a:cs typeface="Times New Roman" pitchFamily="18" charset="0"/>
              </a:rPr>
              <a:t>depends only on the </a:t>
            </a:r>
            <a:r>
              <a:rPr lang="en-US" altLang="ko-KR" sz="2400" b="0" i="0" baseline="0" dirty="0">
                <a:solidFill>
                  <a:schemeClr val="accent6">
                    <a:lumMod val="60000"/>
                    <a:lumOff val="40000"/>
                  </a:schemeClr>
                </a:solidFill>
                <a:latin typeface="Malgun Gothic" pitchFamily="34" charset="-127"/>
                <a:ea typeface="Malgun Gothic" pitchFamily="34" charset="-127"/>
                <a:cs typeface="Times New Roman" pitchFamily="18" charset="0"/>
              </a:rPr>
              <a:t>position of the </a:t>
            </a:r>
            <a:r>
              <a:rPr lang="en-US" altLang="ko-KR" sz="2400" b="0" i="0" baseline="0" dirty="0" smtClean="0">
                <a:solidFill>
                  <a:schemeClr val="accent6">
                    <a:lumMod val="60000"/>
                    <a:lumOff val="40000"/>
                  </a:schemeClr>
                </a:solidFill>
                <a:latin typeface="Malgun Gothic" pitchFamily="34" charset="-127"/>
                <a:ea typeface="Malgun Gothic" pitchFamily="34" charset="-127"/>
                <a:cs typeface="Times New Roman" pitchFamily="18" charset="0"/>
              </a:rPr>
              <a:t>character</a:t>
            </a:r>
            <a:r>
              <a:rPr lang="en-US" altLang="ko-KR" sz="2400" b="0" i="0" dirty="0" smtClean="0">
                <a:latin typeface="Malgun Gothic" pitchFamily="34" charset="-127"/>
                <a:ea typeface="Malgun Gothic" pitchFamily="34" charset="-127"/>
                <a:cs typeface="Times New Roman" pitchFamily="18" charset="0"/>
              </a:rPr>
              <a:t> </a:t>
            </a:r>
            <a:r>
              <a:rPr lang="en-US" altLang="ko-KR" sz="2400" b="0" i="0" baseline="0" dirty="0" smtClean="0">
                <a:latin typeface="Malgun Gothic" pitchFamily="34" charset="-127"/>
                <a:ea typeface="Malgun Gothic" pitchFamily="34" charset="-127"/>
                <a:cs typeface="Times New Roman" pitchFamily="18" charset="0"/>
              </a:rPr>
              <a:t>in </a:t>
            </a:r>
            <a:r>
              <a:rPr lang="en-US" altLang="ko-KR" sz="2400" b="0" i="0" baseline="0" dirty="0">
                <a:latin typeface="Malgun Gothic" pitchFamily="34" charset="-127"/>
                <a:ea typeface="Malgun Gothic" pitchFamily="34" charset="-127"/>
                <a:cs typeface="Times New Roman" pitchFamily="18" charset="0"/>
              </a:rPr>
              <a:t>the plaintext.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err="1" smtClean="0"/>
              <a:t>Vigenere</a:t>
            </a:r>
            <a:r>
              <a:rPr lang="en-US" dirty="0" smtClean="0"/>
              <a:t> cipher example</a:t>
            </a:r>
            <a:endParaRPr lang="ar-SA" dirty="0"/>
          </a:p>
        </p:txBody>
      </p:sp>
      <p:sp>
        <p:nvSpPr>
          <p:cNvPr id="45066" name="Rectangle 10"/>
          <p:cNvSpPr>
            <a:spLocks noChangeArrowheads="1"/>
          </p:cNvSpPr>
          <p:nvPr/>
        </p:nvSpPr>
        <p:spPr bwMode="auto">
          <a:xfrm>
            <a:off x="152400" y="2230864"/>
            <a:ext cx="8839200" cy="830997"/>
          </a:xfrm>
          <a:prstGeom prst="rect">
            <a:avLst/>
          </a:prstGeom>
          <a:noFill/>
          <a:ln w="9525">
            <a:noFill/>
            <a:miter lim="800000"/>
            <a:headEnd/>
            <a:tailEnd/>
          </a:ln>
        </p:spPr>
        <p:txBody>
          <a:bodyPr anchor="ctr">
            <a:spAutoFit/>
          </a:bodyPr>
          <a:lstStyle/>
          <a:p>
            <a:pPr eaLnBrk="1" hangingPunct="1"/>
            <a:r>
              <a:rPr lang="en-US" altLang="ko-KR" sz="2400" b="0" i="0" baseline="0" dirty="0" smtClean="0">
                <a:latin typeface="+mn-lt"/>
                <a:ea typeface="Malgun Gothic" pitchFamily="34" charset="-127"/>
              </a:rPr>
              <a:t>Encrypt the message </a:t>
            </a:r>
            <a:r>
              <a:rPr lang="en-US" altLang="ko-KR" sz="2400" b="0" i="0" dirty="0" smtClean="0">
                <a:latin typeface="+mn-lt"/>
                <a:ea typeface="Malgun Gothic" pitchFamily="34" charset="-127"/>
              </a:rPr>
              <a:t> </a:t>
            </a:r>
            <a:r>
              <a:rPr lang="en-US" altLang="ko-KR" sz="2400" b="0" i="0" baseline="0" dirty="0" smtClean="0">
                <a:solidFill>
                  <a:schemeClr val="bg1">
                    <a:lumMod val="10000"/>
                  </a:schemeClr>
                </a:solidFill>
                <a:latin typeface="+mn-lt"/>
                <a:ea typeface="Malgun Gothic" pitchFamily="34" charset="-127"/>
              </a:rPr>
              <a:t>“</a:t>
            </a:r>
            <a:r>
              <a:rPr lang="en-US" altLang="ko-KR" sz="2400" i="0" baseline="0" dirty="0" smtClean="0">
                <a:solidFill>
                  <a:srgbClr val="FF0000"/>
                </a:solidFill>
                <a:latin typeface="+mn-lt"/>
                <a:ea typeface="Malgun Gothic" pitchFamily="34" charset="-127"/>
              </a:rPr>
              <a:t>She is listening</a:t>
            </a:r>
            <a:r>
              <a:rPr lang="en-US" altLang="ko-KR" sz="2400" b="0" i="0" baseline="0" dirty="0" smtClean="0">
                <a:solidFill>
                  <a:schemeClr val="bg1">
                    <a:lumMod val="10000"/>
                  </a:schemeClr>
                </a:solidFill>
                <a:latin typeface="+mn-lt"/>
                <a:ea typeface="Malgun Gothic" pitchFamily="34" charset="-127"/>
              </a:rPr>
              <a:t>”</a:t>
            </a:r>
            <a:r>
              <a:rPr lang="en-US" altLang="ko-KR" sz="2400" b="0" i="0" dirty="0" smtClean="0">
                <a:latin typeface="+mn-lt"/>
                <a:ea typeface="Malgun Gothic" pitchFamily="34" charset="-127"/>
              </a:rPr>
              <a:t> , </a:t>
            </a:r>
            <a:r>
              <a:rPr lang="en-US" altLang="ko-KR" sz="2400" b="0" i="0" baseline="0" dirty="0" smtClean="0">
                <a:latin typeface="+mn-lt"/>
                <a:ea typeface="Malgun Gothic" pitchFamily="34" charset="-127"/>
              </a:rPr>
              <a:t>using </a:t>
            </a:r>
            <a:r>
              <a:rPr lang="en-US" altLang="ko-KR" sz="2400" b="0" i="0" baseline="0" dirty="0">
                <a:latin typeface="+mn-lt"/>
                <a:ea typeface="Malgun Gothic" pitchFamily="34" charset="-127"/>
              </a:rPr>
              <a:t>the 6-character keyword “</a:t>
            </a:r>
            <a:r>
              <a:rPr lang="en-US" altLang="ko-KR" sz="2400" i="0" baseline="0" dirty="0">
                <a:solidFill>
                  <a:srgbClr val="FF0000"/>
                </a:solidFill>
                <a:latin typeface="+mn-lt"/>
                <a:ea typeface="Malgun Gothic" pitchFamily="34" charset="-127"/>
              </a:rPr>
              <a:t>PASCAL</a:t>
            </a:r>
            <a:r>
              <a:rPr lang="en-US" altLang="ko-KR" sz="2400" b="0" i="0" baseline="0" dirty="0">
                <a:latin typeface="+mn-lt"/>
                <a:ea typeface="Malgun Gothic" pitchFamily="34" charset="-127"/>
              </a:rPr>
              <a:t>”. </a:t>
            </a:r>
          </a:p>
        </p:txBody>
      </p:sp>
      <p:pic>
        <p:nvPicPr>
          <p:cNvPr id="45068" name="Picture 13"/>
          <p:cNvPicPr>
            <a:picLocks noChangeAspect="1" noChangeArrowheads="1"/>
          </p:cNvPicPr>
          <p:nvPr/>
        </p:nvPicPr>
        <p:blipFill>
          <a:blip r:embed="rId3"/>
          <a:srcRect/>
          <a:stretch>
            <a:fillRect/>
          </a:stretch>
        </p:blipFill>
        <p:spPr bwMode="auto">
          <a:xfrm>
            <a:off x="304800" y="3886200"/>
            <a:ext cx="8524875" cy="209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dirty="0" smtClean="0"/>
              <a:t>Security of </a:t>
            </a:r>
            <a:r>
              <a:rPr lang="en-AU" dirty="0" err="1" smtClean="0"/>
              <a:t>Vigenère</a:t>
            </a:r>
            <a:r>
              <a:rPr lang="en-AU" dirty="0" smtClean="0"/>
              <a:t> Ciphers</a:t>
            </a:r>
          </a:p>
        </p:txBody>
      </p:sp>
      <p:sp>
        <p:nvSpPr>
          <p:cNvPr id="93187" name="Rectangle 3"/>
          <p:cNvSpPr>
            <a:spLocks noGrp="1" noChangeArrowheads="1"/>
          </p:cNvSpPr>
          <p:nvPr>
            <p:ph idx="1"/>
          </p:nvPr>
        </p:nvSpPr>
        <p:spPr>
          <a:xfrm>
            <a:off x="251520" y="1988840"/>
            <a:ext cx="8259960" cy="4608512"/>
          </a:xfrm>
        </p:spPr>
        <p:txBody>
          <a:bodyPr/>
          <a:lstStyle/>
          <a:p>
            <a:pPr algn="ctr" rtl="0">
              <a:spcAft>
                <a:spcPts val="1000"/>
              </a:spcAft>
              <a:buNone/>
            </a:pPr>
            <a:r>
              <a:rPr lang="en-US" sz="2000" dirty="0" smtClean="0">
                <a:solidFill>
                  <a:schemeClr val="accent6">
                    <a:lumMod val="60000"/>
                    <a:lumOff val="40000"/>
                  </a:schemeClr>
                </a:solidFill>
              </a:rPr>
              <a:t>Is it Breakable?</a:t>
            </a:r>
            <a:endParaRPr lang="en-US" altLang="ko-KR" sz="2000" dirty="0" smtClean="0">
              <a:solidFill>
                <a:schemeClr val="accent6">
                  <a:lumMod val="60000"/>
                  <a:lumOff val="40000"/>
                </a:schemeClr>
              </a:solidFill>
              <a:ea typeface="Malgun Gothic" pitchFamily="34" charset="-127"/>
            </a:endParaRPr>
          </a:p>
          <a:p>
            <a:pPr algn="just" rtl="0">
              <a:spcAft>
                <a:spcPts val="1000"/>
              </a:spcAft>
            </a:pPr>
            <a:r>
              <a:rPr lang="en-US" altLang="ko-KR" sz="2000" dirty="0" smtClean="0">
                <a:ea typeface="Malgun Gothic" pitchFamily="34" charset="-127"/>
              </a:rPr>
              <a:t>Yes , </a:t>
            </a:r>
            <a:r>
              <a:rPr lang="en-US" altLang="ko-KR" sz="2000" dirty="0" err="1" smtClean="0">
                <a:ea typeface="Malgun Gothic" pitchFamily="34" charset="-127"/>
              </a:rPr>
              <a:t>Vigenere</a:t>
            </a:r>
            <a:r>
              <a:rPr lang="en-US" altLang="ko-KR" sz="2000" dirty="0" smtClean="0">
                <a:ea typeface="Malgun Gothic" pitchFamily="34" charset="-127"/>
              </a:rPr>
              <a:t> ciphers, like all </a:t>
            </a:r>
            <a:r>
              <a:rPr lang="en-US" altLang="ko-KR" sz="2000" dirty="0" err="1" smtClean="0">
                <a:ea typeface="Malgun Gothic" pitchFamily="34" charset="-127"/>
              </a:rPr>
              <a:t>polyalphabetic</a:t>
            </a:r>
            <a:r>
              <a:rPr lang="en-US" altLang="ko-KR" sz="2000" dirty="0" smtClean="0">
                <a:ea typeface="Malgun Gothic" pitchFamily="34" charset="-127"/>
              </a:rPr>
              <a:t> ciphers, do not preserve the frequency of the characters.</a:t>
            </a:r>
          </a:p>
          <a:p>
            <a:pPr algn="just" rtl="0">
              <a:spcAft>
                <a:spcPts val="1000"/>
              </a:spcAft>
            </a:pPr>
            <a:endParaRPr lang="en-US" altLang="ko-KR" sz="2000" dirty="0" smtClean="0">
              <a:ea typeface="Malgun Gothic" pitchFamily="34" charset="-127"/>
            </a:endParaRPr>
          </a:p>
        </p:txBody>
      </p:sp>
      <p:sp>
        <p:nvSpPr>
          <p:cNvPr id="4" name="Rectangle 3"/>
          <p:cNvSpPr/>
          <p:nvPr/>
        </p:nvSpPr>
        <p:spPr>
          <a:xfrm>
            <a:off x="1835696" y="3284984"/>
            <a:ext cx="5463547" cy="400110"/>
          </a:xfrm>
          <a:prstGeom prst="rect">
            <a:avLst/>
          </a:prstGeom>
        </p:spPr>
        <p:txBody>
          <a:bodyPr wrap="none">
            <a:spAutoFit/>
          </a:bodyPr>
          <a:lstStyle/>
          <a:p>
            <a:r>
              <a:rPr lang="en-US" sz="2000" b="1" dirty="0" smtClean="0"/>
              <a:t>Weakness is repeating, structured keyword</a:t>
            </a:r>
            <a:endParaRPr lang="ar-SA" sz="20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ea typeface="Malgun Gothic" pitchFamily="34" charset="-127"/>
              </a:rPr>
              <a:t>The cryptanalysis of </a:t>
            </a:r>
            <a:r>
              <a:rPr lang="en-AU" dirty="0" err="1" smtClean="0"/>
              <a:t>Vigenère</a:t>
            </a:r>
            <a:r>
              <a:rPr lang="en-AU" dirty="0" smtClean="0"/>
              <a:t> Ciphers</a:t>
            </a:r>
            <a:endParaRPr lang="ar-SA" dirty="0"/>
          </a:p>
        </p:txBody>
      </p:sp>
      <p:sp>
        <p:nvSpPr>
          <p:cNvPr id="3" name="Content Placeholder 2"/>
          <p:cNvSpPr>
            <a:spLocks noGrp="1"/>
          </p:cNvSpPr>
          <p:nvPr>
            <p:ph idx="1"/>
          </p:nvPr>
        </p:nvSpPr>
        <p:spPr/>
        <p:txBody>
          <a:bodyPr/>
          <a:lstStyle/>
          <a:p>
            <a:pPr algn="just" rtl="0">
              <a:spcAft>
                <a:spcPts val="1000"/>
              </a:spcAft>
            </a:pPr>
            <a:r>
              <a:rPr lang="en-US" altLang="ko-KR" sz="2000" dirty="0" smtClean="0">
                <a:ea typeface="Malgun Gothic" pitchFamily="34" charset="-127"/>
              </a:rPr>
              <a:t>The cryptanalysis here consists of two parts :</a:t>
            </a:r>
          </a:p>
          <a:p>
            <a:pPr lvl="1" algn="l" rtl="0">
              <a:spcAft>
                <a:spcPts val="1000"/>
              </a:spcAft>
            </a:pPr>
            <a:r>
              <a:rPr lang="en-US" altLang="ko-KR" sz="2000" dirty="0" smtClean="0">
                <a:ea typeface="Malgun Gothic" pitchFamily="34" charset="-127"/>
              </a:rPr>
              <a:t> </a:t>
            </a:r>
            <a:r>
              <a:rPr lang="en-US" altLang="ko-KR" sz="2000" u="sng" dirty="0" smtClean="0">
                <a:ea typeface="Malgun Gothic" pitchFamily="34" charset="-127"/>
              </a:rPr>
              <a:t>finding the length of the key </a:t>
            </a:r>
            <a:r>
              <a:rPr lang="en-US" altLang="ko-KR" sz="2000" dirty="0" smtClean="0">
                <a:ea typeface="Malgun Gothic" pitchFamily="34" charset="-127"/>
              </a:rPr>
              <a:t>and </a:t>
            </a:r>
            <a:r>
              <a:rPr lang="en-US" altLang="ko-KR" sz="2000" u="sng" dirty="0" smtClean="0">
                <a:ea typeface="Malgun Gothic" pitchFamily="34" charset="-127"/>
              </a:rPr>
              <a:t>finding the key itself.</a:t>
            </a:r>
          </a:p>
          <a:p>
            <a:pPr lvl="1" algn="l" rtl="0">
              <a:spcAft>
                <a:spcPts val="1000"/>
              </a:spcAft>
            </a:pPr>
            <a:r>
              <a:rPr lang="en-US" altLang="ko-KR" sz="2000" dirty="0" err="1" smtClean="0">
                <a:ea typeface="Malgun Gothic" pitchFamily="34" charset="-127"/>
                <a:cs typeface="Times New Roman" pitchFamily="18" charset="0"/>
              </a:rPr>
              <a:t>Kaiski</a:t>
            </a:r>
            <a:r>
              <a:rPr lang="en-US" altLang="ko-KR" sz="2000" dirty="0" smtClean="0">
                <a:ea typeface="Malgun Gothic" pitchFamily="34" charset="-127"/>
                <a:cs typeface="Times New Roman" pitchFamily="18" charset="0"/>
              </a:rPr>
              <a:t> test</a:t>
            </a:r>
          </a:p>
          <a:p>
            <a:pPr lvl="2" algn="l" rtl="0">
              <a:spcAft>
                <a:spcPts val="1000"/>
              </a:spcAft>
            </a:pPr>
            <a:r>
              <a:rPr lang="en-US" altLang="ko-KR" sz="1200" dirty="0" smtClean="0">
                <a:ea typeface="Malgun Gothic" pitchFamily="34" charset="-127"/>
              </a:rPr>
              <a:t> </a:t>
            </a:r>
            <a:r>
              <a:rPr lang="en-US" altLang="ko-KR" sz="1800" dirty="0" smtClean="0">
                <a:ea typeface="Malgun Gothic" pitchFamily="34" charset="-127"/>
              </a:rPr>
              <a:t>the cryptanalyst searches for repeated text segments, of at least three characters,</a:t>
            </a:r>
          </a:p>
          <a:p>
            <a:pPr lvl="2" algn="l" rtl="0">
              <a:spcAft>
                <a:spcPts val="1000"/>
              </a:spcAft>
            </a:pPr>
            <a:r>
              <a:rPr lang="en-US" altLang="ko-KR" sz="1800" dirty="0" smtClean="0">
                <a:ea typeface="Malgun Gothic" pitchFamily="34" charset="-127"/>
              </a:rPr>
              <a:t>finds their  distance, d</a:t>
            </a:r>
            <a:r>
              <a:rPr lang="en-US" altLang="ko-KR" sz="1800" baseline="-25000" dirty="0" smtClean="0">
                <a:ea typeface="Malgun Gothic" pitchFamily="34" charset="-127"/>
              </a:rPr>
              <a:t>1</a:t>
            </a:r>
            <a:r>
              <a:rPr lang="en-US" altLang="ko-KR" sz="1800" dirty="0" smtClean="0">
                <a:ea typeface="Malgun Gothic" pitchFamily="34" charset="-127"/>
              </a:rPr>
              <a:t>, d</a:t>
            </a:r>
            <a:r>
              <a:rPr lang="en-US" altLang="ko-KR" sz="1800" baseline="-25000" dirty="0" smtClean="0">
                <a:ea typeface="Malgun Gothic" pitchFamily="34" charset="-127"/>
              </a:rPr>
              <a:t>2</a:t>
            </a:r>
            <a:r>
              <a:rPr lang="en-US" altLang="ko-KR" sz="1800" dirty="0" smtClean="0">
                <a:ea typeface="Malgun Gothic" pitchFamily="34" charset="-127"/>
              </a:rPr>
              <a:t>, …, </a:t>
            </a:r>
            <a:r>
              <a:rPr lang="en-US" altLang="ko-KR" sz="1800" dirty="0" err="1" smtClean="0">
                <a:ea typeface="Malgun Gothic" pitchFamily="34" charset="-127"/>
              </a:rPr>
              <a:t>d</a:t>
            </a:r>
            <a:r>
              <a:rPr lang="en-US" altLang="ko-KR" sz="1800" baseline="-25000" dirty="0" err="1" smtClean="0">
                <a:ea typeface="Malgun Gothic" pitchFamily="34" charset="-127"/>
              </a:rPr>
              <a:t>n</a:t>
            </a:r>
            <a:r>
              <a:rPr lang="en-US" altLang="ko-KR" sz="1800" dirty="0" smtClean="0">
                <a:ea typeface="Malgun Gothic" pitchFamily="34" charset="-127"/>
              </a:rPr>
              <a:t>, in the </a:t>
            </a:r>
            <a:r>
              <a:rPr lang="en-US" altLang="ko-KR" sz="1800" dirty="0" err="1" smtClean="0">
                <a:ea typeface="Malgun Gothic" pitchFamily="34" charset="-127"/>
              </a:rPr>
              <a:t>ciphertext</a:t>
            </a:r>
            <a:r>
              <a:rPr lang="en-US" altLang="ko-KR" sz="1800" dirty="0" smtClean="0">
                <a:ea typeface="Malgun Gothic" pitchFamily="34" charset="-127"/>
              </a:rPr>
              <a:t>.  </a:t>
            </a:r>
          </a:p>
          <a:p>
            <a:pPr lvl="2" algn="l" rtl="0">
              <a:spcAft>
                <a:spcPts val="1000"/>
              </a:spcAft>
            </a:pPr>
            <a:r>
              <a:rPr lang="en-US" altLang="ko-KR" sz="1800" dirty="0" smtClean="0">
                <a:ea typeface="Malgun Gothic" pitchFamily="34" charset="-127"/>
              </a:rPr>
              <a:t>Then </a:t>
            </a:r>
            <a:r>
              <a:rPr lang="en-US" altLang="ko-KR" sz="1800" dirty="0" err="1" smtClean="0">
                <a:ea typeface="Malgun Gothic" pitchFamily="34" charset="-127"/>
              </a:rPr>
              <a:t>gcd</a:t>
            </a:r>
            <a:r>
              <a:rPr lang="en-US" altLang="ko-KR" sz="1800" dirty="0" smtClean="0">
                <a:ea typeface="Malgun Gothic" pitchFamily="34" charset="-127"/>
              </a:rPr>
              <a:t>(d</a:t>
            </a:r>
            <a:r>
              <a:rPr lang="en-US" altLang="ko-KR" sz="1800" baseline="-25000" dirty="0" smtClean="0">
                <a:ea typeface="Malgun Gothic" pitchFamily="34" charset="-127"/>
              </a:rPr>
              <a:t>1</a:t>
            </a:r>
            <a:r>
              <a:rPr lang="en-US" altLang="ko-KR" sz="1800" dirty="0" smtClean="0">
                <a:ea typeface="Malgun Gothic" pitchFamily="34" charset="-127"/>
              </a:rPr>
              <a:t>, d</a:t>
            </a:r>
            <a:r>
              <a:rPr lang="en-US" altLang="ko-KR" sz="1800" baseline="-25000" dirty="0" smtClean="0">
                <a:ea typeface="Malgun Gothic" pitchFamily="34" charset="-127"/>
              </a:rPr>
              <a:t>2</a:t>
            </a:r>
            <a:r>
              <a:rPr lang="en-US" altLang="ko-KR" sz="1800" dirty="0" smtClean="0">
                <a:ea typeface="Malgun Gothic" pitchFamily="34" charset="-127"/>
              </a:rPr>
              <a:t>, …, </a:t>
            </a:r>
            <a:r>
              <a:rPr lang="en-US" altLang="ko-KR" sz="1800" dirty="0" err="1" smtClean="0">
                <a:ea typeface="Malgun Gothic" pitchFamily="34" charset="-127"/>
              </a:rPr>
              <a:t>d</a:t>
            </a:r>
            <a:r>
              <a:rPr lang="en-US" altLang="ko-KR" sz="1800" baseline="-25000" dirty="0" err="1" smtClean="0">
                <a:ea typeface="Malgun Gothic" pitchFamily="34" charset="-127"/>
              </a:rPr>
              <a:t>n</a:t>
            </a:r>
            <a:r>
              <a:rPr lang="en-US" altLang="ko-KR" sz="1800" dirty="0" smtClean="0">
                <a:ea typeface="Malgun Gothic" pitchFamily="34" charset="-127"/>
              </a:rPr>
              <a:t>)/m where m is the key length.</a:t>
            </a:r>
          </a:p>
          <a:p>
            <a:pPr lvl="1" algn="l" rtl="0"/>
            <a:r>
              <a:rPr lang="en-US" sz="2600" dirty="0" smtClean="0"/>
              <a:t> </a:t>
            </a:r>
            <a:r>
              <a:rPr lang="en-US" sz="2000" dirty="0" smtClean="0"/>
              <a:t>For keyword length m, </a:t>
            </a:r>
            <a:r>
              <a:rPr lang="en-US" sz="2000" dirty="0" err="1" smtClean="0"/>
              <a:t>Vigenere</a:t>
            </a:r>
            <a:r>
              <a:rPr lang="en-US" sz="2000" dirty="0" smtClean="0"/>
              <a:t> is m </a:t>
            </a:r>
            <a:r>
              <a:rPr lang="en-US" sz="2000" dirty="0" err="1" smtClean="0"/>
              <a:t>monoalphabetic</a:t>
            </a:r>
            <a:r>
              <a:rPr lang="en-US" sz="2000" dirty="0" smtClean="0"/>
              <a:t> substitutions</a:t>
            </a:r>
          </a:p>
          <a:p>
            <a:pPr lvl="1" algn="l" rtl="0"/>
            <a:r>
              <a:rPr lang="en-US" sz="2000" dirty="0" smtClean="0"/>
              <a:t>Break the </a:t>
            </a:r>
            <a:r>
              <a:rPr lang="en-US" sz="2000" dirty="0" err="1" smtClean="0"/>
              <a:t>monoalphabetic</a:t>
            </a:r>
            <a:r>
              <a:rPr lang="en-US" sz="2000" dirty="0" smtClean="0"/>
              <a:t> ciphers separately</a:t>
            </a:r>
            <a:endParaRPr lang="ar-S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Ciphers</a:t>
            </a:r>
          </a:p>
        </p:txBody>
      </p:sp>
      <p:sp>
        <p:nvSpPr>
          <p:cNvPr id="11267" name="Content Placeholder 2"/>
          <p:cNvSpPr>
            <a:spLocks noGrp="1"/>
          </p:cNvSpPr>
          <p:nvPr>
            <p:ph idx="1"/>
          </p:nvPr>
        </p:nvSpPr>
        <p:spPr>
          <a:xfrm>
            <a:off x="381000" y="1600200"/>
            <a:ext cx="8229600" cy="4525963"/>
          </a:xfrm>
        </p:spPr>
        <p:txBody>
          <a:bodyPr/>
          <a:lstStyle/>
          <a:p>
            <a:pPr algn="l" rtl="0" eaLnBrk="1" hangingPunct="1">
              <a:lnSpc>
                <a:spcPct val="90000"/>
              </a:lnSpc>
            </a:pPr>
            <a:r>
              <a:rPr lang="en-US" sz="3000" dirty="0" smtClean="0">
                <a:solidFill>
                  <a:srgbClr val="C00000"/>
                </a:solidFill>
              </a:rPr>
              <a:t>Symmetric cipher: </a:t>
            </a:r>
            <a:r>
              <a:rPr lang="en-US" sz="3000" dirty="0" smtClean="0"/>
              <a:t>same key used for encryption and decryption</a:t>
            </a:r>
          </a:p>
          <a:p>
            <a:pPr lvl="1" algn="l" rtl="0" eaLnBrk="1" hangingPunct="1">
              <a:lnSpc>
                <a:spcPct val="140000"/>
              </a:lnSpc>
            </a:pPr>
            <a:r>
              <a:rPr lang="en-US" sz="2600" dirty="0" smtClean="0">
                <a:solidFill>
                  <a:srgbClr val="C00000"/>
                </a:solidFill>
              </a:rPr>
              <a:t>Block cipher: </a:t>
            </a:r>
            <a:r>
              <a:rPr lang="en-US" sz="2600" dirty="0" smtClean="0"/>
              <a:t>encrypts a block of plaintext at a time (typically 64 or 128 bits)</a:t>
            </a:r>
          </a:p>
          <a:p>
            <a:pPr lvl="1" algn="l" rtl="0" eaLnBrk="1" hangingPunct="1">
              <a:lnSpc>
                <a:spcPct val="140000"/>
              </a:lnSpc>
            </a:pPr>
            <a:r>
              <a:rPr lang="en-US" sz="2600" dirty="0" smtClean="0">
                <a:solidFill>
                  <a:srgbClr val="C00000"/>
                </a:solidFill>
              </a:rPr>
              <a:t>Stream cipher: </a:t>
            </a:r>
            <a:r>
              <a:rPr lang="en-US" sz="2600" dirty="0" smtClean="0"/>
              <a:t>encrypts data one bit or one byte at a time</a:t>
            </a:r>
          </a:p>
          <a:p>
            <a:pPr algn="l" rtl="0" eaLnBrk="1" hangingPunct="1">
              <a:lnSpc>
                <a:spcPct val="90000"/>
              </a:lnSpc>
            </a:pPr>
            <a:endParaRPr lang="en-US" sz="900" dirty="0" smtClean="0"/>
          </a:p>
          <a:p>
            <a:pPr algn="l" rtl="0" eaLnBrk="1" hangingPunct="1">
              <a:lnSpc>
                <a:spcPct val="90000"/>
              </a:lnSpc>
            </a:pPr>
            <a:r>
              <a:rPr lang="en-US" sz="3000" dirty="0" smtClean="0">
                <a:solidFill>
                  <a:srgbClr val="C00000"/>
                </a:solidFill>
              </a:rPr>
              <a:t>Asymmetric cipher:  </a:t>
            </a:r>
            <a:r>
              <a:rPr lang="en-US" sz="3000" dirty="0" smtClean="0"/>
              <a:t>different keys used for encryption and decryption</a:t>
            </a:r>
          </a:p>
          <a:p>
            <a:pPr lvl="1" algn="l" rtl="0" eaLnBrk="1" hangingPunct="1">
              <a:lnSpc>
                <a:spcPct val="140000"/>
              </a:lnSpc>
              <a:buFont typeface="Arial" pitchFamily="34" charset="0"/>
              <a:buNone/>
            </a:pPr>
            <a:endParaRPr lang="en-US" sz="2600" dirty="0" smtClean="0">
              <a:solidFill>
                <a:srgbClr val="C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pPr rtl="0"/>
            <a:r>
              <a:rPr lang="ar-SA" altLang="ko-KR" dirty="0" smtClean="0">
                <a:ea typeface="Malgun Gothic" pitchFamily="34" charset="-127"/>
              </a:rPr>
              <a:t> </a:t>
            </a:r>
            <a:r>
              <a:rPr lang="en-US" altLang="ko-KR" dirty="0" smtClean="0">
                <a:ea typeface="Malgun Gothic" pitchFamily="34" charset="-127"/>
              </a:rPr>
              <a:t>cryptanalysis of </a:t>
            </a:r>
            <a:r>
              <a:rPr lang="en-AU" dirty="0" err="1" smtClean="0"/>
              <a:t>Vigenère</a:t>
            </a:r>
            <a:r>
              <a:rPr lang="en-AU" dirty="0" smtClean="0"/>
              <a:t> Ciphers example</a:t>
            </a:r>
            <a:endParaRPr lang="ar-SA" dirty="0"/>
          </a:p>
        </p:txBody>
      </p:sp>
      <p:sp>
        <p:nvSpPr>
          <p:cNvPr id="49163" name="Rectangle 17"/>
          <p:cNvSpPr>
            <a:spLocks noChangeArrowheads="1"/>
          </p:cNvSpPr>
          <p:nvPr/>
        </p:nvSpPr>
        <p:spPr bwMode="auto">
          <a:xfrm>
            <a:off x="152400" y="2133600"/>
            <a:ext cx="8839200" cy="461963"/>
          </a:xfrm>
          <a:prstGeom prst="rect">
            <a:avLst/>
          </a:prstGeom>
          <a:noFill/>
          <a:ln w="9525">
            <a:noFill/>
            <a:miter lim="800000"/>
            <a:headEnd/>
            <a:tailEnd/>
          </a:ln>
        </p:spPr>
        <p:txBody>
          <a:bodyPr anchor="ctr">
            <a:spAutoFit/>
          </a:bodyPr>
          <a:lstStyle/>
          <a:p>
            <a:pPr algn="just" eaLnBrk="1" hangingPunct="1"/>
            <a:r>
              <a:rPr lang="en-US" altLang="ko-KR" sz="2400" b="0" i="0" baseline="0">
                <a:latin typeface="Malgun Gothic" pitchFamily="34" charset="-127"/>
                <a:ea typeface="Malgun Gothic" pitchFamily="34" charset="-127"/>
              </a:rPr>
              <a:t>Let us assume we have intercepted the following ciphertext:</a:t>
            </a:r>
          </a:p>
        </p:txBody>
      </p:sp>
      <p:sp>
        <p:nvSpPr>
          <p:cNvPr id="49164" name="Text Box 18"/>
          <p:cNvSpPr txBox="1">
            <a:spLocks noChangeArrowheads="1"/>
          </p:cNvSpPr>
          <p:nvPr/>
        </p:nvSpPr>
        <p:spPr bwMode="auto">
          <a:xfrm>
            <a:off x="228600" y="1752600"/>
            <a:ext cx="1383712" cy="461665"/>
          </a:xfrm>
          <a:prstGeom prst="rect">
            <a:avLst/>
          </a:prstGeom>
          <a:noFill/>
          <a:ln w="9525">
            <a:noFill/>
            <a:miter lim="800000"/>
            <a:headEnd/>
            <a:tailEnd/>
          </a:ln>
        </p:spPr>
        <p:txBody>
          <a:bodyPr wrap="none">
            <a:spAutoFit/>
          </a:bodyPr>
          <a:lstStyle/>
          <a:p>
            <a:r>
              <a:rPr lang="en-US" altLang="ko-KR" sz="2400" i="0" baseline="0" dirty="0" smtClean="0">
                <a:solidFill>
                  <a:srgbClr val="7030A0"/>
                </a:solidFill>
                <a:ea typeface="Gulim" pitchFamily="34" charset="-127"/>
              </a:rPr>
              <a:t>Example</a:t>
            </a:r>
            <a:endParaRPr lang="en-US" altLang="ko-KR" sz="2000" baseline="0" dirty="0">
              <a:solidFill>
                <a:srgbClr val="7030A0"/>
              </a:solidFill>
              <a:ea typeface="Gulim" pitchFamily="34" charset="-127"/>
            </a:endParaRPr>
          </a:p>
        </p:txBody>
      </p:sp>
      <p:pic>
        <p:nvPicPr>
          <p:cNvPr id="49165" name="Picture 19"/>
          <p:cNvPicPr>
            <a:picLocks noChangeAspect="1" noChangeArrowheads="1"/>
          </p:cNvPicPr>
          <p:nvPr/>
        </p:nvPicPr>
        <p:blipFill>
          <a:blip r:embed="rId3"/>
          <a:srcRect/>
          <a:stretch>
            <a:fillRect/>
          </a:stretch>
        </p:blipFill>
        <p:spPr bwMode="auto">
          <a:xfrm>
            <a:off x="914400" y="2667000"/>
            <a:ext cx="7580313" cy="1060450"/>
          </a:xfrm>
          <a:prstGeom prst="rect">
            <a:avLst/>
          </a:prstGeom>
          <a:noFill/>
          <a:ln w="9525">
            <a:noFill/>
            <a:miter lim="800000"/>
            <a:headEnd/>
            <a:tailEnd/>
          </a:ln>
        </p:spPr>
      </p:pic>
      <p:sp>
        <p:nvSpPr>
          <p:cNvPr id="49166" name="Rectangle 20"/>
          <p:cNvSpPr>
            <a:spLocks noChangeArrowheads="1"/>
          </p:cNvSpPr>
          <p:nvPr/>
        </p:nvSpPr>
        <p:spPr bwMode="auto">
          <a:xfrm>
            <a:off x="152400" y="4038600"/>
            <a:ext cx="8839200" cy="830263"/>
          </a:xfrm>
          <a:prstGeom prst="rect">
            <a:avLst/>
          </a:prstGeom>
          <a:noFill/>
          <a:ln w="9525">
            <a:noFill/>
            <a:miter lim="800000"/>
            <a:headEnd/>
            <a:tailEnd/>
          </a:ln>
        </p:spPr>
        <p:txBody>
          <a:bodyPr anchor="ctr">
            <a:spAutoFit/>
          </a:bodyPr>
          <a:lstStyle/>
          <a:p>
            <a:pPr algn="just" eaLnBrk="1" hangingPunct="1"/>
            <a:r>
              <a:rPr lang="en-US" altLang="ko-KR" sz="2400" b="0" i="0" baseline="0" dirty="0">
                <a:latin typeface="Malgun Gothic" pitchFamily="34" charset="-127"/>
                <a:ea typeface="Malgun Gothic" pitchFamily="34" charset="-127"/>
              </a:rPr>
              <a:t>The </a:t>
            </a:r>
            <a:r>
              <a:rPr lang="en-US" altLang="ko-KR" sz="2400" b="0" i="0" baseline="0" dirty="0" err="1">
                <a:latin typeface="Malgun Gothic" pitchFamily="34" charset="-127"/>
                <a:ea typeface="Malgun Gothic" pitchFamily="34" charset="-127"/>
              </a:rPr>
              <a:t>Kasiski</a:t>
            </a:r>
            <a:r>
              <a:rPr lang="en-US" altLang="ko-KR" sz="2400" b="0" i="0" baseline="0" dirty="0">
                <a:latin typeface="Malgun Gothic" pitchFamily="34" charset="-127"/>
                <a:ea typeface="Malgun Gothic" pitchFamily="34" charset="-127"/>
              </a:rPr>
              <a:t> test for repetition of three-character segments</a:t>
            </a:r>
          </a:p>
          <a:p>
            <a:pPr algn="just" eaLnBrk="1" hangingPunct="1"/>
            <a:r>
              <a:rPr lang="en-US" altLang="ko-KR" sz="2400" b="0" i="0" baseline="0" dirty="0">
                <a:latin typeface="Malgun Gothic" pitchFamily="34" charset="-127"/>
                <a:ea typeface="Malgun Gothic" pitchFamily="34" charset="-127"/>
              </a:rPr>
              <a:t>        yields the results shown in </a:t>
            </a:r>
            <a:r>
              <a:rPr lang="en-US" altLang="ko-KR" sz="2400" b="0" i="0" baseline="0" dirty="0">
                <a:ea typeface="Malgun Gothic" pitchFamily="34" charset="-127"/>
                <a:cs typeface="Times New Roman" pitchFamily="18" charset="0"/>
              </a:rPr>
              <a:t>Table 3.4</a:t>
            </a:r>
            <a:r>
              <a:rPr lang="en-US" altLang="ko-KR" sz="2400" b="0" i="0" baseline="0" dirty="0">
                <a:latin typeface="Malgun Gothic" pitchFamily="34" charset="-127"/>
                <a:ea typeface="Malgun Gothic" pitchFamily="34" charset="-127"/>
              </a:rPr>
              <a:t>.</a:t>
            </a:r>
          </a:p>
        </p:txBody>
      </p:sp>
      <p:pic>
        <p:nvPicPr>
          <p:cNvPr id="49167" name="Picture 21"/>
          <p:cNvPicPr>
            <a:picLocks noChangeAspect="1" noChangeArrowheads="1"/>
          </p:cNvPicPr>
          <p:nvPr/>
        </p:nvPicPr>
        <p:blipFill>
          <a:blip r:embed="rId4"/>
          <a:srcRect/>
          <a:stretch>
            <a:fillRect/>
          </a:stretch>
        </p:blipFill>
        <p:spPr bwMode="auto">
          <a:xfrm>
            <a:off x="838200" y="5092700"/>
            <a:ext cx="7424738" cy="1765300"/>
          </a:xfrm>
          <a:prstGeom prst="rect">
            <a:avLst/>
          </a:prstGeom>
          <a:noFill/>
          <a:ln w="9525">
            <a:noFill/>
            <a:miter lim="800000"/>
            <a:headEnd/>
            <a:tailEnd/>
          </a:ln>
        </p:spPr>
      </p:pic>
      <p:sp>
        <p:nvSpPr>
          <p:cNvPr id="9" name="Oval 8"/>
          <p:cNvSpPr/>
          <p:nvPr/>
        </p:nvSpPr>
        <p:spPr bwMode="auto">
          <a:xfrm>
            <a:off x="3275856" y="2924944"/>
            <a:ext cx="360040" cy="216024"/>
          </a:xfrm>
          <a:prstGeom prst="ellipse">
            <a:avLst/>
          </a:prstGeom>
          <a:noFill/>
          <a:ln>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Times New Roman" pitchFamily="18" charset="0"/>
            </a:endParaRPr>
          </a:p>
        </p:txBody>
      </p:sp>
      <p:sp>
        <p:nvSpPr>
          <p:cNvPr id="10" name="Oval 9"/>
          <p:cNvSpPr/>
          <p:nvPr/>
        </p:nvSpPr>
        <p:spPr bwMode="auto">
          <a:xfrm>
            <a:off x="2627784" y="3429000"/>
            <a:ext cx="360040" cy="216024"/>
          </a:xfrm>
          <a:prstGeom prst="ellipse">
            <a:avLst/>
          </a:prstGeom>
          <a:noFill/>
          <a:ln>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Times New Roman" pitchFamily="18" charset="0"/>
            </a:endParaRPr>
          </a:p>
        </p:txBody>
      </p:sp>
      <p:sp>
        <p:nvSpPr>
          <p:cNvPr id="11" name="Oval 10"/>
          <p:cNvSpPr/>
          <p:nvPr/>
        </p:nvSpPr>
        <p:spPr bwMode="auto">
          <a:xfrm>
            <a:off x="3491880" y="2924944"/>
            <a:ext cx="360040" cy="216024"/>
          </a:xfrm>
          <a:prstGeom prst="ellipse">
            <a:avLst/>
          </a:prstGeom>
          <a:noFill/>
          <a:ln>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Times New Roman" pitchFamily="18" charset="0"/>
            </a:endParaRPr>
          </a:p>
        </p:txBody>
      </p:sp>
      <p:sp>
        <p:nvSpPr>
          <p:cNvPr id="12" name="Oval 11"/>
          <p:cNvSpPr/>
          <p:nvPr/>
        </p:nvSpPr>
        <p:spPr bwMode="auto">
          <a:xfrm>
            <a:off x="3059832" y="3212976"/>
            <a:ext cx="360040" cy="216024"/>
          </a:xfrm>
          <a:prstGeom prst="ellipse">
            <a:avLst/>
          </a:prstGeom>
          <a:noFill/>
          <a:ln>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pPr rtl="0"/>
            <a:r>
              <a:rPr lang="en-US" altLang="ko-KR" dirty="0" smtClean="0">
                <a:ea typeface="Malgun Gothic" pitchFamily="34" charset="-127"/>
              </a:rPr>
              <a:t>cryptanalysis of </a:t>
            </a:r>
            <a:r>
              <a:rPr lang="en-AU" dirty="0" err="1" smtClean="0"/>
              <a:t>Vigenère</a:t>
            </a:r>
            <a:r>
              <a:rPr lang="en-AU" dirty="0" smtClean="0"/>
              <a:t> Ciphers example  </a:t>
            </a:r>
            <a:r>
              <a:rPr lang="en-AU" sz="2800" dirty="0" smtClean="0"/>
              <a:t>(cont.)</a:t>
            </a:r>
            <a:endParaRPr lang="ar-SA" dirty="0"/>
          </a:p>
        </p:txBody>
      </p:sp>
      <p:sp>
        <p:nvSpPr>
          <p:cNvPr id="50186" name="Rectangle 10"/>
          <p:cNvSpPr>
            <a:spLocks noChangeArrowheads="1"/>
          </p:cNvSpPr>
          <p:nvPr/>
        </p:nvSpPr>
        <p:spPr bwMode="auto">
          <a:xfrm>
            <a:off x="152400" y="1676400"/>
            <a:ext cx="8839200" cy="830263"/>
          </a:xfrm>
          <a:prstGeom prst="rect">
            <a:avLst/>
          </a:prstGeom>
          <a:noFill/>
          <a:ln w="9525">
            <a:noFill/>
            <a:miter lim="800000"/>
            <a:headEnd/>
            <a:tailEnd/>
          </a:ln>
        </p:spPr>
        <p:txBody>
          <a:bodyPr anchor="ctr">
            <a:spAutoFit/>
          </a:bodyPr>
          <a:lstStyle/>
          <a:p>
            <a:pPr eaLnBrk="1" hangingPunct="1"/>
            <a:r>
              <a:rPr lang="en-US" altLang="ko-KR" sz="2400" b="0" i="0" baseline="0" dirty="0">
                <a:latin typeface="Malgun Gothic" pitchFamily="34" charset="-127"/>
                <a:ea typeface="Malgun Gothic" pitchFamily="34" charset="-127"/>
              </a:rPr>
              <a:t>The greatest common divisor of differences is 4, which means that the key length is multiple of 4. First try </a:t>
            </a:r>
            <a:r>
              <a:rPr lang="en-US" altLang="ko-KR" sz="2400" b="0" baseline="0" dirty="0">
                <a:ea typeface="Malgun Gothic" pitchFamily="34" charset="-127"/>
                <a:cs typeface="Times New Roman" pitchFamily="18" charset="0"/>
              </a:rPr>
              <a:t>m</a:t>
            </a:r>
            <a:r>
              <a:rPr lang="en-US" altLang="ko-KR" sz="2400" b="0" i="0" baseline="0" dirty="0">
                <a:latin typeface="Malgun Gothic" pitchFamily="34" charset="-127"/>
                <a:ea typeface="Malgun Gothic" pitchFamily="34" charset="-127"/>
              </a:rPr>
              <a:t> = 4. </a:t>
            </a:r>
          </a:p>
        </p:txBody>
      </p:sp>
      <p:pic>
        <p:nvPicPr>
          <p:cNvPr id="50188" name="Picture 15"/>
          <p:cNvPicPr>
            <a:picLocks noChangeAspect="1" noChangeArrowheads="1"/>
          </p:cNvPicPr>
          <p:nvPr/>
        </p:nvPicPr>
        <p:blipFill>
          <a:blip r:embed="rId3"/>
          <a:srcRect/>
          <a:stretch>
            <a:fillRect/>
          </a:stretch>
        </p:blipFill>
        <p:spPr bwMode="auto">
          <a:xfrm>
            <a:off x="1447800" y="2667000"/>
            <a:ext cx="6400800" cy="2182813"/>
          </a:xfrm>
          <a:prstGeom prst="rect">
            <a:avLst/>
          </a:prstGeom>
          <a:noFill/>
          <a:ln w="9525">
            <a:noFill/>
            <a:miter lim="800000"/>
            <a:headEnd/>
            <a:tailEnd/>
          </a:ln>
        </p:spPr>
      </p:pic>
      <p:sp>
        <p:nvSpPr>
          <p:cNvPr id="50190" name="Rectangle 17"/>
          <p:cNvSpPr>
            <a:spLocks noChangeArrowheads="1"/>
          </p:cNvSpPr>
          <p:nvPr/>
        </p:nvSpPr>
        <p:spPr bwMode="auto">
          <a:xfrm>
            <a:off x="304800" y="5029200"/>
            <a:ext cx="8839200" cy="457200"/>
          </a:xfrm>
          <a:prstGeom prst="rect">
            <a:avLst/>
          </a:prstGeom>
          <a:noFill/>
          <a:ln w="9525">
            <a:noFill/>
            <a:miter lim="800000"/>
            <a:headEnd/>
            <a:tailEnd/>
          </a:ln>
        </p:spPr>
        <p:txBody>
          <a:bodyPr anchor="ctr">
            <a:spAutoFit/>
          </a:bodyPr>
          <a:lstStyle/>
          <a:p>
            <a:pPr eaLnBrk="1" hangingPunct="1"/>
            <a:r>
              <a:rPr lang="en-US" altLang="ko-KR" sz="2400" b="0" i="0" baseline="0">
                <a:latin typeface="Malgun Gothic" pitchFamily="34" charset="-127"/>
                <a:ea typeface="Malgun Gothic" pitchFamily="34" charset="-127"/>
              </a:rPr>
              <a:t>In this case, the plaintext makes sense.</a:t>
            </a:r>
          </a:p>
        </p:txBody>
      </p:sp>
      <p:pic>
        <p:nvPicPr>
          <p:cNvPr id="50191" name="Picture 18"/>
          <p:cNvPicPr>
            <a:picLocks noChangeAspect="1" noChangeArrowheads="1"/>
          </p:cNvPicPr>
          <p:nvPr/>
        </p:nvPicPr>
        <p:blipFill>
          <a:blip r:embed="rId4"/>
          <a:srcRect/>
          <a:stretch>
            <a:fillRect/>
          </a:stretch>
        </p:blipFill>
        <p:spPr bwMode="auto">
          <a:xfrm>
            <a:off x="381000" y="5486400"/>
            <a:ext cx="8556625"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381000" y="274638"/>
            <a:ext cx="8458200" cy="1143000"/>
          </a:xfrm>
        </p:spPr>
        <p:txBody>
          <a:bodyPr/>
          <a:lstStyle/>
          <a:p>
            <a:r>
              <a:rPr lang="en-US" smtClean="0"/>
              <a:t>An unconditionally Secure Cipher</a:t>
            </a:r>
          </a:p>
        </p:txBody>
      </p:sp>
      <p:sp>
        <p:nvSpPr>
          <p:cNvPr id="1029" name="Rectangle 4"/>
          <p:cNvSpPr>
            <a:spLocks noChangeArrowheads="1"/>
          </p:cNvSpPr>
          <p:nvPr/>
        </p:nvSpPr>
        <p:spPr bwMode="auto">
          <a:xfrm>
            <a:off x="990600" y="3733800"/>
            <a:ext cx="184150" cy="369888"/>
          </a:xfrm>
          <a:prstGeom prst="rect">
            <a:avLst/>
          </a:prstGeom>
          <a:noFill/>
          <a:ln w="9525">
            <a:noFill/>
            <a:miter lim="800000"/>
            <a:headEnd/>
            <a:tailEnd/>
          </a:ln>
        </p:spPr>
        <p:txBody>
          <a:bodyPr wrap="none">
            <a:spAutoFit/>
          </a:bodyPr>
          <a:lstStyle/>
          <a:p>
            <a:endParaRPr lang="ar-SA"/>
          </a:p>
        </p:txBody>
      </p:sp>
      <p:graphicFrame>
        <p:nvGraphicFramePr>
          <p:cNvPr id="1026" name="Object 2"/>
          <p:cNvGraphicFramePr>
            <a:graphicFrameLocks noChangeAspect="1"/>
          </p:cNvGraphicFramePr>
          <p:nvPr/>
        </p:nvGraphicFramePr>
        <p:xfrm>
          <a:off x="990600" y="1905000"/>
          <a:ext cx="7011988" cy="3808413"/>
        </p:xfrm>
        <a:graphic>
          <a:graphicData uri="http://schemas.openxmlformats.org/presentationml/2006/ole">
            <mc:AlternateContent xmlns:mc="http://schemas.openxmlformats.org/markup-compatibility/2006">
              <mc:Choice xmlns:v="urn:schemas-microsoft-com:vml" Requires="v">
                <p:oleObj spid="_x0000_s2057" name="Equation" r:id="rId3" imgW="3085920" imgH="1676160" progId="">
                  <p:embed/>
                </p:oleObj>
              </mc:Choice>
              <mc:Fallback>
                <p:oleObj name="Equation" r:id="rId3" imgW="3085920" imgH="167616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905000"/>
                        <a:ext cx="7011988" cy="3808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defRPr lang="ar-AE" altLang="en-US"/>
            </a:pPr>
            <a:r>
              <a:rPr lang="en-US"/>
              <a:t>One-Time Pad</a:t>
            </a:r>
            <a:endParaRPr lang="en-AU"/>
          </a:p>
        </p:txBody>
      </p:sp>
      <p:sp>
        <p:nvSpPr>
          <p:cNvPr id="98307" name="Rectangle 3"/>
          <p:cNvSpPr>
            <a:spLocks noGrp="1" noChangeArrowheads="1"/>
          </p:cNvSpPr>
          <p:nvPr>
            <p:ph idx="1"/>
          </p:nvPr>
        </p:nvSpPr>
        <p:spPr>
          <a:xfrm>
            <a:off x="1035050" y="1676400"/>
            <a:ext cx="7727950" cy="4632920"/>
          </a:xfrm>
        </p:spPr>
        <p:txBody>
          <a:bodyPr/>
          <a:lstStyle/>
          <a:p>
            <a:pPr algn="l" rtl="0" eaLnBrk="1" hangingPunct="1">
              <a:defRPr lang="ar-AE" altLang="en-US"/>
            </a:pPr>
            <a:r>
              <a:rPr lang="en-AU" sz="2800" dirty="0"/>
              <a:t>if a truly random key as long as the message is used, the cipher will be secure </a:t>
            </a:r>
          </a:p>
          <a:p>
            <a:pPr algn="l" rtl="0" eaLnBrk="1" hangingPunct="1">
              <a:defRPr lang="ar-AE" altLang="en-US"/>
            </a:pPr>
            <a:r>
              <a:rPr lang="en-AU" sz="2800" dirty="0"/>
              <a:t>called a One-Time pad</a:t>
            </a:r>
          </a:p>
          <a:p>
            <a:pPr algn="l" rtl="0" eaLnBrk="1" hangingPunct="1">
              <a:defRPr lang="ar-AE" altLang="en-US"/>
            </a:pPr>
            <a:r>
              <a:rPr lang="en-US" sz="2800" dirty="0"/>
              <a:t>is unbreakable since </a:t>
            </a:r>
            <a:r>
              <a:rPr lang="en-US" sz="2800" dirty="0" err="1"/>
              <a:t>ciphertext</a:t>
            </a:r>
            <a:r>
              <a:rPr lang="en-US" sz="2800" dirty="0"/>
              <a:t> bears no statistical relationship to the plaintext</a:t>
            </a:r>
          </a:p>
          <a:p>
            <a:pPr algn="l" rtl="0" eaLnBrk="1" hangingPunct="1">
              <a:defRPr lang="ar-AE" altLang="en-US"/>
            </a:pPr>
            <a:r>
              <a:rPr lang="en-US" sz="2800" dirty="0"/>
              <a:t>since for </a:t>
            </a:r>
            <a:r>
              <a:rPr lang="en-US" sz="2800" b="1" dirty="0"/>
              <a:t>any plaintext</a:t>
            </a:r>
            <a:r>
              <a:rPr lang="en-US" sz="2800" dirty="0"/>
              <a:t> &amp; </a:t>
            </a:r>
            <a:r>
              <a:rPr lang="en-US" sz="2800" b="1" dirty="0"/>
              <a:t>any </a:t>
            </a:r>
            <a:r>
              <a:rPr lang="en-US" sz="2800" b="1" dirty="0" err="1"/>
              <a:t>ciphertext</a:t>
            </a:r>
            <a:r>
              <a:rPr lang="en-US" sz="2800" dirty="0"/>
              <a:t> there exists a key mapping one to other</a:t>
            </a:r>
          </a:p>
          <a:p>
            <a:pPr algn="l" rtl="0" eaLnBrk="1" hangingPunct="1">
              <a:defRPr lang="ar-AE" altLang="en-US"/>
            </a:pPr>
            <a:r>
              <a:rPr lang="en-US" sz="2800" dirty="0"/>
              <a:t>can only use the key </a:t>
            </a:r>
            <a:r>
              <a:rPr lang="en-US" sz="2800" b="1" dirty="0"/>
              <a:t>once</a:t>
            </a:r>
            <a:r>
              <a:rPr lang="en-US" sz="2800" dirty="0"/>
              <a:t> though</a:t>
            </a:r>
          </a:p>
          <a:p>
            <a:pPr algn="l" rtl="0" eaLnBrk="1" hangingPunct="1">
              <a:defRPr lang="ar-AE" altLang="en-US"/>
            </a:pPr>
            <a:r>
              <a:rPr lang="en-US" sz="2800" dirty="0"/>
              <a:t>problems in generation &amp; safe distribution of key</a:t>
            </a:r>
            <a:endParaRPr lang="en-AU"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defRPr/>
            </a:pPr>
            <a:r>
              <a:rPr lang="en-AU" dirty="0"/>
              <a:t>Transposition Ciphers</a:t>
            </a:r>
          </a:p>
        </p:txBody>
      </p:sp>
      <p:sp>
        <p:nvSpPr>
          <p:cNvPr id="100355" name="Rectangle 3"/>
          <p:cNvSpPr>
            <a:spLocks noGrp="1" noChangeArrowheads="1"/>
          </p:cNvSpPr>
          <p:nvPr>
            <p:ph idx="1"/>
          </p:nvPr>
        </p:nvSpPr>
        <p:spPr/>
        <p:txBody>
          <a:bodyPr/>
          <a:lstStyle/>
          <a:p>
            <a:pPr algn="l" rtl="0" eaLnBrk="1" hangingPunct="1">
              <a:defRPr/>
            </a:pPr>
            <a:r>
              <a:rPr lang="en-AU" dirty="0"/>
              <a:t>now consider classical </a:t>
            </a:r>
            <a:r>
              <a:rPr lang="en-AU" b="1" dirty="0"/>
              <a:t>transposition</a:t>
            </a:r>
            <a:r>
              <a:rPr lang="en-AU" dirty="0"/>
              <a:t> or </a:t>
            </a:r>
            <a:r>
              <a:rPr lang="en-AU" b="1" dirty="0"/>
              <a:t>permutation</a:t>
            </a:r>
            <a:r>
              <a:rPr lang="en-AU" dirty="0"/>
              <a:t> ciphers </a:t>
            </a:r>
          </a:p>
          <a:p>
            <a:pPr algn="l" rtl="0" eaLnBrk="1" hangingPunct="1">
              <a:defRPr/>
            </a:pPr>
            <a:r>
              <a:rPr lang="en-AU" dirty="0"/>
              <a:t>these hide the message by rearranging the letter order </a:t>
            </a:r>
          </a:p>
          <a:p>
            <a:pPr algn="l" rtl="0" eaLnBrk="1" hangingPunct="1">
              <a:defRPr/>
            </a:pPr>
            <a:r>
              <a:rPr lang="en-AU" dirty="0"/>
              <a:t>without altering the actual letters used</a:t>
            </a:r>
          </a:p>
          <a:p>
            <a:pPr algn="l" rtl="0" eaLnBrk="1" hangingPunct="1">
              <a:defRPr/>
            </a:pPr>
            <a:r>
              <a:rPr lang="en-AU" dirty="0"/>
              <a:t>can recognise these since have the same frequency distribution as the original text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23528" y="0"/>
            <a:ext cx="7772400" cy="1104900"/>
          </a:xfrm>
        </p:spPr>
        <p:txBody>
          <a:bodyPr/>
          <a:lstStyle/>
          <a:p>
            <a:pPr rtl="0"/>
            <a:r>
              <a:rPr lang="en-US" altLang="ko-KR" dirty="0" smtClean="0"/>
              <a:t>Keyless Transposition Ciphers –Rail fence Ciphers</a:t>
            </a:r>
            <a:endParaRPr lang="ar-SA" altLang="ko-KR" dirty="0" smtClean="0"/>
          </a:p>
        </p:txBody>
      </p:sp>
      <p:sp>
        <p:nvSpPr>
          <p:cNvPr id="62475" name="Rectangle 11"/>
          <p:cNvSpPr>
            <a:spLocks noChangeArrowheads="1"/>
          </p:cNvSpPr>
          <p:nvPr/>
        </p:nvSpPr>
        <p:spPr bwMode="auto">
          <a:xfrm>
            <a:off x="152400" y="2235015"/>
            <a:ext cx="8839200" cy="1495794"/>
          </a:xfrm>
          <a:prstGeom prst="rect">
            <a:avLst/>
          </a:prstGeom>
          <a:noFill/>
          <a:ln w="9525">
            <a:noFill/>
            <a:miter lim="800000"/>
            <a:headEnd/>
            <a:tailEnd/>
          </a:ln>
        </p:spPr>
        <p:txBody>
          <a:bodyPr anchor="ctr">
            <a:spAutoFit/>
          </a:bodyPr>
          <a:lstStyle/>
          <a:p>
            <a:pPr algn="just" eaLnBrk="1" hangingPunct="1">
              <a:buFont typeface="Arial" pitchFamily="34" charset="0"/>
              <a:buChar char="•"/>
            </a:pPr>
            <a:r>
              <a:rPr lang="en-US" altLang="ko-KR" sz="2400" b="0" i="0" baseline="0" dirty="0">
                <a:latin typeface="+mj-lt"/>
                <a:ea typeface="Malgun Gothic" pitchFamily="34" charset="-127"/>
              </a:rPr>
              <a:t>A good example of a keyless cipher using the first </a:t>
            </a:r>
            <a:r>
              <a:rPr lang="en-US" altLang="ko-KR" sz="2400" b="0" i="0" baseline="0" dirty="0" smtClean="0">
                <a:latin typeface="+mj-lt"/>
                <a:ea typeface="Malgun Gothic" pitchFamily="34" charset="-127"/>
              </a:rPr>
              <a:t>method ,is </a:t>
            </a:r>
            <a:r>
              <a:rPr lang="en-US" altLang="ko-KR" sz="2400" b="0" i="0" baseline="0" dirty="0">
                <a:latin typeface="+mj-lt"/>
                <a:ea typeface="Malgun Gothic" pitchFamily="34" charset="-127"/>
              </a:rPr>
              <a:t>the </a:t>
            </a:r>
            <a:r>
              <a:rPr lang="en-US" altLang="ko-KR" sz="2400" b="0" i="0" baseline="0" dirty="0">
                <a:solidFill>
                  <a:schemeClr val="hlink"/>
                </a:solidFill>
                <a:latin typeface="+mj-lt"/>
                <a:ea typeface="Malgun Gothic" pitchFamily="34" charset="-127"/>
              </a:rPr>
              <a:t>rail fence cipher</a:t>
            </a:r>
            <a:r>
              <a:rPr lang="en-US" altLang="ko-KR" sz="2400" b="0" i="0" baseline="0" dirty="0">
                <a:latin typeface="+mj-lt"/>
                <a:ea typeface="Malgun Gothic" pitchFamily="34" charset="-127"/>
              </a:rPr>
              <a:t>. </a:t>
            </a:r>
          </a:p>
          <a:p>
            <a:pPr>
              <a:lnSpc>
                <a:spcPct val="90000"/>
              </a:lnSpc>
              <a:buFont typeface="Arial" pitchFamily="34" charset="0"/>
              <a:buChar char="•"/>
            </a:pPr>
            <a:r>
              <a:rPr lang="en-AU" altLang="ko-KR" sz="2400" dirty="0" smtClean="0">
                <a:latin typeface="+mj-lt"/>
                <a:ea typeface="Malgun Gothic" pitchFamily="34" charset="-127"/>
              </a:rPr>
              <a:t>write message letters out diagonally over a number of rows </a:t>
            </a:r>
          </a:p>
          <a:p>
            <a:pPr>
              <a:lnSpc>
                <a:spcPct val="90000"/>
              </a:lnSpc>
              <a:buFont typeface="Arial" pitchFamily="34" charset="0"/>
              <a:buChar char="•"/>
            </a:pPr>
            <a:r>
              <a:rPr lang="en-AU" altLang="ko-KR" sz="2400" dirty="0" smtClean="0">
                <a:latin typeface="+mj-lt"/>
                <a:ea typeface="Malgun Gothic" pitchFamily="34" charset="-127"/>
              </a:rPr>
              <a:t>then read off cipher row by row</a:t>
            </a:r>
          </a:p>
        </p:txBody>
      </p:sp>
      <p:sp>
        <p:nvSpPr>
          <p:cNvPr id="62477" name="Rectangle 13"/>
          <p:cNvSpPr>
            <a:spLocks noChangeArrowheads="1"/>
          </p:cNvSpPr>
          <p:nvPr/>
        </p:nvSpPr>
        <p:spPr bwMode="auto">
          <a:xfrm>
            <a:off x="304800" y="5562600"/>
            <a:ext cx="8839200" cy="457200"/>
          </a:xfrm>
          <a:prstGeom prst="rect">
            <a:avLst/>
          </a:prstGeom>
          <a:noFill/>
          <a:ln w="9525">
            <a:noFill/>
            <a:miter lim="800000"/>
            <a:headEnd/>
            <a:tailEnd/>
          </a:ln>
        </p:spPr>
        <p:txBody>
          <a:bodyPr anchor="ctr">
            <a:spAutoFit/>
          </a:bodyPr>
          <a:lstStyle/>
          <a:p>
            <a:pPr algn="just" eaLnBrk="1" hangingPunct="1"/>
            <a:r>
              <a:rPr lang="en-US" altLang="ko-KR" sz="2400" b="0" i="0" baseline="0">
                <a:latin typeface="Malgun Gothic" pitchFamily="34" charset="-127"/>
                <a:ea typeface="Malgun Gothic" pitchFamily="34" charset="-127"/>
              </a:rPr>
              <a:t>She then creates the ciphertext</a:t>
            </a:r>
            <a:r>
              <a:rPr lang="en-US" altLang="ko-KR" sz="2400" i="0" baseline="0">
                <a:ea typeface="Gulim" pitchFamily="34" charset="-127"/>
              </a:rPr>
              <a:t> </a:t>
            </a:r>
            <a:r>
              <a:rPr lang="en-US" altLang="ko-KR" sz="2400" b="0" i="0" baseline="0">
                <a:latin typeface="Malgun Gothic" pitchFamily="34" charset="-127"/>
                <a:ea typeface="Malgun Gothic" pitchFamily="34" charset="-127"/>
              </a:rPr>
              <a:t>“</a:t>
            </a:r>
            <a:r>
              <a:rPr lang="en-US" altLang="ko-KR" sz="2400" i="0" baseline="0">
                <a:solidFill>
                  <a:schemeClr val="hlink"/>
                </a:solidFill>
                <a:latin typeface="Malgun Gothic" pitchFamily="34" charset="-127"/>
                <a:ea typeface="Malgun Gothic" pitchFamily="34" charset="-127"/>
              </a:rPr>
              <a:t>MEMATEAKETETHPR</a:t>
            </a:r>
            <a:r>
              <a:rPr lang="en-US" altLang="ko-KR" sz="2400" b="0" i="0" baseline="0">
                <a:latin typeface="Malgun Gothic" pitchFamily="34" charset="-127"/>
                <a:ea typeface="Malgun Gothic" pitchFamily="34" charset="-127"/>
              </a:rPr>
              <a:t>”.</a:t>
            </a:r>
          </a:p>
        </p:txBody>
      </p:sp>
      <p:pic>
        <p:nvPicPr>
          <p:cNvPr id="62478" name="Picture 14"/>
          <p:cNvPicPr>
            <a:picLocks noChangeAspect="1" noChangeArrowheads="1"/>
          </p:cNvPicPr>
          <p:nvPr/>
        </p:nvPicPr>
        <p:blipFill>
          <a:blip r:embed="rId3"/>
          <a:srcRect/>
          <a:stretch>
            <a:fillRect/>
          </a:stretch>
        </p:blipFill>
        <p:spPr bwMode="auto">
          <a:xfrm>
            <a:off x="685800" y="4343400"/>
            <a:ext cx="8001000" cy="781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8" name="Rectangle 10"/>
          <p:cNvSpPr>
            <a:spLocks noChangeArrowheads="1"/>
          </p:cNvSpPr>
          <p:nvPr/>
        </p:nvSpPr>
        <p:spPr bwMode="auto">
          <a:xfrm>
            <a:off x="152400" y="1937454"/>
            <a:ext cx="8839200" cy="1200329"/>
          </a:xfrm>
          <a:prstGeom prst="rect">
            <a:avLst/>
          </a:prstGeom>
          <a:noFill/>
          <a:ln w="9525">
            <a:noFill/>
            <a:miter lim="800000"/>
            <a:headEnd/>
            <a:tailEnd/>
          </a:ln>
        </p:spPr>
        <p:txBody>
          <a:bodyPr anchor="ctr">
            <a:spAutoFit/>
          </a:bodyPr>
          <a:lstStyle/>
          <a:p>
            <a:pPr algn="just" eaLnBrk="1" hangingPunct="1"/>
            <a:r>
              <a:rPr lang="en-US" altLang="ko-KR" sz="2400" b="0" i="0" baseline="0" dirty="0">
                <a:latin typeface="Malgun Gothic" pitchFamily="34" charset="-127"/>
                <a:ea typeface="Malgun Gothic" pitchFamily="34" charset="-127"/>
              </a:rPr>
              <a:t>Alice and Bob can agree on the number of </a:t>
            </a:r>
            <a:r>
              <a:rPr lang="en-US" altLang="ko-KR" sz="2400" b="0" i="0" baseline="0" dirty="0" smtClean="0">
                <a:latin typeface="Malgun Gothic" pitchFamily="34" charset="-127"/>
                <a:ea typeface="Malgun Gothic" pitchFamily="34" charset="-127"/>
              </a:rPr>
              <a:t>columns.</a:t>
            </a:r>
            <a:endParaRPr lang="en-US" altLang="ko-KR" sz="2400" b="0" i="0" baseline="0" dirty="0">
              <a:latin typeface="Malgun Gothic" pitchFamily="34" charset="-127"/>
              <a:ea typeface="Malgun Gothic" pitchFamily="34" charset="-127"/>
            </a:endParaRPr>
          </a:p>
          <a:p>
            <a:pPr algn="just" eaLnBrk="1" hangingPunct="1"/>
            <a:r>
              <a:rPr lang="en-US" altLang="ko-KR" sz="2400" b="0" i="0" baseline="0" dirty="0">
                <a:latin typeface="Malgun Gothic" pitchFamily="34" charset="-127"/>
                <a:ea typeface="Malgun Gothic" pitchFamily="34" charset="-127"/>
              </a:rPr>
              <a:t>Alice writes the same plaintext, row by </a:t>
            </a:r>
            <a:r>
              <a:rPr lang="en-US" altLang="ko-KR" sz="2400" b="0" i="0" baseline="0" dirty="0" smtClean="0">
                <a:latin typeface="Malgun Gothic" pitchFamily="34" charset="-127"/>
                <a:ea typeface="Malgun Gothic" pitchFamily="34" charset="-127"/>
              </a:rPr>
              <a:t>row,</a:t>
            </a:r>
            <a:r>
              <a:rPr lang="en-US" altLang="ko-KR" sz="2400" b="0" i="0" dirty="0" smtClean="0">
                <a:latin typeface="Malgun Gothic" pitchFamily="34" charset="-127"/>
                <a:ea typeface="Malgun Gothic" pitchFamily="34" charset="-127"/>
              </a:rPr>
              <a:t> </a:t>
            </a:r>
            <a:r>
              <a:rPr lang="en-US" altLang="ko-KR" sz="2400" b="0" i="0" baseline="0" dirty="0" smtClean="0">
                <a:latin typeface="Malgun Gothic" pitchFamily="34" charset="-127"/>
                <a:ea typeface="Malgun Gothic" pitchFamily="34" charset="-127"/>
              </a:rPr>
              <a:t>in </a:t>
            </a:r>
            <a:r>
              <a:rPr lang="en-US" altLang="ko-KR" sz="2400" b="0" i="0" baseline="0" dirty="0">
                <a:latin typeface="Malgun Gothic" pitchFamily="34" charset="-127"/>
                <a:ea typeface="Malgun Gothic" pitchFamily="34" charset="-127"/>
              </a:rPr>
              <a:t>a table of four columns.</a:t>
            </a:r>
          </a:p>
        </p:txBody>
      </p:sp>
      <p:sp>
        <p:nvSpPr>
          <p:cNvPr id="63499" name="Text Box 11"/>
          <p:cNvSpPr txBox="1">
            <a:spLocks noChangeArrowheads="1"/>
          </p:cNvSpPr>
          <p:nvPr/>
        </p:nvSpPr>
        <p:spPr bwMode="auto">
          <a:xfrm>
            <a:off x="0" y="1484784"/>
            <a:ext cx="1944688" cy="457200"/>
          </a:xfrm>
          <a:prstGeom prst="rect">
            <a:avLst/>
          </a:prstGeom>
          <a:noFill/>
          <a:ln w="9525">
            <a:noFill/>
            <a:miter lim="800000"/>
            <a:headEnd/>
            <a:tailEnd/>
          </a:ln>
        </p:spPr>
        <p:txBody>
          <a:bodyPr wrap="none">
            <a:spAutoFit/>
          </a:bodyPr>
          <a:lstStyle/>
          <a:p>
            <a:r>
              <a:rPr lang="en-US" altLang="ko-KR" sz="2400" i="0" baseline="0" dirty="0">
                <a:solidFill>
                  <a:srgbClr val="7030A0"/>
                </a:solidFill>
                <a:ea typeface="Gulim" pitchFamily="34" charset="-127"/>
              </a:rPr>
              <a:t>Example 3.23</a:t>
            </a:r>
            <a:endParaRPr lang="en-US" altLang="ko-KR" sz="2000" baseline="0" dirty="0">
              <a:solidFill>
                <a:srgbClr val="7030A0"/>
              </a:solidFill>
              <a:ea typeface="Gulim" pitchFamily="34" charset="-127"/>
            </a:endParaRPr>
          </a:p>
        </p:txBody>
      </p:sp>
      <p:sp>
        <p:nvSpPr>
          <p:cNvPr id="63500" name="Rectangle 14"/>
          <p:cNvSpPr>
            <a:spLocks noChangeArrowheads="1"/>
          </p:cNvSpPr>
          <p:nvPr/>
        </p:nvSpPr>
        <p:spPr bwMode="auto">
          <a:xfrm>
            <a:off x="152400" y="5867400"/>
            <a:ext cx="8839200" cy="457200"/>
          </a:xfrm>
          <a:prstGeom prst="rect">
            <a:avLst/>
          </a:prstGeom>
          <a:noFill/>
          <a:ln w="9525">
            <a:noFill/>
            <a:miter lim="800000"/>
            <a:headEnd/>
            <a:tailEnd/>
          </a:ln>
        </p:spPr>
        <p:txBody>
          <a:bodyPr anchor="ctr">
            <a:spAutoFit/>
          </a:bodyPr>
          <a:lstStyle/>
          <a:p>
            <a:pPr algn="just" eaLnBrk="1" hangingPunct="1"/>
            <a:r>
              <a:rPr lang="en-US" altLang="ko-KR" sz="2400" b="0" i="0" baseline="0">
                <a:latin typeface="Malgun Gothic" pitchFamily="34" charset="-127"/>
                <a:ea typeface="Malgun Gothic" pitchFamily="34" charset="-127"/>
              </a:rPr>
              <a:t>She then creates the ciphertext </a:t>
            </a:r>
            <a:r>
              <a:rPr lang="en-US" altLang="ko-KR" sz="2400" b="0" i="0" baseline="0">
                <a:solidFill>
                  <a:schemeClr val="hlink"/>
                </a:solidFill>
                <a:latin typeface="Malgun Gothic" pitchFamily="34" charset="-127"/>
                <a:ea typeface="Malgun Gothic" pitchFamily="34" charset="-127"/>
              </a:rPr>
              <a:t>“</a:t>
            </a:r>
            <a:r>
              <a:rPr lang="en-US" altLang="ko-KR" sz="2400" i="0" baseline="0">
                <a:solidFill>
                  <a:schemeClr val="hlink"/>
                </a:solidFill>
                <a:latin typeface="Malgun Gothic" pitchFamily="34" charset="-127"/>
                <a:ea typeface="Malgun Gothic" pitchFamily="34" charset="-127"/>
              </a:rPr>
              <a:t>MMTAEEHREAEKTTP</a:t>
            </a:r>
            <a:r>
              <a:rPr lang="en-US" altLang="ko-KR" sz="2400" b="0" i="0" baseline="0">
                <a:solidFill>
                  <a:schemeClr val="hlink"/>
                </a:solidFill>
                <a:latin typeface="Malgun Gothic" pitchFamily="34" charset="-127"/>
                <a:ea typeface="Malgun Gothic" pitchFamily="34" charset="-127"/>
              </a:rPr>
              <a:t>”</a:t>
            </a:r>
            <a:r>
              <a:rPr lang="en-US" altLang="ko-KR" sz="2400" b="0" i="0" baseline="0">
                <a:latin typeface="Malgun Gothic" pitchFamily="34" charset="-127"/>
                <a:ea typeface="Malgun Gothic" pitchFamily="34" charset="-127"/>
              </a:rPr>
              <a:t>.</a:t>
            </a:r>
          </a:p>
        </p:txBody>
      </p:sp>
      <p:pic>
        <p:nvPicPr>
          <p:cNvPr id="63501" name="Picture 15"/>
          <p:cNvPicPr>
            <a:picLocks noChangeAspect="1" noChangeArrowheads="1"/>
          </p:cNvPicPr>
          <p:nvPr/>
        </p:nvPicPr>
        <p:blipFill>
          <a:blip r:embed="rId3"/>
          <a:srcRect/>
          <a:stretch>
            <a:fillRect/>
          </a:stretch>
        </p:blipFill>
        <p:spPr bwMode="auto">
          <a:xfrm>
            <a:off x="3200400" y="3505200"/>
            <a:ext cx="2482850" cy="2112963"/>
          </a:xfrm>
          <a:prstGeom prst="rect">
            <a:avLst/>
          </a:prstGeom>
          <a:noFill/>
          <a:ln w="9525">
            <a:noFill/>
            <a:miter lim="800000"/>
            <a:headEnd/>
            <a:tailEnd/>
          </a:ln>
        </p:spPr>
      </p:pic>
      <p:sp>
        <p:nvSpPr>
          <p:cNvPr id="15" name="Title 14"/>
          <p:cNvSpPr txBox="1">
            <a:spLocks/>
          </p:cNvSpPr>
          <p:nvPr/>
        </p:nvSpPr>
        <p:spPr>
          <a:xfrm>
            <a:off x="323528" y="0"/>
            <a:ext cx="8496944" cy="11049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ko-KR" sz="3200" b="0" i="0" u="none" strike="noStrike" kern="0" cap="none" spc="0" normalizeH="0" baseline="0" noProof="0" dirty="0" smtClean="0">
                <a:ln>
                  <a:noFill/>
                </a:ln>
                <a:solidFill>
                  <a:schemeClr val="tx2"/>
                </a:solidFill>
                <a:effectLst/>
                <a:uLnTx/>
                <a:uFillTx/>
                <a:latin typeface="+mj-lt"/>
                <a:ea typeface="ＭＳ Ｐゴシック" charset="0"/>
                <a:cs typeface="+mj-cs"/>
              </a:rPr>
              <a:t>Keyless Transposition Ciphers – Row</a:t>
            </a:r>
            <a:r>
              <a:rPr kumimoji="0" lang="en-US" altLang="ko-KR" sz="3200" b="0" i="0" u="none" strike="noStrike" kern="0" cap="none" spc="0" normalizeH="0" noProof="0" dirty="0" smtClean="0">
                <a:ln>
                  <a:noFill/>
                </a:ln>
                <a:solidFill>
                  <a:schemeClr val="tx2"/>
                </a:solidFill>
                <a:effectLst/>
                <a:uLnTx/>
                <a:uFillTx/>
                <a:latin typeface="+mj-lt"/>
                <a:ea typeface="ＭＳ Ｐゴシック" charset="0"/>
                <a:cs typeface="+mj-cs"/>
              </a:rPr>
              <a:t> transposition </a:t>
            </a:r>
            <a:endParaRPr kumimoji="0" lang="ar-SA" altLang="ko-KR" sz="3200" b="0" i="0" u="none" strike="noStrike" kern="0" cap="none" spc="0" normalizeH="0" baseline="0" noProof="0" dirty="0" smtClean="0">
              <a:ln>
                <a:noFill/>
              </a:ln>
              <a:solidFill>
                <a:schemeClr val="tx2"/>
              </a:solidFill>
              <a:effectLst/>
              <a:uLnTx/>
              <a:uFillTx/>
              <a:latin typeface="+mj-lt"/>
              <a:ea typeface="ＭＳ Ｐゴシック" charset="0"/>
              <a:cs typeface="+mj-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AU" dirty="0" smtClean="0"/>
              <a:t>Keyed </a:t>
            </a:r>
            <a:r>
              <a:rPr lang="en-US" altLang="ko-KR" dirty="0" smtClean="0"/>
              <a:t>Transposition Ciphers - </a:t>
            </a:r>
            <a:r>
              <a:rPr lang="en-AU" dirty="0" smtClean="0"/>
              <a:t>Row Transposition Ciphers</a:t>
            </a:r>
          </a:p>
        </p:txBody>
      </p:sp>
      <p:sp>
        <p:nvSpPr>
          <p:cNvPr id="52227" name="Rectangle 3"/>
          <p:cNvSpPr>
            <a:spLocks noGrp="1" noChangeArrowheads="1"/>
          </p:cNvSpPr>
          <p:nvPr>
            <p:ph type="body" idx="1"/>
          </p:nvPr>
        </p:nvSpPr>
        <p:spPr/>
        <p:txBody>
          <a:bodyPr/>
          <a:lstStyle/>
          <a:p>
            <a:pPr algn="l" rtl="0">
              <a:lnSpc>
                <a:spcPct val="80000"/>
              </a:lnSpc>
              <a:defRPr/>
            </a:pPr>
            <a:r>
              <a:rPr lang="en-US" sz="2400" dirty="0" smtClean="0"/>
              <a:t>Is a more complex transposition</a:t>
            </a:r>
            <a:endParaRPr lang="en-AU" sz="2400" dirty="0" smtClean="0"/>
          </a:p>
          <a:p>
            <a:pPr algn="l" rtl="0">
              <a:lnSpc>
                <a:spcPct val="80000"/>
              </a:lnSpc>
              <a:defRPr/>
            </a:pPr>
            <a:r>
              <a:rPr lang="en-AU" sz="2400" dirty="0" smtClean="0"/>
              <a:t>write letters of message out in rows over a specified number of columns</a:t>
            </a:r>
          </a:p>
          <a:p>
            <a:pPr algn="l" rtl="0">
              <a:lnSpc>
                <a:spcPct val="80000"/>
              </a:lnSpc>
              <a:defRPr/>
            </a:pPr>
            <a:r>
              <a:rPr lang="en-AU" sz="2400" dirty="0" smtClean="0"/>
              <a:t>then reorder the columns according to some key before reading off the rows</a:t>
            </a:r>
            <a:endParaRPr lang="en-AU" sz="3200" dirty="0" smtClean="0">
              <a:latin typeface="Courier New" pitchFamily="-107" charset="0"/>
            </a:endParaRPr>
          </a:p>
          <a:p>
            <a:pPr lvl="1" algn="l" rtl="0">
              <a:lnSpc>
                <a:spcPct val="110000"/>
              </a:lnSpc>
            </a:pPr>
            <a:r>
              <a:rPr lang="en-US" sz="2400" dirty="0" smtClean="0"/>
              <a:t>Plaintext is written row by row in a rectangle.</a:t>
            </a:r>
          </a:p>
          <a:p>
            <a:pPr lvl="1" algn="l" rtl="0">
              <a:lnSpc>
                <a:spcPct val="70000"/>
              </a:lnSpc>
              <a:buFont typeface="Arial" pitchFamily="34" charset="0"/>
              <a:buNone/>
            </a:pPr>
            <a:endParaRPr lang="en-AU" sz="700" dirty="0" smtClean="0"/>
          </a:p>
          <a:p>
            <a:pPr lvl="1" algn="l" rtl="0">
              <a:lnSpc>
                <a:spcPct val="110000"/>
              </a:lnSpc>
            </a:pPr>
            <a:r>
              <a:rPr lang="en-AU" sz="2400" dirty="0" err="1" smtClean="0"/>
              <a:t>Ciphertext</a:t>
            </a:r>
            <a:r>
              <a:rPr lang="en-AU" sz="2400" dirty="0" smtClean="0"/>
              <a:t>: write out the </a:t>
            </a:r>
            <a:r>
              <a:rPr lang="en-AU" sz="2400" dirty="0" smtClean="0">
                <a:solidFill>
                  <a:srgbClr val="FF0000"/>
                </a:solidFill>
              </a:rPr>
              <a:t>columns</a:t>
            </a:r>
            <a:r>
              <a:rPr lang="en-AU" sz="2400" dirty="0" smtClean="0"/>
              <a:t> in an order specified by a key.</a:t>
            </a:r>
          </a:p>
          <a:p>
            <a:pPr algn="l" rtl="0">
              <a:lnSpc>
                <a:spcPct val="110000"/>
              </a:lnSpc>
              <a:buNone/>
            </a:pPr>
            <a:r>
              <a:rPr lang="en-AU" sz="2400" b="1" u="sng" dirty="0" smtClean="0"/>
              <a:t>Example:</a:t>
            </a:r>
          </a:p>
          <a:p>
            <a:pPr algn="l" rtl="0" eaLnBrk="1" hangingPunct="1">
              <a:lnSpc>
                <a:spcPct val="110000"/>
              </a:lnSpc>
            </a:pPr>
            <a:endParaRPr lang="en-AU" sz="600" dirty="0" smtClean="0"/>
          </a:p>
          <a:p>
            <a:pPr algn="l" rtl="0" eaLnBrk="1" hangingPunct="1">
              <a:lnSpc>
                <a:spcPct val="110000"/>
              </a:lnSpc>
            </a:pPr>
            <a:endParaRPr lang="en-AU" sz="700" dirty="0" smtClean="0"/>
          </a:p>
          <a:p>
            <a:pPr lvl="1" algn="l" rtl="0" eaLnBrk="1" hangingPunct="1">
              <a:lnSpc>
                <a:spcPct val="70000"/>
              </a:lnSpc>
              <a:buFont typeface="Wingdings" pitchFamily="2" charset="2"/>
              <a:buNone/>
            </a:pPr>
            <a:r>
              <a:rPr lang="en-AU" sz="1800" dirty="0" smtClean="0">
                <a:latin typeface="Courier"/>
              </a:rPr>
              <a:t>Key: </a:t>
            </a:r>
            <a:r>
              <a:rPr lang="en-AU" sz="1800" dirty="0" smtClean="0">
                <a:solidFill>
                  <a:srgbClr val="FF0000"/>
                </a:solidFill>
                <a:latin typeface="Courier"/>
              </a:rPr>
              <a:t>3</a:t>
            </a:r>
            <a:r>
              <a:rPr lang="en-AU" sz="1800" dirty="0" smtClean="0">
                <a:latin typeface="Courier"/>
              </a:rPr>
              <a:t> </a:t>
            </a:r>
            <a:r>
              <a:rPr lang="en-AU" sz="1800" dirty="0" smtClean="0">
                <a:solidFill>
                  <a:srgbClr val="002060"/>
                </a:solidFill>
                <a:latin typeface="Courier"/>
              </a:rPr>
              <a:t>4</a:t>
            </a:r>
            <a:r>
              <a:rPr lang="en-AU" sz="1800" dirty="0" smtClean="0">
                <a:latin typeface="Courier"/>
              </a:rPr>
              <a:t> 2 1 5 6 7</a:t>
            </a:r>
            <a:endParaRPr lang="en-AU" sz="2400" dirty="0" smtClean="0">
              <a:latin typeface="Courier"/>
            </a:endParaRPr>
          </a:p>
          <a:p>
            <a:pPr lvl="1" algn="l" rtl="0" eaLnBrk="1" hangingPunct="1">
              <a:lnSpc>
                <a:spcPct val="70000"/>
              </a:lnSpc>
              <a:buFont typeface="Wingdings" pitchFamily="2" charset="2"/>
              <a:buNone/>
            </a:pPr>
            <a:r>
              <a:rPr lang="en-AU" sz="2400" dirty="0" err="1" smtClean="0">
                <a:latin typeface="Courier"/>
              </a:rPr>
              <a:t>Ciphertext</a:t>
            </a:r>
            <a:r>
              <a:rPr lang="en-AU" sz="2400" dirty="0" smtClean="0">
                <a:latin typeface="Courier"/>
              </a:rPr>
              <a:t>:</a:t>
            </a:r>
          </a:p>
          <a:p>
            <a:pPr lvl="1" algn="l" rtl="0" eaLnBrk="1" hangingPunct="1">
              <a:lnSpc>
                <a:spcPct val="70000"/>
              </a:lnSpc>
              <a:buFont typeface="Wingdings" pitchFamily="2" charset="2"/>
              <a:buNone/>
            </a:pPr>
            <a:r>
              <a:rPr lang="en-AU" sz="2400" dirty="0" smtClean="0">
                <a:latin typeface="Courier"/>
              </a:rPr>
              <a:t> </a:t>
            </a:r>
            <a:r>
              <a:rPr lang="en-AU" sz="1600" dirty="0" smtClean="0">
                <a:solidFill>
                  <a:srgbClr val="FF0000"/>
                </a:solidFill>
                <a:latin typeface="Courier"/>
              </a:rPr>
              <a:t>TTNA</a:t>
            </a:r>
            <a:r>
              <a:rPr lang="en-AU" sz="1600" dirty="0" smtClean="0">
                <a:solidFill>
                  <a:srgbClr val="002060"/>
                </a:solidFill>
                <a:latin typeface="Courier"/>
              </a:rPr>
              <a:t>APTM</a:t>
            </a:r>
            <a:r>
              <a:rPr lang="en-AU" sz="1600" dirty="0" smtClean="0">
                <a:latin typeface="Courier"/>
              </a:rPr>
              <a:t>TSUOAODWCOIXKNLYPETZ</a:t>
            </a:r>
            <a:r>
              <a:rPr lang="en-AU" sz="1600" dirty="0" smtClean="0"/>
              <a:t> </a:t>
            </a:r>
            <a:endParaRPr lang="en-AU" sz="2200" dirty="0" smtClean="0"/>
          </a:p>
        </p:txBody>
      </p:sp>
      <p:graphicFrame>
        <p:nvGraphicFramePr>
          <p:cNvPr id="4" name="Table 3"/>
          <p:cNvGraphicFramePr>
            <a:graphicFrameLocks noGrp="1"/>
          </p:cNvGraphicFramePr>
          <p:nvPr/>
        </p:nvGraphicFramePr>
        <p:xfrm>
          <a:off x="5796136" y="4581128"/>
          <a:ext cx="2088232" cy="2072640"/>
        </p:xfrm>
        <a:graphic>
          <a:graphicData uri="http://schemas.openxmlformats.org/drawingml/2006/table">
            <a:tbl>
              <a:tblPr/>
              <a:tblGrid>
                <a:gridCol w="298492">
                  <a:extLst>
                    <a:ext uri="{9D8B030D-6E8A-4147-A177-3AD203B41FA5}">
                      <a16:colId xmlns:a16="http://schemas.microsoft.com/office/drawing/2014/main" val="20000"/>
                    </a:ext>
                  </a:extLst>
                </a:gridCol>
                <a:gridCol w="298491">
                  <a:extLst>
                    <a:ext uri="{9D8B030D-6E8A-4147-A177-3AD203B41FA5}">
                      <a16:colId xmlns:a16="http://schemas.microsoft.com/office/drawing/2014/main" val="20001"/>
                    </a:ext>
                  </a:extLst>
                </a:gridCol>
                <a:gridCol w="298492">
                  <a:extLst>
                    <a:ext uri="{9D8B030D-6E8A-4147-A177-3AD203B41FA5}">
                      <a16:colId xmlns:a16="http://schemas.microsoft.com/office/drawing/2014/main" val="20002"/>
                    </a:ext>
                  </a:extLst>
                </a:gridCol>
                <a:gridCol w="297283">
                  <a:extLst>
                    <a:ext uri="{9D8B030D-6E8A-4147-A177-3AD203B41FA5}">
                      <a16:colId xmlns:a16="http://schemas.microsoft.com/office/drawing/2014/main" val="20003"/>
                    </a:ext>
                  </a:extLst>
                </a:gridCol>
                <a:gridCol w="298491">
                  <a:extLst>
                    <a:ext uri="{9D8B030D-6E8A-4147-A177-3AD203B41FA5}">
                      <a16:colId xmlns:a16="http://schemas.microsoft.com/office/drawing/2014/main" val="20004"/>
                    </a:ext>
                  </a:extLst>
                </a:gridCol>
                <a:gridCol w="298492">
                  <a:extLst>
                    <a:ext uri="{9D8B030D-6E8A-4147-A177-3AD203B41FA5}">
                      <a16:colId xmlns:a16="http://schemas.microsoft.com/office/drawing/2014/main" val="20005"/>
                    </a:ext>
                  </a:extLst>
                </a:gridCol>
                <a:gridCol w="298491">
                  <a:extLst>
                    <a:ext uri="{9D8B030D-6E8A-4147-A177-3AD203B41FA5}">
                      <a16:colId xmlns:a16="http://schemas.microsoft.com/office/drawing/2014/main" val="20006"/>
                    </a:ext>
                  </a:extLst>
                </a:gridCol>
              </a:tblGrid>
              <a:tr h="5001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Calibri" pitchFamily="34" charset="0"/>
                          <a:cs typeface="Arial"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Calibri" pitchFamily="34" charset="0"/>
                          <a:cs typeface="Arial" pitchFamily="34"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FF0000"/>
                          </a:solidFill>
                          <a:effectLst/>
                          <a:latin typeface="Calibri" pitchFamily="34" charset="0"/>
                          <a:cs typeface="Arial" pitchFamily="34"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2060"/>
                          </a:solidFill>
                          <a:effectLst/>
                          <a:latin typeface="Calibri" pitchFamily="34" charset="0"/>
                          <a:cs typeface="Arial"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Calibri" pitchFamily="34" charset="0"/>
                          <a:cs typeface="Arial" pitchFamily="34"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Calibri" pitchFamily="34" charset="0"/>
                          <a:cs typeface="Arial" pitchFamily="34" charset="0"/>
                        </a:rPr>
                        <a:t>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Calibri" pitchFamily="34" charset="0"/>
                          <a:cs typeface="Arial" pitchFamily="34" charset="0"/>
                        </a:rPr>
                        <a:t>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5001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Calibri" pitchFamily="34" charset="0"/>
                          <a:cs typeface="Arial" pitchFamily="34" charset="0"/>
                        </a:rPr>
                        <a:t>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Calibri" pitchFamily="34" charset="0"/>
                          <a:cs typeface="Arial" pitchFamily="34" charset="0"/>
                        </a:rPr>
                        <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FF0000"/>
                          </a:solidFill>
                          <a:effectLst/>
                          <a:latin typeface="Calibri" pitchFamily="34" charset="0"/>
                          <a:cs typeface="Arial" pitchFamily="34"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2060"/>
                          </a:solidFill>
                          <a:effectLst/>
                          <a:latin typeface="Calibri" pitchFamily="34" charset="0"/>
                          <a:cs typeface="Arial" pitchFamily="34" charset="0"/>
                        </a:rPr>
                        <a:t>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Calibri" pitchFamily="34" charset="0"/>
                          <a:cs typeface="Arial" pitchFamily="34" charset="0"/>
                        </a:rPr>
                        <a:t>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Calibri" pitchFamily="34" charset="0"/>
                          <a:cs typeface="Arial" pitchFamily="34" charset="0"/>
                        </a:rPr>
                        <a:t>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Calibri" pitchFamily="34" charset="0"/>
                          <a:cs typeface="Arial" pitchFamily="34" charset="0"/>
                        </a:rPr>
                        <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5001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Calibri" pitchFamily="34" charset="0"/>
                          <a:cs typeface="Arial" pitchFamily="34" charset="0"/>
                        </a:rPr>
                        <a:t>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Calibri" pitchFamily="34" charset="0"/>
                          <a:cs typeface="Arial" pitchFamily="34" charset="0"/>
                        </a:rPr>
                        <a:t>u</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FF0000"/>
                          </a:solidFill>
                          <a:effectLst/>
                          <a:latin typeface="Calibri" pitchFamily="34" charset="0"/>
                          <a:cs typeface="Arial" pitchFamily="34" charset="0"/>
                        </a:rPr>
                        <a:t>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2060"/>
                          </a:solidFill>
                          <a:effectLst/>
                          <a:latin typeface="Calibri" pitchFamily="34" charset="0"/>
                          <a:cs typeface="Arial" pitchFamily="34"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Calibri" pitchFamily="34" charset="0"/>
                          <a:cs typeface="Arial" pitchFamily="34" charset="0"/>
                        </a:rPr>
                        <a:t>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Calibri" pitchFamily="34" charset="0"/>
                          <a:cs typeface="Arial" pitchFamily="34" charset="0"/>
                        </a:rPr>
                        <a:t>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Calibri" pitchFamily="34" charset="0"/>
                          <a:cs typeface="Arial" pitchFamily="34"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5001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Calibri" pitchFamily="34" charset="0"/>
                          <a:cs typeface="Arial" pitchFamily="34" charset="0"/>
                        </a:rPr>
                        <a:t>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Calibri" pitchFamily="34" charset="0"/>
                          <a:cs typeface="Arial" pitchFamily="34" charset="0"/>
                        </a:rPr>
                        <a:t>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FF0000"/>
                          </a:solidFill>
                          <a:effectLst/>
                          <a:latin typeface="Calibri" pitchFamily="34" charset="0"/>
                          <a:cs typeface="Arial"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2060"/>
                          </a:solidFill>
                          <a:effectLst/>
                          <a:latin typeface="Calibri" pitchFamily="34" charset="0"/>
                          <a:cs typeface="Arial" pitchFamily="34" charset="0"/>
                        </a:rPr>
                        <a:t>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Calibri" pitchFamily="34" charset="0"/>
                          <a:cs typeface="Arial" pitchFamily="34" charset="0"/>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Calibri" pitchFamily="34" charset="0"/>
                          <a:cs typeface="Arial" pitchFamily="34" charset="0"/>
                        </a:rPr>
                        <a: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Calibri" pitchFamily="34" charset="0"/>
                          <a:cs typeface="Arial" pitchFamily="34" charset="0"/>
                        </a:rPr>
                        <a:t>z</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AU" dirty="0" smtClean="0"/>
              <a:t>Row Transposition Ciphers – encryption /de </a:t>
            </a:r>
            <a:endParaRPr lang="en-US" altLang="ko-KR" dirty="0" smtClean="0"/>
          </a:p>
        </p:txBody>
      </p:sp>
      <p:pic>
        <p:nvPicPr>
          <p:cNvPr id="67596" name="Picture 12"/>
          <p:cNvPicPr>
            <a:picLocks noChangeAspect="1" noChangeArrowheads="1"/>
          </p:cNvPicPr>
          <p:nvPr/>
        </p:nvPicPr>
        <p:blipFill>
          <a:blip r:embed="rId3"/>
          <a:srcRect/>
          <a:stretch>
            <a:fillRect/>
          </a:stretch>
        </p:blipFill>
        <p:spPr bwMode="auto">
          <a:xfrm>
            <a:off x="1295400" y="2286000"/>
            <a:ext cx="6472238" cy="4343400"/>
          </a:xfrm>
          <a:prstGeom prst="rect">
            <a:avLst/>
          </a:prstGeom>
          <a:noFill/>
          <a:ln w="9525">
            <a:noFill/>
            <a:miter lim="800000"/>
            <a:headEnd/>
            <a:tailEnd/>
          </a:ln>
        </p:spPr>
      </p:pic>
      <p:sp>
        <p:nvSpPr>
          <p:cNvPr id="67597" name="Text Box 13"/>
          <p:cNvSpPr txBox="1">
            <a:spLocks noChangeArrowheads="1"/>
          </p:cNvSpPr>
          <p:nvPr/>
        </p:nvSpPr>
        <p:spPr bwMode="auto">
          <a:xfrm>
            <a:off x="762000" y="1752600"/>
            <a:ext cx="1741488" cy="461963"/>
          </a:xfrm>
          <a:prstGeom prst="rect">
            <a:avLst/>
          </a:prstGeom>
          <a:noFill/>
          <a:ln w="9525">
            <a:noFill/>
            <a:miter lim="800000"/>
            <a:headEnd/>
            <a:tailEnd/>
          </a:ln>
        </p:spPr>
        <p:txBody>
          <a:bodyPr wrap="none">
            <a:spAutoFit/>
          </a:bodyPr>
          <a:lstStyle/>
          <a:p>
            <a:r>
              <a:rPr lang="en-US" altLang="ko-KR" sz="2400" i="0" baseline="0">
                <a:solidFill>
                  <a:schemeClr val="folHlink"/>
                </a:solidFill>
                <a:ea typeface="Gulim" pitchFamily="34" charset="-127"/>
              </a:rPr>
              <a:t>Figure 3.21 </a:t>
            </a:r>
            <a:endParaRPr lang="en-US" altLang="ko-KR" sz="2000" baseline="0">
              <a:ea typeface="Gulim" pitchFamily="34" charset="-127"/>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defRPr lang="ar-AE" altLang="en-US"/>
            </a:pPr>
            <a:r>
              <a:rPr lang="en-US"/>
              <a:t>Double Transposition </a:t>
            </a:r>
            <a:endParaRPr lang="ar-SA"/>
          </a:p>
        </p:txBody>
      </p:sp>
      <p:sp>
        <p:nvSpPr>
          <p:cNvPr id="3" name="Content Placeholder 2"/>
          <p:cNvSpPr>
            <a:spLocks noGrp="1"/>
          </p:cNvSpPr>
          <p:nvPr>
            <p:ph idx="1"/>
          </p:nvPr>
        </p:nvSpPr>
        <p:spPr>
          <a:xfrm>
            <a:off x="251520" y="1676400"/>
            <a:ext cx="8511480" cy="4114800"/>
          </a:xfrm>
        </p:spPr>
        <p:txBody>
          <a:bodyPr/>
          <a:lstStyle/>
          <a:p>
            <a:pPr algn="l" rtl="0">
              <a:defRPr lang="ar-AE" altLang="en-US"/>
            </a:pPr>
            <a:r>
              <a:rPr lang="en-US" sz="2100" dirty="0"/>
              <a:t>Transposition ciphers can be made stronger by </a:t>
            </a:r>
            <a:r>
              <a:rPr lang="en-US" sz="2100" dirty="0" smtClean="0"/>
              <a:t>using </a:t>
            </a:r>
            <a:r>
              <a:rPr lang="en-US" sz="2100" u="sng" dirty="0" smtClean="0"/>
              <a:t>multiple </a:t>
            </a:r>
            <a:r>
              <a:rPr lang="en-US" sz="2100" dirty="0"/>
              <a:t>stages of transposition</a:t>
            </a:r>
          </a:p>
          <a:p>
            <a:pPr lvl="1" algn="l">
              <a:defRPr lang="ar-AE" altLang="en-US"/>
            </a:pPr>
            <a:endParaRPr lang="en-US" sz="21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Symmetric Encryption</a:t>
            </a:r>
            <a:endParaRPr lang="en-AU" smtClean="0"/>
          </a:p>
        </p:txBody>
      </p:sp>
      <p:sp>
        <p:nvSpPr>
          <p:cNvPr id="46083" name="Rectangle 3"/>
          <p:cNvSpPr>
            <a:spLocks noGrp="1" noChangeArrowheads="1"/>
          </p:cNvSpPr>
          <p:nvPr>
            <p:ph idx="1"/>
          </p:nvPr>
        </p:nvSpPr>
        <p:spPr/>
        <p:txBody>
          <a:bodyPr/>
          <a:lstStyle/>
          <a:p>
            <a:pPr algn="l" rtl="0" eaLnBrk="1" hangingPunct="1"/>
            <a:r>
              <a:rPr lang="en-US" dirty="0" smtClean="0"/>
              <a:t>or conventional / </a:t>
            </a:r>
            <a:r>
              <a:rPr lang="en-AU" dirty="0" smtClean="0"/>
              <a:t>private-key</a:t>
            </a:r>
            <a:r>
              <a:rPr lang="en-US" dirty="0" smtClean="0"/>
              <a:t>  / single-key</a:t>
            </a:r>
          </a:p>
          <a:p>
            <a:pPr algn="l" rtl="0" eaLnBrk="1" hangingPunct="1"/>
            <a:r>
              <a:rPr lang="en-AU" dirty="0" smtClean="0"/>
              <a:t>sender and recipient share a common key</a:t>
            </a:r>
          </a:p>
          <a:p>
            <a:pPr algn="l" rtl="0" eaLnBrk="1" hangingPunct="1"/>
            <a:r>
              <a:rPr lang="en-AU" dirty="0" smtClean="0"/>
              <a:t>all classical encryption algorithms are private-key</a:t>
            </a:r>
          </a:p>
          <a:p>
            <a:pPr algn="l" rtl="0" eaLnBrk="1" hangingPunct="1"/>
            <a:r>
              <a:rPr lang="en-US" dirty="0" smtClean="0"/>
              <a:t>was only type prior to invention of public-key in 1970’s</a:t>
            </a:r>
          </a:p>
          <a:p>
            <a:pPr algn="l" rtl="0" eaLnBrk="1" hangingPunct="1"/>
            <a:r>
              <a:rPr lang="en-US" dirty="0" smtClean="0"/>
              <a:t>and by far most widely used</a:t>
            </a:r>
            <a:endParaRPr lang="en-AU"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smtClean="0"/>
              <a:t>Product Ciphers</a:t>
            </a:r>
            <a:endParaRPr lang="en-AU" smtClean="0"/>
          </a:p>
        </p:txBody>
      </p:sp>
      <p:sp>
        <p:nvSpPr>
          <p:cNvPr id="105475" name="Rectangle 3"/>
          <p:cNvSpPr>
            <a:spLocks noGrp="1" noChangeArrowheads="1"/>
          </p:cNvSpPr>
          <p:nvPr>
            <p:ph idx="1"/>
          </p:nvPr>
        </p:nvSpPr>
        <p:spPr/>
        <p:txBody>
          <a:bodyPr/>
          <a:lstStyle/>
          <a:p>
            <a:pPr algn="l" rtl="0" eaLnBrk="1" hangingPunct="1">
              <a:lnSpc>
                <a:spcPct val="90000"/>
              </a:lnSpc>
            </a:pPr>
            <a:r>
              <a:rPr lang="en-AU" sz="2800" dirty="0" smtClean="0"/>
              <a:t>ciphers using substitutions or transpositions are not secure because of language characteristics</a:t>
            </a:r>
          </a:p>
          <a:p>
            <a:pPr algn="l" rtl="0" eaLnBrk="1" hangingPunct="1">
              <a:lnSpc>
                <a:spcPct val="90000"/>
              </a:lnSpc>
            </a:pPr>
            <a:r>
              <a:rPr lang="en-AU" sz="2800" dirty="0" smtClean="0"/>
              <a:t>hence consider using several ciphers in succession to make harder, but: </a:t>
            </a:r>
          </a:p>
          <a:p>
            <a:pPr lvl="1" algn="l" rtl="0" eaLnBrk="1" hangingPunct="1">
              <a:lnSpc>
                <a:spcPct val="90000"/>
              </a:lnSpc>
            </a:pPr>
            <a:r>
              <a:rPr lang="en-AU" sz="2400" dirty="0" smtClean="0">
                <a:ea typeface="ＭＳ Ｐゴシック" pitchFamily="-107" charset="-128"/>
              </a:rPr>
              <a:t>two substitutions make a more complex substitution </a:t>
            </a:r>
          </a:p>
          <a:p>
            <a:pPr lvl="1" algn="l" rtl="0" eaLnBrk="1" hangingPunct="1">
              <a:lnSpc>
                <a:spcPct val="90000"/>
              </a:lnSpc>
            </a:pPr>
            <a:r>
              <a:rPr lang="en-AU" sz="2400" dirty="0" smtClean="0">
                <a:ea typeface="ＭＳ Ｐゴシック" pitchFamily="-107" charset="-128"/>
              </a:rPr>
              <a:t>two transpositions make more complex transposition </a:t>
            </a:r>
          </a:p>
          <a:p>
            <a:pPr lvl="1" algn="l" rtl="0" eaLnBrk="1" hangingPunct="1">
              <a:lnSpc>
                <a:spcPct val="90000"/>
              </a:lnSpc>
            </a:pPr>
            <a:r>
              <a:rPr lang="en-AU" sz="2400" dirty="0" smtClean="0">
                <a:ea typeface="ＭＳ Ｐゴシック" pitchFamily="-107" charset="-128"/>
              </a:rPr>
              <a:t>but a substitution followed by a transposition makes a new much harder cipher </a:t>
            </a:r>
          </a:p>
          <a:p>
            <a:pPr algn="l" rtl="0" eaLnBrk="1" hangingPunct="1">
              <a:lnSpc>
                <a:spcPct val="90000"/>
              </a:lnSpc>
            </a:pPr>
            <a:r>
              <a:rPr lang="en-US" sz="2800" dirty="0" smtClean="0"/>
              <a:t>this is bridge from classical to modern ciphers</a:t>
            </a:r>
            <a:endParaRPr lang="en-AU" sz="2800" dirty="0" smtClean="0"/>
          </a:p>
          <a:p>
            <a:pPr algn="l" rtl="0" eaLnBrk="1" hangingPunct="1">
              <a:lnSpc>
                <a:spcPct val="90000"/>
              </a:lnSpc>
            </a:pPr>
            <a:endParaRPr lang="en-AU" sz="280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536" y="332656"/>
            <a:ext cx="7772400" cy="1104900"/>
          </a:xfrm>
        </p:spPr>
        <p:txBody>
          <a:bodyPr/>
          <a:lstStyle/>
          <a:p>
            <a:pPr eaLnBrk="1" hangingPunct="1">
              <a:defRPr lang="ar-AE" altLang="en-US"/>
            </a:pPr>
            <a:r>
              <a:rPr lang="en-US"/>
              <a:t>Rotor Machines</a:t>
            </a:r>
            <a:endParaRPr lang="en-AU"/>
          </a:p>
        </p:txBody>
      </p:sp>
      <p:sp>
        <p:nvSpPr>
          <p:cNvPr id="106499" name="Rectangle 3"/>
          <p:cNvSpPr>
            <a:spLocks noGrp="1" noChangeArrowheads="1"/>
          </p:cNvSpPr>
          <p:nvPr>
            <p:ph idx="1"/>
          </p:nvPr>
        </p:nvSpPr>
        <p:spPr/>
        <p:txBody>
          <a:bodyPr/>
          <a:lstStyle/>
          <a:p>
            <a:pPr algn="l" rtl="0">
              <a:lnSpc>
                <a:spcPct val="90000"/>
              </a:lnSpc>
              <a:defRPr lang="ar-AE" altLang="en-US"/>
            </a:pPr>
            <a:r>
              <a:rPr lang="en-US" sz="2000"/>
              <a:t>Multiple stages of encryption can be used for substitution and transposition ciphers</a:t>
            </a:r>
          </a:p>
          <a:p>
            <a:pPr algn="l" rtl="0">
              <a:lnSpc>
                <a:spcPct val="90000"/>
              </a:lnSpc>
              <a:defRPr lang="ar-AE" altLang="en-US"/>
            </a:pPr>
            <a:r>
              <a:rPr lang="en-US" sz="2000"/>
              <a:t>Rotor machines were early application of this </a:t>
            </a:r>
          </a:p>
          <a:p>
            <a:pPr algn="l" rtl="0" latinLnBrk="0">
              <a:lnSpc>
                <a:spcPct val="90000"/>
              </a:lnSpc>
              <a:defRPr lang="ar-AE" altLang="en-US"/>
            </a:pPr>
            <a:endParaRPr lang="ar-AE" altLang="en-US" sz="2000"/>
          </a:p>
          <a:p>
            <a:pPr algn="l" rtl="0">
              <a:lnSpc>
                <a:spcPct val="90000"/>
              </a:lnSpc>
              <a:defRPr lang="ar-AE" altLang="en-US"/>
            </a:pPr>
            <a:r>
              <a:rPr lang="en-US" sz="2000"/>
              <a:t>Machine has multiple cylinders</a:t>
            </a:r>
          </a:p>
          <a:p>
            <a:pPr algn="l" rtl="0">
              <a:lnSpc>
                <a:spcPct val="90000"/>
              </a:lnSpc>
              <a:defRPr lang="ar-AE" altLang="en-US"/>
            </a:pPr>
            <a:r>
              <a:rPr lang="en-US" sz="2000"/>
              <a:t>Monoalphabetic substitution cipher for each cylinder</a:t>
            </a:r>
          </a:p>
          <a:p>
            <a:pPr algn="l" rtl="0">
              <a:lnSpc>
                <a:spcPct val="90000"/>
              </a:lnSpc>
              <a:defRPr lang="ar-AE" altLang="en-US"/>
            </a:pPr>
            <a:r>
              <a:rPr lang="en-US" sz="2000"/>
              <a:t>Output of one cylinder is input to next cylinder</a:t>
            </a:r>
          </a:p>
          <a:p>
            <a:pPr algn="l" rtl="0">
              <a:lnSpc>
                <a:spcPct val="90000"/>
              </a:lnSpc>
              <a:defRPr lang="ar-AE" altLang="en-US"/>
            </a:pPr>
            <a:r>
              <a:rPr lang="en-US" sz="2000"/>
              <a:t>Plaintext is input to  first cylinder; ciphertext is output of last cylinder</a:t>
            </a:r>
          </a:p>
          <a:p>
            <a:pPr algn="l" rtl="0">
              <a:lnSpc>
                <a:spcPct val="90000"/>
              </a:lnSpc>
              <a:defRPr lang="ar-AE" altLang="en-US"/>
            </a:pPr>
            <a:r>
              <a:rPr lang="en-US" sz="2000"/>
              <a:t>Entering a plaintext letter causes last cylinder to rotate its cipher</a:t>
            </a:r>
          </a:p>
          <a:p>
            <a:pPr algn="l" rtl="0">
              <a:lnSpc>
                <a:spcPct val="90000"/>
              </a:lnSpc>
              <a:defRPr lang="ar-AE" altLang="en-US"/>
            </a:pPr>
            <a:r>
              <a:rPr lang="en-US" sz="2000"/>
              <a:t>Complete rotation of one cylinder causes previous cylinder to rotate its cipher</a:t>
            </a:r>
          </a:p>
          <a:p>
            <a:pPr algn="l" rtl="0">
              <a:lnSpc>
                <a:spcPct val="90000"/>
              </a:lnSpc>
              <a:defRPr lang="ar-AE" altLang="en-US"/>
            </a:pPr>
            <a:r>
              <a:rPr lang="en-US" sz="2000"/>
              <a:t> Principle is used in Data Encryption Standard (DES)</a:t>
            </a:r>
            <a:endParaRPr lang="en-AU" sz="20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r>
              <a:rPr lang="en-US" dirty="0" err="1" smtClean="0"/>
              <a:t>Hagelin</a:t>
            </a:r>
            <a:r>
              <a:rPr lang="en-US" dirty="0" smtClean="0"/>
              <a:t> Rotor Machine</a:t>
            </a:r>
            <a:endParaRPr lang="en-AU" dirty="0" smtClean="0"/>
          </a:p>
        </p:txBody>
      </p:sp>
      <p:pic>
        <p:nvPicPr>
          <p:cNvPr id="94211" name="Picture 7" descr="hagelin.jpg                                                    0009E660  Mnementh                      BEAE7A2F:"/>
          <p:cNvPicPr>
            <a:picLocks noChangeAspect="1" noChangeArrowheads="1"/>
          </p:cNvPicPr>
          <p:nvPr/>
        </p:nvPicPr>
        <p:blipFill>
          <a:blip r:embed="rId3"/>
          <a:srcRect/>
          <a:stretch>
            <a:fillRect/>
          </a:stretch>
        </p:blipFill>
        <p:spPr bwMode="auto">
          <a:xfrm>
            <a:off x="3131840" y="2204864"/>
            <a:ext cx="2880320" cy="4014173"/>
          </a:xfrm>
          <a:prstGeom prst="rect">
            <a:avLst/>
          </a:prstGeom>
          <a:noFill/>
          <a:ln w="9525">
            <a:noFill/>
            <a:miter lim="800000"/>
            <a:headEnd/>
            <a:tailEnd/>
          </a:ln>
        </p:spPr>
      </p:pic>
      <p:pic>
        <p:nvPicPr>
          <p:cNvPr id="4" name="Picture 5" descr="C:\Users\lai\Desktop\Enigma_rotor_set.png"/>
          <p:cNvPicPr>
            <a:picLocks noChangeAspect="1" noChangeArrowheads="1"/>
          </p:cNvPicPr>
          <p:nvPr/>
        </p:nvPicPr>
        <p:blipFill>
          <a:blip r:embed="rId4"/>
          <a:srcRect/>
          <a:stretch>
            <a:fillRect/>
          </a:stretch>
        </p:blipFill>
        <p:spPr bwMode="auto">
          <a:xfrm>
            <a:off x="5867694" y="2492896"/>
            <a:ext cx="3276306" cy="2587550"/>
          </a:xfrm>
          <a:prstGeom prst="rect">
            <a:avLst/>
          </a:prstGeom>
          <a:noFill/>
          <a:ln w="9525">
            <a:noFill/>
            <a:miter lim="800000"/>
            <a:headEnd/>
            <a:tailEnd/>
          </a:ln>
        </p:spPr>
      </p:pic>
      <p:pic>
        <p:nvPicPr>
          <p:cNvPr id="6" name="Picture 7"/>
          <p:cNvPicPr>
            <a:picLocks noChangeAspect="1" noChangeArrowheads="1"/>
          </p:cNvPicPr>
          <p:nvPr/>
        </p:nvPicPr>
        <p:blipFill>
          <a:blip r:embed="rId5"/>
          <a:srcRect/>
          <a:stretch>
            <a:fillRect/>
          </a:stretch>
        </p:blipFill>
        <p:spPr bwMode="auto">
          <a:xfrm>
            <a:off x="0" y="2204864"/>
            <a:ext cx="2890447" cy="34562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pPr eaLnBrk="1" hangingPunct="1">
              <a:defRPr lang="ar-AE"/>
            </a:pPr>
            <a:r>
              <a:rPr lang="en-US"/>
              <a:t>Rotor Machine Principles</a:t>
            </a:r>
          </a:p>
        </p:txBody>
      </p:sp>
      <p:pic>
        <p:nvPicPr>
          <p:cNvPr id="96259" name="Picture 3"/>
          <p:cNvPicPr>
            <a:picLocks noChangeAspect="1"/>
          </p:cNvPicPr>
          <p:nvPr/>
        </p:nvPicPr>
        <p:blipFill rotWithShape="1">
          <a:blip r:embed="rId3"/>
          <a:srcRect/>
          <a:stretch>
            <a:fillRect/>
          </a:stretch>
        </p:blipFill>
        <p:spPr>
          <a:xfrm>
            <a:off x="762000" y="1143000"/>
            <a:ext cx="7642225" cy="5451475"/>
          </a:xfrm>
          <a:prstGeom prst="rect">
            <a:avLst/>
          </a:prstGeom>
          <a:noFill/>
          <a:ln w="9525">
            <a:noFill/>
            <a:miter/>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defRPr/>
            </a:pPr>
            <a:r>
              <a:rPr lang="en-AU"/>
              <a:t>Steganography</a:t>
            </a:r>
          </a:p>
        </p:txBody>
      </p:sp>
      <p:sp>
        <p:nvSpPr>
          <p:cNvPr id="107523" name="Rectangle 3"/>
          <p:cNvSpPr>
            <a:spLocks noGrp="1" noChangeArrowheads="1"/>
          </p:cNvSpPr>
          <p:nvPr>
            <p:ph idx="1"/>
          </p:nvPr>
        </p:nvSpPr>
        <p:spPr>
          <a:xfrm>
            <a:off x="395536" y="1676400"/>
            <a:ext cx="8367464" cy="4848944"/>
          </a:xfrm>
        </p:spPr>
        <p:txBody>
          <a:bodyPr/>
          <a:lstStyle/>
          <a:p>
            <a:pPr algn="l" rtl="0" eaLnBrk="1" hangingPunct="1">
              <a:lnSpc>
                <a:spcPct val="90000"/>
              </a:lnSpc>
            </a:pPr>
            <a:r>
              <a:rPr lang="en-US" sz="2400" dirty="0" smtClean="0"/>
              <a:t>an alternative to encryption</a:t>
            </a:r>
          </a:p>
          <a:p>
            <a:pPr algn="l" rtl="0" eaLnBrk="1" hangingPunct="1">
              <a:lnSpc>
                <a:spcPct val="90000"/>
              </a:lnSpc>
            </a:pPr>
            <a:r>
              <a:rPr lang="en-US" sz="2400" dirty="0" smtClean="0"/>
              <a:t>hides existence of message</a:t>
            </a:r>
          </a:p>
          <a:p>
            <a:pPr lvl="1" algn="l" rtl="0" eaLnBrk="1" hangingPunct="1">
              <a:lnSpc>
                <a:spcPct val="90000"/>
              </a:lnSpc>
            </a:pPr>
            <a:r>
              <a:rPr lang="en-US" sz="2400" dirty="0" smtClean="0">
                <a:ea typeface="ＭＳ Ｐゴシック" pitchFamily="-107" charset="-128"/>
              </a:rPr>
              <a:t>using only a subset of letters/words in a longer message marked in some way</a:t>
            </a:r>
          </a:p>
          <a:p>
            <a:pPr lvl="1" algn="l" rtl="0" eaLnBrk="1" hangingPunct="1">
              <a:lnSpc>
                <a:spcPct val="90000"/>
              </a:lnSpc>
            </a:pPr>
            <a:r>
              <a:rPr lang="en-US" sz="2400" dirty="0" smtClean="0">
                <a:ea typeface="ＭＳ Ｐゴシック" pitchFamily="-107" charset="-128"/>
              </a:rPr>
              <a:t>using invisible ink</a:t>
            </a:r>
          </a:p>
          <a:p>
            <a:pPr lvl="1" algn="l" rtl="0" eaLnBrk="1" hangingPunct="1">
              <a:lnSpc>
                <a:spcPct val="90000"/>
              </a:lnSpc>
            </a:pPr>
            <a:r>
              <a:rPr lang="en-US" sz="2400" dirty="0" smtClean="0">
                <a:ea typeface="ＭＳ Ｐゴシック" pitchFamily="-107" charset="-128"/>
              </a:rPr>
              <a:t>hiding in LSB in graphic image or sound file</a:t>
            </a:r>
          </a:p>
          <a:p>
            <a:pPr algn="l" rtl="0" eaLnBrk="1" hangingPunct="1">
              <a:lnSpc>
                <a:spcPct val="90000"/>
              </a:lnSpc>
            </a:pPr>
            <a:r>
              <a:rPr lang="en-US" sz="2400" dirty="0" smtClean="0"/>
              <a:t>has drawbacks</a:t>
            </a:r>
          </a:p>
          <a:p>
            <a:pPr lvl="1" algn="l" rtl="0">
              <a:lnSpc>
                <a:spcPct val="90000"/>
              </a:lnSpc>
            </a:pPr>
            <a:r>
              <a:rPr lang="en-US" sz="2000" dirty="0" smtClean="0">
                <a:ea typeface="ＭＳ Ｐゴシック" pitchFamily="-107" charset="-128"/>
              </a:rPr>
              <a:t>Once attacker knows your method, everything is lost</a:t>
            </a:r>
          </a:p>
          <a:p>
            <a:pPr lvl="1" algn="l" rtl="0">
              <a:lnSpc>
                <a:spcPct val="90000"/>
              </a:lnSpc>
            </a:pPr>
            <a:r>
              <a:rPr lang="en-US" sz="2000" dirty="0" smtClean="0">
                <a:ea typeface="ＭＳ Ｐゴシック" pitchFamily="-107" charset="-128"/>
              </a:rPr>
              <a:t>Can be </a:t>
            </a:r>
            <a:r>
              <a:rPr lang="en-US" sz="2000" dirty="0" err="1" smtClean="0">
                <a:ea typeface="ＭＳ Ｐゴシック" pitchFamily="-107" charset="-128"/>
              </a:rPr>
              <a:t>inecient</a:t>
            </a:r>
            <a:r>
              <a:rPr lang="en-US" sz="2000" dirty="0" smtClean="0">
                <a:ea typeface="ＭＳ Ｐゴシック" pitchFamily="-107" charset="-128"/>
              </a:rPr>
              <a:t> (need to send lot of information to</a:t>
            </a:r>
          </a:p>
          <a:p>
            <a:pPr lvl="1" algn="l" rtl="0">
              <a:lnSpc>
                <a:spcPct val="90000"/>
              </a:lnSpc>
            </a:pPr>
            <a:r>
              <a:rPr lang="en-US" sz="2000" dirty="0" smtClean="0">
                <a:ea typeface="ＭＳ Ｐゴシック" pitchFamily="-107" charset="-128"/>
              </a:rPr>
              <a:t>carry small message) </a:t>
            </a:r>
          </a:p>
          <a:p>
            <a:pPr algn="l" rtl="0">
              <a:lnSpc>
                <a:spcPct val="90000"/>
              </a:lnSpc>
            </a:pPr>
            <a:r>
              <a:rPr lang="en-US" sz="2400" dirty="0" smtClean="0"/>
              <a:t>advantage is can obscure encryption use</a:t>
            </a:r>
          </a:p>
          <a:p>
            <a:pPr lvl="1" algn="l" rtl="0" eaLnBrk="1" hangingPunct="1">
              <a:lnSpc>
                <a:spcPct val="90000"/>
              </a:lnSpc>
            </a:pPr>
            <a:endParaRPr lang="en-AU" sz="2400" dirty="0" smtClean="0">
              <a:ea typeface="ＭＳ Ｐゴシック" pitchFamily="-107" charset="-128"/>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defRPr lang="ar-AE" altLang="en-US"/>
            </a:pPr>
            <a:r>
              <a:rPr lang="en-US"/>
              <a:t>Summary</a:t>
            </a:r>
            <a:endParaRPr lang="en-AU"/>
          </a:p>
        </p:txBody>
      </p:sp>
      <p:sp>
        <p:nvSpPr>
          <p:cNvPr id="108547" name="Rectangle 3"/>
          <p:cNvSpPr>
            <a:spLocks noGrp="1" noChangeArrowheads="1"/>
          </p:cNvSpPr>
          <p:nvPr>
            <p:ph idx="1"/>
          </p:nvPr>
        </p:nvSpPr>
        <p:spPr>
          <a:xfrm>
            <a:off x="457200" y="1676400"/>
            <a:ext cx="8229600" cy="4953000"/>
          </a:xfrm>
        </p:spPr>
        <p:txBody>
          <a:bodyPr/>
          <a:lstStyle/>
          <a:p>
            <a:pPr algn="l" eaLnBrk="1" hangingPunct="1">
              <a:defRPr lang="ar-AE" altLang="en-US"/>
            </a:pPr>
            <a:r>
              <a:rPr lang="en-US"/>
              <a:t>have considered:</a:t>
            </a:r>
          </a:p>
          <a:p>
            <a:pPr lvl="1" algn="l" eaLnBrk="1" hangingPunct="1">
              <a:defRPr lang="ar-AE" altLang="en-US"/>
            </a:pPr>
            <a:r>
              <a:rPr lang="en-US">
                <a:ea typeface="ＭＳ Ｐゴシック"/>
              </a:rPr>
              <a:t>classical cipher techniques and terminology</a:t>
            </a:r>
          </a:p>
          <a:p>
            <a:pPr lvl="1" algn="l" eaLnBrk="1" hangingPunct="1">
              <a:defRPr lang="ar-AE" altLang="en-US"/>
            </a:pPr>
            <a:r>
              <a:rPr lang="en-US">
                <a:ea typeface="ＭＳ Ｐゴシック"/>
              </a:rPr>
              <a:t>monoalphabetic substitution ciphers</a:t>
            </a:r>
          </a:p>
          <a:p>
            <a:pPr lvl="1" algn="l" eaLnBrk="1" hangingPunct="1">
              <a:defRPr lang="ar-AE" altLang="en-US"/>
            </a:pPr>
            <a:r>
              <a:rPr lang="en-US">
                <a:ea typeface="ＭＳ Ｐゴシック"/>
              </a:rPr>
              <a:t>cryptanalysis using letter frequencies</a:t>
            </a:r>
          </a:p>
          <a:p>
            <a:pPr lvl="1" algn="l" eaLnBrk="1" hangingPunct="1">
              <a:defRPr lang="ar-AE" altLang="en-US"/>
            </a:pPr>
            <a:r>
              <a:rPr lang="en-US">
                <a:ea typeface="ＭＳ Ｐゴシック"/>
              </a:rPr>
              <a:t>polyalphabetic ciphers</a:t>
            </a:r>
          </a:p>
          <a:p>
            <a:pPr lvl="1" algn="l" eaLnBrk="1" hangingPunct="1">
              <a:defRPr lang="ar-AE" altLang="en-US"/>
            </a:pPr>
            <a:r>
              <a:rPr lang="en-US">
                <a:ea typeface="ＭＳ Ｐゴシック"/>
              </a:rPr>
              <a:t>transposition ciphers</a:t>
            </a:r>
          </a:p>
          <a:p>
            <a:pPr lvl="1" algn="l" eaLnBrk="1" hangingPunct="1">
              <a:defRPr lang="ar-AE" altLang="en-US"/>
            </a:pPr>
            <a:r>
              <a:rPr lang="en-US">
                <a:ea typeface="ＭＳ Ｐゴシック"/>
              </a:rPr>
              <a:t>product ciphers and rotor machines</a:t>
            </a:r>
          </a:p>
          <a:p>
            <a:pPr lvl="1" algn="l" eaLnBrk="1" hangingPunct="1">
              <a:defRPr lang="ar-AE" altLang="en-US"/>
            </a:pPr>
            <a:r>
              <a:rPr lang="en-US">
                <a:ea typeface="ＭＳ Ｐゴシック"/>
              </a:rPr>
              <a:t>stenography</a:t>
            </a:r>
            <a:endParaRPr lang="en-AU">
              <a:ea typeface="ＭＳ Ｐゴシック"/>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lang="ar-AE"/>
            </a:pPr>
            <a:r>
              <a:rPr lang="en-AU"/>
              <a:t>Some Basic Terminology</a:t>
            </a:r>
          </a:p>
        </p:txBody>
      </p:sp>
      <p:sp>
        <p:nvSpPr>
          <p:cNvPr id="48131" name="Rectangle 3"/>
          <p:cNvSpPr>
            <a:spLocks noGrp="1" noChangeArrowheads="1"/>
          </p:cNvSpPr>
          <p:nvPr>
            <p:ph idx="1"/>
          </p:nvPr>
        </p:nvSpPr>
        <p:spPr>
          <a:xfrm>
            <a:off x="457200" y="1773238"/>
            <a:ext cx="8229600" cy="4779962"/>
          </a:xfrm>
        </p:spPr>
        <p:txBody>
          <a:bodyPr/>
          <a:lstStyle/>
          <a:p>
            <a:pPr algn="l" eaLnBrk="1" hangingPunct="1">
              <a:lnSpc>
                <a:spcPct val="80000"/>
              </a:lnSpc>
              <a:spcAft>
                <a:spcPts val="1200"/>
              </a:spcAft>
              <a:defRPr lang="ar-AE" altLang="en-US"/>
            </a:pPr>
            <a:r>
              <a:rPr lang="en-AU" sz="2400" b="1"/>
              <a:t>plaintext</a:t>
            </a:r>
            <a:r>
              <a:rPr lang="en-AU" sz="2400"/>
              <a:t> - original message </a:t>
            </a:r>
          </a:p>
          <a:p>
            <a:pPr algn="l" eaLnBrk="1" hangingPunct="1">
              <a:lnSpc>
                <a:spcPct val="80000"/>
              </a:lnSpc>
              <a:spcAft>
                <a:spcPts val="1200"/>
              </a:spcAft>
              <a:defRPr lang="ar-AE" altLang="en-US"/>
            </a:pPr>
            <a:r>
              <a:rPr lang="en-AU" sz="2400" b="1"/>
              <a:t>ciphertext</a:t>
            </a:r>
            <a:r>
              <a:rPr lang="en-AU" sz="2400"/>
              <a:t> - coded message </a:t>
            </a:r>
          </a:p>
          <a:p>
            <a:pPr algn="l" eaLnBrk="1" hangingPunct="1">
              <a:lnSpc>
                <a:spcPct val="80000"/>
              </a:lnSpc>
              <a:spcAft>
                <a:spcPts val="1200"/>
              </a:spcAft>
              <a:defRPr lang="ar-AE" altLang="en-US"/>
            </a:pPr>
            <a:r>
              <a:rPr lang="en-AU" sz="2400" b="1"/>
              <a:t>cipher</a:t>
            </a:r>
            <a:r>
              <a:rPr lang="en-AU" sz="2400"/>
              <a:t> - algorithm for transforming plaintext to ciphertext </a:t>
            </a:r>
          </a:p>
          <a:p>
            <a:pPr algn="l" eaLnBrk="1" hangingPunct="1">
              <a:lnSpc>
                <a:spcPct val="80000"/>
              </a:lnSpc>
              <a:spcAft>
                <a:spcPts val="1200"/>
              </a:spcAft>
              <a:defRPr lang="ar-AE" altLang="en-US"/>
            </a:pPr>
            <a:r>
              <a:rPr lang="en-AU" sz="2400" b="1"/>
              <a:t>key</a:t>
            </a:r>
            <a:r>
              <a:rPr lang="en-AU" sz="2400"/>
              <a:t> - info used in cipher known only to sender/receiver </a:t>
            </a:r>
          </a:p>
          <a:p>
            <a:pPr algn="l" eaLnBrk="1" hangingPunct="1">
              <a:lnSpc>
                <a:spcPct val="80000"/>
              </a:lnSpc>
              <a:spcAft>
                <a:spcPts val="1200"/>
              </a:spcAft>
              <a:defRPr lang="ar-AE" altLang="en-US"/>
            </a:pPr>
            <a:r>
              <a:rPr lang="en-AU" sz="2400" b="1"/>
              <a:t>encipher (encrypt)</a:t>
            </a:r>
            <a:r>
              <a:rPr lang="en-AU" sz="2400"/>
              <a:t> - converting </a:t>
            </a:r>
            <a:r>
              <a:rPr lang="en-US" altLang="en-US" sz="2400"/>
              <a:t>plain</a:t>
            </a:r>
            <a:r>
              <a:rPr lang="en-AU" sz="2400"/>
              <a:t>text to </a:t>
            </a:r>
            <a:r>
              <a:rPr lang="en-US" altLang="en-US" sz="2400"/>
              <a:t>cipher</a:t>
            </a:r>
            <a:r>
              <a:rPr lang="en-AU" sz="2400"/>
              <a:t>text </a:t>
            </a:r>
          </a:p>
          <a:p>
            <a:pPr algn="l" eaLnBrk="1" hangingPunct="1">
              <a:lnSpc>
                <a:spcPct val="80000"/>
              </a:lnSpc>
              <a:spcAft>
                <a:spcPts val="1200"/>
              </a:spcAft>
              <a:defRPr lang="ar-AE" altLang="en-US"/>
            </a:pPr>
            <a:r>
              <a:rPr lang="en-AU" sz="2400" b="1"/>
              <a:t>decipher (decrypt)</a:t>
            </a:r>
            <a:r>
              <a:rPr lang="en-AU" sz="2400"/>
              <a:t> - recovering </a:t>
            </a:r>
            <a:r>
              <a:rPr lang="en-US" altLang="en-US" sz="2400"/>
              <a:t>plain</a:t>
            </a:r>
            <a:r>
              <a:rPr lang="en-AU" sz="2400"/>
              <a:t>text from </a:t>
            </a:r>
            <a:r>
              <a:rPr lang="en-US" altLang="en-US" sz="2400"/>
              <a:t>cipher</a:t>
            </a:r>
            <a:r>
              <a:rPr lang="en-AU" sz="2400"/>
              <a:t>text</a:t>
            </a:r>
          </a:p>
          <a:p>
            <a:pPr algn="l" eaLnBrk="1" hangingPunct="1">
              <a:lnSpc>
                <a:spcPct val="80000"/>
              </a:lnSpc>
              <a:spcAft>
                <a:spcPts val="1200"/>
              </a:spcAft>
              <a:defRPr lang="ar-AE" altLang="en-US"/>
            </a:pPr>
            <a:r>
              <a:rPr lang="en-AU" sz="2400" b="1"/>
              <a:t>cryptography</a:t>
            </a:r>
            <a:r>
              <a:rPr lang="en-AU" sz="2400"/>
              <a:t> - study of encryption principles/methods</a:t>
            </a:r>
          </a:p>
          <a:p>
            <a:pPr algn="l" eaLnBrk="1" hangingPunct="1">
              <a:lnSpc>
                <a:spcPct val="80000"/>
              </a:lnSpc>
              <a:spcAft>
                <a:spcPts val="1200"/>
              </a:spcAft>
              <a:defRPr lang="ar-AE" altLang="en-US"/>
            </a:pPr>
            <a:r>
              <a:rPr lang="en-AU" sz="2400" b="1"/>
              <a:t>cryptanalysis (codebreaking)</a:t>
            </a:r>
            <a:r>
              <a:rPr lang="en-AU" sz="2400"/>
              <a:t> - study of principles/ methods of deciphering ciphertext </a:t>
            </a:r>
            <a:r>
              <a:rPr lang="en-AU" sz="2400" i="1"/>
              <a:t>without</a:t>
            </a:r>
            <a:r>
              <a:rPr lang="en-AU" sz="2400"/>
              <a:t> knowing key</a:t>
            </a:r>
          </a:p>
          <a:p>
            <a:pPr algn="l" eaLnBrk="1" hangingPunct="1">
              <a:lnSpc>
                <a:spcPct val="80000"/>
              </a:lnSpc>
              <a:spcAft>
                <a:spcPts val="1200"/>
              </a:spcAft>
              <a:defRPr lang="ar-AE" altLang="en-US"/>
            </a:pPr>
            <a:r>
              <a:rPr lang="en-AU" sz="2400" b="1"/>
              <a:t>cryptology</a:t>
            </a:r>
            <a:r>
              <a:rPr lang="en-AU" sz="2400"/>
              <a:t> - field of both cryptography and cryptanalysis</a:t>
            </a:r>
            <a:endParaRPr lang="en-AU" sz="200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Symmetric Cipher Model</a:t>
            </a:r>
            <a:endParaRPr lang="en-AU" smtClean="0"/>
          </a:p>
        </p:txBody>
      </p:sp>
      <p:pic>
        <p:nvPicPr>
          <p:cNvPr id="22531" name="Picture 6"/>
          <p:cNvPicPr>
            <a:picLocks noChangeAspect="1"/>
          </p:cNvPicPr>
          <p:nvPr/>
        </p:nvPicPr>
        <p:blipFill>
          <a:blip r:embed="rId3"/>
          <a:srcRect/>
          <a:stretch>
            <a:fillRect/>
          </a:stretch>
        </p:blipFill>
        <p:spPr bwMode="auto">
          <a:xfrm>
            <a:off x="304800" y="1981200"/>
            <a:ext cx="85725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rtl="0"/>
            <a:r>
              <a:rPr lang="en-US" dirty="0" smtClean="0"/>
              <a:t>Requirements and Assumptions</a:t>
            </a:r>
          </a:p>
        </p:txBody>
      </p:sp>
      <p:sp>
        <p:nvSpPr>
          <p:cNvPr id="52227" name="Rectangle 3"/>
          <p:cNvSpPr>
            <a:spLocks noGrp="1" noChangeArrowheads="1"/>
          </p:cNvSpPr>
          <p:nvPr>
            <p:ph idx="1"/>
          </p:nvPr>
        </p:nvSpPr>
        <p:spPr/>
        <p:txBody>
          <a:bodyPr/>
          <a:lstStyle/>
          <a:p>
            <a:pPr algn="l" rtl="0"/>
            <a:r>
              <a:rPr lang="en-US" dirty="0" smtClean="0"/>
              <a:t>Requirements for secure use of symmetric encryption:</a:t>
            </a:r>
          </a:p>
          <a:p>
            <a:pPr marL="914400" lvl="1" indent="-457200" algn="l" rtl="0">
              <a:buFont typeface="+mj-lt"/>
              <a:buAutoNum type="arabicPeriod"/>
            </a:pPr>
            <a:r>
              <a:rPr lang="en-US" sz="2400" dirty="0" smtClean="0"/>
              <a:t>Strong encryption algorithm: Given the algorithm and </a:t>
            </a:r>
            <a:r>
              <a:rPr lang="en-US" sz="2400" dirty="0" err="1" smtClean="0"/>
              <a:t>ciphertext</a:t>
            </a:r>
            <a:r>
              <a:rPr lang="en-US" sz="2400" dirty="0" smtClean="0"/>
              <a:t>, an attacker cannot obtain key or plaintext</a:t>
            </a:r>
          </a:p>
          <a:p>
            <a:pPr marL="914400" lvl="1" indent="-457200" algn="l" rtl="0">
              <a:buFont typeface="+mj-lt"/>
              <a:buAutoNum type="arabicPeriod"/>
            </a:pPr>
            <a:r>
              <a:rPr lang="en-US" sz="2400" dirty="0" smtClean="0"/>
              <a:t>Sender/receiver know secret key (and keep it secret)</a:t>
            </a:r>
          </a:p>
          <a:p>
            <a:pPr algn="l" rtl="0"/>
            <a:r>
              <a:rPr lang="en-US" dirty="0" smtClean="0"/>
              <a:t>Assumptions:</a:t>
            </a:r>
          </a:p>
          <a:p>
            <a:pPr marL="914400" lvl="1" indent="-457200" algn="l" rtl="0">
              <a:buFont typeface="+mj-lt"/>
              <a:buAutoNum type="arabicPeriod"/>
            </a:pPr>
            <a:r>
              <a:rPr lang="en-US" sz="2400" dirty="0" smtClean="0"/>
              <a:t>Cipher is known</a:t>
            </a:r>
          </a:p>
          <a:p>
            <a:pPr marL="914400" lvl="1" indent="-457200" algn="l" rtl="0">
              <a:buFont typeface="+mj-lt"/>
              <a:buAutoNum type="arabicPeriod"/>
            </a:pPr>
            <a:r>
              <a:rPr lang="en-US" sz="2400" dirty="0" smtClean="0"/>
              <a:t>Secure channel to distribute keys</a:t>
            </a:r>
            <a:endParaRPr lang="en-AU" sz="24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of Symmetric Cryptosystem</a:t>
            </a:r>
            <a:endParaRPr lang="ar-SA" dirty="0"/>
          </a:p>
        </p:txBody>
      </p:sp>
      <p:pic>
        <p:nvPicPr>
          <p:cNvPr id="1026" name="Picture 2"/>
          <p:cNvPicPr>
            <a:picLocks noGrp="1" noChangeAspect="1" noChangeArrowheads="1"/>
          </p:cNvPicPr>
          <p:nvPr>
            <p:ph idx="1"/>
          </p:nvPr>
        </p:nvPicPr>
        <p:blipFill>
          <a:blip r:embed="rId3"/>
          <a:srcRect/>
          <a:stretch>
            <a:fillRect/>
          </a:stretch>
        </p:blipFill>
        <p:spPr bwMode="auto">
          <a:xfrm>
            <a:off x="755576" y="1628800"/>
            <a:ext cx="6120680" cy="3536393"/>
          </a:xfrm>
          <a:prstGeom prst="rect">
            <a:avLst/>
          </a:prstGeom>
          <a:noFill/>
          <a:ln w="9525">
            <a:noFill/>
            <a:miter lim="800000"/>
            <a:headEnd/>
            <a:tailEnd/>
          </a:ln>
        </p:spPr>
      </p:pic>
      <p:sp>
        <p:nvSpPr>
          <p:cNvPr id="5" name="Rectangle 4"/>
          <p:cNvSpPr/>
          <p:nvPr/>
        </p:nvSpPr>
        <p:spPr>
          <a:xfrm>
            <a:off x="395536" y="5288340"/>
            <a:ext cx="8496944" cy="1569660"/>
          </a:xfrm>
          <a:prstGeom prst="rect">
            <a:avLst/>
          </a:prstGeom>
        </p:spPr>
        <p:txBody>
          <a:bodyPr wrap="square">
            <a:spAutoFit/>
          </a:bodyPr>
          <a:lstStyle/>
          <a:p>
            <a:r>
              <a:rPr lang="en-US" sz="2400" dirty="0" smtClean="0"/>
              <a:t>Intended receiver can calculate:</a:t>
            </a:r>
            <a:r>
              <a:rPr lang="en-US" sz="2400" b="1" dirty="0" smtClean="0">
                <a:solidFill>
                  <a:schemeClr val="accent2">
                    <a:lumMod val="60000"/>
                    <a:lumOff val="40000"/>
                  </a:schemeClr>
                </a:solidFill>
              </a:rPr>
              <a:t> X = D(K;Y )</a:t>
            </a:r>
          </a:p>
          <a:p>
            <a:r>
              <a:rPr lang="en-US" sz="2400" dirty="0" smtClean="0"/>
              <a:t>Attacker knows E, D and Y . Aim:</a:t>
            </a:r>
          </a:p>
          <a:p>
            <a:pPr lvl="1"/>
            <a:r>
              <a:rPr lang="en-US" sz="2400" dirty="0" smtClean="0"/>
              <a:t>Determine plaintext: </a:t>
            </a:r>
          </a:p>
          <a:p>
            <a:pPr lvl="1"/>
            <a:r>
              <a:rPr lang="en-US" sz="2400" dirty="0" smtClean="0"/>
              <a:t>Determine key: </a:t>
            </a:r>
            <a:endParaRPr lang="ar-SA" dirty="0"/>
          </a:p>
        </p:txBody>
      </p:sp>
      <p:graphicFrame>
        <p:nvGraphicFramePr>
          <p:cNvPr id="8" name="Object 7"/>
          <p:cNvGraphicFramePr>
            <a:graphicFrameLocks noChangeAspect="1"/>
          </p:cNvGraphicFramePr>
          <p:nvPr/>
        </p:nvGraphicFramePr>
        <p:xfrm>
          <a:off x="3851920" y="6021288"/>
          <a:ext cx="254000" cy="419100"/>
        </p:xfrm>
        <a:graphic>
          <a:graphicData uri="http://schemas.openxmlformats.org/presentationml/2006/ole">
            <mc:AlternateContent xmlns:mc="http://schemas.openxmlformats.org/markup-compatibility/2006">
              <mc:Choice xmlns:v="urn:schemas-microsoft-com:vml" Requires="v">
                <p:oleObj spid="_x0000_s1043" name="Equation" r:id="rId4" imgW="253800" imgH="419040" progId="Equation.3">
                  <p:embed/>
                </p:oleObj>
              </mc:Choice>
              <mc:Fallback>
                <p:oleObj name="Equation" r:id="rId4" imgW="253800" imgH="419040" progId="Equation.3">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6021288"/>
                        <a:ext cx="2540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6"/>
          <p:cNvGraphicFramePr>
            <a:graphicFrameLocks noChangeAspect="1"/>
          </p:cNvGraphicFramePr>
          <p:nvPr/>
        </p:nvGraphicFramePr>
        <p:xfrm>
          <a:off x="3131840" y="6438900"/>
          <a:ext cx="525462" cy="419100"/>
        </p:xfrm>
        <a:graphic>
          <a:graphicData uri="http://schemas.openxmlformats.org/presentationml/2006/ole">
            <mc:AlternateContent xmlns:mc="http://schemas.openxmlformats.org/markup-compatibility/2006">
              <mc:Choice xmlns:v="urn:schemas-microsoft-com:vml" Requires="v">
                <p:oleObj spid="_x0000_s1044" name="Equation" r:id="rId6" imgW="241200" imgH="419040" progId="Equation.3">
                  <p:embed/>
                </p:oleObj>
              </mc:Choice>
              <mc:Fallback>
                <p:oleObj name="Equation" r:id="rId6" imgW="241200" imgH="419040" progId="Equation.3">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1840" y="6438900"/>
                        <a:ext cx="525462"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152400"/>
            <a:ext cx="8229600" cy="1139825"/>
          </a:xfrm>
        </p:spPr>
        <p:txBody>
          <a:bodyPr/>
          <a:lstStyle/>
          <a:p>
            <a:r>
              <a:rPr lang="en-US" dirty="0" err="1" smtClean="0"/>
              <a:t>Characterising</a:t>
            </a:r>
            <a:r>
              <a:rPr lang="en-US" dirty="0" smtClean="0"/>
              <a:t> Cryptographic Systems</a:t>
            </a:r>
            <a:endParaRPr lang="en-AU" dirty="0" smtClean="0"/>
          </a:p>
        </p:txBody>
      </p:sp>
      <p:sp>
        <p:nvSpPr>
          <p:cNvPr id="54275" name="Rectangle 3"/>
          <p:cNvSpPr>
            <a:spLocks noGrp="1" noChangeArrowheads="1"/>
          </p:cNvSpPr>
          <p:nvPr>
            <p:ph idx="1"/>
          </p:nvPr>
        </p:nvSpPr>
        <p:spPr>
          <a:xfrm>
            <a:off x="457200" y="1447800"/>
            <a:ext cx="8229600" cy="4724400"/>
          </a:xfrm>
        </p:spPr>
        <p:txBody>
          <a:bodyPr/>
          <a:lstStyle/>
          <a:p>
            <a:pPr algn="l" rtl="0"/>
            <a:r>
              <a:rPr lang="en-US" sz="2400" b="1" dirty="0" smtClean="0">
                <a:solidFill>
                  <a:srgbClr val="FF0000"/>
                </a:solidFill>
              </a:rPr>
              <a:t>Operations used for encryption:</a:t>
            </a:r>
          </a:p>
          <a:p>
            <a:pPr lvl="1" algn="l" rtl="0"/>
            <a:r>
              <a:rPr lang="en-US" sz="2000" dirty="0" smtClean="0">
                <a:solidFill>
                  <a:schemeClr val="tx2">
                    <a:lumMod val="60000"/>
                    <a:lumOff val="40000"/>
                  </a:schemeClr>
                </a:solidFill>
              </a:rPr>
              <a:t>Substitution</a:t>
            </a:r>
            <a:r>
              <a:rPr lang="en-US" sz="2000" dirty="0" smtClean="0">
                <a:solidFill>
                  <a:schemeClr val="accent2">
                    <a:lumMod val="60000"/>
                    <a:lumOff val="40000"/>
                  </a:schemeClr>
                </a:solidFill>
              </a:rPr>
              <a:t> </a:t>
            </a:r>
            <a:r>
              <a:rPr lang="en-US" sz="2000" dirty="0" smtClean="0"/>
              <a:t>replace one element in plaintext with another</a:t>
            </a:r>
          </a:p>
          <a:p>
            <a:pPr lvl="1" algn="l" rtl="0"/>
            <a:r>
              <a:rPr lang="en-US" sz="2000" dirty="0" smtClean="0">
                <a:solidFill>
                  <a:schemeClr val="tx2">
                    <a:lumMod val="60000"/>
                    <a:lumOff val="40000"/>
                  </a:schemeClr>
                </a:solidFill>
              </a:rPr>
              <a:t>Transposition</a:t>
            </a:r>
            <a:r>
              <a:rPr lang="en-US" sz="2000" dirty="0" smtClean="0"/>
              <a:t> re-arrange elements</a:t>
            </a:r>
          </a:p>
          <a:p>
            <a:pPr lvl="1" algn="l" rtl="0"/>
            <a:r>
              <a:rPr lang="en-US" sz="2000" dirty="0" smtClean="0">
                <a:solidFill>
                  <a:schemeClr val="tx2">
                    <a:lumMod val="60000"/>
                    <a:lumOff val="40000"/>
                  </a:schemeClr>
                </a:solidFill>
              </a:rPr>
              <a:t>Product systems </a:t>
            </a:r>
            <a:r>
              <a:rPr lang="en-US" sz="2000" dirty="0" smtClean="0"/>
              <a:t>multiple stages of substitutions and transpositions</a:t>
            </a:r>
          </a:p>
          <a:p>
            <a:pPr algn="l" rtl="0"/>
            <a:r>
              <a:rPr lang="en-US" sz="2400" b="1" dirty="0" smtClean="0">
                <a:solidFill>
                  <a:srgbClr val="FF0000"/>
                </a:solidFill>
              </a:rPr>
              <a:t>Number of keys used:</a:t>
            </a:r>
          </a:p>
          <a:p>
            <a:pPr lvl="1" algn="l" rtl="0"/>
            <a:r>
              <a:rPr lang="en-US" sz="2000" dirty="0" smtClean="0">
                <a:solidFill>
                  <a:schemeClr val="tx2">
                    <a:lumMod val="60000"/>
                    <a:lumOff val="40000"/>
                  </a:schemeClr>
                </a:solidFill>
              </a:rPr>
              <a:t>Symmetric </a:t>
            </a:r>
            <a:r>
              <a:rPr lang="en-US" sz="2000" dirty="0" smtClean="0"/>
              <a:t>sender/receiver use same key (single-</a:t>
            </a:r>
            <a:r>
              <a:rPr lang="en-US" sz="2000" dirty="0" err="1" smtClean="0"/>
              <a:t>key,secret</a:t>
            </a:r>
            <a:r>
              <a:rPr lang="en-US" sz="2000" dirty="0" smtClean="0"/>
              <a:t>-key, shared-key, conventional)</a:t>
            </a:r>
          </a:p>
          <a:p>
            <a:pPr lvl="1" algn="l" rtl="0"/>
            <a:r>
              <a:rPr lang="en-US" sz="2000" dirty="0" smtClean="0">
                <a:solidFill>
                  <a:schemeClr val="tx2">
                    <a:lumMod val="60000"/>
                    <a:lumOff val="40000"/>
                  </a:schemeClr>
                </a:solidFill>
              </a:rPr>
              <a:t>Public-key </a:t>
            </a:r>
            <a:r>
              <a:rPr lang="en-US" sz="2000" dirty="0" smtClean="0"/>
              <a:t>sender/receiver use different keys (asymmetric)</a:t>
            </a:r>
          </a:p>
          <a:p>
            <a:pPr algn="l" rtl="0"/>
            <a:r>
              <a:rPr lang="en-US" sz="2400" dirty="0" smtClean="0">
                <a:solidFill>
                  <a:srgbClr val="FF0000"/>
                </a:solidFill>
              </a:rPr>
              <a:t>Processing of plaintext:</a:t>
            </a:r>
          </a:p>
          <a:p>
            <a:pPr lvl="1" algn="l" rtl="0"/>
            <a:r>
              <a:rPr lang="en-US" sz="2000" dirty="0" smtClean="0">
                <a:solidFill>
                  <a:schemeClr val="tx2">
                    <a:lumMod val="60000"/>
                    <a:lumOff val="40000"/>
                  </a:schemeClr>
                </a:solidFill>
              </a:rPr>
              <a:t>Block cipher </a:t>
            </a:r>
            <a:r>
              <a:rPr lang="en-US" sz="2000" dirty="0" smtClean="0"/>
              <a:t>process one block of elements at a time</a:t>
            </a:r>
          </a:p>
          <a:p>
            <a:pPr lvl="1" algn="l" rtl="0"/>
            <a:r>
              <a:rPr lang="en-US" sz="2000" dirty="0" smtClean="0">
                <a:solidFill>
                  <a:schemeClr val="tx2">
                    <a:lumMod val="60000"/>
                    <a:lumOff val="40000"/>
                  </a:schemeClr>
                </a:solidFill>
              </a:rPr>
              <a:t>Stream cipher </a:t>
            </a:r>
            <a:r>
              <a:rPr lang="en-US" sz="2000" dirty="0" smtClean="0"/>
              <a:t>process input elements continuously</a:t>
            </a:r>
            <a:endParaRPr lang="en-AU" sz="2000" dirty="0" smtClean="0">
              <a:ea typeface="ＭＳ Ｐゴシック" pitchFamily="-107"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b">
  <a:themeElements>
    <a:clrScheme name="1_introdbs 7">
      <a:dk1>
        <a:srgbClr val="000066"/>
      </a:dk1>
      <a:lt1>
        <a:srgbClr val="EAEAEA"/>
      </a:lt1>
      <a:dk2>
        <a:srgbClr val="000080"/>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fontScheme name="1_introdb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cmpd="sng" algn="ctr">
          <a:solidFill>
            <a:schemeClr val="tx1"/>
          </a:solidFill>
          <a:prstDash val="solid"/>
          <a:roun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None/>
          <a:defRPr kumimoji="0" lang="en-GB" sz="2400" b="0" i="0" u="none" strike="noStrike" cap="none" normalizeH="0" baseline="0" smtClean="0">
            <a:solidFill>
              <a:schemeClr val="tx1"/>
            </a:solidFill>
            <a:latin typeface="Times New Roman"/>
          </a:defRPr>
        </a:defPPr>
      </a:lstStyle>
    </a:spDef>
    <a:lnDef>
      <a:spPr>
        <a:solidFill>
          <a:schemeClr val="accent1"/>
        </a:solidFill>
        <a:ln w="12700" cap="flat" cmpd="sng" algn="ctr">
          <a:solidFill>
            <a:schemeClr val="tx1"/>
          </a:solidFill>
          <a:prstDash val="solid"/>
          <a:roun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None/>
          <a:defRPr kumimoji="0" lang="en-GB" sz="2400" b="0" i="0" u="none" strike="noStrike" cap="none" normalizeH="0" baseline="0" smtClean="0">
            <a:solidFill>
              <a:schemeClr val="tx1"/>
            </a:solidFill>
            <a:latin typeface="Times New Roman"/>
          </a:defRPr>
        </a:defPPr>
      </a:lstStyle>
    </a:lnDef>
    <a:txDef>
      <a:spPr/>
      <a:body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otalTime>23</TotalTime>
  <Words>5920</Words>
  <Application>Microsoft Office PowerPoint</Application>
  <PresentationFormat>عرض على الشاشة (4:3)</PresentationFormat>
  <Paragraphs>568</Paragraphs>
  <Slides>45</Slides>
  <Notes>39</Notes>
  <HiddenSlides>0</HiddenSlides>
  <MMClips>0</MMClips>
  <ScaleCrop>false</ScaleCrop>
  <HeadingPairs>
    <vt:vector size="8" baseType="variant">
      <vt:variant>
        <vt:lpstr>الخطوط المستخدمة</vt:lpstr>
      </vt:variant>
      <vt:variant>
        <vt:i4>14</vt:i4>
      </vt:variant>
      <vt:variant>
        <vt:lpstr>نسق</vt:lpstr>
      </vt:variant>
      <vt:variant>
        <vt:i4>1</vt:i4>
      </vt:variant>
      <vt:variant>
        <vt:lpstr>خوادم OLE مضمنة</vt:lpstr>
      </vt:variant>
      <vt:variant>
        <vt:i4>1</vt:i4>
      </vt:variant>
      <vt:variant>
        <vt:lpstr>عناوين الشرائح</vt:lpstr>
      </vt:variant>
      <vt:variant>
        <vt:i4>45</vt:i4>
      </vt:variant>
    </vt:vector>
  </HeadingPairs>
  <TitlesOfParts>
    <vt:vector size="61" baseType="lpstr">
      <vt:lpstr>Malgun Gothic</vt:lpstr>
      <vt:lpstr>ＭＳ Ｐゴシック</vt:lpstr>
      <vt:lpstr>Arial</vt:lpstr>
      <vt:lpstr>Arial Narrow</vt:lpstr>
      <vt:lpstr>Calibri</vt:lpstr>
      <vt:lpstr>Courier</vt:lpstr>
      <vt:lpstr>Courier New</vt:lpstr>
      <vt:lpstr>Gulim</vt:lpstr>
      <vt:lpstr>Monotype Sorts</vt:lpstr>
      <vt:lpstr>Symbol</vt:lpstr>
      <vt:lpstr>Times</vt:lpstr>
      <vt:lpstr>Times New Roman</vt:lpstr>
      <vt:lpstr>Times-Roman</vt:lpstr>
      <vt:lpstr>Wingdings</vt:lpstr>
      <vt:lpstr>db</vt:lpstr>
      <vt:lpstr>Equation</vt:lpstr>
      <vt:lpstr>Cryptography and Network Security Chapter 2</vt:lpstr>
      <vt:lpstr>Contents</vt:lpstr>
      <vt:lpstr>Ciphers</vt:lpstr>
      <vt:lpstr>Symmetric Encryption</vt:lpstr>
      <vt:lpstr>Some Basic Terminology</vt:lpstr>
      <vt:lpstr>Symmetric Cipher Model</vt:lpstr>
      <vt:lpstr>Requirements and Assumptions</vt:lpstr>
      <vt:lpstr>Model of Symmetric Cryptosystem</vt:lpstr>
      <vt:lpstr>Characterising Cryptographic Systems</vt:lpstr>
      <vt:lpstr>Cryptanalysis</vt:lpstr>
      <vt:lpstr>Cryptanalytic Attacks</vt:lpstr>
      <vt:lpstr>Measures of Security</vt:lpstr>
      <vt:lpstr>Brute Force Search</vt:lpstr>
      <vt:lpstr>Substitution Ciphers  - Caesar Cipher</vt:lpstr>
      <vt:lpstr>Caesar Cipher</vt:lpstr>
      <vt:lpstr>Security of Caesar Cipher </vt:lpstr>
      <vt:lpstr>Monoalphabetic Cipher</vt:lpstr>
      <vt:lpstr>Monoalphabetic Cipher example</vt:lpstr>
      <vt:lpstr>Examples of  Monoalphabetic Ciphers</vt:lpstr>
      <vt:lpstr>Monoalphabetic Cipher Security</vt:lpstr>
      <vt:lpstr>Attacks on Monoalphabetic Ciphers</vt:lpstr>
      <vt:lpstr>English Letter Frequencies</vt:lpstr>
      <vt:lpstr>Example Cryptanalysis</vt:lpstr>
      <vt:lpstr>Polyalphabetic Ciphers</vt:lpstr>
      <vt:lpstr>Vigenère Cipher</vt:lpstr>
      <vt:lpstr>Vigenere cipher example</vt:lpstr>
      <vt:lpstr>Vigenere cipher example</vt:lpstr>
      <vt:lpstr>Security of Vigenère Ciphers</vt:lpstr>
      <vt:lpstr>The cryptanalysis of Vigenère Ciphers</vt:lpstr>
      <vt:lpstr> cryptanalysis of Vigenère Ciphers example</vt:lpstr>
      <vt:lpstr>cryptanalysis of Vigenère Ciphers example  (cont.)</vt:lpstr>
      <vt:lpstr>An unconditionally Secure Cipher</vt:lpstr>
      <vt:lpstr>One-Time Pad</vt:lpstr>
      <vt:lpstr>Transposition Ciphers</vt:lpstr>
      <vt:lpstr>Keyless Transposition Ciphers –Rail fence Ciphers</vt:lpstr>
      <vt:lpstr>عرض تقديمي في PowerPoint</vt:lpstr>
      <vt:lpstr>Keyed Transposition Ciphers - Row Transposition Ciphers</vt:lpstr>
      <vt:lpstr>Row Transposition Ciphers – encryption /de </vt:lpstr>
      <vt:lpstr>Double Transposition </vt:lpstr>
      <vt:lpstr>Product Ciphers</vt:lpstr>
      <vt:lpstr>Rotor Machines</vt:lpstr>
      <vt:lpstr>Hagelin Rotor Machine</vt:lpstr>
      <vt:lpstr>Rotor Machine Principles</vt:lpstr>
      <vt:lpstr>Steganography</vt:lpstr>
      <vt:lpstr>Summary</vt:lpstr>
    </vt:vector>
  </TitlesOfParts>
  <Manager/>
  <Company>School of Eng &amp; IT, UNSW@ADFA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Stallings, Cryptography and Network Security 5/e</dc:title>
  <dc:subject>Lecture Overheads - Ch 2</dc:subject>
  <dc:creator>Dr Lawrie Brown</dc:creator>
  <cp:lastModifiedBy>Sara</cp:lastModifiedBy>
  <cp:revision>121</cp:revision>
  <dcterms:created xsi:type="dcterms:W3CDTF">2009-08-04T03:17:45Z</dcterms:created>
  <dcterms:modified xsi:type="dcterms:W3CDTF">2017-10-06T10:58:30Z</dcterms:modified>
</cp:coreProperties>
</file>