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3" r:id="rId2"/>
  </p:sldMasterIdLst>
  <p:notesMasterIdLst>
    <p:notesMasterId r:id="rId25"/>
  </p:notesMasterIdLst>
  <p:sldIdLst>
    <p:sldId id="281" r:id="rId3"/>
    <p:sldId id="282" r:id="rId4"/>
    <p:sldId id="287" r:id="rId5"/>
    <p:sldId id="327" r:id="rId6"/>
    <p:sldId id="328" r:id="rId7"/>
    <p:sldId id="342" r:id="rId8"/>
    <p:sldId id="329" r:id="rId9"/>
    <p:sldId id="343" r:id="rId10"/>
    <p:sldId id="331" r:id="rId11"/>
    <p:sldId id="344" r:id="rId12"/>
    <p:sldId id="347" r:id="rId13"/>
    <p:sldId id="348" r:id="rId14"/>
    <p:sldId id="332" r:id="rId15"/>
    <p:sldId id="350" r:id="rId16"/>
    <p:sldId id="335" r:id="rId17"/>
    <p:sldId id="336" r:id="rId18"/>
    <p:sldId id="351" r:id="rId19"/>
    <p:sldId id="338" r:id="rId20"/>
    <p:sldId id="339" r:id="rId21"/>
    <p:sldId id="349" r:id="rId22"/>
    <p:sldId id="352" r:id="rId23"/>
    <p:sldId id="340" r:id="rId2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>
        <p:scale>
          <a:sx n="81" d="100"/>
          <a:sy n="81" d="100"/>
        </p:scale>
        <p:origin x="-25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820E61C-4CE4-4F0A-9D6C-B5D566F04448}" type="datetimeFigureOut">
              <a:rPr lang="ar-SA" smtClean="0"/>
              <a:t>26/04/1438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D27DE89-7043-4D06-BD81-CB1E958B3C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046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ACA7266-2ADE-42EC-BD40-E94C88B089B4}" type="slidenum"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1960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304CEA3-1F03-465F-B5C7-D1FBAC381B9A}" type="slidenum">
              <a:rPr lang="en-US" altLang="en-US">
                <a:latin typeface="Helvetica" charset="0"/>
              </a:rPr>
              <a:pPr/>
              <a:t>12</a:t>
            </a:fld>
            <a:endParaRPr lang="en-US" altLang="en-US">
              <a:latin typeface="Helvetica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12DAD0F-02D4-4079-A9BA-1611B7389A87}" type="slidenum">
              <a:rPr lang="en-US" altLang="en-US">
                <a:latin typeface="Helvetica" charset="0"/>
              </a:rPr>
              <a:pPr/>
              <a:t>13</a:t>
            </a:fld>
            <a:endParaRPr lang="en-US" altLang="en-US">
              <a:latin typeface="Helvetica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6597ED8-07B1-4ED5-A736-7E7585017AB9}" type="slidenum">
              <a:rPr lang="en-US" altLang="en-US">
                <a:latin typeface="Helvetica" charset="0"/>
              </a:rPr>
              <a:pPr/>
              <a:t>15</a:t>
            </a:fld>
            <a:endParaRPr lang="en-US" altLang="en-US">
              <a:latin typeface="Helvetica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179114D4-84FA-416E-8B2C-02EFD3452DD6}" type="slidenum">
              <a:rPr lang="en-US" altLang="en-US">
                <a:latin typeface="Helvetica" charset="0"/>
              </a:rPr>
              <a:pPr/>
              <a:t>16</a:t>
            </a:fld>
            <a:endParaRPr lang="en-US" altLang="en-US">
              <a:latin typeface="Helvetica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87D8A9D-0E5A-472E-B252-21CAA1C2591F}" type="slidenum">
              <a:rPr lang="en-US" altLang="en-US">
                <a:latin typeface="Helvetica" charset="0"/>
              </a:rPr>
              <a:pPr/>
              <a:t>18</a:t>
            </a:fld>
            <a:endParaRPr lang="en-US" altLang="en-US">
              <a:latin typeface="Helvetica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C0D4226-F4F5-4C30-B4AA-83183BA27E1D}" type="slidenum">
              <a:rPr lang="en-US" altLang="en-US">
                <a:latin typeface="Helvetica" charset="0"/>
              </a:rPr>
              <a:pPr/>
              <a:t>19</a:t>
            </a:fld>
            <a:endParaRPr lang="en-US" altLang="en-US">
              <a:latin typeface="Helvetica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C0D4226-F4F5-4C30-B4AA-83183BA27E1D}" type="slidenum">
              <a:rPr lang="en-US" altLang="en-US">
                <a:latin typeface="Helvetica" charset="0"/>
              </a:rPr>
              <a:pPr/>
              <a:t>20</a:t>
            </a:fld>
            <a:endParaRPr lang="en-US" altLang="en-US">
              <a:latin typeface="Helvetica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F165A3F-FFE1-4DE5-A948-BB833D0C4D0D}" type="slidenum">
              <a:rPr lang="en-US" altLang="en-US">
                <a:latin typeface="Helvetica" charset="0"/>
              </a:rPr>
              <a:pPr/>
              <a:t>22</a:t>
            </a:fld>
            <a:endParaRPr lang="en-US" altLang="en-US">
              <a:latin typeface="Helvetica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4D0E5EFC-549A-45D2-A9F9-9076D7F173D1}" type="slidenum"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2</a:t>
            </a:fld>
            <a:endParaRPr lang="en-US" alt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6013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627CDB2-0C41-4509-9266-4EF9DB32DE85}" type="slidenum">
              <a:rPr lang="en-US" altLang="en-US">
                <a:latin typeface="Helvetica" charset="0"/>
              </a:rPr>
              <a:pPr/>
              <a:t>4</a:t>
            </a:fld>
            <a:endParaRPr lang="en-US" altLang="en-US">
              <a:latin typeface="Helvetica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2616D42-E232-48EC-86EA-9F731176776C}" type="slidenum">
              <a:rPr lang="en-US" altLang="en-US">
                <a:latin typeface="Helvetica" charset="0"/>
              </a:rPr>
              <a:pPr/>
              <a:t>5</a:t>
            </a:fld>
            <a:endParaRPr lang="en-US" altLang="en-US">
              <a:latin typeface="Helvetica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2616D42-E232-48EC-86EA-9F731176776C}" type="slidenum">
              <a:rPr lang="en-US" altLang="en-US">
                <a:latin typeface="Helvetica" charset="0"/>
              </a:rPr>
              <a:pPr/>
              <a:t>6</a:t>
            </a:fld>
            <a:endParaRPr lang="en-US" altLang="en-US">
              <a:latin typeface="Helvetica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237AA35-BF13-4DB5-9D55-50F59A617455}" type="slidenum">
              <a:rPr lang="en-US" altLang="en-US">
                <a:latin typeface="Helvetica" charset="0"/>
              </a:rPr>
              <a:pPr/>
              <a:t>7</a:t>
            </a:fld>
            <a:endParaRPr lang="en-US" altLang="en-US">
              <a:latin typeface="Helvetica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304CEA3-1F03-465F-B5C7-D1FBAC381B9A}" type="slidenum">
              <a:rPr lang="en-US" altLang="en-US">
                <a:latin typeface="Helvetica" charset="0"/>
              </a:rPr>
              <a:pPr/>
              <a:t>9</a:t>
            </a:fld>
            <a:endParaRPr lang="en-US" altLang="en-US">
              <a:latin typeface="Helvetica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304CEA3-1F03-465F-B5C7-D1FBAC381B9A}" type="slidenum">
              <a:rPr lang="en-US" altLang="en-US">
                <a:latin typeface="Helvetica" charset="0"/>
              </a:rPr>
              <a:pPr/>
              <a:t>10</a:t>
            </a:fld>
            <a:endParaRPr lang="en-US" altLang="en-US">
              <a:latin typeface="Helvetica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304CEA3-1F03-465F-B5C7-D1FBAC381B9A}" type="slidenum">
              <a:rPr lang="en-US" altLang="en-US">
                <a:latin typeface="Helvetica" charset="0"/>
              </a:rPr>
              <a:pPr/>
              <a:t>11</a:t>
            </a:fld>
            <a:endParaRPr lang="en-US" altLang="en-US">
              <a:latin typeface="Helvetica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5289" y="2961085"/>
            <a:ext cx="11480800" cy="201215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Silberschatz, Galvin and Gagne ©2011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90" y="6613922"/>
            <a:ext cx="350484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Operating System Concepts Essentials – 8</a:t>
            </a:r>
            <a:r>
              <a:rPr lang="en-US" altLang="ar-SA" sz="1050" b="1" baseline="30000">
                <a:solidFill>
                  <a:srgbClr val="336699"/>
                </a:solidFill>
                <a:latin typeface="Helvetica" panose="020B0604020202020204" pitchFamily="34" charset="0"/>
              </a:rPr>
              <a:t>th</a:t>
            </a: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9" y="4157663"/>
            <a:ext cx="2748844" cy="1594247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9656" y="4025503"/>
            <a:ext cx="3115733" cy="1860947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575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330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5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8451" y="277813"/>
            <a:ext cx="285961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375651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66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5289" y="2961085"/>
            <a:ext cx="11480800" cy="201215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Silberschatz, Galvin and Gagne ©2011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90" y="6613922"/>
            <a:ext cx="350484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Operating System Concepts Essentials – 8</a:t>
            </a:r>
            <a:r>
              <a:rPr lang="en-US" altLang="en-US" sz="1050" b="1" baseline="30000" smtClean="0">
                <a:solidFill>
                  <a:srgbClr val="336699"/>
                </a:solidFill>
                <a:latin typeface="Helvetica" charset="0"/>
              </a:rPr>
              <a:t>th</a:t>
            </a: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9" y="4157663"/>
            <a:ext cx="2748844" cy="1594247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9656" y="4025503"/>
            <a:ext cx="3115733" cy="1860947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7967" tIns="48983" rIns="97967" bIns="48983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ar-SA" sz="135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575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8908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69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2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175"/>
            </a:lvl1pPr>
            <a:lvl2pPr marL="489833" indent="0">
              <a:buNone/>
              <a:defRPr sz="1950"/>
            </a:lvl2pPr>
            <a:lvl3pPr marL="979665" indent="0">
              <a:buNone/>
              <a:defRPr sz="1725"/>
            </a:lvl3pPr>
            <a:lvl4pPr marL="1469498" indent="0">
              <a:buNone/>
              <a:defRPr sz="1500"/>
            </a:lvl4pPr>
            <a:lvl5pPr marL="1959331" indent="0">
              <a:buNone/>
              <a:defRPr sz="1500"/>
            </a:lvl5pPr>
            <a:lvl6pPr marL="2449163" indent="0">
              <a:buNone/>
              <a:defRPr sz="1500"/>
            </a:lvl6pPr>
            <a:lvl7pPr marL="2938996" indent="0">
              <a:buNone/>
              <a:defRPr sz="1500"/>
            </a:lvl7pPr>
            <a:lvl8pPr marL="3428828" indent="0">
              <a:buNone/>
              <a:defRPr sz="1500"/>
            </a:lvl8pPr>
            <a:lvl9pPr marL="391866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529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86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87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904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450"/>
            </a:lvl1pPr>
            <a:lvl2pPr>
              <a:defRPr sz="3000"/>
            </a:lvl2pPr>
            <a:lvl3pPr>
              <a:defRPr sz="255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691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73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50"/>
            </a:lvl1pPr>
            <a:lvl2pPr marL="489833" indent="0">
              <a:buNone/>
              <a:defRPr sz="3000"/>
            </a:lvl2pPr>
            <a:lvl3pPr marL="979665" indent="0">
              <a:buNone/>
              <a:defRPr sz="2550"/>
            </a:lvl3pPr>
            <a:lvl4pPr marL="1469498" indent="0">
              <a:buNone/>
              <a:defRPr sz="2175"/>
            </a:lvl4pPr>
            <a:lvl5pPr marL="1959331" indent="0">
              <a:buNone/>
              <a:defRPr sz="2175"/>
            </a:lvl5pPr>
            <a:lvl6pPr marL="2449163" indent="0">
              <a:buNone/>
              <a:defRPr sz="2175"/>
            </a:lvl6pPr>
            <a:lvl7pPr marL="2938996" indent="0">
              <a:buNone/>
              <a:defRPr sz="2175"/>
            </a:lvl7pPr>
            <a:lvl8pPr marL="3428828" indent="0">
              <a:buNone/>
              <a:defRPr sz="2175"/>
            </a:lvl8pPr>
            <a:lvl9pPr marL="3918662" indent="0">
              <a:buNone/>
              <a:defRPr sz="217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5276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5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8451" y="277813"/>
            <a:ext cx="285961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375651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7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2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175"/>
            </a:lvl1pPr>
            <a:lvl2pPr marL="489833" indent="0">
              <a:buNone/>
              <a:defRPr sz="1950"/>
            </a:lvl2pPr>
            <a:lvl3pPr marL="979665" indent="0">
              <a:buNone/>
              <a:defRPr sz="1725"/>
            </a:lvl3pPr>
            <a:lvl4pPr marL="1469498" indent="0">
              <a:buNone/>
              <a:defRPr sz="1500"/>
            </a:lvl4pPr>
            <a:lvl5pPr marL="1959331" indent="0">
              <a:buNone/>
              <a:defRPr sz="1500"/>
            </a:lvl5pPr>
            <a:lvl6pPr marL="2449163" indent="0">
              <a:buNone/>
              <a:defRPr sz="1500"/>
            </a:lvl6pPr>
            <a:lvl7pPr marL="2938996" indent="0">
              <a:buNone/>
              <a:defRPr sz="1500"/>
            </a:lvl7pPr>
            <a:lvl8pPr marL="3428828" indent="0">
              <a:buNone/>
              <a:defRPr sz="1500"/>
            </a:lvl8pPr>
            <a:lvl9pPr marL="391866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036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6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2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36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450"/>
            </a:lvl1pPr>
            <a:lvl2pPr>
              <a:defRPr sz="3000"/>
            </a:lvl2pPr>
            <a:lvl3pPr>
              <a:defRPr sz="255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878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50"/>
            </a:lvl1pPr>
            <a:lvl2pPr marL="489833" indent="0">
              <a:buNone/>
              <a:defRPr sz="3000"/>
            </a:lvl2pPr>
            <a:lvl3pPr marL="979665" indent="0">
              <a:buNone/>
              <a:defRPr sz="2550"/>
            </a:lvl3pPr>
            <a:lvl4pPr marL="1469498" indent="0">
              <a:buNone/>
              <a:defRPr sz="2175"/>
            </a:lvl4pPr>
            <a:lvl5pPr marL="1959331" indent="0">
              <a:buNone/>
              <a:defRPr sz="2175"/>
            </a:lvl5pPr>
            <a:lvl6pPr marL="2449163" indent="0">
              <a:buNone/>
              <a:defRPr sz="2175"/>
            </a:lvl6pPr>
            <a:lvl7pPr marL="2938996" indent="0">
              <a:buNone/>
              <a:defRPr sz="2175"/>
            </a:lvl7pPr>
            <a:lvl8pPr marL="3428828" indent="0">
              <a:buNone/>
              <a:defRPr sz="2175"/>
            </a:lvl8pPr>
            <a:lvl9pPr marL="3918662" indent="0">
              <a:buNone/>
              <a:defRPr sz="217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857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no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594556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416"/>
            <a:ext cx="10972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267" y="1233487"/>
            <a:ext cx="10972800" cy="453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2" name="Line 6"/>
          <p:cNvSpPr>
            <a:spLocks noChangeShapeType="1"/>
          </p:cNvSpPr>
          <p:nvPr/>
        </p:nvSpPr>
        <p:spPr bwMode="auto">
          <a:xfrm>
            <a:off x="609600" y="860822"/>
            <a:ext cx="107696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ffectLst/>
        </p:spPr>
        <p:txBody>
          <a:bodyPr lIns="97967" tIns="48983" rIns="97967" bIns="48983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Verdana" charset="0"/>
              <a:ea typeface="ＭＳ Ｐゴシック" panose="020B0600070205080204" pitchFamily="34" charset="-128"/>
            </a:endParaRP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697979" y="6613922"/>
            <a:ext cx="550508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15.</a:t>
            </a:r>
            <a:fld id="{D0ED400C-7B86-462F-B26B-4DA177676627}" type="slidenum"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ar-SA" sz="1050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Silberschatz, Galvin and Gagne ©2011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48356" y="6621066"/>
            <a:ext cx="346797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Operating System Concepts Essentials– 8</a:t>
            </a:r>
            <a:r>
              <a:rPr lang="en-US" altLang="ar-SA" sz="1050" b="1" baseline="30000">
                <a:solidFill>
                  <a:srgbClr val="006699"/>
                </a:solidFill>
                <a:latin typeface="Helvetica" panose="020B0604020202020204" pitchFamily="34" charset="0"/>
              </a:rPr>
              <a:t>th</a:t>
            </a: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 Edition</a:t>
            </a:r>
          </a:p>
        </p:txBody>
      </p:sp>
      <p:pic>
        <p:nvPicPr>
          <p:cNvPr id="1036" name="Picture 12" descr="dino_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22" y="5849542"/>
            <a:ext cx="1711678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9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5pPr>
      <a:lvl6pPr marL="489833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6pPr>
      <a:lvl7pPr marL="979665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7pPr>
      <a:lvl8pPr marL="1469498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8pPr>
      <a:lvl9pPr marL="1959331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9pPr>
    </p:titleStyle>
    <p:bodyStyle>
      <a:lvl1pPr marL="366713" indent="-366713" algn="l" rtl="0" eaLnBrk="0" fontAlgn="base" hangingPunct="0">
        <a:spcBef>
          <a:spcPct val="35000"/>
        </a:spcBef>
        <a:spcAft>
          <a:spcPct val="0"/>
        </a:spcAft>
        <a:buClr>
          <a:srgbClr val="993300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95338" indent="-305991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163241" indent="-244079" algn="l" rtl="0" eaLnBrk="0" fontAlgn="base" hangingPunct="0">
        <a:spcBef>
          <a:spcPct val="35000"/>
        </a:spcBef>
        <a:spcAft>
          <a:spcPct val="0"/>
        </a:spcAft>
        <a:buClr>
          <a:srgbClr val="009900"/>
        </a:buClr>
        <a:buSzPct val="7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529954" indent="-244079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897856" indent="-244079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387934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877767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367600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857432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983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9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4916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38996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18662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no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594556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416"/>
            <a:ext cx="10972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267" y="1233487"/>
            <a:ext cx="10972800" cy="453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09600" y="860822"/>
            <a:ext cx="107696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7967" tIns="48983" rIns="97967" bIns="48983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135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697979" y="6613922"/>
            <a:ext cx="550508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050" b="1">
                <a:solidFill>
                  <a:srgbClr val="006699"/>
                </a:solidFill>
                <a:latin typeface="Helvetica" panose="020B0604020202020204" pitchFamily="34" charset="0"/>
              </a:rPr>
              <a:t>15.</a:t>
            </a:r>
            <a:fld id="{517E2080-17FE-45F7-B5F3-A02D4FC5EAFD}" type="slidenum">
              <a:rPr lang="en-US" altLang="en-US" sz="1050" b="1">
                <a:solidFill>
                  <a:srgbClr val="006699"/>
                </a:solidFill>
                <a:latin typeface="Helvetica" panose="020B0604020202020204" pitchFamily="34" charset="0"/>
              </a:rPr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en-US" sz="1050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Silberschatz, Galvin and Gagne ©2011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48356" y="6621066"/>
            <a:ext cx="346797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Operating System Concepts Essentials– 8</a:t>
            </a:r>
            <a:r>
              <a:rPr lang="en-US" altLang="en-US" sz="1050" b="1" baseline="30000" smtClean="0">
                <a:solidFill>
                  <a:srgbClr val="006699"/>
                </a:solidFill>
                <a:latin typeface="Helvetica" charset="0"/>
              </a:rPr>
              <a:t>th</a:t>
            </a: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 Edition</a:t>
            </a:r>
          </a:p>
        </p:txBody>
      </p:sp>
      <p:pic>
        <p:nvPicPr>
          <p:cNvPr id="1036" name="Picture 12" descr="dino_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22" y="5849542"/>
            <a:ext cx="1711678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34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5pPr>
      <a:lvl6pPr marL="489833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6pPr>
      <a:lvl7pPr marL="979665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7pPr>
      <a:lvl8pPr marL="1469498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8pPr>
      <a:lvl9pPr marL="1959331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9pPr>
    </p:titleStyle>
    <p:bodyStyle>
      <a:lvl1pPr marL="366713" indent="-366713" algn="l" rtl="0" eaLnBrk="0" fontAlgn="base" hangingPunct="0">
        <a:spcBef>
          <a:spcPct val="35000"/>
        </a:spcBef>
        <a:spcAft>
          <a:spcPct val="0"/>
        </a:spcAft>
        <a:buClr>
          <a:srgbClr val="993300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95338" indent="-305991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163241" indent="-244079" algn="l" rtl="0" eaLnBrk="0" fontAlgn="base" hangingPunct="0">
        <a:spcBef>
          <a:spcPct val="35000"/>
        </a:spcBef>
        <a:spcAft>
          <a:spcPct val="0"/>
        </a:spcAft>
        <a:buClr>
          <a:srgbClr val="009900"/>
        </a:buClr>
        <a:buSzPct val="7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529954" indent="-244079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897856" indent="-244079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387934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877767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367600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857432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983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9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4916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38996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18662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685801"/>
            <a:ext cx="8743950" cy="212764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Chapter 2:  The Linux System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sz="3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Part </a:t>
            </a:r>
            <a:r>
              <a:rPr lang="en-US" altLang="en-US" sz="30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5</a:t>
            </a:r>
            <a:endParaRPr lang="en-US" altLang="en-US" sz="30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31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Input and Output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60189" cy="4900613"/>
          </a:xfrm>
        </p:spPr>
        <p:txBody>
          <a:bodyPr/>
          <a:lstStyle/>
          <a:p>
            <a:pPr marL="0" indent="0">
              <a:buNone/>
            </a:pPr>
            <a:endParaRPr lang="en-US" altLang="en-US" dirty="0" smtClean="0"/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C00000"/>
                </a:solidFill>
              </a:rPr>
              <a:t>B</a:t>
            </a:r>
            <a:r>
              <a:rPr lang="en-US" altLang="en-US" b="1" dirty="0" smtClean="0">
                <a:solidFill>
                  <a:srgbClr val="C00000"/>
                </a:solidFill>
              </a:rPr>
              <a:t>lock device: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 is one with which the driver communicates by sending </a:t>
            </a:r>
            <a:r>
              <a:rPr lang="en-US" dirty="0"/>
              <a:t>fixed-sized blocks of </a:t>
            </a:r>
            <a:r>
              <a:rPr lang="en-US" dirty="0" smtClean="0"/>
              <a:t>data.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may be accessed </a:t>
            </a:r>
            <a:r>
              <a:rPr lang="en-US" dirty="0" smtClean="0"/>
              <a:t>randomly.</a:t>
            </a:r>
            <a:endParaRPr lang="en-US" altLang="en-US" dirty="0" smtClean="0"/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Example: hard disk </a:t>
            </a:r>
            <a:r>
              <a:rPr lang="en-US" dirty="0"/>
              <a:t>and floppy </a:t>
            </a:r>
            <a:r>
              <a:rPr lang="en-US" dirty="0" smtClean="0"/>
              <a:t>disk, </a:t>
            </a:r>
            <a:r>
              <a:rPr lang="en-US" sz="1600" dirty="0" smtClean="0"/>
              <a:t>CD-ROM</a:t>
            </a:r>
            <a:r>
              <a:rPr lang="en-US" dirty="0" smtClean="0"/>
              <a:t>s</a:t>
            </a:r>
            <a:r>
              <a:rPr lang="en-US" dirty="0"/>
              <a:t>, </a:t>
            </a:r>
            <a:r>
              <a:rPr lang="en-US" dirty="0" smtClean="0"/>
              <a:t>flash memory </a:t>
            </a:r>
            <a:r>
              <a:rPr lang="en-US" altLang="en-US" dirty="0" smtClean="0"/>
              <a:t>and USB cameras .</a:t>
            </a:r>
          </a:p>
        </p:txBody>
      </p:sp>
    </p:spTree>
    <p:extLst>
      <p:ext uri="{BB962C8B-B14F-4D97-AF65-F5344CB8AC3E}">
        <p14:creationId xmlns:p14="http://schemas.microsoft.com/office/powerpoint/2010/main" val="992965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Input and Output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60189" cy="4900613"/>
          </a:xfrm>
        </p:spPr>
        <p:txBody>
          <a:bodyPr/>
          <a:lstStyle/>
          <a:p>
            <a:pPr marL="0" indent="0">
              <a:buNone/>
            </a:pPr>
            <a:endParaRPr lang="en-US" altLang="en-US" dirty="0" smtClean="0"/>
          </a:p>
          <a:p>
            <a:pPr>
              <a:lnSpc>
                <a:spcPct val="150000"/>
              </a:lnSpc>
            </a:pPr>
            <a:r>
              <a:rPr lang="en-US" altLang="en-US" b="1" dirty="0" smtClean="0">
                <a:solidFill>
                  <a:srgbClr val="C00000"/>
                </a:solidFill>
              </a:rPr>
              <a:t>Character device: </a:t>
            </a:r>
            <a:endParaRPr lang="en-US" altLang="en-US" b="1" dirty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 is one with which the driver communicates by sending or receiving single characters (Bytes).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only accessed </a:t>
            </a:r>
            <a:r>
              <a:rPr lang="en-US" dirty="0" smtClean="0"/>
              <a:t>serially.</a:t>
            </a:r>
            <a:endParaRPr lang="en-US" altLang="en-US" dirty="0" smtClean="0"/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Example: serial port, parallel port , </a:t>
            </a:r>
            <a:r>
              <a:rPr lang="en-US" dirty="0"/>
              <a:t>mice </a:t>
            </a:r>
            <a:r>
              <a:rPr lang="en-US" dirty="0" smtClean="0"/>
              <a:t>, keyboards </a:t>
            </a:r>
            <a:r>
              <a:rPr lang="en-US" altLang="en-US" dirty="0" smtClean="0"/>
              <a:t>and sound cards.</a:t>
            </a:r>
          </a:p>
        </p:txBody>
      </p:sp>
    </p:spTree>
    <p:extLst>
      <p:ext uri="{BB962C8B-B14F-4D97-AF65-F5344CB8AC3E}">
        <p14:creationId xmlns:p14="http://schemas.microsoft.com/office/powerpoint/2010/main" val="1173470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Input and Output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60189" cy="4900613"/>
          </a:xfrm>
        </p:spPr>
        <p:txBody>
          <a:bodyPr/>
          <a:lstStyle/>
          <a:p>
            <a:pPr marL="0" indent="0">
              <a:buNone/>
            </a:pPr>
            <a:endParaRPr lang="en-US" altLang="en-US" dirty="0" smtClean="0"/>
          </a:p>
          <a:p>
            <a:pPr>
              <a:lnSpc>
                <a:spcPct val="150000"/>
              </a:lnSpc>
            </a:pPr>
            <a:r>
              <a:rPr lang="en-US" altLang="en-US" b="1" dirty="0" smtClean="0">
                <a:solidFill>
                  <a:srgbClr val="C00000"/>
                </a:solidFill>
              </a:rPr>
              <a:t>Network device: </a:t>
            </a:r>
            <a:endParaRPr lang="en-US" altLang="en-US" b="1" dirty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 </a:t>
            </a:r>
            <a:r>
              <a:rPr lang="en-US" altLang="en-US" dirty="0"/>
              <a:t>A</a:t>
            </a:r>
            <a:r>
              <a:rPr lang="en-US" dirty="0" smtClean="0"/>
              <a:t>re </a:t>
            </a:r>
            <a:r>
              <a:rPr lang="en-US" dirty="0"/>
              <a:t>dealt with differently from block and </a:t>
            </a:r>
            <a:r>
              <a:rPr lang="en-US" dirty="0" smtClean="0"/>
              <a:t>character devices</a:t>
            </a:r>
            <a:r>
              <a:rPr lang="en-US" dirty="0"/>
              <a:t>.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Users </a:t>
            </a:r>
            <a:r>
              <a:rPr lang="en-US" dirty="0"/>
              <a:t>cannot directly transfer data to network devices; </a:t>
            </a:r>
            <a:r>
              <a:rPr lang="en-US" dirty="0" smtClean="0"/>
              <a:t>instead, they </a:t>
            </a:r>
            <a:r>
              <a:rPr lang="en-US" dirty="0"/>
              <a:t>must communicate indirectly by opening a connection to the </a:t>
            </a:r>
            <a:r>
              <a:rPr lang="en-US" dirty="0" smtClean="0"/>
              <a:t>kernel’s networking </a:t>
            </a:r>
            <a:r>
              <a:rPr lang="en-US" dirty="0"/>
              <a:t>subsystem.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6230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30300" y="277416"/>
            <a:ext cx="10452100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Device-Driver Block Structure</a:t>
            </a:r>
          </a:p>
        </p:txBody>
      </p:sp>
      <p:pic>
        <p:nvPicPr>
          <p:cNvPr id="55299" name="Picture 10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368" y="1394223"/>
            <a:ext cx="10569222" cy="3092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1596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err="1">
                <a:solidFill>
                  <a:srgbClr val="C00000"/>
                </a:solidFill>
                <a:ea typeface="ＭＳ Ｐゴシック" panose="020B0600070205080204" pitchFamily="34" charset="-128"/>
              </a:rPr>
              <a:t>Interprocess</a:t>
            </a:r>
            <a: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 Communication</a:t>
            </a: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661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23623" y="277416"/>
            <a:ext cx="10258778" cy="576263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Interprocess</a:t>
            </a:r>
            <a:r>
              <a:rPr lang="en-US" altLang="en-US" dirty="0" smtClean="0"/>
              <a:t> Communication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98289" cy="45303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standard Linux mechanism for informing a process that an event </a:t>
            </a:r>
            <a:r>
              <a:rPr lang="en-US" dirty="0" smtClean="0"/>
              <a:t>has occurred </a:t>
            </a:r>
            <a:r>
              <a:rPr lang="en-US" dirty="0"/>
              <a:t>is the </a:t>
            </a:r>
            <a:r>
              <a:rPr lang="en-US" b="1" dirty="0"/>
              <a:t>signal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Signals </a:t>
            </a:r>
            <a:r>
              <a:rPr lang="en-US" dirty="0"/>
              <a:t>can be sent from any process to any </a:t>
            </a:r>
            <a:r>
              <a:rPr lang="en-US" dirty="0" smtClean="0"/>
              <a:t>other process</a:t>
            </a:r>
            <a:r>
              <a:rPr lang="en-US" dirty="0"/>
              <a:t>.</a:t>
            </a:r>
            <a:endParaRPr lang="en-US" altLang="en-US" dirty="0" smtClean="0"/>
          </a:p>
          <a:p>
            <a:pPr>
              <a:lnSpc>
                <a:spcPct val="150000"/>
              </a:lnSpc>
            </a:pPr>
            <a:r>
              <a:rPr lang="en-US" altLang="en-US" dirty="0" smtClean="0"/>
              <a:t>There is a limited number of signals, and they cannot carry information:  Only the fact that a signal occurred is available to a process.</a:t>
            </a:r>
          </a:p>
          <a:p>
            <a:pPr>
              <a:lnSpc>
                <a:spcPct val="150000"/>
              </a:lnSpc>
            </a:pPr>
            <a:r>
              <a:rPr lang="en-US" dirty="0"/>
              <a:t>Whenever a process wants </a:t>
            </a:r>
            <a:r>
              <a:rPr lang="en-US" dirty="0" smtClean="0"/>
              <a:t>to wait </a:t>
            </a:r>
            <a:r>
              <a:rPr lang="en-US" dirty="0"/>
              <a:t>for some event to complete, it places itself on a </a:t>
            </a:r>
            <a:r>
              <a:rPr lang="en-US" b="1" dirty="0"/>
              <a:t>wait queue </a:t>
            </a:r>
            <a:r>
              <a:rPr lang="en-US" dirty="0"/>
              <a:t>associated </a:t>
            </a:r>
            <a:r>
              <a:rPr lang="en-US" dirty="0" smtClean="0"/>
              <a:t>with that event.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/>
              <a:t>The Linux kernel does not use signals to communicate with processes with are running in kernel mode, rather, communication within the kernel is accomplished via scheduling states and </a:t>
            </a:r>
            <a:r>
              <a:rPr lang="en-US" altLang="en-US" b="1" dirty="0" err="1" smtClean="0"/>
              <a:t>wait.queue</a:t>
            </a:r>
            <a:r>
              <a:rPr lang="en-US" altLang="en-US" dirty="0" smtClean="0"/>
              <a:t> structures.</a:t>
            </a:r>
          </a:p>
        </p:txBody>
      </p:sp>
    </p:spTree>
    <p:extLst>
      <p:ext uri="{BB962C8B-B14F-4D97-AF65-F5344CB8AC3E}">
        <p14:creationId xmlns:p14="http://schemas.microsoft.com/office/powerpoint/2010/main" val="3681445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8222" y="277416"/>
            <a:ext cx="10284178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Passing Data Between Processes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181167" cy="4530329"/>
          </a:xfrm>
        </p:spPr>
        <p:txBody>
          <a:bodyPr/>
          <a:lstStyle/>
          <a:p>
            <a:r>
              <a:rPr lang="en-US" altLang="en-US" dirty="0" smtClean="0">
                <a:solidFill>
                  <a:srgbClr val="C00000"/>
                </a:solidFill>
              </a:rPr>
              <a:t>The pipe mechanism </a:t>
            </a:r>
            <a:r>
              <a:rPr lang="en-US" altLang="en-US" dirty="0" smtClean="0"/>
              <a:t>allows a child process to inherit a communication channel to its parent, data written to one end of the pipe can be read a the other.</a:t>
            </a:r>
            <a:br>
              <a:rPr lang="en-US" altLang="en-US" dirty="0" smtClean="0"/>
            </a:br>
            <a:endParaRPr lang="en-US" altLang="en-US" dirty="0" smtClean="0"/>
          </a:p>
          <a:p>
            <a:r>
              <a:rPr lang="en-US" altLang="en-US" dirty="0" smtClean="0">
                <a:solidFill>
                  <a:srgbClr val="C00000"/>
                </a:solidFill>
              </a:rPr>
              <a:t>Shared memory </a:t>
            </a:r>
            <a:r>
              <a:rPr lang="en-US" altLang="en-US" dirty="0" smtClean="0"/>
              <a:t>offers an extremely fast way of communicating; any data written by one process to a shared memory region can be read immediately by any other process that has mapped that region into its address space.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To obtain synchronization, however, shared memory must be used in conjunction with another </a:t>
            </a:r>
            <a:r>
              <a:rPr lang="en-US" altLang="en-US" dirty="0" err="1" smtClean="0"/>
              <a:t>Interprocess</a:t>
            </a:r>
            <a:r>
              <a:rPr lang="en-US" altLang="en-US" dirty="0" smtClean="0"/>
              <a:t>-communication mechanism.</a:t>
            </a:r>
          </a:p>
        </p:txBody>
      </p:sp>
    </p:spTree>
    <p:extLst>
      <p:ext uri="{BB962C8B-B14F-4D97-AF65-F5344CB8AC3E}">
        <p14:creationId xmlns:p14="http://schemas.microsoft.com/office/powerpoint/2010/main" val="604639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Network Structure</a:t>
            </a:r>
            <a:b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661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989" y="277416"/>
            <a:ext cx="10542411" cy="5762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Network Structure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6" y="1233487"/>
            <a:ext cx="10103556" cy="4530329"/>
          </a:xfrm>
        </p:spPr>
        <p:txBody>
          <a:bodyPr/>
          <a:lstStyle/>
          <a:p>
            <a:r>
              <a:rPr lang="en-US" altLang="en-US" smtClean="0"/>
              <a:t>Networking is a key area of functionality for Linux.</a:t>
            </a:r>
          </a:p>
          <a:p>
            <a:pPr lvl="1"/>
            <a:r>
              <a:rPr lang="en-US" altLang="en-US" smtClean="0"/>
              <a:t>It supports the standard Internet protocols for UNIX to UNIX communications</a:t>
            </a:r>
          </a:p>
          <a:p>
            <a:pPr lvl="1"/>
            <a:r>
              <a:rPr lang="en-US" altLang="en-US" smtClean="0"/>
              <a:t>It also implements protocols native to nonUNIX operating systems, in particular, protocols used on PC networks, such as Appletalk and IPX</a:t>
            </a:r>
            <a:br>
              <a:rPr lang="en-US" altLang="en-US" smtClean="0"/>
            </a:br>
            <a:endParaRPr lang="en-US" altLang="en-US" smtClean="0"/>
          </a:p>
          <a:p>
            <a:r>
              <a:rPr lang="en-US" altLang="en-US" smtClean="0"/>
              <a:t>Internally, networking in the Linux kernel is implemented by three layers of software:</a:t>
            </a:r>
          </a:p>
          <a:p>
            <a:pPr lvl="1"/>
            <a:r>
              <a:rPr lang="en-US" altLang="en-US" smtClean="0"/>
              <a:t>The socket interface</a:t>
            </a:r>
          </a:p>
          <a:p>
            <a:pPr lvl="1"/>
            <a:r>
              <a:rPr lang="en-US" altLang="en-US" smtClean="0"/>
              <a:t>Protocol drivers</a:t>
            </a:r>
          </a:p>
          <a:p>
            <a:pPr lvl="1"/>
            <a:r>
              <a:rPr lang="en-US" altLang="en-US" smtClean="0"/>
              <a:t>Network device drivers</a:t>
            </a:r>
          </a:p>
        </p:txBody>
      </p:sp>
    </p:spTree>
    <p:extLst>
      <p:ext uri="{BB962C8B-B14F-4D97-AF65-F5344CB8AC3E}">
        <p14:creationId xmlns:p14="http://schemas.microsoft.com/office/powerpoint/2010/main" val="2047847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277416"/>
            <a:ext cx="10414000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Network Structure (Cont.)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06567" cy="4530329"/>
          </a:xfrm>
        </p:spPr>
        <p:txBody>
          <a:bodyPr/>
          <a:lstStyle/>
          <a:p>
            <a:pPr lvl="0"/>
            <a:r>
              <a:rPr lang="en-US" b="1" dirty="0"/>
              <a:t>The socket interface</a:t>
            </a:r>
            <a:endParaRPr lang="en-US" dirty="0"/>
          </a:p>
          <a:p>
            <a:pPr lvl="1"/>
            <a:r>
              <a:rPr lang="en-US" dirty="0"/>
              <a:t>Receives all network requests and send them to protocol driver.</a:t>
            </a:r>
          </a:p>
          <a:p>
            <a:pPr lvl="0"/>
            <a:r>
              <a:rPr lang="en-US" b="1" dirty="0"/>
              <a:t>Protocol drivers</a:t>
            </a:r>
            <a:endParaRPr lang="en-US" dirty="0"/>
          </a:p>
          <a:p>
            <a:pPr lvl="1"/>
            <a:r>
              <a:rPr lang="en-US" dirty="0"/>
              <a:t>Create new packet</a:t>
            </a:r>
          </a:p>
          <a:p>
            <a:pPr lvl="1"/>
            <a:r>
              <a:rPr lang="en-US" dirty="0"/>
              <a:t>Rewrite packet</a:t>
            </a:r>
          </a:p>
          <a:p>
            <a:pPr lvl="1"/>
            <a:r>
              <a:rPr lang="en-US" dirty="0" smtClean="0"/>
              <a:t>Reassembly </a:t>
            </a:r>
            <a:r>
              <a:rPr lang="en-US" dirty="0"/>
              <a:t>or fragment packet</a:t>
            </a:r>
          </a:p>
          <a:p>
            <a:pPr lvl="1"/>
            <a:r>
              <a:rPr lang="en-US" dirty="0"/>
              <a:t>Remove packet</a:t>
            </a:r>
          </a:p>
          <a:p>
            <a:pPr lvl="1"/>
            <a:r>
              <a:rPr lang="en-US" dirty="0"/>
              <a:t>Decide which socket or device will send the packet</a:t>
            </a:r>
          </a:p>
          <a:p>
            <a:pPr lvl="0"/>
            <a:r>
              <a:rPr lang="en-US" b="1" dirty="0"/>
              <a:t>Network device drivers</a:t>
            </a:r>
          </a:p>
          <a:p>
            <a:pPr lvl="1"/>
            <a:r>
              <a:rPr lang="en-US" dirty="0"/>
              <a:t>Forward packet to suitable host</a:t>
            </a:r>
          </a:p>
        </p:txBody>
      </p:sp>
    </p:spTree>
    <p:extLst>
      <p:ext uri="{BB962C8B-B14F-4D97-AF65-F5344CB8AC3E}">
        <p14:creationId xmlns:p14="http://schemas.microsoft.com/office/powerpoint/2010/main" val="397945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798" y="277416"/>
            <a:ext cx="7673578" cy="576263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Chapter 2:  The Linux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7408069" cy="4843463"/>
          </a:xfrm>
        </p:spPr>
        <p:txBody>
          <a:bodyPr/>
          <a:lstStyle/>
          <a:p>
            <a:r>
              <a:rPr lang="en-US" altLang="en-US" sz="1500" dirty="0">
                <a:ea typeface="ＭＳ Ｐゴシック" panose="020B0600070205080204" pitchFamily="34" charset="-128"/>
              </a:rPr>
              <a:t>Linux History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Design Principles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Kernel Modules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Process Management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Scheduling</a:t>
            </a:r>
            <a:r>
              <a:rPr lang="en-US" altLang="en-US" sz="15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Memory Management </a:t>
            </a:r>
          </a:p>
          <a:p>
            <a:r>
              <a:rPr lang="en-US" altLang="en-US" sz="15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File Systems</a:t>
            </a:r>
          </a:p>
          <a:p>
            <a:r>
              <a:rPr lang="en-US" altLang="en-US" sz="15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Input and Output </a:t>
            </a:r>
          </a:p>
          <a:p>
            <a:r>
              <a:rPr lang="en-US" altLang="en-US" sz="1500" dirty="0" err="1">
                <a:solidFill>
                  <a:srgbClr val="C00000"/>
                </a:solidFill>
                <a:ea typeface="ＭＳ Ｐゴシック" panose="020B0600070205080204" pitchFamily="34" charset="-128"/>
              </a:rPr>
              <a:t>Interprocess</a:t>
            </a:r>
            <a:r>
              <a:rPr lang="en-US" altLang="en-US" sz="15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 Communication</a:t>
            </a:r>
          </a:p>
          <a:p>
            <a:r>
              <a:rPr lang="en-US" altLang="en-US" sz="15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Network Structure</a:t>
            </a:r>
          </a:p>
          <a:p>
            <a:r>
              <a:rPr lang="en-US" altLang="en-US" sz="15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3752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277416"/>
            <a:ext cx="10414000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Network Structure (Cont.)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06567" cy="45303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 smtClean="0"/>
              <a:t>The most important set of protocols in the Linux networking system is the internet protocol suite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It implements routing between different hosts anywhere on the network</a:t>
            </a:r>
          </a:p>
          <a:p>
            <a:pPr marL="489347" lvl="1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5207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Security</a:t>
            </a:r>
            <a:b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661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Security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181167" cy="45303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security concerns can be classified in two groups</a:t>
            </a:r>
            <a:r>
              <a:rPr lang="en-US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Authentication</a:t>
            </a:r>
            <a:r>
              <a:rPr lang="en-US" dirty="0" smtClean="0"/>
              <a:t>: Making </a:t>
            </a:r>
            <a:r>
              <a:rPr lang="en-US" dirty="0"/>
              <a:t>sure that nobody can access the system </a:t>
            </a:r>
            <a:r>
              <a:rPr lang="en-US" dirty="0" smtClean="0"/>
              <a:t>without first </a:t>
            </a:r>
            <a:r>
              <a:rPr lang="en-US" dirty="0"/>
              <a:t>proving that she has entry rights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Access control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Providing a mechanism for checking whether a user </a:t>
            </a:r>
            <a:r>
              <a:rPr lang="en-US" dirty="0" smtClean="0"/>
              <a:t>has the </a:t>
            </a:r>
            <a:r>
              <a:rPr lang="en-US" dirty="0"/>
              <a:t>right to access a certain object and preventing access to objects </a:t>
            </a:r>
            <a:r>
              <a:rPr lang="en-US" dirty="0" smtClean="0"/>
              <a:t>as required.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/>
              <a:t>The </a:t>
            </a:r>
            <a:r>
              <a:rPr lang="en-US" altLang="en-US" i="1" dirty="0" smtClean="0"/>
              <a:t>pluggable authentication modules (PAM)</a:t>
            </a:r>
            <a:r>
              <a:rPr lang="en-US" altLang="en-US" dirty="0" smtClean="0"/>
              <a:t> system is available under Linux.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/>
              <a:t>PAM is based on a shared library that can be used by any system component that needs to authenticate users.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/>
              <a:t>Access control under UNIX systems, including Linux, is performed through the use of unique numeric identifiers (</a:t>
            </a:r>
            <a:r>
              <a:rPr lang="en-US" altLang="en-US" b="1" dirty="0" err="1" smtClean="0"/>
              <a:t>uid</a:t>
            </a:r>
            <a:r>
              <a:rPr lang="en-US" altLang="en-US" dirty="0" smtClean="0"/>
              <a:t> and </a:t>
            </a:r>
            <a:r>
              <a:rPr lang="en-US" altLang="en-US" b="1" dirty="0" err="1" smtClean="0"/>
              <a:t>gid</a:t>
            </a:r>
            <a:r>
              <a:rPr lang="en-US" alt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3306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File Systems</a:t>
            </a:r>
            <a:b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5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Systems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8"/>
            <a:ext cx="10234789" cy="5124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b="1" dirty="0" smtClean="0">
                <a:solidFill>
                  <a:srgbClr val="C00000"/>
                </a:solidFill>
              </a:rPr>
              <a:t>File systems: </a:t>
            </a:r>
            <a:r>
              <a:rPr lang="en-US" altLang="en-US" dirty="0" smtClean="0"/>
              <a:t>Systems</a:t>
            </a:r>
            <a:r>
              <a:rPr lang="en-US" altLang="en-US" b="1" dirty="0" smtClean="0">
                <a:solidFill>
                  <a:srgbClr val="C00000"/>
                </a:solidFill>
              </a:rPr>
              <a:t> </a:t>
            </a:r>
            <a:r>
              <a:rPr lang="en-US" altLang="en-US" dirty="0" smtClean="0"/>
              <a:t>that controls how the computer stores files on disk and how it retrieves them. </a:t>
            </a:r>
          </a:p>
          <a:p>
            <a:pPr>
              <a:lnSpc>
                <a:spcPct val="150000"/>
              </a:lnSpc>
            </a:pPr>
            <a:r>
              <a:rPr lang="en-US" dirty="0"/>
              <a:t>Linux retains UNIX’s standard file-system model.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UNIX, a file does not </a:t>
            </a:r>
            <a:r>
              <a:rPr lang="en-US" dirty="0" smtClean="0"/>
              <a:t>have to </a:t>
            </a:r>
            <a:r>
              <a:rPr lang="en-US" dirty="0"/>
              <a:t>be an object stored on disk or fetched over a network from a remote </a:t>
            </a:r>
            <a:r>
              <a:rPr lang="en-US" dirty="0" smtClean="0"/>
              <a:t>file server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Rather</a:t>
            </a:r>
            <a:r>
              <a:rPr lang="en-US" dirty="0"/>
              <a:t>, UNIX files can be anything capable of handling the input </a:t>
            </a:r>
            <a:r>
              <a:rPr lang="en-US" dirty="0" smtClean="0"/>
              <a:t>or output </a:t>
            </a:r>
            <a:r>
              <a:rPr lang="en-US" dirty="0"/>
              <a:t>of a stream of data.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Device </a:t>
            </a:r>
            <a:r>
              <a:rPr lang="en-US" dirty="0"/>
              <a:t>drivers can appear as files, and </a:t>
            </a:r>
            <a:r>
              <a:rPr lang="en-US" dirty="0" err="1" smtClean="0"/>
              <a:t>interprocesscommunication</a:t>
            </a:r>
            <a:r>
              <a:rPr lang="en-US" dirty="0"/>
              <a:t> </a:t>
            </a:r>
            <a:r>
              <a:rPr lang="en-US" dirty="0" smtClean="0"/>
              <a:t>channels </a:t>
            </a:r>
            <a:r>
              <a:rPr lang="en-US" dirty="0"/>
              <a:t>or network connections also look like files to </a:t>
            </a:r>
            <a:r>
              <a:rPr lang="en-US" dirty="0" smtClean="0"/>
              <a:t>the user</a:t>
            </a:r>
            <a:r>
              <a:rPr lang="en-US" dirty="0"/>
              <a:t>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222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Linux Ext2fs File System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8889" y="1285875"/>
            <a:ext cx="10131778" cy="5089922"/>
          </a:xfrm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standard on-disk file system used by Linux is called </a:t>
            </a:r>
            <a:r>
              <a:rPr lang="en-US" b="1" dirty="0"/>
              <a:t>second extended file system (ext2fs</a:t>
            </a:r>
            <a:r>
              <a:rPr lang="en-US" b="1" dirty="0" smtClean="0"/>
              <a:t>)</a:t>
            </a:r>
            <a:r>
              <a:rPr lang="en-US" dirty="0" smtClean="0"/>
              <a:t>.</a:t>
            </a:r>
            <a:endParaRPr lang="en-US" altLang="en-US" dirty="0" smtClean="0"/>
          </a:p>
          <a:p>
            <a:pPr>
              <a:lnSpc>
                <a:spcPct val="150000"/>
              </a:lnSpc>
            </a:pPr>
            <a:r>
              <a:rPr lang="en-US" altLang="en-US" dirty="0" smtClean="0"/>
              <a:t>Ext2fs uses a mechanism for locating data blocks belonging to a specific file.</a:t>
            </a:r>
          </a:p>
          <a:p>
            <a:pPr>
              <a:lnSpc>
                <a:spcPct val="150000"/>
              </a:lnSpc>
            </a:pPr>
            <a:endParaRPr lang="en-US" altLang="en-US" dirty="0" smtClean="0"/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Ext2fs does not use fragments; it performs its allocations in smaller units  </a:t>
            </a:r>
          </a:p>
          <a:p>
            <a:pPr lvl="2">
              <a:lnSpc>
                <a:spcPct val="150000"/>
              </a:lnSpc>
            </a:pPr>
            <a:r>
              <a:rPr lang="en-US" altLang="en-US" dirty="0" smtClean="0"/>
              <a:t>The default block size on ext2fs is 1Kb, although 2Kb and 4Kb blocks are also supported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Ext2fs uses allocation policies designed to place logically adjacent blocks of a file into physically adjacent blocks on disk, so that it can submit an I/O request for several disk blocks as a single operation</a:t>
            </a:r>
          </a:p>
        </p:txBody>
      </p:sp>
    </p:spTree>
    <p:extLst>
      <p:ext uri="{BB962C8B-B14F-4D97-AF65-F5344CB8AC3E}">
        <p14:creationId xmlns:p14="http://schemas.microsoft.com/office/powerpoint/2010/main" val="392504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Linux Ext2fs File System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8889" y="1285875"/>
            <a:ext cx="10131778" cy="5089922"/>
          </a:xfrm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ext2fs allocation policy comes in two </a:t>
            </a:r>
            <a:r>
              <a:rPr lang="en-US" dirty="0" smtClean="0"/>
              <a:t>parts.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An </a:t>
            </a:r>
            <a:r>
              <a:rPr lang="en-US" dirty="0"/>
              <a:t>ext2fs </a:t>
            </a:r>
            <a:r>
              <a:rPr lang="en-US" dirty="0" smtClean="0"/>
              <a:t>file system </a:t>
            </a:r>
            <a:r>
              <a:rPr lang="en-US" dirty="0"/>
              <a:t>is partitioned into multiple </a:t>
            </a:r>
            <a:r>
              <a:rPr lang="en-US" b="1" dirty="0"/>
              <a:t>block groups</a:t>
            </a:r>
            <a:r>
              <a:rPr lang="en-US" dirty="0"/>
              <a:t>. ext2fs</a:t>
            </a:r>
            <a:r>
              <a:rPr lang="en-US" dirty="0" smtClean="0"/>
              <a:t> </a:t>
            </a:r>
            <a:r>
              <a:rPr lang="en-US" dirty="0"/>
              <a:t>uses the </a:t>
            </a:r>
            <a:r>
              <a:rPr lang="en-US" dirty="0" smtClean="0"/>
              <a:t>concept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b="1" dirty="0"/>
              <a:t>cylinder groups</a:t>
            </a:r>
            <a:r>
              <a:rPr lang="en-US" dirty="0"/>
              <a:t>, where each group corresponds to a single cylinder of </a:t>
            </a:r>
            <a:r>
              <a:rPr lang="en-US" dirty="0" smtClean="0"/>
              <a:t>a physical </a:t>
            </a:r>
            <a:r>
              <a:rPr lang="en-US" dirty="0"/>
              <a:t>disk.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However</a:t>
            </a:r>
            <a:r>
              <a:rPr lang="en-US" dirty="0"/>
              <a:t>, modern disk-drive technology packs sectors onto </a:t>
            </a:r>
            <a:r>
              <a:rPr lang="en-US" dirty="0" smtClean="0"/>
              <a:t>the disk </a:t>
            </a:r>
            <a:r>
              <a:rPr lang="en-US" dirty="0"/>
              <a:t>at different densities, and thus with different cylinder sizes, </a:t>
            </a:r>
            <a:r>
              <a:rPr lang="en-US" dirty="0" smtClean="0"/>
              <a:t>depending on </a:t>
            </a:r>
            <a:r>
              <a:rPr lang="en-US" dirty="0"/>
              <a:t>how far the disk head is from the center of the disk. Therefore, </a:t>
            </a:r>
            <a:r>
              <a:rPr lang="en-US" dirty="0" smtClean="0"/>
              <a:t>fixed-sized cylinder </a:t>
            </a:r>
            <a:r>
              <a:rPr lang="en-US" dirty="0"/>
              <a:t>groups do not necessarily correspond to the disk’s geometry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410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277416"/>
            <a:ext cx="10414000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Ext2fs Block-Allocation Policies</a:t>
            </a:r>
          </a:p>
        </p:txBody>
      </p:sp>
      <p:pic>
        <p:nvPicPr>
          <p:cNvPr id="5222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1" y="1098948"/>
            <a:ext cx="9546166" cy="536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10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Input and Output</a:t>
            </a:r>
            <a:b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4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Input and Output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60189" cy="4900613"/>
          </a:xfrm>
        </p:spPr>
        <p:txBody>
          <a:bodyPr/>
          <a:lstStyle/>
          <a:p>
            <a:pPr lvl="1"/>
            <a:endParaRPr lang="en-US" altLang="en-US" dirty="0" smtClean="0"/>
          </a:p>
          <a:p>
            <a:pPr>
              <a:lnSpc>
                <a:spcPct val="150000"/>
              </a:lnSpc>
            </a:pPr>
            <a:r>
              <a:rPr lang="en-US" altLang="en-US" dirty="0" smtClean="0"/>
              <a:t>Linux splits all devices into three classes: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Block devices 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Character devices 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Network devices</a:t>
            </a:r>
          </a:p>
        </p:txBody>
      </p:sp>
    </p:spTree>
    <p:extLst>
      <p:ext uri="{BB962C8B-B14F-4D97-AF65-F5344CB8AC3E}">
        <p14:creationId xmlns:p14="http://schemas.microsoft.com/office/powerpoint/2010/main" val="585617809"/>
      </p:ext>
    </p:extLst>
  </p:cSld>
  <p:clrMapOvr>
    <a:masterClrMapping/>
  </p:clrMapOvr>
</p:sld>
</file>

<file path=ppt/theme/theme1.xml><?xml version="1.0" encoding="utf-8"?>
<a:theme xmlns:a="http://schemas.openxmlformats.org/drawingml/2006/main" name="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4056</TotalTime>
  <Words>881</Words>
  <Application>Microsoft Office PowerPoint</Application>
  <PresentationFormat>Custom</PresentationFormat>
  <Paragraphs>117</Paragraphs>
  <Slides>22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os-8</vt:lpstr>
      <vt:lpstr>1_os-8</vt:lpstr>
      <vt:lpstr>Chapter 2:  The Linux System Part 5</vt:lpstr>
      <vt:lpstr>Chapter 2:  The Linux System</vt:lpstr>
      <vt:lpstr> File Systems                    </vt:lpstr>
      <vt:lpstr>File Systems</vt:lpstr>
      <vt:lpstr>The Linux Ext2fs File System</vt:lpstr>
      <vt:lpstr>The Linux Ext2fs File System</vt:lpstr>
      <vt:lpstr>Ext2fs Block-Allocation Policies</vt:lpstr>
      <vt:lpstr> Input and Output                    </vt:lpstr>
      <vt:lpstr>Input and Output</vt:lpstr>
      <vt:lpstr>Input and Output</vt:lpstr>
      <vt:lpstr>Input and Output</vt:lpstr>
      <vt:lpstr>Input and Output</vt:lpstr>
      <vt:lpstr>Device-Driver Block Structure</vt:lpstr>
      <vt:lpstr> Interprocess Communication                   </vt:lpstr>
      <vt:lpstr>Interprocess Communication</vt:lpstr>
      <vt:lpstr>Passing Data Between Processes</vt:lpstr>
      <vt:lpstr> Network Structure                    </vt:lpstr>
      <vt:lpstr>Network Structure</vt:lpstr>
      <vt:lpstr>Network Structure (Cont.)</vt:lpstr>
      <vt:lpstr>Network Structure (Cont.)</vt:lpstr>
      <vt:lpstr> Security                    </vt:lpstr>
      <vt:lpstr>Security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 The Linux System Part 2</dc:title>
  <dc:creator>Sara</dc:creator>
  <cp:lastModifiedBy>USER</cp:lastModifiedBy>
  <cp:revision>63</cp:revision>
  <dcterms:created xsi:type="dcterms:W3CDTF">2016-02-01T06:59:47Z</dcterms:created>
  <dcterms:modified xsi:type="dcterms:W3CDTF">2017-01-24T10:40:21Z</dcterms:modified>
</cp:coreProperties>
</file>