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</p:sldMasterIdLst>
  <p:notesMasterIdLst>
    <p:notesMasterId r:id="rId22"/>
  </p:notesMasterIdLst>
  <p:sldIdLst>
    <p:sldId id="281" r:id="rId3"/>
    <p:sldId id="282" r:id="rId4"/>
    <p:sldId id="287" r:id="rId5"/>
    <p:sldId id="303" r:id="rId6"/>
    <p:sldId id="317" r:id="rId7"/>
    <p:sldId id="324" r:id="rId8"/>
    <p:sldId id="319" r:id="rId9"/>
    <p:sldId id="321" r:id="rId10"/>
    <p:sldId id="322" r:id="rId11"/>
    <p:sldId id="325" r:id="rId12"/>
    <p:sldId id="326" r:id="rId13"/>
    <p:sldId id="306" r:id="rId14"/>
    <p:sldId id="305" r:id="rId15"/>
    <p:sldId id="323" r:id="rId16"/>
    <p:sldId id="308" r:id="rId17"/>
    <p:sldId id="309" r:id="rId18"/>
    <p:sldId id="310" r:id="rId19"/>
    <p:sldId id="311" r:id="rId20"/>
    <p:sldId id="312" r:id="rId2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20E61C-4CE4-4F0A-9D6C-B5D566F04448}" type="datetimeFigureOut">
              <a:rPr lang="ar-SA" smtClean="0"/>
              <a:t>07/05/1437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27DE89-7043-4D06-BD81-CB1E958B3C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46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ACA7266-2ADE-42EC-BD40-E94C88B089B4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96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30F0822-24B4-4C37-83BA-9C63590754F5}" type="slidenum">
              <a:rPr lang="en-US" altLang="en-US" sz="1300">
                <a:latin typeface="Helvetica" charset="0"/>
              </a:rPr>
              <a:pPr/>
              <a:t>19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D0E5EFC-549A-45D2-A9F9-9076D7F173D1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01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CDFA65C-529E-4E88-A327-0DEED8BB190D}" type="slidenum">
              <a:rPr lang="en-US" altLang="en-US" sz="1300">
                <a:latin typeface="Helvetica" charset="0"/>
              </a:rPr>
              <a:pPr/>
              <a:t>4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9A8DE76-53AE-4CDC-9100-D299A24ABB05}" type="slidenum">
              <a:rPr lang="en-US" altLang="en-US" sz="1300">
                <a:latin typeface="Helvetica" charset="0"/>
              </a:rPr>
              <a:pPr/>
              <a:t>12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3446DC0-CBF3-41A3-8F0C-C1F0E16207E5}" type="slidenum">
              <a:rPr lang="en-US" altLang="en-US" sz="1300">
                <a:latin typeface="Helvetica" charset="0"/>
              </a:rPr>
              <a:pPr/>
              <a:t>13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A05156F-A30A-4946-9723-5E0FB71F4CFF}" type="slidenum">
              <a:rPr lang="en-US" altLang="en-US" sz="1300">
                <a:latin typeface="Helvetica" charset="0"/>
              </a:rPr>
              <a:pPr/>
              <a:t>15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D97981E-204A-414E-BF62-65DE6B06EFF1}" type="slidenum">
              <a:rPr lang="en-US" altLang="en-US" sz="1300">
                <a:latin typeface="Helvetica" charset="0"/>
              </a:rPr>
              <a:pPr/>
              <a:t>16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1CEEF44-8A21-42E2-91B5-38DC3FBEA9B2}" type="slidenum">
              <a:rPr lang="en-US" altLang="en-US" sz="1300">
                <a:latin typeface="Helvetica" charset="0"/>
              </a:rPr>
              <a:pPr/>
              <a:t>17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F5C1A78-C74F-4DB7-A7B7-235FCE4C323B}" type="slidenum">
              <a:rPr lang="en-US" altLang="en-US" sz="1300">
                <a:latin typeface="Helvetica" charset="0"/>
              </a:rPr>
              <a:pPr/>
              <a:t>18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Operating System Concepts Essentials – 8</a:t>
            </a:r>
            <a:r>
              <a:rPr lang="en-US" altLang="ar-SA" sz="1050" b="1" baseline="30000">
                <a:solidFill>
                  <a:srgbClr val="33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30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Operating System Concepts Essentials – 8</a:t>
            </a:r>
            <a:r>
              <a:rPr lang="en-US" altLang="en-US" sz="1050" b="1" baseline="30000" smtClean="0">
                <a:solidFill>
                  <a:srgbClr val="33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890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9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52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6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904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691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276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5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3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36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7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5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ffectLst/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panose="020B0600070205080204" pitchFamily="34" charset="-128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D0ED400C-7B86-462F-B26B-4DA177676627}" type="slidenum"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ar-SA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Operating System Concepts Essentials– 8</a:t>
            </a:r>
            <a:r>
              <a:rPr lang="en-US" altLang="ar-SA" sz="1050" b="1" baseline="30000">
                <a:solidFill>
                  <a:srgbClr val="00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9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517E2080-17FE-45F7-B5F3-A02D4FC5EAFD}" type="slidenum"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Operating System Concepts Essentials– 8</a:t>
            </a:r>
            <a:r>
              <a:rPr lang="en-US" altLang="en-US" sz="1050" b="1" baseline="30000" smtClean="0">
                <a:solidFill>
                  <a:srgbClr val="00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3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sa=i&amp;rct=j&amp;q=&amp;esrc=s&amp;source=images&amp;cd=&amp;cad=rja&amp;uact=8&amp;ved=0ahUKEwjq56Xc8fnKAhWFVRoKHe1XCXsQjRwIBw&amp;url=http%3A%2F%2Fwww.edn.com%2Fdesign%2Fsystems-design%2F4413089%2F3%2FEmbedded-Operating-Systems---Part-5--Linux-memory-management-and-kernel-memory&amp;psig=AFQjCNG5mRppL3TboZMZl-1xRDRn2nE4AQ&amp;ust=145562951278875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685801"/>
            <a:ext cx="8743950" cy="212764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Chapter 2:  The Linux System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sz="3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Part </a:t>
            </a:r>
            <a:r>
              <a:rPr lang="en-US" altLang="en-US" sz="30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4</a:t>
            </a:r>
            <a:endParaRPr lang="en-US" altLang="en-US" sz="3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1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Page Frame Management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Page frames are 4KB in Linux.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kernel must keep track of the current status of each frame.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Are page frames allocated or free?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allocated, do they contain process or kernel pages?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Linux maintains an array of page frame descriptors (one for each frame) of type </a:t>
            </a:r>
            <a:r>
              <a:rPr lang="en-US" altLang="en-US" b="1" dirty="0" err="1">
                <a:latin typeface="Courier New" pitchFamily="49" charset="0"/>
              </a:rPr>
              <a:t>struct</a:t>
            </a:r>
            <a:r>
              <a:rPr lang="en-US" altLang="en-US" b="1" dirty="0">
                <a:latin typeface="Courier New" pitchFamily="49" charset="0"/>
              </a:rPr>
              <a:t> page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473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Page Frame Descriptors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Each descriptor has several fields, including:</a:t>
            </a:r>
          </a:p>
          <a:p>
            <a:pPr lvl="1"/>
            <a:r>
              <a:rPr lang="en-US" altLang="en-US" b="1" dirty="0">
                <a:latin typeface="Courier New" pitchFamily="49" charset="0"/>
              </a:rPr>
              <a:t>count</a:t>
            </a:r>
            <a:r>
              <a:rPr lang="en-US" altLang="en-US" dirty="0"/>
              <a:t> - equals 0 if frame is free, &gt;0 otherwise.</a:t>
            </a:r>
          </a:p>
          <a:p>
            <a:pPr lvl="1"/>
            <a:r>
              <a:rPr lang="en-US" altLang="en-US" b="1" dirty="0">
                <a:latin typeface="Courier New" pitchFamily="49" charset="0"/>
              </a:rPr>
              <a:t>flags</a:t>
            </a:r>
            <a:r>
              <a:rPr lang="en-US" altLang="en-US" dirty="0"/>
              <a:t> - an array of 32 bits for frame status.</a:t>
            </a:r>
          </a:p>
          <a:p>
            <a:pPr lvl="2"/>
            <a:r>
              <a:rPr lang="en-US" altLang="en-US" dirty="0"/>
              <a:t>Example flag values:</a:t>
            </a:r>
          </a:p>
          <a:p>
            <a:pPr lvl="3"/>
            <a:r>
              <a:rPr lang="en-US" altLang="en-US" b="1" dirty="0" err="1">
                <a:latin typeface="Courier New" pitchFamily="49" charset="0"/>
              </a:rPr>
              <a:t>PG_locked</a:t>
            </a:r>
            <a:r>
              <a:rPr lang="en-US" altLang="en-US" dirty="0"/>
              <a:t> - page cannot be swapped out.</a:t>
            </a:r>
            <a:endParaRPr lang="en-US" altLang="en-US" b="1" dirty="0">
              <a:latin typeface="Courier New" pitchFamily="49" charset="0"/>
            </a:endParaRPr>
          </a:p>
          <a:p>
            <a:pPr lvl="3"/>
            <a:r>
              <a:rPr lang="en-US" altLang="en-US" b="1" dirty="0" err="1">
                <a:latin typeface="Courier New" pitchFamily="49" charset="0"/>
              </a:rPr>
              <a:t>PG_reserved</a:t>
            </a:r>
            <a:r>
              <a:rPr lang="en-US" altLang="en-US" dirty="0"/>
              <a:t> - page frame reserved for kernel code or unusable.</a:t>
            </a:r>
            <a:r>
              <a:rPr lang="en-US" altLang="en-US" b="1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958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277416"/>
            <a:ext cx="104521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Managing Physical Memory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8889" y="1285875"/>
            <a:ext cx="9965267" cy="5076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rgbClr val="FF0000"/>
                </a:solidFill>
              </a:rPr>
              <a:t>page allocator </a:t>
            </a:r>
            <a:r>
              <a:rPr lang="en-US" altLang="en-US" dirty="0" smtClean="0"/>
              <a:t>allocates and frees all physical pages; it can allocate ranges of physically-contiguous pages on request.</a:t>
            </a:r>
          </a:p>
          <a:p>
            <a:pPr>
              <a:lnSpc>
                <a:spcPct val="90000"/>
              </a:lnSpc>
            </a:pPr>
            <a:endParaRPr lang="en-US" altLang="en-US" sz="9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allocator uses a </a:t>
            </a:r>
            <a:r>
              <a:rPr lang="en-US" altLang="en-US" b="1" dirty="0" smtClean="0"/>
              <a:t>buddy-heap algorithm </a:t>
            </a:r>
            <a:r>
              <a:rPr lang="en-US" altLang="en-US" dirty="0" smtClean="0"/>
              <a:t>to keep track of available physical pages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Each </a:t>
            </a:r>
            <a:r>
              <a:rPr lang="en-US" altLang="en-US" dirty="0" err="1" smtClean="0"/>
              <a:t>allocatable</a:t>
            </a:r>
            <a:r>
              <a:rPr lang="en-US" altLang="en-US" dirty="0" smtClean="0"/>
              <a:t> memory region is paired with an adjacent partner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Whenever two allocated partner regions are both freed up they are combined to form a larger region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If a small memory request cannot be satisfied by allocating an existing small free region, then a larger free region will be subdivided into two partners to satisfy the request.</a:t>
            </a:r>
          </a:p>
          <a:p>
            <a:pPr lvl="1">
              <a:lnSpc>
                <a:spcPct val="90000"/>
              </a:lnSpc>
            </a:pPr>
            <a:endParaRPr lang="en-US" altLang="en-US" sz="9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Memory allocations in the Linux kernel occur either statically (drivers reserve a contiguous area of memory during system boot time) or dynamically (via the page allocator).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982019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277416"/>
            <a:ext cx="103632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Splitting of Memory in a Buddy Heap</a:t>
            </a:r>
          </a:p>
        </p:txBody>
      </p:sp>
      <p:pic>
        <p:nvPicPr>
          <p:cNvPr id="87043" name="Picture 10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1419225"/>
            <a:ext cx="9465733" cy="428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306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Paged Memory Management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075267" y="1445079"/>
            <a:ext cx="10183283" cy="4318737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The demand paging approach gives rise to the idea of </a:t>
            </a:r>
            <a:r>
              <a:rPr lang="en-US" altLang="en-US" sz="2000" b="1" dirty="0" smtClean="0">
                <a:solidFill>
                  <a:srgbClr val="3333FF"/>
                </a:solidFill>
              </a:rPr>
              <a:t>virtual memory</a:t>
            </a:r>
            <a:r>
              <a:rPr lang="en-US" altLang="en-US" sz="2000" b="1" dirty="0" smtClean="0"/>
              <a:t>,</a:t>
            </a:r>
            <a:r>
              <a:rPr lang="en-US" altLang="en-US" sz="2000" dirty="0" smtClean="0"/>
              <a:t> the illusion that there are no restrictions on the size of a </a:t>
            </a:r>
            <a:r>
              <a:rPr lang="en-US" altLang="en-US" sz="2000" dirty="0" smtClean="0"/>
              <a:t>program.</a:t>
            </a:r>
          </a:p>
          <a:p>
            <a:pPr marL="0" indent="0" eaLnBrk="1" hangingPunct="1">
              <a:buNone/>
            </a:pP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Too much page swapping, however, is called </a:t>
            </a:r>
            <a:r>
              <a:rPr lang="en-US" altLang="en-US" sz="2000" b="1" dirty="0" smtClean="0">
                <a:solidFill>
                  <a:srgbClr val="3333FF"/>
                </a:solidFill>
              </a:rPr>
              <a:t>thrashing</a:t>
            </a:r>
            <a:r>
              <a:rPr lang="en-US" altLang="en-US" sz="2000" b="1" dirty="0" smtClean="0"/>
              <a:t> </a:t>
            </a:r>
            <a:r>
              <a:rPr lang="en-US" altLang="en-US" sz="2000" dirty="0" smtClean="0"/>
              <a:t>and can seriously degrade system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10-</a:t>
            </a:r>
            <a:fld id="{D07C4925-86C3-4F51-96B7-8D0DD2B1364B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190" y="277416"/>
            <a:ext cx="10466211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Virtual Memory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8"/>
            <a:ext cx="10260189" cy="5162550"/>
          </a:xfrm>
        </p:spPr>
        <p:txBody>
          <a:bodyPr/>
          <a:lstStyle/>
          <a:p>
            <a:r>
              <a:rPr lang="en-US" altLang="en-US" dirty="0" smtClean="0"/>
              <a:t>The VM system maintains the address space visible to each process: 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It </a:t>
            </a:r>
            <a:r>
              <a:rPr lang="en-US" altLang="en-US" dirty="0" smtClean="0"/>
              <a:t>creates pages of virtual memory on demand, and manages the loading of those pages from disk or their swapping back out to disk as required.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pic>
        <p:nvPicPr>
          <p:cNvPr id="1026" name="Picture 2" descr="http://m.eet.com/media/1182446/f9-38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802" y="2767693"/>
            <a:ext cx="5894161" cy="273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071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Memory (Cont.)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06567" cy="4530329"/>
          </a:xfrm>
        </p:spPr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The kernel creates a new virtual address space</a:t>
            </a:r>
          </a:p>
          <a:p>
            <a:pPr lvl="1">
              <a:buFont typeface="Monotype Sorts" charset="2"/>
              <a:buNone/>
            </a:pPr>
            <a:r>
              <a:rPr lang="en-US" altLang="en-US" dirty="0" smtClean="0"/>
              <a:t>1.	When a process runs a new program with the </a:t>
            </a:r>
            <a:r>
              <a:rPr lang="en-US" altLang="en-US" dirty="0" smtClean="0">
                <a:latin typeface="Courier New" charset="0"/>
                <a:cs typeface="Courier New" charset="0"/>
              </a:rPr>
              <a:t>exec </a:t>
            </a:r>
            <a:r>
              <a:rPr lang="en-US" altLang="en-US" dirty="0" smtClean="0"/>
              <a:t>system call</a:t>
            </a:r>
          </a:p>
          <a:p>
            <a:pPr lvl="1">
              <a:buFont typeface="Monotype Sorts" charset="2"/>
              <a:buNone/>
            </a:pPr>
            <a:r>
              <a:rPr lang="en-US" altLang="en-US" dirty="0" smtClean="0"/>
              <a:t>2. 	Upon creation of a new process by the </a:t>
            </a:r>
            <a:r>
              <a:rPr lang="en-US" altLang="en-US" dirty="0" smtClean="0">
                <a:latin typeface="Courier New" charset="0"/>
                <a:cs typeface="Courier New" charset="0"/>
              </a:rPr>
              <a:t>fork</a:t>
            </a:r>
            <a:r>
              <a:rPr lang="en-US" altLang="en-US" dirty="0" smtClean="0"/>
              <a:t> system call</a:t>
            </a:r>
          </a:p>
        </p:txBody>
      </p:sp>
    </p:spTree>
    <p:extLst>
      <p:ext uri="{BB962C8B-B14F-4D97-AF65-F5344CB8AC3E}">
        <p14:creationId xmlns:p14="http://schemas.microsoft.com/office/powerpoint/2010/main" val="1622358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19856" y="277416"/>
            <a:ext cx="10762544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Virtual Memory (Cont.)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06567" cy="4530329"/>
          </a:xfrm>
        </p:spPr>
        <p:txBody>
          <a:bodyPr/>
          <a:lstStyle/>
          <a:p>
            <a:r>
              <a:rPr lang="en-US" altLang="en-US" smtClean="0"/>
              <a:t>On executing a new program, the process is given a new, completely empty virtual-address space; the program-loading routines populate the address space with virtual-memory regions.</a:t>
            </a:r>
          </a:p>
          <a:p>
            <a:endParaRPr lang="en-US" altLang="en-US" smtClean="0"/>
          </a:p>
          <a:p>
            <a:r>
              <a:rPr lang="en-US" altLang="en-US" smtClean="0"/>
              <a:t>Creating a new process with </a:t>
            </a:r>
            <a:r>
              <a:rPr lang="en-US" altLang="en-US" smtClean="0">
                <a:latin typeface="Courier New" charset="0"/>
                <a:cs typeface="Courier New" charset="0"/>
              </a:rPr>
              <a:t>fork </a:t>
            </a:r>
            <a:r>
              <a:rPr lang="en-US" altLang="en-US" smtClean="0"/>
              <a:t>involves creating a complete copy of the existing process’s virtual address space.</a:t>
            </a:r>
          </a:p>
          <a:p>
            <a:pPr lvl="1"/>
            <a:r>
              <a:rPr lang="en-US" altLang="en-US" smtClean="0"/>
              <a:t>The kernel copies the parent process’s VMA descriptors, then creates a new set of page tables for the child.</a:t>
            </a:r>
          </a:p>
          <a:p>
            <a:pPr lvl="1"/>
            <a:r>
              <a:rPr lang="en-US" altLang="en-US" smtClean="0"/>
              <a:t>The parent’s page tables are copied directly into the child’s, with the reference count of each page covered being incremented.</a:t>
            </a:r>
          </a:p>
          <a:p>
            <a:pPr lvl="1"/>
            <a:r>
              <a:rPr lang="en-US" altLang="en-US" smtClean="0"/>
              <a:t>After the fork, the parent and child share the same physical pages of memory in their address spaces.</a:t>
            </a:r>
          </a:p>
        </p:txBody>
      </p:sp>
    </p:spTree>
    <p:extLst>
      <p:ext uri="{BB962C8B-B14F-4D97-AF65-F5344CB8AC3E}">
        <p14:creationId xmlns:p14="http://schemas.microsoft.com/office/powerpoint/2010/main" val="3598458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3623" y="277416"/>
            <a:ext cx="10258778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Virtual Memory (Cont.)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22089" cy="4530329"/>
          </a:xfrm>
        </p:spPr>
        <p:txBody>
          <a:bodyPr/>
          <a:lstStyle/>
          <a:p>
            <a:r>
              <a:rPr lang="en-US" altLang="en-US" dirty="0" smtClean="0"/>
              <a:t>The VM paging system relocates pages of memory from physical memory out to disk when the memory is needed for something else.</a:t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The VM paging system can be divided into two sections: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 err="1" smtClean="0"/>
              <a:t>pageout</a:t>
            </a:r>
            <a:r>
              <a:rPr lang="en-US" altLang="en-US" dirty="0" smtClean="0"/>
              <a:t>-policy algorithm decides which pages to write out to disk, and when</a:t>
            </a:r>
          </a:p>
          <a:p>
            <a:pPr lvl="1"/>
            <a:r>
              <a:rPr lang="en-US" altLang="en-US" dirty="0" smtClean="0"/>
              <a:t>The paging mechanism actually carries out the transfer, and pages data back into physical memory as needed</a:t>
            </a:r>
          </a:p>
        </p:txBody>
      </p:sp>
    </p:spTree>
    <p:extLst>
      <p:ext uri="{BB962C8B-B14F-4D97-AF65-F5344CB8AC3E}">
        <p14:creationId xmlns:p14="http://schemas.microsoft.com/office/powerpoint/2010/main" val="730727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Memory (Cont)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22089" cy="4530329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This </a:t>
            </a:r>
            <a:r>
              <a:rPr lang="en-US" altLang="en-US" dirty="0" smtClean="0"/>
              <a:t>kernel virtual-memory area contains two regions:</a:t>
            </a:r>
          </a:p>
          <a:p>
            <a:pPr lvl="1"/>
            <a:r>
              <a:rPr lang="en-US" altLang="en-US" dirty="0" smtClean="0"/>
              <a:t>A static area that contains page table references to every available physical page of memory in the system, so that there is a simple translation from physical to virtual addresses when running kernel code.</a:t>
            </a:r>
          </a:p>
          <a:p>
            <a:pPr lvl="1"/>
            <a:r>
              <a:rPr lang="en-US" altLang="en-US" dirty="0" smtClean="0"/>
              <a:t>The reminder of the reserved section is not reserved for any specific purpose; its page-table entries can be modified to point to any other areas of memory.</a:t>
            </a:r>
          </a:p>
        </p:txBody>
      </p:sp>
    </p:spTree>
    <p:extLst>
      <p:ext uri="{BB962C8B-B14F-4D97-AF65-F5344CB8AC3E}">
        <p14:creationId xmlns:p14="http://schemas.microsoft.com/office/powerpoint/2010/main" val="229997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798" y="277416"/>
            <a:ext cx="7673578" cy="57626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Chapter 2:  The Linux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7408069" cy="4843463"/>
          </a:xfrm>
        </p:spPr>
        <p:txBody>
          <a:bodyPr/>
          <a:lstStyle/>
          <a:p>
            <a:r>
              <a:rPr lang="en-US" altLang="en-US" sz="1500" dirty="0">
                <a:ea typeface="ＭＳ Ｐゴシック" panose="020B0600070205080204" pitchFamily="34" charset="-128"/>
              </a:rPr>
              <a:t>Linux History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Design Principles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Kernel Modules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Process Management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Scheduling</a:t>
            </a:r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Memory Management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File Systems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Input and Output </a:t>
            </a:r>
          </a:p>
          <a:p>
            <a:r>
              <a:rPr lang="en-US" altLang="en-US" sz="1500" dirty="0" err="1">
                <a:ea typeface="ＭＳ Ｐゴシック" panose="020B0600070205080204" pitchFamily="34" charset="-128"/>
              </a:rPr>
              <a:t>Interprocess</a:t>
            </a:r>
            <a:r>
              <a:rPr lang="en-US" altLang="en-US" sz="1500" dirty="0">
                <a:ea typeface="ＭＳ Ｐゴシック" panose="020B0600070205080204" pitchFamily="34" charset="-128"/>
              </a:rPr>
              <a:t> Communication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Network Structure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752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Memory </a:t>
            </a: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Management </a:t>
            </a: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5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267" y="277416"/>
            <a:ext cx="10507133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Memory Management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22089" cy="4530329"/>
          </a:xfrm>
        </p:spPr>
        <p:txBody>
          <a:bodyPr/>
          <a:lstStyle/>
          <a:p>
            <a:r>
              <a:rPr lang="en-US" altLang="en-US" dirty="0" smtClean="0"/>
              <a:t>Linux’s physical memory-management </a:t>
            </a:r>
            <a:r>
              <a:rPr lang="en-US" altLang="en-US" dirty="0" smtClean="0"/>
              <a:t>system has two components: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832247" lvl="1" indent="-342900">
              <a:buFont typeface="+mj-lt"/>
              <a:buAutoNum type="arabicPeriod"/>
            </a:pPr>
            <a:r>
              <a:rPr lang="en-US" altLang="en-US" dirty="0" smtClean="0"/>
              <a:t>Deals </a:t>
            </a:r>
            <a:r>
              <a:rPr lang="en-US" altLang="en-US" dirty="0" smtClean="0"/>
              <a:t>with allocating and freeing pages, groups of pages, and small blocks of memory.</a:t>
            </a:r>
            <a:br>
              <a:rPr lang="en-US" altLang="en-US" dirty="0" smtClean="0"/>
            </a:br>
            <a:endParaRPr lang="en-US" altLang="en-US" dirty="0" smtClean="0"/>
          </a:p>
          <a:p>
            <a:pPr marL="832247" lvl="1" indent="-342900">
              <a:buFont typeface="+mj-lt"/>
              <a:buAutoNum type="arabicPeriod"/>
            </a:pPr>
            <a:r>
              <a:rPr lang="en-US" altLang="en-US" dirty="0" smtClean="0"/>
              <a:t>Handling </a:t>
            </a:r>
            <a:r>
              <a:rPr lang="en-US" altLang="en-US" dirty="0" smtClean="0"/>
              <a:t>virtual memory, memory mapped into the address space of running processes.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802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Management</a:t>
            </a:r>
          </a:p>
        </p:txBody>
      </p:sp>
      <p:pic>
        <p:nvPicPr>
          <p:cNvPr id="59396" name="Picture 3" descr="c10f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236" y="1200150"/>
            <a:ext cx="4482193" cy="527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1265462" y="1971864"/>
            <a:ext cx="42127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66713" lvl="0" indent="-366713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kumimoji="1" lang="en-US" altLang="en-US" sz="1800" dirty="0" smtClean="0">
                <a:latin typeface="+mn-lt"/>
                <a:ea typeface="ＭＳ Ｐゴシック" charset="-128"/>
                <a:cs typeface="ＭＳ Ｐゴシック" charset="-128"/>
              </a:rPr>
              <a:t>Memory is a continuous set of bits referenced by specific addresses</a:t>
            </a:r>
            <a:endParaRPr kumimoji="1" lang="en-US" altLang="en-US" sz="18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1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Partition Memory Management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idx="1"/>
          </p:nvPr>
        </p:nvSpPr>
        <p:spPr>
          <a:xfrm>
            <a:off x="1075267" y="1233487"/>
            <a:ext cx="8721876" cy="4530329"/>
          </a:xfrm>
        </p:spPr>
        <p:txBody>
          <a:bodyPr/>
          <a:lstStyle/>
          <a:p>
            <a:pPr eaLnBrk="1" hangingPunct="1"/>
            <a:endParaRPr lang="en-US" altLang="en-US" sz="2000" b="1" dirty="0" smtClean="0">
              <a:solidFill>
                <a:srgbClr val="3333FF"/>
              </a:solidFill>
            </a:endParaRPr>
          </a:p>
          <a:p>
            <a:pPr eaLnBrk="1" hangingPunct="1"/>
            <a:r>
              <a:rPr lang="en-US" altLang="en-US" sz="2000" b="1" dirty="0" smtClean="0">
                <a:solidFill>
                  <a:srgbClr val="3333FF"/>
                </a:solidFill>
              </a:rPr>
              <a:t>Partitions</a:t>
            </a:r>
            <a:r>
              <a:rPr lang="en-US" altLang="en-US" sz="2000" b="1" dirty="0" smtClean="0"/>
              <a:t> 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Main memory is divided into a particular number of </a:t>
            </a:r>
            <a:r>
              <a:rPr lang="en-US" altLang="en-US" sz="2000" dirty="0" smtClean="0"/>
              <a:t>partitions</a:t>
            </a:r>
          </a:p>
          <a:p>
            <a:pPr marL="0" indent="0" eaLnBrk="1" hangingPunct="1"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Programs are loaded into available partitions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10-</a:t>
            </a:r>
            <a:fld id="{76113575-6AB4-4794-BBDA-1DDA89CF9D32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Paged Memory Management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idx="1"/>
          </p:nvPr>
        </p:nvSpPr>
        <p:spPr>
          <a:xfrm>
            <a:off x="1075267" y="1233487"/>
            <a:ext cx="10232269" cy="4530329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Paged memory </a:t>
            </a:r>
            <a:r>
              <a:rPr lang="en-US" altLang="en-US" b="1" dirty="0" smtClean="0">
                <a:solidFill>
                  <a:srgbClr val="FF0000"/>
                </a:solidFill>
              </a:rPr>
              <a:t>technique:  </a:t>
            </a:r>
            <a:r>
              <a:rPr lang="en-US" altLang="en-US" dirty="0"/>
              <a:t>Processes are divided into fixed-size pages and stored in memory frames</a:t>
            </a:r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  <a:cs typeface="ＭＳ Ｐゴシック" charset="-128"/>
              </a:rPr>
              <a:t>Frame:</a:t>
            </a:r>
            <a:r>
              <a:rPr lang="en-US" altLang="en-US" dirty="0" smtClean="0">
                <a:cs typeface="ＭＳ Ｐゴシック" charset="-128"/>
              </a:rPr>
              <a:t>  </a:t>
            </a:r>
            <a:r>
              <a:rPr lang="en-US" altLang="en-US" dirty="0">
                <a:cs typeface="ＭＳ Ｐゴシック" charset="-128"/>
              </a:rPr>
              <a:t>A piece of main memory that holds a process page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  <a:cs typeface="ＭＳ Ｐゴシック" charset="-128"/>
              </a:rPr>
              <a:t>Page:</a:t>
            </a:r>
            <a:r>
              <a:rPr lang="en-US" altLang="en-US" dirty="0" smtClean="0">
                <a:cs typeface="ＭＳ Ｐゴシック" charset="-128"/>
              </a:rPr>
              <a:t>  </a:t>
            </a:r>
            <a:r>
              <a:rPr lang="en-US" altLang="en-US" dirty="0">
                <a:cs typeface="ＭＳ Ｐゴシック" charset="-128"/>
              </a:rPr>
              <a:t>A piece of a process that is stored into a memory frame </a:t>
            </a:r>
          </a:p>
          <a:p>
            <a:pPr lvl="1" eaLnBrk="1" hangingPunct="1"/>
            <a:r>
              <a:rPr lang="en-US" altLang="en-US" b="1" dirty="0">
                <a:solidFill>
                  <a:srgbClr val="FF0000"/>
                </a:solidFill>
                <a:cs typeface="ＭＳ Ｐゴシック" charset="-128"/>
              </a:rPr>
              <a:t>Page-map table (PMT</a:t>
            </a:r>
            <a:r>
              <a:rPr lang="en-US" altLang="en-US" b="1" dirty="0" smtClean="0">
                <a:solidFill>
                  <a:srgbClr val="FF0000"/>
                </a:solidFill>
                <a:cs typeface="ＭＳ Ｐゴシック" charset="-128"/>
              </a:rPr>
              <a:t>):  </a:t>
            </a:r>
            <a:r>
              <a:rPr lang="en-US" altLang="en-US" dirty="0">
                <a:cs typeface="ＭＳ Ｐゴシック" charset="-128"/>
              </a:rPr>
              <a:t>A table used by the operating system to keep track of page/frame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35159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Paged Memory Management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970643" y="1649185"/>
            <a:ext cx="5892800" cy="45720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To </a:t>
            </a:r>
            <a:r>
              <a:rPr lang="en-US" altLang="en-US" sz="2000" dirty="0"/>
              <a:t>produce</a:t>
            </a:r>
            <a:r>
              <a:rPr lang="en-US" altLang="en-US" sz="2000" dirty="0" smtClean="0"/>
              <a:t> a physical address, you first look up the page in the PMT to find the frame number in which it is </a:t>
            </a:r>
            <a:r>
              <a:rPr lang="en-US" altLang="en-US" sz="2000" dirty="0" smtClean="0"/>
              <a:t>stored</a:t>
            </a:r>
          </a:p>
          <a:p>
            <a:pPr marL="0" indent="0" eaLnBrk="1" hangingPunct="1"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Then multiply the frame number by the frame size and add the offset to get the physical address</a:t>
            </a:r>
          </a:p>
        </p:txBody>
      </p:sp>
      <p:pic>
        <p:nvPicPr>
          <p:cNvPr id="69637" name="Picture 4" descr="c10f0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992" y="1420585"/>
            <a:ext cx="46609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Paged Memory Management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091595" y="1388609"/>
            <a:ext cx="10379226" cy="4530329"/>
          </a:xfrm>
        </p:spPr>
        <p:txBody>
          <a:bodyPr/>
          <a:lstStyle/>
          <a:p>
            <a:pPr eaLnBrk="1" hangingPunct="1"/>
            <a:r>
              <a:rPr lang="en-US" altLang="en-US" sz="2000" b="1" dirty="0" smtClean="0">
                <a:solidFill>
                  <a:srgbClr val="3333FF"/>
                </a:solidFill>
              </a:rPr>
              <a:t>Demand paging</a:t>
            </a:r>
            <a:r>
              <a:rPr lang="en-US" altLang="en-US" sz="2000" b="1" dirty="0" smtClean="0"/>
              <a:t> </a:t>
            </a:r>
            <a:r>
              <a:rPr lang="en-US" altLang="en-US" sz="2000" dirty="0" smtClean="0"/>
              <a:t>An important extension of paged memory management</a:t>
            </a:r>
          </a:p>
          <a:p>
            <a:pPr lvl="1" eaLnBrk="1" hangingPunct="1"/>
            <a:r>
              <a:rPr lang="en-US" altLang="en-US" sz="2000" dirty="0" smtClean="0"/>
              <a:t>Not all parts of a program actually have to be in memory at the same time</a:t>
            </a:r>
          </a:p>
          <a:p>
            <a:pPr lvl="1" eaLnBrk="1" hangingPunct="1"/>
            <a:r>
              <a:rPr lang="en-US" altLang="en-US" sz="2000" dirty="0" smtClean="0"/>
              <a:t>In demand paging, the pages are brought into memory on </a:t>
            </a:r>
            <a:r>
              <a:rPr lang="en-US" altLang="en-US" sz="2000" dirty="0" smtClean="0"/>
              <a:t>demand</a:t>
            </a:r>
          </a:p>
          <a:p>
            <a:pPr marL="489347" lvl="1" indent="0" eaLnBrk="1" hangingPunct="1"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sz="2000" b="1" dirty="0">
                <a:solidFill>
                  <a:srgbClr val="3333FF"/>
                </a:solidFill>
              </a:rPr>
              <a:t>Page swap  </a:t>
            </a:r>
            <a:r>
              <a:rPr lang="en-US" altLang="en-US" sz="2000" dirty="0" smtClean="0"/>
              <a:t>The act of bringing in a page from secondary memory, which often causes another page to be written back to secondary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10-</a:t>
            </a:r>
            <a:fld id="{C805ECE6-A3EA-42CC-9A3E-72C5D6929436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9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856</Words>
  <Application>Microsoft Office PowerPoint</Application>
  <PresentationFormat>Custom</PresentationFormat>
  <Paragraphs>107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os-8</vt:lpstr>
      <vt:lpstr>1_os-8</vt:lpstr>
      <vt:lpstr>Chapter 2:  The Linux System Part 4</vt:lpstr>
      <vt:lpstr>Chapter 2:  The Linux System</vt:lpstr>
      <vt:lpstr> Memory Management                    </vt:lpstr>
      <vt:lpstr>Memory Management</vt:lpstr>
      <vt:lpstr>Memory Management</vt:lpstr>
      <vt:lpstr>Partition Memory Management</vt:lpstr>
      <vt:lpstr>Paged Memory Management</vt:lpstr>
      <vt:lpstr>Paged Memory Management</vt:lpstr>
      <vt:lpstr>Paged Memory Management</vt:lpstr>
      <vt:lpstr>Page Frame Management</vt:lpstr>
      <vt:lpstr>Page Frame Descriptors</vt:lpstr>
      <vt:lpstr>Managing Physical Memory</vt:lpstr>
      <vt:lpstr>Splitting of Memory in a Buddy Heap</vt:lpstr>
      <vt:lpstr>Paged Memory Management</vt:lpstr>
      <vt:lpstr>Virtual Memory</vt:lpstr>
      <vt:lpstr>Virtual Memory (Cont.)</vt:lpstr>
      <vt:lpstr>Virtual Memory (Cont.)</vt:lpstr>
      <vt:lpstr>Virtual Memory (Cont.)</vt:lpstr>
      <vt:lpstr>Virtual Memory (Cont)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The Linux System Part 2</dc:title>
  <dc:creator>Sara</dc:creator>
  <cp:lastModifiedBy>Sara</cp:lastModifiedBy>
  <cp:revision>32</cp:revision>
  <dcterms:created xsi:type="dcterms:W3CDTF">2016-02-01T06:59:47Z</dcterms:created>
  <dcterms:modified xsi:type="dcterms:W3CDTF">2016-02-15T13:42:51Z</dcterms:modified>
</cp:coreProperties>
</file>