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74" r:id="rId13"/>
    <p:sldId id="266" r:id="rId14"/>
    <p:sldId id="267" r:id="rId15"/>
    <p:sldId id="268" r:id="rId16"/>
    <p:sldId id="269" r:id="rId17"/>
    <p:sldId id="271" r:id="rId18"/>
    <p:sldId id="272" r:id="rId19"/>
    <p:sldId id="276" r:id="rId20"/>
    <p:sldId id="278" r:id="rId21"/>
    <p:sldId id="280" r:id="rId22"/>
    <p:sldId id="279" r:id="rId23"/>
    <p:sldId id="281" r:id="rId24"/>
    <p:sldId id="282" r:id="rId25"/>
    <p:sldId id="287" r:id="rId26"/>
    <p:sldId id="283" r:id="rId27"/>
    <p:sldId id="284" r:id="rId28"/>
    <p:sldId id="285" r:id="rId29"/>
    <p:sldId id="286" r:id="rId30"/>
    <p:sldId id="288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4407E9-66F8-446D-93B9-6281B49801CA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0C0CE2-07CA-4649-A145-42C799075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466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BBCEE-C888-45F5-9DB9-6F976232DBEF}" type="slidenum">
              <a:rPr lang="en-US" altLang="ar-SA"/>
              <a:pPr/>
              <a:t>5</a:t>
            </a:fld>
            <a:endParaRPr lang="en-US" altLang="ar-SA"/>
          </a:p>
        </p:txBody>
      </p:sp>
      <p:sp>
        <p:nvSpPr>
          <p:cNvPr id="1638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94127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9332C-0C35-43E3-B612-295F7D3C5032}" type="slidenum">
              <a:rPr lang="en-US" altLang="ar-SA"/>
              <a:pPr/>
              <a:t>6</a:t>
            </a:fld>
            <a:endParaRPr lang="en-US" altLang="ar-SA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75988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1FD7E-7E07-487B-95D3-6565CC60C8BE}" type="slidenum">
              <a:rPr lang="en-US" altLang="ar-SA"/>
              <a:pPr/>
              <a:t>24</a:t>
            </a:fld>
            <a:endParaRPr lang="en-US" altLang="ar-SA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823497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D9A36-1438-4F89-9DF2-1FD2A93A23AB}" type="slidenum">
              <a:rPr lang="en-US" altLang="ar-SA"/>
              <a:pPr/>
              <a:t>26</a:t>
            </a:fld>
            <a:endParaRPr lang="en-US" altLang="ar-SA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69424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419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300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298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8236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8372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1051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2941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1374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590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295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168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362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76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552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325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736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511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41663C7-D2EC-46CE-82C5-16AECA17F753}" type="datetimeFigureOut">
              <a:rPr lang="ar-SA" smtClean="0"/>
              <a:t>1/18/1436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317D1C6E-55C4-4FA6-A364-B6A92249D7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255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7247250" cy="2550877"/>
          </a:xfrm>
        </p:spPr>
        <p:txBody>
          <a:bodyPr/>
          <a:lstStyle/>
          <a:p>
            <a:r>
              <a:rPr lang="en-US" dirty="0" smtClean="0"/>
              <a:t>Classes and Objects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0671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7531055" cy="709865"/>
          </a:xfrm>
        </p:spPr>
        <p:txBody>
          <a:bodyPr/>
          <a:lstStyle/>
          <a:p>
            <a:pPr rtl="0"/>
            <a:r>
              <a:rPr lang="en-US" dirty="0" smtClean="0"/>
              <a:t>Dot operator with public members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31" y="1654291"/>
            <a:ext cx="3002902" cy="22294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115" y="3690535"/>
            <a:ext cx="6978762" cy="29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4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7582571" cy="709865"/>
          </a:xfrm>
        </p:spPr>
        <p:txBody>
          <a:bodyPr/>
          <a:lstStyle/>
          <a:p>
            <a:pPr rtl="0"/>
            <a:r>
              <a:rPr lang="en-US" dirty="0"/>
              <a:t>Dot operator with </a:t>
            </a:r>
            <a:r>
              <a:rPr lang="en-US" dirty="0" smtClean="0"/>
              <a:t>private </a:t>
            </a:r>
            <a:r>
              <a:rPr lang="en-US" dirty="0"/>
              <a:t>members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929" y="1917251"/>
            <a:ext cx="2880485" cy="23426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414" y="2420054"/>
            <a:ext cx="5409126" cy="23053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909" y="5228175"/>
            <a:ext cx="4487675" cy="98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53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objects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1667" y="2086377"/>
            <a:ext cx="6214711" cy="30024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3279" y="4906851"/>
            <a:ext cx="5057386" cy="186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3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ethods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8809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>
            <a:spAutoFit/>
          </a:bodyPr>
          <a:lstStyle/>
          <a:p>
            <a:r>
              <a:rPr lang="en-US" altLang="ar-SA">
                <a:latin typeface="Arial" panose="020B0604020202020204" pitchFamily="34" charset="0"/>
              </a:rPr>
              <a:t>Method Definitions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034" y="2109988"/>
            <a:ext cx="7930166" cy="4324261"/>
          </a:xfrm>
        </p:spPr>
        <p:txBody>
          <a:bodyPr wrap="square">
            <a:spAutoFit/>
          </a:bodyPr>
          <a:lstStyle/>
          <a:p>
            <a:pPr algn="l" rtl="0"/>
            <a:r>
              <a:rPr lang="en-US" altLang="ar-SA" sz="2000" dirty="0">
                <a:latin typeface="Arial" panose="020B0604020202020204" pitchFamily="34" charset="0"/>
              </a:rPr>
              <a:t>Methods belong to a class</a:t>
            </a:r>
          </a:p>
          <a:p>
            <a:pPr lvl="1" algn="l" rtl="0"/>
            <a:r>
              <a:rPr lang="en-US" altLang="ar-SA" sz="2000" dirty="0">
                <a:latin typeface="Arial" panose="020B0604020202020204" pitchFamily="34" charset="0"/>
              </a:rPr>
              <a:t>Defined inside the class</a:t>
            </a:r>
            <a:endParaRPr lang="en-US" altLang="ar-SA" sz="2000" i="1" dirty="0">
              <a:latin typeface="Arial" panose="020B0604020202020204" pitchFamily="34" charset="0"/>
            </a:endParaRPr>
          </a:p>
          <a:p>
            <a:pPr algn="l" rtl="0"/>
            <a:r>
              <a:rPr lang="en-US" altLang="ar-SA" sz="2000" i="1" dirty="0">
                <a:latin typeface="Arial" panose="020B0604020202020204" pitchFamily="34" charset="0"/>
              </a:rPr>
              <a:t>Heading</a:t>
            </a:r>
            <a:endParaRPr lang="en-US" altLang="ar-SA" sz="2000" dirty="0">
              <a:latin typeface="Arial" panose="020B0604020202020204" pitchFamily="34" charset="0"/>
            </a:endParaRPr>
          </a:p>
          <a:p>
            <a:pPr lvl="1" algn="l" rtl="0"/>
            <a:r>
              <a:rPr lang="en-US" altLang="ar-SA" sz="2000" dirty="0">
                <a:latin typeface="Arial" panose="020B0604020202020204" pitchFamily="34" charset="0"/>
              </a:rPr>
              <a:t>Return type (e.g. </a:t>
            </a:r>
            <a:r>
              <a:rPr lang="en-US" altLang="ar-SA" sz="2000" dirty="0" err="1">
                <a:latin typeface="Courier New" panose="02070309020205020404" pitchFamily="49" charset="0"/>
              </a:rPr>
              <a:t>int</a:t>
            </a:r>
            <a:r>
              <a:rPr lang="en-US" altLang="ar-SA" sz="2000" dirty="0">
                <a:latin typeface="Courier New" panose="02070309020205020404" pitchFamily="49" charset="0"/>
              </a:rPr>
              <a:t>, float, void</a:t>
            </a:r>
            <a:r>
              <a:rPr lang="en-US" altLang="ar-SA" sz="2000" dirty="0">
                <a:latin typeface="Arial" panose="020B0604020202020204" pitchFamily="34" charset="0"/>
              </a:rPr>
              <a:t>)</a:t>
            </a:r>
          </a:p>
          <a:p>
            <a:pPr lvl="1" algn="l" rtl="0"/>
            <a:r>
              <a:rPr lang="en-US" altLang="ar-SA" sz="2000" dirty="0">
                <a:latin typeface="Arial" panose="020B0604020202020204" pitchFamily="34" charset="0"/>
              </a:rPr>
              <a:t>Name (e.g. </a:t>
            </a:r>
            <a:r>
              <a:rPr lang="en-US" altLang="ar-SA" sz="2000" dirty="0" err="1">
                <a:latin typeface="Courier New" panose="02070309020205020404" pitchFamily="49" charset="0"/>
              </a:rPr>
              <a:t>nextInt</a:t>
            </a:r>
            <a:r>
              <a:rPr lang="en-US" altLang="ar-SA" sz="2000" dirty="0">
                <a:latin typeface="Courier New" panose="02070309020205020404" pitchFamily="49" charset="0"/>
              </a:rPr>
              <a:t>, </a:t>
            </a:r>
            <a:r>
              <a:rPr lang="en-US" altLang="ar-SA" sz="2000" dirty="0" err="1">
                <a:latin typeface="Courier New" panose="02070309020205020404" pitchFamily="49" charset="0"/>
              </a:rPr>
              <a:t>println</a:t>
            </a:r>
            <a:r>
              <a:rPr lang="en-US" altLang="ar-SA" sz="2000" dirty="0">
                <a:latin typeface="Arial" panose="020B0604020202020204" pitchFamily="34" charset="0"/>
              </a:rPr>
              <a:t>)</a:t>
            </a:r>
          </a:p>
          <a:p>
            <a:pPr lvl="1" algn="l" rtl="0"/>
            <a:r>
              <a:rPr lang="en-US" altLang="ar-SA" sz="2000" dirty="0">
                <a:latin typeface="Arial" panose="020B0604020202020204" pitchFamily="34" charset="0"/>
              </a:rPr>
              <a:t>Parameters (e.g. </a:t>
            </a:r>
            <a:r>
              <a:rPr lang="en-US" altLang="ar-SA" sz="2000" dirty="0" err="1">
                <a:latin typeface="Courier New" panose="02070309020205020404" pitchFamily="49" charset="0"/>
              </a:rPr>
              <a:t>println</a:t>
            </a:r>
            <a:r>
              <a:rPr lang="en-US" altLang="ar-SA" sz="2000" dirty="0">
                <a:latin typeface="Courier New" panose="02070309020205020404" pitchFamily="49" charset="0"/>
              </a:rPr>
              <a:t>(…) </a:t>
            </a:r>
            <a:r>
              <a:rPr lang="en-US" altLang="ar-SA" sz="2000" dirty="0">
                <a:latin typeface="Arial" panose="020B0604020202020204" pitchFamily="34" charset="0"/>
              </a:rPr>
              <a:t>)</a:t>
            </a:r>
          </a:p>
          <a:p>
            <a:pPr lvl="1" algn="l" rtl="0"/>
            <a:r>
              <a:rPr lang="en-US" altLang="ar-SA" sz="2000" dirty="0">
                <a:latin typeface="Arial" panose="020B0604020202020204" pitchFamily="34" charset="0"/>
              </a:rPr>
              <a:t>More… </a:t>
            </a:r>
          </a:p>
          <a:p>
            <a:pPr algn="l" rtl="0"/>
            <a:r>
              <a:rPr lang="en-US" altLang="ar-SA" sz="2000" i="1" dirty="0">
                <a:latin typeface="Arial" panose="020B0604020202020204" pitchFamily="34" charset="0"/>
              </a:rPr>
              <a:t>Body</a:t>
            </a:r>
            <a:endParaRPr lang="en-US" altLang="ar-SA" sz="2000" dirty="0">
              <a:latin typeface="Arial" panose="020B0604020202020204" pitchFamily="34" charset="0"/>
            </a:endParaRPr>
          </a:p>
          <a:p>
            <a:pPr lvl="1" algn="l" rtl="0"/>
            <a:r>
              <a:rPr lang="en-US" altLang="ar-SA" sz="2000" dirty="0">
                <a:latin typeface="Arial" panose="020B0604020202020204" pitchFamily="34" charset="0"/>
              </a:rPr>
              <a:t>enclosed in braces </a:t>
            </a:r>
            <a:r>
              <a:rPr lang="en-US" altLang="ar-SA" sz="2000" dirty="0">
                <a:latin typeface="Courier New" panose="02070309020205020404" pitchFamily="49" charset="0"/>
              </a:rPr>
              <a:t>{}</a:t>
            </a:r>
            <a:r>
              <a:rPr lang="en-US" altLang="ar-SA" sz="2000" dirty="0">
                <a:latin typeface="Arial" panose="020B0604020202020204" pitchFamily="34" charset="0"/>
              </a:rPr>
              <a:t>.</a:t>
            </a:r>
          </a:p>
          <a:p>
            <a:pPr lvl="1" algn="l" rtl="0"/>
            <a:r>
              <a:rPr lang="en-US" altLang="ar-SA" sz="2000" dirty="0">
                <a:latin typeface="Arial" panose="020B0604020202020204" pitchFamily="34" charset="0"/>
              </a:rPr>
              <a:t>Declarations and/or statements.</a:t>
            </a:r>
          </a:p>
        </p:txBody>
      </p:sp>
    </p:spTree>
    <p:extLst>
      <p:ext uri="{BB962C8B-B14F-4D97-AF65-F5344CB8AC3E}">
        <p14:creationId xmlns:p14="http://schemas.microsoft.com/office/powerpoint/2010/main" val="35075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>
            <a:spAutoFit/>
          </a:bodyPr>
          <a:lstStyle/>
          <a:p>
            <a:r>
              <a:rPr lang="en-US" altLang="ar-SA">
                <a:latin typeface="Arial" panose="020B0604020202020204" pitchFamily="34" charset="0"/>
              </a:rPr>
              <a:t>The Method </a:t>
            </a:r>
            <a:r>
              <a:rPr lang="en-US" altLang="ar-SA">
                <a:latin typeface="Courier New" panose="02070309020205020404" pitchFamily="49" charset="0"/>
              </a:rPr>
              <a:t>main</a:t>
            </a:r>
            <a:endParaRPr lang="en-US" altLang="ar-SA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6554" y="2367567"/>
            <a:ext cx="8171645" cy="2015936"/>
          </a:xfrm>
        </p:spPr>
        <p:txBody>
          <a:bodyPr wrap="square">
            <a:spAutoFit/>
          </a:bodyPr>
          <a:lstStyle/>
          <a:p>
            <a:pPr algn="l" rtl="0"/>
            <a:r>
              <a:rPr lang="en-US" altLang="ar-SA" sz="2800" dirty="0">
                <a:latin typeface="Arial" panose="020B0604020202020204" pitchFamily="34" charset="0"/>
              </a:rPr>
              <a:t>A program </a:t>
            </a:r>
          </a:p>
          <a:p>
            <a:pPr lvl="1" algn="l" rtl="0"/>
            <a:r>
              <a:rPr lang="en-US" altLang="ar-SA" sz="2400" dirty="0">
                <a:latin typeface="Arial" panose="020B0604020202020204" pitchFamily="34" charset="0"/>
              </a:rPr>
              <a:t>a class that has a method named </a:t>
            </a:r>
            <a:r>
              <a:rPr lang="en-US" altLang="ar-SA" sz="2400" dirty="0">
                <a:latin typeface="Courier New" panose="02070309020205020404" pitchFamily="49" charset="0"/>
              </a:rPr>
              <a:t>main</a:t>
            </a:r>
            <a:r>
              <a:rPr lang="en-US" altLang="ar-SA" sz="2400" dirty="0">
                <a:latin typeface="Arial" panose="020B0604020202020204" pitchFamily="34" charset="0"/>
              </a:rPr>
              <a:t>.</a:t>
            </a:r>
          </a:p>
          <a:p>
            <a:pPr lvl="1" algn="l" rtl="0"/>
            <a:r>
              <a:rPr lang="en-US" altLang="ar-SA" sz="2400" dirty="0">
                <a:latin typeface="Arial" panose="020B0604020202020204" pitchFamily="34" charset="0"/>
              </a:rPr>
              <a:t>Execution begins in the </a:t>
            </a:r>
            <a:r>
              <a:rPr lang="en-US" altLang="ar-SA" sz="2400" dirty="0">
                <a:latin typeface="Courier New" panose="02070309020205020404" pitchFamily="49" charset="0"/>
              </a:rPr>
              <a:t>main</a:t>
            </a:r>
            <a:r>
              <a:rPr lang="en-US" altLang="ar-SA" sz="2400" dirty="0">
                <a:latin typeface="Arial" panose="020B0604020202020204" pitchFamily="34" charset="0"/>
              </a:rPr>
              <a:t> method</a:t>
            </a:r>
          </a:p>
          <a:p>
            <a:pPr marL="0" indent="0" algn="l" rtl="0">
              <a:buNone/>
            </a:pPr>
            <a:endParaRPr lang="en-US" altLang="ar-SA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257578" y="0"/>
            <a:ext cx="8731876" cy="669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------------ Person.java ------ defining Person ---------------------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public class Person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{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private String </a:t>
            </a:r>
            <a:r>
              <a:rPr lang="en-US" altLang="ar-SA" sz="1300" dirty="0" smtClean="0">
                <a:latin typeface="Courier New" panose="02070309020205020404" pitchFamily="49" charset="0"/>
              </a:rPr>
              <a:t>name</a:t>
            </a:r>
            <a:r>
              <a:rPr lang="en-US" altLang="ar-SA" sz="1300" dirty="0">
                <a:latin typeface="Courier New" panose="02070309020205020404" pitchFamily="49" charset="0"/>
              </a:rPr>
              <a:t>;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private String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iceCream</a:t>
            </a:r>
            <a:r>
              <a:rPr lang="en-US" altLang="ar-SA" sz="1300" dirty="0">
                <a:latin typeface="Courier New" panose="02070309020205020404" pitchFamily="49" charset="0"/>
              </a:rPr>
              <a:t>;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public void </a:t>
            </a:r>
            <a:r>
              <a:rPr lang="en-US" altLang="ar-SA" sz="1300" dirty="0" err="1">
                <a:latin typeface="Courier New" panose="02070309020205020404" pitchFamily="49" charset="0"/>
              </a:rPr>
              <a:t>setName</a:t>
            </a:r>
            <a:r>
              <a:rPr lang="en-US" altLang="ar-SA" sz="1300" dirty="0">
                <a:latin typeface="Courier New" panose="02070309020205020404" pitchFamily="49" charset="0"/>
              </a:rPr>
              <a:t>(String </a:t>
            </a:r>
            <a:r>
              <a:rPr lang="en-US" altLang="ar-SA" sz="1300" dirty="0" err="1">
                <a:latin typeface="Courier New" panose="02070309020205020404" pitchFamily="49" charset="0"/>
              </a:rPr>
              <a:t>newName</a:t>
            </a:r>
            <a:r>
              <a:rPr lang="en-US" altLang="ar-SA" sz="1300" dirty="0">
                <a:latin typeface="Courier New" panose="02070309020205020404" pitchFamily="49" charset="0"/>
              </a:rPr>
              <a:t>)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{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  </a:t>
            </a:r>
            <a:r>
              <a:rPr lang="en-US" altLang="ar-SA" sz="1300" dirty="0" smtClean="0">
                <a:latin typeface="Courier New" panose="02070309020205020404" pitchFamily="49" charset="0"/>
              </a:rPr>
              <a:t>name </a:t>
            </a:r>
            <a:r>
              <a:rPr lang="en-US" altLang="ar-SA" sz="1300" dirty="0">
                <a:latin typeface="Courier New" panose="02070309020205020404" pitchFamily="49" charset="0"/>
              </a:rPr>
              <a:t>= </a:t>
            </a:r>
            <a:r>
              <a:rPr lang="en-US" altLang="ar-SA" sz="1300" dirty="0" err="1">
                <a:latin typeface="Courier New" panose="02070309020205020404" pitchFamily="49" charset="0"/>
              </a:rPr>
              <a:t>newName</a:t>
            </a:r>
            <a:r>
              <a:rPr lang="en-US" altLang="ar-SA" sz="1300" dirty="0">
                <a:latin typeface="Courier New" panose="02070309020205020404" pitchFamily="49" charset="0"/>
              </a:rPr>
              <a:t>;   // this. is optional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}</a:t>
            </a:r>
          </a:p>
          <a:p>
            <a:pPr algn="l" rtl="0"/>
            <a:endParaRPr lang="en-US" altLang="ar-SA" sz="1300" dirty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public void </a:t>
            </a:r>
            <a:r>
              <a:rPr lang="en-US" altLang="ar-SA" sz="1300" dirty="0" err="1">
                <a:latin typeface="Courier New" panose="02070309020205020404" pitchFamily="49" charset="0"/>
              </a:rPr>
              <a:t>setIceCream</a:t>
            </a:r>
            <a:r>
              <a:rPr lang="en-US" altLang="ar-SA" sz="1300" dirty="0">
                <a:latin typeface="Courier New" panose="02070309020205020404" pitchFamily="49" charset="0"/>
              </a:rPr>
              <a:t>(String </a:t>
            </a:r>
            <a:r>
              <a:rPr lang="en-US" altLang="ar-SA" sz="1300" dirty="0" err="1">
                <a:latin typeface="Courier New" panose="02070309020205020404" pitchFamily="49" charset="0"/>
              </a:rPr>
              <a:t>newIceCream</a:t>
            </a:r>
            <a:r>
              <a:rPr lang="en-US" altLang="ar-SA" sz="1300" dirty="0">
                <a:latin typeface="Courier New" panose="02070309020205020404" pitchFamily="49" charset="0"/>
              </a:rPr>
              <a:t>)  { … }</a:t>
            </a:r>
          </a:p>
          <a:p>
            <a:pPr algn="l" rtl="0"/>
            <a:endParaRPr lang="en-US" altLang="ar-SA" sz="1300" dirty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public void print()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{</a:t>
            </a: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  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ar-SA" sz="1300" dirty="0" smtClean="0">
                <a:latin typeface="Courier New" panose="02070309020205020404" pitchFamily="49" charset="0"/>
              </a:rPr>
              <a:t>(name </a:t>
            </a:r>
            <a:r>
              <a:rPr lang="en-US" altLang="ar-SA" sz="1300" dirty="0">
                <a:latin typeface="Courier New" panose="02070309020205020404" pitchFamily="49" charset="0"/>
              </a:rPr>
              <a:t>+ “ likes “ + </a:t>
            </a:r>
            <a:r>
              <a:rPr lang="en-US" altLang="ar-SA" sz="1300" dirty="0" err="1">
                <a:latin typeface="Courier New" panose="02070309020205020404" pitchFamily="49" charset="0"/>
              </a:rPr>
              <a:t>i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ceCream</a:t>
            </a:r>
            <a:r>
              <a:rPr lang="en-US" altLang="ar-SA" sz="1300" dirty="0">
                <a:latin typeface="Courier New" panose="02070309020205020404" pitchFamily="49" charset="0"/>
              </a:rPr>
              <a:t>); </a:t>
            </a:r>
            <a:r>
              <a:rPr lang="en-US" altLang="ar-SA" sz="1300" dirty="0" smtClean="0">
                <a:latin typeface="Courier New" panose="02070309020205020404" pitchFamily="49" charset="0"/>
              </a:rPr>
              <a:t>//</a:t>
            </a:r>
            <a:endParaRPr lang="en-US" altLang="ar-SA" sz="1300" dirty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  }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}</a:t>
            </a:r>
            <a:endParaRPr lang="en-US" altLang="ar-SA" sz="1300" dirty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sz="1300" dirty="0">
                <a:latin typeface="Courier New" panose="02070309020205020404" pitchFamily="49" charset="0"/>
              </a:rPr>
              <a:t>------------ PersonTest.java ----- using Person ------------------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public class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PersonTest</a:t>
            </a:r>
            <a:endParaRPr lang="en-US" altLang="ar-SA" sz="1300" dirty="0" smtClean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{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public static void main(String[]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args</a:t>
            </a:r>
            <a:r>
              <a:rPr lang="en-US" altLang="ar-SA" sz="1300" dirty="0" smtClean="0">
                <a:latin typeface="Courier New" panose="02070309020205020404" pitchFamily="49" charset="0"/>
              </a:rPr>
              <a:t>)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{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  Person joe = new Person();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 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joe.setName</a:t>
            </a:r>
            <a:r>
              <a:rPr lang="en-US" altLang="ar-SA" sz="1300" dirty="0" smtClean="0">
                <a:latin typeface="Courier New" panose="02070309020205020404" pitchFamily="49" charset="0"/>
              </a:rPr>
              <a:t>(“Joseph”);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 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joe.setIceCream</a:t>
            </a:r>
            <a:r>
              <a:rPr lang="en-US" altLang="ar-SA" sz="1300" dirty="0" smtClean="0">
                <a:latin typeface="Courier New" panose="02070309020205020404" pitchFamily="49" charset="0"/>
              </a:rPr>
              <a:t>(“Rocky Road”);</a:t>
            </a:r>
          </a:p>
          <a:p>
            <a:pPr algn="l" rtl="0"/>
            <a:endParaRPr lang="en-US" altLang="ar-SA" sz="1300" dirty="0" smtClean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  Person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mary</a:t>
            </a:r>
            <a:r>
              <a:rPr lang="en-US" altLang="ar-SA" sz="1300" dirty="0" smtClean="0">
                <a:latin typeface="Courier New" panose="02070309020205020404" pitchFamily="49" charset="0"/>
              </a:rPr>
              <a:t> = new Person();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 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mary.setName</a:t>
            </a:r>
            <a:r>
              <a:rPr lang="en-US" altLang="ar-SA" sz="1300" dirty="0" smtClean="0">
                <a:latin typeface="Courier New" panose="02070309020205020404" pitchFamily="49" charset="0"/>
              </a:rPr>
              <a:t>(“Mary”);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 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mary.setIceCream</a:t>
            </a:r>
            <a:r>
              <a:rPr lang="en-US" altLang="ar-SA" sz="1300" dirty="0" smtClean="0">
                <a:latin typeface="Courier New" panose="02070309020205020404" pitchFamily="49" charset="0"/>
              </a:rPr>
              <a:t>(“Chocolate Fudge”);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  </a:t>
            </a:r>
            <a:r>
              <a:rPr lang="en-US" altLang="ar-SA" sz="1300" dirty="0" err="1" smtClean="0">
                <a:latin typeface="Courier New" panose="02070309020205020404" pitchFamily="49" charset="0"/>
              </a:rPr>
              <a:t>mary.print</a:t>
            </a:r>
            <a:r>
              <a:rPr lang="en-US" altLang="ar-SA" sz="1300" dirty="0" smtClean="0">
                <a:latin typeface="Courier New" panose="02070309020205020404" pitchFamily="49" charset="0"/>
              </a:rPr>
              <a:t>();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  }</a:t>
            </a:r>
          </a:p>
          <a:p>
            <a:pPr algn="l" rtl="0"/>
            <a:r>
              <a:rPr lang="en-US" altLang="ar-SA" sz="1300" dirty="0" smtClean="0">
                <a:latin typeface="Courier New" panose="02070309020205020404" pitchFamily="49" charset="0"/>
              </a:rPr>
              <a:t>}</a:t>
            </a:r>
            <a:endParaRPr lang="en-US" altLang="ar-SA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62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>
            <a:spAutoFit/>
          </a:bodyPr>
          <a:lstStyle/>
          <a:p>
            <a:r>
              <a:rPr lang="en-US" altLang="ar-SA">
                <a:latin typeface="Arial" panose="020B0604020202020204" pitchFamily="34" charset="0"/>
              </a:rPr>
              <a:t>Two Types of 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2769" y="2225898"/>
            <a:ext cx="7772400" cy="2580194"/>
          </a:xfrm>
        </p:spPr>
        <p:txBody>
          <a:bodyPr>
            <a:spAutoFit/>
          </a:bodyPr>
          <a:lstStyle/>
          <a:p>
            <a:pPr marL="609600" indent="-609600" algn="l" rtl="0">
              <a:buFontTx/>
              <a:buAutoNum type="arabicPeriod"/>
            </a:pPr>
            <a:r>
              <a:rPr lang="en-US" altLang="ar-SA" sz="2800" dirty="0">
                <a:latin typeface="Arial" panose="020B0604020202020204" pitchFamily="34" charset="0"/>
              </a:rPr>
              <a:t>Return a value</a:t>
            </a:r>
          </a:p>
          <a:p>
            <a:pPr marL="990600" lvl="1" indent="-533400" algn="l" rtl="0"/>
            <a:r>
              <a:rPr lang="en-US" altLang="ar-SA" dirty="0">
                <a:latin typeface="Courier New" panose="02070309020205020404" pitchFamily="49" charset="0"/>
              </a:rPr>
              <a:t>next = </a:t>
            </a:r>
            <a:r>
              <a:rPr lang="en-US" altLang="ar-SA" dirty="0" err="1">
                <a:latin typeface="Courier New" panose="02070309020205020404" pitchFamily="49" charset="0"/>
              </a:rPr>
              <a:t>keyboard.nextInt</a:t>
            </a:r>
            <a:r>
              <a:rPr lang="en-US" altLang="ar-SA" dirty="0">
                <a:latin typeface="Courier New" panose="02070309020205020404" pitchFamily="49" charset="0"/>
              </a:rPr>
              <a:t>();</a:t>
            </a:r>
            <a:endParaRPr lang="en-US" altLang="ar-SA" dirty="0">
              <a:latin typeface="Arial" panose="020B0604020202020204" pitchFamily="34" charset="0"/>
            </a:endParaRPr>
          </a:p>
          <a:p>
            <a:pPr marL="990600" lvl="1" indent="-533400" algn="l" rtl="0"/>
            <a:r>
              <a:rPr lang="en-US" altLang="ar-SA" dirty="0">
                <a:latin typeface="Courier New" panose="02070309020205020404" pitchFamily="49" charset="0"/>
              </a:rPr>
              <a:t>keyboard</a:t>
            </a:r>
            <a:r>
              <a:rPr lang="en-US" altLang="ar-SA" dirty="0">
                <a:latin typeface="Arial" panose="020B0604020202020204" pitchFamily="34" charset="0"/>
              </a:rPr>
              <a:t> is the </a:t>
            </a:r>
            <a:r>
              <a:rPr lang="en-US" altLang="ar-SA" i="1" dirty="0">
                <a:latin typeface="Arial" panose="020B0604020202020204" pitchFamily="34" charset="0"/>
              </a:rPr>
              <a:t>calling object.</a:t>
            </a:r>
            <a:endParaRPr lang="en-US" altLang="ar-SA" dirty="0">
              <a:latin typeface="Arial" panose="020B0604020202020204" pitchFamily="34" charset="0"/>
            </a:endParaRPr>
          </a:p>
          <a:p>
            <a:pPr marL="609600" indent="-609600" algn="l" rtl="0">
              <a:buFontTx/>
              <a:buAutoNum type="arabicPeriod"/>
            </a:pPr>
            <a:r>
              <a:rPr lang="en-US" altLang="ar-SA" sz="2800" dirty="0">
                <a:latin typeface="Arial" panose="020B0604020202020204" pitchFamily="34" charset="0"/>
              </a:rPr>
              <a:t>Don’t return a value, called </a:t>
            </a:r>
            <a:r>
              <a:rPr lang="en-US" altLang="ar-SA" sz="2800" i="1" dirty="0">
                <a:latin typeface="Courier New" panose="02070309020205020404" pitchFamily="49" charset="0"/>
              </a:rPr>
              <a:t>void</a:t>
            </a:r>
            <a:r>
              <a:rPr lang="en-US" altLang="ar-SA" sz="2800" i="1" dirty="0">
                <a:latin typeface="Arial" panose="020B0604020202020204" pitchFamily="34" charset="0"/>
              </a:rPr>
              <a:t> method</a:t>
            </a:r>
          </a:p>
          <a:p>
            <a:pPr marL="990600" lvl="1" indent="-533400" algn="l" rtl="0"/>
            <a:r>
              <a:rPr lang="en-US" altLang="ar-SA" dirty="0" err="1">
                <a:latin typeface="Courier New" panose="02070309020205020404" pitchFamily="49" charset="0"/>
              </a:rPr>
              <a:t>System.out.println</a:t>
            </a:r>
            <a:r>
              <a:rPr lang="en-US" altLang="ar-SA" dirty="0">
                <a:latin typeface="Courier New" panose="02070309020205020404" pitchFamily="49" charset="0"/>
              </a:rPr>
              <a:t>(“Enter data:”);</a:t>
            </a:r>
          </a:p>
          <a:p>
            <a:pPr marL="990600" lvl="1" indent="-533400" algn="l" rtl="0"/>
            <a:r>
              <a:rPr lang="en-US" altLang="ar-SA" dirty="0" err="1">
                <a:latin typeface="Courier New" panose="02070309020205020404" pitchFamily="49" charset="0"/>
              </a:rPr>
              <a:t>System.out</a:t>
            </a:r>
            <a:r>
              <a:rPr lang="en-US" altLang="ar-SA" dirty="0">
                <a:latin typeface="Arial" panose="020B0604020202020204" pitchFamily="34" charset="0"/>
              </a:rPr>
              <a:t> is the calling object</a:t>
            </a:r>
          </a:p>
        </p:txBody>
      </p:sp>
    </p:spTree>
    <p:extLst>
      <p:ext uri="{BB962C8B-B14F-4D97-AF65-F5344CB8AC3E}">
        <p14:creationId xmlns:p14="http://schemas.microsoft.com/office/powerpoint/2010/main" val="17995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>
            <a:spAutoFit/>
          </a:bodyPr>
          <a:lstStyle/>
          <a:p>
            <a:r>
              <a:rPr lang="en-US" altLang="ar-SA">
                <a:latin typeface="Courier New" panose="02070309020205020404" pitchFamily="49" charset="0"/>
              </a:rPr>
              <a:t>void</a:t>
            </a:r>
            <a:r>
              <a:rPr lang="en-US" altLang="ar-SA">
                <a:latin typeface="Arial" panose="020B0604020202020204" pitchFamily="34" charset="0"/>
              </a:rPr>
              <a:t> Method Definitions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011" y="2225898"/>
            <a:ext cx="7772400" cy="2703304"/>
          </a:xfrm>
        </p:spPr>
        <p:txBody>
          <a:bodyPr>
            <a:spAutoFit/>
          </a:bodyPr>
          <a:lstStyle/>
          <a:p>
            <a:pPr algn="l" rtl="0"/>
            <a:r>
              <a:rPr lang="en-US" altLang="ar-SA" sz="2800" dirty="0">
                <a:latin typeface="Arial" panose="020B0604020202020204" pitchFamily="34" charset="0"/>
              </a:rPr>
              <a:t>example</a:t>
            </a:r>
          </a:p>
          <a:p>
            <a:pPr lvl="1"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public void </a:t>
            </a:r>
            <a:r>
              <a:rPr lang="en-US" altLang="ar-SA" sz="2000" dirty="0" err="1">
                <a:latin typeface="Courier New" panose="02070309020205020404" pitchFamily="49" charset="0"/>
              </a:rPr>
              <a:t>WriteName</a:t>
            </a:r>
            <a:r>
              <a:rPr lang="en-US" altLang="ar-SA" sz="2000" dirty="0">
                <a:latin typeface="Courier New" panose="02070309020205020404" pitchFamily="49" charset="0"/>
              </a:rPr>
              <a:t>()</a:t>
            </a:r>
          </a:p>
          <a:p>
            <a:pPr lvl="1"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		{</a:t>
            </a:r>
          </a:p>
          <a:p>
            <a:pPr lvl="1"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		 //body</a:t>
            </a:r>
          </a:p>
          <a:p>
            <a:pPr lvl="1"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		</a:t>
            </a:r>
            <a:r>
              <a:rPr lang="en-US" altLang="ar-SA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ar-SA" sz="2000" dirty="0">
                <a:latin typeface="Courier New" panose="02070309020205020404" pitchFamily="49" charset="0"/>
              </a:rPr>
              <a:t>(“Name: “ + name);</a:t>
            </a:r>
          </a:p>
          <a:p>
            <a:pPr lvl="1"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		} </a:t>
            </a:r>
            <a:endParaRPr lang="en-US" altLang="ar-SA" sz="2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382" y="2394329"/>
            <a:ext cx="6592486" cy="406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3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479926"/>
            <a:ext cx="5829300" cy="526298"/>
          </a:xfrm>
        </p:spPr>
        <p:txBody>
          <a:bodyPr>
            <a:spAutoFit/>
          </a:bodyPr>
          <a:lstStyle/>
          <a:p>
            <a:r>
              <a:rPr lang="en-US" altLang="ar-SA">
                <a:latin typeface="Arial" panose="020B0604020202020204" pitchFamily="34" charset="0"/>
              </a:rPr>
              <a:t>Basic Terminology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27040" y="2267488"/>
            <a:ext cx="8130594" cy="2303195"/>
          </a:xfrm>
        </p:spPr>
        <p:txBody>
          <a:bodyPr wrap="square">
            <a:spAutoFit/>
          </a:bodyPr>
          <a:lstStyle/>
          <a:p>
            <a:pPr algn="l" rtl="0"/>
            <a:r>
              <a:rPr lang="en-US" altLang="ar-SA" dirty="0">
                <a:latin typeface="Arial" panose="020B0604020202020204" pitchFamily="34" charset="0"/>
              </a:rPr>
              <a:t>A </a:t>
            </a:r>
            <a:r>
              <a:rPr lang="en-US" altLang="ar-SA" i="1" dirty="0">
                <a:latin typeface="Arial" panose="020B0604020202020204" pitchFamily="34" charset="0"/>
              </a:rPr>
              <a:t>class</a:t>
            </a:r>
            <a:r>
              <a:rPr lang="en-US" altLang="ar-SA" dirty="0">
                <a:latin typeface="Arial" panose="020B0604020202020204" pitchFamily="34" charset="0"/>
              </a:rPr>
              <a:t> defines a kind of objects:</a:t>
            </a:r>
          </a:p>
          <a:p>
            <a:pPr lvl="1" algn="l" rtl="0"/>
            <a:r>
              <a:rPr lang="en-US" altLang="ar-SA" dirty="0">
                <a:latin typeface="Arial" panose="020B0604020202020204" pitchFamily="34" charset="0"/>
              </a:rPr>
              <a:t>specifies the kinds of </a:t>
            </a:r>
            <a:r>
              <a:rPr lang="en-US" altLang="ar-SA" i="1" dirty="0">
                <a:solidFill>
                  <a:srgbClr val="FF3300"/>
                </a:solidFill>
                <a:latin typeface="Arial" panose="020B0604020202020204" pitchFamily="34" charset="0"/>
              </a:rPr>
              <a:t>attributes </a:t>
            </a:r>
            <a:r>
              <a:rPr lang="en-US" altLang="ar-SA" dirty="0">
                <a:latin typeface="Arial" panose="020B0604020202020204" pitchFamily="34" charset="0"/>
              </a:rPr>
              <a:t>(</a:t>
            </a:r>
            <a:r>
              <a:rPr lang="en-US" altLang="ar-SA" i="1" dirty="0">
                <a:solidFill>
                  <a:schemeClr val="accent1"/>
                </a:solidFill>
                <a:latin typeface="Arial" panose="020B0604020202020204" pitchFamily="34" charset="0"/>
              </a:rPr>
              <a:t>data</a:t>
            </a:r>
            <a:r>
              <a:rPr lang="en-US" altLang="ar-SA" dirty="0">
                <a:latin typeface="Arial" panose="020B0604020202020204" pitchFamily="34" charset="0"/>
              </a:rPr>
              <a:t>) an object of the class can have.</a:t>
            </a:r>
          </a:p>
          <a:p>
            <a:pPr lvl="1" algn="l" rtl="0"/>
            <a:r>
              <a:rPr lang="en-US" altLang="ar-SA" dirty="0">
                <a:latin typeface="Arial" panose="020B0604020202020204" pitchFamily="34" charset="0"/>
              </a:rPr>
              <a:t>provides </a:t>
            </a:r>
            <a:r>
              <a:rPr lang="en-US" altLang="ar-SA" i="1" dirty="0">
                <a:solidFill>
                  <a:srgbClr val="FF3300"/>
                </a:solidFill>
                <a:latin typeface="Arial" panose="020B0604020202020204" pitchFamily="34" charset="0"/>
              </a:rPr>
              <a:t>methods</a:t>
            </a:r>
            <a:r>
              <a:rPr lang="en-US" altLang="ar-SA" i="1" dirty="0">
                <a:latin typeface="Arial" panose="020B0604020202020204" pitchFamily="34" charset="0"/>
              </a:rPr>
              <a:t> </a:t>
            </a:r>
            <a:r>
              <a:rPr lang="en-US" altLang="ar-SA" dirty="0">
                <a:latin typeface="Arial" panose="020B0604020202020204" pitchFamily="34" charset="0"/>
              </a:rPr>
              <a:t>specifying the </a:t>
            </a:r>
            <a:r>
              <a:rPr lang="en-US" altLang="ar-SA" i="1" dirty="0">
                <a:solidFill>
                  <a:schemeClr val="accent1"/>
                </a:solidFill>
                <a:latin typeface="Arial" panose="020B0604020202020204" pitchFamily="34" charset="0"/>
              </a:rPr>
              <a:t>actions</a:t>
            </a:r>
            <a:r>
              <a:rPr lang="en-US" altLang="ar-SA" dirty="0">
                <a:latin typeface="Arial" panose="020B0604020202020204" pitchFamily="34" charset="0"/>
              </a:rPr>
              <a:t> an object of the class can take.</a:t>
            </a:r>
          </a:p>
          <a:p>
            <a:pPr algn="l" rtl="0"/>
            <a:r>
              <a:rPr lang="en-US" altLang="ar-SA" dirty="0">
                <a:latin typeface="Arial" panose="020B0604020202020204" pitchFamily="34" charset="0"/>
              </a:rPr>
              <a:t>An object is an </a:t>
            </a:r>
            <a:r>
              <a:rPr lang="en-US" altLang="ar-SA" i="1" dirty="0">
                <a:latin typeface="Arial" panose="020B0604020202020204" pitchFamily="34" charset="0"/>
              </a:rPr>
              <a:t>instance</a:t>
            </a:r>
            <a:r>
              <a:rPr lang="en-US" altLang="ar-SA" dirty="0">
                <a:latin typeface="Arial" panose="020B0604020202020204" pitchFamily="34" charset="0"/>
              </a:rPr>
              <a:t> of the class.</a:t>
            </a:r>
          </a:p>
          <a:p>
            <a:pPr algn="l" rtl="0"/>
            <a:r>
              <a:rPr lang="en-US" altLang="ar-SA" dirty="0">
                <a:latin typeface="Arial" panose="020B0604020202020204" pitchFamily="34" charset="0"/>
              </a:rPr>
              <a:t>Person is a class</a:t>
            </a:r>
          </a:p>
          <a:p>
            <a:pPr lvl="1" algn="l" rtl="0"/>
            <a:r>
              <a:rPr lang="en-US" altLang="ar-SA" dirty="0" smtClean="0">
                <a:latin typeface="Arial" panose="020B0604020202020204" pitchFamily="34" charset="0"/>
              </a:rPr>
              <a:t>Sara </a:t>
            </a:r>
            <a:r>
              <a:rPr lang="en-US" altLang="ar-SA" dirty="0">
                <a:latin typeface="Arial" panose="020B0604020202020204" pitchFamily="34" charset="0"/>
              </a:rPr>
              <a:t>and </a:t>
            </a:r>
            <a:r>
              <a:rPr lang="en-US" altLang="ar-SA" dirty="0" smtClean="0">
                <a:latin typeface="Arial" panose="020B0604020202020204" pitchFamily="34" charset="0"/>
              </a:rPr>
              <a:t>Ahmed </a:t>
            </a:r>
            <a:r>
              <a:rPr lang="en-US" altLang="ar-SA" dirty="0">
                <a:latin typeface="Arial" panose="020B0604020202020204" pitchFamily="34" charset="0"/>
              </a:rPr>
              <a:t>are objects of the Person class.</a:t>
            </a:r>
          </a:p>
        </p:txBody>
      </p:sp>
    </p:spTree>
    <p:extLst>
      <p:ext uri="{BB962C8B-B14F-4D97-AF65-F5344CB8AC3E}">
        <p14:creationId xmlns:p14="http://schemas.microsoft.com/office/powerpoint/2010/main" val="17328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>
            <a:spAutoFit/>
          </a:bodyPr>
          <a:lstStyle/>
          <a:p>
            <a:r>
              <a:rPr lang="en-US" altLang="ar-SA">
                <a:latin typeface="Arial" panose="020B0604020202020204" pitchFamily="34" charset="0"/>
              </a:rPr>
              <a:t>Defining Methods That Return a Value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132" y="2316051"/>
            <a:ext cx="7772400" cy="2267287"/>
          </a:xfrm>
        </p:spPr>
        <p:txBody>
          <a:bodyPr>
            <a:spAutoFit/>
          </a:bodyPr>
          <a:lstStyle/>
          <a:p>
            <a:pPr algn="l" rtl="0"/>
            <a:r>
              <a:rPr lang="en-US" altLang="ar-SA" sz="2800" dirty="0">
                <a:latin typeface="Arial" panose="020B0604020202020204" pitchFamily="34" charset="0"/>
              </a:rPr>
              <a:t>example</a:t>
            </a:r>
          </a:p>
          <a:p>
            <a:pPr lvl="1"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public String </a:t>
            </a:r>
            <a:r>
              <a:rPr lang="en-US" altLang="ar-SA" sz="2000" dirty="0" err="1">
                <a:latin typeface="Courier New" panose="02070309020205020404" pitchFamily="49" charset="0"/>
              </a:rPr>
              <a:t>getName</a:t>
            </a:r>
            <a:r>
              <a:rPr lang="en-US" altLang="ar-SA" sz="2000" dirty="0">
                <a:latin typeface="Courier New" panose="02070309020205020404" pitchFamily="49" charset="0"/>
              </a:rPr>
              <a:t>(){</a:t>
            </a:r>
          </a:p>
          <a:p>
            <a:pPr lvl="1" algn="l" rtl="0">
              <a:buFontTx/>
              <a:buNone/>
            </a:pPr>
            <a:r>
              <a:rPr lang="en-US" altLang="ar-SA" sz="2000" dirty="0" smtClean="0">
                <a:latin typeface="Courier New" panose="02070309020205020404" pitchFamily="49" charset="0"/>
              </a:rPr>
              <a:t>// body</a:t>
            </a:r>
            <a:r>
              <a:rPr lang="en-US" altLang="ar-SA" sz="2000" dirty="0">
                <a:latin typeface="Courier New" panose="02070309020205020404" pitchFamily="49" charset="0"/>
              </a:rPr>
              <a:t>		</a:t>
            </a:r>
            <a:endParaRPr lang="en-US" altLang="ar-SA" sz="2000" dirty="0" smtClean="0">
              <a:latin typeface="Courier New" panose="02070309020205020404" pitchFamily="49" charset="0"/>
            </a:endParaRPr>
          </a:p>
          <a:p>
            <a:pPr lvl="1" algn="l" rtl="0">
              <a:buFontTx/>
              <a:buNone/>
            </a:pPr>
            <a:r>
              <a:rPr lang="en-US" altLang="ar-SA" sz="2000" dirty="0" smtClean="0">
                <a:latin typeface="Courier New" panose="02070309020205020404" pitchFamily="49" charset="0"/>
              </a:rPr>
              <a:t>return </a:t>
            </a:r>
            <a:r>
              <a:rPr lang="en-US" altLang="ar-SA" sz="2000" dirty="0">
                <a:latin typeface="Courier New" panose="02070309020205020404" pitchFamily="49" charset="0"/>
              </a:rPr>
              <a:t>name;</a:t>
            </a:r>
          </a:p>
          <a:p>
            <a:pPr lvl="1"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30143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example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382" y="2309678"/>
            <a:ext cx="5555468" cy="402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03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88712"/>
            <a:ext cx="7772400" cy="584775"/>
          </a:xfrm>
        </p:spPr>
        <p:txBody>
          <a:bodyPr>
            <a:spAutoFit/>
          </a:bodyPr>
          <a:lstStyle/>
          <a:p>
            <a:r>
              <a:rPr lang="en-US" altLang="ar-SA" dirty="0">
                <a:latin typeface="Arial" panose="020B0604020202020204" pitchFamily="34" charset="0"/>
              </a:rPr>
              <a:t>Defining Methods That Return a </a:t>
            </a:r>
            <a:r>
              <a:rPr lang="en-US" altLang="ar-SA" dirty="0" smtClean="0">
                <a:latin typeface="Arial" panose="020B0604020202020204" pitchFamily="34" charset="0"/>
              </a:rPr>
              <a:t>Value</a:t>
            </a:r>
            <a:endParaRPr lang="en-US" altLang="ar-SA" dirty="0">
              <a:latin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66" y="2347824"/>
            <a:ext cx="8896082" cy="1826141"/>
          </a:xfrm>
        </p:spPr>
        <p:txBody>
          <a:bodyPr wrap="square">
            <a:spAutoFit/>
          </a:bodyPr>
          <a:lstStyle/>
          <a:p>
            <a:pPr algn="l" rtl="0"/>
            <a:r>
              <a:rPr lang="en-US" altLang="ar-SA" sz="2400" dirty="0">
                <a:latin typeface="Arial" panose="020B0604020202020204" pitchFamily="34" charset="0"/>
              </a:rPr>
              <a:t>must contain </a:t>
            </a:r>
            <a:r>
              <a:rPr lang="en-US" altLang="ar-SA" sz="2400" i="1" dirty="0">
                <a:latin typeface="Arial" panose="020B0604020202020204" pitchFamily="34" charset="0"/>
              </a:rPr>
              <a:t>return statement</a:t>
            </a:r>
            <a:endParaRPr lang="en-US" altLang="ar-SA" sz="2400" dirty="0">
              <a:latin typeface="Arial" panose="020B0604020202020204" pitchFamily="34" charset="0"/>
            </a:endParaRPr>
          </a:p>
          <a:p>
            <a:pPr lvl="1"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return </a:t>
            </a:r>
            <a:r>
              <a:rPr lang="en-US" altLang="ar-SA" sz="2400" i="1" dirty="0">
                <a:latin typeface="Courier New" panose="02070309020205020404" pitchFamily="49" charset="0"/>
              </a:rPr>
              <a:t>Expression</a:t>
            </a:r>
            <a:r>
              <a:rPr lang="en-US" altLang="ar-SA" sz="2400" dirty="0">
                <a:latin typeface="Courier New" panose="02070309020205020404" pitchFamily="49" charset="0"/>
              </a:rPr>
              <a:t>;</a:t>
            </a:r>
            <a:endParaRPr lang="en-US" altLang="ar-SA" sz="2400" i="1" dirty="0">
              <a:latin typeface="Arial" panose="020B0604020202020204" pitchFamily="34" charset="0"/>
            </a:endParaRPr>
          </a:p>
          <a:p>
            <a:pPr lvl="1" algn="l" rtl="0"/>
            <a:r>
              <a:rPr lang="en-US" altLang="ar-SA" sz="2400" i="1" dirty="0">
                <a:latin typeface="Courier New" panose="02070309020205020404" pitchFamily="49" charset="0"/>
              </a:rPr>
              <a:t>Expression</a:t>
            </a:r>
            <a:r>
              <a:rPr lang="en-US" altLang="ar-SA" sz="2400" dirty="0">
                <a:latin typeface="Arial" panose="020B0604020202020204" pitchFamily="34" charset="0"/>
              </a:rPr>
              <a:t> must have a type that matches the return </a:t>
            </a:r>
            <a:r>
              <a:rPr lang="en-US" altLang="ar-SA" sz="2400" dirty="0" smtClean="0">
                <a:latin typeface="Arial" panose="020B0604020202020204" pitchFamily="34" charset="0"/>
              </a:rPr>
              <a:t>type </a:t>
            </a:r>
            <a:endParaRPr lang="en-US" altLang="ar-SA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2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>
            <a:spAutoFit/>
          </a:bodyPr>
          <a:lstStyle/>
          <a:p>
            <a:r>
              <a:rPr lang="en-US" altLang="ar-SA">
                <a:latin typeface="Courier New" panose="02070309020205020404" pitchFamily="49" charset="0"/>
              </a:rPr>
              <a:t>public</a:t>
            </a:r>
            <a:r>
              <a:rPr lang="en-US" altLang="ar-SA">
                <a:latin typeface="Arial" panose="020B0604020202020204" pitchFamily="34" charset="0"/>
              </a:rPr>
              <a:t> Method Definitions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972" y="2033345"/>
            <a:ext cx="8136228" cy="2395528"/>
          </a:xfrm>
        </p:spPr>
        <p:txBody>
          <a:bodyPr wrap="square">
            <a:spAutoFit/>
          </a:bodyPr>
          <a:lstStyle/>
          <a:p>
            <a:pPr algn="l" rtl="0"/>
            <a:r>
              <a:rPr lang="en-US" altLang="ar-SA" dirty="0">
                <a:latin typeface="Arial" panose="020B0604020202020204" pitchFamily="34" charset="0"/>
              </a:rPr>
              <a:t>syntax for a</a:t>
            </a:r>
            <a:r>
              <a:rPr lang="en-US" altLang="ar-SA" dirty="0">
                <a:latin typeface="Courier New" panose="02070309020205020404" pitchFamily="49" charset="0"/>
              </a:rPr>
              <a:t> void</a:t>
            </a:r>
            <a:r>
              <a:rPr lang="en-US" altLang="ar-SA" dirty="0">
                <a:latin typeface="Arial" panose="020B0604020202020204" pitchFamily="34" charset="0"/>
              </a:rPr>
              <a:t> method</a:t>
            </a:r>
          </a:p>
          <a:p>
            <a:pPr lvl="1" algn="l" rtl="0">
              <a:buFontTx/>
              <a:buNone/>
            </a:pPr>
            <a:r>
              <a:rPr lang="en-US" altLang="ar-SA" sz="1800" dirty="0">
                <a:latin typeface="Courier New" panose="02070309020205020404" pitchFamily="49" charset="0"/>
              </a:rPr>
              <a:t>public void </a:t>
            </a:r>
            <a:r>
              <a:rPr lang="en-US" altLang="ar-SA" sz="1800" i="1" dirty="0" err="1">
                <a:latin typeface="Courier New" panose="02070309020205020404" pitchFamily="49" charset="0"/>
              </a:rPr>
              <a:t>methodName</a:t>
            </a:r>
            <a:r>
              <a:rPr lang="en-US" altLang="ar-SA" sz="1800" dirty="0">
                <a:latin typeface="Courier New" panose="02070309020205020404" pitchFamily="49" charset="0"/>
              </a:rPr>
              <a:t>(</a:t>
            </a:r>
            <a:r>
              <a:rPr lang="en-US" altLang="ar-SA" sz="1800" i="1" dirty="0">
                <a:latin typeface="Courier New" panose="02070309020205020404" pitchFamily="49" charset="0"/>
              </a:rPr>
              <a:t>parameters</a:t>
            </a:r>
            <a:r>
              <a:rPr lang="en-US" altLang="ar-SA" sz="1800" dirty="0">
                <a:latin typeface="Courier New" panose="02070309020205020404" pitchFamily="49" charset="0"/>
              </a:rPr>
              <a:t>)</a:t>
            </a:r>
          </a:p>
          <a:p>
            <a:pPr lvl="1" algn="l" rtl="0">
              <a:buFontTx/>
              <a:buNone/>
            </a:pPr>
            <a:r>
              <a:rPr lang="en-US" altLang="ar-SA" sz="1800" dirty="0">
                <a:latin typeface="Courier New" panose="02070309020205020404" pitchFamily="49" charset="0"/>
              </a:rPr>
              <a:t>{</a:t>
            </a:r>
          </a:p>
          <a:p>
            <a:pPr lvl="1" algn="l" rtl="0">
              <a:buFontTx/>
              <a:buNone/>
            </a:pPr>
            <a:r>
              <a:rPr lang="en-US" altLang="ar-SA" sz="1800" dirty="0">
                <a:latin typeface="Courier New" panose="02070309020205020404" pitchFamily="49" charset="0"/>
              </a:rPr>
              <a:t>		&lt;</a:t>
            </a:r>
            <a:r>
              <a:rPr lang="en-US" altLang="ar-SA" sz="1800" dirty="0">
                <a:latin typeface="Arial" panose="020B0604020202020204" pitchFamily="34" charset="0"/>
              </a:rPr>
              <a:t>statement(s)</a:t>
            </a:r>
            <a:r>
              <a:rPr lang="en-US" altLang="ar-SA" sz="1800" dirty="0">
                <a:latin typeface="Courier New" panose="02070309020205020404" pitchFamily="49" charset="0"/>
              </a:rPr>
              <a:t>&gt;</a:t>
            </a:r>
          </a:p>
          <a:p>
            <a:pPr lvl="1" algn="l" rtl="0">
              <a:buFontTx/>
              <a:buNone/>
            </a:pPr>
            <a:r>
              <a:rPr lang="en-US" altLang="ar-SA" sz="1800" dirty="0">
                <a:latin typeface="Courier New" panose="02070309020205020404" pitchFamily="49" charset="0"/>
              </a:rPr>
              <a:t>}</a:t>
            </a:r>
          </a:p>
          <a:p>
            <a:pPr lvl="1" algn="l" rtl="0">
              <a:buFontTx/>
              <a:buNone/>
            </a:pPr>
            <a:endParaRPr lang="en-US" altLang="ar-SA" sz="1800" dirty="0">
              <a:latin typeface="Courier New" panose="02070309020205020404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2160" y="4260760"/>
            <a:ext cx="7772400" cy="280076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altLang="ar-SA" dirty="0" smtClean="0">
                <a:latin typeface="Arial" panose="020B0604020202020204" pitchFamily="34" charset="0"/>
              </a:rPr>
              <a:t>syntax for methods that return a value</a:t>
            </a:r>
          </a:p>
          <a:p>
            <a:pPr lvl="1" algn="l" rtl="0">
              <a:buFontTx/>
              <a:buNone/>
            </a:pPr>
            <a:r>
              <a:rPr lang="en-US" altLang="ar-SA" sz="1800" dirty="0" smtClean="0">
                <a:latin typeface="Courier New" panose="02070309020205020404" pitchFamily="49" charset="0"/>
              </a:rPr>
              <a:t>public </a:t>
            </a:r>
            <a:r>
              <a:rPr lang="en-US" altLang="ar-SA" sz="1800" i="1" dirty="0" err="1" smtClean="0">
                <a:latin typeface="Courier New" panose="02070309020205020404" pitchFamily="49" charset="0"/>
              </a:rPr>
              <a:t>returnType</a:t>
            </a:r>
            <a:r>
              <a:rPr lang="en-US" altLang="ar-SA" sz="1800" dirty="0" smtClean="0">
                <a:latin typeface="Courier New" panose="02070309020205020404" pitchFamily="49" charset="0"/>
              </a:rPr>
              <a:t> </a:t>
            </a:r>
            <a:r>
              <a:rPr lang="en-US" altLang="ar-SA" sz="1800" i="1" dirty="0" err="1" smtClean="0">
                <a:latin typeface="Courier New" panose="02070309020205020404" pitchFamily="49" charset="0"/>
              </a:rPr>
              <a:t>methodName</a:t>
            </a:r>
            <a:r>
              <a:rPr lang="en-US" altLang="ar-SA" sz="1800" dirty="0" smtClean="0">
                <a:latin typeface="Courier New" panose="02070309020205020404" pitchFamily="49" charset="0"/>
              </a:rPr>
              <a:t>(</a:t>
            </a:r>
            <a:r>
              <a:rPr lang="en-US" altLang="ar-SA" sz="1800" i="1" dirty="0" smtClean="0">
                <a:latin typeface="Courier New" panose="02070309020205020404" pitchFamily="49" charset="0"/>
              </a:rPr>
              <a:t>parameters</a:t>
            </a:r>
            <a:r>
              <a:rPr lang="en-US" altLang="ar-SA" sz="1800" dirty="0" smtClean="0">
                <a:latin typeface="Courier New" panose="02070309020205020404" pitchFamily="49" charset="0"/>
              </a:rPr>
              <a:t>)</a:t>
            </a:r>
          </a:p>
          <a:p>
            <a:pPr lvl="1" algn="l" rtl="0">
              <a:buFontTx/>
              <a:buNone/>
            </a:pPr>
            <a:r>
              <a:rPr lang="en-US" altLang="ar-SA" sz="1800" dirty="0" smtClean="0">
                <a:latin typeface="Courier New" panose="02070309020205020404" pitchFamily="49" charset="0"/>
              </a:rPr>
              <a:t>{</a:t>
            </a:r>
          </a:p>
          <a:p>
            <a:pPr lvl="1" algn="l" rtl="0">
              <a:buFontTx/>
              <a:buNone/>
            </a:pPr>
            <a:r>
              <a:rPr lang="en-US" altLang="ar-SA" sz="1800" dirty="0" smtClean="0">
                <a:latin typeface="Courier New" panose="02070309020205020404" pitchFamily="49" charset="0"/>
              </a:rPr>
              <a:t>		&lt;</a:t>
            </a:r>
            <a:r>
              <a:rPr lang="en-US" altLang="ar-SA" sz="1800" dirty="0" smtClean="0">
                <a:latin typeface="Arial" panose="020B0604020202020204" pitchFamily="34" charset="0"/>
              </a:rPr>
              <a:t>statement(s), including a</a:t>
            </a:r>
          </a:p>
          <a:p>
            <a:pPr lvl="1" algn="l" rtl="0">
              <a:buFontTx/>
              <a:buNone/>
            </a:pPr>
            <a:r>
              <a:rPr lang="en-US" altLang="ar-SA" sz="1800" dirty="0" smtClean="0">
                <a:latin typeface="Courier New" panose="02070309020205020404" pitchFamily="49" charset="0"/>
              </a:rPr>
              <a:t>		 return </a:t>
            </a:r>
            <a:r>
              <a:rPr lang="en-US" altLang="ar-SA" sz="1800" dirty="0" smtClean="0">
                <a:latin typeface="Arial" panose="020B0604020202020204" pitchFamily="34" charset="0"/>
              </a:rPr>
              <a:t>statement</a:t>
            </a:r>
            <a:r>
              <a:rPr lang="en-US" altLang="ar-SA" sz="1800" dirty="0" smtClean="0">
                <a:latin typeface="Courier New" panose="02070309020205020404" pitchFamily="49" charset="0"/>
              </a:rPr>
              <a:t>&gt;</a:t>
            </a:r>
          </a:p>
          <a:p>
            <a:pPr lvl="1" algn="l" rtl="0">
              <a:buFontTx/>
              <a:buNone/>
            </a:pPr>
            <a:r>
              <a:rPr lang="en-US" altLang="ar-SA" sz="1800" dirty="0" smtClean="0">
                <a:latin typeface="Courier New" panose="02070309020205020404" pitchFamily="49" charset="0"/>
              </a:rPr>
              <a:t>}</a:t>
            </a:r>
          </a:p>
          <a:p>
            <a:pPr algn="l" rtl="0"/>
            <a:endParaRPr lang="en-US" altLang="ar-SA" dirty="0"/>
          </a:p>
        </p:txBody>
      </p:sp>
    </p:spTree>
    <p:extLst>
      <p:ext uri="{BB962C8B-B14F-4D97-AF65-F5344CB8AC3E}">
        <p14:creationId xmlns:p14="http://schemas.microsoft.com/office/powerpoint/2010/main" val="19121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098"/>
            <a:ext cx="7772400" cy="709865"/>
          </a:xfrm>
        </p:spPr>
        <p:txBody>
          <a:bodyPr/>
          <a:lstStyle/>
          <a:p>
            <a:r>
              <a:rPr lang="en-US" altLang="ar-SA" sz="4000" dirty="0">
                <a:latin typeface="Arial" panose="020B0604020202020204" pitchFamily="34" charset="0"/>
              </a:rPr>
              <a:t>Passing Values to a Method: Parameters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53602"/>
            <a:ext cx="7772400" cy="4367212"/>
          </a:xfrm>
        </p:spPr>
        <p:txBody>
          <a:bodyPr>
            <a:normAutofit fontScale="92500" lnSpcReduction="10000"/>
          </a:bodyPr>
          <a:lstStyle/>
          <a:p>
            <a:pPr marL="381000" indent="-381000"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Input values for methods (within the program, not from user)</a:t>
            </a:r>
          </a:p>
          <a:p>
            <a:pPr marL="838200" lvl="1" indent="-381000" algn="l" rtl="0">
              <a:lnSpc>
                <a:spcPct val="90000"/>
              </a:lnSpc>
            </a:pPr>
            <a:r>
              <a:rPr lang="en-US" altLang="ar-SA" sz="2000" i="1" dirty="0">
                <a:latin typeface="Arial" panose="020B0604020202020204" pitchFamily="34" charset="0"/>
              </a:rPr>
              <a:t>passed</a:t>
            </a:r>
            <a:r>
              <a:rPr lang="en-US" altLang="ar-SA" sz="2000" dirty="0">
                <a:latin typeface="Arial" panose="020B0604020202020204" pitchFamily="34" charset="0"/>
              </a:rPr>
              <a:t> values or </a:t>
            </a:r>
            <a:r>
              <a:rPr lang="en-US" altLang="ar-SA" sz="2000" i="1" dirty="0">
                <a:latin typeface="Arial" panose="020B0604020202020204" pitchFamily="34" charset="0"/>
              </a:rPr>
              <a:t>parameters</a:t>
            </a:r>
          </a:p>
          <a:p>
            <a:pPr marL="381000" indent="-381000"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More flexibility for methods</a:t>
            </a:r>
            <a:endParaRPr lang="en-US" altLang="ar-SA" sz="2000" i="1" dirty="0">
              <a:latin typeface="Arial" panose="020B0604020202020204" pitchFamily="34" charset="0"/>
            </a:endParaRPr>
          </a:p>
          <a:p>
            <a:pPr marL="381000" indent="-381000" algn="l" rtl="0">
              <a:lnSpc>
                <a:spcPct val="90000"/>
              </a:lnSpc>
            </a:pPr>
            <a:r>
              <a:rPr lang="en-US" altLang="ar-SA" sz="2000" dirty="0" smtClean="0">
                <a:latin typeface="Arial" panose="020B0604020202020204" pitchFamily="34" charset="0"/>
              </a:rPr>
              <a:t>parameters </a:t>
            </a:r>
            <a:endParaRPr lang="en-US" altLang="ar-SA" sz="2000" dirty="0">
              <a:latin typeface="Arial" panose="020B0604020202020204" pitchFamily="34" charset="0"/>
            </a:endParaRPr>
          </a:p>
          <a:p>
            <a:pPr marL="838200" lvl="1" indent="-381000"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Part of method definition</a:t>
            </a:r>
          </a:p>
          <a:p>
            <a:pPr marL="838200" lvl="1" indent="-381000"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After the method name, within parentheses</a:t>
            </a:r>
          </a:p>
          <a:p>
            <a:pPr marL="1295400" lvl="2" indent="-381000" algn="l" rtl="0">
              <a:lnSpc>
                <a:spcPct val="90000"/>
              </a:lnSpc>
            </a:pPr>
            <a:r>
              <a:rPr lang="en-US" altLang="ar-SA" sz="2000" i="1" dirty="0">
                <a:latin typeface="Arial" panose="020B0604020202020204" pitchFamily="34" charset="0"/>
              </a:rPr>
              <a:t>type</a:t>
            </a:r>
            <a:r>
              <a:rPr lang="en-US" altLang="ar-SA" sz="2000" dirty="0">
                <a:latin typeface="Arial" panose="020B0604020202020204" pitchFamily="34" charset="0"/>
              </a:rPr>
              <a:t> </a:t>
            </a:r>
          </a:p>
          <a:p>
            <a:pPr marL="1295400" lvl="2" indent="-381000" algn="l" rtl="0">
              <a:lnSpc>
                <a:spcPct val="90000"/>
              </a:lnSpc>
            </a:pPr>
            <a:r>
              <a:rPr lang="en-US" altLang="ar-SA" sz="2000" i="1" dirty="0">
                <a:latin typeface="Arial" panose="020B0604020202020204" pitchFamily="34" charset="0"/>
              </a:rPr>
              <a:t>name</a:t>
            </a:r>
            <a:endParaRPr lang="en-US" altLang="ar-SA" sz="2000" dirty="0">
              <a:latin typeface="Arial" panose="020B0604020202020204" pitchFamily="34" charset="0"/>
            </a:endParaRPr>
          </a:p>
          <a:p>
            <a:pPr marL="381000" indent="-381000" algn="l" rtl="0">
              <a:lnSpc>
                <a:spcPct val="90000"/>
              </a:lnSpc>
            </a:pPr>
            <a:r>
              <a:rPr lang="en-US" altLang="ar-SA" sz="2000" i="1" dirty="0" smtClean="0">
                <a:latin typeface="Arial" panose="020B0604020202020204" pitchFamily="34" charset="0"/>
              </a:rPr>
              <a:t>arguments</a:t>
            </a:r>
            <a:endParaRPr lang="en-US" altLang="ar-SA" sz="2000" dirty="0">
              <a:latin typeface="Arial" panose="020B0604020202020204" pitchFamily="34" charset="0"/>
            </a:endParaRPr>
          </a:p>
          <a:p>
            <a:pPr marL="838200" lvl="1" indent="-381000"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Calling a method with an object within the parentheses</a:t>
            </a:r>
          </a:p>
          <a:p>
            <a:pPr marL="1295400" lvl="2" indent="-381000"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matching data type</a:t>
            </a:r>
          </a:p>
          <a:p>
            <a:pPr marL="1295400" lvl="2" indent="-381000"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in the same order</a:t>
            </a:r>
          </a:p>
        </p:txBody>
      </p:sp>
    </p:spTree>
    <p:extLst>
      <p:ext uri="{BB962C8B-B14F-4D97-AF65-F5344CB8AC3E}">
        <p14:creationId xmlns:p14="http://schemas.microsoft.com/office/powerpoint/2010/main" val="29226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515" y="2665927"/>
            <a:ext cx="7484783" cy="327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15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627281"/>
            <a:ext cx="7772400" cy="620712"/>
          </a:xfrm>
        </p:spPr>
        <p:txBody>
          <a:bodyPr/>
          <a:lstStyle/>
          <a:p>
            <a:r>
              <a:rPr lang="en-US" altLang="ar-SA" sz="4000" dirty="0"/>
              <a:t>Parameter Passing Example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9121" y="4842122"/>
            <a:ext cx="7810500" cy="1912937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000" dirty="0">
                <a:latin typeface="Arial" panose="020B0604020202020204" pitchFamily="34" charset="0"/>
              </a:rPr>
              <a:t>What is the </a:t>
            </a:r>
            <a:r>
              <a:rPr lang="en-US" altLang="ar-SA" sz="2000" dirty="0" smtClean="0">
                <a:latin typeface="Arial" panose="020B0604020202020204" pitchFamily="34" charset="0"/>
              </a:rPr>
              <a:t>parameter </a:t>
            </a:r>
            <a:r>
              <a:rPr lang="en-US" altLang="ar-SA" sz="2000" dirty="0">
                <a:latin typeface="Arial" panose="020B0604020202020204" pitchFamily="34" charset="0"/>
              </a:rPr>
              <a:t>in the method definition?</a:t>
            </a:r>
          </a:p>
          <a:p>
            <a:pPr lvl="1" algn="l" rtl="0"/>
            <a:r>
              <a:rPr lang="en-US" altLang="ar-SA" sz="2000" dirty="0" err="1">
                <a:latin typeface="Courier New" panose="02070309020205020404" pitchFamily="49" charset="0"/>
              </a:rPr>
              <a:t>numberIn</a:t>
            </a:r>
            <a:endParaRPr lang="en-US" altLang="ar-SA" sz="2000" dirty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sz="2000" dirty="0">
                <a:latin typeface="Arial" panose="020B0604020202020204" pitchFamily="34" charset="0"/>
              </a:rPr>
              <a:t>What is the argument </a:t>
            </a:r>
            <a:r>
              <a:rPr lang="en-US" altLang="ar-SA" sz="2000" dirty="0" smtClean="0">
                <a:latin typeface="Arial" panose="020B0604020202020204" pitchFamily="34" charset="0"/>
              </a:rPr>
              <a:t>in </a:t>
            </a:r>
            <a:r>
              <a:rPr lang="en-US" altLang="ar-SA" sz="2000" dirty="0">
                <a:latin typeface="Arial" panose="020B0604020202020204" pitchFamily="34" charset="0"/>
              </a:rPr>
              <a:t>the method </a:t>
            </a:r>
            <a:r>
              <a:rPr lang="en-US" altLang="ar-SA" sz="2000" dirty="0" smtClean="0">
                <a:latin typeface="Arial" panose="020B0604020202020204" pitchFamily="34" charset="0"/>
              </a:rPr>
              <a:t>invocation call?</a:t>
            </a:r>
            <a:endParaRPr lang="en-US" altLang="ar-SA" sz="2000" dirty="0">
              <a:latin typeface="Arial" panose="020B0604020202020204" pitchFamily="34" charset="0"/>
            </a:endParaRPr>
          </a:p>
          <a:p>
            <a:pPr lvl="1" algn="l" rtl="0"/>
            <a:r>
              <a:rPr lang="en-US" altLang="ar-SA" sz="2000" dirty="0">
                <a:latin typeface="Courier New" panose="02070309020205020404" pitchFamily="49" charset="0"/>
              </a:rPr>
              <a:t>next </a:t>
            </a:r>
            <a:r>
              <a:rPr lang="en-US" altLang="ar-SA" sz="2000" dirty="0"/>
              <a:t> 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479425" y="1524230"/>
            <a:ext cx="7875588" cy="1700212"/>
          </a:xfrm>
          <a:prstGeom prst="rect">
            <a:avLst/>
          </a:prstGeom>
          <a:solidFill>
            <a:schemeClr val="bg1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US" altLang="ar-SA" sz="1800" dirty="0">
                <a:latin typeface="Courier New" panose="02070309020205020404" pitchFamily="49" charset="0"/>
              </a:rPr>
              <a:t>//Definition of method to double an integer</a:t>
            </a:r>
          </a:p>
          <a:p>
            <a:pPr algn="l" rtl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US" altLang="ar-SA" sz="1800" dirty="0">
                <a:latin typeface="Courier New" panose="02070309020205020404" pitchFamily="49" charset="0"/>
              </a:rPr>
              <a:t>public </a:t>
            </a:r>
            <a:r>
              <a:rPr lang="en-US" altLang="ar-SA" sz="1800" dirty="0" err="1">
                <a:latin typeface="Courier New" panose="02070309020205020404" pitchFamily="49" charset="0"/>
              </a:rPr>
              <a:t>int</a:t>
            </a:r>
            <a:r>
              <a:rPr lang="en-US" altLang="ar-SA" sz="1800" dirty="0">
                <a:latin typeface="Courier New" panose="02070309020205020404" pitchFamily="49" charset="0"/>
              </a:rPr>
              <a:t> </a:t>
            </a:r>
            <a:r>
              <a:rPr lang="en-US" altLang="ar-SA" sz="1800" dirty="0" err="1">
                <a:latin typeface="Courier New" panose="02070309020205020404" pitchFamily="49" charset="0"/>
              </a:rPr>
              <a:t>doubleValue</a:t>
            </a:r>
            <a:r>
              <a:rPr lang="en-US" altLang="ar-SA" sz="1800" dirty="0">
                <a:latin typeface="Courier New" panose="02070309020205020404" pitchFamily="49" charset="0"/>
              </a:rPr>
              <a:t>(</a:t>
            </a:r>
            <a:r>
              <a:rPr lang="en-US" altLang="ar-SA" sz="1800" dirty="0" err="1">
                <a:latin typeface="Courier New" panose="02070309020205020404" pitchFamily="49" charset="0"/>
              </a:rPr>
              <a:t>int</a:t>
            </a:r>
            <a:r>
              <a:rPr lang="en-US" altLang="ar-SA" sz="1800" dirty="0">
                <a:latin typeface="Courier New" panose="02070309020205020404" pitchFamily="49" charset="0"/>
              </a:rPr>
              <a:t> </a:t>
            </a:r>
            <a:r>
              <a:rPr lang="en-US" altLang="ar-SA" sz="1800" dirty="0" err="1">
                <a:latin typeface="Courier New" panose="02070309020205020404" pitchFamily="49" charset="0"/>
              </a:rPr>
              <a:t>numberIn</a:t>
            </a:r>
            <a:r>
              <a:rPr lang="en-US" altLang="ar-SA" sz="1800" dirty="0">
                <a:latin typeface="Courier New" panose="02070309020205020404" pitchFamily="49" charset="0"/>
              </a:rPr>
              <a:t>)</a:t>
            </a:r>
          </a:p>
          <a:p>
            <a:pPr algn="l" rtl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US" altLang="ar-SA" sz="1800" dirty="0">
                <a:latin typeface="Courier New" panose="02070309020205020404" pitchFamily="49" charset="0"/>
              </a:rPr>
              <a:t>{</a:t>
            </a:r>
          </a:p>
          <a:p>
            <a:pPr algn="l" rtl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US" altLang="ar-SA" sz="1800" dirty="0">
                <a:latin typeface="Courier New" panose="02070309020205020404" pitchFamily="49" charset="0"/>
              </a:rPr>
              <a:t>   return 2 * </a:t>
            </a:r>
            <a:r>
              <a:rPr lang="en-US" altLang="ar-SA" sz="1800" dirty="0" err="1">
                <a:latin typeface="Courier New" panose="02070309020205020404" pitchFamily="49" charset="0"/>
              </a:rPr>
              <a:t>numberIn</a:t>
            </a:r>
            <a:r>
              <a:rPr lang="en-US" altLang="ar-SA" sz="1800" dirty="0">
                <a:latin typeface="Courier New" panose="02070309020205020404" pitchFamily="49" charset="0"/>
              </a:rPr>
              <a:t>;</a:t>
            </a:r>
          </a:p>
          <a:p>
            <a:pPr algn="l" rtl="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US" altLang="ar-SA" sz="1800" dirty="0">
                <a:latin typeface="Courier New" panose="02070309020205020404" pitchFamily="49" charset="0"/>
              </a:rPr>
              <a:t>}</a:t>
            </a:r>
            <a:endParaRPr lang="en-US" altLang="ar-SA" sz="1800" dirty="0">
              <a:latin typeface="Arial" panose="020B0604020202020204" pitchFamily="34" charset="0"/>
            </a:endParaRP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481013" y="3362560"/>
            <a:ext cx="7874000" cy="120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altLang="ar-SA" sz="1800" dirty="0">
                <a:latin typeface="Courier New" panose="02070309020205020404" pitchFamily="49" charset="0"/>
              </a:rPr>
              <a:t>//Invocation of the method... somewhere in main...</a:t>
            </a:r>
          </a:p>
          <a:p>
            <a:pPr algn="l" rtl="0"/>
            <a:r>
              <a:rPr lang="en-US" altLang="ar-SA" sz="1800" dirty="0">
                <a:latin typeface="Courier New" panose="02070309020205020404" pitchFamily="49" charset="0"/>
              </a:rPr>
              <a:t>...</a:t>
            </a:r>
          </a:p>
          <a:p>
            <a:pPr algn="l" rtl="0"/>
            <a:r>
              <a:rPr lang="en-US" altLang="ar-SA" sz="1800" dirty="0" err="1" smtClean="0">
                <a:latin typeface="Courier New" panose="02070309020205020404" pitchFamily="49" charset="0"/>
              </a:rPr>
              <a:t>int</a:t>
            </a:r>
            <a:r>
              <a:rPr lang="en-US" altLang="ar-SA" sz="1800" dirty="0" smtClean="0">
                <a:latin typeface="Courier New" panose="02070309020205020404" pitchFamily="49" charset="0"/>
              </a:rPr>
              <a:t> next = 5;</a:t>
            </a:r>
            <a:endParaRPr lang="en-US" altLang="ar-SA" sz="1800" dirty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dirty="0" err="1" smtClean="0">
                <a:latin typeface="Courier New" panose="02070309020205020404" pitchFamily="49" charset="0"/>
              </a:rPr>
              <a:t>int</a:t>
            </a:r>
            <a:r>
              <a:rPr lang="en-US" altLang="ar-SA" dirty="0" smtClean="0">
                <a:latin typeface="Courier New" panose="02070309020205020404" pitchFamily="49" charset="0"/>
              </a:rPr>
              <a:t> result= </a:t>
            </a:r>
            <a:r>
              <a:rPr lang="en-US" altLang="ar-SA" sz="1800" dirty="0" err="1" smtClean="0">
                <a:latin typeface="Courier New" panose="02070309020205020404" pitchFamily="49" charset="0"/>
              </a:rPr>
              <a:t>someObj.doubleValue</a:t>
            </a:r>
            <a:r>
              <a:rPr lang="en-US" altLang="ar-SA" sz="1800" dirty="0" smtClean="0">
                <a:latin typeface="Courier New" panose="02070309020205020404" pitchFamily="49" charset="0"/>
              </a:rPr>
              <a:t>(next</a:t>
            </a:r>
            <a:r>
              <a:rPr lang="en-US" altLang="ar-SA" sz="1800" dirty="0">
                <a:latin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8444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>
            <a:spAutoFit/>
          </a:bodyPr>
          <a:lstStyle/>
          <a:p>
            <a:r>
              <a:rPr lang="en-US" altLang="ar-SA">
                <a:latin typeface="Arial" panose="020B0604020202020204" pitchFamily="34" charset="0"/>
              </a:rPr>
              <a:t>Type Matching/Constraint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24" y="2187261"/>
            <a:ext cx="8960476" cy="3872855"/>
          </a:xfrm>
        </p:spPr>
        <p:txBody>
          <a:bodyPr wrap="square">
            <a:spAutoFit/>
          </a:bodyPr>
          <a:lstStyle/>
          <a:p>
            <a:pPr algn="l" rtl="0"/>
            <a:r>
              <a:rPr lang="en-US" altLang="ar-SA" sz="2800" dirty="0">
                <a:latin typeface="Arial" panose="020B0604020202020204" pitchFamily="34" charset="0"/>
              </a:rPr>
              <a:t>The type of each argument should match the corresponding formal parameter.</a:t>
            </a:r>
          </a:p>
          <a:p>
            <a:pPr algn="l" rtl="0"/>
            <a:r>
              <a:rPr lang="en-US" altLang="ar-SA" sz="2800" dirty="0">
                <a:latin typeface="Arial" panose="020B0604020202020204" pitchFamily="34" charset="0"/>
              </a:rPr>
              <a:t>If appropriate, Java automatically performs type casting:</a:t>
            </a:r>
          </a:p>
          <a:p>
            <a:pPr lvl="1" algn="l" rtl="0"/>
            <a:r>
              <a:rPr lang="en-US" altLang="ar-SA" sz="2400" dirty="0">
                <a:latin typeface="Arial" panose="020B0604020202020204" pitchFamily="34" charset="0"/>
              </a:rPr>
              <a:t>Define: </a:t>
            </a:r>
            <a:r>
              <a:rPr lang="en-US" altLang="ar-SA" sz="2400" dirty="0">
                <a:latin typeface="Courier New" panose="02070309020205020404" pitchFamily="49" charset="0"/>
              </a:rPr>
              <a:t>float square(float </a:t>
            </a:r>
            <a:r>
              <a:rPr lang="en-US" altLang="ar-SA" sz="2400" dirty="0" err="1">
                <a:latin typeface="Courier New" panose="02070309020205020404" pitchFamily="49" charset="0"/>
              </a:rPr>
              <a:t>num</a:t>
            </a:r>
            <a:r>
              <a:rPr lang="en-US" altLang="ar-SA" sz="2400" dirty="0">
                <a:latin typeface="Courier New" panose="02070309020205020404" pitchFamily="49" charset="0"/>
              </a:rPr>
              <a:t>)</a:t>
            </a:r>
          </a:p>
          <a:p>
            <a:pPr lvl="1" algn="l" rtl="0"/>
            <a:r>
              <a:rPr lang="en-US" altLang="ar-SA" sz="2400" dirty="0" smtClean="0">
                <a:latin typeface="Arial" panose="020B0604020202020204" pitchFamily="34" charset="0"/>
              </a:rPr>
              <a:t>Call: </a:t>
            </a:r>
            <a:r>
              <a:rPr lang="en-US" altLang="ar-SA" sz="2400" dirty="0" err="1">
                <a:latin typeface="Courier New" panose="02070309020205020404" pitchFamily="49" charset="0"/>
              </a:rPr>
              <a:t>int</a:t>
            </a:r>
            <a:r>
              <a:rPr lang="en-US" altLang="ar-SA" sz="2400" dirty="0">
                <a:latin typeface="Courier New" panose="02070309020205020404" pitchFamily="49" charset="0"/>
              </a:rPr>
              <a:t> x=5; square(x);</a:t>
            </a:r>
          </a:p>
          <a:p>
            <a:pPr lvl="1" algn="l" rtl="0"/>
            <a:endParaRPr lang="en-US" altLang="ar-SA" sz="2400" dirty="0">
              <a:latin typeface="Courier New" panose="02070309020205020404" pitchFamily="49" charset="0"/>
            </a:endParaRPr>
          </a:p>
          <a:p>
            <a:pPr lvl="1"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byte --&gt; short --&gt; </a:t>
            </a:r>
            <a:r>
              <a:rPr lang="en-US" altLang="ar-SA" sz="2000" dirty="0" err="1">
                <a:latin typeface="Courier New" panose="02070309020205020404" pitchFamily="49" charset="0"/>
              </a:rPr>
              <a:t>int</a:t>
            </a:r>
            <a:r>
              <a:rPr lang="en-US" altLang="ar-SA" sz="2000" dirty="0">
                <a:latin typeface="Courier New" panose="02070309020205020404" pitchFamily="49" charset="0"/>
              </a:rPr>
              <a:t> --&gt; long --&gt; float --&gt; double</a:t>
            </a:r>
            <a:r>
              <a:rPr lang="en-US" altLang="ar-SA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870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Example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985" y="2253802"/>
            <a:ext cx="7814596" cy="2962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3141" y="10984306"/>
            <a:ext cx="5598883" cy="9820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51985" y="5618690"/>
            <a:ext cx="9309619" cy="889959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24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</a:rPr>
              <a:t>Method</a:t>
            </a:r>
            <a:r>
              <a:rPr kumimoji="0" lang="en-US" altLang="ar-SA" sz="20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</a:rPr>
              <a:t> calling</a:t>
            </a:r>
            <a:endParaRPr kumimoji="0" lang="ar-SA" altLang="ar-SA" sz="2000" b="0" i="0" u="none" strike="noStrike" cap="none" normalizeH="0" baseline="0" dirty="0" smtClean="0">
              <a:ln>
                <a:noFill/>
              </a:ln>
              <a:solidFill>
                <a:srgbClr val="000088"/>
              </a:solidFill>
              <a:effectLst/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200" dirty="0">
              <a:solidFill>
                <a:srgbClr val="00008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ar-SA" altLang="ar-S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ar-SA" altLang="ar-S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kumimoji="0" lang="ar-SA" altLang="ar-S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ar-SA" altLang="ar-SA" sz="16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ar-SA" altLang="ar-S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ar-SA" altLang="ar-S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kumimoji="0" lang="ar-SA" altLang="ar-SA" sz="16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ar-SA" sz="16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9,6);</a:t>
            </a:r>
            <a:endParaRPr kumimoji="0" lang="ar-SA" altLang="ar-S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86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690" y="2343416"/>
            <a:ext cx="6490952" cy="404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2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57350" y="1479926"/>
            <a:ext cx="5829300" cy="526298"/>
          </a:xfrm>
        </p:spPr>
        <p:txBody>
          <a:bodyPr>
            <a:spAutoFit/>
          </a:bodyPr>
          <a:lstStyle/>
          <a:p>
            <a:r>
              <a:rPr lang="en-US" altLang="ar-SA">
                <a:latin typeface="Arial" panose="020B0604020202020204" pitchFamily="34" charset="0"/>
              </a:rPr>
              <a:t>What does a class have?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>
          <a:xfrm>
            <a:off x="281322" y="2252998"/>
            <a:ext cx="8862678" cy="4267835"/>
          </a:xfrm>
        </p:spPr>
        <p:txBody>
          <a:bodyPr wrap="square">
            <a:spAutoFit/>
          </a:bodyPr>
          <a:lstStyle/>
          <a:p>
            <a:pPr algn="l" rtl="0"/>
            <a:r>
              <a:rPr lang="en-US" altLang="ar-SA" i="1" dirty="0">
                <a:latin typeface="Arial" panose="020B0604020202020204" pitchFamily="34" charset="0"/>
              </a:rPr>
              <a:t>Members</a:t>
            </a:r>
            <a:r>
              <a:rPr lang="en-US" altLang="ar-SA" dirty="0">
                <a:latin typeface="Arial" panose="020B0604020202020204" pitchFamily="34" charset="0"/>
              </a:rPr>
              <a:t> of a class</a:t>
            </a:r>
            <a:r>
              <a:rPr lang="en-US" altLang="ar-SA" i="1" dirty="0">
                <a:latin typeface="Arial" panose="020B0604020202020204" pitchFamily="34" charset="0"/>
              </a:rPr>
              <a:t>:</a:t>
            </a:r>
          </a:p>
          <a:p>
            <a:pPr lvl="1" algn="l" rtl="0"/>
            <a:r>
              <a:rPr lang="en-US" altLang="ar-SA" i="1" dirty="0">
                <a:solidFill>
                  <a:srgbClr val="FF0000"/>
                </a:solidFill>
                <a:latin typeface="Arial" panose="020B0604020202020204" pitchFamily="34" charset="0"/>
              </a:rPr>
              <a:t>Attributes</a:t>
            </a:r>
            <a:r>
              <a:rPr lang="en-US" altLang="ar-SA" i="1" dirty="0">
                <a:latin typeface="Arial" panose="020B0604020202020204" pitchFamily="34" charset="0"/>
              </a:rPr>
              <a:t> (instance variables, data)</a:t>
            </a:r>
          </a:p>
          <a:p>
            <a:pPr lvl="2" algn="l" rtl="0"/>
            <a:r>
              <a:rPr lang="en-US" altLang="ar-SA" sz="1600" dirty="0">
                <a:latin typeface="Arial" panose="020B0604020202020204" pitchFamily="34" charset="0"/>
              </a:rPr>
              <a:t>For each instance of the class (object), values of attributes can vary, hence instance variables</a:t>
            </a:r>
          </a:p>
          <a:p>
            <a:pPr lvl="1" algn="l" rtl="0"/>
            <a:r>
              <a:rPr lang="en-US" altLang="ar-SA" i="1" dirty="0">
                <a:solidFill>
                  <a:srgbClr val="FF0000"/>
                </a:solidFill>
                <a:latin typeface="Arial" panose="020B0604020202020204" pitchFamily="34" charset="0"/>
              </a:rPr>
              <a:t>Methods</a:t>
            </a:r>
          </a:p>
          <a:p>
            <a:pPr algn="l" rtl="0"/>
            <a:r>
              <a:rPr lang="en-US" altLang="ar-SA" dirty="0">
                <a:latin typeface="Arial" panose="020B0604020202020204" pitchFamily="34" charset="0"/>
              </a:rPr>
              <a:t>Person class</a:t>
            </a:r>
          </a:p>
          <a:p>
            <a:pPr lvl="1" algn="l" rtl="0"/>
            <a:r>
              <a:rPr lang="en-US" altLang="ar-SA" sz="1350" dirty="0">
                <a:latin typeface="Arial" panose="020B0604020202020204" pitchFamily="34" charset="0"/>
              </a:rPr>
              <a:t>Attributes: name, address, phone number</a:t>
            </a:r>
          </a:p>
          <a:p>
            <a:pPr lvl="1" algn="l" rtl="0"/>
            <a:r>
              <a:rPr lang="en-US" altLang="ar-SA" sz="1350" dirty="0">
                <a:latin typeface="Arial" panose="020B0604020202020204" pitchFamily="34" charset="0"/>
              </a:rPr>
              <a:t>Methods: change address, change phone number</a:t>
            </a:r>
          </a:p>
          <a:p>
            <a:pPr algn="l" rtl="0"/>
            <a:r>
              <a:rPr lang="en-US" altLang="ar-SA" dirty="0" smtClean="0">
                <a:latin typeface="Arial" panose="020B0604020202020204" pitchFamily="34" charset="0"/>
              </a:rPr>
              <a:t>Sara </a:t>
            </a:r>
            <a:r>
              <a:rPr lang="en-US" altLang="ar-SA" dirty="0">
                <a:latin typeface="Arial" panose="020B0604020202020204" pitchFamily="34" charset="0"/>
              </a:rPr>
              <a:t>object</a:t>
            </a:r>
          </a:p>
          <a:p>
            <a:pPr lvl="1" algn="l" rtl="0"/>
            <a:r>
              <a:rPr lang="en-US" altLang="ar-SA" sz="1350" dirty="0">
                <a:latin typeface="Arial" panose="020B0604020202020204" pitchFamily="34" charset="0"/>
              </a:rPr>
              <a:t>Name is </a:t>
            </a:r>
            <a:r>
              <a:rPr lang="en-US" altLang="ar-SA" sz="1350" dirty="0" smtClean="0">
                <a:latin typeface="Arial" panose="020B0604020202020204" pitchFamily="34" charset="0"/>
              </a:rPr>
              <a:t>Sara, </a:t>
            </a:r>
            <a:r>
              <a:rPr lang="en-US" altLang="ar-SA" sz="1350" dirty="0">
                <a:latin typeface="Arial" panose="020B0604020202020204" pitchFamily="34" charset="0"/>
              </a:rPr>
              <a:t>address is …</a:t>
            </a:r>
          </a:p>
          <a:p>
            <a:pPr algn="l" rtl="0"/>
            <a:r>
              <a:rPr lang="en-US" altLang="ar-SA" dirty="0" smtClean="0">
                <a:latin typeface="Arial" panose="020B0604020202020204" pitchFamily="34" charset="0"/>
              </a:rPr>
              <a:t>Ahmed </a:t>
            </a:r>
            <a:r>
              <a:rPr lang="en-US" altLang="ar-SA" dirty="0">
                <a:latin typeface="Arial" panose="020B0604020202020204" pitchFamily="34" charset="0"/>
              </a:rPr>
              <a:t>object</a:t>
            </a:r>
          </a:p>
          <a:p>
            <a:pPr lvl="1" algn="l" rtl="0"/>
            <a:r>
              <a:rPr lang="en-US" altLang="ar-SA" sz="1350" dirty="0">
                <a:latin typeface="Arial" panose="020B0604020202020204" pitchFamily="34" charset="0"/>
              </a:rPr>
              <a:t>Name is </a:t>
            </a:r>
            <a:r>
              <a:rPr lang="en-US" altLang="ar-SA" sz="1350" dirty="0" smtClean="0">
                <a:latin typeface="Arial" panose="020B0604020202020204" pitchFamily="34" charset="0"/>
              </a:rPr>
              <a:t>Ahmed, </a:t>
            </a:r>
            <a:r>
              <a:rPr lang="en-US" altLang="ar-SA" sz="1350" dirty="0">
                <a:latin typeface="Arial" panose="020B0604020202020204" pitchFamily="34" charset="0"/>
              </a:rPr>
              <a:t>address is …</a:t>
            </a:r>
          </a:p>
        </p:txBody>
      </p:sp>
    </p:spTree>
    <p:extLst>
      <p:ext uri="{BB962C8B-B14F-4D97-AF65-F5344CB8AC3E}">
        <p14:creationId xmlns:p14="http://schemas.microsoft.com/office/powerpoint/2010/main" val="35228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719" y="5190186"/>
            <a:ext cx="8679226" cy="12354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97" y="2176849"/>
            <a:ext cx="7878956" cy="258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0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307813"/>
            <a:ext cx="5829300" cy="584775"/>
          </a:xfrm>
        </p:spPr>
        <p:txBody>
          <a:bodyPr>
            <a:spAutoFit/>
          </a:bodyPr>
          <a:lstStyle/>
          <a:p>
            <a:r>
              <a:rPr lang="en-US" altLang="ar-SA" dirty="0" smtClean="0">
                <a:latin typeface="Arial" panose="020B0604020202020204" pitchFamily="34" charset="0"/>
              </a:rPr>
              <a:t>Definition of Class Person</a:t>
            </a:r>
            <a:endParaRPr lang="en-US" altLang="ar-SA" dirty="0"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250" y="2307666"/>
            <a:ext cx="5370489" cy="359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/>
          <a:lstStyle/>
          <a:p>
            <a:pPr rtl="0"/>
            <a:r>
              <a:rPr lang="en-US" altLang="ar-SA" sz="4000" dirty="0"/>
              <a:t>Information </a:t>
            </a:r>
            <a:r>
              <a:rPr lang="en-US" altLang="ar-SA" sz="4000" dirty="0" smtClean="0"/>
              <a:t>Hiding</a:t>
            </a:r>
            <a:endParaRPr lang="en-US" altLang="ar-SA" sz="4000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399" y="2667000"/>
            <a:ext cx="6974983" cy="2162577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ar-SA" sz="2800" u="sng" dirty="0">
                <a:latin typeface="Arial" panose="020B0604020202020204" pitchFamily="34" charset="0"/>
              </a:rPr>
              <a:t>Information hiding</a:t>
            </a:r>
            <a:endParaRPr lang="en-US" altLang="ar-SA" sz="2800" dirty="0">
              <a:latin typeface="Arial" panose="020B0604020202020204" pitchFamily="34" charset="0"/>
            </a:endParaRPr>
          </a:p>
          <a:p>
            <a:pPr algn="l" rtl="0"/>
            <a:r>
              <a:rPr lang="en-US" altLang="ar-SA" sz="2800" dirty="0">
                <a:latin typeface="Arial" panose="020B0604020202020204" pitchFamily="34" charset="0"/>
              </a:rPr>
              <a:t>protect data inside an object</a:t>
            </a:r>
          </a:p>
          <a:p>
            <a:pPr algn="l" rtl="0"/>
            <a:r>
              <a:rPr lang="en-US" altLang="ar-SA" sz="2800" dirty="0">
                <a:latin typeface="Arial" panose="020B0604020202020204" pitchFamily="34" charset="0"/>
              </a:rPr>
              <a:t>do not allow direct access</a:t>
            </a:r>
          </a:p>
          <a:p>
            <a:pPr algn="l" rtl="0"/>
            <a:endParaRPr lang="en-US" altLang="ar-SA" sz="2800" dirty="0">
              <a:latin typeface="Arial" panose="020B0604020202020204" pitchFamily="34" charset="0"/>
            </a:endParaRPr>
          </a:p>
          <a:p>
            <a:pPr algn="l" rtl="0">
              <a:buFontTx/>
              <a:buNone/>
            </a:pPr>
            <a:endParaRPr lang="en-US" altLang="ar-SA" sz="3600" dirty="0"/>
          </a:p>
        </p:txBody>
      </p:sp>
    </p:spTree>
    <p:extLst>
      <p:ext uri="{BB962C8B-B14F-4D97-AF65-F5344CB8AC3E}">
        <p14:creationId xmlns:p14="http://schemas.microsoft.com/office/powerpoint/2010/main" val="39672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b="1" dirty="0">
                <a:latin typeface="Courier New" panose="02070309020205020404" pitchFamily="49" charset="0"/>
              </a:rPr>
              <a:t>public</a:t>
            </a:r>
            <a:r>
              <a:rPr lang="en-US" altLang="ar-SA" dirty="0"/>
              <a:t> </a:t>
            </a:r>
            <a:r>
              <a:rPr lang="en-US" altLang="ar-SA" dirty="0">
                <a:latin typeface="Arial" panose="020B0604020202020204" pitchFamily="34" charset="0"/>
              </a:rPr>
              <a:t>and</a:t>
            </a:r>
            <a:r>
              <a:rPr lang="en-US" altLang="ar-SA" dirty="0"/>
              <a:t> </a:t>
            </a:r>
            <a:r>
              <a:rPr lang="en-US" altLang="ar-SA" b="1" dirty="0">
                <a:latin typeface="Courier New" panose="02070309020205020404" pitchFamily="49" charset="0"/>
              </a:rPr>
              <a:t>private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810" y="1955487"/>
            <a:ext cx="7772400" cy="4645025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en-US" altLang="ar-SA" sz="2000" b="1" dirty="0">
                <a:solidFill>
                  <a:srgbClr val="FF0000"/>
                </a:solidFill>
                <a:latin typeface="Arial" panose="020B0604020202020204" pitchFamily="34" charset="0"/>
              </a:rPr>
              <a:t>private</a:t>
            </a:r>
          </a:p>
          <a:p>
            <a:pPr algn="l" rtl="0"/>
            <a:r>
              <a:rPr lang="en-US" altLang="ar-SA" sz="2000" dirty="0">
                <a:latin typeface="Arial" panose="020B0604020202020204" pitchFamily="34" charset="0"/>
              </a:rPr>
              <a:t>Attribute </a:t>
            </a:r>
            <a:r>
              <a:rPr lang="en-US" altLang="ar-SA" sz="2000" dirty="0" smtClean="0">
                <a:latin typeface="Arial" panose="020B0604020202020204" pitchFamily="34" charset="0"/>
              </a:rPr>
              <a:t>(variable</a:t>
            </a:r>
            <a:r>
              <a:rPr lang="en-US" altLang="ar-SA" sz="2000" dirty="0">
                <a:latin typeface="Arial" panose="020B0604020202020204" pitchFamily="34" charset="0"/>
              </a:rPr>
              <a:t>)</a:t>
            </a:r>
          </a:p>
          <a:p>
            <a:pPr lvl="1" algn="l" rtl="0"/>
            <a:r>
              <a:rPr lang="en-US" altLang="ar-SA" sz="1800" dirty="0">
                <a:latin typeface="Arial" panose="020B0604020202020204" pitchFamily="34" charset="0"/>
              </a:rPr>
              <a:t>only the same class can access/change</a:t>
            </a:r>
          </a:p>
          <a:p>
            <a:pPr algn="l" rtl="0"/>
            <a:r>
              <a:rPr lang="en-US" altLang="ar-SA" sz="2000" dirty="0">
                <a:latin typeface="Arial" panose="020B0604020202020204" pitchFamily="34" charset="0"/>
              </a:rPr>
              <a:t>Method</a:t>
            </a:r>
          </a:p>
          <a:p>
            <a:pPr lvl="1" algn="l" rtl="0"/>
            <a:r>
              <a:rPr lang="en-US" altLang="ar-SA" sz="1800" dirty="0">
                <a:latin typeface="Arial" panose="020B0604020202020204" pitchFamily="34" charset="0"/>
              </a:rPr>
              <a:t>only the same class can </a:t>
            </a:r>
            <a:r>
              <a:rPr lang="en-US" altLang="ar-SA" sz="1800" dirty="0" smtClean="0">
                <a:latin typeface="Arial" panose="020B0604020202020204" pitchFamily="34" charset="0"/>
              </a:rPr>
              <a:t>invoke</a:t>
            </a:r>
            <a:endParaRPr lang="en-US" altLang="ar-SA" sz="2000" b="1" dirty="0" smtClean="0">
              <a:solidFill>
                <a:srgbClr val="33CC33"/>
              </a:solidFill>
              <a:latin typeface="Arial" panose="020B0604020202020204" pitchFamily="34" charset="0"/>
            </a:endParaRPr>
          </a:p>
          <a:p>
            <a:pPr algn="l" rtl="0">
              <a:buFontTx/>
              <a:buNone/>
            </a:pPr>
            <a:r>
              <a:rPr lang="en-US" altLang="ar-SA" sz="2000" b="1" dirty="0" smtClean="0">
                <a:solidFill>
                  <a:srgbClr val="33CC33"/>
                </a:solidFill>
                <a:latin typeface="Arial" panose="020B0604020202020204" pitchFamily="34" charset="0"/>
              </a:rPr>
              <a:t>public</a:t>
            </a:r>
            <a:endParaRPr lang="en-US" altLang="ar-SA" sz="2000" b="1" dirty="0">
              <a:solidFill>
                <a:srgbClr val="33CC33"/>
              </a:solidFill>
              <a:latin typeface="Arial" panose="020B0604020202020204" pitchFamily="34" charset="0"/>
            </a:endParaRPr>
          </a:p>
          <a:p>
            <a:pPr algn="l" rtl="0"/>
            <a:r>
              <a:rPr lang="en-US" altLang="ar-SA" sz="2000" dirty="0">
                <a:latin typeface="Arial" panose="020B0604020202020204" pitchFamily="34" charset="0"/>
              </a:rPr>
              <a:t>Attribute </a:t>
            </a:r>
            <a:r>
              <a:rPr lang="en-US" altLang="ar-SA" sz="2000" dirty="0" smtClean="0">
                <a:latin typeface="Arial" panose="020B0604020202020204" pitchFamily="34" charset="0"/>
              </a:rPr>
              <a:t>(variable</a:t>
            </a:r>
            <a:r>
              <a:rPr lang="en-US" altLang="ar-SA" sz="2000" dirty="0">
                <a:latin typeface="Arial" panose="020B0604020202020204" pitchFamily="34" charset="0"/>
              </a:rPr>
              <a:t>)</a:t>
            </a:r>
          </a:p>
          <a:p>
            <a:pPr lvl="1" algn="l" rtl="0"/>
            <a:r>
              <a:rPr lang="en-US" altLang="ar-SA" sz="1800" dirty="0">
                <a:latin typeface="Arial" panose="020B0604020202020204" pitchFamily="34" charset="0"/>
              </a:rPr>
              <a:t>any class can directly access/change</a:t>
            </a:r>
          </a:p>
          <a:p>
            <a:pPr algn="l" rtl="0"/>
            <a:r>
              <a:rPr lang="en-US" altLang="ar-SA" sz="2000" dirty="0">
                <a:latin typeface="Arial" panose="020B0604020202020204" pitchFamily="34" charset="0"/>
              </a:rPr>
              <a:t>Method</a:t>
            </a:r>
          </a:p>
          <a:p>
            <a:pPr lvl="1" algn="l" rtl="0"/>
            <a:r>
              <a:rPr lang="en-US" altLang="ar-SA" sz="1800" dirty="0">
                <a:latin typeface="Arial" panose="020B0604020202020204" pitchFamily="34" charset="0"/>
              </a:rPr>
              <a:t>any class can </a:t>
            </a:r>
            <a:r>
              <a:rPr lang="en-US" altLang="ar-SA" sz="1800" dirty="0" smtClean="0">
                <a:latin typeface="Arial" panose="020B0604020202020204" pitchFamily="34" charset="0"/>
              </a:rPr>
              <a:t>invoke</a:t>
            </a:r>
            <a:endParaRPr lang="en-US" altLang="ar-SA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>
                <a:latin typeface="Courier New" panose="02070309020205020404" pitchFamily="49" charset="0"/>
              </a:rPr>
              <a:t>private</a:t>
            </a:r>
            <a:r>
              <a:rPr lang="en-US" altLang="ar-SA"/>
              <a:t> or </a:t>
            </a:r>
            <a:r>
              <a:rPr lang="en-US" altLang="ar-SA">
                <a:latin typeface="Courier New" panose="02070309020205020404" pitchFamily="49" charset="0"/>
              </a:rPr>
              <a:t>public </a:t>
            </a:r>
            <a:r>
              <a:rPr lang="en-US" altLang="ar-SA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4381" y="2489199"/>
            <a:ext cx="7120519" cy="3576749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Attributes </a:t>
            </a:r>
            <a:r>
              <a:rPr lang="en-US" altLang="ar-SA" sz="2000" dirty="0" smtClean="0">
                <a:latin typeface="Arial" panose="020B0604020202020204" pitchFamily="34" charset="0"/>
              </a:rPr>
              <a:t>(variables</a:t>
            </a:r>
            <a:r>
              <a:rPr lang="en-US" altLang="ar-SA" sz="2000" dirty="0">
                <a:latin typeface="Arial" panose="020B0604020202020204" pitchFamily="34" charset="0"/>
              </a:rPr>
              <a:t>)</a:t>
            </a:r>
          </a:p>
          <a:p>
            <a:pPr lvl="1" algn="l" rtl="0">
              <a:lnSpc>
                <a:spcPct val="90000"/>
              </a:lnSpc>
            </a:pPr>
            <a:r>
              <a:rPr lang="en-US" altLang="ar-SA" sz="1800" dirty="0">
                <a:latin typeface="Arial" panose="020B0604020202020204" pitchFamily="34" charset="0"/>
              </a:rPr>
              <a:t>should be</a:t>
            </a:r>
            <a:r>
              <a:rPr lang="en-US" altLang="ar-SA" sz="1800" dirty="0"/>
              <a:t> </a:t>
            </a:r>
            <a:r>
              <a:rPr lang="en-US" altLang="ar-SA" sz="1800" dirty="0">
                <a:latin typeface="Courier New" panose="02070309020205020404" pitchFamily="49" charset="0"/>
              </a:rPr>
              <a:t>private</a:t>
            </a:r>
            <a:r>
              <a:rPr lang="en-US" altLang="ar-SA" sz="1800" dirty="0"/>
              <a:t>, </a:t>
            </a:r>
            <a:r>
              <a:rPr lang="en-US" altLang="ar-SA" sz="1800" dirty="0">
                <a:latin typeface="Arial" panose="020B0604020202020204" pitchFamily="34" charset="0"/>
              </a:rPr>
              <a:t>why?</a:t>
            </a:r>
          </a:p>
          <a:p>
            <a:pPr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Methods</a:t>
            </a:r>
          </a:p>
          <a:p>
            <a:pPr lvl="1" algn="l" rtl="0">
              <a:lnSpc>
                <a:spcPct val="90000"/>
              </a:lnSpc>
            </a:pPr>
            <a:r>
              <a:rPr lang="en-US" altLang="ar-SA" sz="1800" dirty="0">
                <a:latin typeface="Arial" panose="020B0604020202020204" pitchFamily="34" charset="0"/>
              </a:rPr>
              <a:t>usually</a:t>
            </a:r>
            <a:r>
              <a:rPr lang="en-US" altLang="ar-SA" sz="1800" dirty="0"/>
              <a:t> </a:t>
            </a:r>
            <a:r>
              <a:rPr lang="en-US" altLang="ar-SA" sz="1800" dirty="0">
                <a:latin typeface="Courier New" panose="02070309020205020404" pitchFamily="49" charset="0"/>
              </a:rPr>
              <a:t>public</a:t>
            </a:r>
            <a:r>
              <a:rPr lang="en-US" altLang="ar-SA" sz="1800" dirty="0"/>
              <a:t>, </a:t>
            </a:r>
            <a:r>
              <a:rPr lang="en-US" altLang="ar-SA" sz="1800" dirty="0">
                <a:latin typeface="Arial" panose="020B0604020202020204" pitchFamily="34" charset="0"/>
              </a:rPr>
              <a:t>why?</a:t>
            </a:r>
          </a:p>
          <a:p>
            <a:pPr lvl="1" algn="l" rtl="0">
              <a:lnSpc>
                <a:spcPct val="90000"/>
              </a:lnSpc>
            </a:pPr>
            <a:r>
              <a:rPr lang="en-US" altLang="ar-SA" sz="1800" dirty="0">
                <a:latin typeface="Arial" panose="020B0604020202020204" pitchFamily="34" charset="0"/>
              </a:rPr>
              <a:t>sometimes</a:t>
            </a:r>
            <a:r>
              <a:rPr lang="en-US" altLang="ar-SA" sz="1800" dirty="0"/>
              <a:t> </a:t>
            </a:r>
            <a:r>
              <a:rPr lang="en-US" altLang="ar-SA" sz="1800" dirty="0">
                <a:latin typeface="Courier New" panose="02070309020205020404" pitchFamily="49" charset="0"/>
              </a:rPr>
              <a:t>private</a:t>
            </a:r>
          </a:p>
          <a:p>
            <a:pPr algn="l" rtl="0">
              <a:lnSpc>
                <a:spcPct val="90000"/>
              </a:lnSpc>
            </a:pPr>
            <a:r>
              <a:rPr lang="en-US" altLang="ar-SA" sz="2000" dirty="0">
                <a:latin typeface="Arial" panose="020B0604020202020204" pitchFamily="34" charset="0"/>
              </a:rPr>
              <a:t>Default is</a:t>
            </a:r>
            <a:r>
              <a:rPr lang="en-US" altLang="ar-SA" sz="2000" dirty="0">
                <a:latin typeface="Courier New" panose="02070309020205020404" pitchFamily="49" charset="0"/>
              </a:rPr>
              <a:t> public </a:t>
            </a:r>
            <a:r>
              <a:rPr lang="en-US" altLang="ar-SA" sz="2000" dirty="0">
                <a:latin typeface="Arial" panose="020B0604020202020204" pitchFamily="34" charset="0"/>
              </a:rPr>
              <a:t>in Java</a:t>
            </a:r>
          </a:p>
          <a:p>
            <a:pPr lvl="1" algn="l" rtl="0">
              <a:lnSpc>
                <a:spcPct val="90000"/>
              </a:lnSpc>
            </a:pPr>
            <a:r>
              <a:rPr lang="en-US" altLang="ar-SA" sz="1800" dirty="0">
                <a:latin typeface="Arial" panose="020B0604020202020204" pitchFamily="34" charset="0"/>
              </a:rPr>
              <a:t>Convention is to explicitly state </a:t>
            </a:r>
            <a:r>
              <a:rPr lang="en-US" altLang="ar-SA" sz="1800" dirty="0">
                <a:latin typeface="Courier New" panose="02070309020205020404" pitchFamily="49" charset="0"/>
              </a:rPr>
              <a:t>public</a:t>
            </a:r>
            <a:r>
              <a:rPr lang="en-US" altLang="ar-SA" sz="1800" dirty="0">
                <a:latin typeface="Arial" panose="020B0604020202020204" pitchFamily="34" charset="0"/>
              </a:rPr>
              <a:t> or </a:t>
            </a:r>
            <a:r>
              <a:rPr lang="en-US" altLang="ar-SA" sz="1800" dirty="0">
                <a:latin typeface="Courier New" panose="02070309020205020404" pitchFamily="49" charset="0"/>
              </a:rPr>
              <a:t>private</a:t>
            </a:r>
          </a:p>
        </p:txBody>
      </p:sp>
    </p:spTree>
    <p:extLst>
      <p:ext uri="{BB962C8B-B14F-4D97-AF65-F5344CB8AC3E}">
        <p14:creationId xmlns:p14="http://schemas.microsoft.com/office/powerpoint/2010/main" val="13836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1813"/>
            <a:ext cx="7772400" cy="1298575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ar-SA">
                <a:latin typeface="Arial" panose="020B0604020202020204" pitchFamily="34" charset="0"/>
              </a:rPr>
              <a:t>Class Files and Separate Compilation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931" y="2032715"/>
            <a:ext cx="8252138" cy="4587025"/>
          </a:xfrm>
        </p:spPr>
        <p:txBody>
          <a:bodyPr wrap="square">
            <a:spAutoFit/>
          </a:bodyPr>
          <a:lstStyle/>
          <a:p>
            <a:pPr algn="l" rtl="0"/>
            <a:r>
              <a:rPr lang="en-US" altLang="ar-SA" sz="2400" dirty="0">
                <a:latin typeface="Arial" panose="020B0604020202020204" pitchFamily="34" charset="0"/>
              </a:rPr>
              <a:t>One class definition per file</a:t>
            </a:r>
          </a:p>
          <a:p>
            <a:pPr algn="l" rtl="0"/>
            <a:r>
              <a:rPr lang="en-US" altLang="ar-SA" sz="2400" dirty="0">
                <a:latin typeface="Arial" panose="020B0604020202020204" pitchFamily="34" charset="0"/>
              </a:rPr>
              <a:t>File name and class name are the same</a:t>
            </a:r>
          </a:p>
          <a:p>
            <a:pPr lvl="1" algn="l" rtl="0"/>
            <a:r>
              <a:rPr lang="en-US" altLang="ar-SA" sz="2400" dirty="0">
                <a:latin typeface="Arial" panose="020B0604020202020204" pitchFamily="34" charset="0"/>
              </a:rPr>
              <a:t>File extension is</a:t>
            </a:r>
            <a:r>
              <a:rPr lang="en-US" altLang="ar-SA" sz="2400" dirty="0">
                <a:latin typeface="Courier New" panose="02070309020205020404" pitchFamily="49" charset="0"/>
              </a:rPr>
              <a:t> .java</a:t>
            </a:r>
            <a:endParaRPr lang="en-US" altLang="ar-SA" sz="2400" dirty="0">
              <a:latin typeface="Arial" panose="020B0604020202020204" pitchFamily="34" charset="0"/>
            </a:endParaRPr>
          </a:p>
          <a:p>
            <a:pPr algn="l" rtl="0"/>
            <a:r>
              <a:rPr lang="en-US" altLang="ar-SA" sz="2400" dirty="0">
                <a:latin typeface="Arial" panose="020B0604020202020204" pitchFamily="34" charset="0"/>
              </a:rPr>
              <a:t>After compilation</a:t>
            </a:r>
          </a:p>
          <a:p>
            <a:pPr lvl="1" algn="l" rtl="0"/>
            <a:r>
              <a:rPr lang="en-US" altLang="ar-SA" sz="2400" dirty="0">
                <a:latin typeface="Arial" panose="020B0604020202020204" pitchFamily="34" charset="0"/>
              </a:rPr>
              <a:t>byte code is stored in a file with extension </a:t>
            </a:r>
            <a:r>
              <a:rPr lang="en-US" altLang="ar-SA" sz="2400" dirty="0">
                <a:latin typeface="Courier New" panose="02070309020205020404" pitchFamily="49" charset="0"/>
              </a:rPr>
              <a:t>.class</a:t>
            </a:r>
          </a:p>
          <a:p>
            <a:pPr algn="l" rtl="0"/>
            <a:r>
              <a:rPr lang="en-US" altLang="ar-SA" sz="2400" dirty="0">
                <a:latin typeface="Arial" panose="020B0604020202020204" pitchFamily="34" charset="0"/>
              </a:rPr>
              <a:t>Execution</a:t>
            </a:r>
          </a:p>
          <a:p>
            <a:pPr lvl="1" algn="l" rtl="0"/>
            <a:r>
              <a:rPr lang="en-US" altLang="ar-SA" sz="2400" dirty="0">
                <a:latin typeface="Courier New" panose="02070309020205020404" pitchFamily="49" charset="0"/>
              </a:rPr>
              <a:t>.class </a:t>
            </a:r>
            <a:r>
              <a:rPr lang="en-US" altLang="ar-SA" sz="2400" dirty="0">
                <a:latin typeface="Arial" panose="020B0604020202020204" pitchFamily="34" charset="0"/>
              </a:rPr>
              <a:t>is run in the JVM</a:t>
            </a:r>
          </a:p>
          <a:p>
            <a:pPr algn="l" rtl="0"/>
            <a:r>
              <a:rPr lang="en-US" altLang="ar-SA" sz="2800" dirty="0">
                <a:latin typeface="Arial" panose="020B0604020202020204" pitchFamily="34" charset="0"/>
              </a:rPr>
              <a:t>Multiple </a:t>
            </a:r>
            <a:r>
              <a:rPr lang="en-US" altLang="ar-SA" sz="2800" dirty="0">
                <a:latin typeface="Courier New" panose="02070309020205020404" pitchFamily="49" charset="0"/>
              </a:rPr>
              <a:t>.class</a:t>
            </a:r>
            <a:r>
              <a:rPr lang="en-US" altLang="ar-SA" sz="2800" dirty="0">
                <a:latin typeface="Arial" panose="020B0604020202020204" pitchFamily="34" charset="0"/>
              </a:rPr>
              <a:t> files in the same directory</a:t>
            </a:r>
          </a:p>
          <a:p>
            <a:pPr lvl="1" algn="l" rtl="0"/>
            <a:r>
              <a:rPr lang="en-US" altLang="ar-SA" sz="2400" dirty="0">
                <a:latin typeface="Arial" panose="020B0604020202020204" pitchFamily="34" charset="0"/>
              </a:rPr>
              <a:t>No need to </a:t>
            </a:r>
            <a:r>
              <a:rPr lang="en-US" altLang="ar-SA" sz="2400" i="1" dirty="0">
                <a:latin typeface="Arial" panose="020B0604020202020204" pitchFamily="34" charset="0"/>
              </a:rPr>
              <a:t>import</a:t>
            </a:r>
            <a:r>
              <a:rPr lang="en-US" altLang="ar-SA" sz="2400" dirty="0">
                <a:latin typeface="Arial" panose="020B0604020202020204" pitchFamily="34" charset="0"/>
              </a:rPr>
              <a:t> them</a:t>
            </a:r>
          </a:p>
        </p:txBody>
      </p:sp>
    </p:spTree>
    <p:extLst>
      <p:ext uri="{BB962C8B-B14F-4D97-AF65-F5344CB8AC3E}">
        <p14:creationId xmlns:p14="http://schemas.microsoft.com/office/powerpoint/2010/main" val="738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Object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571" y="2266682"/>
            <a:ext cx="8789473" cy="305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7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143</TotalTime>
  <Words>794</Words>
  <Application>Microsoft Office PowerPoint</Application>
  <PresentationFormat>On-screen Show (4:3)</PresentationFormat>
  <Paragraphs>189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Gothic</vt:lpstr>
      <vt:lpstr>Courier New</vt:lpstr>
      <vt:lpstr>Monotype Sorts</vt:lpstr>
      <vt:lpstr>Times New Roman</vt:lpstr>
      <vt:lpstr>Wingdings 3</vt:lpstr>
      <vt:lpstr>Ion Boardroom</vt:lpstr>
      <vt:lpstr>Classes and Objects</vt:lpstr>
      <vt:lpstr>Basic Terminology</vt:lpstr>
      <vt:lpstr>What does a class have?</vt:lpstr>
      <vt:lpstr>Definition of Class Person</vt:lpstr>
      <vt:lpstr>Information Hiding</vt:lpstr>
      <vt:lpstr>public and private</vt:lpstr>
      <vt:lpstr>private or public ?</vt:lpstr>
      <vt:lpstr>Class Files and Separate Compilation</vt:lpstr>
      <vt:lpstr>Object </vt:lpstr>
      <vt:lpstr>Dot operator with public members </vt:lpstr>
      <vt:lpstr>Dot operator with private members </vt:lpstr>
      <vt:lpstr>different objects </vt:lpstr>
      <vt:lpstr>Methods</vt:lpstr>
      <vt:lpstr>Method Definitions</vt:lpstr>
      <vt:lpstr>The Method main</vt:lpstr>
      <vt:lpstr>PowerPoint Presentation</vt:lpstr>
      <vt:lpstr>Two Types of Methods</vt:lpstr>
      <vt:lpstr>void Method Definitions</vt:lpstr>
      <vt:lpstr>person example</vt:lpstr>
      <vt:lpstr>Defining Methods That Return a Value</vt:lpstr>
      <vt:lpstr>person example </vt:lpstr>
      <vt:lpstr>Defining Methods That Return a Value</vt:lpstr>
      <vt:lpstr>public Method Definitions</vt:lpstr>
      <vt:lpstr>Passing Values to a Method: Parameters</vt:lpstr>
      <vt:lpstr>PowerPoint Presentation</vt:lpstr>
      <vt:lpstr>Parameter Passing Example</vt:lpstr>
      <vt:lpstr>Type Matching/Constraint</vt:lpstr>
      <vt:lpstr>Example </vt:lpstr>
      <vt:lpstr>Example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and Objects</dc:title>
  <dc:creator>Aseel</dc:creator>
  <cp:lastModifiedBy>Aseel</cp:lastModifiedBy>
  <cp:revision>57</cp:revision>
  <dcterms:created xsi:type="dcterms:W3CDTF">2014-11-10T14:31:59Z</dcterms:created>
  <dcterms:modified xsi:type="dcterms:W3CDTF">2014-11-10T16:55:14Z</dcterms:modified>
</cp:coreProperties>
</file>