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96" d="100"/>
          <a:sy n="96" d="100"/>
        </p:scale>
        <p:origin x="8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7F4EF-A27E-46DE-8E4D-72D1BEEDB4C4}" type="datetimeFigureOut">
              <a:rPr lang="en-US" smtClean="0"/>
              <a:t>2/27/2014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55708-E25C-4D7D-A5A3-27465E57E79B}" type="slidenum">
              <a:rPr lang="en-US" smtClean="0"/>
              <a:t>‹#›</a:t>
            </a:fld>
            <a:endParaRPr lang="en-US"/>
          </a:p>
        </p:txBody>
      </p:sp>
    </p:spTree>
    <p:extLst>
      <p:ext uri="{BB962C8B-B14F-4D97-AF65-F5344CB8AC3E}">
        <p14:creationId xmlns:p14="http://schemas.microsoft.com/office/powerpoint/2010/main" val="306116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Decentralized or fully distributed is a</a:t>
            </a:r>
            <a:r>
              <a:rPr lang="en-US" baseline="0" dirty="0" smtClean="0"/>
              <a:t> contrast to the hierarchical telephone network that came beforehand. Unlike the telephone network, blowing up a single important node will not break the network or large portions of it.</a:t>
            </a:r>
            <a:r>
              <a:rPr lang="en-US" dirty="0" smtClean="0"/>
              <a:t> </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48</a:t>
            </a:fld>
            <a:endParaRPr lang="en-US"/>
          </a:p>
        </p:txBody>
      </p:sp>
    </p:spTree>
    <p:extLst>
      <p:ext uri="{BB962C8B-B14F-4D97-AF65-F5344CB8AC3E}">
        <p14:creationId xmlns:p14="http://schemas.microsoft.com/office/powerpoint/2010/main" val="246823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NSFNET was an</a:t>
            </a:r>
            <a:r>
              <a:rPr lang="en-US" baseline="0" dirty="0" smtClean="0"/>
              <a:t> academic research network growing out of CSNET that was created so that universities without </a:t>
            </a:r>
            <a:r>
              <a:rPr lang="en-US" baseline="0" dirty="0" err="1" smtClean="0"/>
              <a:t>DoD</a:t>
            </a:r>
            <a:r>
              <a:rPr lang="en-US" baseline="0" dirty="0" smtClean="0"/>
              <a:t> contracts could participate. It was initially connected to the ARPANET by gateways, and later took over the central role as the “backbone of the Internet”, i.e., the network through which packets passed on their way between parties connected to different parts of the Internet.</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49</a:t>
            </a:fld>
            <a:endParaRPr lang="en-US"/>
          </a:p>
        </p:txBody>
      </p:sp>
    </p:spTree>
    <p:extLst>
      <p:ext uri="{BB962C8B-B14F-4D97-AF65-F5344CB8AC3E}">
        <p14:creationId xmlns:p14="http://schemas.microsoft.com/office/powerpoint/2010/main" val="187392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ISP = Internet Service</a:t>
            </a:r>
            <a:r>
              <a:rPr lang="en-US" baseline="0" dirty="0" smtClean="0"/>
              <a:t> </a:t>
            </a:r>
            <a:r>
              <a:rPr lang="en-US" baseline="0" dirty="0" err="1" smtClean="0"/>
              <a:t>Provicer</a:t>
            </a:r>
            <a:r>
              <a:rPr lang="en-US" baseline="0" dirty="0" smtClean="0"/>
              <a:t>, IXP = Internet </a:t>
            </a:r>
            <a:r>
              <a:rPr lang="en-US" baseline="0" dirty="0" err="1" smtClean="0"/>
              <a:t>eXchange</a:t>
            </a:r>
            <a:r>
              <a:rPr lang="en-US" baseline="0" dirty="0" smtClean="0"/>
              <a:t> Point</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50</a:t>
            </a:fld>
            <a:endParaRPr lang="en-US"/>
          </a:p>
        </p:txBody>
      </p:sp>
    </p:spTree>
    <p:extLst>
      <p:ext uri="{BB962C8B-B14F-4D97-AF65-F5344CB8AC3E}">
        <p14:creationId xmlns:p14="http://schemas.microsoft.com/office/powerpoint/2010/main" val="560407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52</a:t>
            </a:fld>
            <a:endParaRPr lang="en-US"/>
          </a:p>
        </p:txBody>
      </p:sp>
    </p:spTree>
    <p:extLst>
      <p:ext uri="{BB962C8B-B14F-4D97-AF65-F5344CB8AC3E}">
        <p14:creationId xmlns:p14="http://schemas.microsoft.com/office/powerpoint/2010/main" val="414323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1B3EC2-30DE-4AE6-9254-E08B24411B69}"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6991E-7A42-43CE-9F0C-F6F04965BE02}" type="slidenum">
              <a:rPr lang="en-US" smtClean="0"/>
              <a:t>‹#›</a:t>
            </a:fld>
            <a:endParaRPr lang="en-US"/>
          </a:p>
        </p:txBody>
      </p:sp>
    </p:spTree>
    <p:extLst>
      <p:ext uri="{BB962C8B-B14F-4D97-AF65-F5344CB8AC3E}">
        <p14:creationId xmlns:p14="http://schemas.microsoft.com/office/powerpoint/2010/main" val="185721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1B3EC2-30DE-4AE6-9254-E08B24411B69}"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6991E-7A42-43CE-9F0C-F6F04965BE02}" type="slidenum">
              <a:rPr lang="en-US" smtClean="0"/>
              <a:t>‹#›</a:t>
            </a:fld>
            <a:endParaRPr lang="en-US"/>
          </a:p>
        </p:txBody>
      </p:sp>
    </p:spTree>
    <p:extLst>
      <p:ext uri="{BB962C8B-B14F-4D97-AF65-F5344CB8AC3E}">
        <p14:creationId xmlns:p14="http://schemas.microsoft.com/office/powerpoint/2010/main" val="50431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1B3EC2-30DE-4AE6-9254-E08B24411B69}"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6991E-7A42-43CE-9F0C-F6F04965BE02}" type="slidenum">
              <a:rPr lang="en-US" smtClean="0"/>
              <a:t>‹#›</a:t>
            </a:fld>
            <a:endParaRPr lang="en-US"/>
          </a:p>
        </p:txBody>
      </p:sp>
    </p:spTree>
    <p:extLst>
      <p:ext uri="{BB962C8B-B14F-4D97-AF65-F5344CB8AC3E}">
        <p14:creationId xmlns:p14="http://schemas.microsoft.com/office/powerpoint/2010/main" val="372714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800"/>
            </a:lvl1pPr>
          </a:lstStyle>
          <a:p>
            <a:pPr>
              <a:defRPr/>
            </a:pPr>
            <a:r>
              <a:rPr lang="en-US" smtClean="0"/>
              <a:t>CN5E by Tanenbaum &amp; Wetherall, © Pearson Education-Prentice Hall and D. Wetherall, 2011</a:t>
            </a:r>
            <a:endParaRPr lang="en-US" i="0" dirty="0"/>
          </a:p>
        </p:txBody>
      </p:sp>
      <p:sp>
        <p:nvSpPr>
          <p:cNvPr id="4" name="Content Placeholder 2"/>
          <p:cNvSpPr>
            <a:spLocks noGrp="1"/>
          </p:cNvSpPr>
          <p:nvPr>
            <p:ph idx="1"/>
          </p:nvPr>
        </p:nvSpPr>
        <p:spPr>
          <a:xfrm>
            <a:off x="1219199" y="1610714"/>
            <a:ext cx="10386952" cy="4600081"/>
          </a:xfrm>
        </p:spPr>
        <p:txBody>
          <a:bodyPr/>
          <a:lstStyle>
            <a:lvl1pPr>
              <a:buFont typeface="Arial" pitchFamily="34" charset="0"/>
              <a:buNone/>
              <a:defRPr/>
            </a:lvl1pPr>
            <a:lvl2pPr>
              <a:buClr>
                <a:srgbClr val="0000FF"/>
              </a:buClr>
              <a:defRPr/>
            </a:lvl2pPr>
            <a:lvl3pPr>
              <a:buClr>
                <a:srgbClr val="0000FF"/>
              </a:buClr>
              <a:defRPr/>
            </a:lvl3pPr>
            <a:lvl4pPr>
              <a:buClr>
                <a:srgbClr val="0000FF"/>
              </a:buClr>
              <a:defRPr/>
            </a:lvl4pPr>
            <a:lvl5pPr>
              <a:buClr>
                <a:srgbClr val="0000F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352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1B3EC2-30DE-4AE6-9254-E08B24411B69}"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6991E-7A42-43CE-9F0C-F6F04965BE02}" type="slidenum">
              <a:rPr lang="en-US" smtClean="0"/>
              <a:t>‹#›</a:t>
            </a:fld>
            <a:endParaRPr lang="en-US"/>
          </a:p>
        </p:txBody>
      </p:sp>
    </p:spTree>
    <p:extLst>
      <p:ext uri="{BB962C8B-B14F-4D97-AF65-F5344CB8AC3E}">
        <p14:creationId xmlns:p14="http://schemas.microsoft.com/office/powerpoint/2010/main" val="71359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1B3EC2-30DE-4AE6-9254-E08B24411B69}"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6991E-7A42-43CE-9F0C-F6F04965BE02}" type="slidenum">
              <a:rPr lang="en-US" smtClean="0"/>
              <a:t>‹#›</a:t>
            </a:fld>
            <a:endParaRPr lang="en-US"/>
          </a:p>
        </p:txBody>
      </p:sp>
    </p:spTree>
    <p:extLst>
      <p:ext uri="{BB962C8B-B14F-4D97-AF65-F5344CB8AC3E}">
        <p14:creationId xmlns:p14="http://schemas.microsoft.com/office/powerpoint/2010/main" val="304955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1B3EC2-30DE-4AE6-9254-E08B24411B69}"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6991E-7A42-43CE-9F0C-F6F04965BE02}" type="slidenum">
              <a:rPr lang="en-US" smtClean="0"/>
              <a:t>‹#›</a:t>
            </a:fld>
            <a:endParaRPr lang="en-US"/>
          </a:p>
        </p:txBody>
      </p:sp>
    </p:spTree>
    <p:extLst>
      <p:ext uri="{BB962C8B-B14F-4D97-AF65-F5344CB8AC3E}">
        <p14:creationId xmlns:p14="http://schemas.microsoft.com/office/powerpoint/2010/main" val="400886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1B3EC2-30DE-4AE6-9254-E08B24411B69}" type="datetimeFigureOut">
              <a:rPr lang="en-US" smtClean="0"/>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F6991E-7A42-43CE-9F0C-F6F04965BE02}" type="slidenum">
              <a:rPr lang="en-US" smtClean="0"/>
              <a:t>‹#›</a:t>
            </a:fld>
            <a:endParaRPr lang="en-US"/>
          </a:p>
        </p:txBody>
      </p:sp>
    </p:spTree>
    <p:extLst>
      <p:ext uri="{BB962C8B-B14F-4D97-AF65-F5344CB8AC3E}">
        <p14:creationId xmlns:p14="http://schemas.microsoft.com/office/powerpoint/2010/main" val="170237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1B3EC2-30DE-4AE6-9254-E08B24411B69}" type="datetimeFigureOut">
              <a:rPr lang="en-US" smtClean="0"/>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F6991E-7A42-43CE-9F0C-F6F04965BE02}" type="slidenum">
              <a:rPr lang="en-US" smtClean="0"/>
              <a:t>‹#›</a:t>
            </a:fld>
            <a:endParaRPr lang="en-US"/>
          </a:p>
        </p:txBody>
      </p:sp>
    </p:spTree>
    <p:extLst>
      <p:ext uri="{BB962C8B-B14F-4D97-AF65-F5344CB8AC3E}">
        <p14:creationId xmlns:p14="http://schemas.microsoft.com/office/powerpoint/2010/main" val="236639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B3EC2-30DE-4AE6-9254-E08B24411B69}" type="datetimeFigureOut">
              <a:rPr lang="en-US" smtClean="0"/>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F6991E-7A42-43CE-9F0C-F6F04965BE02}" type="slidenum">
              <a:rPr lang="en-US" smtClean="0"/>
              <a:t>‹#›</a:t>
            </a:fld>
            <a:endParaRPr lang="en-US"/>
          </a:p>
        </p:txBody>
      </p:sp>
    </p:spTree>
    <p:extLst>
      <p:ext uri="{BB962C8B-B14F-4D97-AF65-F5344CB8AC3E}">
        <p14:creationId xmlns:p14="http://schemas.microsoft.com/office/powerpoint/2010/main" val="260233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B3EC2-30DE-4AE6-9254-E08B24411B69}"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6991E-7A42-43CE-9F0C-F6F04965BE02}" type="slidenum">
              <a:rPr lang="en-US" smtClean="0"/>
              <a:t>‹#›</a:t>
            </a:fld>
            <a:endParaRPr lang="en-US"/>
          </a:p>
        </p:txBody>
      </p:sp>
    </p:spTree>
    <p:extLst>
      <p:ext uri="{BB962C8B-B14F-4D97-AF65-F5344CB8AC3E}">
        <p14:creationId xmlns:p14="http://schemas.microsoft.com/office/powerpoint/2010/main" val="90778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B3EC2-30DE-4AE6-9254-E08B24411B69}"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6991E-7A42-43CE-9F0C-F6F04965BE02}" type="slidenum">
              <a:rPr lang="en-US" smtClean="0"/>
              <a:t>‹#›</a:t>
            </a:fld>
            <a:endParaRPr lang="en-US"/>
          </a:p>
        </p:txBody>
      </p:sp>
    </p:spTree>
    <p:extLst>
      <p:ext uri="{BB962C8B-B14F-4D97-AF65-F5344CB8AC3E}">
        <p14:creationId xmlns:p14="http://schemas.microsoft.com/office/powerpoint/2010/main" val="332073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B3EC2-30DE-4AE6-9254-E08B24411B69}" type="datetimeFigureOut">
              <a:rPr lang="en-US" smtClean="0"/>
              <a:t>2/27/2014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6991E-7A42-43CE-9F0C-F6F04965BE02}" type="slidenum">
              <a:rPr lang="en-US" smtClean="0"/>
              <a:t>‹#›</a:t>
            </a:fld>
            <a:endParaRPr lang="en-US"/>
          </a:p>
        </p:txBody>
      </p:sp>
    </p:spTree>
    <p:extLst>
      <p:ext uri="{BB962C8B-B14F-4D97-AF65-F5344CB8AC3E}">
        <p14:creationId xmlns:p14="http://schemas.microsoft.com/office/powerpoint/2010/main" val="3095072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mputer.org/" TargetMode="External"/><Relationship Id="rId2" Type="http://schemas.openxmlformats.org/officeDocument/2006/relationships/hyperlink" Target="http://www.acm.org/" TargetMode="Externa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CEN444</a:t>
            </a:r>
            <a:br>
              <a:rPr lang="en-US" dirty="0" smtClean="0"/>
            </a:br>
            <a:r>
              <a:rPr lang="en-US" dirty="0" smtClean="0"/>
              <a:t>Computer Networks</a:t>
            </a:r>
            <a:endParaRPr lang="en-US" dirty="0"/>
          </a:p>
        </p:txBody>
      </p:sp>
      <p:sp>
        <p:nvSpPr>
          <p:cNvPr id="3" name="Subtitle 2"/>
          <p:cNvSpPr>
            <a:spLocks noGrp="1"/>
          </p:cNvSpPr>
          <p:nvPr>
            <p:ph type="subTitle" idx="1"/>
          </p:nvPr>
        </p:nvSpPr>
        <p:spPr/>
        <p:txBody>
          <a:bodyPr/>
          <a:lstStyle/>
          <a:p>
            <a:r>
              <a:rPr lang="en-US" dirty="0" smtClean="0"/>
              <a:t>Chapter 1</a:t>
            </a:r>
            <a:endParaRPr lang="en-US" dirty="0" smtClean="0"/>
          </a:p>
          <a:p>
            <a:r>
              <a:rPr lang="en-US" dirty="0" smtClean="0"/>
              <a:t>Dr. Majed Alresaini</a:t>
            </a:r>
            <a:endParaRPr lang="en-US" dirty="0"/>
          </a:p>
        </p:txBody>
      </p:sp>
    </p:spTree>
    <p:extLst>
      <p:ext uri="{BB962C8B-B14F-4D97-AF65-F5344CB8AC3E}">
        <p14:creationId xmlns:p14="http://schemas.microsoft.com/office/powerpoint/2010/main" val="450169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Business Applications</a:t>
            </a:r>
            <a:endParaRPr lang="en-US" dirty="0"/>
          </a:p>
        </p:txBody>
      </p:sp>
      <p:sp>
        <p:nvSpPr>
          <p:cNvPr id="3" name="Content Placeholder 2"/>
          <p:cNvSpPr>
            <a:spLocks noGrp="1"/>
          </p:cNvSpPr>
          <p:nvPr>
            <p:ph idx="1"/>
          </p:nvPr>
        </p:nvSpPr>
        <p:spPr/>
        <p:txBody>
          <a:bodyPr/>
          <a:lstStyle/>
          <a:p>
            <a:r>
              <a:rPr lang="en-US" dirty="0"/>
              <a:t>A computer network can provide a </a:t>
            </a:r>
            <a:r>
              <a:rPr lang="en-US" dirty="0" smtClean="0"/>
              <a:t>powerful </a:t>
            </a:r>
            <a:r>
              <a:rPr lang="en-US" b="1" dirty="0" smtClean="0"/>
              <a:t>communication </a:t>
            </a:r>
            <a:r>
              <a:rPr lang="en-US" b="1" dirty="0"/>
              <a:t>medium </a:t>
            </a:r>
            <a:r>
              <a:rPr lang="en-US" dirty="0"/>
              <a:t>among </a:t>
            </a:r>
            <a:r>
              <a:rPr lang="en-US" dirty="0" smtClean="0"/>
              <a:t>employees.</a:t>
            </a:r>
          </a:p>
          <a:p>
            <a:r>
              <a:rPr lang="en-US" b="1" dirty="0"/>
              <a:t>email </a:t>
            </a:r>
            <a:r>
              <a:rPr lang="en-US" dirty="0"/>
              <a:t>(</a:t>
            </a:r>
            <a:r>
              <a:rPr lang="en-US" b="1" dirty="0"/>
              <a:t>electronic </a:t>
            </a:r>
            <a:r>
              <a:rPr lang="en-US" b="1" dirty="0" smtClean="0"/>
              <a:t>mail ).</a:t>
            </a:r>
          </a:p>
          <a:p>
            <a:r>
              <a:rPr lang="en-US" b="1" dirty="0"/>
              <a:t>IP </a:t>
            </a:r>
            <a:r>
              <a:rPr lang="en-US" b="1" dirty="0" smtClean="0"/>
              <a:t>telephony. </a:t>
            </a:r>
            <a:r>
              <a:rPr lang="en-US" b="1" dirty="0"/>
              <a:t>Voice over IP </a:t>
            </a:r>
            <a:r>
              <a:rPr lang="en-US" dirty="0"/>
              <a:t>(</a:t>
            </a:r>
            <a:r>
              <a:rPr lang="en-US" b="1" dirty="0"/>
              <a:t>VoIP</a:t>
            </a:r>
            <a:r>
              <a:rPr lang="en-US" dirty="0" smtClean="0"/>
              <a:t>).</a:t>
            </a:r>
          </a:p>
          <a:p>
            <a:r>
              <a:rPr lang="en-US" b="1" dirty="0"/>
              <a:t>Desktop </a:t>
            </a:r>
            <a:r>
              <a:rPr lang="en-US" b="1" dirty="0" smtClean="0"/>
              <a:t>sharing.</a:t>
            </a:r>
          </a:p>
          <a:p>
            <a:r>
              <a:rPr lang="en-US" b="1" dirty="0"/>
              <a:t>e-commerce </a:t>
            </a:r>
            <a:r>
              <a:rPr lang="en-US" dirty="0"/>
              <a:t>(</a:t>
            </a:r>
            <a:r>
              <a:rPr lang="en-US" b="1" dirty="0" smtClean="0"/>
              <a:t>electronic commerce</a:t>
            </a:r>
            <a:r>
              <a:rPr lang="en-US" dirty="0" smtClean="0"/>
              <a:t>).</a:t>
            </a:r>
            <a:endParaRPr lang="en-US" dirty="0"/>
          </a:p>
        </p:txBody>
      </p:sp>
    </p:spTree>
    <p:extLst>
      <p:ext uri="{BB962C8B-B14F-4D97-AF65-F5344CB8AC3E}">
        <p14:creationId xmlns:p14="http://schemas.microsoft.com/office/powerpoint/2010/main" val="156242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 Applications</a:t>
            </a:r>
            <a:endParaRPr lang="en-US" dirty="0"/>
          </a:p>
        </p:txBody>
      </p:sp>
      <p:sp>
        <p:nvSpPr>
          <p:cNvPr id="3" name="Content Placeholder 2"/>
          <p:cNvSpPr>
            <a:spLocks noGrp="1"/>
          </p:cNvSpPr>
          <p:nvPr>
            <p:ph idx="1"/>
          </p:nvPr>
        </p:nvSpPr>
        <p:spPr/>
        <p:txBody>
          <a:bodyPr/>
          <a:lstStyle/>
          <a:p>
            <a:r>
              <a:rPr lang="en-US" dirty="0"/>
              <a:t>‘‘There is no reason for any individual to have a computer in his home</a:t>
            </a:r>
            <a:r>
              <a:rPr lang="en-US" dirty="0" smtClean="0"/>
              <a:t>.’’, </a:t>
            </a:r>
            <a:r>
              <a:rPr lang="en-US" dirty="0"/>
              <a:t>Ken </a:t>
            </a:r>
            <a:r>
              <a:rPr lang="en-US" dirty="0" smtClean="0"/>
              <a:t>Olsen, 1977, </a:t>
            </a:r>
            <a:r>
              <a:rPr lang="en-US" dirty="0"/>
              <a:t>president of the Digital Equipment </a:t>
            </a:r>
            <a:r>
              <a:rPr lang="en-US" dirty="0" smtClean="0"/>
              <a:t>Corporation.</a:t>
            </a:r>
          </a:p>
          <a:p>
            <a:r>
              <a:rPr lang="en-US" dirty="0"/>
              <a:t>Digital </a:t>
            </a:r>
            <a:r>
              <a:rPr lang="en-US" dirty="0" smtClean="0"/>
              <a:t>was number two after IBM.</a:t>
            </a:r>
          </a:p>
          <a:p>
            <a:r>
              <a:rPr lang="en-US" dirty="0"/>
              <a:t>Digital no longer </a:t>
            </a:r>
            <a:r>
              <a:rPr lang="en-US" dirty="0" smtClean="0"/>
              <a:t>exists.</a:t>
            </a:r>
          </a:p>
          <a:p>
            <a:r>
              <a:rPr lang="en-US" dirty="0" smtClean="0"/>
              <a:t>Computer use at home:</a:t>
            </a:r>
          </a:p>
          <a:p>
            <a:pPr lvl="1"/>
            <a:r>
              <a:rPr lang="en-US" dirty="0"/>
              <a:t>word processing and </a:t>
            </a:r>
            <a:r>
              <a:rPr lang="en-US" dirty="0" smtClean="0"/>
              <a:t>games</a:t>
            </a:r>
          </a:p>
          <a:p>
            <a:pPr lvl="1"/>
            <a:r>
              <a:rPr lang="en-US" dirty="0" smtClean="0"/>
              <a:t>Internet access.</a:t>
            </a:r>
          </a:p>
          <a:p>
            <a:pPr lvl="1"/>
            <a:r>
              <a:rPr lang="en-US" dirty="0" smtClean="0"/>
              <a:t>Entertainment: </a:t>
            </a:r>
            <a:r>
              <a:rPr lang="en-US" dirty="0"/>
              <a:t>music, photos, and </a:t>
            </a:r>
            <a:r>
              <a:rPr lang="en-US" dirty="0" smtClean="0"/>
              <a:t>videos.</a:t>
            </a:r>
            <a:endParaRPr lang="en-US" dirty="0"/>
          </a:p>
        </p:txBody>
      </p:sp>
    </p:spTree>
    <p:extLst>
      <p:ext uri="{BB962C8B-B14F-4D97-AF65-F5344CB8AC3E}">
        <p14:creationId xmlns:p14="http://schemas.microsoft.com/office/powerpoint/2010/main" val="1294784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 Applications</a:t>
            </a:r>
            <a:endParaRPr lang="en-US" dirty="0"/>
          </a:p>
        </p:txBody>
      </p:sp>
      <p:sp>
        <p:nvSpPr>
          <p:cNvPr id="3" name="Content Placeholder 2"/>
          <p:cNvSpPr>
            <a:spLocks noGrp="1"/>
          </p:cNvSpPr>
          <p:nvPr>
            <p:ph idx="1"/>
          </p:nvPr>
        </p:nvSpPr>
        <p:spPr/>
        <p:txBody>
          <a:bodyPr>
            <a:normAutofit/>
          </a:bodyPr>
          <a:lstStyle/>
          <a:p>
            <a:r>
              <a:rPr lang="en-US" dirty="0" smtClean="0"/>
              <a:t>Internet provides </a:t>
            </a:r>
            <a:r>
              <a:rPr lang="en-US" b="1" dirty="0"/>
              <a:t>connectivity </a:t>
            </a:r>
            <a:r>
              <a:rPr lang="en-US" dirty="0"/>
              <a:t>to remote computers</a:t>
            </a:r>
            <a:r>
              <a:rPr lang="en-US" dirty="0" smtClean="0"/>
              <a:t>.</a:t>
            </a:r>
          </a:p>
          <a:p>
            <a:r>
              <a:rPr lang="en-US" b="1" dirty="0"/>
              <a:t>Metcalfe’s </a:t>
            </a:r>
            <a:r>
              <a:rPr lang="en-US" b="1" dirty="0" smtClean="0"/>
              <a:t>law</a:t>
            </a:r>
            <a:r>
              <a:rPr lang="en-US" dirty="0" smtClean="0"/>
              <a:t>: the </a:t>
            </a:r>
            <a:r>
              <a:rPr lang="en-US" dirty="0"/>
              <a:t>value of a network is proportional to the square of </a:t>
            </a:r>
            <a:r>
              <a:rPr lang="en-US" dirty="0" smtClean="0"/>
              <a:t>the number </a:t>
            </a:r>
            <a:r>
              <a:rPr lang="en-US" dirty="0"/>
              <a:t>of users because this is roughly the number of different connections </a:t>
            </a:r>
            <a:r>
              <a:rPr lang="en-US" dirty="0" smtClean="0"/>
              <a:t>that may </a:t>
            </a:r>
            <a:r>
              <a:rPr lang="en-US" dirty="0"/>
              <a:t>be </a:t>
            </a:r>
            <a:r>
              <a:rPr lang="en-US" dirty="0" smtClean="0"/>
              <a:t>made.</a:t>
            </a:r>
          </a:p>
          <a:p>
            <a:r>
              <a:rPr lang="en-US" dirty="0" smtClean="0"/>
              <a:t>Surfing the World </a:t>
            </a:r>
            <a:r>
              <a:rPr lang="en-US" dirty="0"/>
              <a:t>Wide Web for information or just for </a:t>
            </a:r>
            <a:r>
              <a:rPr lang="en-US" dirty="0" smtClean="0"/>
              <a:t>fun.</a:t>
            </a:r>
          </a:p>
          <a:p>
            <a:r>
              <a:rPr lang="en-US" dirty="0"/>
              <a:t>Information </a:t>
            </a:r>
            <a:r>
              <a:rPr lang="en-US" dirty="0" smtClean="0"/>
              <a:t>includes </a:t>
            </a:r>
            <a:r>
              <a:rPr lang="en-US" dirty="0"/>
              <a:t>arts, business, cooking, government, health, history, hobbies, recreation, </a:t>
            </a:r>
            <a:r>
              <a:rPr lang="en-US" dirty="0" smtClean="0"/>
              <a:t>science, sports</a:t>
            </a:r>
            <a:r>
              <a:rPr lang="en-US" dirty="0"/>
              <a:t>, </a:t>
            </a:r>
            <a:r>
              <a:rPr lang="en-US" dirty="0" smtClean="0"/>
              <a:t>travel, etc…</a:t>
            </a:r>
          </a:p>
          <a:p>
            <a:r>
              <a:rPr lang="en-US" dirty="0" smtClean="0"/>
              <a:t>Newspapers can be personalized, e.g. you want </a:t>
            </a:r>
            <a:r>
              <a:rPr lang="en-US" dirty="0"/>
              <a:t>everything about </a:t>
            </a:r>
            <a:r>
              <a:rPr lang="en-US" dirty="0" smtClean="0"/>
              <a:t>corrupt politicians</a:t>
            </a:r>
            <a:r>
              <a:rPr lang="en-US" dirty="0"/>
              <a:t>, big </a:t>
            </a:r>
            <a:r>
              <a:rPr lang="en-US" dirty="0" smtClean="0"/>
              <a:t>fires, </a:t>
            </a:r>
            <a:r>
              <a:rPr lang="en-US" dirty="0"/>
              <a:t>and epidemics, but no </a:t>
            </a:r>
            <a:r>
              <a:rPr lang="en-US" dirty="0" smtClean="0"/>
              <a:t>football.</a:t>
            </a:r>
            <a:endParaRPr lang="en-US" dirty="0"/>
          </a:p>
        </p:txBody>
      </p:sp>
    </p:spTree>
    <p:extLst>
      <p:ext uri="{BB962C8B-B14F-4D97-AF65-F5344CB8AC3E}">
        <p14:creationId xmlns:p14="http://schemas.microsoft.com/office/powerpoint/2010/main" val="16496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 Applications</a:t>
            </a:r>
            <a:endParaRPr lang="en-US" dirty="0"/>
          </a:p>
        </p:txBody>
      </p:sp>
      <p:sp>
        <p:nvSpPr>
          <p:cNvPr id="3" name="Content Placeholder 2"/>
          <p:cNvSpPr>
            <a:spLocks noGrp="1"/>
          </p:cNvSpPr>
          <p:nvPr>
            <p:ph idx="1"/>
          </p:nvPr>
        </p:nvSpPr>
        <p:spPr/>
        <p:txBody>
          <a:bodyPr/>
          <a:lstStyle/>
          <a:p>
            <a:r>
              <a:rPr lang="en-US" dirty="0" smtClean="0"/>
              <a:t>Online </a:t>
            </a:r>
            <a:r>
              <a:rPr lang="en-US" dirty="0"/>
              <a:t>digital </a:t>
            </a:r>
            <a:r>
              <a:rPr lang="en-US" dirty="0" smtClean="0"/>
              <a:t>library: ACM (</a:t>
            </a:r>
            <a:r>
              <a:rPr lang="en-US" i="1" dirty="0" smtClean="0">
                <a:hlinkClick r:id="rId2"/>
              </a:rPr>
              <a:t>www.acm.org</a:t>
            </a:r>
            <a:r>
              <a:rPr lang="en-US" dirty="0" smtClean="0"/>
              <a:t>) </a:t>
            </a:r>
            <a:r>
              <a:rPr lang="en-US" dirty="0"/>
              <a:t>and the IEEE Computer Society </a:t>
            </a:r>
            <a:r>
              <a:rPr lang="en-US" dirty="0" smtClean="0"/>
              <a:t>(</a:t>
            </a:r>
            <a:r>
              <a:rPr lang="en-US" i="1" dirty="0" smtClean="0">
                <a:hlinkClick r:id="rId3"/>
              </a:rPr>
              <a:t>www.computer.org</a:t>
            </a:r>
            <a:r>
              <a:rPr lang="en-US" dirty="0" smtClean="0"/>
              <a:t>).</a:t>
            </a:r>
          </a:p>
          <a:p>
            <a:r>
              <a:rPr lang="en-US" dirty="0"/>
              <a:t>I</a:t>
            </a:r>
            <a:r>
              <a:rPr lang="en-US" dirty="0" smtClean="0"/>
              <a:t>nformation </a:t>
            </a:r>
            <a:r>
              <a:rPr lang="en-US" dirty="0"/>
              <a:t>is </a:t>
            </a:r>
            <a:r>
              <a:rPr lang="en-US" dirty="0" smtClean="0"/>
              <a:t>mostly accessed </a:t>
            </a:r>
            <a:r>
              <a:rPr lang="en-US" dirty="0"/>
              <a:t>using the </a:t>
            </a:r>
            <a:r>
              <a:rPr lang="en-US" b="1" dirty="0"/>
              <a:t>client-server</a:t>
            </a:r>
            <a:r>
              <a:rPr lang="en-US" dirty="0"/>
              <a:t> </a:t>
            </a:r>
            <a:r>
              <a:rPr lang="en-US" dirty="0" smtClean="0"/>
              <a:t>model.</a:t>
            </a:r>
          </a:p>
          <a:p>
            <a:r>
              <a:rPr lang="en-US" b="1" dirty="0"/>
              <a:t>peer-to-peer </a:t>
            </a:r>
            <a:r>
              <a:rPr lang="en-US" dirty="0" smtClean="0"/>
              <a:t>communication: everyone can </a:t>
            </a:r>
            <a:r>
              <a:rPr lang="en-US" dirty="0"/>
              <a:t>communicate with one or more </a:t>
            </a:r>
            <a:r>
              <a:rPr lang="en-US" dirty="0" smtClean="0"/>
              <a:t>other; </a:t>
            </a:r>
            <a:r>
              <a:rPr lang="en-US" dirty="0"/>
              <a:t>there is no fixed division into clients and servers.</a:t>
            </a:r>
            <a:endParaRPr lang="en-US" dirty="0" smtClean="0"/>
          </a:p>
          <a:p>
            <a:endParaRPr lang="en-US" dirty="0"/>
          </a:p>
        </p:txBody>
      </p:sp>
      <p:pic>
        <p:nvPicPr>
          <p:cNvPr id="4" name="Picture 3"/>
          <p:cNvPicPr>
            <a:picLocks noChangeAspect="1"/>
          </p:cNvPicPr>
          <p:nvPr/>
        </p:nvPicPr>
        <p:blipFill>
          <a:blip r:embed="rId4"/>
          <a:stretch>
            <a:fillRect/>
          </a:stretch>
        </p:blipFill>
        <p:spPr>
          <a:xfrm>
            <a:off x="3934301" y="4141694"/>
            <a:ext cx="3940297" cy="1860741"/>
          </a:xfrm>
          <a:prstGeom prst="rect">
            <a:avLst/>
          </a:prstGeom>
        </p:spPr>
      </p:pic>
    </p:spTree>
    <p:extLst>
      <p:ext uri="{BB962C8B-B14F-4D97-AF65-F5344CB8AC3E}">
        <p14:creationId xmlns:p14="http://schemas.microsoft.com/office/powerpoint/2010/main" val="419413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peer-to-peer </a:t>
            </a:r>
            <a:r>
              <a:rPr lang="en-US" dirty="0"/>
              <a:t>communication</a:t>
            </a:r>
          </a:p>
        </p:txBody>
      </p:sp>
      <p:sp>
        <p:nvSpPr>
          <p:cNvPr id="3" name="Content Placeholder 2"/>
          <p:cNvSpPr>
            <a:spLocks noGrp="1"/>
          </p:cNvSpPr>
          <p:nvPr>
            <p:ph idx="1"/>
          </p:nvPr>
        </p:nvSpPr>
        <p:spPr/>
        <p:txBody>
          <a:bodyPr>
            <a:normAutofit/>
          </a:bodyPr>
          <a:lstStyle/>
          <a:p>
            <a:r>
              <a:rPr lang="en-US" dirty="0" smtClean="0"/>
              <a:t>No central </a:t>
            </a:r>
            <a:r>
              <a:rPr lang="en-US" dirty="0"/>
              <a:t>database of </a:t>
            </a:r>
            <a:r>
              <a:rPr lang="en-US" dirty="0" smtClean="0"/>
              <a:t>content.</a:t>
            </a:r>
          </a:p>
          <a:p>
            <a:r>
              <a:rPr lang="en-US" dirty="0"/>
              <a:t>E</a:t>
            </a:r>
            <a:r>
              <a:rPr lang="en-US" dirty="0" smtClean="0"/>
              <a:t>ach </a:t>
            </a:r>
            <a:r>
              <a:rPr lang="en-US" dirty="0"/>
              <a:t>user maintains his own database </a:t>
            </a:r>
            <a:r>
              <a:rPr lang="en-US" dirty="0" smtClean="0"/>
              <a:t>locally.</a:t>
            </a:r>
          </a:p>
          <a:p>
            <a:r>
              <a:rPr lang="en-US" dirty="0" smtClean="0"/>
              <a:t>List </a:t>
            </a:r>
            <a:r>
              <a:rPr lang="en-US" dirty="0"/>
              <a:t>of other nearby people who are members of the </a:t>
            </a:r>
            <a:r>
              <a:rPr lang="en-US" dirty="0" smtClean="0"/>
              <a:t>system.</a:t>
            </a:r>
          </a:p>
          <a:p>
            <a:r>
              <a:rPr lang="en-US" dirty="0" smtClean="0"/>
              <a:t>Example: </a:t>
            </a:r>
            <a:r>
              <a:rPr lang="en-US" dirty="0" err="1" smtClean="0"/>
              <a:t>BitTorrent</a:t>
            </a:r>
            <a:r>
              <a:rPr lang="en-US" dirty="0" smtClean="0"/>
              <a:t>, 2003.</a:t>
            </a:r>
          </a:p>
          <a:p>
            <a:r>
              <a:rPr lang="en-US" dirty="0" smtClean="0"/>
              <a:t>Share </a:t>
            </a:r>
            <a:r>
              <a:rPr lang="en-US" dirty="0"/>
              <a:t>music and </a:t>
            </a:r>
            <a:r>
              <a:rPr lang="en-US" dirty="0" smtClean="0"/>
              <a:t>videos.</a:t>
            </a:r>
          </a:p>
          <a:p>
            <a:r>
              <a:rPr lang="en-US" dirty="0" smtClean="0"/>
              <a:t>Napster was shut </a:t>
            </a:r>
            <a:r>
              <a:rPr lang="en-US" dirty="0"/>
              <a:t>down after </a:t>
            </a:r>
            <a:r>
              <a:rPr lang="en-US" dirty="0" smtClean="0"/>
              <a:t>biggest </a:t>
            </a:r>
            <a:r>
              <a:rPr lang="en-US" dirty="0"/>
              <a:t>copyright infringement </a:t>
            </a:r>
            <a:r>
              <a:rPr lang="en-US" dirty="0" smtClean="0"/>
              <a:t>case, 2000.</a:t>
            </a:r>
          </a:p>
          <a:p>
            <a:r>
              <a:rPr lang="en-US" dirty="0" smtClean="0"/>
              <a:t>Email is peer-to-peer.</a:t>
            </a:r>
            <a:endParaRPr lang="en-US" dirty="0"/>
          </a:p>
        </p:txBody>
      </p:sp>
    </p:spTree>
    <p:extLst>
      <p:ext uri="{BB962C8B-B14F-4D97-AF65-F5344CB8AC3E}">
        <p14:creationId xmlns:p14="http://schemas.microsoft.com/office/powerpoint/2010/main" val="7938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peer-to-peer </a:t>
            </a:r>
            <a:r>
              <a:rPr lang="en-US" dirty="0"/>
              <a:t>communication</a:t>
            </a:r>
          </a:p>
        </p:txBody>
      </p:sp>
      <p:sp>
        <p:nvSpPr>
          <p:cNvPr id="3" name="Content Placeholder 2"/>
          <p:cNvSpPr>
            <a:spLocks noGrp="1"/>
          </p:cNvSpPr>
          <p:nvPr>
            <p:ph idx="1"/>
          </p:nvPr>
        </p:nvSpPr>
        <p:spPr/>
        <p:txBody>
          <a:bodyPr>
            <a:normAutofit/>
          </a:bodyPr>
          <a:lstStyle/>
          <a:p>
            <a:r>
              <a:rPr lang="en-US" dirty="0" smtClean="0"/>
              <a:t>Some teenagers are </a:t>
            </a:r>
            <a:r>
              <a:rPr lang="en-US" dirty="0"/>
              <a:t>addicted to </a:t>
            </a:r>
            <a:r>
              <a:rPr lang="en-US" b="1" dirty="0"/>
              <a:t>instant </a:t>
            </a:r>
            <a:r>
              <a:rPr lang="en-US" b="1" dirty="0" smtClean="0"/>
              <a:t>messaging.</a:t>
            </a:r>
          </a:p>
          <a:p>
            <a:r>
              <a:rPr lang="en-US" dirty="0"/>
              <a:t>Twitter, Internet </a:t>
            </a:r>
            <a:r>
              <a:rPr lang="en-US" dirty="0" smtClean="0"/>
              <a:t>radio, YouTube, Facebook, wiki, Wikipedia.</a:t>
            </a:r>
          </a:p>
          <a:p>
            <a:r>
              <a:rPr lang="en-US" dirty="0"/>
              <a:t>w</a:t>
            </a:r>
            <a:r>
              <a:rPr lang="en-US" dirty="0" smtClean="0"/>
              <a:t>iki is </a:t>
            </a:r>
            <a:r>
              <a:rPr lang="en-US" dirty="0"/>
              <a:t>a collaborative Web site that the members of a </a:t>
            </a:r>
            <a:r>
              <a:rPr lang="en-US" dirty="0" smtClean="0"/>
              <a:t>community edit.</a:t>
            </a:r>
          </a:p>
          <a:p>
            <a:r>
              <a:rPr lang="en-US" dirty="0"/>
              <a:t>electronic </a:t>
            </a:r>
            <a:r>
              <a:rPr lang="en-US" dirty="0" smtClean="0"/>
              <a:t>commerce.</a:t>
            </a:r>
          </a:p>
          <a:p>
            <a:r>
              <a:rPr lang="en-US" dirty="0"/>
              <a:t>electronic flea markets (e-flea</a:t>
            </a:r>
            <a:r>
              <a:rPr lang="en-US" dirty="0" smtClean="0"/>
              <a:t>?): </a:t>
            </a:r>
            <a:r>
              <a:rPr lang="en-US" dirty="0"/>
              <a:t>o</a:t>
            </a:r>
            <a:r>
              <a:rPr lang="en-US" dirty="0" smtClean="0"/>
              <a:t>nline </a:t>
            </a:r>
            <a:r>
              <a:rPr lang="en-US" dirty="0"/>
              <a:t>auctions of second-hand </a:t>
            </a:r>
            <a:r>
              <a:rPr lang="en-US" dirty="0" smtClean="0"/>
              <a:t>goods.</a:t>
            </a:r>
          </a:p>
          <a:p>
            <a:r>
              <a:rPr lang="en-US" dirty="0"/>
              <a:t>online </a:t>
            </a:r>
            <a:r>
              <a:rPr lang="en-US" dirty="0" smtClean="0"/>
              <a:t>auctions are </a:t>
            </a:r>
            <a:r>
              <a:rPr lang="en-US" dirty="0"/>
              <a:t>peer-to-peer as consumers </a:t>
            </a:r>
            <a:r>
              <a:rPr lang="en-US" dirty="0" smtClean="0"/>
              <a:t>can </a:t>
            </a:r>
            <a:r>
              <a:rPr lang="en-US" dirty="0"/>
              <a:t>act as both buyers and </a:t>
            </a:r>
            <a:r>
              <a:rPr lang="en-US" dirty="0" smtClean="0"/>
              <a:t>sellers.</a:t>
            </a:r>
            <a:endParaRPr lang="en-US" dirty="0"/>
          </a:p>
        </p:txBody>
      </p:sp>
    </p:spTree>
    <p:extLst>
      <p:ext uri="{BB962C8B-B14F-4D97-AF65-F5344CB8AC3E}">
        <p14:creationId xmlns:p14="http://schemas.microsoft.com/office/powerpoint/2010/main" val="96935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orms </a:t>
            </a:r>
            <a:r>
              <a:rPr lang="en-US" dirty="0"/>
              <a:t>of e-commerce</a:t>
            </a:r>
          </a:p>
        </p:txBody>
      </p:sp>
      <p:pic>
        <p:nvPicPr>
          <p:cNvPr id="4" name="Content Placeholder 3"/>
          <p:cNvPicPr>
            <a:picLocks noGrp="1" noChangeAspect="1"/>
          </p:cNvPicPr>
          <p:nvPr>
            <p:ph idx="1"/>
          </p:nvPr>
        </p:nvPicPr>
        <p:blipFill>
          <a:blip r:embed="rId2"/>
          <a:stretch>
            <a:fillRect/>
          </a:stretch>
        </p:blipFill>
        <p:spPr>
          <a:xfrm>
            <a:off x="838200" y="2553122"/>
            <a:ext cx="10515600" cy="2896344"/>
          </a:xfrm>
          <a:prstGeom prst="rect">
            <a:avLst/>
          </a:prstGeom>
        </p:spPr>
      </p:pic>
    </p:spTree>
    <p:extLst>
      <p:ext uri="{BB962C8B-B14F-4D97-AF65-F5344CB8AC3E}">
        <p14:creationId xmlns:p14="http://schemas.microsoft.com/office/powerpoint/2010/main" val="381477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 Applications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IPTV </a:t>
            </a:r>
            <a:r>
              <a:rPr lang="en-US" dirty="0"/>
              <a:t>(</a:t>
            </a:r>
            <a:r>
              <a:rPr lang="en-US" b="1" dirty="0" smtClean="0"/>
              <a:t>IP </a:t>
            </a:r>
            <a:r>
              <a:rPr lang="en-US" b="1" dirty="0" err="1" smtClean="0"/>
              <a:t>TeleVision</a:t>
            </a:r>
            <a:r>
              <a:rPr lang="en-US" dirty="0" smtClean="0"/>
              <a:t>).</a:t>
            </a:r>
          </a:p>
          <a:p>
            <a:r>
              <a:rPr lang="en-US" dirty="0" smtClean="0"/>
              <a:t>Online game playing.</a:t>
            </a:r>
          </a:p>
          <a:p>
            <a:r>
              <a:rPr lang="en-US" b="1" dirty="0"/>
              <a:t>ubiquitous </a:t>
            </a:r>
            <a:r>
              <a:rPr lang="en-US" b="1" dirty="0" smtClean="0"/>
              <a:t>computing: </a:t>
            </a:r>
            <a:r>
              <a:rPr lang="en-US" dirty="0" smtClean="0"/>
              <a:t>smart homes.</a:t>
            </a:r>
          </a:p>
          <a:p>
            <a:r>
              <a:rPr lang="en-US" b="1" dirty="0"/>
              <a:t>power-line </a:t>
            </a:r>
            <a:r>
              <a:rPr lang="en-US" b="1" dirty="0" smtClean="0"/>
              <a:t>networks.</a:t>
            </a:r>
          </a:p>
          <a:p>
            <a:r>
              <a:rPr lang="en-US" dirty="0"/>
              <a:t>shower may record water </a:t>
            </a:r>
            <a:r>
              <a:rPr lang="en-US" dirty="0" smtClean="0"/>
              <a:t>usage.</a:t>
            </a:r>
          </a:p>
          <a:p>
            <a:r>
              <a:rPr lang="en-US" b="1" dirty="0"/>
              <a:t>RFID </a:t>
            </a:r>
            <a:r>
              <a:rPr lang="en-US" dirty="0"/>
              <a:t>(</a:t>
            </a:r>
            <a:r>
              <a:rPr lang="en-US" b="1" dirty="0"/>
              <a:t>Radio Frequency </a:t>
            </a:r>
            <a:r>
              <a:rPr lang="en-US" b="1" dirty="0" err="1"/>
              <a:t>IDentification</a:t>
            </a:r>
            <a:r>
              <a:rPr lang="en-US" dirty="0" smtClean="0"/>
              <a:t>): </a:t>
            </a:r>
            <a:r>
              <a:rPr lang="en-US" dirty="0"/>
              <a:t>passive </a:t>
            </a:r>
            <a:r>
              <a:rPr lang="en-US" dirty="0" smtClean="0"/>
              <a:t>no battery chips, size </a:t>
            </a:r>
            <a:r>
              <a:rPr lang="en-US" dirty="0"/>
              <a:t>of </a:t>
            </a:r>
            <a:r>
              <a:rPr lang="en-US" dirty="0" smtClean="0"/>
              <a:t>stamps can be </a:t>
            </a:r>
            <a:r>
              <a:rPr lang="en-US" dirty="0"/>
              <a:t>affixed to books, passports, pets, </a:t>
            </a:r>
            <a:r>
              <a:rPr lang="en-US" dirty="0" smtClean="0"/>
              <a:t>credit cards</a:t>
            </a:r>
            <a:r>
              <a:rPr lang="en-US" dirty="0"/>
              <a:t>, </a:t>
            </a:r>
            <a:r>
              <a:rPr lang="en-US" dirty="0" smtClean="0"/>
              <a:t>etc… </a:t>
            </a:r>
          </a:p>
          <a:p>
            <a:r>
              <a:rPr lang="en-US" dirty="0" smtClean="0"/>
              <a:t>This </a:t>
            </a:r>
            <a:r>
              <a:rPr lang="en-US" dirty="0"/>
              <a:t>lets RFID readers locate </a:t>
            </a:r>
            <a:r>
              <a:rPr lang="en-US" dirty="0" smtClean="0"/>
              <a:t>and communicate </a:t>
            </a:r>
            <a:r>
              <a:rPr lang="en-US" dirty="0"/>
              <a:t>with the items over a distance of up to several </a:t>
            </a:r>
            <a:r>
              <a:rPr lang="en-US" dirty="0" smtClean="0"/>
              <a:t>meters</a:t>
            </a:r>
          </a:p>
          <a:p>
            <a:r>
              <a:rPr lang="en-US" dirty="0" smtClean="0"/>
              <a:t>Originally</a:t>
            </a:r>
            <a:r>
              <a:rPr lang="en-US" dirty="0"/>
              <a:t>, RFID was commercialized to replace barcodes. </a:t>
            </a:r>
            <a:endParaRPr lang="en-US" dirty="0" smtClean="0"/>
          </a:p>
          <a:p>
            <a:r>
              <a:rPr lang="en-US" dirty="0" smtClean="0"/>
              <a:t>Barcodes </a:t>
            </a:r>
            <a:r>
              <a:rPr lang="en-US" dirty="0"/>
              <a:t>are free and RFID tags cost a few cents</a:t>
            </a:r>
            <a:r>
              <a:rPr lang="en-US" dirty="0" smtClean="0"/>
              <a:t>.</a:t>
            </a:r>
          </a:p>
        </p:txBody>
      </p:sp>
    </p:spTree>
    <p:extLst>
      <p:ext uri="{BB962C8B-B14F-4D97-AF65-F5344CB8AC3E}">
        <p14:creationId xmlns:p14="http://schemas.microsoft.com/office/powerpoint/2010/main" val="2453439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Mobile Users</a:t>
            </a:r>
            <a:endParaRPr lang="en-US" dirty="0"/>
          </a:p>
        </p:txBody>
      </p:sp>
      <p:sp>
        <p:nvSpPr>
          <p:cNvPr id="3" name="Content Placeholder 2"/>
          <p:cNvSpPr>
            <a:spLocks noGrp="1"/>
          </p:cNvSpPr>
          <p:nvPr>
            <p:ph idx="1"/>
          </p:nvPr>
        </p:nvSpPr>
        <p:spPr/>
        <p:txBody>
          <a:bodyPr>
            <a:normAutofit/>
          </a:bodyPr>
          <a:lstStyle/>
          <a:p>
            <a:r>
              <a:rPr lang="en-US" dirty="0"/>
              <a:t>Mobile </a:t>
            </a:r>
            <a:r>
              <a:rPr lang="en-US" dirty="0" smtClean="0"/>
              <a:t>computers: fastest-growing </a:t>
            </a:r>
            <a:r>
              <a:rPr lang="en-US" dirty="0"/>
              <a:t>segments of the computer </a:t>
            </a:r>
            <a:r>
              <a:rPr lang="en-US" dirty="0" smtClean="0"/>
              <a:t>industry.</a:t>
            </a:r>
          </a:p>
          <a:p>
            <a:r>
              <a:rPr lang="en-US" dirty="0"/>
              <a:t>R</a:t>
            </a:r>
            <a:r>
              <a:rPr lang="en-US" dirty="0" smtClean="0"/>
              <a:t>ead </a:t>
            </a:r>
            <a:r>
              <a:rPr lang="en-US" dirty="0"/>
              <a:t>and send email, tweet, </a:t>
            </a:r>
            <a:r>
              <a:rPr lang="en-US" dirty="0" smtClean="0"/>
              <a:t>watch movies</a:t>
            </a:r>
            <a:r>
              <a:rPr lang="en-US" dirty="0"/>
              <a:t>, </a:t>
            </a:r>
            <a:r>
              <a:rPr lang="en-US" dirty="0" smtClean="0"/>
              <a:t>play </a:t>
            </a:r>
            <a:r>
              <a:rPr lang="en-US" dirty="0"/>
              <a:t>games, or </a:t>
            </a:r>
            <a:r>
              <a:rPr lang="en-US" dirty="0" smtClean="0"/>
              <a:t>surf </a:t>
            </a:r>
            <a:r>
              <a:rPr lang="en-US" dirty="0"/>
              <a:t>the </a:t>
            </a:r>
            <a:r>
              <a:rPr lang="en-US" dirty="0" smtClean="0"/>
              <a:t>Web. </a:t>
            </a:r>
          </a:p>
          <a:p>
            <a:r>
              <a:rPr lang="en-US" dirty="0" smtClean="0"/>
              <a:t>At home, office, anywhere </a:t>
            </a:r>
            <a:r>
              <a:rPr lang="en-US" dirty="0"/>
              <a:t>on land, sea or </a:t>
            </a:r>
            <a:r>
              <a:rPr lang="en-US" dirty="0" smtClean="0"/>
              <a:t>in the air.</a:t>
            </a:r>
          </a:p>
          <a:p>
            <a:r>
              <a:rPr lang="en-US" dirty="0"/>
              <a:t>Connectivity</a:t>
            </a:r>
            <a:r>
              <a:rPr lang="en-US" b="1" dirty="0"/>
              <a:t> </a:t>
            </a:r>
            <a:r>
              <a:rPr lang="en-US" dirty="0"/>
              <a:t>to the Internet enables many of these mobile </a:t>
            </a:r>
            <a:r>
              <a:rPr lang="en-US" dirty="0" smtClean="0"/>
              <a:t>uses using </a:t>
            </a:r>
            <a:r>
              <a:rPr lang="en-US" dirty="0"/>
              <a:t>wireless networks</a:t>
            </a:r>
            <a:r>
              <a:rPr lang="en-US" dirty="0" smtClean="0"/>
              <a:t>.</a:t>
            </a:r>
          </a:p>
          <a:p>
            <a:r>
              <a:rPr lang="en-US" dirty="0"/>
              <a:t>Cellular </a:t>
            </a:r>
            <a:r>
              <a:rPr lang="en-US" dirty="0" smtClean="0"/>
              <a:t>networks, </a:t>
            </a:r>
            <a:r>
              <a:rPr lang="en-US" dirty="0"/>
              <a:t>Wireless </a:t>
            </a:r>
            <a:r>
              <a:rPr lang="en-US" dirty="0" smtClean="0"/>
              <a:t>hotspots.</a:t>
            </a:r>
          </a:p>
          <a:p>
            <a:pPr marL="0" indent="0">
              <a:buNone/>
            </a:pPr>
            <a:endParaRPr lang="en-US" dirty="0" smtClean="0"/>
          </a:p>
          <a:p>
            <a:endParaRPr lang="en-US" dirty="0"/>
          </a:p>
        </p:txBody>
      </p:sp>
    </p:spTree>
    <p:extLst>
      <p:ext uri="{BB962C8B-B14F-4D97-AF65-F5344CB8AC3E}">
        <p14:creationId xmlns:p14="http://schemas.microsoft.com/office/powerpoint/2010/main" val="3227030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Mobile Users</a:t>
            </a:r>
            <a:endParaRPr lang="en-US" dirty="0"/>
          </a:p>
        </p:txBody>
      </p:sp>
      <p:sp>
        <p:nvSpPr>
          <p:cNvPr id="3" name="Content Placeholder 2"/>
          <p:cNvSpPr>
            <a:spLocks noGrp="1"/>
          </p:cNvSpPr>
          <p:nvPr>
            <p:ph idx="1"/>
          </p:nvPr>
        </p:nvSpPr>
        <p:spPr/>
        <p:txBody>
          <a:bodyPr/>
          <a:lstStyle/>
          <a:p>
            <a:r>
              <a:rPr lang="en-US" dirty="0"/>
              <a:t>Wireless networks are of great value to fleets of trucks, taxis, delivery vehicles</a:t>
            </a:r>
            <a:r>
              <a:rPr lang="en-US" dirty="0" smtClean="0"/>
              <a:t>, etc…</a:t>
            </a:r>
          </a:p>
          <a:p>
            <a:r>
              <a:rPr lang="en-US" dirty="0" smtClean="0"/>
              <a:t>Wireless </a:t>
            </a:r>
            <a:r>
              <a:rPr lang="en-US" dirty="0"/>
              <a:t>networks are also important to the </a:t>
            </a:r>
            <a:r>
              <a:rPr lang="en-US" dirty="0" smtClean="0"/>
              <a:t>military.</a:t>
            </a:r>
          </a:p>
          <a:p>
            <a:r>
              <a:rPr lang="en-US" dirty="0" smtClean="0"/>
              <a:t>Wireless vs. Mobile:</a:t>
            </a:r>
          </a:p>
          <a:p>
            <a:endParaRPr lang="en-US" dirty="0"/>
          </a:p>
        </p:txBody>
      </p:sp>
      <p:pic>
        <p:nvPicPr>
          <p:cNvPr id="4" name="Picture 3"/>
          <p:cNvPicPr>
            <a:picLocks noChangeAspect="1"/>
          </p:cNvPicPr>
          <p:nvPr/>
        </p:nvPicPr>
        <p:blipFill>
          <a:blip r:embed="rId2"/>
          <a:stretch>
            <a:fillRect/>
          </a:stretch>
        </p:blipFill>
        <p:spPr>
          <a:xfrm>
            <a:off x="2017058" y="3621313"/>
            <a:ext cx="7707855" cy="2365806"/>
          </a:xfrm>
          <a:prstGeom prst="rect">
            <a:avLst/>
          </a:prstGeom>
        </p:spPr>
      </p:pic>
    </p:spTree>
    <p:extLst>
      <p:ext uri="{BB962C8B-B14F-4D97-AF65-F5344CB8AC3E}">
        <p14:creationId xmlns:p14="http://schemas.microsoft.com/office/powerpoint/2010/main" val="205013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a:t>18th </a:t>
            </a:r>
            <a:r>
              <a:rPr lang="en-US" dirty="0" smtClean="0"/>
              <a:t>century:  great </a:t>
            </a:r>
            <a:r>
              <a:rPr lang="en-US" dirty="0"/>
              <a:t>mechanical </a:t>
            </a:r>
            <a:r>
              <a:rPr lang="en-US" dirty="0" smtClean="0"/>
              <a:t>systems, Industrial Revolution.</a:t>
            </a:r>
          </a:p>
          <a:p>
            <a:r>
              <a:rPr lang="en-US" dirty="0"/>
              <a:t>The 19th </a:t>
            </a:r>
            <a:r>
              <a:rPr lang="en-US" dirty="0" smtClean="0"/>
              <a:t>century: steam </a:t>
            </a:r>
            <a:r>
              <a:rPr lang="en-US" dirty="0"/>
              <a:t>engine</a:t>
            </a:r>
            <a:r>
              <a:rPr lang="en-US" dirty="0" smtClean="0"/>
              <a:t>.</a:t>
            </a:r>
          </a:p>
          <a:p>
            <a:r>
              <a:rPr lang="en-US" dirty="0" smtClean="0"/>
              <a:t>The </a:t>
            </a:r>
            <a:r>
              <a:rPr lang="en-US" dirty="0"/>
              <a:t>20th </a:t>
            </a:r>
            <a:r>
              <a:rPr lang="en-US" dirty="0" smtClean="0"/>
              <a:t>century: information </a:t>
            </a:r>
            <a:r>
              <a:rPr lang="en-US" dirty="0"/>
              <a:t>gathering, processing, </a:t>
            </a:r>
            <a:r>
              <a:rPr lang="en-US" dirty="0" smtClean="0"/>
              <a:t>and distribution.</a:t>
            </a:r>
          </a:p>
          <a:p>
            <a:endParaRPr lang="en-US" dirty="0"/>
          </a:p>
          <a:p>
            <a:r>
              <a:rPr lang="en-US" dirty="0" smtClean="0"/>
              <a:t>Worldwide telephone networks.</a:t>
            </a:r>
          </a:p>
          <a:p>
            <a:r>
              <a:rPr lang="en-US" dirty="0" smtClean="0"/>
              <a:t>Radio </a:t>
            </a:r>
            <a:r>
              <a:rPr lang="en-US" dirty="0"/>
              <a:t>and </a:t>
            </a:r>
            <a:r>
              <a:rPr lang="en-US" dirty="0" smtClean="0"/>
              <a:t>television</a:t>
            </a:r>
          </a:p>
          <a:p>
            <a:r>
              <a:rPr lang="en-US" dirty="0" smtClean="0"/>
              <a:t>The </a:t>
            </a:r>
            <a:r>
              <a:rPr lang="en-US" dirty="0"/>
              <a:t>birth and </a:t>
            </a:r>
            <a:r>
              <a:rPr lang="en-US" dirty="0" smtClean="0"/>
              <a:t>unprecedented growth </a:t>
            </a:r>
            <a:r>
              <a:rPr lang="en-US" dirty="0"/>
              <a:t>of the computer </a:t>
            </a:r>
            <a:r>
              <a:rPr lang="en-US" dirty="0" smtClean="0"/>
              <a:t>industry</a:t>
            </a:r>
          </a:p>
          <a:p>
            <a:r>
              <a:rPr lang="en-US" dirty="0" smtClean="0"/>
              <a:t>The </a:t>
            </a:r>
            <a:r>
              <a:rPr lang="en-US" dirty="0"/>
              <a:t>launching of communication </a:t>
            </a:r>
            <a:r>
              <a:rPr lang="en-US" dirty="0" smtClean="0"/>
              <a:t>satellites.</a:t>
            </a:r>
            <a:endParaRPr lang="en-US" dirty="0"/>
          </a:p>
          <a:p>
            <a:r>
              <a:rPr lang="en-US" dirty="0" smtClean="0"/>
              <a:t>The </a:t>
            </a:r>
            <a:r>
              <a:rPr lang="en-US" dirty="0"/>
              <a:t>Internet.</a:t>
            </a:r>
          </a:p>
        </p:txBody>
      </p:sp>
    </p:spTree>
    <p:extLst>
      <p:ext uri="{BB962C8B-B14F-4D97-AF65-F5344CB8AC3E}">
        <p14:creationId xmlns:p14="http://schemas.microsoft.com/office/powerpoint/2010/main" val="18193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Mobile Users</a:t>
            </a:r>
            <a:endParaRPr lang="en-US" dirty="0"/>
          </a:p>
        </p:txBody>
      </p:sp>
      <p:sp>
        <p:nvSpPr>
          <p:cNvPr id="3" name="Content Placeholder 2"/>
          <p:cNvSpPr>
            <a:spLocks noGrp="1"/>
          </p:cNvSpPr>
          <p:nvPr>
            <p:ph idx="1"/>
          </p:nvPr>
        </p:nvSpPr>
        <p:spPr/>
        <p:txBody>
          <a:bodyPr/>
          <a:lstStyle/>
          <a:p>
            <a:r>
              <a:rPr lang="en-US" dirty="0" smtClean="0"/>
              <a:t>Mobile phones: Text messaging (or texting), 3G and 4G cellular networks, GPS (Global Positioning System), </a:t>
            </a:r>
          </a:p>
          <a:p>
            <a:r>
              <a:rPr lang="en-US" dirty="0" smtClean="0"/>
              <a:t>m-commerce (mobile-commerce): </a:t>
            </a:r>
            <a:r>
              <a:rPr lang="en-US" dirty="0"/>
              <a:t>authorize payments for food in vending machines, movie tickets, and </a:t>
            </a:r>
            <a:r>
              <a:rPr lang="en-US" dirty="0" smtClean="0"/>
              <a:t>other small </a:t>
            </a:r>
            <a:r>
              <a:rPr lang="en-US" dirty="0"/>
              <a:t>items instead of cash and credit cards</a:t>
            </a:r>
            <a:r>
              <a:rPr lang="en-US" dirty="0" smtClean="0"/>
              <a:t>.</a:t>
            </a:r>
          </a:p>
          <a:p>
            <a:r>
              <a:rPr lang="en-US" b="1" dirty="0"/>
              <a:t>NFC </a:t>
            </a:r>
            <a:r>
              <a:rPr lang="en-US" dirty="0"/>
              <a:t>(</a:t>
            </a:r>
            <a:r>
              <a:rPr lang="en-US" b="1" dirty="0"/>
              <a:t>Near Field </a:t>
            </a:r>
            <a:r>
              <a:rPr lang="en-US" b="1" dirty="0" smtClean="0"/>
              <a:t>Communication</a:t>
            </a:r>
            <a:r>
              <a:rPr lang="en-US" dirty="0" smtClean="0"/>
              <a:t>): can </a:t>
            </a:r>
            <a:r>
              <a:rPr lang="en-US" dirty="0"/>
              <a:t>act as an RFID smartcard and interact with a </a:t>
            </a:r>
            <a:r>
              <a:rPr lang="en-US" dirty="0" smtClean="0"/>
              <a:t>nearby reader </a:t>
            </a:r>
            <a:r>
              <a:rPr lang="en-US" dirty="0"/>
              <a:t>for payment.</a:t>
            </a:r>
          </a:p>
        </p:txBody>
      </p:sp>
    </p:spTree>
    <p:extLst>
      <p:ext uri="{BB962C8B-B14F-4D97-AF65-F5344CB8AC3E}">
        <p14:creationId xmlns:p14="http://schemas.microsoft.com/office/powerpoint/2010/main" val="3235477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Sensor networks</a:t>
            </a:r>
            <a:endParaRPr lang="en-US" dirty="0"/>
          </a:p>
        </p:txBody>
      </p:sp>
      <p:sp>
        <p:nvSpPr>
          <p:cNvPr id="3" name="Content Placeholder 2"/>
          <p:cNvSpPr>
            <a:spLocks noGrp="1"/>
          </p:cNvSpPr>
          <p:nvPr>
            <p:ph idx="1"/>
          </p:nvPr>
        </p:nvSpPr>
        <p:spPr/>
        <p:txBody>
          <a:bodyPr>
            <a:normAutofit/>
          </a:bodyPr>
          <a:lstStyle/>
          <a:p>
            <a:r>
              <a:rPr lang="en-US" dirty="0"/>
              <a:t>N</a:t>
            </a:r>
            <a:r>
              <a:rPr lang="en-US" dirty="0" smtClean="0"/>
              <a:t>odes </a:t>
            </a:r>
            <a:r>
              <a:rPr lang="en-US" dirty="0"/>
              <a:t>that gather </a:t>
            </a:r>
            <a:r>
              <a:rPr lang="en-US" dirty="0" smtClean="0"/>
              <a:t>information </a:t>
            </a:r>
            <a:r>
              <a:rPr lang="en-US" dirty="0"/>
              <a:t>they </a:t>
            </a:r>
            <a:r>
              <a:rPr lang="en-US" dirty="0" smtClean="0"/>
              <a:t>sense.</a:t>
            </a:r>
          </a:p>
          <a:p>
            <a:r>
              <a:rPr lang="en-US" dirty="0" smtClean="0"/>
              <a:t> Can </a:t>
            </a:r>
            <a:r>
              <a:rPr lang="en-US" dirty="0"/>
              <a:t>be part of </a:t>
            </a:r>
            <a:r>
              <a:rPr lang="en-US" dirty="0" smtClean="0"/>
              <a:t>cars </a:t>
            </a:r>
            <a:r>
              <a:rPr lang="en-US" dirty="0"/>
              <a:t>or </a:t>
            </a:r>
            <a:r>
              <a:rPr lang="en-US" dirty="0" smtClean="0"/>
              <a:t>phones, etc.. Or may </a:t>
            </a:r>
            <a:r>
              <a:rPr lang="en-US" dirty="0"/>
              <a:t>be small separate devices. </a:t>
            </a:r>
            <a:endParaRPr lang="en-US" dirty="0" smtClean="0"/>
          </a:p>
          <a:p>
            <a:r>
              <a:rPr lang="en-US" dirty="0" smtClean="0"/>
              <a:t>Example: car gather data: </a:t>
            </a:r>
            <a:r>
              <a:rPr lang="en-US" dirty="0"/>
              <a:t>location, speed, vibration, and fuel efficiency </a:t>
            </a:r>
            <a:r>
              <a:rPr lang="en-US" dirty="0" smtClean="0"/>
              <a:t>and </a:t>
            </a:r>
            <a:r>
              <a:rPr lang="en-US" dirty="0"/>
              <a:t>upload this information to a </a:t>
            </a:r>
            <a:r>
              <a:rPr lang="en-US" dirty="0" smtClean="0"/>
              <a:t>database. </a:t>
            </a:r>
          </a:p>
          <a:p>
            <a:r>
              <a:rPr lang="en-US" dirty="0" smtClean="0"/>
              <a:t>Those data can </a:t>
            </a:r>
            <a:r>
              <a:rPr lang="en-US" dirty="0"/>
              <a:t>help find potholes, plan trips around congested roads, and tell you if you are </a:t>
            </a:r>
            <a:r>
              <a:rPr lang="en-US" dirty="0" smtClean="0"/>
              <a:t>a ‘‘</a:t>
            </a:r>
            <a:r>
              <a:rPr lang="en-US" dirty="0"/>
              <a:t>gas guzzler</a:t>
            </a:r>
            <a:r>
              <a:rPr lang="en-US" dirty="0" smtClean="0"/>
              <a:t>’’.</a:t>
            </a:r>
            <a:endParaRPr lang="en-US" dirty="0"/>
          </a:p>
          <a:p>
            <a:r>
              <a:rPr lang="en-US" dirty="0" smtClean="0"/>
              <a:t>Example: tracking the migration </a:t>
            </a:r>
            <a:r>
              <a:rPr lang="en-US" dirty="0"/>
              <a:t>of individual zebras by placing a small sensor on each </a:t>
            </a:r>
            <a:r>
              <a:rPr lang="en-US" dirty="0" smtClean="0"/>
              <a:t>animal. </a:t>
            </a:r>
          </a:p>
        </p:txBody>
      </p:sp>
    </p:spTree>
    <p:extLst>
      <p:ext uri="{BB962C8B-B14F-4D97-AF65-F5344CB8AC3E}">
        <p14:creationId xmlns:p14="http://schemas.microsoft.com/office/powerpoint/2010/main" val="3276595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Sensor networks</a:t>
            </a:r>
            <a:endParaRPr lang="en-US" dirty="0"/>
          </a:p>
        </p:txBody>
      </p:sp>
      <p:sp>
        <p:nvSpPr>
          <p:cNvPr id="3" name="Content Placeholder 2"/>
          <p:cNvSpPr>
            <a:spLocks noGrp="1"/>
          </p:cNvSpPr>
          <p:nvPr>
            <p:ph idx="1"/>
          </p:nvPr>
        </p:nvSpPr>
        <p:spPr/>
        <p:txBody>
          <a:bodyPr>
            <a:normAutofit/>
          </a:bodyPr>
          <a:lstStyle/>
          <a:p>
            <a:r>
              <a:rPr lang="en-US" dirty="0" smtClean="0"/>
              <a:t>Wireless </a:t>
            </a:r>
            <a:r>
              <a:rPr lang="en-US" dirty="0"/>
              <a:t>parking </a:t>
            </a:r>
            <a:r>
              <a:rPr lang="en-US" dirty="0" smtClean="0"/>
              <a:t>meters can </a:t>
            </a:r>
            <a:r>
              <a:rPr lang="en-US" dirty="0"/>
              <a:t>accept credit or debit card payments with instant verification over the </a:t>
            </a:r>
            <a:r>
              <a:rPr lang="en-US" dirty="0" smtClean="0"/>
              <a:t>wireless link</a:t>
            </a:r>
            <a:r>
              <a:rPr lang="en-US" dirty="0"/>
              <a:t>. </a:t>
            </a:r>
            <a:endParaRPr lang="en-US" dirty="0" smtClean="0"/>
          </a:p>
          <a:p>
            <a:r>
              <a:rPr lang="en-US" dirty="0" smtClean="0"/>
              <a:t>Report </a:t>
            </a:r>
            <a:r>
              <a:rPr lang="en-US" dirty="0"/>
              <a:t>when </a:t>
            </a:r>
            <a:r>
              <a:rPr lang="en-US" dirty="0" smtClean="0"/>
              <a:t>in </a:t>
            </a:r>
            <a:r>
              <a:rPr lang="en-US" dirty="0"/>
              <a:t>use over the wireless network. </a:t>
            </a:r>
            <a:endParaRPr lang="en-US" dirty="0" smtClean="0"/>
          </a:p>
          <a:p>
            <a:r>
              <a:rPr lang="en-US" dirty="0" smtClean="0"/>
              <a:t>Drivers can </a:t>
            </a:r>
            <a:r>
              <a:rPr lang="en-US" dirty="0"/>
              <a:t>find </a:t>
            </a:r>
            <a:r>
              <a:rPr lang="en-US" dirty="0" smtClean="0"/>
              <a:t>an available </a:t>
            </a:r>
            <a:r>
              <a:rPr lang="en-US" dirty="0"/>
              <a:t>spot more easily. </a:t>
            </a:r>
            <a:endParaRPr lang="en-US" dirty="0" smtClean="0"/>
          </a:p>
          <a:p>
            <a:r>
              <a:rPr lang="en-US" dirty="0" smtClean="0"/>
              <a:t>When </a:t>
            </a:r>
            <a:r>
              <a:rPr lang="en-US" dirty="0"/>
              <a:t>a meter expires, it </a:t>
            </a:r>
            <a:r>
              <a:rPr lang="en-US" dirty="0" smtClean="0"/>
              <a:t>check for a </a:t>
            </a:r>
            <a:r>
              <a:rPr lang="en-US" dirty="0"/>
              <a:t>car (by bouncing a signal off </a:t>
            </a:r>
            <a:r>
              <a:rPr lang="en-US" dirty="0" smtClean="0"/>
              <a:t>it).</a:t>
            </a:r>
          </a:p>
          <a:p>
            <a:r>
              <a:rPr lang="en-US" dirty="0" smtClean="0"/>
              <a:t>Report </a:t>
            </a:r>
            <a:r>
              <a:rPr lang="en-US" dirty="0"/>
              <a:t>the expiration </a:t>
            </a:r>
            <a:r>
              <a:rPr lang="en-US" dirty="0" smtClean="0"/>
              <a:t>to parking </a:t>
            </a:r>
            <a:r>
              <a:rPr lang="en-US" dirty="0"/>
              <a:t>enforcement. </a:t>
            </a:r>
            <a:endParaRPr lang="en-US" dirty="0" smtClean="0"/>
          </a:p>
          <a:p>
            <a:r>
              <a:rPr lang="en-US" dirty="0" smtClean="0"/>
              <a:t>Estimate: city governments in the U.S. could collect an additional $10 billion this way.</a:t>
            </a:r>
            <a:endParaRPr lang="en-US" dirty="0"/>
          </a:p>
        </p:txBody>
      </p:sp>
    </p:spTree>
    <p:extLst>
      <p:ext uri="{BB962C8B-B14F-4D97-AF65-F5344CB8AC3E}">
        <p14:creationId xmlns:p14="http://schemas.microsoft.com/office/powerpoint/2010/main" val="4032554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Wearable computers</a:t>
            </a:r>
            <a:endParaRPr lang="en-US" dirty="0"/>
          </a:p>
        </p:txBody>
      </p:sp>
      <p:sp>
        <p:nvSpPr>
          <p:cNvPr id="3" name="Content Placeholder 2"/>
          <p:cNvSpPr>
            <a:spLocks noGrp="1"/>
          </p:cNvSpPr>
          <p:nvPr>
            <p:ph idx="1"/>
          </p:nvPr>
        </p:nvSpPr>
        <p:spPr/>
        <p:txBody>
          <a:bodyPr>
            <a:normAutofit/>
          </a:bodyPr>
          <a:lstStyle/>
          <a:p>
            <a:r>
              <a:rPr lang="en-US" dirty="0" smtClean="0"/>
              <a:t>Smart </a:t>
            </a:r>
            <a:r>
              <a:rPr lang="en-US" dirty="0"/>
              <a:t>watches </a:t>
            </a:r>
            <a:r>
              <a:rPr lang="en-US" dirty="0" smtClean="0"/>
              <a:t>with radios </a:t>
            </a:r>
            <a:r>
              <a:rPr lang="en-US" dirty="0"/>
              <a:t>now you can buy them. </a:t>
            </a:r>
            <a:endParaRPr lang="en-US" dirty="0" smtClean="0"/>
          </a:p>
          <a:p>
            <a:r>
              <a:rPr lang="en-US" dirty="0" smtClean="0"/>
              <a:t>Pacemakers </a:t>
            </a:r>
            <a:r>
              <a:rPr lang="en-US" dirty="0"/>
              <a:t>and insulin pumps. </a:t>
            </a:r>
            <a:endParaRPr lang="en-US" dirty="0" smtClean="0"/>
          </a:p>
          <a:p>
            <a:r>
              <a:rPr lang="en-US" dirty="0" smtClean="0"/>
              <a:t>Can </a:t>
            </a:r>
            <a:r>
              <a:rPr lang="en-US" dirty="0"/>
              <a:t>be </a:t>
            </a:r>
            <a:r>
              <a:rPr lang="en-US" dirty="0" smtClean="0"/>
              <a:t>controlled over </a:t>
            </a:r>
            <a:r>
              <a:rPr lang="en-US" dirty="0"/>
              <a:t>a wireless network. </a:t>
            </a:r>
            <a:endParaRPr lang="en-US" dirty="0" smtClean="0"/>
          </a:p>
          <a:p>
            <a:r>
              <a:rPr lang="en-US" dirty="0" smtClean="0"/>
              <a:t>This </a:t>
            </a:r>
            <a:r>
              <a:rPr lang="en-US" dirty="0"/>
              <a:t>lets doctors test and reconfigure them </a:t>
            </a:r>
            <a:r>
              <a:rPr lang="en-US" dirty="0" smtClean="0"/>
              <a:t>more easily</a:t>
            </a:r>
            <a:r>
              <a:rPr lang="en-US" dirty="0"/>
              <a:t>. </a:t>
            </a:r>
            <a:endParaRPr lang="en-US" dirty="0" smtClean="0"/>
          </a:p>
          <a:p>
            <a:r>
              <a:rPr lang="en-US" b="1" dirty="0" smtClean="0"/>
              <a:t>Dangerous</a:t>
            </a:r>
            <a:r>
              <a:rPr lang="en-US" dirty="0" smtClean="0"/>
              <a:t>: </a:t>
            </a:r>
            <a:r>
              <a:rPr lang="en-US" dirty="0"/>
              <a:t>could </a:t>
            </a:r>
            <a:r>
              <a:rPr lang="en-US" dirty="0" smtClean="0"/>
              <a:t>lead </a:t>
            </a:r>
            <a:r>
              <a:rPr lang="en-US" dirty="0"/>
              <a:t>to some nasty problems if the devices are </a:t>
            </a:r>
            <a:r>
              <a:rPr lang="en-US" dirty="0" smtClean="0"/>
              <a:t>insecure can </a:t>
            </a:r>
            <a:r>
              <a:rPr lang="en-US" dirty="0"/>
              <a:t>be </a:t>
            </a:r>
            <a:r>
              <a:rPr lang="en-US" dirty="0" smtClean="0"/>
              <a:t>hacked.</a:t>
            </a:r>
            <a:endParaRPr lang="en-US" dirty="0"/>
          </a:p>
        </p:txBody>
      </p:sp>
    </p:spTree>
    <p:extLst>
      <p:ext uri="{BB962C8B-B14F-4D97-AF65-F5344CB8AC3E}">
        <p14:creationId xmlns:p14="http://schemas.microsoft.com/office/powerpoint/2010/main" val="1448826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Issues</a:t>
            </a:r>
            <a:endParaRPr lang="en-US" dirty="0"/>
          </a:p>
        </p:txBody>
      </p:sp>
      <p:sp>
        <p:nvSpPr>
          <p:cNvPr id="3" name="Content Placeholder 2"/>
          <p:cNvSpPr>
            <a:spLocks noGrp="1"/>
          </p:cNvSpPr>
          <p:nvPr>
            <p:ph idx="1"/>
          </p:nvPr>
        </p:nvSpPr>
        <p:spPr/>
        <p:txBody>
          <a:bodyPr/>
          <a:lstStyle/>
          <a:p>
            <a:r>
              <a:rPr lang="en-US" dirty="0"/>
              <a:t>Computer networks, like the printing press 500 years </a:t>
            </a:r>
            <a:r>
              <a:rPr lang="en-US" dirty="0" smtClean="0"/>
              <a:t>ago.</a:t>
            </a:r>
          </a:p>
          <a:p>
            <a:r>
              <a:rPr lang="en-US" dirty="0"/>
              <a:t>allow </a:t>
            </a:r>
            <a:r>
              <a:rPr lang="en-US" dirty="0" smtClean="0"/>
              <a:t>ordinary citizens </a:t>
            </a:r>
            <a:r>
              <a:rPr lang="en-US" dirty="0"/>
              <a:t>to distribute and view </a:t>
            </a:r>
            <a:r>
              <a:rPr lang="en-US" dirty="0" smtClean="0"/>
              <a:t>content.</a:t>
            </a:r>
          </a:p>
          <a:p>
            <a:r>
              <a:rPr lang="en-US" dirty="0"/>
              <a:t>Social networks, message boards, content sharing </a:t>
            </a:r>
            <a:r>
              <a:rPr lang="en-US" dirty="0" smtClean="0"/>
              <a:t>sites, etc...</a:t>
            </a:r>
          </a:p>
          <a:p>
            <a:r>
              <a:rPr lang="en-US" dirty="0" smtClean="0"/>
              <a:t>politics, religion</a:t>
            </a:r>
            <a:r>
              <a:rPr lang="en-US" dirty="0"/>
              <a:t>, or </a:t>
            </a:r>
            <a:r>
              <a:rPr lang="en-US" dirty="0" smtClean="0"/>
              <a:t>sensitive topics </a:t>
            </a:r>
            <a:r>
              <a:rPr lang="en-US" dirty="0"/>
              <a:t>may be deeply offensive to </a:t>
            </a:r>
            <a:r>
              <a:rPr lang="en-US" dirty="0" smtClean="0"/>
              <a:t>some people.</a:t>
            </a:r>
          </a:p>
          <a:p>
            <a:r>
              <a:rPr lang="en-US" dirty="0"/>
              <a:t>high-resolution color photographs and video </a:t>
            </a:r>
            <a:r>
              <a:rPr lang="en-US" dirty="0" smtClean="0"/>
              <a:t>clips.</a:t>
            </a:r>
          </a:p>
          <a:p>
            <a:r>
              <a:rPr lang="en-US" dirty="0"/>
              <a:t>In the past, people have sued network </a:t>
            </a:r>
            <a:r>
              <a:rPr lang="en-US" dirty="0" smtClean="0"/>
              <a:t>operators.</a:t>
            </a:r>
            <a:endParaRPr lang="en-US" dirty="0"/>
          </a:p>
        </p:txBody>
      </p:sp>
    </p:spTree>
    <p:extLst>
      <p:ext uri="{BB962C8B-B14F-4D97-AF65-F5344CB8AC3E}">
        <p14:creationId xmlns:p14="http://schemas.microsoft.com/office/powerpoint/2010/main" val="1557757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Issues</a:t>
            </a:r>
            <a:endParaRPr lang="en-US" dirty="0"/>
          </a:p>
        </p:txBody>
      </p:sp>
      <p:sp>
        <p:nvSpPr>
          <p:cNvPr id="3" name="Content Placeholder 2"/>
          <p:cNvSpPr>
            <a:spLocks noGrp="1"/>
          </p:cNvSpPr>
          <p:nvPr>
            <p:ph idx="1"/>
          </p:nvPr>
        </p:nvSpPr>
        <p:spPr/>
        <p:txBody>
          <a:bodyPr>
            <a:normAutofit/>
          </a:bodyPr>
          <a:lstStyle/>
          <a:p>
            <a:r>
              <a:rPr lang="en-US" dirty="0"/>
              <a:t>S</a:t>
            </a:r>
            <a:r>
              <a:rPr lang="en-US" dirty="0" smtClean="0"/>
              <a:t>nooping </a:t>
            </a:r>
            <a:r>
              <a:rPr lang="en-US" dirty="0"/>
              <a:t>on the </a:t>
            </a:r>
            <a:r>
              <a:rPr lang="en-US" dirty="0" smtClean="0"/>
              <a:t>traffic.</a:t>
            </a:r>
          </a:p>
          <a:p>
            <a:r>
              <a:rPr lang="en-US" dirty="0"/>
              <a:t>E</a:t>
            </a:r>
            <a:r>
              <a:rPr lang="en-US" dirty="0" smtClean="0"/>
              <a:t>mployee </a:t>
            </a:r>
            <a:r>
              <a:rPr lang="en-US" dirty="0"/>
              <a:t>rights versus employer </a:t>
            </a:r>
            <a:r>
              <a:rPr lang="en-US" dirty="0" smtClean="0"/>
              <a:t>rights.</a:t>
            </a:r>
          </a:p>
          <a:p>
            <a:r>
              <a:rPr lang="en-US" dirty="0"/>
              <a:t>G</a:t>
            </a:r>
            <a:r>
              <a:rPr lang="en-US" dirty="0" smtClean="0"/>
              <a:t>overnment </a:t>
            </a:r>
            <a:r>
              <a:rPr lang="en-US" dirty="0"/>
              <a:t>versus citizen’s </a:t>
            </a:r>
            <a:r>
              <a:rPr lang="en-US" dirty="0" smtClean="0"/>
              <a:t>rights.</a:t>
            </a:r>
          </a:p>
          <a:p>
            <a:r>
              <a:rPr lang="en-US" dirty="0" smtClean="0"/>
              <a:t>People’s privacy.</a:t>
            </a:r>
          </a:p>
          <a:p>
            <a:r>
              <a:rPr lang="en-US" b="1" dirty="0" smtClean="0"/>
              <a:t>Cookies: </a:t>
            </a:r>
            <a:r>
              <a:rPr lang="en-US" dirty="0" smtClean="0"/>
              <a:t>can leak credit card numbers</a:t>
            </a:r>
            <a:r>
              <a:rPr lang="en-US" dirty="0"/>
              <a:t>, social security numbers, </a:t>
            </a:r>
            <a:r>
              <a:rPr lang="en-US" dirty="0" smtClean="0"/>
              <a:t>etc…</a:t>
            </a:r>
          </a:p>
          <a:p>
            <a:r>
              <a:rPr lang="en-US" dirty="0"/>
              <a:t>Google </a:t>
            </a:r>
            <a:r>
              <a:rPr lang="en-US" dirty="0" smtClean="0"/>
              <a:t>show </a:t>
            </a:r>
            <a:r>
              <a:rPr lang="en-US" dirty="0"/>
              <a:t>advertisements based on </a:t>
            </a:r>
            <a:r>
              <a:rPr lang="en-US" dirty="0" smtClean="0"/>
              <a:t>your emails through </a:t>
            </a:r>
            <a:r>
              <a:rPr lang="en-US" b="1" dirty="0" smtClean="0"/>
              <a:t>Gmail</a:t>
            </a:r>
            <a:r>
              <a:rPr lang="en-US" dirty="0" smtClean="0"/>
              <a:t>.</a:t>
            </a:r>
          </a:p>
          <a:p>
            <a:r>
              <a:rPr lang="en-US" dirty="0"/>
              <a:t>M</a:t>
            </a:r>
            <a:r>
              <a:rPr lang="en-US" dirty="0" smtClean="0"/>
              <a:t>edical </a:t>
            </a:r>
            <a:r>
              <a:rPr lang="en-US" dirty="0"/>
              <a:t>advice </a:t>
            </a:r>
            <a:r>
              <a:rPr lang="en-US" dirty="0" smtClean="0"/>
              <a:t>you get </a:t>
            </a:r>
            <a:r>
              <a:rPr lang="en-US" dirty="0"/>
              <a:t>from the </a:t>
            </a:r>
            <a:r>
              <a:rPr lang="en-US" dirty="0" smtClean="0"/>
              <a:t>Internet. </a:t>
            </a:r>
            <a:r>
              <a:rPr lang="en-US" dirty="0"/>
              <a:t>F</a:t>
            </a:r>
            <a:r>
              <a:rPr lang="en-US" dirty="0" smtClean="0"/>
              <a:t>rom who?</a:t>
            </a:r>
          </a:p>
          <a:p>
            <a:r>
              <a:rPr lang="en-US" dirty="0"/>
              <a:t>Electronic junk mail (spam</a:t>
            </a:r>
            <a:r>
              <a:rPr lang="en-US" dirty="0" smtClean="0"/>
              <a:t>).</a:t>
            </a:r>
          </a:p>
          <a:p>
            <a:endParaRPr lang="en-US" dirty="0"/>
          </a:p>
        </p:txBody>
      </p:sp>
    </p:spTree>
    <p:extLst>
      <p:ext uri="{BB962C8B-B14F-4D97-AF65-F5344CB8AC3E}">
        <p14:creationId xmlns:p14="http://schemas.microsoft.com/office/powerpoint/2010/main" val="3969434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Issues</a:t>
            </a:r>
            <a:endParaRPr lang="en-US" dirty="0"/>
          </a:p>
        </p:txBody>
      </p:sp>
      <p:sp>
        <p:nvSpPr>
          <p:cNvPr id="3" name="Content Placeholder 2"/>
          <p:cNvSpPr>
            <a:spLocks noGrp="1"/>
          </p:cNvSpPr>
          <p:nvPr>
            <p:ph idx="1"/>
          </p:nvPr>
        </p:nvSpPr>
        <p:spPr/>
        <p:txBody>
          <a:bodyPr/>
          <a:lstStyle/>
          <a:p>
            <a:r>
              <a:rPr lang="en-US" dirty="0" smtClean="0"/>
              <a:t>Viruses, </a:t>
            </a:r>
            <a:r>
              <a:rPr lang="en-US" b="1" dirty="0" smtClean="0"/>
              <a:t>botnet, phishing, </a:t>
            </a:r>
            <a:r>
              <a:rPr lang="en-US" dirty="0" smtClean="0"/>
              <a:t>etc… </a:t>
            </a:r>
          </a:p>
          <a:p>
            <a:r>
              <a:rPr lang="en-US" dirty="0" smtClean="0"/>
              <a:t>Laws in different countries.</a:t>
            </a:r>
            <a:endParaRPr lang="en-US" dirty="0"/>
          </a:p>
        </p:txBody>
      </p:sp>
    </p:spTree>
    <p:extLst>
      <p:ext uri="{BB962C8B-B14F-4D97-AF65-F5344CB8AC3E}">
        <p14:creationId xmlns:p14="http://schemas.microsoft.com/office/powerpoint/2010/main" val="2473270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NETWORK HARDWARE</a:t>
            </a:r>
            <a:endParaRPr lang="en-US" dirty="0"/>
          </a:p>
        </p:txBody>
      </p:sp>
      <p:sp>
        <p:nvSpPr>
          <p:cNvPr id="3" name="Content Placeholder 2"/>
          <p:cNvSpPr>
            <a:spLocks noGrp="1"/>
          </p:cNvSpPr>
          <p:nvPr>
            <p:ph idx="1"/>
          </p:nvPr>
        </p:nvSpPr>
        <p:spPr/>
        <p:txBody>
          <a:bodyPr/>
          <a:lstStyle/>
          <a:p>
            <a:r>
              <a:rPr lang="en-US" b="1" dirty="0"/>
              <a:t>broadcast </a:t>
            </a:r>
            <a:r>
              <a:rPr lang="en-US" dirty="0"/>
              <a:t>links and </a:t>
            </a:r>
            <a:r>
              <a:rPr lang="en-US" b="1" dirty="0"/>
              <a:t>point-to-point </a:t>
            </a:r>
            <a:r>
              <a:rPr lang="en-US" dirty="0" smtClean="0"/>
              <a:t>links.</a:t>
            </a:r>
          </a:p>
          <a:p>
            <a:r>
              <a:rPr lang="en-US" dirty="0"/>
              <a:t>wireless network is an example of a broadcast link</a:t>
            </a:r>
            <a:r>
              <a:rPr lang="en-US" dirty="0" smtClean="0"/>
              <a:t>.</a:t>
            </a:r>
          </a:p>
          <a:p>
            <a:r>
              <a:rPr lang="en-US" b="1" dirty="0" smtClean="0"/>
              <a:t>Packets: </a:t>
            </a:r>
            <a:r>
              <a:rPr lang="en-US" dirty="0"/>
              <a:t>short </a:t>
            </a:r>
            <a:r>
              <a:rPr lang="en-US" dirty="0" smtClean="0"/>
              <a:t>messages.</a:t>
            </a:r>
          </a:p>
          <a:p>
            <a:r>
              <a:rPr lang="en-US" b="1" dirty="0" smtClean="0"/>
              <a:t>Unicasting: </a:t>
            </a:r>
            <a:r>
              <a:rPr lang="en-US" dirty="0"/>
              <a:t>one sender </a:t>
            </a:r>
            <a:r>
              <a:rPr lang="en-US" dirty="0" smtClean="0"/>
              <a:t>and </a:t>
            </a:r>
            <a:r>
              <a:rPr lang="en-US" dirty="0"/>
              <a:t>one </a:t>
            </a:r>
            <a:r>
              <a:rPr lang="en-US" dirty="0" smtClean="0"/>
              <a:t>receiver.</a:t>
            </a:r>
          </a:p>
          <a:p>
            <a:r>
              <a:rPr lang="en-US" b="1" dirty="0" smtClean="0"/>
              <a:t>Broadcasting: </a:t>
            </a:r>
            <a:r>
              <a:rPr lang="en-US" dirty="0" smtClean="0"/>
              <a:t>to all</a:t>
            </a:r>
            <a:r>
              <a:rPr lang="en-US" b="1" dirty="0" smtClean="0"/>
              <a:t>, multicasting: </a:t>
            </a:r>
            <a:r>
              <a:rPr lang="en-US" dirty="0" smtClean="0"/>
              <a:t>to more than one</a:t>
            </a:r>
            <a:r>
              <a:rPr lang="en-US" b="1" dirty="0" smtClean="0"/>
              <a:t>.</a:t>
            </a:r>
          </a:p>
          <a:p>
            <a:endParaRPr lang="en-US" dirty="0"/>
          </a:p>
        </p:txBody>
      </p:sp>
    </p:spTree>
    <p:extLst>
      <p:ext uri="{BB962C8B-B14F-4D97-AF65-F5344CB8AC3E}">
        <p14:creationId xmlns:p14="http://schemas.microsoft.com/office/powerpoint/2010/main" val="3647945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Networks Classification</a:t>
            </a:r>
            <a:endParaRPr lang="en-US" b="1" dirty="0"/>
          </a:p>
        </p:txBody>
      </p:sp>
      <p:pic>
        <p:nvPicPr>
          <p:cNvPr id="5" name="Content Placeholder 4"/>
          <p:cNvPicPr>
            <a:picLocks noGrp="1" noChangeAspect="1"/>
          </p:cNvPicPr>
          <p:nvPr>
            <p:ph idx="1"/>
          </p:nvPr>
        </p:nvPicPr>
        <p:blipFill>
          <a:blip r:embed="rId2"/>
          <a:stretch>
            <a:fillRect/>
          </a:stretch>
        </p:blipFill>
        <p:spPr>
          <a:xfrm>
            <a:off x="1862261" y="1881799"/>
            <a:ext cx="7472570" cy="4667904"/>
          </a:xfrm>
          <a:prstGeom prst="rect">
            <a:avLst/>
          </a:prstGeom>
        </p:spPr>
      </p:pic>
    </p:spTree>
    <p:extLst>
      <p:ext uri="{BB962C8B-B14F-4D97-AF65-F5344CB8AC3E}">
        <p14:creationId xmlns:p14="http://schemas.microsoft.com/office/powerpoint/2010/main" val="3024388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PANs </a:t>
            </a:r>
            <a:r>
              <a:rPr lang="en-US" dirty="0"/>
              <a:t>(</a:t>
            </a:r>
            <a:r>
              <a:rPr lang="en-US" b="1" dirty="0"/>
              <a:t>Personal Area Networks</a:t>
            </a:r>
            <a:r>
              <a:rPr lang="en-US" dirty="0"/>
              <a:t>)</a:t>
            </a:r>
          </a:p>
        </p:txBody>
      </p:sp>
      <p:pic>
        <p:nvPicPr>
          <p:cNvPr id="4" name="Content Placeholder 3"/>
          <p:cNvPicPr>
            <a:picLocks noGrp="1" noChangeAspect="1"/>
          </p:cNvPicPr>
          <p:nvPr>
            <p:ph idx="1"/>
          </p:nvPr>
        </p:nvPicPr>
        <p:blipFill>
          <a:blip r:embed="rId2"/>
          <a:stretch>
            <a:fillRect/>
          </a:stretch>
        </p:blipFill>
        <p:spPr>
          <a:xfrm>
            <a:off x="2711395" y="1613638"/>
            <a:ext cx="5057030" cy="4687133"/>
          </a:xfrm>
          <a:prstGeom prst="rect">
            <a:avLst/>
          </a:prstGeom>
        </p:spPr>
      </p:pic>
    </p:spTree>
    <p:extLst>
      <p:ext uri="{BB962C8B-B14F-4D97-AF65-F5344CB8AC3E}">
        <p14:creationId xmlns:p14="http://schemas.microsoft.com/office/powerpoint/2010/main" val="789088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b="1" dirty="0"/>
              <a:t>computer </a:t>
            </a:r>
            <a:r>
              <a:rPr lang="en-US" b="1" dirty="0" smtClean="0"/>
              <a:t>networks: </a:t>
            </a:r>
            <a:r>
              <a:rPr lang="en-US" dirty="0" smtClean="0"/>
              <a:t>collection of </a:t>
            </a:r>
            <a:r>
              <a:rPr lang="en-US" dirty="0"/>
              <a:t>autonomous </a:t>
            </a:r>
            <a:r>
              <a:rPr lang="en-US" dirty="0" smtClean="0"/>
              <a:t>computers interconnected </a:t>
            </a:r>
            <a:r>
              <a:rPr lang="en-US" dirty="0"/>
              <a:t>by a single </a:t>
            </a:r>
            <a:r>
              <a:rPr lang="en-US" dirty="0" smtClean="0"/>
              <a:t>technology.</a:t>
            </a:r>
          </a:p>
          <a:p>
            <a:r>
              <a:rPr lang="en-US" dirty="0" smtClean="0"/>
              <a:t>Connections: copper wire, </a:t>
            </a:r>
            <a:r>
              <a:rPr lang="en-US" dirty="0"/>
              <a:t>fiber optics, microwaves, </a:t>
            </a:r>
            <a:r>
              <a:rPr lang="en-US" dirty="0" smtClean="0"/>
              <a:t>infrared, satellites, etc...</a:t>
            </a:r>
          </a:p>
          <a:p>
            <a:r>
              <a:rPr lang="en-US" dirty="0"/>
              <a:t>Networks come in many </a:t>
            </a:r>
            <a:r>
              <a:rPr lang="en-US" dirty="0" smtClean="0"/>
              <a:t>sizes, shapes </a:t>
            </a:r>
            <a:r>
              <a:rPr lang="en-US" dirty="0"/>
              <a:t>and </a:t>
            </a:r>
            <a:r>
              <a:rPr lang="en-US" dirty="0" smtClean="0"/>
              <a:t>forms.</a:t>
            </a:r>
          </a:p>
          <a:p>
            <a:r>
              <a:rPr lang="en-US" dirty="0" smtClean="0"/>
              <a:t>Networks </a:t>
            </a:r>
            <a:r>
              <a:rPr lang="en-US" dirty="0"/>
              <a:t>are usually connected together </a:t>
            </a:r>
            <a:r>
              <a:rPr lang="en-US" dirty="0" smtClean="0"/>
              <a:t>to make </a:t>
            </a:r>
            <a:r>
              <a:rPr lang="en-US" dirty="0"/>
              <a:t>larger </a:t>
            </a:r>
            <a:r>
              <a:rPr lang="en-US" dirty="0" smtClean="0"/>
              <a:t>networks.</a:t>
            </a:r>
          </a:p>
          <a:p>
            <a:r>
              <a:rPr lang="en-US" b="1" dirty="0"/>
              <a:t>Internet </a:t>
            </a:r>
            <a:r>
              <a:rPr lang="en-US" dirty="0" smtClean="0"/>
              <a:t>is </a:t>
            </a:r>
            <a:r>
              <a:rPr lang="en-US" dirty="0"/>
              <a:t>the most well-known example of </a:t>
            </a:r>
            <a:r>
              <a:rPr lang="en-US" dirty="0" smtClean="0"/>
              <a:t>a network </a:t>
            </a:r>
            <a:r>
              <a:rPr lang="en-US" dirty="0"/>
              <a:t>of </a:t>
            </a:r>
            <a:r>
              <a:rPr lang="en-US" dirty="0" smtClean="0"/>
              <a:t>networks.</a:t>
            </a:r>
            <a:endParaRPr lang="en-US" dirty="0"/>
          </a:p>
        </p:txBody>
      </p:sp>
    </p:spTree>
    <p:extLst>
      <p:ext uri="{BB962C8B-B14F-4D97-AF65-F5344CB8AC3E}">
        <p14:creationId xmlns:p14="http://schemas.microsoft.com/office/powerpoint/2010/main" val="1047329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LAN </a:t>
            </a:r>
            <a:r>
              <a:rPr lang="en-US" dirty="0"/>
              <a:t>(</a:t>
            </a:r>
            <a:r>
              <a:rPr lang="en-US" b="1" dirty="0"/>
              <a:t>Local Area Network</a:t>
            </a:r>
            <a:r>
              <a:rPr lang="en-US" dirty="0"/>
              <a:t>)</a:t>
            </a:r>
          </a:p>
        </p:txBody>
      </p:sp>
      <p:pic>
        <p:nvPicPr>
          <p:cNvPr id="4" name="Content Placeholder 3"/>
          <p:cNvPicPr>
            <a:picLocks noGrp="1" noChangeAspect="1"/>
          </p:cNvPicPr>
          <p:nvPr>
            <p:ph idx="1"/>
          </p:nvPr>
        </p:nvPicPr>
        <p:blipFill>
          <a:blip r:embed="rId2"/>
          <a:stretch>
            <a:fillRect/>
          </a:stretch>
        </p:blipFill>
        <p:spPr>
          <a:xfrm>
            <a:off x="837859" y="1690688"/>
            <a:ext cx="9940527" cy="4368206"/>
          </a:xfrm>
          <a:prstGeom prst="rect">
            <a:avLst/>
          </a:prstGeom>
        </p:spPr>
      </p:pic>
    </p:spTree>
    <p:extLst>
      <p:ext uri="{BB962C8B-B14F-4D97-AF65-F5344CB8AC3E}">
        <p14:creationId xmlns:p14="http://schemas.microsoft.com/office/powerpoint/2010/main" val="1615742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 </a:t>
            </a:r>
            <a:r>
              <a:rPr lang="en-US" dirty="0"/>
              <a:t>(</a:t>
            </a:r>
            <a:r>
              <a:rPr lang="en-US" b="1" dirty="0"/>
              <a:t>Metropolitan Area Network</a:t>
            </a:r>
            <a:r>
              <a:rPr lang="en-US" dirty="0"/>
              <a:t>)</a:t>
            </a:r>
          </a:p>
        </p:txBody>
      </p:sp>
      <p:pic>
        <p:nvPicPr>
          <p:cNvPr id="4" name="Content Placeholder 3"/>
          <p:cNvPicPr>
            <a:picLocks noGrp="1" noChangeAspect="1"/>
          </p:cNvPicPr>
          <p:nvPr>
            <p:ph idx="1"/>
          </p:nvPr>
        </p:nvPicPr>
        <p:blipFill>
          <a:blip r:embed="rId2"/>
          <a:stretch>
            <a:fillRect/>
          </a:stretch>
        </p:blipFill>
        <p:spPr>
          <a:xfrm>
            <a:off x="838201" y="1212330"/>
            <a:ext cx="9776790" cy="5186032"/>
          </a:xfrm>
          <a:prstGeom prst="rect">
            <a:avLst/>
          </a:prstGeom>
        </p:spPr>
      </p:pic>
    </p:spTree>
    <p:extLst>
      <p:ext uri="{BB962C8B-B14F-4D97-AF65-F5344CB8AC3E}">
        <p14:creationId xmlns:p14="http://schemas.microsoft.com/office/powerpoint/2010/main" val="678452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WAN </a:t>
            </a:r>
            <a:r>
              <a:rPr lang="en-US" dirty="0"/>
              <a:t>(</a:t>
            </a:r>
            <a:r>
              <a:rPr lang="en-US" b="1" dirty="0"/>
              <a:t>Wide Area Network</a:t>
            </a:r>
            <a:r>
              <a:rPr lang="en-US" dirty="0"/>
              <a:t>)</a:t>
            </a:r>
          </a:p>
        </p:txBody>
      </p:sp>
      <p:pic>
        <p:nvPicPr>
          <p:cNvPr id="4" name="Content Placeholder 3"/>
          <p:cNvPicPr>
            <a:picLocks noGrp="1" noChangeAspect="1"/>
          </p:cNvPicPr>
          <p:nvPr>
            <p:ph idx="1"/>
          </p:nvPr>
        </p:nvPicPr>
        <p:blipFill>
          <a:blip r:embed="rId2"/>
          <a:stretch>
            <a:fillRect/>
          </a:stretch>
        </p:blipFill>
        <p:spPr>
          <a:xfrm>
            <a:off x="2584173" y="1685558"/>
            <a:ext cx="6957391" cy="4587780"/>
          </a:xfrm>
          <a:prstGeom prst="rect">
            <a:avLst/>
          </a:prstGeom>
        </p:spPr>
      </p:pic>
    </p:spTree>
    <p:extLst>
      <p:ext uri="{BB962C8B-B14F-4D97-AF65-F5344CB8AC3E}">
        <p14:creationId xmlns:p14="http://schemas.microsoft.com/office/powerpoint/2010/main" val="2430737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NETWORK SOFTWARE</a:t>
            </a:r>
            <a:endParaRPr lang="en-US" dirty="0"/>
          </a:p>
        </p:txBody>
      </p:sp>
      <p:pic>
        <p:nvPicPr>
          <p:cNvPr id="4" name="Content Placeholder 3"/>
          <p:cNvPicPr>
            <a:picLocks noGrp="1" noChangeAspect="1"/>
          </p:cNvPicPr>
          <p:nvPr>
            <p:ph idx="1"/>
          </p:nvPr>
        </p:nvPicPr>
        <p:blipFill>
          <a:blip r:embed="rId2"/>
          <a:stretch>
            <a:fillRect/>
          </a:stretch>
        </p:blipFill>
        <p:spPr>
          <a:xfrm>
            <a:off x="3180521" y="1429852"/>
            <a:ext cx="5788549" cy="5105479"/>
          </a:xfrm>
          <a:prstGeom prst="rect">
            <a:avLst/>
          </a:prstGeom>
        </p:spPr>
      </p:pic>
    </p:spTree>
    <p:extLst>
      <p:ext uri="{BB962C8B-B14F-4D97-AF65-F5344CB8AC3E}">
        <p14:creationId xmlns:p14="http://schemas.microsoft.com/office/powerpoint/2010/main" val="1841556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Protocol Hierarchies</a:t>
            </a:r>
            <a:endParaRPr lang="en-US" dirty="0"/>
          </a:p>
        </p:txBody>
      </p:sp>
      <p:pic>
        <p:nvPicPr>
          <p:cNvPr id="4" name="Content Placeholder 3"/>
          <p:cNvPicPr>
            <a:picLocks noGrp="1" noChangeAspect="1"/>
          </p:cNvPicPr>
          <p:nvPr>
            <p:ph idx="1"/>
          </p:nvPr>
        </p:nvPicPr>
        <p:blipFill>
          <a:blip r:embed="rId2"/>
          <a:stretch>
            <a:fillRect/>
          </a:stretch>
        </p:blipFill>
        <p:spPr>
          <a:xfrm>
            <a:off x="3509179" y="1690687"/>
            <a:ext cx="5324719" cy="4756159"/>
          </a:xfrm>
          <a:prstGeom prst="rect">
            <a:avLst/>
          </a:prstGeom>
        </p:spPr>
      </p:pic>
    </p:spTree>
    <p:extLst>
      <p:ext uri="{BB962C8B-B14F-4D97-AF65-F5344CB8AC3E}">
        <p14:creationId xmlns:p14="http://schemas.microsoft.com/office/powerpoint/2010/main" val="261057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en-US" dirty="0" smtClean="0"/>
              <a:t>irtual </a:t>
            </a:r>
            <a:r>
              <a:rPr lang="en-US" dirty="0"/>
              <a:t>C</a:t>
            </a:r>
            <a:r>
              <a:rPr lang="en-US" dirty="0" smtClean="0"/>
              <a:t>ommunication</a:t>
            </a:r>
            <a:endParaRPr lang="en-US" dirty="0"/>
          </a:p>
        </p:txBody>
      </p:sp>
      <p:pic>
        <p:nvPicPr>
          <p:cNvPr id="4" name="Content Placeholder 3"/>
          <p:cNvPicPr>
            <a:picLocks noGrp="1" noChangeAspect="1"/>
          </p:cNvPicPr>
          <p:nvPr>
            <p:ph idx="1"/>
          </p:nvPr>
        </p:nvPicPr>
        <p:blipFill>
          <a:blip r:embed="rId2"/>
          <a:stretch>
            <a:fillRect/>
          </a:stretch>
        </p:blipFill>
        <p:spPr>
          <a:xfrm>
            <a:off x="1994027" y="1746347"/>
            <a:ext cx="8203945" cy="4848241"/>
          </a:xfrm>
          <a:prstGeom prst="rect">
            <a:avLst/>
          </a:prstGeom>
        </p:spPr>
      </p:pic>
    </p:spTree>
    <p:extLst>
      <p:ext uri="{BB962C8B-B14F-4D97-AF65-F5344CB8AC3E}">
        <p14:creationId xmlns:p14="http://schemas.microsoft.com/office/powerpoint/2010/main" val="3795107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 Issues for the Layers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Error detection, </a:t>
            </a:r>
            <a:r>
              <a:rPr lang="en-US" b="1" dirty="0"/>
              <a:t>error </a:t>
            </a:r>
            <a:r>
              <a:rPr lang="en-US" b="1" dirty="0" smtClean="0"/>
              <a:t>correction.</a:t>
            </a:r>
          </a:p>
          <a:p>
            <a:r>
              <a:rPr lang="en-US" b="1" dirty="0" smtClean="0"/>
              <a:t>Routing,  what if node in a path down?</a:t>
            </a:r>
          </a:p>
          <a:p>
            <a:r>
              <a:rPr lang="en-US" b="1" dirty="0" smtClean="0"/>
              <a:t>Addressing </a:t>
            </a:r>
            <a:r>
              <a:rPr lang="en-US" dirty="0"/>
              <a:t>or </a:t>
            </a:r>
            <a:r>
              <a:rPr lang="en-US" b="1" dirty="0" smtClean="0"/>
              <a:t>naming.</a:t>
            </a:r>
          </a:p>
          <a:p>
            <a:r>
              <a:rPr lang="en-US" b="1" dirty="0" smtClean="0"/>
              <a:t>Scalable</a:t>
            </a:r>
            <a:r>
              <a:rPr lang="en-US" dirty="0" smtClean="0"/>
              <a:t>.</a:t>
            </a:r>
          </a:p>
          <a:p>
            <a:r>
              <a:rPr lang="en-US" b="1" dirty="0" smtClean="0"/>
              <a:t>Statistical multiplexing.</a:t>
            </a:r>
          </a:p>
          <a:p>
            <a:r>
              <a:rPr lang="en-US" b="1" dirty="0"/>
              <a:t>F</a:t>
            </a:r>
            <a:r>
              <a:rPr lang="en-US" b="1" dirty="0" smtClean="0"/>
              <a:t>low control.</a:t>
            </a:r>
          </a:p>
          <a:p>
            <a:r>
              <a:rPr lang="en-US" b="1" dirty="0" smtClean="0"/>
              <a:t>Congestion.</a:t>
            </a:r>
          </a:p>
          <a:p>
            <a:r>
              <a:rPr lang="en-US" b="1" dirty="0" smtClean="0"/>
              <a:t>Real time.</a:t>
            </a:r>
          </a:p>
          <a:p>
            <a:r>
              <a:rPr lang="en-US" b="1" dirty="0"/>
              <a:t>Quality of </a:t>
            </a:r>
            <a:r>
              <a:rPr lang="en-US" b="1" dirty="0" smtClean="0"/>
              <a:t>service</a:t>
            </a:r>
          </a:p>
          <a:p>
            <a:r>
              <a:rPr lang="en-US" b="1" dirty="0" smtClean="0"/>
              <a:t>Confidentiality, integrity, authentication.</a:t>
            </a:r>
            <a:endParaRPr lang="en-US" dirty="0" smtClean="0"/>
          </a:p>
          <a:p>
            <a:endParaRPr lang="en-US" b="1" dirty="0" smtClean="0"/>
          </a:p>
        </p:txBody>
      </p:sp>
    </p:spTree>
    <p:extLst>
      <p:ext uri="{BB962C8B-B14F-4D97-AF65-F5344CB8AC3E}">
        <p14:creationId xmlns:p14="http://schemas.microsoft.com/office/powerpoint/2010/main" val="21810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Connection-Oriented </a:t>
            </a:r>
            <a:r>
              <a:rPr lang="en-US" b="1" dirty="0" smtClean="0"/>
              <a:t>vs. </a:t>
            </a:r>
            <a:r>
              <a:rPr lang="en-US" b="1" dirty="0"/>
              <a:t>Connectionless </a:t>
            </a:r>
            <a:endParaRPr lang="en-US" dirty="0"/>
          </a:p>
        </p:txBody>
      </p:sp>
      <p:sp>
        <p:nvSpPr>
          <p:cNvPr id="3" name="Content Placeholder 2"/>
          <p:cNvSpPr>
            <a:spLocks noGrp="1"/>
          </p:cNvSpPr>
          <p:nvPr>
            <p:ph idx="1"/>
          </p:nvPr>
        </p:nvSpPr>
        <p:spPr/>
        <p:txBody>
          <a:bodyPr/>
          <a:lstStyle/>
          <a:p>
            <a:r>
              <a:rPr lang="en-US" b="1" dirty="0" smtClean="0"/>
              <a:t>Connection-oriented: </a:t>
            </a:r>
            <a:r>
              <a:rPr lang="en-US" dirty="0" smtClean="0"/>
              <a:t>first establishes a </a:t>
            </a:r>
            <a:r>
              <a:rPr lang="en-US" dirty="0"/>
              <a:t>connection, uses the connection, and then releases the connection</a:t>
            </a:r>
            <a:r>
              <a:rPr lang="en-US" dirty="0" smtClean="0"/>
              <a:t>.</a:t>
            </a:r>
          </a:p>
          <a:p>
            <a:r>
              <a:rPr lang="en-US" b="1" dirty="0"/>
              <a:t>circuit </a:t>
            </a:r>
            <a:r>
              <a:rPr lang="en-US" dirty="0" smtClean="0"/>
              <a:t>is </a:t>
            </a:r>
            <a:r>
              <a:rPr lang="en-US" dirty="0"/>
              <a:t>a connection with associated </a:t>
            </a:r>
            <a:r>
              <a:rPr lang="en-US" dirty="0" smtClean="0"/>
              <a:t>resources such </a:t>
            </a:r>
            <a:r>
              <a:rPr lang="en-US" dirty="0"/>
              <a:t>as a fixed bandwidth</a:t>
            </a:r>
            <a:r>
              <a:rPr lang="en-US" dirty="0" smtClean="0"/>
              <a:t>. Example: </a:t>
            </a:r>
            <a:r>
              <a:rPr lang="en-US" dirty="0"/>
              <a:t>telephone </a:t>
            </a:r>
            <a:r>
              <a:rPr lang="en-US" dirty="0" smtClean="0"/>
              <a:t>network.</a:t>
            </a:r>
          </a:p>
          <a:p>
            <a:r>
              <a:rPr lang="en-US" b="1" dirty="0" smtClean="0"/>
              <a:t>Connectionless: </a:t>
            </a:r>
            <a:r>
              <a:rPr lang="en-US" dirty="0"/>
              <a:t>Each message </a:t>
            </a:r>
            <a:r>
              <a:rPr lang="en-US" dirty="0" smtClean="0"/>
              <a:t>(</a:t>
            </a:r>
            <a:r>
              <a:rPr lang="en-US" b="1" dirty="0"/>
              <a:t>packet</a:t>
            </a:r>
            <a:r>
              <a:rPr lang="en-US" dirty="0" smtClean="0"/>
              <a:t>) </a:t>
            </a:r>
            <a:r>
              <a:rPr lang="en-US" dirty="0"/>
              <a:t>carries the full destination </a:t>
            </a:r>
            <a:r>
              <a:rPr lang="en-US" dirty="0" smtClean="0"/>
              <a:t>address. </a:t>
            </a:r>
          </a:p>
          <a:p>
            <a:r>
              <a:rPr lang="en-US" b="1" dirty="0"/>
              <a:t>store-and-forward </a:t>
            </a:r>
            <a:r>
              <a:rPr lang="en-US" b="1" dirty="0" smtClean="0"/>
              <a:t>switching vs. </a:t>
            </a:r>
            <a:r>
              <a:rPr lang="en-US" b="1" dirty="0"/>
              <a:t>cut-through </a:t>
            </a:r>
            <a:r>
              <a:rPr lang="en-US" b="1" dirty="0" smtClean="0"/>
              <a:t>switching.</a:t>
            </a:r>
          </a:p>
          <a:p>
            <a:r>
              <a:rPr lang="en-US" dirty="0" smtClean="0"/>
              <a:t>connectionless service is called </a:t>
            </a:r>
            <a:r>
              <a:rPr lang="en-US" b="1" dirty="0" smtClean="0"/>
              <a:t>datagram </a:t>
            </a:r>
            <a:r>
              <a:rPr lang="en-US" dirty="0" smtClean="0"/>
              <a:t>service.</a:t>
            </a:r>
            <a:endParaRPr lang="en-US" dirty="0"/>
          </a:p>
        </p:txBody>
      </p:sp>
    </p:spTree>
    <p:extLst>
      <p:ext uri="{BB962C8B-B14F-4D97-AF65-F5344CB8AC3E}">
        <p14:creationId xmlns:p14="http://schemas.microsoft.com/office/powerpoint/2010/main" val="1932409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ypes </a:t>
            </a:r>
            <a:r>
              <a:rPr lang="en-US" dirty="0"/>
              <a:t>of service.</a:t>
            </a:r>
          </a:p>
        </p:txBody>
      </p:sp>
      <p:pic>
        <p:nvPicPr>
          <p:cNvPr id="4" name="Content Placeholder 3"/>
          <p:cNvPicPr>
            <a:picLocks noGrp="1" noChangeAspect="1"/>
          </p:cNvPicPr>
          <p:nvPr>
            <p:ph idx="1"/>
          </p:nvPr>
        </p:nvPicPr>
        <p:blipFill>
          <a:blip r:embed="rId2"/>
          <a:stretch>
            <a:fillRect/>
          </a:stretch>
        </p:blipFill>
        <p:spPr>
          <a:xfrm>
            <a:off x="1509445" y="1690688"/>
            <a:ext cx="9333794" cy="4702161"/>
          </a:xfrm>
          <a:prstGeom prst="rect">
            <a:avLst/>
          </a:prstGeom>
        </p:spPr>
      </p:pic>
    </p:spTree>
    <p:extLst>
      <p:ext uri="{BB962C8B-B14F-4D97-AF65-F5344CB8AC3E}">
        <p14:creationId xmlns:p14="http://schemas.microsoft.com/office/powerpoint/2010/main" val="1123474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Service Primitives</a:t>
            </a:r>
            <a:endParaRPr lang="en-US" dirty="0"/>
          </a:p>
        </p:txBody>
      </p:sp>
      <p:pic>
        <p:nvPicPr>
          <p:cNvPr id="4" name="Content Placeholder 3"/>
          <p:cNvPicPr>
            <a:picLocks noGrp="1" noChangeAspect="1"/>
          </p:cNvPicPr>
          <p:nvPr>
            <p:ph idx="1"/>
          </p:nvPr>
        </p:nvPicPr>
        <p:blipFill>
          <a:blip r:embed="rId2"/>
          <a:stretch>
            <a:fillRect/>
          </a:stretch>
        </p:blipFill>
        <p:spPr>
          <a:xfrm>
            <a:off x="1365677" y="2138901"/>
            <a:ext cx="9572735" cy="3768918"/>
          </a:xfrm>
          <a:prstGeom prst="rect">
            <a:avLst/>
          </a:prstGeom>
        </p:spPr>
      </p:pic>
    </p:spTree>
    <p:extLst>
      <p:ext uri="{BB962C8B-B14F-4D97-AF65-F5344CB8AC3E}">
        <p14:creationId xmlns:p14="http://schemas.microsoft.com/office/powerpoint/2010/main" val="84175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Networks vs. distributed systems </a:t>
            </a:r>
            <a:endParaRPr lang="en-US" dirty="0"/>
          </a:p>
        </p:txBody>
      </p:sp>
      <p:sp>
        <p:nvSpPr>
          <p:cNvPr id="3" name="Content Placeholder 2"/>
          <p:cNvSpPr>
            <a:spLocks noGrp="1"/>
          </p:cNvSpPr>
          <p:nvPr>
            <p:ph idx="1"/>
          </p:nvPr>
        </p:nvSpPr>
        <p:spPr/>
        <p:txBody>
          <a:bodyPr/>
          <a:lstStyle/>
          <a:p>
            <a:r>
              <a:rPr lang="en-US" b="1" dirty="0"/>
              <a:t>distributed </a:t>
            </a:r>
            <a:r>
              <a:rPr lang="en-US" b="1" dirty="0" smtClean="0"/>
              <a:t>system: </a:t>
            </a:r>
            <a:r>
              <a:rPr lang="en-US" dirty="0"/>
              <a:t>collection of independent computers appears to its users as a single coherent </a:t>
            </a:r>
            <a:r>
              <a:rPr lang="en-US" dirty="0" smtClean="0"/>
              <a:t>system.</a:t>
            </a:r>
          </a:p>
          <a:p>
            <a:r>
              <a:rPr lang="en-US" dirty="0"/>
              <a:t>A well-known example of a </a:t>
            </a:r>
            <a:r>
              <a:rPr lang="en-US" dirty="0" smtClean="0"/>
              <a:t>distributed system </a:t>
            </a:r>
            <a:r>
              <a:rPr lang="en-US" dirty="0"/>
              <a:t>is </a:t>
            </a:r>
            <a:r>
              <a:rPr lang="en-US" dirty="0" smtClean="0"/>
              <a:t>the</a:t>
            </a:r>
          </a:p>
          <a:p>
            <a:pPr marL="0" indent="0">
              <a:buNone/>
            </a:pPr>
            <a:r>
              <a:rPr lang="en-US" dirty="0"/>
              <a:t>	</a:t>
            </a:r>
            <a:r>
              <a:rPr lang="en-US" dirty="0" smtClean="0"/>
              <a:t> </a:t>
            </a:r>
            <a:r>
              <a:rPr lang="en-US" b="1" dirty="0"/>
              <a:t>World Wide </a:t>
            </a:r>
            <a:r>
              <a:rPr lang="en-US" b="1" dirty="0" smtClean="0"/>
              <a:t>Web (WWW).</a:t>
            </a:r>
          </a:p>
          <a:p>
            <a:r>
              <a:rPr lang="en-US" dirty="0" smtClean="0"/>
              <a:t>WWW runs </a:t>
            </a:r>
            <a:r>
              <a:rPr lang="en-US" dirty="0"/>
              <a:t>on top of the Internet and presents </a:t>
            </a:r>
            <a:r>
              <a:rPr lang="en-US" dirty="0" smtClean="0"/>
              <a:t>a model </a:t>
            </a:r>
            <a:r>
              <a:rPr lang="en-US" dirty="0"/>
              <a:t>in which everything looks like a </a:t>
            </a:r>
            <a:r>
              <a:rPr lang="en-US" dirty="0" smtClean="0"/>
              <a:t>document </a:t>
            </a:r>
            <a:r>
              <a:rPr lang="en-US" dirty="0"/>
              <a:t>(Web page</a:t>
            </a:r>
            <a:r>
              <a:rPr lang="en-US" dirty="0" smtClean="0"/>
              <a:t>).</a:t>
            </a:r>
          </a:p>
          <a:p>
            <a:r>
              <a:rPr lang="en-US" dirty="0" smtClean="0"/>
              <a:t>A </a:t>
            </a:r>
            <a:r>
              <a:rPr lang="en-US" dirty="0"/>
              <a:t>distributed system is a software system built on top of a </a:t>
            </a:r>
            <a:r>
              <a:rPr lang="en-US" dirty="0" smtClean="0"/>
              <a:t>network.</a:t>
            </a:r>
          </a:p>
          <a:p>
            <a:r>
              <a:rPr lang="en-US" dirty="0"/>
              <a:t>The software </a:t>
            </a:r>
            <a:r>
              <a:rPr lang="en-US" dirty="0" smtClean="0"/>
              <a:t>gives distributed systems </a:t>
            </a:r>
            <a:r>
              <a:rPr lang="en-US" dirty="0"/>
              <a:t>high degree of cohesiveness and </a:t>
            </a:r>
            <a:r>
              <a:rPr lang="en-US" dirty="0" smtClean="0"/>
              <a:t>transparency.</a:t>
            </a:r>
            <a:endParaRPr lang="en-US" dirty="0"/>
          </a:p>
        </p:txBody>
      </p:sp>
    </p:spTree>
    <p:extLst>
      <p:ext uri="{BB962C8B-B14F-4D97-AF65-F5344CB8AC3E}">
        <p14:creationId xmlns:p14="http://schemas.microsoft.com/office/powerpoint/2010/main" val="2207935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client-server interaction</a:t>
            </a:r>
          </a:p>
        </p:txBody>
      </p:sp>
      <p:pic>
        <p:nvPicPr>
          <p:cNvPr id="4" name="Content Placeholder 3"/>
          <p:cNvPicPr>
            <a:picLocks noGrp="1" noChangeAspect="1"/>
          </p:cNvPicPr>
          <p:nvPr>
            <p:ph idx="1"/>
          </p:nvPr>
        </p:nvPicPr>
        <p:blipFill>
          <a:blip r:embed="rId2"/>
          <a:stretch>
            <a:fillRect/>
          </a:stretch>
        </p:blipFill>
        <p:spPr>
          <a:xfrm>
            <a:off x="1261507" y="2584174"/>
            <a:ext cx="9738163" cy="2854518"/>
          </a:xfrm>
          <a:prstGeom prst="rect">
            <a:avLst/>
          </a:prstGeom>
        </p:spPr>
      </p:pic>
    </p:spTree>
    <p:extLst>
      <p:ext uri="{BB962C8B-B14F-4D97-AF65-F5344CB8AC3E}">
        <p14:creationId xmlns:p14="http://schemas.microsoft.com/office/powerpoint/2010/main" val="2169061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Services </a:t>
            </a:r>
            <a:r>
              <a:rPr lang="en-US" b="1" dirty="0" smtClean="0"/>
              <a:t>vs. </a:t>
            </a:r>
            <a:r>
              <a:rPr lang="en-US" b="1" dirty="0"/>
              <a:t>Protocols</a:t>
            </a:r>
            <a:endParaRPr lang="en-US" dirty="0"/>
          </a:p>
        </p:txBody>
      </p:sp>
      <p:sp>
        <p:nvSpPr>
          <p:cNvPr id="3" name="Content Placeholder 2"/>
          <p:cNvSpPr>
            <a:spLocks noGrp="1"/>
          </p:cNvSpPr>
          <p:nvPr>
            <p:ph idx="1"/>
          </p:nvPr>
        </p:nvSpPr>
        <p:spPr/>
        <p:txBody>
          <a:bodyPr/>
          <a:lstStyle/>
          <a:p>
            <a:r>
              <a:rPr lang="en-US" dirty="0" smtClean="0"/>
              <a:t>A service </a:t>
            </a:r>
            <a:r>
              <a:rPr lang="en-US" dirty="0"/>
              <a:t>relates to an interface </a:t>
            </a:r>
            <a:r>
              <a:rPr lang="en-US" dirty="0" smtClean="0"/>
              <a:t>between two layers.</a:t>
            </a:r>
          </a:p>
          <a:p>
            <a:r>
              <a:rPr lang="en-US" dirty="0" smtClean="0"/>
              <a:t>A protocol is a set </a:t>
            </a:r>
            <a:r>
              <a:rPr lang="en-US" dirty="0"/>
              <a:t>of rules governing the format and meaning </a:t>
            </a:r>
            <a:r>
              <a:rPr lang="en-US" dirty="0" smtClean="0"/>
              <a:t>of the </a:t>
            </a:r>
            <a:r>
              <a:rPr lang="en-US" dirty="0"/>
              <a:t>packets, or messages that are exchanged by the peer entities within a layer</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2487675" y="3480672"/>
            <a:ext cx="6187198" cy="2696291"/>
          </a:xfrm>
          <a:prstGeom prst="rect">
            <a:avLst/>
          </a:prstGeom>
        </p:spPr>
      </p:pic>
    </p:spTree>
    <p:extLst>
      <p:ext uri="{BB962C8B-B14F-4D97-AF65-F5344CB8AC3E}">
        <p14:creationId xmlns:p14="http://schemas.microsoft.com/office/powerpoint/2010/main" val="2760853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a:t>
            </a:r>
            <a:r>
              <a:rPr lang="en-US" b="1" dirty="0"/>
              <a:t>OSI </a:t>
            </a:r>
            <a:r>
              <a:rPr lang="en-US" dirty="0"/>
              <a:t>(</a:t>
            </a:r>
            <a:r>
              <a:rPr lang="en-US" b="1" dirty="0"/>
              <a:t>Open Systems Interconnection)</a:t>
            </a:r>
            <a:endParaRPr lang="en-US" dirty="0"/>
          </a:p>
        </p:txBody>
      </p:sp>
      <p:sp>
        <p:nvSpPr>
          <p:cNvPr id="4" name="Rectangle 3"/>
          <p:cNvSpPr>
            <a:spLocks noGrp="1" noChangeArrowheads="1"/>
          </p:cNvSpPr>
          <p:nvPr>
            <p:ph idx="1"/>
          </p:nvPr>
        </p:nvSpPr>
        <p:spPr/>
        <p:txBody>
          <a:bodyPr/>
          <a:lstStyle/>
          <a:p>
            <a:r>
              <a:rPr lang="en-US" dirty="0" smtClean="0"/>
              <a:t>A principled, international standard, seven layer model to connect different systems</a:t>
            </a:r>
          </a:p>
        </p:txBody>
      </p:sp>
      <p:grpSp>
        <p:nvGrpSpPr>
          <p:cNvPr id="5" name="Group 4"/>
          <p:cNvGrpSpPr/>
          <p:nvPr/>
        </p:nvGrpSpPr>
        <p:grpSpPr>
          <a:xfrm>
            <a:off x="2516754" y="2696571"/>
            <a:ext cx="7200900" cy="3503523"/>
            <a:chOff x="1276350" y="2095500"/>
            <a:chExt cx="7200900" cy="3503523"/>
          </a:xfrm>
        </p:grpSpPr>
        <p:pic>
          <p:nvPicPr>
            <p:cNvPr id="6" name="Picture 2"/>
            <p:cNvPicPr>
              <a:picLocks noChangeAspect="1" noChangeArrowheads="1"/>
            </p:cNvPicPr>
            <p:nvPr/>
          </p:nvPicPr>
          <p:blipFill>
            <a:blip r:embed="rId2" cstate="print"/>
            <a:srcRect l="3830" t="14352" r="63162" b="2546"/>
            <a:stretch>
              <a:fillRect/>
            </a:stretch>
          </p:blipFill>
          <p:spPr bwMode="auto">
            <a:xfrm>
              <a:off x="1276350" y="2162175"/>
              <a:ext cx="2257425" cy="3419475"/>
            </a:xfrm>
            <a:prstGeom prst="rect">
              <a:avLst/>
            </a:prstGeom>
            <a:noFill/>
            <a:ln w="9525">
              <a:noFill/>
              <a:miter lim="800000"/>
              <a:headEnd/>
              <a:tailEnd/>
            </a:ln>
          </p:spPr>
        </p:pic>
        <p:sp>
          <p:nvSpPr>
            <p:cNvPr id="7" name="TextBox 6"/>
            <p:cNvSpPr txBox="1"/>
            <p:nvPr/>
          </p:nvSpPr>
          <p:spPr>
            <a:xfrm>
              <a:off x="3448050" y="2095500"/>
              <a:ext cx="5029200" cy="3503523"/>
            </a:xfrm>
            <a:prstGeom prst="rect">
              <a:avLst/>
            </a:prstGeom>
            <a:noFill/>
          </p:spPr>
          <p:txBody>
            <a:bodyPr wrap="square" rtlCol="0">
              <a:spAutoFit/>
            </a:bodyPr>
            <a:lstStyle/>
            <a:p>
              <a:pPr>
                <a:lnSpc>
                  <a:spcPts val="3800"/>
                </a:lnSpc>
              </a:pPr>
              <a:r>
                <a:rPr lang="en-US" sz="2000" dirty="0" smtClean="0"/>
                <a:t>– Provides functions needed by users</a:t>
              </a:r>
            </a:p>
            <a:p>
              <a:pPr>
                <a:lnSpc>
                  <a:spcPts val="3800"/>
                </a:lnSpc>
              </a:pPr>
              <a:r>
                <a:rPr lang="en-US" sz="2000" dirty="0" smtClean="0"/>
                <a:t>– Converts different representations</a:t>
              </a:r>
            </a:p>
            <a:p>
              <a:pPr>
                <a:lnSpc>
                  <a:spcPts val="3800"/>
                </a:lnSpc>
              </a:pPr>
              <a:r>
                <a:rPr lang="en-US" sz="2000" dirty="0" smtClean="0"/>
                <a:t>– Manages task dialogs</a:t>
              </a:r>
            </a:p>
            <a:p>
              <a:pPr>
                <a:lnSpc>
                  <a:spcPts val="3800"/>
                </a:lnSpc>
              </a:pPr>
              <a:r>
                <a:rPr lang="en-US" sz="2000" dirty="0" smtClean="0"/>
                <a:t>– Provides end-to-end delivery</a:t>
              </a:r>
            </a:p>
            <a:p>
              <a:pPr>
                <a:lnSpc>
                  <a:spcPts val="3800"/>
                </a:lnSpc>
              </a:pPr>
              <a:r>
                <a:rPr lang="en-US" sz="2000" dirty="0" smtClean="0"/>
                <a:t>– Sends packets over multiple links</a:t>
              </a:r>
            </a:p>
            <a:p>
              <a:pPr>
                <a:lnSpc>
                  <a:spcPts val="3800"/>
                </a:lnSpc>
              </a:pPr>
              <a:r>
                <a:rPr lang="en-US" sz="2000" dirty="0" smtClean="0"/>
                <a:t>– Sends frames of information</a:t>
              </a:r>
            </a:p>
            <a:p>
              <a:pPr>
                <a:lnSpc>
                  <a:spcPts val="3800"/>
                </a:lnSpc>
              </a:pPr>
              <a:r>
                <a:rPr lang="en-US" sz="2000" dirty="0" smtClean="0"/>
                <a:t>– Sends bits as signals</a:t>
              </a:r>
              <a:endParaRPr lang="en-US" sz="2000" dirty="0"/>
            </a:p>
          </p:txBody>
        </p:sp>
      </p:grpSp>
    </p:spTree>
    <p:extLst>
      <p:ext uri="{BB962C8B-B14F-4D97-AF65-F5344CB8AC3E}">
        <p14:creationId xmlns:p14="http://schemas.microsoft.com/office/powerpoint/2010/main" val="598019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a:t>
            </a:r>
            <a:r>
              <a:rPr lang="en-US" b="1" dirty="0"/>
              <a:t>OSI </a:t>
            </a:r>
            <a:r>
              <a:rPr lang="en-US" dirty="0"/>
              <a:t>(</a:t>
            </a:r>
            <a:r>
              <a:rPr lang="en-US" b="1" dirty="0"/>
              <a:t>Open Systems </a:t>
            </a:r>
            <a:r>
              <a:rPr lang="en-US" b="1" dirty="0" smtClean="0"/>
              <a:t>Interconnection)</a:t>
            </a:r>
            <a:endParaRPr lang="en-US" dirty="0"/>
          </a:p>
        </p:txBody>
      </p:sp>
      <p:pic>
        <p:nvPicPr>
          <p:cNvPr id="4" name="Content Placeholder 3"/>
          <p:cNvPicPr>
            <a:picLocks noGrp="1" noChangeAspect="1"/>
          </p:cNvPicPr>
          <p:nvPr>
            <p:ph idx="1"/>
          </p:nvPr>
        </p:nvPicPr>
        <p:blipFill>
          <a:blip r:embed="rId2"/>
          <a:stretch>
            <a:fillRect/>
          </a:stretch>
        </p:blipFill>
        <p:spPr>
          <a:xfrm>
            <a:off x="3140765" y="1383161"/>
            <a:ext cx="5669280" cy="5022588"/>
          </a:xfrm>
          <a:prstGeom prst="rect">
            <a:avLst/>
          </a:prstGeom>
        </p:spPr>
      </p:pic>
    </p:spTree>
    <p:extLst>
      <p:ext uri="{BB962C8B-B14F-4D97-AF65-F5344CB8AC3E}">
        <p14:creationId xmlns:p14="http://schemas.microsoft.com/office/powerpoint/2010/main" val="724063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TCP/IP Reference Model</a:t>
            </a:r>
            <a:endParaRPr lang="en-US" dirty="0"/>
          </a:p>
        </p:txBody>
      </p:sp>
      <p:pic>
        <p:nvPicPr>
          <p:cNvPr id="4" name="Content Placeholder 3"/>
          <p:cNvPicPr>
            <a:picLocks noGrp="1" noChangeAspect="1"/>
          </p:cNvPicPr>
          <p:nvPr>
            <p:ph idx="1"/>
          </p:nvPr>
        </p:nvPicPr>
        <p:blipFill>
          <a:blip r:embed="rId2"/>
          <a:stretch>
            <a:fillRect/>
          </a:stretch>
        </p:blipFill>
        <p:spPr>
          <a:xfrm>
            <a:off x="2097087" y="1690688"/>
            <a:ext cx="7890219" cy="4559037"/>
          </a:xfrm>
          <a:prstGeom prst="rect">
            <a:avLst/>
          </a:prstGeom>
        </p:spPr>
      </p:pic>
    </p:spTree>
    <p:extLst>
      <p:ext uri="{BB962C8B-B14F-4D97-AF65-F5344CB8AC3E}">
        <p14:creationId xmlns:p14="http://schemas.microsoft.com/office/powerpoint/2010/main" val="31782601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TCP/IP Reference Model</a:t>
            </a:r>
            <a:endParaRPr lang="en-US" dirty="0"/>
          </a:p>
        </p:txBody>
      </p:sp>
      <p:pic>
        <p:nvPicPr>
          <p:cNvPr id="4" name="Content Placeholder 3"/>
          <p:cNvPicPr>
            <a:picLocks noGrp="1" noChangeAspect="1"/>
          </p:cNvPicPr>
          <p:nvPr>
            <p:ph idx="1"/>
          </p:nvPr>
        </p:nvPicPr>
        <p:blipFill>
          <a:blip r:embed="rId2"/>
          <a:stretch>
            <a:fillRect/>
          </a:stretch>
        </p:blipFill>
        <p:spPr>
          <a:xfrm>
            <a:off x="870088" y="1900362"/>
            <a:ext cx="10482485" cy="4214191"/>
          </a:xfrm>
          <a:prstGeom prst="rect">
            <a:avLst/>
          </a:prstGeom>
        </p:spPr>
      </p:pic>
    </p:spTree>
    <p:extLst>
      <p:ext uri="{BB962C8B-B14F-4D97-AF65-F5344CB8AC3E}">
        <p14:creationId xmlns:p14="http://schemas.microsoft.com/office/powerpoint/2010/main" val="2968753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vs. TCP/IP</a:t>
            </a:r>
            <a:endParaRPr lang="en-US" dirty="0"/>
          </a:p>
        </p:txBody>
      </p:sp>
      <p:sp>
        <p:nvSpPr>
          <p:cNvPr id="4" name="Rectangle 3"/>
          <p:cNvSpPr>
            <a:spLocks noGrp="1" noChangeArrowheads="1"/>
          </p:cNvSpPr>
          <p:nvPr>
            <p:ph idx="1"/>
          </p:nvPr>
        </p:nvSpPr>
        <p:spPr/>
        <p:txBody>
          <a:bodyPr/>
          <a:lstStyle/>
          <a:p>
            <a:r>
              <a:rPr lang="en-US" dirty="0" smtClean="0"/>
              <a:t>OSI:</a:t>
            </a:r>
          </a:p>
          <a:p>
            <a:pPr lvl="2">
              <a:buFont typeface="Arial" pitchFamily="34" charset="0"/>
              <a:buChar char="+"/>
            </a:pPr>
            <a:r>
              <a:rPr lang="en-US" dirty="0" smtClean="0"/>
              <a:t>Very influential model with clear concepts</a:t>
            </a:r>
          </a:p>
          <a:p>
            <a:pPr lvl="2"/>
            <a:r>
              <a:rPr lang="en-US" dirty="0" smtClean="0"/>
              <a:t>Models, protocols and adoption all bogged down by politics and complexity</a:t>
            </a:r>
          </a:p>
          <a:p>
            <a:r>
              <a:rPr lang="en-US" dirty="0" smtClean="0"/>
              <a:t>TCP/IP:</a:t>
            </a:r>
          </a:p>
          <a:p>
            <a:pPr lvl="2">
              <a:buFont typeface="Arial" pitchFamily="34" charset="0"/>
              <a:buChar char="+"/>
            </a:pPr>
            <a:r>
              <a:rPr lang="en-US" dirty="0" smtClean="0"/>
              <a:t>Very successful protocols that worked well and thrived</a:t>
            </a:r>
          </a:p>
          <a:p>
            <a:pPr lvl="2"/>
            <a:r>
              <a:rPr lang="en-US" dirty="0" smtClean="0"/>
              <a:t>Weak model derived after the fact from protocols</a:t>
            </a:r>
          </a:p>
          <a:p>
            <a:endParaRPr lang="en-US" dirty="0" smtClean="0"/>
          </a:p>
        </p:txBody>
      </p:sp>
    </p:spTree>
    <p:extLst>
      <p:ext uri="{BB962C8B-B14F-4D97-AF65-F5344CB8AC3E}">
        <p14:creationId xmlns:p14="http://schemas.microsoft.com/office/powerpoint/2010/main" val="24381070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Model Used in This </a:t>
            </a:r>
            <a:r>
              <a:rPr lang="en-US" b="1" dirty="0" smtClean="0"/>
              <a:t>Course</a:t>
            </a:r>
            <a:endParaRPr lang="en-US" dirty="0"/>
          </a:p>
        </p:txBody>
      </p:sp>
      <p:pic>
        <p:nvPicPr>
          <p:cNvPr id="4" name="Content Placeholder 3"/>
          <p:cNvPicPr>
            <a:picLocks noGrp="1" noChangeAspect="1"/>
          </p:cNvPicPr>
          <p:nvPr>
            <p:ph idx="1"/>
          </p:nvPr>
        </p:nvPicPr>
        <p:blipFill>
          <a:blip r:embed="rId2"/>
          <a:stretch>
            <a:fillRect/>
          </a:stretch>
        </p:blipFill>
        <p:spPr>
          <a:xfrm>
            <a:off x="3783393" y="1773142"/>
            <a:ext cx="4704027" cy="4532242"/>
          </a:xfrm>
          <a:prstGeom prst="rect">
            <a:avLst/>
          </a:prstGeom>
        </p:spPr>
      </p:pic>
    </p:spTree>
    <p:extLst>
      <p:ext uri="{BB962C8B-B14F-4D97-AF65-F5344CB8AC3E}">
        <p14:creationId xmlns:p14="http://schemas.microsoft.com/office/powerpoint/2010/main" val="41251452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Internet (1)</a:t>
            </a:r>
          </a:p>
        </p:txBody>
      </p:sp>
      <p:sp>
        <p:nvSpPr>
          <p:cNvPr id="6" name="Footer Placeholder 5"/>
          <p:cNvSpPr>
            <a:spLocks noGrp="1"/>
          </p:cNvSpPr>
          <p:nvPr>
            <p:ph type="ftr" sz="quarter" idx="10"/>
          </p:nvPr>
        </p:nvSpPr>
        <p:spPr/>
        <p:txBody>
          <a:bodyPr/>
          <a:lstStyle/>
          <a:p>
            <a:r>
              <a:rPr lang="en-US" smtClean="0"/>
              <a:t>CN5E by Tanenbaum &amp; Wetherall, © Pearson Education-Prentice Hall and D. Wetherall, 2011</a:t>
            </a:r>
            <a:endParaRPr lang="en-US" dirty="0"/>
          </a:p>
        </p:txBody>
      </p:sp>
      <p:sp>
        <p:nvSpPr>
          <p:cNvPr id="44035" name="Rectangle 3"/>
          <p:cNvSpPr>
            <a:spLocks noGrp="1" noChangeArrowheads="1"/>
          </p:cNvSpPr>
          <p:nvPr>
            <p:ph idx="1"/>
          </p:nvPr>
        </p:nvSpPr>
        <p:spPr>
          <a:xfrm>
            <a:off x="2447924" y="1410689"/>
            <a:ext cx="7790214" cy="4600081"/>
          </a:xfrm>
        </p:spPr>
        <p:txBody>
          <a:bodyPr/>
          <a:lstStyle/>
          <a:p>
            <a:r>
              <a:rPr lang="en-US" dirty="0" smtClean="0"/>
              <a:t>Before the Internet was the ARPANET, a decentralized, packet-switched network based on </a:t>
            </a:r>
            <a:r>
              <a:rPr lang="en-US" dirty="0" err="1" smtClean="0"/>
              <a:t>Baran’s</a:t>
            </a:r>
            <a:r>
              <a:rPr lang="en-US" dirty="0" smtClean="0"/>
              <a:t> ideas.</a:t>
            </a:r>
          </a:p>
        </p:txBody>
      </p:sp>
      <p:pic>
        <p:nvPicPr>
          <p:cNvPr id="44036" name="Picture 2"/>
          <p:cNvPicPr>
            <a:picLocks noChangeAspect="1" noChangeArrowheads="1"/>
          </p:cNvPicPr>
          <p:nvPr/>
        </p:nvPicPr>
        <p:blipFill>
          <a:blip r:embed="rId3" cstate="print"/>
          <a:srcRect l="49459" t="6250" b="10156"/>
          <a:stretch>
            <a:fillRect/>
          </a:stretch>
        </p:blipFill>
        <p:spPr bwMode="auto">
          <a:xfrm>
            <a:off x="4501886" y="2557679"/>
            <a:ext cx="4546864" cy="3176372"/>
          </a:xfrm>
          <a:prstGeom prst="rect">
            <a:avLst/>
          </a:prstGeom>
          <a:noFill/>
          <a:ln w="9525">
            <a:noFill/>
            <a:miter lim="800000"/>
            <a:headEnd/>
            <a:tailEnd/>
          </a:ln>
        </p:spPr>
      </p:pic>
      <p:sp>
        <p:nvSpPr>
          <p:cNvPr id="10" name="TextBox 9"/>
          <p:cNvSpPr txBox="1"/>
          <p:nvPr/>
        </p:nvSpPr>
        <p:spPr>
          <a:xfrm>
            <a:off x="4772025" y="5819775"/>
            <a:ext cx="3210110" cy="369332"/>
          </a:xfrm>
          <a:prstGeom prst="rect">
            <a:avLst/>
          </a:prstGeom>
          <a:noFill/>
        </p:spPr>
        <p:txBody>
          <a:bodyPr wrap="none" rtlCol="0">
            <a:spAutoFit/>
          </a:bodyPr>
          <a:lstStyle/>
          <a:p>
            <a:r>
              <a:rPr lang="en-US" dirty="0"/>
              <a:t>ARPANET topology in Sept 1972.</a:t>
            </a:r>
          </a:p>
        </p:txBody>
      </p:sp>
      <p:sp>
        <p:nvSpPr>
          <p:cNvPr id="11" name="Freeform 10"/>
          <p:cNvSpPr/>
          <p:nvPr/>
        </p:nvSpPr>
        <p:spPr bwMode="auto">
          <a:xfrm rot="20755412">
            <a:off x="3962401" y="3408364"/>
            <a:ext cx="533400" cy="115887"/>
          </a:xfrm>
          <a:custGeom>
            <a:avLst/>
            <a:gdLst>
              <a:gd name="connsiteX0" fmla="*/ 0 w 523875"/>
              <a:gd name="connsiteY0" fmla="*/ 103188 h 150813"/>
              <a:gd name="connsiteX1" fmla="*/ 219075 w 523875"/>
              <a:gd name="connsiteY1" fmla="*/ 7938 h 150813"/>
              <a:gd name="connsiteX2" fmla="*/ 523875 w 523875"/>
              <a:gd name="connsiteY2" fmla="*/ 150813 h 150813"/>
              <a:gd name="connsiteX0" fmla="*/ 0 w 523875"/>
              <a:gd name="connsiteY0" fmla="*/ 112713 h 160338"/>
              <a:gd name="connsiteX1" fmla="*/ 304800 w 523875"/>
              <a:gd name="connsiteY1" fmla="*/ 7938 h 160338"/>
              <a:gd name="connsiteX2" fmla="*/ 523875 w 523875"/>
              <a:gd name="connsiteY2" fmla="*/ 160338 h 160338"/>
              <a:gd name="connsiteX0" fmla="*/ 0 w 533400"/>
              <a:gd name="connsiteY0" fmla="*/ 106362 h 115887"/>
              <a:gd name="connsiteX1" fmla="*/ 304800 w 533400"/>
              <a:gd name="connsiteY1" fmla="*/ 1587 h 115887"/>
              <a:gd name="connsiteX2" fmla="*/ 533400 w 533400"/>
              <a:gd name="connsiteY2" fmla="*/ 115887 h 115887"/>
            </a:gdLst>
            <a:ahLst/>
            <a:cxnLst>
              <a:cxn ang="0">
                <a:pos x="connsiteX0" y="connsiteY0"/>
              </a:cxn>
              <a:cxn ang="0">
                <a:pos x="connsiteX1" y="connsiteY1"/>
              </a:cxn>
              <a:cxn ang="0">
                <a:pos x="connsiteX2" y="connsiteY2"/>
              </a:cxn>
            </a:cxnLst>
            <a:rect l="l" t="t" r="r" b="b"/>
            <a:pathLst>
              <a:path w="533400" h="115887">
                <a:moveTo>
                  <a:pt x="0" y="106362"/>
                </a:moveTo>
                <a:cubicBezTo>
                  <a:pt x="65881" y="54768"/>
                  <a:pt x="215900" y="0"/>
                  <a:pt x="304800" y="1587"/>
                </a:cubicBezTo>
                <a:cubicBezTo>
                  <a:pt x="393700" y="3174"/>
                  <a:pt x="424656" y="48418"/>
                  <a:pt x="533400" y="115887"/>
                </a:cubicBezTo>
              </a:path>
            </a:pathLst>
          </a:custGeom>
          <a:noFill/>
          <a:ln w="28575" cap="flat" cmpd="sng" algn="ctr">
            <a:solidFill>
              <a:schemeClr val="accent3">
                <a:lumMod val="60000"/>
                <a:lumOff val="40000"/>
              </a:schemeClr>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12" name="TextBox 11"/>
          <p:cNvSpPr txBox="1"/>
          <p:nvPr/>
        </p:nvSpPr>
        <p:spPr>
          <a:xfrm>
            <a:off x="2552698" y="3539609"/>
            <a:ext cx="1924053" cy="923330"/>
          </a:xfrm>
          <a:prstGeom prst="rect">
            <a:avLst/>
          </a:prstGeom>
          <a:noFill/>
        </p:spPr>
        <p:txBody>
          <a:bodyPr wrap="square" rtlCol="0">
            <a:spAutoFit/>
          </a:bodyPr>
          <a:lstStyle/>
          <a:p>
            <a:r>
              <a:rPr lang="en-US" dirty="0"/>
              <a:t>Nodes are IMPs, or early routers, linked to hosts</a:t>
            </a:r>
          </a:p>
        </p:txBody>
      </p:sp>
      <p:sp>
        <p:nvSpPr>
          <p:cNvPr id="13" name="Freeform 12"/>
          <p:cNvSpPr/>
          <p:nvPr/>
        </p:nvSpPr>
        <p:spPr bwMode="auto">
          <a:xfrm rot="20755412">
            <a:off x="4048126" y="4941889"/>
            <a:ext cx="533400" cy="115887"/>
          </a:xfrm>
          <a:custGeom>
            <a:avLst/>
            <a:gdLst>
              <a:gd name="connsiteX0" fmla="*/ 0 w 523875"/>
              <a:gd name="connsiteY0" fmla="*/ 103188 h 150813"/>
              <a:gd name="connsiteX1" fmla="*/ 219075 w 523875"/>
              <a:gd name="connsiteY1" fmla="*/ 7938 h 150813"/>
              <a:gd name="connsiteX2" fmla="*/ 523875 w 523875"/>
              <a:gd name="connsiteY2" fmla="*/ 150813 h 150813"/>
              <a:gd name="connsiteX0" fmla="*/ 0 w 523875"/>
              <a:gd name="connsiteY0" fmla="*/ 112713 h 160338"/>
              <a:gd name="connsiteX1" fmla="*/ 304800 w 523875"/>
              <a:gd name="connsiteY1" fmla="*/ 7938 h 160338"/>
              <a:gd name="connsiteX2" fmla="*/ 523875 w 523875"/>
              <a:gd name="connsiteY2" fmla="*/ 160338 h 160338"/>
              <a:gd name="connsiteX0" fmla="*/ 0 w 533400"/>
              <a:gd name="connsiteY0" fmla="*/ 106362 h 115887"/>
              <a:gd name="connsiteX1" fmla="*/ 304800 w 533400"/>
              <a:gd name="connsiteY1" fmla="*/ 1587 h 115887"/>
              <a:gd name="connsiteX2" fmla="*/ 533400 w 533400"/>
              <a:gd name="connsiteY2" fmla="*/ 115887 h 115887"/>
            </a:gdLst>
            <a:ahLst/>
            <a:cxnLst>
              <a:cxn ang="0">
                <a:pos x="connsiteX0" y="connsiteY0"/>
              </a:cxn>
              <a:cxn ang="0">
                <a:pos x="connsiteX1" y="connsiteY1"/>
              </a:cxn>
              <a:cxn ang="0">
                <a:pos x="connsiteX2" y="connsiteY2"/>
              </a:cxn>
            </a:cxnLst>
            <a:rect l="l" t="t" r="r" b="b"/>
            <a:pathLst>
              <a:path w="533400" h="115887">
                <a:moveTo>
                  <a:pt x="0" y="106362"/>
                </a:moveTo>
                <a:cubicBezTo>
                  <a:pt x="65881" y="54768"/>
                  <a:pt x="215900" y="0"/>
                  <a:pt x="304800" y="1587"/>
                </a:cubicBezTo>
                <a:cubicBezTo>
                  <a:pt x="393700" y="3174"/>
                  <a:pt x="424656" y="48418"/>
                  <a:pt x="533400" y="115887"/>
                </a:cubicBezTo>
              </a:path>
            </a:pathLst>
          </a:custGeom>
          <a:noFill/>
          <a:ln w="28575" cap="flat" cmpd="sng" algn="ctr">
            <a:solidFill>
              <a:schemeClr val="accent3">
                <a:lumMod val="60000"/>
                <a:lumOff val="40000"/>
              </a:schemeClr>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14" name="TextBox 13"/>
          <p:cNvSpPr txBox="1"/>
          <p:nvPr/>
        </p:nvSpPr>
        <p:spPr>
          <a:xfrm>
            <a:off x="2562226" y="4977884"/>
            <a:ext cx="1685925" cy="369332"/>
          </a:xfrm>
          <a:prstGeom prst="rect">
            <a:avLst/>
          </a:prstGeom>
          <a:noFill/>
        </p:spPr>
        <p:txBody>
          <a:bodyPr wrap="square" rtlCol="0">
            <a:spAutoFit/>
          </a:bodyPr>
          <a:lstStyle/>
          <a:p>
            <a:r>
              <a:rPr lang="en-US" dirty="0"/>
              <a:t>56 kbps links</a:t>
            </a:r>
          </a:p>
        </p:txBody>
      </p:sp>
    </p:spTree>
    <p:extLst>
      <p:ext uri="{BB962C8B-B14F-4D97-AF65-F5344CB8AC3E}">
        <p14:creationId xmlns:p14="http://schemas.microsoft.com/office/powerpoint/2010/main" val="2042590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Internet (2)</a:t>
            </a:r>
          </a:p>
        </p:txBody>
      </p:sp>
      <p:sp>
        <p:nvSpPr>
          <p:cNvPr id="6" name="Footer Placeholder 5"/>
          <p:cNvSpPr>
            <a:spLocks noGrp="1"/>
          </p:cNvSpPr>
          <p:nvPr>
            <p:ph type="ftr" sz="quarter" idx="10"/>
          </p:nvPr>
        </p:nvSpPr>
        <p:spPr/>
        <p:txBody>
          <a:bodyPr/>
          <a:lstStyle/>
          <a:p>
            <a:r>
              <a:rPr lang="en-US" smtClean="0"/>
              <a:t>CN5E by Tanenbaum &amp; Wetherall, © Pearson Education-Prentice Hall and D. Wetherall, 2011</a:t>
            </a:r>
            <a:endParaRPr lang="en-US" dirty="0"/>
          </a:p>
        </p:txBody>
      </p:sp>
      <p:sp>
        <p:nvSpPr>
          <p:cNvPr id="45059" name="Rectangle 3"/>
          <p:cNvSpPr>
            <a:spLocks noGrp="1" noChangeArrowheads="1"/>
          </p:cNvSpPr>
          <p:nvPr>
            <p:ph idx="1"/>
          </p:nvPr>
        </p:nvSpPr>
        <p:spPr>
          <a:xfrm>
            <a:off x="2438399" y="1496414"/>
            <a:ext cx="7790214" cy="4600081"/>
          </a:xfrm>
        </p:spPr>
        <p:txBody>
          <a:bodyPr/>
          <a:lstStyle/>
          <a:p>
            <a:r>
              <a:rPr lang="en-US" dirty="0" smtClean="0"/>
              <a:t>The early Internet used NSFNET (1985-1995) as its backbone; universities connected to get on the Internet</a:t>
            </a:r>
          </a:p>
        </p:txBody>
      </p:sp>
      <p:pic>
        <p:nvPicPr>
          <p:cNvPr id="45060" name="Picture 2"/>
          <p:cNvPicPr>
            <a:picLocks noChangeAspect="1" noChangeArrowheads="1"/>
          </p:cNvPicPr>
          <p:nvPr/>
        </p:nvPicPr>
        <p:blipFill>
          <a:blip r:embed="rId3" cstate="print"/>
          <a:srcRect/>
          <a:stretch>
            <a:fillRect/>
          </a:stretch>
        </p:blipFill>
        <p:spPr bwMode="auto">
          <a:xfrm>
            <a:off x="3498574" y="2673250"/>
            <a:ext cx="5880376" cy="2875581"/>
          </a:xfrm>
          <a:prstGeom prst="rect">
            <a:avLst/>
          </a:prstGeom>
          <a:noFill/>
          <a:ln w="9525">
            <a:noFill/>
            <a:miter lim="800000"/>
            <a:headEnd/>
            <a:tailEnd/>
          </a:ln>
        </p:spPr>
      </p:pic>
      <p:sp>
        <p:nvSpPr>
          <p:cNvPr id="10" name="TextBox 9"/>
          <p:cNvSpPr txBox="1"/>
          <p:nvPr/>
        </p:nvSpPr>
        <p:spPr>
          <a:xfrm>
            <a:off x="4829176" y="5562600"/>
            <a:ext cx="2548455" cy="369332"/>
          </a:xfrm>
          <a:prstGeom prst="rect">
            <a:avLst/>
          </a:prstGeom>
          <a:noFill/>
        </p:spPr>
        <p:txBody>
          <a:bodyPr wrap="none" rtlCol="0">
            <a:spAutoFit/>
          </a:bodyPr>
          <a:lstStyle/>
          <a:p>
            <a:r>
              <a:rPr lang="en-US" dirty="0"/>
              <a:t>NSFNET topology in 1988</a:t>
            </a:r>
          </a:p>
        </p:txBody>
      </p:sp>
      <p:sp>
        <p:nvSpPr>
          <p:cNvPr id="11" name="Freeform 10"/>
          <p:cNvSpPr/>
          <p:nvPr/>
        </p:nvSpPr>
        <p:spPr bwMode="auto">
          <a:xfrm rot="20755412">
            <a:off x="3305176" y="4332289"/>
            <a:ext cx="533400" cy="115887"/>
          </a:xfrm>
          <a:custGeom>
            <a:avLst/>
            <a:gdLst>
              <a:gd name="connsiteX0" fmla="*/ 0 w 523875"/>
              <a:gd name="connsiteY0" fmla="*/ 103188 h 150813"/>
              <a:gd name="connsiteX1" fmla="*/ 219075 w 523875"/>
              <a:gd name="connsiteY1" fmla="*/ 7938 h 150813"/>
              <a:gd name="connsiteX2" fmla="*/ 523875 w 523875"/>
              <a:gd name="connsiteY2" fmla="*/ 150813 h 150813"/>
              <a:gd name="connsiteX0" fmla="*/ 0 w 523875"/>
              <a:gd name="connsiteY0" fmla="*/ 112713 h 160338"/>
              <a:gd name="connsiteX1" fmla="*/ 304800 w 523875"/>
              <a:gd name="connsiteY1" fmla="*/ 7938 h 160338"/>
              <a:gd name="connsiteX2" fmla="*/ 523875 w 523875"/>
              <a:gd name="connsiteY2" fmla="*/ 160338 h 160338"/>
              <a:gd name="connsiteX0" fmla="*/ 0 w 533400"/>
              <a:gd name="connsiteY0" fmla="*/ 106362 h 115887"/>
              <a:gd name="connsiteX1" fmla="*/ 304800 w 533400"/>
              <a:gd name="connsiteY1" fmla="*/ 1587 h 115887"/>
              <a:gd name="connsiteX2" fmla="*/ 533400 w 533400"/>
              <a:gd name="connsiteY2" fmla="*/ 115887 h 115887"/>
            </a:gdLst>
            <a:ahLst/>
            <a:cxnLst>
              <a:cxn ang="0">
                <a:pos x="connsiteX0" y="connsiteY0"/>
              </a:cxn>
              <a:cxn ang="0">
                <a:pos x="connsiteX1" y="connsiteY1"/>
              </a:cxn>
              <a:cxn ang="0">
                <a:pos x="connsiteX2" y="connsiteY2"/>
              </a:cxn>
            </a:cxnLst>
            <a:rect l="l" t="t" r="r" b="b"/>
            <a:pathLst>
              <a:path w="533400" h="115887">
                <a:moveTo>
                  <a:pt x="0" y="106362"/>
                </a:moveTo>
                <a:cubicBezTo>
                  <a:pt x="65881" y="54768"/>
                  <a:pt x="215900" y="0"/>
                  <a:pt x="304800" y="1587"/>
                </a:cubicBezTo>
                <a:cubicBezTo>
                  <a:pt x="393700" y="3174"/>
                  <a:pt x="424656" y="48418"/>
                  <a:pt x="533400" y="115887"/>
                </a:cubicBezTo>
              </a:path>
            </a:pathLst>
          </a:custGeom>
          <a:noFill/>
          <a:ln w="28575" cap="flat" cmpd="sng" algn="ctr">
            <a:solidFill>
              <a:schemeClr val="accent3">
                <a:lumMod val="60000"/>
                <a:lumOff val="40000"/>
              </a:schemeClr>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12" name="TextBox 11"/>
          <p:cNvSpPr txBox="1"/>
          <p:nvPr/>
        </p:nvSpPr>
        <p:spPr>
          <a:xfrm>
            <a:off x="2352673" y="4301610"/>
            <a:ext cx="1314453" cy="646331"/>
          </a:xfrm>
          <a:prstGeom prst="rect">
            <a:avLst/>
          </a:prstGeom>
          <a:noFill/>
        </p:spPr>
        <p:txBody>
          <a:bodyPr wrap="square" rtlCol="0">
            <a:spAutoFit/>
          </a:bodyPr>
          <a:lstStyle/>
          <a:p>
            <a:r>
              <a:rPr lang="en-US" dirty="0"/>
              <a:t>T1 links (1.5 Mbps)</a:t>
            </a:r>
          </a:p>
        </p:txBody>
      </p:sp>
    </p:spTree>
    <p:extLst>
      <p:ext uri="{BB962C8B-B14F-4D97-AF65-F5344CB8AC3E}">
        <p14:creationId xmlns:p14="http://schemas.microsoft.com/office/powerpoint/2010/main" val="2824846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Networks vs. distributed systems </a:t>
            </a:r>
            <a:endParaRPr lang="en-US" dirty="0"/>
          </a:p>
        </p:txBody>
      </p:sp>
      <p:sp>
        <p:nvSpPr>
          <p:cNvPr id="3" name="Content Placeholder 2"/>
          <p:cNvSpPr>
            <a:spLocks noGrp="1"/>
          </p:cNvSpPr>
          <p:nvPr>
            <p:ph idx="1"/>
          </p:nvPr>
        </p:nvSpPr>
        <p:spPr/>
        <p:txBody>
          <a:bodyPr/>
          <a:lstStyle/>
          <a:p>
            <a:r>
              <a:rPr lang="en-US" dirty="0" smtClean="0"/>
              <a:t>The distinction </a:t>
            </a:r>
            <a:r>
              <a:rPr lang="en-US" dirty="0"/>
              <a:t>between a network and a distributed system lies with the software (</a:t>
            </a:r>
            <a:r>
              <a:rPr lang="en-US" dirty="0" smtClean="0"/>
              <a:t>especially the </a:t>
            </a:r>
            <a:r>
              <a:rPr lang="en-US" dirty="0"/>
              <a:t>operating system), rather than with the hardware</a:t>
            </a:r>
            <a:r>
              <a:rPr lang="en-US" dirty="0" smtClean="0"/>
              <a:t>.</a:t>
            </a:r>
          </a:p>
          <a:p>
            <a:endParaRPr lang="en-US" dirty="0"/>
          </a:p>
          <a:p>
            <a:endParaRPr lang="en-US" dirty="0" smtClean="0"/>
          </a:p>
          <a:p>
            <a:r>
              <a:rPr lang="en-US" dirty="0"/>
              <a:t>Nevertheless, there is considerable overlap between the two </a:t>
            </a:r>
            <a:r>
              <a:rPr lang="en-US" dirty="0" smtClean="0"/>
              <a:t>subjects.</a:t>
            </a:r>
            <a:endParaRPr lang="en-US" dirty="0"/>
          </a:p>
        </p:txBody>
      </p:sp>
    </p:spTree>
    <p:extLst>
      <p:ext uri="{BB962C8B-B14F-4D97-AF65-F5344CB8AC3E}">
        <p14:creationId xmlns:p14="http://schemas.microsoft.com/office/powerpoint/2010/main" val="154897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(3)</a:t>
            </a:r>
            <a:endParaRPr lang="en-US" dirty="0"/>
          </a:p>
        </p:txBody>
      </p:sp>
      <p:sp>
        <p:nvSpPr>
          <p:cNvPr id="3" name="Footer Placeholder 2"/>
          <p:cNvSpPr>
            <a:spLocks noGrp="1"/>
          </p:cNvSpPr>
          <p:nvPr>
            <p:ph type="ftr" sz="quarter" idx="10"/>
          </p:nvPr>
        </p:nvSpPr>
        <p:spPr/>
        <p:txBody>
          <a:bodyPr/>
          <a:lstStyle/>
          <a:p>
            <a:pPr>
              <a:defRPr/>
            </a:pPr>
            <a:r>
              <a:rPr lang="en-US" smtClean="0"/>
              <a:t>CN5E by Tanenbaum &amp; Wetherall, © Pearson Education-Prentice Hall and D. Wetherall, 2011</a:t>
            </a:r>
            <a:endParaRPr lang="en-US" i="0" dirty="0"/>
          </a:p>
        </p:txBody>
      </p:sp>
      <p:sp>
        <p:nvSpPr>
          <p:cNvPr id="4" name="Content Placeholder 3"/>
          <p:cNvSpPr>
            <a:spLocks noGrp="1"/>
          </p:cNvSpPr>
          <p:nvPr>
            <p:ph idx="1"/>
          </p:nvPr>
        </p:nvSpPr>
        <p:spPr>
          <a:xfrm>
            <a:off x="2438399" y="1324964"/>
            <a:ext cx="7790214" cy="4600081"/>
          </a:xfrm>
        </p:spPr>
        <p:txBody>
          <a:bodyPr/>
          <a:lstStyle/>
          <a:p>
            <a:r>
              <a:rPr lang="en-US" dirty="0" smtClean="0"/>
              <a:t>The modern Internet is more complex:</a:t>
            </a:r>
          </a:p>
          <a:p>
            <a:pPr lvl="1"/>
            <a:r>
              <a:rPr lang="en-US" dirty="0" smtClean="0"/>
              <a:t>ISP networks serve as the Internet backbone</a:t>
            </a:r>
          </a:p>
          <a:p>
            <a:pPr lvl="1"/>
            <a:r>
              <a:rPr lang="en-US" dirty="0" smtClean="0"/>
              <a:t>ISPs connect or peer to exchange traffic at IXPs</a:t>
            </a:r>
          </a:p>
          <a:p>
            <a:pPr lvl="1"/>
            <a:r>
              <a:rPr lang="en-US" dirty="0" smtClean="0"/>
              <a:t>Within each network routers switch packets</a:t>
            </a:r>
          </a:p>
          <a:p>
            <a:pPr lvl="1"/>
            <a:r>
              <a:rPr lang="en-US" dirty="0" smtClean="0"/>
              <a:t>Between networks, traffic exchange is set by business agreements</a:t>
            </a:r>
          </a:p>
          <a:p>
            <a:pPr lvl="1"/>
            <a:r>
              <a:rPr lang="en-US" dirty="0" smtClean="0"/>
              <a:t>Customers connect at the edge by many means</a:t>
            </a:r>
          </a:p>
          <a:p>
            <a:pPr lvl="2"/>
            <a:r>
              <a:rPr lang="en-US" dirty="0" smtClean="0"/>
              <a:t>Cable, DSL, Fiber-to-the-Home, 3G/4G wireless, dialup</a:t>
            </a:r>
          </a:p>
          <a:p>
            <a:pPr lvl="1"/>
            <a:r>
              <a:rPr lang="en-US" dirty="0" smtClean="0"/>
              <a:t>Data centers concentrate many servers (“the cloud”)</a:t>
            </a:r>
          </a:p>
          <a:p>
            <a:pPr lvl="1"/>
            <a:r>
              <a:rPr lang="en-US" dirty="0" smtClean="0"/>
              <a:t>Most traffic is content from data centers (esp. video)</a:t>
            </a:r>
          </a:p>
          <a:p>
            <a:pPr lvl="1"/>
            <a:r>
              <a:rPr lang="en-US" dirty="0" smtClean="0"/>
              <a:t>The architecture continues to evolve</a:t>
            </a:r>
            <a:endParaRPr lang="en-US" dirty="0"/>
          </a:p>
        </p:txBody>
      </p:sp>
    </p:spTree>
    <p:extLst>
      <p:ext uri="{BB962C8B-B14F-4D97-AF65-F5344CB8AC3E}">
        <p14:creationId xmlns:p14="http://schemas.microsoft.com/office/powerpoint/2010/main" val="7365907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Internet (4)</a:t>
            </a:r>
          </a:p>
        </p:txBody>
      </p:sp>
      <p:sp>
        <p:nvSpPr>
          <p:cNvPr id="6" name="Footer Placeholder 5"/>
          <p:cNvSpPr>
            <a:spLocks noGrp="1"/>
          </p:cNvSpPr>
          <p:nvPr>
            <p:ph type="ftr" sz="quarter" idx="11"/>
          </p:nvPr>
        </p:nvSpPr>
        <p:spPr/>
        <p:txBody>
          <a:bodyPr/>
          <a:lstStyle/>
          <a:p>
            <a:r>
              <a:rPr lang="en-US" smtClean="0"/>
              <a:t>CN5E by Tanenbaum &amp; Wetherall, © Pearson Education-Prentice Hall and D. Wetherall, 2011</a:t>
            </a:r>
            <a:endParaRPr lang="en-US" dirty="0"/>
          </a:p>
        </p:txBody>
      </p:sp>
      <p:pic>
        <p:nvPicPr>
          <p:cNvPr id="46085" name="Picture 6"/>
          <p:cNvPicPr>
            <a:picLocks noChangeAspect="1" noChangeArrowheads="1"/>
          </p:cNvPicPr>
          <p:nvPr/>
        </p:nvPicPr>
        <p:blipFill>
          <a:blip r:embed="rId2" cstate="print"/>
          <a:srcRect/>
          <a:stretch>
            <a:fillRect/>
          </a:stretch>
        </p:blipFill>
        <p:spPr bwMode="auto">
          <a:xfrm>
            <a:off x="2093182" y="1476375"/>
            <a:ext cx="8246207" cy="4210050"/>
          </a:xfrm>
          <a:prstGeom prst="rect">
            <a:avLst/>
          </a:prstGeom>
          <a:noFill/>
          <a:ln w="9525">
            <a:noFill/>
            <a:miter lim="800000"/>
            <a:headEnd/>
            <a:tailEnd/>
          </a:ln>
        </p:spPr>
      </p:pic>
      <p:sp>
        <p:nvSpPr>
          <p:cNvPr id="10" name="TextBox 9"/>
          <p:cNvSpPr txBox="1"/>
          <p:nvPr/>
        </p:nvSpPr>
        <p:spPr>
          <a:xfrm>
            <a:off x="4191001" y="5705476"/>
            <a:ext cx="3627403" cy="461665"/>
          </a:xfrm>
          <a:prstGeom prst="rect">
            <a:avLst/>
          </a:prstGeom>
          <a:noFill/>
        </p:spPr>
        <p:txBody>
          <a:bodyPr wrap="none" rtlCol="0">
            <a:spAutoFit/>
          </a:bodyPr>
          <a:lstStyle/>
          <a:p>
            <a:r>
              <a:rPr lang="en-US" sz="2400" dirty="0"/>
              <a:t>Architecture of the Internet</a:t>
            </a:r>
          </a:p>
        </p:txBody>
      </p:sp>
    </p:spTree>
    <p:extLst>
      <p:ext uri="{BB962C8B-B14F-4D97-AF65-F5344CB8AC3E}">
        <p14:creationId xmlns:p14="http://schemas.microsoft.com/office/powerpoint/2010/main" val="2076114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Network Standardization</a:t>
            </a:r>
          </a:p>
        </p:txBody>
      </p:sp>
      <p:sp>
        <p:nvSpPr>
          <p:cNvPr id="5" name="Footer Placeholder 4"/>
          <p:cNvSpPr>
            <a:spLocks noGrp="1"/>
          </p:cNvSpPr>
          <p:nvPr>
            <p:ph type="ftr" sz="quarter" idx="10"/>
          </p:nvPr>
        </p:nvSpPr>
        <p:spPr/>
        <p:txBody>
          <a:bodyPr/>
          <a:lstStyle/>
          <a:p>
            <a:r>
              <a:rPr lang="en-US" smtClean="0"/>
              <a:t>CN5E by Tanenbaum &amp; Wetherall, © Pearson Education-Prentice Hall and D. Wetherall, 2011</a:t>
            </a:r>
            <a:endParaRPr lang="en-US" dirty="0"/>
          </a:p>
        </p:txBody>
      </p:sp>
      <p:sp>
        <p:nvSpPr>
          <p:cNvPr id="55299" name="Rectangle 3"/>
          <p:cNvSpPr>
            <a:spLocks noGrp="1" noChangeArrowheads="1"/>
          </p:cNvSpPr>
          <p:nvPr>
            <p:ph idx="1"/>
          </p:nvPr>
        </p:nvSpPr>
        <p:spPr/>
        <p:txBody>
          <a:bodyPr/>
          <a:lstStyle/>
          <a:p>
            <a:pPr lvl="1">
              <a:buNone/>
            </a:pPr>
            <a:r>
              <a:rPr lang="en-US" dirty="0" smtClean="0"/>
              <a:t>Standards define what is needed for </a:t>
            </a:r>
            <a:r>
              <a:rPr lang="en-US" u="sng" dirty="0" smtClean="0"/>
              <a:t>interoperability</a:t>
            </a:r>
          </a:p>
          <a:p>
            <a:pPr lvl="4">
              <a:buNone/>
            </a:pPr>
            <a:endParaRPr lang="en-US" dirty="0" smtClean="0"/>
          </a:p>
          <a:p>
            <a:pPr lvl="1">
              <a:buNone/>
            </a:pPr>
            <a:r>
              <a:rPr lang="en-US" dirty="0" smtClean="0"/>
              <a:t>Some of the many standards bodies:</a:t>
            </a:r>
          </a:p>
          <a:p>
            <a:pPr lvl="1">
              <a:buNone/>
            </a:pPr>
            <a:endParaRPr lang="en-US" dirty="0" smtClean="0"/>
          </a:p>
        </p:txBody>
      </p:sp>
      <p:graphicFrame>
        <p:nvGraphicFramePr>
          <p:cNvPr id="9" name="Table 8"/>
          <p:cNvGraphicFramePr>
            <a:graphicFrameLocks noGrp="1"/>
          </p:cNvGraphicFramePr>
          <p:nvPr/>
        </p:nvGraphicFramePr>
        <p:xfrm>
          <a:off x="3181350" y="3130552"/>
          <a:ext cx="5829301" cy="2926080"/>
        </p:xfrm>
        <a:graphic>
          <a:graphicData uri="http://schemas.openxmlformats.org/drawingml/2006/table">
            <a:tbl>
              <a:tblPr firstRow="1" bandRow="1">
                <a:tableStyleId>{5C22544A-7EE6-4342-B048-85BDC9FD1C3A}</a:tableStyleId>
              </a:tblPr>
              <a:tblGrid>
                <a:gridCol w="981076"/>
                <a:gridCol w="2362200"/>
                <a:gridCol w="2486025"/>
              </a:tblGrid>
              <a:tr h="183388">
                <a:tc>
                  <a:txBody>
                    <a:bodyPr/>
                    <a:lstStyle/>
                    <a:p>
                      <a:pPr algn="l"/>
                      <a:r>
                        <a:rPr lang="en-US" b="1" dirty="0" smtClean="0">
                          <a:solidFill>
                            <a:schemeClr val="tx1"/>
                          </a:solidFill>
                          <a:latin typeface="Arial" pitchFamily="34" charset="0"/>
                          <a:cs typeface="Arial" pitchFamily="34" charset="0"/>
                        </a:rPr>
                        <a:t>Body</a:t>
                      </a:r>
                      <a:endParaRPr lang="en-US" b="1"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1" dirty="0" smtClean="0">
                          <a:solidFill>
                            <a:schemeClr val="tx1"/>
                          </a:solidFill>
                          <a:latin typeface="Arial" pitchFamily="34" charset="0"/>
                          <a:cs typeface="Arial" pitchFamily="34" charset="0"/>
                        </a:rPr>
                        <a:t>Area</a:t>
                      </a:r>
                      <a:endParaRPr lang="en-US" b="1"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1" dirty="0" smtClean="0">
                          <a:solidFill>
                            <a:schemeClr val="tx1"/>
                          </a:solidFill>
                          <a:latin typeface="Arial" pitchFamily="34" charset="0"/>
                          <a:cs typeface="Arial" pitchFamily="34" charset="0"/>
                        </a:rPr>
                        <a:t>Examples</a:t>
                      </a:r>
                      <a:endParaRPr lang="en-US" b="1"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20928">
                <a:tc>
                  <a:txBody>
                    <a:bodyPr/>
                    <a:lstStyle/>
                    <a:p>
                      <a:pPr algn="l"/>
                      <a:r>
                        <a:rPr lang="en-US" b="0" dirty="0" smtClean="0">
                          <a:solidFill>
                            <a:schemeClr val="tx1"/>
                          </a:solidFill>
                          <a:latin typeface="Arial" pitchFamily="34" charset="0"/>
                          <a:cs typeface="Arial" pitchFamily="34" charset="0"/>
                        </a:rPr>
                        <a:t>ITU</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Telecommunications</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G.992, ADSL</a:t>
                      </a:r>
                    </a:p>
                    <a:p>
                      <a:r>
                        <a:rPr lang="en-US" b="0" dirty="0" smtClean="0">
                          <a:solidFill>
                            <a:schemeClr val="tx1"/>
                          </a:solidFill>
                          <a:latin typeface="Arial" pitchFamily="34" charset="0"/>
                          <a:cs typeface="Arial" pitchFamily="34" charset="0"/>
                        </a:rPr>
                        <a:t>H.264,</a:t>
                      </a:r>
                      <a:r>
                        <a:rPr lang="en-US" b="0" baseline="0" dirty="0" smtClean="0">
                          <a:solidFill>
                            <a:schemeClr val="tx1"/>
                          </a:solidFill>
                          <a:latin typeface="Arial" pitchFamily="34" charset="0"/>
                          <a:cs typeface="Arial" pitchFamily="34" charset="0"/>
                        </a:rPr>
                        <a:t> MPEG4</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20928">
                <a:tc>
                  <a:txBody>
                    <a:bodyPr/>
                    <a:lstStyle/>
                    <a:p>
                      <a:pPr algn="l"/>
                      <a:r>
                        <a:rPr lang="en-US" b="0" dirty="0" smtClean="0">
                          <a:solidFill>
                            <a:schemeClr val="tx1"/>
                          </a:solidFill>
                          <a:latin typeface="Arial" pitchFamily="34" charset="0"/>
                          <a:cs typeface="Arial" pitchFamily="34" charset="0"/>
                        </a:rPr>
                        <a:t>IEEE</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Communications</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802.3,</a:t>
                      </a:r>
                      <a:r>
                        <a:rPr lang="en-US" b="0" baseline="0" dirty="0" smtClean="0">
                          <a:solidFill>
                            <a:schemeClr val="tx1"/>
                          </a:solidFill>
                          <a:latin typeface="Arial" pitchFamily="34" charset="0"/>
                          <a:cs typeface="Arial" pitchFamily="34" charset="0"/>
                        </a:rPr>
                        <a:t> Ethernet</a:t>
                      </a:r>
                    </a:p>
                    <a:p>
                      <a:r>
                        <a:rPr lang="en-US" b="0" baseline="0" dirty="0" smtClean="0">
                          <a:solidFill>
                            <a:schemeClr val="tx1"/>
                          </a:solidFill>
                          <a:latin typeface="Arial" pitchFamily="34" charset="0"/>
                          <a:cs typeface="Arial" pitchFamily="34" charset="0"/>
                        </a:rPr>
                        <a:t>802.11, </a:t>
                      </a:r>
                      <a:r>
                        <a:rPr lang="en-US" b="0" baseline="0" dirty="0" err="1" smtClean="0">
                          <a:solidFill>
                            <a:schemeClr val="tx1"/>
                          </a:solidFill>
                          <a:latin typeface="Arial" pitchFamily="34" charset="0"/>
                          <a:cs typeface="Arial" pitchFamily="34" charset="0"/>
                        </a:rPr>
                        <a:t>WiFi</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20928">
                <a:tc>
                  <a:txBody>
                    <a:bodyPr/>
                    <a:lstStyle/>
                    <a:p>
                      <a:pPr algn="l"/>
                      <a:r>
                        <a:rPr lang="en-US" b="0" dirty="0" smtClean="0">
                          <a:solidFill>
                            <a:schemeClr val="tx1"/>
                          </a:solidFill>
                          <a:latin typeface="Arial" pitchFamily="34" charset="0"/>
                          <a:cs typeface="Arial" pitchFamily="34" charset="0"/>
                        </a:rPr>
                        <a:t>IETF</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Internet</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RFC 2616, HTTP/1.1</a:t>
                      </a:r>
                    </a:p>
                    <a:p>
                      <a:r>
                        <a:rPr lang="en-US" b="0" dirty="0" smtClean="0">
                          <a:solidFill>
                            <a:schemeClr val="tx1"/>
                          </a:solidFill>
                          <a:latin typeface="Arial" pitchFamily="34" charset="0"/>
                          <a:cs typeface="Arial" pitchFamily="34" charset="0"/>
                        </a:rPr>
                        <a:t>RFC</a:t>
                      </a:r>
                      <a:r>
                        <a:rPr lang="en-US" b="0" baseline="0" dirty="0" smtClean="0">
                          <a:solidFill>
                            <a:schemeClr val="tx1"/>
                          </a:solidFill>
                          <a:latin typeface="Arial" pitchFamily="34" charset="0"/>
                          <a:cs typeface="Arial" pitchFamily="34" charset="0"/>
                        </a:rPr>
                        <a:t> 1034/1035, DNS</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20928">
                <a:tc>
                  <a:txBody>
                    <a:bodyPr/>
                    <a:lstStyle/>
                    <a:p>
                      <a:pPr algn="l"/>
                      <a:r>
                        <a:rPr lang="en-US" b="0" dirty="0" smtClean="0">
                          <a:solidFill>
                            <a:schemeClr val="tx1"/>
                          </a:solidFill>
                          <a:latin typeface="Arial" pitchFamily="34" charset="0"/>
                          <a:cs typeface="Arial" pitchFamily="34" charset="0"/>
                        </a:rPr>
                        <a:t>W3C</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Web</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b="0" dirty="0" smtClean="0">
                          <a:solidFill>
                            <a:schemeClr val="tx1"/>
                          </a:solidFill>
                          <a:latin typeface="Arial" pitchFamily="34" charset="0"/>
                          <a:cs typeface="Arial" pitchFamily="34" charset="0"/>
                        </a:rPr>
                        <a:t>HTML5 standard</a:t>
                      </a:r>
                    </a:p>
                    <a:p>
                      <a:r>
                        <a:rPr lang="en-US" b="0" dirty="0" smtClean="0">
                          <a:solidFill>
                            <a:schemeClr val="tx1"/>
                          </a:solidFill>
                          <a:latin typeface="Arial" pitchFamily="34" charset="0"/>
                          <a:cs typeface="Arial" pitchFamily="34" charset="0"/>
                        </a:rPr>
                        <a:t>CSS standard</a:t>
                      </a:r>
                      <a:endParaRPr lang="en-US" b="0" dirty="0">
                        <a:solidFill>
                          <a:schemeClr val="tx1"/>
                        </a:solidFill>
                        <a:latin typeface="Arial" pitchFamily="34" charset="0"/>
                        <a:cs typeface="Arial" pitchFamily="34" charset="0"/>
                      </a:endParaRPr>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643557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METRIC UNITS</a:t>
            </a:r>
            <a:endParaRPr lang="en-US" dirty="0"/>
          </a:p>
        </p:txBody>
      </p:sp>
      <p:pic>
        <p:nvPicPr>
          <p:cNvPr id="4" name="Content Placeholder 3"/>
          <p:cNvPicPr>
            <a:picLocks noGrp="1" noChangeAspect="1"/>
          </p:cNvPicPr>
          <p:nvPr>
            <p:ph idx="1"/>
          </p:nvPr>
        </p:nvPicPr>
        <p:blipFill>
          <a:blip r:embed="rId2"/>
          <a:stretch>
            <a:fillRect/>
          </a:stretch>
        </p:blipFill>
        <p:spPr>
          <a:xfrm>
            <a:off x="845465" y="2289976"/>
            <a:ext cx="10490104" cy="3419061"/>
          </a:xfrm>
          <a:prstGeom prst="rect">
            <a:avLst/>
          </a:prstGeom>
        </p:spPr>
      </p:pic>
    </p:spTree>
    <p:extLst>
      <p:ext uri="{BB962C8B-B14F-4D97-AF65-F5344CB8AC3E}">
        <p14:creationId xmlns:p14="http://schemas.microsoft.com/office/powerpoint/2010/main" val="4028078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Business Applications</a:t>
            </a:r>
            <a:endParaRPr lang="en-US" dirty="0"/>
          </a:p>
        </p:txBody>
      </p:sp>
      <p:sp>
        <p:nvSpPr>
          <p:cNvPr id="3" name="Content Placeholder 2"/>
          <p:cNvSpPr>
            <a:spLocks noGrp="1"/>
          </p:cNvSpPr>
          <p:nvPr>
            <p:ph idx="1"/>
          </p:nvPr>
        </p:nvSpPr>
        <p:spPr/>
        <p:txBody>
          <a:bodyPr/>
          <a:lstStyle/>
          <a:p>
            <a:r>
              <a:rPr lang="en-US" b="1" dirty="0"/>
              <a:t>resource </a:t>
            </a:r>
            <a:r>
              <a:rPr lang="en-US" b="1" dirty="0" smtClean="0"/>
              <a:t>sharing: </a:t>
            </a:r>
            <a:r>
              <a:rPr lang="en-US" dirty="0" smtClean="0"/>
              <a:t>example, </a:t>
            </a:r>
            <a:r>
              <a:rPr lang="en-US" dirty="0"/>
              <a:t>share </a:t>
            </a:r>
            <a:r>
              <a:rPr lang="en-US" dirty="0" smtClean="0"/>
              <a:t>a common </a:t>
            </a:r>
            <a:r>
              <a:rPr lang="en-US" dirty="0"/>
              <a:t>printer</a:t>
            </a:r>
            <a:r>
              <a:rPr lang="en-US" dirty="0" smtClean="0"/>
              <a:t>.</a:t>
            </a:r>
          </a:p>
          <a:p>
            <a:pPr marL="0" indent="0">
              <a:buNone/>
            </a:pPr>
            <a:r>
              <a:rPr lang="en-US" b="1" dirty="0" smtClean="0"/>
              <a:t>		</a:t>
            </a:r>
            <a:r>
              <a:rPr lang="en-US" dirty="0"/>
              <a:t> </a:t>
            </a:r>
            <a:r>
              <a:rPr lang="en-US" dirty="0" smtClean="0"/>
              <a:t>Most important sharing information.</a:t>
            </a:r>
          </a:p>
          <a:p>
            <a:r>
              <a:rPr lang="en-US" b="1" dirty="0"/>
              <a:t>VPNs </a:t>
            </a:r>
            <a:r>
              <a:rPr lang="en-US" dirty="0"/>
              <a:t>(</a:t>
            </a:r>
            <a:r>
              <a:rPr lang="en-US" b="1" dirty="0"/>
              <a:t>Virtual Private Networks</a:t>
            </a:r>
            <a:r>
              <a:rPr lang="en-US" dirty="0" smtClean="0"/>
              <a:t>): may be </a:t>
            </a:r>
            <a:r>
              <a:rPr lang="en-US" dirty="0"/>
              <a:t>used to join the individual networks at different sites into one extended network</a:t>
            </a:r>
            <a:r>
              <a:rPr lang="en-US" dirty="0" smtClean="0"/>
              <a:t>.</a:t>
            </a:r>
          </a:p>
          <a:p>
            <a:pPr lvl="1"/>
            <a:r>
              <a:rPr lang="en-US" b="1" dirty="0" smtClean="0"/>
              <a:t>Example: </a:t>
            </a:r>
            <a:r>
              <a:rPr lang="en-US" dirty="0"/>
              <a:t>a user happens to be 15,000 km </a:t>
            </a:r>
            <a:r>
              <a:rPr lang="en-US" dirty="0" smtClean="0"/>
              <a:t>away from </a:t>
            </a:r>
            <a:r>
              <a:rPr lang="en-US" dirty="0"/>
              <a:t>his data should not prevent him from using the data as though they </a:t>
            </a:r>
            <a:r>
              <a:rPr lang="en-US" dirty="0" smtClean="0"/>
              <a:t>were local.</a:t>
            </a:r>
          </a:p>
          <a:p>
            <a:pPr lvl="1"/>
            <a:r>
              <a:rPr lang="en-US" dirty="0"/>
              <a:t>an attempt to end </a:t>
            </a:r>
            <a:r>
              <a:rPr lang="en-US" dirty="0" smtClean="0"/>
              <a:t>the ‘‘</a:t>
            </a:r>
            <a:r>
              <a:rPr lang="en-US" dirty="0"/>
              <a:t>tyranny of geography.’’</a:t>
            </a:r>
            <a:endParaRPr lang="en-US" b="1" dirty="0" smtClean="0"/>
          </a:p>
          <a:p>
            <a:endParaRPr lang="en-US" dirty="0"/>
          </a:p>
        </p:txBody>
      </p:sp>
    </p:spTree>
    <p:extLst>
      <p:ext uri="{BB962C8B-B14F-4D97-AF65-F5344CB8AC3E}">
        <p14:creationId xmlns:p14="http://schemas.microsoft.com/office/powerpoint/2010/main" val="415999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Business Applications</a:t>
            </a:r>
            <a:endParaRPr lang="en-US" dirty="0"/>
          </a:p>
        </p:txBody>
      </p:sp>
      <p:sp>
        <p:nvSpPr>
          <p:cNvPr id="3" name="Content Placeholder 2"/>
          <p:cNvSpPr>
            <a:spLocks noGrp="1"/>
          </p:cNvSpPr>
          <p:nvPr>
            <p:ph idx="1"/>
          </p:nvPr>
        </p:nvSpPr>
        <p:spPr/>
        <p:txBody>
          <a:bodyPr/>
          <a:lstStyle/>
          <a:p>
            <a:r>
              <a:rPr lang="en-US" dirty="0" smtClean="0"/>
              <a:t>Example: a company has databases. Employees need </a:t>
            </a:r>
            <a:r>
              <a:rPr lang="en-US" dirty="0"/>
              <a:t>to access them remotely</a:t>
            </a:r>
            <a:r>
              <a:rPr lang="en-US" dirty="0" smtClean="0"/>
              <a:t>.</a:t>
            </a:r>
          </a:p>
          <a:p>
            <a:pPr lvl="1"/>
            <a:r>
              <a:rPr lang="en-US" dirty="0"/>
              <a:t>the data are </a:t>
            </a:r>
            <a:r>
              <a:rPr lang="en-US" dirty="0" smtClean="0"/>
              <a:t>stored on </a:t>
            </a:r>
            <a:r>
              <a:rPr lang="en-US" dirty="0"/>
              <a:t>powerful computers called </a:t>
            </a:r>
            <a:r>
              <a:rPr lang="en-US" b="1" dirty="0" smtClean="0"/>
              <a:t>servers</a:t>
            </a:r>
          </a:p>
          <a:p>
            <a:pPr lvl="2"/>
            <a:r>
              <a:rPr lang="en-US" dirty="0"/>
              <a:t>housed </a:t>
            </a:r>
            <a:r>
              <a:rPr lang="en-US" dirty="0" smtClean="0"/>
              <a:t>and maintained </a:t>
            </a:r>
            <a:r>
              <a:rPr lang="en-US" dirty="0"/>
              <a:t>by a system administrator</a:t>
            </a:r>
            <a:r>
              <a:rPr lang="en-US" dirty="0" smtClean="0"/>
              <a:t>.</a:t>
            </a:r>
          </a:p>
          <a:p>
            <a:pPr lvl="1"/>
            <a:r>
              <a:rPr lang="en-US" dirty="0"/>
              <a:t>the employees have </a:t>
            </a:r>
            <a:r>
              <a:rPr lang="en-US" dirty="0" smtClean="0"/>
              <a:t>simpler machines</a:t>
            </a:r>
            <a:r>
              <a:rPr lang="en-US" dirty="0"/>
              <a:t>, called </a:t>
            </a:r>
            <a:r>
              <a:rPr lang="en-US" b="1" dirty="0"/>
              <a:t>clients</a:t>
            </a:r>
            <a:r>
              <a:rPr lang="en-US" dirty="0"/>
              <a:t>, on their desks, with which they access remote </a:t>
            </a:r>
            <a:r>
              <a:rPr lang="en-US" dirty="0" smtClean="0"/>
              <a:t>data.</a:t>
            </a:r>
          </a:p>
          <a:p>
            <a:pPr lvl="1"/>
            <a:r>
              <a:rPr lang="en-US" dirty="0"/>
              <a:t>The client </a:t>
            </a:r>
            <a:r>
              <a:rPr lang="en-US" dirty="0" smtClean="0"/>
              <a:t>and server </a:t>
            </a:r>
            <a:r>
              <a:rPr lang="en-US" dirty="0"/>
              <a:t>machines are connected by a network</a:t>
            </a:r>
            <a:endParaRPr lang="en-US" dirty="0" smtClean="0"/>
          </a:p>
          <a:p>
            <a:endParaRPr lang="en-US" dirty="0"/>
          </a:p>
        </p:txBody>
      </p:sp>
    </p:spTree>
    <p:extLst>
      <p:ext uri="{BB962C8B-B14F-4D97-AF65-F5344CB8AC3E}">
        <p14:creationId xmlns:p14="http://schemas.microsoft.com/office/powerpoint/2010/main" val="397946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client-server model</a:t>
            </a:r>
            <a:endParaRPr lang="en-US" dirty="0"/>
          </a:p>
        </p:txBody>
      </p:sp>
      <p:pic>
        <p:nvPicPr>
          <p:cNvPr id="4" name="Content Placeholder 3"/>
          <p:cNvPicPr>
            <a:picLocks noGrp="1" noChangeAspect="1"/>
          </p:cNvPicPr>
          <p:nvPr>
            <p:ph idx="1"/>
          </p:nvPr>
        </p:nvPicPr>
        <p:blipFill>
          <a:blip r:embed="rId2"/>
          <a:stretch>
            <a:fillRect/>
          </a:stretch>
        </p:blipFill>
        <p:spPr>
          <a:xfrm>
            <a:off x="2423333" y="1825625"/>
            <a:ext cx="7345333" cy="4351338"/>
          </a:xfrm>
          <a:prstGeom prst="rect">
            <a:avLst/>
          </a:prstGeom>
        </p:spPr>
      </p:pic>
    </p:spTree>
    <p:extLst>
      <p:ext uri="{BB962C8B-B14F-4D97-AF65-F5344CB8AC3E}">
        <p14:creationId xmlns:p14="http://schemas.microsoft.com/office/powerpoint/2010/main" val="196510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client-server model</a:t>
            </a:r>
            <a:endParaRPr lang="en-US" dirty="0"/>
          </a:p>
        </p:txBody>
      </p:sp>
      <p:sp>
        <p:nvSpPr>
          <p:cNvPr id="3" name="Content Placeholder 2"/>
          <p:cNvSpPr>
            <a:spLocks noGrp="1"/>
          </p:cNvSpPr>
          <p:nvPr>
            <p:ph idx="1"/>
          </p:nvPr>
        </p:nvSpPr>
        <p:spPr/>
        <p:txBody>
          <a:bodyPr/>
          <a:lstStyle/>
          <a:p>
            <a:r>
              <a:rPr lang="en-US" dirty="0"/>
              <a:t>The most popular </a:t>
            </a:r>
            <a:r>
              <a:rPr lang="en-US" dirty="0" smtClean="0"/>
              <a:t>example of client-server model </a:t>
            </a:r>
            <a:r>
              <a:rPr lang="en-US" dirty="0"/>
              <a:t>is </a:t>
            </a:r>
            <a:r>
              <a:rPr lang="en-US" dirty="0" smtClean="0"/>
              <a:t>that of </a:t>
            </a:r>
            <a:r>
              <a:rPr lang="en-US" dirty="0"/>
              <a:t>a </a:t>
            </a:r>
            <a:r>
              <a:rPr lang="en-US" b="1" dirty="0"/>
              <a:t>Web </a:t>
            </a:r>
            <a:r>
              <a:rPr lang="en-US" b="1" dirty="0" smtClean="0"/>
              <a:t>application.</a:t>
            </a:r>
          </a:p>
          <a:p>
            <a:r>
              <a:rPr lang="en-US" dirty="0"/>
              <a:t>Under most conditions, one server can handle a </a:t>
            </a:r>
            <a:r>
              <a:rPr lang="en-US" dirty="0" smtClean="0"/>
              <a:t>large number </a:t>
            </a:r>
            <a:r>
              <a:rPr lang="en-US" dirty="0"/>
              <a:t>(hundreds or thousands) of clients simultaneously</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1979108" y="3694730"/>
            <a:ext cx="7541410" cy="2338388"/>
          </a:xfrm>
          <a:prstGeom prst="rect">
            <a:avLst/>
          </a:prstGeom>
        </p:spPr>
      </p:pic>
    </p:spTree>
    <p:extLst>
      <p:ext uri="{BB962C8B-B14F-4D97-AF65-F5344CB8AC3E}">
        <p14:creationId xmlns:p14="http://schemas.microsoft.com/office/powerpoint/2010/main" val="2507344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282</TotalTime>
  <Words>2094</Words>
  <Application>Microsoft Office PowerPoint</Application>
  <PresentationFormat>Widescreen</PresentationFormat>
  <Paragraphs>264</Paragraphs>
  <Slides>53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CEN444 Computer Networks</vt:lpstr>
      <vt:lpstr>Introduction</vt:lpstr>
      <vt:lpstr>Definition</vt:lpstr>
      <vt:lpstr>Computer Networks vs. distributed systems </vt:lpstr>
      <vt:lpstr>Computer Networks vs. distributed systems </vt:lpstr>
      <vt:lpstr>Business Applications</vt:lpstr>
      <vt:lpstr>Business Applications</vt:lpstr>
      <vt:lpstr>client-server model</vt:lpstr>
      <vt:lpstr>client-server model</vt:lpstr>
      <vt:lpstr>Business Applications</vt:lpstr>
      <vt:lpstr>Home Applications</vt:lpstr>
      <vt:lpstr>Home Applications</vt:lpstr>
      <vt:lpstr>Home Applications</vt:lpstr>
      <vt:lpstr>peer-to-peer communication</vt:lpstr>
      <vt:lpstr>peer-to-peer communication</vt:lpstr>
      <vt:lpstr>Forms of e-commerce</vt:lpstr>
      <vt:lpstr>Home Applications</vt:lpstr>
      <vt:lpstr>Mobile Users</vt:lpstr>
      <vt:lpstr>Mobile Users</vt:lpstr>
      <vt:lpstr>Mobile Users</vt:lpstr>
      <vt:lpstr>Sensor networks</vt:lpstr>
      <vt:lpstr>Sensor networks</vt:lpstr>
      <vt:lpstr>Wearable computers</vt:lpstr>
      <vt:lpstr>Social Issues</vt:lpstr>
      <vt:lpstr>Social Issues</vt:lpstr>
      <vt:lpstr>Social Issues</vt:lpstr>
      <vt:lpstr>NETWORK HARDWARE</vt:lpstr>
      <vt:lpstr>Networks Classification</vt:lpstr>
      <vt:lpstr>PANs (Personal Area Networks)</vt:lpstr>
      <vt:lpstr>LAN (Local Area Network)</vt:lpstr>
      <vt:lpstr>MAN (Metropolitan Area Network)</vt:lpstr>
      <vt:lpstr>WAN (Wide Area Network)</vt:lpstr>
      <vt:lpstr>NETWORK SOFTWARE</vt:lpstr>
      <vt:lpstr>Protocol Hierarchies</vt:lpstr>
      <vt:lpstr>Virtual Communication</vt:lpstr>
      <vt:lpstr>Design Issues for the Layers</vt:lpstr>
      <vt:lpstr>Connection-Oriented vs. Connectionless </vt:lpstr>
      <vt:lpstr>Types of service.</vt:lpstr>
      <vt:lpstr>Service Primitives</vt:lpstr>
      <vt:lpstr>client-server interaction</vt:lpstr>
      <vt:lpstr>Services vs. Protocols</vt:lpstr>
      <vt:lpstr>ISO OSI (Open Systems Interconnection)</vt:lpstr>
      <vt:lpstr>ISO OSI (Open Systems Interconnection)</vt:lpstr>
      <vt:lpstr>The TCP/IP Reference Model</vt:lpstr>
      <vt:lpstr>The TCP/IP Reference Model</vt:lpstr>
      <vt:lpstr>OSI vs. TCP/IP</vt:lpstr>
      <vt:lpstr>The Model Used in This Course</vt:lpstr>
      <vt:lpstr>Internet (1)</vt:lpstr>
      <vt:lpstr>Internet (2)</vt:lpstr>
      <vt:lpstr>Internet (3)</vt:lpstr>
      <vt:lpstr>Internet (4)</vt:lpstr>
      <vt:lpstr>Network Standardization</vt:lpstr>
      <vt:lpstr>METRIC UNITS</vt:lpstr>
    </vt:vector>
  </TitlesOfParts>
  <Company>King Saud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Majed Abdullah Alresaini</dc:creator>
  <cp:lastModifiedBy>Majed</cp:lastModifiedBy>
  <cp:revision>68</cp:revision>
  <dcterms:created xsi:type="dcterms:W3CDTF">2014-02-02T06:10:00Z</dcterms:created>
  <dcterms:modified xsi:type="dcterms:W3CDTF">2014-02-27T06:17:39Z</dcterms:modified>
</cp:coreProperties>
</file>