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63" r:id="rId4"/>
    <p:sldId id="264" r:id="rId5"/>
    <p:sldId id="265" r:id="rId6"/>
    <p:sldId id="266" r:id="rId7"/>
    <p:sldId id="267" r:id="rId8"/>
    <p:sldId id="268" r:id="rId9"/>
    <p:sldId id="269" r:id="rId10"/>
    <p:sldId id="271" r:id="rId11"/>
    <p:sldId id="272" r:id="rId12"/>
    <p:sldId id="273" r:id="rId13"/>
    <p:sldId id="274" r:id="rId14"/>
    <p:sldId id="275"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EFEBCD"/>
    <a:srgbClr val="061949"/>
    <a:srgbClr val="990000"/>
    <a:srgbClr val="666699"/>
    <a:srgbClr val="FDC66F"/>
    <a:srgbClr val="051C56"/>
    <a:srgbClr val="FFCC66"/>
    <a:srgbClr val="FFCC33"/>
    <a:srgbClr val="D8BA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62" autoAdjust="0"/>
    <p:restoredTop sz="96780" autoAdjust="0"/>
  </p:normalViewPr>
  <p:slideViewPr>
    <p:cSldViewPr snapToGrid="0" snapToObjects="1" showGuides="1">
      <p:cViewPr>
        <p:scale>
          <a:sx n="60" d="100"/>
          <a:sy n="60" d="100"/>
        </p:scale>
        <p:origin x="-1980" y="-234"/>
      </p:cViewPr>
      <p:guideLst>
        <p:guide orient="horz" pos="2160"/>
        <p:guide pos="2880"/>
      </p:guideLst>
    </p:cSldViewPr>
  </p:slid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77C64E-CE7C-784E-9148-6E83835BE7FF}" type="datetimeFigureOut">
              <a:rPr lang="en-US" smtClean="0"/>
              <a:pPr/>
              <a:t>14/7/2019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257D1E-2A6B-E347-9BA6-9D9CB5F5AADF}" type="slidenum">
              <a:rPr lang="en-US" smtClean="0"/>
              <a:pPr/>
              <a:t>‹#›</a:t>
            </a:fld>
            <a:endParaRPr lang="en-US"/>
          </a:p>
        </p:txBody>
      </p:sp>
    </p:spTree>
    <p:extLst>
      <p:ext uri="{BB962C8B-B14F-4D97-AF65-F5344CB8AC3E}">
        <p14:creationId xmlns:p14="http://schemas.microsoft.com/office/powerpoint/2010/main" val="1012393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3197D-5BC7-8947-B31F-0B6ADDC49DB0}" type="datetimeFigureOut">
              <a:rPr lang="en-US" smtClean="0"/>
              <a:pPr/>
              <a:t>14/7/2019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B9F0D-00CB-B647-AC7A-6B79124BEFFB}" type="slidenum">
              <a:rPr lang="en-US" smtClean="0"/>
              <a:pPr/>
              <a:t>‹#›</a:t>
            </a:fld>
            <a:endParaRPr lang="en-US"/>
          </a:p>
        </p:txBody>
      </p:sp>
    </p:spTree>
    <p:extLst>
      <p:ext uri="{BB962C8B-B14F-4D97-AF65-F5344CB8AC3E}">
        <p14:creationId xmlns:p14="http://schemas.microsoft.com/office/powerpoint/2010/main" val="7156311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51726" y="2311400"/>
            <a:ext cx="5935074" cy="3505200"/>
          </a:xfrm>
        </p:spPr>
        <p:txBody>
          <a:bodyPr>
            <a:normAutofit/>
          </a:bodyPr>
          <a:lstStyle>
            <a:lvl1pPr algn="l">
              <a:defRPr sz="6000" b="0" i="0" spc="-150">
                <a:solidFill>
                  <a:srgbClr val="FFCC66"/>
                </a:solidFill>
                <a:latin typeface="Times"/>
                <a:cs typeface="Times"/>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51726" y="180319"/>
            <a:ext cx="5935074" cy="1113273"/>
          </a:xfrm>
        </p:spPr>
        <p:txBody>
          <a:bodyPr>
            <a:normAutofit/>
          </a:bodyPr>
          <a:lstStyle>
            <a:lvl1pPr marL="0" indent="0" algn="l">
              <a:buNone/>
              <a:defRPr sz="2000" b="0" i="0">
                <a:solidFill>
                  <a:schemeClr val="bg1"/>
                </a:solidFill>
                <a:latin typeface="Tahom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8" name="TextBox 7"/>
          <p:cNvSpPr txBox="1"/>
          <p:nvPr userDrawn="1"/>
        </p:nvSpPr>
        <p:spPr>
          <a:xfrm>
            <a:off x="2751726" y="2311400"/>
            <a:ext cx="1617074" cy="400110"/>
          </a:xfrm>
          <a:prstGeom prst="rect">
            <a:avLst/>
          </a:prstGeom>
          <a:noFill/>
        </p:spPr>
        <p:txBody>
          <a:bodyPr wrap="square" rtlCol="0">
            <a:spAutoFit/>
          </a:bodyPr>
          <a:lstStyle/>
          <a:p>
            <a:r>
              <a:rPr lang="en-US" sz="2000" dirty="0" smtClean="0">
                <a:solidFill>
                  <a:schemeClr val="bg1"/>
                </a:solidFill>
              </a:rPr>
              <a:t>CHAPTER</a:t>
            </a:r>
            <a:endParaRPr lang="en-US" sz="20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11CA08-A753-6A4C-90DC-903D99BB24E5}" type="datetime1">
              <a:rPr lang="en-US" smtClean="0"/>
              <a:pPr/>
              <a:t>14/7/2019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B03C84-B6BE-8246-B207-1A90F9092273}" type="datetime1">
              <a:rPr lang="en-US" smtClean="0"/>
              <a:pPr/>
              <a:t>14/7/2019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83A560-8F0F-344B-875F-3F0E924A8215}" type="datetime1">
              <a:rPr lang="en-US" smtClean="0"/>
              <a:pPr/>
              <a:t>14/7/2019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093D8-4BB4-6743-8DE4-729882C5FEA4}" type="datetime1">
              <a:rPr lang="en-US" smtClean="0"/>
              <a:pPr/>
              <a:t>14/7/2019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Rectangle 9"/>
          <p:cNvSpPr/>
          <p:nvPr userDrawn="1"/>
        </p:nvSpPr>
        <p:spPr>
          <a:xfrm>
            <a:off x="822325" y="0"/>
            <a:ext cx="8321675"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48600" y="274638"/>
            <a:ext cx="79259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948599" y="1600200"/>
            <a:ext cx="7925911"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28"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9" name="Rectangle 8"/>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337733" y="423070"/>
            <a:ext cx="7536777" cy="5703094"/>
          </a:xfrm>
        </p:spPr>
        <p:txBody>
          <a:bodyPr/>
          <a:lstStyle>
            <a:lvl1pPr marL="514350" indent="-514350">
              <a:lnSpc>
                <a:spcPct val="100000"/>
              </a:lnSpc>
              <a:spcBef>
                <a:spcPts val="0"/>
              </a:spcBef>
              <a:spcAft>
                <a:spcPts val="1200"/>
              </a:spcAft>
              <a:buClr>
                <a:srgbClr val="990000"/>
              </a:buClr>
              <a:buSzPct val="115000"/>
              <a:buFont typeface="+mj-ea"/>
              <a:buAutoNum type="circleNumDbPlain"/>
              <a:defRPr sz="24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7"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userDrawn="1"/>
        </p:nvSpPr>
        <p:spPr>
          <a:xfrm rot="16200000">
            <a:off x="-1722969" y="2830404"/>
            <a:ext cx="4360333" cy="646331"/>
          </a:xfrm>
          <a:prstGeom prst="rect">
            <a:avLst/>
          </a:prstGeom>
          <a:noFill/>
        </p:spPr>
        <p:txBody>
          <a:bodyPr wrap="square" rtlCol="0">
            <a:spAutoFit/>
          </a:bodyPr>
          <a:lstStyle/>
          <a:p>
            <a:r>
              <a:rPr lang="en-US" sz="3600" b="0" i="0" dirty="0" smtClean="0">
                <a:solidFill>
                  <a:srgbClr val="FDC66F"/>
                </a:solidFill>
                <a:effectLst>
                  <a:outerShdw blurRad="50800" dist="38100" dir="2700000">
                    <a:srgbClr val="000000">
                      <a:alpha val="75000"/>
                    </a:srgbClr>
                  </a:outerShdw>
                </a:effectLst>
                <a:latin typeface="Tahoma"/>
                <a:cs typeface="Tahoma"/>
              </a:rPr>
              <a:t>Learning Objectives</a:t>
            </a:r>
            <a:endParaRPr lang="en-US" sz="3600" b="0" i="0" dirty="0">
              <a:solidFill>
                <a:srgbClr val="FDC66F"/>
              </a:solidFill>
              <a:effectLst>
                <a:outerShdw blurRad="50800" dist="38100" dir="2700000">
                  <a:srgbClr val="000000">
                    <a:alpha val="75000"/>
                  </a:srgbClr>
                </a:outerShdw>
              </a:effectLst>
              <a:latin typeface="Tahoma"/>
              <a:cs typeface="Tahom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16" name="Rectangle 15"/>
          <p:cNvSpPr/>
          <p:nvPr userDrawn="1"/>
        </p:nvSpPr>
        <p:spPr>
          <a:xfrm>
            <a:off x="0" y="0"/>
            <a:ext cx="875598" cy="6858000"/>
          </a:xfrm>
          <a:prstGeom prst="rect">
            <a:avLst/>
          </a:prstGeom>
          <a:solidFill>
            <a:srgbClr val="061949"/>
          </a:solidFill>
          <a:ln>
            <a:noFill/>
          </a:ln>
          <a:effectLst/>
        </p:spPr>
        <p:style>
          <a:lnRef idx="1">
            <a:schemeClr val="accent1"/>
          </a:lnRef>
          <a:fillRef idx="3">
            <a:schemeClr val="accent1"/>
          </a:fillRef>
          <a:effectRef idx="2">
            <a:schemeClr val="accent1"/>
          </a:effectRef>
          <a:fontRef idx="minor">
            <a:schemeClr val="lt1"/>
          </a:fontRef>
        </p:style>
        <p:txBody>
          <a:bodyPr wrap="none" rtlCol="0" anchor="ctr"/>
          <a:lstStyle/>
          <a:p>
            <a:pPr algn="ctr"/>
            <a:endParaRPr lang="en-US"/>
          </a:p>
        </p:txBody>
      </p:sp>
      <p:sp>
        <p:nvSpPr>
          <p:cNvPr id="10" name="Rectangle 9"/>
          <p:cNvSpPr/>
          <p:nvPr userDrawn="1"/>
        </p:nvSpPr>
        <p:spPr>
          <a:xfrm>
            <a:off x="875598" y="0"/>
            <a:ext cx="8268402" cy="6858000"/>
          </a:xfrm>
          <a:prstGeom prst="rect">
            <a:avLst/>
          </a:prstGeom>
          <a:solidFill>
            <a:srgbClr val="EFEBC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19200" y="274638"/>
            <a:ext cx="7655310" cy="1143000"/>
          </a:xfrm>
          <a:effectLst>
            <a:outerShdw blurRad="50800" dist="38100" dir="2700000">
              <a:srgbClr val="000000">
                <a:alpha val="15000"/>
              </a:srgbClr>
            </a:outerShdw>
          </a:effectLst>
        </p:spPr>
        <p:txBody>
          <a:bodyPr>
            <a:normAutofit/>
          </a:bodyPr>
          <a:lstStyle>
            <a:lvl1pPr>
              <a:defRPr sz="3200" b="1" i="0">
                <a:solidFill>
                  <a:srgbClr val="990000"/>
                </a:solidFill>
                <a:latin typeface="Tahoma"/>
                <a:cs typeface="Tahoma"/>
              </a:defRPr>
            </a:lvl1pPr>
          </a:lstStyle>
          <a:p>
            <a:r>
              <a:rPr lang="en-US" dirty="0" smtClean="0"/>
              <a:t>Click to edit Master title style</a:t>
            </a:r>
            <a:endParaRPr lang="en-US" dirty="0"/>
          </a:p>
        </p:txBody>
      </p:sp>
      <p:sp>
        <p:nvSpPr>
          <p:cNvPr id="3" name="Content Placeholder 2"/>
          <p:cNvSpPr>
            <a:spLocks noGrp="1"/>
          </p:cNvSpPr>
          <p:nvPr>
            <p:ph idx="1"/>
          </p:nvPr>
        </p:nvSpPr>
        <p:spPr>
          <a:xfrm>
            <a:off x="1219200" y="1600200"/>
            <a:ext cx="7655310" cy="4525963"/>
          </a:xfrm>
        </p:spPr>
        <p:txBody>
          <a:bodyPr/>
          <a:lstStyle>
            <a:lvl1pPr>
              <a:buClr>
                <a:srgbClr val="990000"/>
              </a:buClr>
              <a:buSzPct val="120000"/>
              <a:buFont typeface="Arial"/>
              <a:buChar char="•"/>
              <a:defRPr sz="2800" b="0" i="0">
                <a:solidFill>
                  <a:srgbClr val="051C56"/>
                </a:solidFill>
                <a:latin typeface="Tahoma"/>
                <a:cs typeface="Tahoma"/>
              </a:defRPr>
            </a:lvl1pPr>
            <a:lvl2pPr>
              <a:defRPr sz="2400" b="0" i="0">
                <a:solidFill>
                  <a:srgbClr val="051C56"/>
                </a:solidFill>
                <a:latin typeface="Tahoma"/>
                <a:cs typeface="Tahoma"/>
              </a:defRPr>
            </a:lvl2pPr>
            <a:lvl3pPr>
              <a:defRPr sz="2000" b="0" i="0">
                <a:solidFill>
                  <a:srgbClr val="051C56"/>
                </a:solidFill>
                <a:latin typeface="Tahoma"/>
                <a:cs typeface="Tahoma"/>
              </a:defRPr>
            </a:lvl3pPr>
            <a:lvl4pPr>
              <a:defRPr b="0" i="0">
                <a:solidFill>
                  <a:srgbClr val="051C56"/>
                </a:solidFill>
                <a:latin typeface="Tahoma"/>
                <a:cs typeface="Tahoma"/>
              </a:defRPr>
            </a:lvl4pPr>
            <a:lvl5pPr>
              <a:defRPr b="0" i="0">
                <a:solidFill>
                  <a:srgbClr val="051C56"/>
                </a:solidFill>
                <a:latin typeface="Tahoma"/>
                <a:cs typeface="Tahom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5F08F20-3BB2-9D49-AE1C-7AB6E6FA7EBE}" type="datetime1">
              <a:rPr lang="en-US" smtClean="0"/>
              <a:pPr/>
              <a:t>14/7/2019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717840" y="6230910"/>
            <a:ext cx="2133600" cy="365125"/>
          </a:xfrm>
        </p:spPr>
        <p:txBody>
          <a:bodyPr/>
          <a:lstStyle>
            <a:lvl1pPr>
              <a:defRPr>
                <a:solidFill>
                  <a:srgbClr val="FDC66F"/>
                </a:solidFill>
              </a:defRPr>
            </a:lvl1pPr>
          </a:lstStyle>
          <a:p>
            <a:fld id="{B5018DB0-C258-FE4E-9DE8-C5AF154EB248}" type="slidenum">
              <a:rPr lang="en-US" smtClean="0"/>
              <a:pPr/>
              <a:t>‹#›</a:t>
            </a:fld>
            <a:endParaRPr lang="en-US" dirty="0"/>
          </a:p>
        </p:txBody>
      </p:sp>
      <p:sp>
        <p:nvSpPr>
          <p:cNvPr id="8" name="TextBox 7"/>
          <p:cNvSpPr txBox="1"/>
          <p:nvPr userDrawn="1"/>
        </p:nvSpPr>
        <p:spPr>
          <a:xfrm>
            <a:off x="87559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spc="0" baseline="0" dirty="0" smtClean="0">
                <a:solidFill>
                  <a:srgbClr val="FDC66F"/>
                </a:solidFill>
                <a:latin typeface="Times"/>
                <a:ea typeface="+mn-ea"/>
                <a:cs typeface="Times"/>
              </a:rPr>
              <a:t>©2013 </a:t>
            </a:r>
            <a:r>
              <a:rPr lang="en-US" sz="800" kern="1200" spc="0" baseline="0" dirty="0" err="1" smtClean="0">
                <a:solidFill>
                  <a:srgbClr val="FDC66F"/>
                </a:solidFill>
                <a:latin typeface="Times"/>
                <a:ea typeface="+mn-ea"/>
                <a:cs typeface="Times"/>
              </a:rPr>
              <a:t>Cengage</a:t>
            </a:r>
            <a:r>
              <a:rPr lang="en-US" sz="800" kern="1200" spc="0" baseline="0" dirty="0" smtClean="0">
                <a:solidFill>
                  <a:srgbClr val="FDC66F"/>
                </a:solidFill>
                <a:latin typeface="Times"/>
                <a:ea typeface="+mn-ea"/>
                <a:cs typeface="Times"/>
              </a:rPr>
              <a:t> Learning. All Rights Reserved. May not be scanned, copied or duplicated, or posted to a publicly accessible website, in whole or in part.</a:t>
            </a:r>
          </a:p>
        </p:txBody>
      </p:sp>
      <p:grpSp>
        <p:nvGrpSpPr>
          <p:cNvPr id="7" name="Group 27"/>
          <p:cNvGrpSpPr/>
          <p:nvPr userDrawn="1"/>
        </p:nvGrpSpPr>
        <p:grpSpPr>
          <a:xfrm>
            <a:off x="0" y="274638"/>
            <a:ext cx="8874513" cy="6321401"/>
            <a:chOff x="875600" y="274638"/>
            <a:chExt cx="7998913" cy="6321401"/>
          </a:xfrm>
        </p:grpSpPr>
        <p:sp>
          <p:nvSpPr>
            <p:cNvPr id="14" name="Arc 13"/>
            <p:cNvSpPr/>
            <p:nvPr userDrawn="1"/>
          </p:nvSpPr>
          <p:spPr>
            <a:xfrm>
              <a:off x="8495312" y="274638"/>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5" name="Arc 14"/>
            <p:cNvSpPr/>
            <p:nvPr userDrawn="1"/>
          </p:nvSpPr>
          <p:spPr>
            <a:xfrm rot="5400000">
              <a:off x="8536480" y="6258005"/>
              <a:ext cx="379198" cy="296862"/>
            </a:xfrm>
            <a:prstGeom prst="arc">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17" name="Straight Connector 16"/>
            <p:cNvCxnSpPr>
              <a:endCxn id="14" idx="2"/>
            </p:cNvCxnSpPr>
            <p:nvPr userDrawn="1"/>
          </p:nvCxnSpPr>
          <p:spPr>
            <a:xfrm rot="16200000" flipV="1">
              <a:off x="5907871" y="3389709"/>
              <a:ext cx="5933281" cy="2"/>
            </a:xfrm>
            <a:prstGeom prst="line">
              <a:avLst/>
            </a:prstGeom>
            <a:ln w="25400" cap="rnd" cmpd="sng" algn="ctr">
              <a:solidFill>
                <a:srgbClr val="FDC66F"/>
              </a:solidFill>
              <a:prstDash val="sysDot"/>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userDrawn="1"/>
          </p:nvCxnSpPr>
          <p:spPr>
            <a:xfrm rot="10800000">
              <a:off x="875600" y="274639"/>
              <a:ext cx="7760400"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userDrawn="1"/>
          </p:nvCxnSpPr>
          <p:spPr>
            <a:xfrm rot="10800000">
              <a:off x="897807" y="6594450"/>
              <a:ext cx="7817568" cy="1589"/>
            </a:xfrm>
            <a:prstGeom prst="line">
              <a:avLst/>
            </a:prstGeom>
            <a:ln cap="rnd">
              <a:solidFill>
                <a:srgbClr val="FDC66F"/>
              </a:solidFill>
              <a:prstDash val="sysDot"/>
            </a:ln>
            <a:effectLst/>
          </p:spPr>
          <p:style>
            <a:lnRef idx="2">
              <a:schemeClr val="accent1"/>
            </a:lnRef>
            <a:fillRef idx="0">
              <a:schemeClr val="accent1"/>
            </a:fillRef>
            <a:effectRef idx="1">
              <a:schemeClr val="accent1"/>
            </a:effectRef>
            <a:fontRef idx="minor">
              <a:schemeClr val="tx1"/>
            </a:fontRef>
          </p:style>
        </p:cxnSp>
      </p:grpSp>
      <p:sp>
        <p:nvSpPr>
          <p:cNvPr id="18" name="TextBox 17"/>
          <p:cNvSpPr txBox="1"/>
          <p:nvPr userDrawn="1"/>
        </p:nvSpPr>
        <p:spPr>
          <a:xfrm>
            <a:off x="-101598" y="320706"/>
            <a:ext cx="1067132" cy="338554"/>
          </a:xfrm>
          <a:prstGeom prst="rect">
            <a:avLst/>
          </a:prstGeom>
          <a:noFill/>
        </p:spPr>
        <p:txBody>
          <a:bodyPr wrap="square" rtlCol="0">
            <a:spAutoFit/>
          </a:bodyPr>
          <a:lstStyle/>
          <a:p>
            <a:pPr algn="ctr"/>
            <a:r>
              <a:rPr lang="en-US" sz="1600" b="0" i="0" spc="0" dirty="0" smtClean="0">
                <a:solidFill>
                  <a:srgbClr val="FDC66F"/>
                </a:solidFill>
                <a:effectLst>
                  <a:outerShdw blurRad="50800" dist="38100" dir="2700000">
                    <a:srgbClr val="000000">
                      <a:alpha val="75000"/>
                    </a:srgbClr>
                  </a:outerShdw>
                </a:effectLst>
                <a:latin typeface="Tahoma"/>
                <a:cs typeface="Tahoma"/>
              </a:rPr>
              <a:t>Objective</a:t>
            </a:r>
            <a:endParaRPr lang="en-US" sz="1600" b="0" i="0" spc="0" dirty="0">
              <a:solidFill>
                <a:srgbClr val="FDC66F"/>
              </a:solidFill>
              <a:effectLst>
                <a:outerShdw blurRad="50800" dist="38100" dir="2700000">
                  <a:srgbClr val="000000">
                    <a:alpha val="75000"/>
                  </a:srgbClr>
                </a:outerShdw>
              </a:effectLst>
              <a:latin typeface="Tahoma"/>
              <a:cs typeface="Tahoma"/>
            </a:endParaRPr>
          </a:p>
        </p:txBody>
      </p:sp>
      <p:sp>
        <p:nvSpPr>
          <p:cNvPr id="28" name="Oval 27"/>
          <p:cNvSpPr/>
          <p:nvPr userDrawn="1"/>
        </p:nvSpPr>
        <p:spPr>
          <a:xfrm>
            <a:off x="88900" y="659260"/>
            <a:ext cx="698500" cy="698500"/>
          </a:xfrm>
          <a:prstGeom prst="ellipse">
            <a:avLst/>
          </a:prstGeom>
          <a:noFill/>
          <a:ln w="15875" cap="flat" cmpd="sng" algn="ctr">
            <a:solidFill>
              <a:srgbClr val="FFFF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1B020C-6A32-C244-B7F8-C25CBF64D3B2}" type="datetime1">
              <a:rPr lang="en-US" smtClean="0"/>
              <a:pPr/>
              <a:t>14/7/2019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F5CDA8-9FD2-404D-82E7-97DA3DD25287}" type="datetime1">
              <a:rPr lang="en-US" smtClean="0"/>
              <a:pPr/>
              <a:t>14/7/2019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3B961-FC34-8945-ABC6-7C3594C87A09}" type="datetime1">
              <a:rPr lang="en-US" smtClean="0"/>
              <a:pPr/>
              <a:t>14/7/2019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0AD974-587E-EF4B-9779-D37499AE3BA6}" type="datetime1">
              <a:rPr lang="en-US" smtClean="0"/>
              <a:pPr/>
              <a:t>14/7/2019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9F3A49-AFE4-C448-AC14-6F286F30AB9F}" type="datetime1">
              <a:rPr lang="en-US" smtClean="0"/>
              <a:pPr/>
              <a:t>14/7/2019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018DB0-C258-FE4E-9DE8-C5AF154EB2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0D4FB-5BA4-5644-BD38-2C3A98C2F3CF}" type="datetime1">
              <a:rPr lang="en-US" smtClean="0"/>
              <a:pPr/>
              <a:t>14/7/2019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018DB0-C258-FE4E-9DE8-C5AF154EB248}" type="slidenum">
              <a:rPr lang="en-US" smtClean="0"/>
              <a:pPr/>
              <a:t>‹#›</a:t>
            </a:fld>
            <a:endParaRPr lang="en-US"/>
          </a:p>
        </p:txBody>
      </p:sp>
      <p:sp>
        <p:nvSpPr>
          <p:cNvPr id="7" name="TextBox 6"/>
          <p:cNvSpPr txBox="1"/>
          <p:nvPr userDrawn="1"/>
        </p:nvSpPr>
        <p:spPr>
          <a:xfrm>
            <a:off x="77367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tx1"/>
                </a:solidFill>
                <a:latin typeface="Tahoma"/>
                <a:ea typeface="+mn-ea"/>
                <a:cs typeface="Tahoma"/>
              </a:rPr>
              <a:t>©2013 </a:t>
            </a:r>
            <a:r>
              <a:rPr lang="en-US" sz="800" kern="1200" baseline="0" dirty="0" err="1" smtClean="0">
                <a:solidFill>
                  <a:schemeClr val="tx1"/>
                </a:solidFill>
                <a:latin typeface="Tahoma"/>
                <a:ea typeface="+mn-ea"/>
                <a:cs typeface="Tahoma"/>
              </a:rPr>
              <a:t>Cengage</a:t>
            </a:r>
            <a:r>
              <a:rPr lang="en-US" sz="800" kern="1200" baseline="0" dirty="0" smtClean="0">
                <a:solidFill>
                  <a:schemeClr val="tx1"/>
                </a:solidFill>
                <a:latin typeface="Tahoma"/>
                <a:ea typeface="+mn-ea"/>
                <a:cs typeface="Tahoma"/>
              </a:rPr>
              <a:t> Learning.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 y="142875"/>
            <a:ext cx="9144000" cy="6499681"/>
          </a:xfrm>
          <a:solidFill>
            <a:srgbClr val="EFEBCD"/>
          </a:solidFill>
        </p:spPr>
        <p:txBody>
          <a:bodyPr>
            <a:normAutofit/>
          </a:bodyPr>
          <a:lstStyle/>
          <a:p>
            <a:pPr algn="ctr"/>
            <a:r>
              <a:rPr lang="en-US" sz="4400" b="1" dirty="0">
                <a:solidFill>
                  <a:srgbClr val="FF0000"/>
                </a:solidFill>
              </a:rPr>
              <a:t>Chapter </a:t>
            </a:r>
            <a:r>
              <a:rPr lang="en-US" sz="4400" b="1" dirty="0" smtClean="0">
                <a:solidFill>
                  <a:srgbClr val="FF0000"/>
                </a:solidFill>
              </a:rPr>
              <a:t>7 </a:t>
            </a:r>
            <a:r>
              <a:rPr lang="en-US" sz="4400" b="1" dirty="0">
                <a:solidFill>
                  <a:srgbClr val="FF0000"/>
                </a:solidFill>
              </a:rPr>
              <a:t/>
            </a:r>
            <a:br>
              <a:rPr lang="en-US" sz="4400" b="1" dirty="0">
                <a:solidFill>
                  <a:srgbClr val="FF0000"/>
                </a:solidFill>
              </a:rPr>
            </a:br>
            <a:r>
              <a:rPr lang="en-US" sz="4400" b="1" dirty="0" smtClean="0">
                <a:solidFill>
                  <a:srgbClr val="061949"/>
                </a:solidFill>
              </a:rPr>
              <a:t/>
            </a:r>
            <a:br>
              <a:rPr lang="en-US" sz="4400" b="1" dirty="0" smtClean="0">
                <a:solidFill>
                  <a:srgbClr val="061949"/>
                </a:solidFill>
              </a:rPr>
            </a:br>
            <a:r>
              <a:rPr lang="en-US" sz="4400" b="1" dirty="0" smtClean="0">
                <a:solidFill>
                  <a:srgbClr val="061949"/>
                </a:solidFill>
              </a:rPr>
              <a:t>Marketing Channels for Services</a:t>
            </a:r>
            <a:endParaRPr lang="en-US" sz="4400" b="1" dirty="0">
              <a:solidFill>
                <a:srgbClr val="061949"/>
              </a:solidFill>
            </a:endParaRPr>
          </a:p>
        </p:txBody>
      </p:sp>
      <p:sp>
        <p:nvSpPr>
          <p:cNvPr id="5" name="TextBox 4"/>
          <p:cNvSpPr txBox="1"/>
          <p:nvPr/>
        </p:nvSpPr>
        <p:spPr>
          <a:xfrm>
            <a:off x="773678" y="6642556"/>
            <a:ext cx="7596644" cy="215444"/>
          </a:xfrm>
          <a:prstGeom prst="rect">
            <a:avLst/>
          </a:prstGeom>
          <a:noFill/>
        </p:spPr>
        <p:txBody>
          <a:bodyPr wrap="square" rtlCol="0">
            <a:sp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baseline="0" dirty="0" smtClean="0">
                <a:solidFill>
                  <a:schemeClr val="bg1"/>
                </a:solidFill>
                <a:latin typeface="Tahoma"/>
                <a:ea typeface="+mn-ea"/>
                <a:cs typeface="Tahoma"/>
              </a:rPr>
              <a:t>©2013 </a:t>
            </a:r>
            <a:r>
              <a:rPr lang="en-US" sz="800" kern="1200" baseline="0" dirty="0" err="1" smtClean="0">
                <a:solidFill>
                  <a:schemeClr val="bg1"/>
                </a:solidFill>
                <a:latin typeface="Tahoma"/>
                <a:ea typeface="+mn-ea"/>
                <a:cs typeface="Tahoma"/>
              </a:rPr>
              <a:t>Cengage</a:t>
            </a:r>
            <a:r>
              <a:rPr lang="en-US" sz="800" kern="1200" baseline="0" dirty="0" smtClean="0">
                <a:solidFill>
                  <a:schemeClr val="bg1"/>
                </a:solidFill>
                <a:latin typeface="Tahoma"/>
                <a:ea typeface="+mn-ea"/>
                <a:cs typeface="Tahoma"/>
              </a:rPr>
              <a:t> Learning. All Rights Reserved. May not be scanned, copied or duplicated, or posted to a publicly accessible website, in whole or in part.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3" name="Rectangle 9"/>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1998" name="Rectangle 494"/>
          <p:cNvSpPr>
            <a:spLocks noChangeArrowheads="1"/>
          </p:cNvSpPr>
          <p:nvPr/>
        </p:nvSpPr>
        <p:spPr bwMode="auto">
          <a:xfrm>
            <a:off x="304800"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2003" name="Rectangle 499"/>
          <p:cNvSpPr>
            <a:spLocks noChangeArrowheads="1"/>
          </p:cNvSpPr>
          <p:nvPr/>
        </p:nvSpPr>
        <p:spPr bwMode="auto">
          <a:xfrm>
            <a:off x="6553200" y="4343400"/>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04" name="Rectangle 500"/>
          <p:cNvSpPr>
            <a:spLocks noChangeArrowheads="1"/>
          </p:cNvSpPr>
          <p:nvPr/>
        </p:nvSpPr>
        <p:spPr bwMode="auto">
          <a:xfrm>
            <a:off x="6553200" y="4343400"/>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05" name="Rectangle 501"/>
          <p:cNvSpPr>
            <a:spLocks noChangeArrowheads="1"/>
          </p:cNvSpPr>
          <p:nvPr/>
        </p:nvSpPr>
        <p:spPr bwMode="auto">
          <a:xfrm>
            <a:off x="3810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22017" name="Text Box 513"/>
          <p:cNvSpPr txBox="1">
            <a:spLocks noChangeArrowheads="1"/>
          </p:cNvSpPr>
          <p:nvPr/>
        </p:nvSpPr>
        <p:spPr bwMode="auto">
          <a:xfrm>
            <a:off x="3121025" y="2133600"/>
            <a:ext cx="1524000" cy="461665"/>
          </a:xfrm>
          <a:prstGeom prst="rect">
            <a:avLst/>
          </a:prstGeom>
          <a:solidFill>
            <a:schemeClr val="bg1"/>
          </a:solidFill>
          <a:ln w="9525">
            <a:solidFill>
              <a:srgbClr val="0000CC"/>
            </a:solidFill>
            <a:miter lim="800000"/>
            <a:headEnd/>
            <a:tailEnd/>
          </a:ln>
          <a:effectLst/>
        </p:spPr>
        <p:txBody>
          <a:bodyPr>
            <a:spAutoFit/>
          </a:bodyPr>
          <a:lstStyle/>
          <a:p>
            <a:pPr>
              <a:spcBef>
                <a:spcPct val="50000"/>
              </a:spcBef>
            </a:pPr>
            <a:endParaRPr lang="en-US" sz="2400">
              <a:solidFill>
                <a:srgbClr val="0000CC"/>
              </a:solidFill>
              <a:latin typeface="Tahoma" pitchFamily="34" charset="0"/>
              <a:ea typeface="Tahoma" pitchFamily="34" charset="0"/>
              <a:cs typeface="Tahoma" pitchFamily="34" charset="0"/>
            </a:endParaRPr>
          </a:p>
        </p:txBody>
      </p:sp>
      <p:sp>
        <p:nvSpPr>
          <p:cNvPr id="22018" name="Text Box 514"/>
          <p:cNvSpPr txBox="1">
            <a:spLocks noChangeArrowheads="1"/>
          </p:cNvSpPr>
          <p:nvPr/>
        </p:nvSpPr>
        <p:spPr bwMode="auto">
          <a:xfrm>
            <a:off x="3197225" y="2133600"/>
            <a:ext cx="1447800" cy="461665"/>
          </a:xfrm>
          <a:prstGeom prst="rect">
            <a:avLst/>
          </a:prstGeom>
          <a:solidFill>
            <a:schemeClr val="bg1"/>
          </a:solidFill>
          <a:ln w="9525">
            <a:solidFill>
              <a:srgbClr val="0000CC"/>
            </a:solidFill>
            <a:miter lim="800000"/>
            <a:headEnd/>
            <a:tailEnd/>
          </a:ln>
          <a:effectLst/>
        </p:spPr>
        <p:txBody>
          <a:bodyPr>
            <a:spAutoFit/>
          </a:bodyPr>
          <a:lstStyle/>
          <a:p>
            <a:pPr>
              <a:spcBef>
                <a:spcPct val="50000"/>
              </a:spcBef>
            </a:pPr>
            <a:endParaRPr lang="en-US" sz="2400">
              <a:solidFill>
                <a:srgbClr val="0000CC"/>
              </a:solidFill>
              <a:latin typeface="Tahoma" pitchFamily="34" charset="0"/>
              <a:ea typeface="Tahoma" pitchFamily="34" charset="0"/>
              <a:cs typeface="Tahoma" pitchFamily="34" charset="0"/>
            </a:endParaRPr>
          </a:p>
        </p:txBody>
      </p:sp>
      <p:sp>
        <p:nvSpPr>
          <p:cNvPr id="22019" name="Text Box 515"/>
          <p:cNvSpPr txBox="1">
            <a:spLocks noChangeArrowheads="1"/>
          </p:cNvSpPr>
          <p:nvPr/>
        </p:nvSpPr>
        <p:spPr bwMode="auto">
          <a:xfrm>
            <a:off x="4400550" y="2270125"/>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25" name="Rectangle 521"/>
          <p:cNvSpPr>
            <a:spLocks noChangeArrowheads="1"/>
          </p:cNvSpPr>
          <p:nvPr/>
        </p:nvSpPr>
        <p:spPr bwMode="auto">
          <a:xfrm>
            <a:off x="533400" y="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22028" name="Rectangle 524"/>
          <p:cNvSpPr>
            <a:spLocks noChangeArrowheads="1"/>
          </p:cNvSpPr>
          <p:nvPr/>
        </p:nvSpPr>
        <p:spPr bwMode="auto">
          <a:xfrm>
            <a:off x="304800"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2033" name="Rectangle 529"/>
          <p:cNvSpPr>
            <a:spLocks noChangeArrowheads="1"/>
          </p:cNvSpPr>
          <p:nvPr/>
        </p:nvSpPr>
        <p:spPr bwMode="auto">
          <a:xfrm>
            <a:off x="6553200" y="4343400"/>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34" name="Rectangle 530"/>
          <p:cNvSpPr>
            <a:spLocks noChangeArrowheads="1"/>
          </p:cNvSpPr>
          <p:nvPr/>
        </p:nvSpPr>
        <p:spPr bwMode="auto">
          <a:xfrm>
            <a:off x="6553200" y="4343400"/>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35" name="Rectangle 531"/>
          <p:cNvSpPr>
            <a:spLocks noChangeArrowheads="1"/>
          </p:cNvSpPr>
          <p:nvPr/>
        </p:nvSpPr>
        <p:spPr bwMode="auto">
          <a:xfrm>
            <a:off x="3810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22046" name="Text Box 542"/>
          <p:cNvSpPr txBox="1">
            <a:spLocks noChangeArrowheads="1"/>
          </p:cNvSpPr>
          <p:nvPr/>
        </p:nvSpPr>
        <p:spPr bwMode="auto">
          <a:xfrm>
            <a:off x="3121025" y="2133600"/>
            <a:ext cx="1524000" cy="461665"/>
          </a:xfrm>
          <a:prstGeom prst="rect">
            <a:avLst/>
          </a:prstGeom>
          <a:solidFill>
            <a:schemeClr val="bg1"/>
          </a:solidFill>
          <a:ln w="9525">
            <a:solidFill>
              <a:srgbClr val="0000CC"/>
            </a:solidFill>
            <a:miter lim="800000"/>
            <a:headEnd/>
            <a:tailEnd/>
          </a:ln>
          <a:effectLst/>
        </p:spPr>
        <p:txBody>
          <a:bodyPr>
            <a:spAutoFit/>
          </a:bodyPr>
          <a:lstStyle/>
          <a:p>
            <a:pPr>
              <a:spcBef>
                <a:spcPct val="50000"/>
              </a:spcBef>
            </a:pPr>
            <a:endParaRPr lang="en-US" sz="2400">
              <a:solidFill>
                <a:srgbClr val="0000CC"/>
              </a:solidFill>
              <a:latin typeface="Tahoma" pitchFamily="34" charset="0"/>
              <a:ea typeface="Tahoma" pitchFamily="34" charset="0"/>
              <a:cs typeface="Tahoma" pitchFamily="34" charset="0"/>
            </a:endParaRPr>
          </a:p>
        </p:txBody>
      </p:sp>
      <p:sp>
        <p:nvSpPr>
          <p:cNvPr id="22047" name="Text Box 543"/>
          <p:cNvSpPr txBox="1">
            <a:spLocks noChangeArrowheads="1"/>
          </p:cNvSpPr>
          <p:nvPr/>
        </p:nvSpPr>
        <p:spPr bwMode="auto">
          <a:xfrm>
            <a:off x="3197225" y="2133600"/>
            <a:ext cx="1447800" cy="461665"/>
          </a:xfrm>
          <a:prstGeom prst="rect">
            <a:avLst/>
          </a:prstGeom>
          <a:solidFill>
            <a:schemeClr val="bg1"/>
          </a:solidFill>
          <a:ln w="9525">
            <a:solidFill>
              <a:srgbClr val="0000CC"/>
            </a:solidFill>
            <a:miter lim="800000"/>
            <a:headEnd/>
            <a:tailEnd/>
          </a:ln>
          <a:effectLst/>
        </p:spPr>
        <p:txBody>
          <a:bodyPr>
            <a:spAutoFit/>
          </a:bodyPr>
          <a:lstStyle/>
          <a:p>
            <a:pPr>
              <a:spcBef>
                <a:spcPct val="50000"/>
              </a:spcBef>
            </a:pPr>
            <a:endParaRPr lang="en-US" sz="2400">
              <a:solidFill>
                <a:srgbClr val="0000CC"/>
              </a:solidFill>
              <a:latin typeface="Tahoma" pitchFamily="34" charset="0"/>
              <a:ea typeface="Tahoma" pitchFamily="34" charset="0"/>
              <a:cs typeface="Tahoma" pitchFamily="34" charset="0"/>
            </a:endParaRPr>
          </a:p>
        </p:txBody>
      </p:sp>
      <p:sp>
        <p:nvSpPr>
          <p:cNvPr id="22048" name="Text Box 544"/>
          <p:cNvSpPr txBox="1">
            <a:spLocks noChangeArrowheads="1"/>
          </p:cNvSpPr>
          <p:nvPr/>
        </p:nvSpPr>
        <p:spPr bwMode="auto">
          <a:xfrm>
            <a:off x="4400550" y="2270125"/>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49" name="Rectangle 545"/>
          <p:cNvSpPr>
            <a:spLocks noChangeArrowheads="1"/>
          </p:cNvSpPr>
          <p:nvPr/>
        </p:nvSpPr>
        <p:spPr bwMode="auto">
          <a:xfrm>
            <a:off x="914400" y="0"/>
            <a:ext cx="7772400" cy="1143000"/>
          </a:xfrm>
          <a:prstGeom prst="rect">
            <a:avLst/>
          </a:prstGeom>
          <a:noFill/>
          <a:ln w="9525">
            <a:noFill/>
            <a:miter lim="800000"/>
            <a:headEnd/>
            <a:tailEnd/>
          </a:ln>
          <a:effectLst/>
        </p:spPr>
        <p:txBody>
          <a:bodyPr anchor="ctr"/>
          <a:lstStyle/>
          <a:p>
            <a:pPr algn="ctr" eaLnBrk="1" hangingPunct="1"/>
            <a:endParaRPr lang="en-US" sz="3600" b="1">
              <a:solidFill>
                <a:schemeClr val="tx2"/>
              </a:solidFill>
              <a:effectLst>
                <a:outerShdw blurRad="38100" dist="38100" dir="2700000" algn="tl">
                  <a:srgbClr val="000000"/>
                </a:outerShdw>
              </a:effectLst>
              <a:latin typeface="Palatino" charset="0"/>
            </a:endParaRPr>
          </a:p>
        </p:txBody>
      </p:sp>
      <p:sp>
        <p:nvSpPr>
          <p:cNvPr id="22054" name="Rectangle 550"/>
          <p:cNvSpPr>
            <a:spLocks noGrp="1" noChangeArrowheads="1"/>
          </p:cNvSpPr>
          <p:nvPr>
            <p:ph type="title"/>
          </p:nvPr>
        </p:nvSpPr>
        <p:spPr/>
        <p:txBody>
          <a:bodyPr>
            <a:normAutofit fontScale="90000"/>
          </a:bodyPr>
          <a:lstStyle/>
          <a:p>
            <a:r>
              <a:rPr lang="en-US" sz="3200" b="1" dirty="0">
                <a:latin typeface="Tahoma" pitchFamily="34" charset="0"/>
                <a:ea typeface="Tahoma" pitchFamily="34" charset="0"/>
                <a:cs typeface="Tahoma" pitchFamily="34" charset="0"/>
              </a:rPr>
              <a:t>Implications of Service Characteristics</a:t>
            </a:r>
            <a:br>
              <a:rPr lang="en-US" sz="3200" b="1" dirty="0">
                <a:latin typeface="Tahoma" pitchFamily="34" charset="0"/>
                <a:ea typeface="Tahoma" pitchFamily="34" charset="0"/>
                <a:cs typeface="Tahoma" pitchFamily="34" charset="0"/>
              </a:rPr>
            </a:br>
            <a:r>
              <a:rPr lang="en-US" sz="3200" b="1" dirty="0">
                <a:latin typeface="Tahoma" pitchFamily="34" charset="0"/>
                <a:ea typeface="Tahoma" pitchFamily="34" charset="0"/>
                <a:cs typeface="Tahoma" pitchFamily="34" charset="0"/>
              </a:rPr>
              <a:t>for Channel Management</a:t>
            </a:r>
            <a:endParaRPr lang="en-US" dirty="0">
              <a:latin typeface="Tahoma" pitchFamily="34" charset="0"/>
              <a:ea typeface="Tahoma" pitchFamily="34" charset="0"/>
              <a:cs typeface="Tahoma" pitchFamily="34" charset="0"/>
            </a:endParaRPr>
          </a:p>
        </p:txBody>
      </p:sp>
      <p:sp>
        <p:nvSpPr>
          <p:cNvPr id="22060" name="Rectangle 556"/>
          <p:cNvSpPr>
            <a:spLocks noChangeArrowheads="1"/>
          </p:cNvSpPr>
          <p:nvPr/>
        </p:nvSpPr>
        <p:spPr bwMode="auto">
          <a:xfrm>
            <a:off x="3657600" y="1905000"/>
            <a:ext cx="184731" cy="461665"/>
          </a:xfrm>
          <a:prstGeom prst="rect">
            <a:avLst/>
          </a:prstGeom>
          <a:solidFill>
            <a:schemeClr val="bg1"/>
          </a:solidFill>
          <a:ln w="9525">
            <a:solidFill>
              <a:srgbClr val="0000CC"/>
            </a:solidFill>
            <a:miter lim="800000"/>
            <a:headEnd/>
            <a:tailEnd/>
          </a:ln>
          <a:effectLst/>
        </p:spPr>
        <p:txBody>
          <a:bodyPr wrap="none">
            <a:spAutoFit/>
          </a:bodyPr>
          <a:lstStyle/>
          <a:p>
            <a:endParaRPr lang="en-US" sz="2400">
              <a:solidFill>
                <a:srgbClr val="0000CC"/>
              </a:solidFill>
              <a:latin typeface="Tahoma" pitchFamily="34" charset="0"/>
              <a:ea typeface="Tahoma" pitchFamily="34" charset="0"/>
              <a:cs typeface="Tahoma" pitchFamily="34" charset="0"/>
            </a:endParaRPr>
          </a:p>
        </p:txBody>
      </p:sp>
      <p:sp>
        <p:nvSpPr>
          <p:cNvPr id="22062" name="Rectangle 558"/>
          <p:cNvSpPr>
            <a:spLocks noChangeArrowheads="1"/>
          </p:cNvSpPr>
          <p:nvPr/>
        </p:nvSpPr>
        <p:spPr bwMode="auto">
          <a:xfrm>
            <a:off x="1263739" y="1577627"/>
            <a:ext cx="7164269" cy="1384995"/>
          </a:xfrm>
          <a:prstGeom prst="rect">
            <a:avLst/>
          </a:prstGeom>
          <a:solidFill>
            <a:schemeClr val="bg1"/>
          </a:solidFill>
          <a:ln w="9525">
            <a:noFill/>
            <a:miter lim="800000"/>
            <a:headEnd/>
            <a:tailEnd/>
          </a:ln>
          <a:effectLst/>
        </p:spPr>
        <p:txBody>
          <a:bodyPr wrap="none">
            <a:spAutoFit/>
          </a:bodyPr>
          <a:lstStyle/>
          <a:p>
            <a:pPr algn="ctr"/>
            <a:r>
              <a:rPr lang="en-US" sz="2800">
                <a:solidFill>
                  <a:srgbClr val="990000"/>
                </a:solidFill>
                <a:latin typeface="Tahoma" pitchFamily="34" charset="0"/>
                <a:ea typeface="Tahoma" pitchFamily="34" charset="0"/>
                <a:cs typeface="Tahoma" pitchFamily="34" charset="0"/>
              </a:rPr>
              <a:t>The relationship between the characteristics</a:t>
            </a:r>
          </a:p>
          <a:p>
            <a:pPr algn="ctr"/>
            <a:r>
              <a:rPr lang="en-US" sz="2800">
                <a:solidFill>
                  <a:srgbClr val="990000"/>
                </a:solidFill>
                <a:latin typeface="Tahoma" pitchFamily="34" charset="0"/>
                <a:ea typeface="Tahoma" pitchFamily="34" charset="0"/>
                <a:cs typeface="Tahoma" pitchFamily="34" charset="0"/>
              </a:rPr>
              <a:t>of services &amp; the management of marketing</a:t>
            </a:r>
          </a:p>
          <a:p>
            <a:pPr algn="ctr"/>
            <a:r>
              <a:rPr lang="en-US" sz="2800">
                <a:solidFill>
                  <a:srgbClr val="990000"/>
                </a:solidFill>
                <a:latin typeface="Tahoma" pitchFamily="34" charset="0"/>
                <a:ea typeface="Tahoma" pitchFamily="34" charset="0"/>
                <a:cs typeface="Tahoma" pitchFamily="34" charset="0"/>
              </a:rPr>
              <a:t>channels includes:</a:t>
            </a:r>
          </a:p>
        </p:txBody>
      </p:sp>
      <p:sp>
        <p:nvSpPr>
          <p:cNvPr id="22063" name="Rectangle 559"/>
          <p:cNvSpPr>
            <a:spLocks noChangeArrowheads="1"/>
          </p:cNvSpPr>
          <p:nvPr/>
        </p:nvSpPr>
        <p:spPr bwMode="auto">
          <a:xfrm>
            <a:off x="955837" y="3189238"/>
            <a:ext cx="7823937" cy="3231654"/>
          </a:xfrm>
          <a:prstGeom prst="rect">
            <a:avLst/>
          </a:prstGeom>
          <a:solidFill>
            <a:schemeClr val="bg1"/>
          </a:solidFill>
          <a:ln w="9525">
            <a:noFill/>
            <a:miter lim="800000"/>
            <a:headEnd/>
            <a:tailEnd/>
          </a:ln>
          <a:effectLst/>
        </p:spPr>
        <p:txBody>
          <a:bodyPr wrap="none">
            <a:spAutoFit/>
          </a:bodyPr>
          <a:lstStyle/>
          <a:p>
            <a:endParaRPr lang="en-US" sz="2400" dirty="0">
              <a:latin typeface="Tahoma" pitchFamily="34" charset="0"/>
              <a:ea typeface="Tahoma" pitchFamily="34" charset="0"/>
              <a:cs typeface="Tahoma" pitchFamily="34" charset="0"/>
            </a:endParaRPr>
          </a:p>
          <a:p>
            <a:pPr marL="457200" indent="-220663">
              <a:spcAft>
                <a:spcPts val="1800"/>
              </a:spcAft>
              <a:buFont typeface="Arial" pitchFamily="34" charset="0"/>
              <a:buChar char="•"/>
            </a:pPr>
            <a:r>
              <a:rPr lang="en-US" sz="2400" dirty="0" smtClean="0">
                <a:latin typeface="Tahoma" pitchFamily="34" charset="0"/>
                <a:ea typeface="Tahoma" pitchFamily="34" charset="0"/>
                <a:cs typeface="Tahoma" pitchFamily="34" charset="0"/>
              </a:rPr>
              <a:t>Intangibility </a:t>
            </a:r>
            <a:r>
              <a:rPr lang="en-US" sz="2400" dirty="0">
                <a:latin typeface="Tahoma" pitchFamily="34" charset="0"/>
                <a:ea typeface="Tahoma" pitchFamily="34" charset="0"/>
                <a:cs typeface="Tahoma" pitchFamily="34" charset="0"/>
              </a:rPr>
              <a:t>&amp; Channel </a:t>
            </a:r>
            <a:r>
              <a:rPr lang="en-US" sz="2400" dirty="0" smtClean="0">
                <a:latin typeface="Tahoma" pitchFamily="34" charset="0"/>
                <a:ea typeface="Tahoma" pitchFamily="34" charset="0"/>
                <a:cs typeface="Tahoma" pitchFamily="34" charset="0"/>
              </a:rPr>
              <a:t>Management.</a:t>
            </a:r>
            <a:endParaRPr lang="en-US" sz="2400" dirty="0" smtClean="0">
              <a:latin typeface="Tahoma" pitchFamily="34" charset="0"/>
              <a:ea typeface="Tahoma" pitchFamily="34" charset="0"/>
              <a:cs typeface="Tahoma" pitchFamily="34" charset="0"/>
            </a:endParaRPr>
          </a:p>
          <a:p>
            <a:pPr marL="457200" indent="-220663">
              <a:spcAft>
                <a:spcPts val="1800"/>
              </a:spcAft>
              <a:buFont typeface="Arial" pitchFamily="34" charset="0"/>
              <a:buChar char="•"/>
            </a:pPr>
            <a:r>
              <a:rPr lang="en-US" sz="2400" dirty="0" smtClean="0">
                <a:latin typeface="Tahoma" pitchFamily="34" charset="0"/>
                <a:ea typeface="Tahoma" pitchFamily="34" charset="0"/>
                <a:cs typeface="Tahoma" pitchFamily="34" charset="0"/>
              </a:rPr>
              <a:t>Inseparability </a:t>
            </a:r>
            <a:r>
              <a:rPr lang="en-US" sz="2400" dirty="0">
                <a:latin typeface="Tahoma" pitchFamily="34" charset="0"/>
                <a:ea typeface="Tahoma" pitchFamily="34" charset="0"/>
                <a:cs typeface="Tahoma" pitchFamily="34" charset="0"/>
              </a:rPr>
              <a:t>&amp; Channel </a:t>
            </a:r>
            <a:r>
              <a:rPr lang="en-US" sz="2400" dirty="0" smtClean="0">
                <a:latin typeface="Tahoma" pitchFamily="34" charset="0"/>
                <a:ea typeface="Tahoma" pitchFamily="34" charset="0"/>
                <a:cs typeface="Tahoma" pitchFamily="34" charset="0"/>
              </a:rPr>
              <a:t>Management.</a:t>
            </a:r>
            <a:endParaRPr lang="en-US" sz="2400" dirty="0">
              <a:latin typeface="Tahoma" pitchFamily="34" charset="0"/>
              <a:ea typeface="Tahoma" pitchFamily="34" charset="0"/>
              <a:cs typeface="Tahoma" pitchFamily="34" charset="0"/>
            </a:endParaRPr>
          </a:p>
          <a:p>
            <a:pPr marL="457200" indent="-220663">
              <a:spcAft>
                <a:spcPts val="1800"/>
              </a:spcAft>
              <a:buFont typeface="Arial" pitchFamily="34" charset="0"/>
              <a:buChar char="•"/>
            </a:pPr>
            <a:r>
              <a:rPr lang="en-US" sz="2400" dirty="0" smtClean="0">
                <a:latin typeface="Tahoma" pitchFamily="34" charset="0"/>
                <a:ea typeface="Tahoma" pitchFamily="34" charset="0"/>
                <a:cs typeface="Tahoma" pitchFamily="34" charset="0"/>
              </a:rPr>
              <a:t>Difficulty </a:t>
            </a:r>
            <a:r>
              <a:rPr lang="en-US" sz="2400" dirty="0">
                <a:latin typeface="Tahoma" pitchFamily="34" charset="0"/>
                <a:ea typeface="Tahoma" pitchFamily="34" charset="0"/>
                <a:cs typeface="Tahoma" pitchFamily="34" charset="0"/>
              </a:rPr>
              <a:t>of Standardization &amp; Channel </a:t>
            </a:r>
            <a:r>
              <a:rPr lang="en-US" sz="2400" dirty="0" smtClean="0">
                <a:latin typeface="Tahoma" pitchFamily="34" charset="0"/>
                <a:ea typeface="Tahoma" pitchFamily="34" charset="0"/>
                <a:cs typeface="Tahoma" pitchFamily="34" charset="0"/>
              </a:rPr>
              <a:t>Management.</a:t>
            </a:r>
            <a:endParaRPr lang="en-US" sz="2400" dirty="0">
              <a:latin typeface="Tahoma" pitchFamily="34" charset="0"/>
              <a:ea typeface="Tahoma" pitchFamily="34" charset="0"/>
              <a:cs typeface="Tahoma" pitchFamily="34" charset="0"/>
            </a:endParaRPr>
          </a:p>
          <a:p>
            <a:pPr marL="457200" indent="-220663">
              <a:spcAft>
                <a:spcPts val="1800"/>
              </a:spcAft>
              <a:buFont typeface="Arial" pitchFamily="34" charset="0"/>
              <a:buChar char="•"/>
            </a:pPr>
            <a:r>
              <a:rPr lang="en-US" sz="2400" dirty="0" smtClean="0">
                <a:latin typeface="Tahoma" pitchFamily="34" charset="0"/>
                <a:ea typeface="Tahoma" pitchFamily="34" charset="0"/>
                <a:cs typeface="Tahoma" pitchFamily="34" charset="0"/>
              </a:rPr>
              <a:t>Customer </a:t>
            </a:r>
            <a:r>
              <a:rPr lang="en-US" sz="2400" dirty="0">
                <a:latin typeface="Tahoma" pitchFamily="34" charset="0"/>
                <a:ea typeface="Tahoma" pitchFamily="34" charset="0"/>
                <a:cs typeface="Tahoma" pitchFamily="34" charset="0"/>
              </a:rPr>
              <a:t>Involvement &amp; Channel </a:t>
            </a:r>
            <a:r>
              <a:rPr lang="en-US" sz="2400" dirty="0" smtClean="0">
                <a:latin typeface="Tahoma" pitchFamily="34" charset="0"/>
                <a:ea typeface="Tahoma" pitchFamily="34" charset="0"/>
                <a:cs typeface="Tahoma" pitchFamily="34" charset="0"/>
              </a:rPr>
              <a:t>Management.</a:t>
            </a:r>
          </a:p>
          <a:p>
            <a:pPr>
              <a:spcAft>
                <a:spcPts val="1800"/>
              </a:spcAft>
            </a:pP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87" name="Rectangle 15"/>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27" name="Rectangle 55"/>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39" name="Rectangle 67"/>
          <p:cNvSpPr>
            <a:spLocks noChangeArrowheads="1"/>
          </p:cNvSpPr>
          <p:nvPr/>
        </p:nvSpPr>
        <p:spPr bwMode="auto">
          <a:xfrm>
            <a:off x="757238" y="811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42" name="Rectangle 70"/>
          <p:cNvSpPr>
            <a:spLocks noChangeArrowheads="1"/>
          </p:cNvSpPr>
          <p:nvPr/>
        </p:nvSpPr>
        <p:spPr bwMode="auto">
          <a:xfrm>
            <a:off x="304800" y="3810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49" name="Rectangle 77"/>
          <p:cNvSpPr>
            <a:spLocks noChangeArrowheads="1"/>
          </p:cNvSpPr>
          <p:nvPr/>
        </p:nvSpPr>
        <p:spPr bwMode="auto">
          <a:xfrm>
            <a:off x="381000" y="15240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28753" name="Rectangle 81"/>
          <p:cNvSpPr>
            <a:spLocks noChangeArrowheads="1"/>
          </p:cNvSpPr>
          <p:nvPr/>
        </p:nvSpPr>
        <p:spPr bwMode="auto">
          <a:xfrm>
            <a:off x="7664450" y="2524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57" name="Rectangle 85"/>
          <p:cNvSpPr>
            <a:spLocks noChangeArrowheads="1"/>
          </p:cNvSpPr>
          <p:nvPr/>
        </p:nvSpPr>
        <p:spPr bwMode="auto">
          <a:xfrm>
            <a:off x="7675563" y="2016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63" name="Rectangle 91"/>
          <p:cNvSpPr>
            <a:spLocks noChangeArrowheads="1"/>
          </p:cNvSpPr>
          <p:nvPr/>
        </p:nvSpPr>
        <p:spPr bwMode="auto">
          <a:xfrm>
            <a:off x="533400" y="15240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28766" name="Rectangle 94"/>
          <p:cNvSpPr>
            <a:spLocks noChangeArrowheads="1"/>
          </p:cNvSpPr>
          <p:nvPr/>
        </p:nvSpPr>
        <p:spPr bwMode="auto">
          <a:xfrm>
            <a:off x="304800" y="3810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73" name="Rectangle 101"/>
          <p:cNvSpPr>
            <a:spLocks noChangeArrowheads="1"/>
          </p:cNvSpPr>
          <p:nvPr/>
        </p:nvSpPr>
        <p:spPr bwMode="auto">
          <a:xfrm>
            <a:off x="381000" y="15240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28777" name="Rectangle 105"/>
          <p:cNvSpPr>
            <a:spLocks noChangeArrowheads="1"/>
          </p:cNvSpPr>
          <p:nvPr/>
        </p:nvSpPr>
        <p:spPr bwMode="auto">
          <a:xfrm>
            <a:off x="7664450" y="2524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80" name="Rectangle 108"/>
          <p:cNvSpPr>
            <a:spLocks noChangeArrowheads="1"/>
          </p:cNvSpPr>
          <p:nvPr/>
        </p:nvSpPr>
        <p:spPr bwMode="auto">
          <a:xfrm>
            <a:off x="7675563" y="2016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28787" name="Rectangle 115"/>
          <p:cNvSpPr>
            <a:spLocks noChangeArrowheads="1"/>
          </p:cNvSpPr>
          <p:nvPr/>
        </p:nvSpPr>
        <p:spPr bwMode="auto">
          <a:xfrm>
            <a:off x="914400" y="228600"/>
            <a:ext cx="7772400" cy="1143000"/>
          </a:xfrm>
          <a:prstGeom prst="rect">
            <a:avLst/>
          </a:prstGeom>
          <a:noFill/>
          <a:ln w="9525">
            <a:noFill/>
            <a:miter lim="800000"/>
            <a:headEnd/>
            <a:tailEnd/>
          </a:ln>
          <a:effectLst/>
        </p:spPr>
        <p:txBody>
          <a:bodyPr anchor="ctr"/>
          <a:lstStyle/>
          <a:p>
            <a:pPr algn="ctr" eaLnBrk="1" hangingPunct="1"/>
            <a:endParaRPr lang="en-US" sz="3600" b="1">
              <a:solidFill>
                <a:schemeClr val="tx2"/>
              </a:solidFill>
              <a:effectLst>
                <a:outerShdw blurRad="38100" dist="38100" dir="2700000" algn="tl">
                  <a:srgbClr val="000000"/>
                </a:outerShdw>
              </a:effectLst>
              <a:latin typeface="Palatino" charset="0"/>
            </a:endParaRPr>
          </a:p>
        </p:txBody>
      </p:sp>
      <p:sp>
        <p:nvSpPr>
          <p:cNvPr id="28792" name="Rectangle 120"/>
          <p:cNvSpPr>
            <a:spLocks noGrp="1" noChangeArrowheads="1"/>
          </p:cNvSpPr>
          <p:nvPr>
            <p:ph type="title"/>
          </p:nvPr>
        </p:nvSpPr>
        <p:spPr/>
        <p:txBody>
          <a:bodyPr>
            <a:normAutofit/>
          </a:bodyPr>
          <a:lstStyle/>
          <a:p>
            <a:r>
              <a:rPr lang="en-US" sz="3200" b="1" dirty="0">
                <a:latin typeface="Tahoma" pitchFamily="34" charset="0"/>
                <a:ea typeface="Tahoma" pitchFamily="34" charset="0"/>
                <a:cs typeface="Tahoma" pitchFamily="34" charset="0"/>
              </a:rPr>
              <a:t>Intangibility &amp; </a:t>
            </a:r>
            <a:br>
              <a:rPr lang="en-US" sz="3200" b="1" dirty="0">
                <a:latin typeface="Tahoma" pitchFamily="34" charset="0"/>
                <a:ea typeface="Tahoma" pitchFamily="34" charset="0"/>
                <a:cs typeface="Tahoma" pitchFamily="34" charset="0"/>
              </a:rPr>
            </a:br>
            <a:r>
              <a:rPr lang="en-US" sz="3200" b="1" dirty="0">
                <a:latin typeface="Tahoma" pitchFamily="34" charset="0"/>
                <a:ea typeface="Tahoma" pitchFamily="34" charset="0"/>
                <a:cs typeface="Tahoma" pitchFamily="34" charset="0"/>
              </a:rPr>
              <a:t>Channel Management</a:t>
            </a:r>
            <a:endParaRPr lang="en-US" dirty="0">
              <a:latin typeface="Tahoma" pitchFamily="34" charset="0"/>
              <a:ea typeface="Tahoma" pitchFamily="34" charset="0"/>
              <a:cs typeface="Tahoma" pitchFamily="34" charset="0"/>
            </a:endParaRPr>
          </a:p>
        </p:txBody>
      </p:sp>
      <p:sp>
        <p:nvSpPr>
          <p:cNvPr id="28806" name="Rectangle 134"/>
          <p:cNvSpPr>
            <a:spLocks noChangeArrowheads="1"/>
          </p:cNvSpPr>
          <p:nvPr/>
        </p:nvSpPr>
        <p:spPr bwMode="auto">
          <a:xfrm>
            <a:off x="2185700" y="1588982"/>
            <a:ext cx="5334000" cy="1569660"/>
          </a:xfrm>
          <a:prstGeom prst="rect">
            <a:avLst/>
          </a:prstGeom>
          <a:solidFill>
            <a:schemeClr val="bg1"/>
          </a:soli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E6E6E6"/>
            </a:extrusionClr>
          </a:sp3d>
        </p:spPr>
        <p:txBody>
          <a:bodyPr>
            <a:spAutoFit/>
            <a:flatTx/>
          </a:bodyPr>
          <a:lstStyle/>
          <a:p>
            <a:pPr algn="ctr"/>
            <a:r>
              <a:rPr lang="en-US" sz="2400" b="1" dirty="0">
                <a:latin typeface="Tahoma" pitchFamily="34" charset="0"/>
                <a:ea typeface="Tahoma" pitchFamily="34" charset="0"/>
                <a:cs typeface="Tahoma" pitchFamily="34" charset="0"/>
              </a:rPr>
              <a:t>Marketing channels provide </a:t>
            </a:r>
          </a:p>
          <a:p>
            <a:pPr algn="ctr"/>
            <a:r>
              <a:rPr lang="en-US" sz="2400" b="1" dirty="0">
                <a:latin typeface="Tahoma" pitchFamily="34" charset="0"/>
                <a:ea typeface="Tahoma" pitchFamily="34" charset="0"/>
                <a:cs typeface="Tahoma" pitchFamily="34" charset="0"/>
              </a:rPr>
              <a:t>the most direct &amp; </a:t>
            </a:r>
            <a:r>
              <a:rPr lang="en-US" sz="2400" b="1" dirty="0" smtClean="0">
                <a:latin typeface="Tahoma" pitchFamily="34" charset="0"/>
                <a:ea typeface="Tahoma" pitchFamily="34" charset="0"/>
                <a:cs typeface="Tahoma" pitchFamily="34" charset="0"/>
              </a:rPr>
              <a:t>effective </a:t>
            </a:r>
            <a:r>
              <a:rPr lang="en-US" sz="2400" b="1" dirty="0">
                <a:latin typeface="Tahoma" pitchFamily="34" charset="0"/>
                <a:ea typeface="Tahoma" pitchFamily="34" charset="0"/>
                <a:cs typeface="Tahoma" pitchFamily="34" charset="0"/>
              </a:rPr>
              <a:t>basis</a:t>
            </a:r>
          </a:p>
          <a:p>
            <a:pPr algn="ctr"/>
            <a:r>
              <a:rPr lang="en-US" sz="2400" b="1" dirty="0">
                <a:latin typeface="Tahoma" pitchFamily="34" charset="0"/>
                <a:ea typeface="Tahoma" pitchFamily="34" charset="0"/>
                <a:cs typeface="Tahoma" pitchFamily="34" charset="0"/>
              </a:rPr>
              <a:t> for making a service more tangible.</a:t>
            </a:r>
          </a:p>
        </p:txBody>
      </p:sp>
      <p:sp>
        <p:nvSpPr>
          <p:cNvPr id="28808" name="Rectangle 136"/>
          <p:cNvSpPr>
            <a:spLocks noChangeArrowheads="1"/>
          </p:cNvSpPr>
          <p:nvPr/>
        </p:nvSpPr>
        <p:spPr bwMode="auto">
          <a:xfrm>
            <a:off x="1365250" y="5309586"/>
            <a:ext cx="6940550" cy="1415772"/>
          </a:xfrm>
          <a:prstGeom prst="rect">
            <a:avLst/>
          </a:prstGeom>
          <a:solidFill>
            <a:schemeClr val="bg1"/>
          </a:solidFill>
          <a:ln w="9525">
            <a:noFill/>
            <a:miter lim="800000"/>
            <a:headEnd/>
            <a:tailEnd/>
          </a:ln>
          <a:effectLst/>
          <a:scene3d>
            <a:camera prst="legacyPerspectiveTop"/>
            <a:lightRig rig="legacyFlat3" dir="b"/>
          </a:scene3d>
          <a:sp3d extrusionH="121893000" prstMaterial="legacyMatte">
            <a:bevelT w="13500" h="13500" prst="angle"/>
            <a:bevelB w="13500" h="13500" prst="angle"/>
            <a:extrusionClr>
              <a:schemeClr val="tx2"/>
            </a:extrusionClr>
          </a:sp3d>
        </p:spPr>
        <p:txBody>
          <a:bodyPr>
            <a:spAutoFit/>
            <a:flatTx/>
          </a:bodyPr>
          <a:lstStyle/>
          <a:p>
            <a:pPr algn="ctr"/>
            <a:r>
              <a:rPr lang="en-US" sz="2200" b="1" dirty="0">
                <a:latin typeface="Tahoma" pitchFamily="34" charset="0"/>
                <a:ea typeface="Tahoma" pitchFamily="34" charset="0"/>
                <a:cs typeface="Tahoma" pitchFamily="34" charset="0"/>
              </a:rPr>
              <a:t>The customer is </a:t>
            </a:r>
            <a:r>
              <a:rPr lang="en-US" sz="2200" b="1" dirty="0" smtClean="0">
                <a:latin typeface="Tahoma" pitchFamily="34" charset="0"/>
                <a:ea typeface="Tahoma" pitchFamily="34" charset="0"/>
                <a:cs typeface="Tahoma" pitchFamily="34" charset="0"/>
              </a:rPr>
              <a:t>directly</a:t>
            </a:r>
            <a:endParaRPr lang="en-US" sz="2200" b="1" dirty="0">
              <a:latin typeface="Tahoma" pitchFamily="34" charset="0"/>
              <a:ea typeface="Tahoma" pitchFamily="34" charset="0"/>
              <a:cs typeface="Tahoma" pitchFamily="34" charset="0"/>
            </a:endParaRPr>
          </a:p>
          <a:p>
            <a:pPr algn="ctr"/>
            <a:r>
              <a:rPr lang="en-US" sz="2200" b="1" dirty="0">
                <a:latin typeface="Tahoma" pitchFamily="34" charset="0"/>
                <a:ea typeface="Tahoma" pitchFamily="34" charset="0"/>
                <a:cs typeface="Tahoma" pitchFamily="34" charset="0"/>
              </a:rPr>
              <a:t>experiences the service provided by the channel.</a:t>
            </a:r>
          </a:p>
          <a:p>
            <a:pPr algn="ctr"/>
            <a:endParaRPr lang="en-US" sz="2000" dirty="0">
              <a:latin typeface="Tahoma" pitchFamily="34" charset="0"/>
              <a:ea typeface="Tahoma" pitchFamily="34" charset="0"/>
              <a:cs typeface="Tahoma" pitchFamily="34" charset="0"/>
            </a:endParaRPr>
          </a:p>
        </p:txBody>
      </p:sp>
      <p:sp>
        <p:nvSpPr>
          <p:cNvPr id="67" name="TextBox 66"/>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4</a:t>
            </a:r>
            <a:endParaRPr lang="en-US" sz="3200" i="0" dirty="0">
              <a:solidFill>
                <a:schemeClr val="bg1"/>
              </a:solidFill>
              <a:latin typeface="Tahoma"/>
              <a:cs typeface="Tahoma"/>
            </a:endParaRPr>
          </a:p>
        </p:txBody>
      </p:sp>
      <p:sp>
        <p:nvSpPr>
          <p:cNvPr id="68" name="AutoShape 17"/>
          <p:cNvSpPr>
            <a:spLocks noChangeArrowheads="1"/>
          </p:cNvSpPr>
          <p:nvPr/>
        </p:nvSpPr>
        <p:spPr bwMode="auto">
          <a:xfrm>
            <a:off x="3783724" y="3227241"/>
            <a:ext cx="1923393" cy="814269"/>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400" b="1" dirty="0">
                <a:solidFill>
                  <a:srgbClr val="990000"/>
                </a:solidFill>
                <a:latin typeface="Tahoma" pitchFamily="34" charset="0"/>
                <a:ea typeface="Tahoma" pitchFamily="34" charset="0"/>
                <a:cs typeface="Tahoma" pitchFamily="34" charset="0"/>
              </a:rPr>
              <a:t>Why?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3" name="Rectangle 5"/>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Inseparability &amp; </a:t>
            </a:r>
            <a:br>
              <a:rPr lang="en-US" sz="3200" b="1" dirty="0">
                <a:latin typeface="Tahoma" pitchFamily="34" charset="0"/>
                <a:ea typeface="Tahoma" pitchFamily="34" charset="0"/>
                <a:cs typeface="Tahoma" pitchFamily="34" charset="0"/>
              </a:rPr>
            </a:br>
            <a:r>
              <a:rPr lang="en-US" sz="3200" b="1" dirty="0">
                <a:latin typeface="Tahoma" pitchFamily="34" charset="0"/>
                <a:ea typeface="Tahoma" pitchFamily="34" charset="0"/>
                <a:cs typeface="Tahoma" pitchFamily="34" charset="0"/>
              </a:rPr>
              <a:t>Channel Management</a:t>
            </a:r>
            <a:endParaRPr lang="en-US" dirty="0">
              <a:latin typeface="Tahoma" pitchFamily="34" charset="0"/>
              <a:ea typeface="Tahoma" pitchFamily="34" charset="0"/>
              <a:cs typeface="Tahoma" pitchFamily="34" charset="0"/>
            </a:endParaRPr>
          </a:p>
        </p:txBody>
      </p:sp>
      <p:sp>
        <p:nvSpPr>
          <p:cNvPr id="140303" name="Rectangle 15"/>
          <p:cNvSpPr>
            <a:spLocks noChangeArrowheads="1"/>
          </p:cNvSpPr>
          <p:nvPr/>
        </p:nvSpPr>
        <p:spPr bwMode="auto">
          <a:xfrm>
            <a:off x="1219200" y="1638195"/>
            <a:ext cx="7620000" cy="1631216"/>
          </a:xfrm>
          <a:prstGeom prst="rect">
            <a:avLst/>
          </a:prstGeom>
          <a:solidFill>
            <a:schemeClr val="bg1"/>
          </a:soli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E6E6E6"/>
            </a:extrusionClr>
          </a:sp3d>
        </p:spPr>
        <p:txBody>
          <a:bodyPr wrap="square">
            <a:spAutoFit/>
            <a:flatTx/>
          </a:bodyPr>
          <a:lstStyle/>
          <a:p>
            <a:pPr algn="ctr"/>
            <a:r>
              <a:rPr lang="en-US" sz="2000" b="1" dirty="0">
                <a:latin typeface="Tahoma" pitchFamily="34" charset="0"/>
                <a:ea typeface="Tahoma" pitchFamily="34" charset="0"/>
                <a:cs typeface="Tahoma" pitchFamily="34" charset="0"/>
              </a:rPr>
              <a:t>The inseparability of services from the provider</a:t>
            </a:r>
          </a:p>
          <a:p>
            <a:pPr algn="ctr"/>
            <a:r>
              <a:rPr lang="en-US" sz="2000" b="1" dirty="0">
                <a:solidFill>
                  <a:srgbClr val="0000CC"/>
                </a:solidFill>
                <a:latin typeface="Tahoma" pitchFamily="34" charset="0"/>
                <a:ea typeface="Tahoma" pitchFamily="34" charset="0"/>
                <a:cs typeface="Tahoma" pitchFamily="34" charset="0"/>
              </a:rPr>
              <a:t>means that </a:t>
            </a:r>
            <a:r>
              <a:rPr lang="en-US" sz="2000" b="1" dirty="0">
                <a:latin typeface="Tahoma" pitchFamily="34" charset="0"/>
                <a:ea typeface="Tahoma" pitchFamily="34" charset="0"/>
                <a:cs typeface="Tahoma" pitchFamily="34" charset="0"/>
              </a:rPr>
              <a:t>the service provider does not have</a:t>
            </a:r>
          </a:p>
          <a:p>
            <a:pPr algn="ctr"/>
            <a:r>
              <a:rPr lang="en-US" sz="2000" b="1" dirty="0">
                <a:latin typeface="Tahoma" pitchFamily="34" charset="0"/>
                <a:ea typeface="Tahoma" pitchFamily="34" charset="0"/>
                <a:cs typeface="Tahoma" pitchFamily="34" charset="0"/>
              </a:rPr>
              <a:t>the</a:t>
            </a:r>
            <a:r>
              <a:rPr lang="en-US" sz="2000" b="1" dirty="0">
                <a:solidFill>
                  <a:srgbClr val="FF0000"/>
                </a:solidFill>
                <a:latin typeface="Tahoma" pitchFamily="34" charset="0"/>
                <a:ea typeface="Tahoma" pitchFamily="34" charset="0"/>
                <a:cs typeface="Tahoma" pitchFamily="34" charset="0"/>
              </a:rPr>
              <a:t> “safety net” </a:t>
            </a:r>
            <a:r>
              <a:rPr lang="en-US" sz="2000" b="1" dirty="0">
                <a:latin typeface="Tahoma" pitchFamily="34" charset="0"/>
                <a:ea typeface="Tahoma" pitchFamily="34" charset="0"/>
                <a:cs typeface="Tahoma" pitchFamily="34" charset="0"/>
              </a:rPr>
              <a:t>available to the </a:t>
            </a:r>
            <a:r>
              <a:rPr lang="en-US" sz="2000" b="1" dirty="0">
                <a:solidFill>
                  <a:srgbClr val="0000CC"/>
                </a:solidFill>
                <a:latin typeface="Tahoma" pitchFamily="34" charset="0"/>
                <a:ea typeface="Tahoma" pitchFamily="34" charset="0"/>
                <a:cs typeface="Tahoma" pitchFamily="34" charset="0"/>
              </a:rPr>
              <a:t>product manufacturer</a:t>
            </a:r>
            <a:r>
              <a:rPr lang="en-US" sz="2000" b="1" dirty="0">
                <a:latin typeface="Tahoma" pitchFamily="34" charset="0"/>
                <a:ea typeface="Tahoma" pitchFamily="34" charset="0"/>
                <a:cs typeface="Tahoma" pitchFamily="34" charset="0"/>
              </a:rPr>
              <a:t>,</a:t>
            </a:r>
          </a:p>
          <a:p>
            <a:pPr algn="ctr"/>
            <a:r>
              <a:rPr lang="en-US" sz="2000" b="1" dirty="0">
                <a:latin typeface="Tahoma" pitchFamily="34" charset="0"/>
                <a:ea typeface="Tahoma" pitchFamily="34" charset="0"/>
                <a:cs typeface="Tahoma" pitchFamily="34" charset="0"/>
              </a:rPr>
              <a:t>whereby the product itself can make up for</a:t>
            </a:r>
          </a:p>
          <a:p>
            <a:pPr algn="ctr"/>
            <a:r>
              <a:rPr lang="en-US" sz="2000" b="1" dirty="0">
                <a:latin typeface="Tahoma" pitchFamily="34" charset="0"/>
                <a:ea typeface="Tahoma" pitchFamily="34" charset="0"/>
                <a:cs typeface="Tahoma" pitchFamily="34" charset="0"/>
              </a:rPr>
              <a:t>poor distribution.</a:t>
            </a:r>
          </a:p>
        </p:txBody>
      </p:sp>
      <p:sp>
        <p:nvSpPr>
          <p:cNvPr id="140304" name="Rectangle 16"/>
          <p:cNvSpPr>
            <a:spLocks noChangeArrowheads="1"/>
          </p:cNvSpPr>
          <p:nvPr/>
        </p:nvSpPr>
        <p:spPr bwMode="auto">
          <a:xfrm>
            <a:off x="1406735" y="5345500"/>
            <a:ext cx="6934200" cy="1323439"/>
          </a:xfrm>
          <a:prstGeom prst="rect">
            <a:avLst/>
          </a:prstGeom>
          <a:solidFill>
            <a:schemeClr val="bg1"/>
          </a:solidFill>
          <a:ln w="9525">
            <a:noFill/>
            <a:miter lim="800000"/>
            <a:headEnd/>
            <a:tailEnd/>
          </a:ln>
          <a:effectLst/>
          <a:scene3d>
            <a:camera prst="legacyPerspectiveTop"/>
            <a:lightRig rig="legacyFlat3" dir="b"/>
          </a:scene3d>
          <a:sp3d extrusionH="121893000" prstMaterial="legacyMatte">
            <a:bevelT w="13500" h="13500" prst="angle"/>
            <a:bevelB w="13500" h="13500" prst="angle"/>
            <a:extrusionClr>
              <a:schemeClr val="tx2"/>
            </a:extrusionClr>
          </a:sp3d>
        </p:spPr>
        <p:txBody>
          <a:bodyPr wrap="square">
            <a:spAutoFit/>
            <a:flatTx/>
          </a:bodyPr>
          <a:lstStyle/>
          <a:p>
            <a:pPr algn="ctr"/>
            <a:r>
              <a:rPr lang="en-US" sz="2000" b="1" dirty="0">
                <a:latin typeface="Tahoma" pitchFamily="34" charset="0"/>
                <a:ea typeface="Tahoma" pitchFamily="34" charset="0"/>
                <a:cs typeface="Tahoma" pitchFamily="34" charset="0"/>
              </a:rPr>
              <a:t>All aspects of the marketing channel with </a:t>
            </a:r>
          </a:p>
          <a:p>
            <a:pPr algn="ctr"/>
            <a:r>
              <a:rPr lang="en-US" sz="2000" b="1" dirty="0">
                <a:latin typeface="Tahoma" pitchFamily="34" charset="0"/>
                <a:ea typeface="Tahoma" pitchFamily="34" charset="0"/>
                <a:cs typeface="Tahoma" pitchFamily="34" charset="0"/>
              </a:rPr>
              <a:t>which the consumer comes into contact</a:t>
            </a:r>
          </a:p>
          <a:p>
            <a:pPr algn="ctr"/>
            <a:r>
              <a:rPr lang="en-US" sz="2000" b="1" dirty="0">
                <a:latin typeface="Tahoma" pitchFamily="34" charset="0"/>
                <a:ea typeface="Tahoma" pitchFamily="34" charset="0"/>
                <a:cs typeface="Tahoma" pitchFamily="34" charset="0"/>
              </a:rPr>
              <a:t>are </a:t>
            </a:r>
            <a:r>
              <a:rPr lang="en-US" sz="2000" b="1" dirty="0" smtClean="0">
                <a:latin typeface="Tahoma" pitchFamily="34" charset="0"/>
                <a:ea typeface="Tahoma" pitchFamily="34" charset="0"/>
                <a:cs typeface="Tahoma" pitchFamily="34" charset="0"/>
              </a:rPr>
              <a:t>a </a:t>
            </a:r>
            <a:r>
              <a:rPr lang="en-US" sz="2000" b="1" dirty="0">
                <a:latin typeface="Tahoma" pitchFamily="34" charset="0"/>
                <a:ea typeface="Tahoma" pitchFamily="34" charset="0"/>
                <a:cs typeface="Tahoma" pitchFamily="34" charset="0"/>
              </a:rPr>
              <a:t>reflection of the quality of the service.</a:t>
            </a:r>
          </a:p>
          <a:p>
            <a:pPr algn="ctr"/>
            <a:endParaRPr lang="en-US" sz="2000" b="1" dirty="0">
              <a:latin typeface="Tahoma" pitchFamily="34" charset="0"/>
              <a:ea typeface="Tahoma" pitchFamily="34" charset="0"/>
              <a:cs typeface="Tahoma" pitchFamily="34" charset="0"/>
            </a:endParaRPr>
          </a:p>
        </p:txBody>
      </p:sp>
      <p:sp>
        <p:nvSpPr>
          <p:cNvPr id="12" name="TextBox 11"/>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5</a:t>
            </a:r>
            <a:endParaRPr lang="en-US" sz="3200" i="0" dirty="0">
              <a:solidFill>
                <a:schemeClr val="bg1"/>
              </a:solidFill>
              <a:latin typeface="Tahoma"/>
              <a:cs typeface="Tahoma"/>
            </a:endParaRPr>
          </a:p>
        </p:txBody>
      </p:sp>
      <p:sp>
        <p:nvSpPr>
          <p:cNvPr id="13" name="AutoShape 17"/>
          <p:cNvSpPr>
            <a:spLocks noChangeArrowheads="1"/>
          </p:cNvSpPr>
          <p:nvPr/>
        </p:nvSpPr>
        <p:spPr bwMode="auto">
          <a:xfrm>
            <a:off x="3945148" y="3416060"/>
            <a:ext cx="1857375" cy="761802"/>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400" b="1" dirty="0">
                <a:solidFill>
                  <a:srgbClr val="990000"/>
                </a:solidFill>
                <a:latin typeface="Tahoma" pitchFamily="34" charset="0"/>
                <a:ea typeface="Tahoma" pitchFamily="34" charset="0"/>
                <a:cs typeface="Tahoma" pitchFamily="34" charset="0"/>
              </a:rPr>
              <a:t>Why?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99" name="Rectangle 31"/>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04" name="Rectangle 36"/>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52" name="Rectangle 84"/>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54" name="Rectangle 86"/>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58" name="Rectangle 90"/>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2860" name="Rectangle 92"/>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65" name="Rectangle 97"/>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73" name="Rectangle 105"/>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75" name="Rectangle 107"/>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79" name="Rectangle 111"/>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2881" name="Rectangle 113"/>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86" name="Rectangle 118"/>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897" name="Rectangle 129"/>
          <p:cNvSpPr>
            <a:spLocks noChangeArrowheads="1"/>
          </p:cNvSpPr>
          <p:nvPr/>
        </p:nvSpPr>
        <p:spPr bwMode="auto">
          <a:xfrm>
            <a:off x="381000" y="914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01" name="Rectangle 133"/>
          <p:cNvSpPr>
            <a:spLocks noChangeArrowheads="1"/>
          </p:cNvSpPr>
          <p:nvPr/>
        </p:nvSpPr>
        <p:spPr bwMode="auto">
          <a:xfrm>
            <a:off x="757238" y="811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04" name="Rectangle 136"/>
          <p:cNvSpPr>
            <a:spLocks noChangeArrowheads="1"/>
          </p:cNvSpPr>
          <p:nvPr/>
        </p:nvSpPr>
        <p:spPr bwMode="auto">
          <a:xfrm>
            <a:off x="757238" y="9636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07" name="Rectangle 139"/>
          <p:cNvSpPr>
            <a:spLocks noChangeArrowheads="1"/>
          </p:cNvSpPr>
          <p:nvPr/>
        </p:nvSpPr>
        <p:spPr bwMode="auto">
          <a:xfrm>
            <a:off x="304800" y="533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14" name="Rectangle 146"/>
          <p:cNvSpPr>
            <a:spLocks noChangeArrowheads="1"/>
          </p:cNvSpPr>
          <p:nvPr/>
        </p:nvSpPr>
        <p:spPr bwMode="auto">
          <a:xfrm>
            <a:off x="381000" y="30480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2918" name="Rectangle 150"/>
          <p:cNvSpPr>
            <a:spLocks noChangeArrowheads="1"/>
          </p:cNvSpPr>
          <p:nvPr/>
        </p:nvSpPr>
        <p:spPr bwMode="auto">
          <a:xfrm>
            <a:off x="7664450" y="404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22" name="Rectangle 154"/>
          <p:cNvSpPr>
            <a:spLocks noChangeArrowheads="1"/>
          </p:cNvSpPr>
          <p:nvPr/>
        </p:nvSpPr>
        <p:spPr bwMode="auto">
          <a:xfrm>
            <a:off x="7675563" y="354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28" name="Rectangle 160"/>
          <p:cNvSpPr>
            <a:spLocks noChangeArrowheads="1"/>
          </p:cNvSpPr>
          <p:nvPr/>
        </p:nvSpPr>
        <p:spPr bwMode="auto">
          <a:xfrm>
            <a:off x="533400" y="30480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2931" name="Rectangle 163"/>
          <p:cNvSpPr>
            <a:spLocks noChangeArrowheads="1"/>
          </p:cNvSpPr>
          <p:nvPr/>
        </p:nvSpPr>
        <p:spPr bwMode="auto">
          <a:xfrm>
            <a:off x="304800" y="533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42" name="Rectangle 174"/>
          <p:cNvSpPr>
            <a:spLocks noChangeArrowheads="1"/>
          </p:cNvSpPr>
          <p:nvPr/>
        </p:nvSpPr>
        <p:spPr bwMode="auto">
          <a:xfrm>
            <a:off x="7664450" y="404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45" name="Rectangle 177"/>
          <p:cNvSpPr>
            <a:spLocks noChangeArrowheads="1"/>
          </p:cNvSpPr>
          <p:nvPr/>
        </p:nvSpPr>
        <p:spPr bwMode="auto">
          <a:xfrm>
            <a:off x="7675563" y="354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2952" name="Rectangle 184"/>
          <p:cNvSpPr>
            <a:spLocks noChangeArrowheads="1"/>
          </p:cNvSpPr>
          <p:nvPr/>
        </p:nvSpPr>
        <p:spPr bwMode="auto">
          <a:xfrm>
            <a:off x="685800" y="304800"/>
            <a:ext cx="7772400" cy="762000"/>
          </a:xfrm>
          <a:prstGeom prst="rect">
            <a:avLst/>
          </a:prstGeom>
          <a:noFill/>
          <a:ln w="9525">
            <a:noFill/>
            <a:miter lim="800000"/>
            <a:headEnd/>
            <a:tailEnd/>
          </a:ln>
          <a:effectLst/>
        </p:spPr>
        <p:txBody>
          <a:bodyPr anchor="ctr"/>
          <a:lstStyle/>
          <a:p>
            <a:pPr algn="ctr" eaLnBrk="1" hangingPunct="1"/>
            <a:endParaRPr lang="en-US" sz="3600" b="1">
              <a:solidFill>
                <a:schemeClr val="tx2"/>
              </a:solidFill>
              <a:effectLst>
                <a:outerShdw blurRad="38100" dist="38100" dir="2700000" algn="tl">
                  <a:srgbClr val="000000"/>
                </a:outerShdw>
              </a:effectLst>
              <a:latin typeface="Palatino" charset="0"/>
            </a:endParaRPr>
          </a:p>
        </p:txBody>
      </p:sp>
      <p:sp>
        <p:nvSpPr>
          <p:cNvPr id="32957" name="Rectangle 189"/>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Difficulty of Standardization</a:t>
            </a:r>
            <a:br>
              <a:rPr lang="en-US" sz="3200" b="1" dirty="0">
                <a:latin typeface="Tahoma" pitchFamily="34" charset="0"/>
                <a:ea typeface="Tahoma" pitchFamily="34" charset="0"/>
                <a:cs typeface="Tahoma" pitchFamily="34" charset="0"/>
              </a:rPr>
            </a:br>
            <a:r>
              <a:rPr lang="en-US" sz="3200" b="1" dirty="0">
                <a:latin typeface="Tahoma" pitchFamily="34" charset="0"/>
                <a:ea typeface="Tahoma" pitchFamily="34" charset="0"/>
                <a:cs typeface="Tahoma" pitchFamily="34" charset="0"/>
              </a:rPr>
              <a:t>&amp; Channel Management</a:t>
            </a:r>
            <a:endParaRPr lang="en-US" dirty="0">
              <a:latin typeface="Tahoma" pitchFamily="34" charset="0"/>
              <a:ea typeface="Tahoma" pitchFamily="34" charset="0"/>
              <a:cs typeface="Tahoma" pitchFamily="34" charset="0"/>
            </a:endParaRPr>
          </a:p>
        </p:txBody>
      </p:sp>
      <p:sp>
        <p:nvSpPr>
          <p:cNvPr id="32969" name="Rectangle 201"/>
          <p:cNvSpPr>
            <a:spLocks noChangeArrowheads="1"/>
          </p:cNvSpPr>
          <p:nvPr/>
        </p:nvSpPr>
        <p:spPr bwMode="auto">
          <a:xfrm>
            <a:off x="1462088" y="1828800"/>
            <a:ext cx="7072312" cy="1015663"/>
          </a:xfrm>
          <a:prstGeom prst="rect">
            <a:avLst/>
          </a:prstGeom>
          <a:solidFill>
            <a:schemeClr val="bg1"/>
          </a:soli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E6E6E6"/>
            </a:extrusionClr>
          </a:sp3d>
        </p:spPr>
        <p:txBody>
          <a:bodyPr wrap="square">
            <a:spAutoFit/>
            <a:flatTx/>
          </a:bodyPr>
          <a:lstStyle/>
          <a:p>
            <a:pPr algn="ctr"/>
            <a:r>
              <a:rPr lang="en-US" sz="2000" b="1" dirty="0">
                <a:solidFill>
                  <a:srgbClr val="0000CC"/>
                </a:solidFill>
                <a:latin typeface="Tahoma" pitchFamily="34" charset="0"/>
                <a:ea typeface="Tahoma" pitchFamily="34" charset="0"/>
                <a:cs typeface="Tahoma" pitchFamily="34" charset="0"/>
              </a:rPr>
              <a:t>In the case of franchises</a:t>
            </a:r>
            <a:r>
              <a:rPr lang="en-US" sz="2000" b="1" dirty="0">
                <a:latin typeface="Tahoma" pitchFamily="34" charset="0"/>
                <a:ea typeface="Tahoma" pitchFamily="34" charset="0"/>
                <a:cs typeface="Tahoma" pitchFamily="34" charset="0"/>
              </a:rPr>
              <a:t>, it is difficult for the channel</a:t>
            </a:r>
          </a:p>
          <a:p>
            <a:pPr algn="ctr"/>
            <a:r>
              <a:rPr lang="en-US" sz="2000" b="1" dirty="0">
                <a:latin typeface="Tahoma" pitchFamily="34" charset="0"/>
                <a:ea typeface="Tahoma" pitchFamily="34" charset="0"/>
                <a:cs typeface="Tahoma" pitchFamily="34" charset="0"/>
              </a:rPr>
              <a:t>manager to get the franchisees to deliver a</a:t>
            </a:r>
          </a:p>
          <a:p>
            <a:pPr algn="ctr"/>
            <a:r>
              <a:rPr lang="en-US" sz="2000" b="1" dirty="0" smtClean="0">
                <a:latin typeface="Tahoma" pitchFamily="34" charset="0"/>
                <a:ea typeface="Tahoma" pitchFamily="34" charset="0"/>
                <a:cs typeface="Tahoma" pitchFamily="34" charset="0"/>
              </a:rPr>
              <a:t>steady </a:t>
            </a:r>
            <a:r>
              <a:rPr lang="en-US" sz="2000" b="1" dirty="0">
                <a:latin typeface="Tahoma" pitchFamily="34" charset="0"/>
                <a:ea typeface="Tahoma" pitchFamily="34" charset="0"/>
                <a:cs typeface="Tahoma" pitchFamily="34" charset="0"/>
              </a:rPr>
              <a:t>level of service</a:t>
            </a:r>
            <a:r>
              <a:rPr lang="en-US" sz="2000" dirty="0">
                <a:latin typeface="Tahoma" pitchFamily="34" charset="0"/>
                <a:ea typeface="Tahoma" pitchFamily="34" charset="0"/>
                <a:cs typeface="Tahoma" pitchFamily="34" charset="0"/>
              </a:rPr>
              <a:t>. </a:t>
            </a:r>
          </a:p>
        </p:txBody>
      </p:sp>
      <p:sp>
        <p:nvSpPr>
          <p:cNvPr id="32971" name="Rectangle 203"/>
          <p:cNvSpPr>
            <a:spLocks noChangeArrowheads="1"/>
          </p:cNvSpPr>
          <p:nvPr/>
        </p:nvSpPr>
        <p:spPr bwMode="auto">
          <a:xfrm>
            <a:off x="1295400" y="5115910"/>
            <a:ext cx="7239000" cy="1046440"/>
          </a:xfrm>
          <a:prstGeom prst="rect">
            <a:avLst/>
          </a:prstGeom>
          <a:solidFill>
            <a:schemeClr val="bg1"/>
          </a:solidFill>
          <a:ln w="9525">
            <a:noFill/>
            <a:miter lim="800000"/>
            <a:headEnd/>
            <a:tailEnd/>
          </a:ln>
          <a:effectLst/>
          <a:scene3d>
            <a:camera prst="legacyPerspectiveTop"/>
            <a:lightRig rig="legacyFlat3" dir="b"/>
          </a:scene3d>
          <a:sp3d extrusionH="121893000" prstMaterial="legacyMatte">
            <a:bevelT w="13500" h="13500" prst="angle"/>
            <a:bevelB w="13500" h="13500" prst="angle"/>
            <a:extrusionClr>
              <a:schemeClr val="tx2"/>
            </a:extrusionClr>
          </a:sp3d>
        </p:spPr>
        <p:txBody>
          <a:bodyPr>
            <a:spAutoFit/>
            <a:flatTx/>
          </a:bodyPr>
          <a:lstStyle/>
          <a:p>
            <a:pPr algn="ctr"/>
            <a:r>
              <a:rPr lang="en-US" sz="2100" b="1" dirty="0">
                <a:latin typeface="Tahoma" pitchFamily="34" charset="0"/>
                <a:ea typeface="Tahoma" pitchFamily="34" charset="0"/>
                <a:cs typeface="Tahoma" pitchFamily="34" charset="0"/>
              </a:rPr>
              <a:t>The </a:t>
            </a:r>
            <a:r>
              <a:rPr lang="en-US" sz="2100" b="1" dirty="0" smtClean="0">
                <a:latin typeface="Tahoma" pitchFamily="34" charset="0"/>
                <a:ea typeface="Tahoma" pitchFamily="34" charset="0"/>
                <a:cs typeface="Tahoma" pitchFamily="34" charset="0"/>
              </a:rPr>
              <a:t>human </a:t>
            </a:r>
            <a:r>
              <a:rPr lang="en-US" sz="2100" b="1" dirty="0">
                <a:latin typeface="Tahoma" pitchFamily="34" charset="0"/>
                <a:ea typeface="Tahoma" pitchFamily="34" charset="0"/>
                <a:cs typeface="Tahoma" pitchFamily="34" charset="0"/>
              </a:rPr>
              <a:t>involvement—behavior— is</a:t>
            </a:r>
          </a:p>
          <a:p>
            <a:pPr algn="ctr"/>
            <a:r>
              <a:rPr lang="en-US" sz="2100" b="1" dirty="0">
                <a:latin typeface="Tahoma" pitchFamily="34" charset="0"/>
                <a:ea typeface="Tahoma" pitchFamily="34" charset="0"/>
                <a:cs typeface="Tahoma" pitchFamily="34" charset="0"/>
              </a:rPr>
              <a:t>often involved in providing services.</a:t>
            </a:r>
          </a:p>
          <a:p>
            <a:pPr algn="ctr"/>
            <a:endParaRPr lang="en-US" sz="2000" dirty="0">
              <a:latin typeface="Tahoma" pitchFamily="34" charset="0"/>
              <a:ea typeface="Tahoma" pitchFamily="34" charset="0"/>
              <a:cs typeface="Tahoma" pitchFamily="34" charset="0"/>
            </a:endParaRPr>
          </a:p>
        </p:txBody>
      </p:sp>
      <p:sp>
        <p:nvSpPr>
          <p:cNvPr id="98" name="AutoShape 17"/>
          <p:cNvSpPr>
            <a:spLocks noChangeArrowheads="1"/>
          </p:cNvSpPr>
          <p:nvPr/>
        </p:nvSpPr>
        <p:spPr bwMode="auto">
          <a:xfrm>
            <a:off x="3945149" y="2963917"/>
            <a:ext cx="1746204" cy="930166"/>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200" b="1" dirty="0">
                <a:solidFill>
                  <a:srgbClr val="990000"/>
                </a:solidFill>
                <a:latin typeface="Tahoma" pitchFamily="34" charset="0"/>
                <a:ea typeface="Tahoma" pitchFamily="34" charset="0"/>
                <a:cs typeface="Tahoma" pitchFamily="34" charset="0"/>
              </a:rPr>
              <a:t>Why?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10" name="Rectangle 18"/>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820" name="Rectangle 28"/>
          <p:cNvSpPr>
            <a:spLocks noChangeArrowheads="1"/>
          </p:cNvSpPr>
          <p:nvPr/>
        </p:nvSpPr>
        <p:spPr bwMode="auto">
          <a:xfrm>
            <a:off x="875599" y="228600"/>
            <a:ext cx="7772400" cy="1143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3927" name="Rectangle 135"/>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32" name="Rectangle 140"/>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36" name="Rectangle 144"/>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3943" name="Rectangle 151"/>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55" name="Rectangle 16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60" name="Rectangle 16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64" name="Rectangle 172"/>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3970" name="Rectangle 178"/>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75" name="Rectangle 18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3979" name="Rectangle 187"/>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3986" name="Rectangle 194"/>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09" name="Rectangle 217"/>
          <p:cNvSpPr>
            <a:spLocks noChangeArrowheads="1"/>
          </p:cNvSpPr>
          <p:nvPr/>
        </p:nvSpPr>
        <p:spPr bwMode="auto">
          <a:xfrm>
            <a:off x="685800" y="13335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4015" name="Rectangle 223"/>
          <p:cNvSpPr>
            <a:spLocks noChangeArrowheads="1"/>
          </p:cNvSpPr>
          <p:nvPr/>
        </p:nvSpPr>
        <p:spPr bwMode="auto">
          <a:xfrm>
            <a:off x="757238" y="7921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23" name="Rectangle 231"/>
          <p:cNvSpPr>
            <a:spLocks noChangeArrowheads="1"/>
          </p:cNvSpPr>
          <p:nvPr/>
        </p:nvSpPr>
        <p:spPr bwMode="auto">
          <a:xfrm>
            <a:off x="685800" y="13335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4029" name="Rectangle 237"/>
          <p:cNvSpPr>
            <a:spLocks noChangeArrowheads="1"/>
          </p:cNvSpPr>
          <p:nvPr/>
        </p:nvSpPr>
        <p:spPr bwMode="auto">
          <a:xfrm>
            <a:off x="757238" y="7921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41" name="Rectangle 249"/>
          <p:cNvSpPr>
            <a:spLocks noChangeArrowheads="1"/>
          </p:cNvSpPr>
          <p:nvPr/>
        </p:nvSpPr>
        <p:spPr bwMode="auto">
          <a:xfrm>
            <a:off x="304800" y="6667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48" name="Rectangle 256"/>
          <p:cNvSpPr>
            <a:spLocks noChangeArrowheads="1"/>
          </p:cNvSpPr>
          <p:nvPr/>
        </p:nvSpPr>
        <p:spPr bwMode="auto">
          <a:xfrm>
            <a:off x="381000" y="43815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4052" name="Rectangle 260"/>
          <p:cNvSpPr>
            <a:spLocks noChangeArrowheads="1"/>
          </p:cNvSpPr>
          <p:nvPr/>
        </p:nvSpPr>
        <p:spPr bwMode="auto">
          <a:xfrm>
            <a:off x="7664450" y="5381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56" name="Rectangle 264"/>
          <p:cNvSpPr>
            <a:spLocks noChangeArrowheads="1"/>
          </p:cNvSpPr>
          <p:nvPr/>
        </p:nvSpPr>
        <p:spPr bwMode="auto">
          <a:xfrm>
            <a:off x="7675563" y="4873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65" name="Rectangle 273"/>
          <p:cNvSpPr>
            <a:spLocks noChangeArrowheads="1"/>
          </p:cNvSpPr>
          <p:nvPr/>
        </p:nvSpPr>
        <p:spPr bwMode="auto">
          <a:xfrm>
            <a:off x="304800" y="6667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72" name="Rectangle 280"/>
          <p:cNvSpPr>
            <a:spLocks noChangeArrowheads="1"/>
          </p:cNvSpPr>
          <p:nvPr/>
        </p:nvSpPr>
        <p:spPr bwMode="auto">
          <a:xfrm>
            <a:off x="381000" y="43815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4076" name="Rectangle 284"/>
          <p:cNvSpPr>
            <a:spLocks noChangeArrowheads="1"/>
          </p:cNvSpPr>
          <p:nvPr/>
        </p:nvSpPr>
        <p:spPr bwMode="auto">
          <a:xfrm>
            <a:off x="7664450" y="5381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79" name="Rectangle 287"/>
          <p:cNvSpPr>
            <a:spLocks noChangeArrowheads="1"/>
          </p:cNvSpPr>
          <p:nvPr/>
        </p:nvSpPr>
        <p:spPr bwMode="auto">
          <a:xfrm>
            <a:off x="7675563" y="4873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4091" name="Rectangle 299"/>
          <p:cNvSpPr>
            <a:spLocks noGrp="1" noChangeArrowheads="1"/>
          </p:cNvSpPr>
          <p:nvPr>
            <p:ph type="title"/>
          </p:nvPr>
        </p:nvSpPr>
        <p:spPr/>
        <p:txBody>
          <a:bodyPr/>
          <a:lstStyle/>
          <a:p>
            <a:r>
              <a:rPr lang="en-US" sz="3200" b="1" dirty="0">
                <a:latin typeface="Tahoma" pitchFamily="34" charset="0"/>
                <a:ea typeface="Tahoma" pitchFamily="34" charset="0"/>
                <a:cs typeface="Tahoma" pitchFamily="34" charset="0"/>
              </a:rPr>
              <a:t>Customer Involvement &amp; </a:t>
            </a:r>
            <a:br>
              <a:rPr lang="en-US" sz="3200" b="1" dirty="0">
                <a:latin typeface="Tahoma" pitchFamily="34" charset="0"/>
                <a:ea typeface="Tahoma" pitchFamily="34" charset="0"/>
                <a:cs typeface="Tahoma" pitchFamily="34" charset="0"/>
              </a:rPr>
            </a:br>
            <a:r>
              <a:rPr lang="en-US" sz="3200" b="1" dirty="0">
                <a:latin typeface="Tahoma" pitchFamily="34" charset="0"/>
                <a:ea typeface="Tahoma" pitchFamily="34" charset="0"/>
                <a:cs typeface="Tahoma" pitchFamily="34" charset="0"/>
              </a:rPr>
              <a:t>Channel Management</a:t>
            </a:r>
            <a:endParaRPr lang="en-US" dirty="0">
              <a:latin typeface="Tahoma" pitchFamily="34" charset="0"/>
              <a:ea typeface="Tahoma" pitchFamily="34" charset="0"/>
              <a:cs typeface="Tahoma" pitchFamily="34" charset="0"/>
            </a:endParaRPr>
          </a:p>
        </p:txBody>
      </p:sp>
      <p:sp>
        <p:nvSpPr>
          <p:cNvPr id="34102" name="Rectangle 310"/>
          <p:cNvSpPr>
            <a:spLocks noChangeArrowheads="1"/>
          </p:cNvSpPr>
          <p:nvPr/>
        </p:nvSpPr>
        <p:spPr bwMode="auto">
          <a:xfrm>
            <a:off x="1535637" y="1839680"/>
            <a:ext cx="6878113" cy="1015663"/>
          </a:xfrm>
          <a:prstGeom prst="rect">
            <a:avLst/>
          </a:prstGeom>
          <a:solidFill>
            <a:schemeClr val="bg1"/>
          </a:solidFill>
          <a:ln w="9525">
            <a:noFill/>
            <a:miter lim="800000"/>
            <a:headEnd/>
            <a:tailEnd/>
          </a:ln>
          <a:effectLst/>
          <a:scene3d>
            <a:camera prst="legacyObliqueTopLeft"/>
            <a:lightRig rig="legacyFlat3" dir="t"/>
          </a:scene3d>
          <a:sp3d extrusionH="430200" prstMaterial="legacyMatte">
            <a:bevelT w="13500" h="13500" prst="angle"/>
            <a:bevelB w="13500" h="13500" prst="angle"/>
            <a:extrusionClr>
              <a:srgbClr val="E6E6E6"/>
            </a:extrusionClr>
          </a:sp3d>
        </p:spPr>
        <p:txBody>
          <a:bodyPr wrap="square">
            <a:spAutoFit/>
            <a:flatTx/>
          </a:bodyPr>
          <a:lstStyle/>
          <a:p>
            <a:pPr algn="ctr"/>
            <a:r>
              <a:rPr lang="en-US" sz="2000" b="1" dirty="0">
                <a:latin typeface="Tahoma" pitchFamily="34" charset="0"/>
                <a:ea typeface="Tahoma" pitchFamily="34" charset="0"/>
                <a:cs typeface="Tahoma" pitchFamily="34" charset="0"/>
              </a:rPr>
              <a:t>In a channel containing services such as </a:t>
            </a:r>
            <a:r>
              <a:rPr lang="en-US" sz="2000" b="1" dirty="0" smtClean="0">
                <a:latin typeface="Tahoma" pitchFamily="34" charset="0"/>
                <a:ea typeface="Tahoma" pitchFamily="34" charset="0"/>
                <a:cs typeface="Tahoma" pitchFamily="34" charset="0"/>
              </a:rPr>
              <a:t>fitness </a:t>
            </a:r>
            <a:r>
              <a:rPr lang="en-US" sz="2000" b="1" dirty="0">
                <a:latin typeface="Tahoma" pitchFamily="34" charset="0"/>
                <a:ea typeface="Tahoma" pitchFamily="34" charset="0"/>
                <a:cs typeface="Tahoma" pitchFamily="34" charset="0"/>
              </a:rPr>
              <a:t>clubs, and tax preparation, the channel </a:t>
            </a:r>
          </a:p>
          <a:p>
            <a:pPr algn="ctr"/>
            <a:r>
              <a:rPr lang="en-US" sz="2000" b="1" dirty="0">
                <a:latin typeface="Tahoma" pitchFamily="34" charset="0"/>
                <a:ea typeface="Tahoma" pitchFamily="34" charset="0"/>
                <a:cs typeface="Tahoma" pitchFamily="34" charset="0"/>
              </a:rPr>
              <a:t>design should facilitate customer involvement.</a:t>
            </a:r>
          </a:p>
        </p:txBody>
      </p:sp>
      <p:sp>
        <p:nvSpPr>
          <p:cNvPr id="34104" name="Rectangle 312"/>
          <p:cNvSpPr>
            <a:spLocks noChangeArrowheads="1"/>
          </p:cNvSpPr>
          <p:nvPr/>
        </p:nvSpPr>
        <p:spPr bwMode="auto">
          <a:xfrm>
            <a:off x="1535637" y="5333998"/>
            <a:ext cx="6889750" cy="1061829"/>
          </a:xfrm>
          <a:prstGeom prst="rect">
            <a:avLst/>
          </a:prstGeom>
          <a:solidFill>
            <a:schemeClr val="bg1"/>
          </a:solidFill>
          <a:ln w="9525">
            <a:noFill/>
            <a:miter lim="800000"/>
            <a:headEnd/>
            <a:tailEnd/>
          </a:ln>
          <a:effectLst/>
          <a:scene3d>
            <a:camera prst="legacyPerspectiveTop"/>
            <a:lightRig rig="legacyFlat3" dir="b"/>
          </a:scene3d>
          <a:sp3d extrusionH="121893000" prstMaterial="legacyMatte">
            <a:bevelT w="13500" h="13500" prst="angle"/>
            <a:bevelB w="13500" h="13500" prst="angle"/>
            <a:extrusionClr>
              <a:schemeClr val="tx2"/>
            </a:extrusionClr>
          </a:sp3d>
        </p:spPr>
        <p:txBody>
          <a:bodyPr>
            <a:spAutoFit/>
            <a:flatTx/>
          </a:bodyPr>
          <a:lstStyle/>
          <a:p>
            <a:pPr algn="ctr"/>
            <a:r>
              <a:rPr lang="en-US" sz="2100" b="1" dirty="0">
                <a:latin typeface="Tahoma" pitchFamily="34" charset="0"/>
                <a:ea typeface="Tahoma" pitchFamily="34" charset="0"/>
                <a:cs typeface="Tahoma" pitchFamily="34" charset="0"/>
              </a:rPr>
              <a:t>Such services generally require input from the</a:t>
            </a:r>
          </a:p>
          <a:p>
            <a:pPr algn="ctr"/>
            <a:r>
              <a:rPr lang="en-US" sz="2100" b="1" dirty="0">
                <a:latin typeface="Tahoma" pitchFamily="34" charset="0"/>
                <a:ea typeface="Tahoma" pitchFamily="34" charset="0"/>
                <a:cs typeface="Tahoma" pitchFamily="34" charset="0"/>
              </a:rPr>
              <a:t>customer in order to be performed successfully.</a:t>
            </a:r>
          </a:p>
          <a:p>
            <a:pPr algn="ctr"/>
            <a:endParaRPr lang="en-US" sz="2100" b="1" dirty="0">
              <a:latin typeface="Tahoma" pitchFamily="34" charset="0"/>
              <a:ea typeface="Tahoma" pitchFamily="34" charset="0"/>
              <a:cs typeface="Tahoma" pitchFamily="34" charset="0"/>
            </a:endParaRPr>
          </a:p>
        </p:txBody>
      </p:sp>
      <p:sp>
        <p:nvSpPr>
          <p:cNvPr id="169" name="TextBox 168"/>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6</a:t>
            </a:r>
            <a:endParaRPr lang="en-US" sz="3200" i="0" dirty="0">
              <a:solidFill>
                <a:schemeClr val="bg1"/>
              </a:solidFill>
              <a:latin typeface="Tahoma"/>
              <a:cs typeface="Tahoma"/>
            </a:endParaRPr>
          </a:p>
        </p:txBody>
      </p:sp>
      <p:sp>
        <p:nvSpPr>
          <p:cNvPr id="170" name="AutoShape 17"/>
          <p:cNvSpPr>
            <a:spLocks noChangeArrowheads="1"/>
          </p:cNvSpPr>
          <p:nvPr/>
        </p:nvSpPr>
        <p:spPr bwMode="auto">
          <a:xfrm>
            <a:off x="3945148" y="3146821"/>
            <a:ext cx="1714673" cy="904917"/>
          </a:xfrm>
          <a:prstGeom prst="downArrow">
            <a:avLst>
              <a:gd name="adj1" fmla="val 50000"/>
              <a:gd name="adj2" fmla="val 25000"/>
            </a:avLst>
          </a:prstGeom>
          <a:solidFill>
            <a:schemeClr val="bg1"/>
          </a:solidFill>
          <a:ln w="9525">
            <a:solidFill>
              <a:schemeClr val="tx1"/>
            </a:solidFill>
            <a:miter lim="800000"/>
            <a:headEnd/>
            <a:tailEnd/>
          </a:ln>
          <a:effectLst/>
        </p:spPr>
        <p:txBody>
          <a:bodyPr wrap="none" anchor="ctr"/>
          <a:lstStyle/>
          <a:p>
            <a:pPr algn="ctr"/>
            <a:r>
              <a:rPr lang="en-US" sz="2400" b="1" dirty="0">
                <a:solidFill>
                  <a:srgbClr val="990000"/>
                </a:solidFill>
                <a:latin typeface="Tahoma" pitchFamily="34" charset="0"/>
                <a:ea typeface="Tahoma" pitchFamily="34" charset="0"/>
                <a:cs typeface="Tahoma" pitchFamily="34" charset="0"/>
              </a:rPr>
              <a:t>Why?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6" name="Rectangle 22"/>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981" name="Rectangle 117"/>
          <p:cNvSpPr>
            <a:spLocks noChangeArrowheads="1"/>
          </p:cNvSpPr>
          <p:nvPr/>
        </p:nvSpPr>
        <p:spPr bwMode="auto">
          <a:xfrm>
            <a:off x="1430338" y="8096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984" name="Rectangle 120"/>
          <p:cNvSpPr>
            <a:spLocks noChangeArrowheads="1"/>
          </p:cNvSpPr>
          <p:nvPr/>
        </p:nvSpPr>
        <p:spPr bwMode="auto">
          <a:xfrm>
            <a:off x="247650" y="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6999" name="Rectangle 135"/>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07" name="Rectangle 14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12" name="Rectangle 14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16" name="Rectangle 152"/>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023" name="Rectangle 159"/>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40" name="Rectangle 176"/>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47" name="Rectangle 18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52" name="Rectangle 18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56" name="Rectangle 192"/>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062" name="Rectangle 198"/>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75" name="Rectangle 211"/>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83" name="Rectangle 219"/>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88" name="Rectangle 224"/>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092" name="Rectangle 228"/>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098" name="Rectangle 234"/>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05" name="Rectangle 241"/>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10" name="Rectangle 246"/>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14" name="Rectangle 250"/>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120" name="Rectangle 256"/>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24" name="Rectangle 260"/>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35" name="Rectangle 271"/>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73" name="Rectangle 309"/>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80" name="Rectangle 316"/>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85" name="Rectangle 321"/>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189" name="Rectangle 325"/>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195" name="Rectangle 331"/>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08" name="Rectangle 344"/>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10" name="Rectangle 346"/>
          <p:cNvSpPr>
            <a:spLocks noChangeArrowheads="1"/>
          </p:cNvSpPr>
          <p:nvPr/>
        </p:nvSpPr>
        <p:spPr bwMode="auto">
          <a:xfrm>
            <a:off x="609600" y="228600"/>
            <a:ext cx="7772400" cy="9144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7216" name="Rectangle 352"/>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21" name="Rectangle 357"/>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25" name="Rectangle 361"/>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231" name="Rectangle 367"/>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38" name="Rectangle 374"/>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43" name="Rectangle 379"/>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47" name="Rectangle 383"/>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253" name="Rectangle 389"/>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57" name="Rectangle 39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61" name="Rectangle 397"/>
          <p:cNvSpPr>
            <a:spLocks noChangeArrowheads="1"/>
          </p:cNvSpPr>
          <p:nvPr/>
        </p:nvSpPr>
        <p:spPr bwMode="auto">
          <a:xfrm>
            <a:off x="838200" y="-152400"/>
            <a:ext cx="7772400" cy="12192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268" name="Rectangle 404"/>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282" name="Rectangle 418"/>
          <p:cNvSpPr>
            <a:spLocks noGrp="1" noChangeArrowheads="1"/>
          </p:cNvSpPr>
          <p:nvPr>
            <p:ph type="title"/>
          </p:nvPr>
        </p:nvSpPr>
        <p:spPr>
          <a:xfrm>
            <a:off x="1219200" y="274638"/>
            <a:ext cx="7655310" cy="684212"/>
          </a:xfrm>
        </p:spPr>
        <p:txBody>
          <a:bodyPr/>
          <a:lstStyle/>
          <a:p>
            <a:r>
              <a:rPr lang="en-US" sz="3200" b="1" dirty="0">
                <a:latin typeface="Tahoma" pitchFamily="34" charset="0"/>
                <a:ea typeface="Tahoma" pitchFamily="34" charset="0"/>
                <a:cs typeface="Tahoma" pitchFamily="34" charset="0"/>
              </a:rPr>
              <a:t>Additional Perspectives</a:t>
            </a:r>
            <a:endParaRPr lang="en-US" dirty="0">
              <a:latin typeface="Tahoma" pitchFamily="34" charset="0"/>
              <a:ea typeface="Tahoma" pitchFamily="34" charset="0"/>
              <a:cs typeface="Tahoma" pitchFamily="34" charset="0"/>
            </a:endParaRPr>
          </a:p>
        </p:txBody>
      </p:sp>
      <p:sp>
        <p:nvSpPr>
          <p:cNvPr id="37284" name="AutoShape 420"/>
          <p:cNvSpPr>
            <a:spLocks noChangeArrowheads="1"/>
          </p:cNvSpPr>
          <p:nvPr/>
        </p:nvSpPr>
        <p:spPr bwMode="auto">
          <a:xfrm>
            <a:off x="1066346" y="1066800"/>
            <a:ext cx="7808164" cy="5184775"/>
          </a:xfrm>
          <a:prstGeom prst="bevel">
            <a:avLst>
              <a:gd name="adj" fmla="val 12500"/>
            </a:avLst>
          </a:prstGeom>
          <a:solidFill>
            <a:schemeClr val="bg1"/>
          </a:solidFill>
          <a:ln w="9525">
            <a:solidFill>
              <a:schemeClr val="tx1"/>
            </a:solidFill>
            <a:miter lim="800000"/>
            <a:headEnd/>
            <a:tailEnd/>
          </a:ln>
          <a:effectLst/>
        </p:spPr>
        <p:txBody>
          <a:bodyPr wrap="none" anchor="ctr"/>
          <a:lstStyle/>
          <a:p>
            <a:pPr marL="1371600" lvl="2" indent="-457200">
              <a:spcAft>
                <a:spcPts val="1800"/>
              </a:spcAft>
              <a:buFont typeface="Times" charset="0"/>
              <a:buAutoNum type="arabicPeriod"/>
            </a:pPr>
            <a:endParaRPr lang="en-US" sz="2800" dirty="0" smtClean="0">
              <a:latin typeface="Tahoma" pitchFamily="34" charset="0"/>
              <a:ea typeface="Tahoma" pitchFamily="34" charset="0"/>
              <a:cs typeface="Tahoma" pitchFamily="34" charset="0"/>
            </a:endParaRPr>
          </a:p>
          <a:p>
            <a:pPr algn="ctr"/>
            <a:r>
              <a:rPr lang="en-US" sz="2400" b="1" dirty="0" smtClean="0">
                <a:solidFill>
                  <a:srgbClr val="990000"/>
                </a:solidFill>
                <a:latin typeface="Tahoma" pitchFamily="34" charset="0"/>
                <a:ea typeface="Tahoma" pitchFamily="34" charset="0"/>
                <a:cs typeface="Tahoma" pitchFamily="34" charset="0"/>
              </a:rPr>
              <a:t>Important considerations for developing </a:t>
            </a:r>
          </a:p>
          <a:p>
            <a:pPr algn="ctr"/>
            <a:r>
              <a:rPr lang="en-US" sz="2400" b="1" dirty="0" smtClean="0">
                <a:solidFill>
                  <a:srgbClr val="990000"/>
                </a:solidFill>
                <a:latin typeface="Tahoma" pitchFamily="34" charset="0"/>
                <a:ea typeface="Tahoma" pitchFamily="34" charset="0"/>
                <a:cs typeface="Tahoma" pitchFamily="34" charset="0"/>
              </a:rPr>
              <a:t>&amp; operating marketing channels for </a:t>
            </a:r>
          </a:p>
          <a:p>
            <a:pPr algn="ctr"/>
            <a:r>
              <a:rPr lang="en-US" sz="2400" b="1" dirty="0" smtClean="0">
                <a:solidFill>
                  <a:srgbClr val="990000"/>
                </a:solidFill>
                <a:latin typeface="Tahoma" pitchFamily="34" charset="0"/>
                <a:ea typeface="Tahoma" pitchFamily="34" charset="0"/>
                <a:cs typeface="Tahoma" pitchFamily="34" charset="0"/>
              </a:rPr>
              <a:t>services</a:t>
            </a:r>
          </a:p>
          <a:p>
            <a:pPr marL="1371600" lvl="2" indent="-457200">
              <a:spcBef>
                <a:spcPts val="1200"/>
              </a:spcBef>
              <a:spcAft>
                <a:spcPts val="1800"/>
              </a:spcAft>
              <a:buFont typeface="Times" charset="0"/>
              <a:buAutoNum type="arabicPeriod"/>
            </a:pPr>
            <a:r>
              <a:rPr lang="en-US" sz="2800" dirty="0" smtClean="0">
                <a:latin typeface="Tahoma" pitchFamily="34" charset="0"/>
                <a:ea typeface="Tahoma" pitchFamily="34" charset="0"/>
                <a:cs typeface="Tahoma" pitchFamily="34" charset="0"/>
              </a:rPr>
              <a:t>Shorter </a:t>
            </a:r>
            <a:r>
              <a:rPr lang="en-US" sz="2800" dirty="0" smtClean="0">
                <a:latin typeface="Tahoma" pitchFamily="34" charset="0"/>
                <a:ea typeface="Tahoma" pitchFamily="34" charset="0"/>
                <a:cs typeface="Tahoma" pitchFamily="34" charset="0"/>
              </a:rPr>
              <a:t>Channels.</a:t>
            </a:r>
            <a:endParaRPr lang="en-US" sz="2800" dirty="0">
              <a:latin typeface="Tahoma" pitchFamily="34" charset="0"/>
              <a:ea typeface="Tahoma" pitchFamily="34" charset="0"/>
              <a:cs typeface="Tahoma" pitchFamily="34" charset="0"/>
            </a:endParaRPr>
          </a:p>
          <a:p>
            <a:pPr marL="1371600" lvl="2" indent="-457200">
              <a:spcAft>
                <a:spcPts val="1800"/>
              </a:spcAft>
              <a:buFont typeface="Times" charset="0"/>
              <a:buAutoNum type="arabicPeriod"/>
            </a:pPr>
            <a:r>
              <a:rPr lang="en-US" sz="2800" dirty="0">
                <a:latin typeface="Tahoma" pitchFamily="34" charset="0"/>
                <a:ea typeface="Tahoma" pitchFamily="34" charset="0"/>
                <a:cs typeface="Tahoma" pitchFamily="34" charset="0"/>
              </a:rPr>
              <a:t>Franchised </a:t>
            </a:r>
            <a:r>
              <a:rPr lang="en-US" sz="2800" dirty="0" smtClean="0">
                <a:latin typeface="Tahoma" pitchFamily="34" charset="0"/>
                <a:ea typeface="Tahoma" pitchFamily="34" charset="0"/>
                <a:cs typeface="Tahoma" pitchFamily="34" charset="0"/>
              </a:rPr>
              <a:t>Channels.</a:t>
            </a:r>
            <a:endParaRPr lang="en-US" sz="2800" dirty="0">
              <a:latin typeface="Tahoma" pitchFamily="34" charset="0"/>
              <a:ea typeface="Tahoma" pitchFamily="34" charset="0"/>
              <a:cs typeface="Tahoma" pitchFamily="34" charset="0"/>
            </a:endParaRPr>
          </a:p>
          <a:p>
            <a:pPr marL="1371600" lvl="2" indent="-457200">
              <a:spcAft>
                <a:spcPts val="1800"/>
              </a:spcAft>
              <a:buFont typeface="Times" charset="0"/>
              <a:buAutoNum type="arabicPeriod"/>
            </a:pPr>
            <a:r>
              <a:rPr lang="en-US" sz="2800" dirty="0">
                <a:latin typeface="Tahoma" pitchFamily="34" charset="0"/>
                <a:ea typeface="Tahoma" pitchFamily="34" charset="0"/>
                <a:cs typeface="Tahoma" pitchFamily="34" charset="0"/>
              </a:rPr>
              <a:t>Customization of </a:t>
            </a:r>
            <a:r>
              <a:rPr lang="en-US" sz="2800" dirty="0" smtClean="0">
                <a:latin typeface="Tahoma" pitchFamily="34" charset="0"/>
                <a:ea typeface="Tahoma" pitchFamily="34" charset="0"/>
                <a:cs typeface="Tahoma" pitchFamily="34" charset="0"/>
              </a:rPr>
              <a:t>Services.</a:t>
            </a:r>
            <a:endParaRPr lang="en-US" sz="2800" dirty="0">
              <a:latin typeface="Tahoma" pitchFamily="34" charset="0"/>
              <a:ea typeface="Tahoma" pitchFamily="34" charset="0"/>
              <a:cs typeface="Tahoma" pitchFamily="34" charset="0"/>
            </a:endParaRPr>
          </a:p>
          <a:p>
            <a:pPr marL="1371600" lvl="2" indent="-457200">
              <a:spcAft>
                <a:spcPts val="1800"/>
              </a:spcAft>
              <a:buFont typeface="Times" charset="0"/>
              <a:buAutoNum type="arabicPeriod"/>
            </a:pPr>
            <a:r>
              <a:rPr lang="en-US" sz="2800" dirty="0">
                <a:latin typeface="Tahoma" pitchFamily="34" charset="0"/>
                <a:ea typeface="Tahoma" pitchFamily="34" charset="0"/>
                <a:cs typeface="Tahoma" pitchFamily="34" charset="0"/>
              </a:rPr>
              <a:t>Channel </a:t>
            </a:r>
            <a:r>
              <a:rPr lang="en-US" sz="2800" dirty="0" smtClean="0">
                <a:latin typeface="Tahoma" pitchFamily="34" charset="0"/>
                <a:ea typeface="Tahoma" pitchFamily="34" charset="0"/>
                <a:cs typeface="Tahoma" pitchFamily="34" charset="0"/>
              </a:rPr>
              <a:t>Flows.</a:t>
            </a:r>
            <a:endParaRPr lang="en-US" sz="2800" dirty="0">
              <a:latin typeface="Tahoma" pitchFamily="34" charset="0"/>
              <a:ea typeface="Tahoma" pitchFamily="34" charset="0"/>
              <a:cs typeface="Tahoma" pitchFamily="34" charset="0"/>
            </a:endParaRPr>
          </a:p>
          <a:p>
            <a:pPr marL="457200" indent="-457200" algn="ctr">
              <a:buFont typeface="Times" charset="0"/>
              <a:buNone/>
            </a:pPr>
            <a:endParaRPr lang="en-US" sz="2800" dirty="0">
              <a:latin typeface="Tahoma" pitchFamily="34" charset="0"/>
              <a:ea typeface="Tahoma" pitchFamily="34" charset="0"/>
              <a:cs typeface="Tahoma" pitchFamily="34" charset="0"/>
            </a:endParaRPr>
          </a:p>
        </p:txBody>
      </p:sp>
      <p:sp>
        <p:nvSpPr>
          <p:cNvPr id="272" name="TextBox 271"/>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8</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948600" y="274638"/>
            <a:ext cx="7925910" cy="735012"/>
          </a:xfrm>
        </p:spPr>
        <p:txBody>
          <a:bodyPr/>
          <a:lstStyle/>
          <a:p>
            <a:r>
              <a:rPr lang="en-US" sz="3200" b="1" dirty="0">
                <a:latin typeface="Tahoma" pitchFamily="34" charset="0"/>
                <a:ea typeface="Tahoma" pitchFamily="34" charset="0"/>
                <a:cs typeface="Tahoma" pitchFamily="34" charset="0"/>
              </a:rPr>
              <a:t>Shorter Channels</a:t>
            </a:r>
            <a:endParaRPr lang="en-US" dirty="0">
              <a:latin typeface="Tahoma" pitchFamily="34" charset="0"/>
              <a:ea typeface="Tahoma" pitchFamily="34" charset="0"/>
              <a:cs typeface="Tahoma" pitchFamily="34" charset="0"/>
            </a:endParaRPr>
          </a:p>
        </p:txBody>
      </p:sp>
      <p:sp>
        <p:nvSpPr>
          <p:cNvPr id="139294" name="Rectangle 30"/>
          <p:cNvSpPr>
            <a:spLocks noChangeArrowheads="1"/>
          </p:cNvSpPr>
          <p:nvPr/>
        </p:nvSpPr>
        <p:spPr bwMode="auto">
          <a:xfrm>
            <a:off x="247650" y="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39296" name="Rectangle 32"/>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39320" name="Rectangle 56"/>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139330" name="Rectangle 66"/>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39354" name="Rectangle 90"/>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139364" name="Rectangle 100"/>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39374" name="Rectangle 110"/>
          <p:cNvSpPr>
            <a:spLocks noChangeArrowheads="1"/>
          </p:cNvSpPr>
          <p:nvPr/>
        </p:nvSpPr>
        <p:spPr bwMode="auto">
          <a:xfrm>
            <a:off x="533400" y="152400"/>
            <a:ext cx="7620000" cy="7620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139389" name="Rectangle 125"/>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139411" name="Rectangle 147"/>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139425" name="Rectangle 161"/>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139451" name="AutoShape 187"/>
          <p:cNvSpPr>
            <a:spLocks noChangeArrowheads="1"/>
          </p:cNvSpPr>
          <p:nvPr/>
        </p:nvSpPr>
        <p:spPr bwMode="auto">
          <a:xfrm>
            <a:off x="804041" y="1009650"/>
            <a:ext cx="8070469" cy="5348018"/>
          </a:xfrm>
          <a:prstGeom prst="bevel">
            <a:avLst>
              <a:gd name="adj" fmla="val 12500"/>
            </a:avLst>
          </a:prstGeom>
          <a:solidFill>
            <a:schemeClr val="bg1"/>
          </a:solidFill>
          <a:ln w="9525">
            <a:solidFill>
              <a:schemeClr val="tx1"/>
            </a:solidFill>
            <a:miter lim="800000"/>
            <a:headEnd/>
            <a:tailEnd/>
          </a:ln>
          <a:effectLst/>
        </p:spPr>
        <p:txBody>
          <a:bodyPr wrap="none" anchor="ctr"/>
          <a:lstStyle/>
          <a:p>
            <a:pPr marL="457200" indent="-457200">
              <a:buFont typeface="Times" charset="0"/>
              <a:buNone/>
            </a:pPr>
            <a:endParaRPr lang="en-US" sz="2400" b="1" dirty="0" smtClean="0">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The </a:t>
            </a:r>
            <a:r>
              <a:rPr lang="en-US" sz="2400" b="1" dirty="0">
                <a:solidFill>
                  <a:srgbClr val="990000"/>
                </a:solidFill>
                <a:latin typeface="Tahoma" pitchFamily="34" charset="0"/>
                <a:ea typeface="Tahoma" pitchFamily="34" charset="0"/>
                <a:cs typeface="Tahoma" pitchFamily="34" charset="0"/>
              </a:rPr>
              <a:t>direct structure in a short channel </a:t>
            </a:r>
            <a:endParaRPr lang="en-US" sz="2400" b="1" dirty="0" smtClean="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Eliminates the </a:t>
            </a:r>
            <a:r>
              <a:rPr lang="en-US" sz="2400" b="1" dirty="0">
                <a:solidFill>
                  <a:srgbClr val="990000"/>
                </a:solidFill>
                <a:latin typeface="Tahoma" pitchFamily="34" charset="0"/>
                <a:ea typeface="Tahoma" pitchFamily="34" charset="0"/>
                <a:cs typeface="Tahoma" pitchFamily="34" charset="0"/>
              </a:rPr>
              <a:t>challenge of </a:t>
            </a:r>
            <a:r>
              <a:rPr lang="en-US" sz="2400" b="1" dirty="0" smtClean="0">
                <a:solidFill>
                  <a:srgbClr val="990000"/>
                </a:solidFill>
                <a:latin typeface="Tahoma" pitchFamily="34" charset="0"/>
                <a:ea typeface="Tahoma" pitchFamily="34" charset="0"/>
                <a:cs typeface="Tahoma" pitchFamily="34" charset="0"/>
              </a:rPr>
              <a:t>designing</a:t>
            </a: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a channel </a:t>
            </a:r>
            <a:r>
              <a:rPr lang="en-US" sz="2400" b="1" dirty="0">
                <a:solidFill>
                  <a:srgbClr val="990000"/>
                </a:solidFill>
                <a:latin typeface="Tahoma" pitchFamily="34" charset="0"/>
                <a:ea typeface="Tahoma" pitchFamily="34" charset="0"/>
                <a:cs typeface="Tahoma" pitchFamily="34" charset="0"/>
              </a:rPr>
              <a:t>structure </a:t>
            </a:r>
            <a:r>
              <a:rPr lang="en-US" sz="2400" b="1" dirty="0" smtClean="0">
                <a:solidFill>
                  <a:srgbClr val="990000"/>
                </a:solidFill>
                <a:latin typeface="Tahoma" pitchFamily="34" charset="0"/>
                <a:ea typeface="Tahoma" pitchFamily="34" charset="0"/>
                <a:cs typeface="Tahoma" pitchFamily="34" charset="0"/>
              </a:rPr>
              <a:t>in </a:t>
            </a:r>
            <a:r>
              <a:rPr lang="en-US" sz="2400" b="1" dirty="0">
                <a:solidFill>
                  <a:srgbClr val="990000"/>
                </a:solidFill>
                <a:latin typeface="Tahoma" pitchFamily="34" charset="0"/>
                <a:ea typeface="Tahoma" pitchFamily="34" charset="0"/>
                <a:cs typeface="Tahoma" pitchFamily="34" charset="0"/>
              </a:rPr>
              <a:t>terms of:</a:t>
            </a:r>
          </a:p>
          <a:p>
            <a:pPr marL="457200" indent="-457200">
              <a:spcBef>
                <a:spcPts val="1200"/>
              </a:spcBef>
              <a:buFont typeface="Arial" pitchFamily="34" charset="0"/>
              <a:buChar char="•"/>
            </a:pPr>
            <a:r>
              <a:rPr lang="en-US" sz="2400" dirty="0" smtClean="0">
                <a:latin typeface="Tahoma" pitchFamily="34" charset="0"/>
                <a:ea typeface="Tahoma" pitchFamily="34" charset="0"/>
                <a:cs typeface="Tahoma" pitchFamily="34" charset="0"/>
              </a:rPr>
              <a:t>Length</a:t>
            </a:r>
            <a:r>
              <a:rPr lang="en-US" sz="2400" dirty="0" smtClean="0">
                <a:latin typeface="Tahoma" pitchFamily="34" charset="0"/>
                <a:ea typeface="Tahoma" pitchFamily="34" charset="0"/>
                <a:cs typeface="Tahoma" pitchFamily="34" charset="0"/>
              </a:rPr>
              <a:t>, &amp; </a:t>
            </a:r>
            <a:r>
              <a:rPr lang="en-US" sz="2400" dirty="0">
                <a:latin typeface="Tahoma" pitchFamily="34" charset="0"/>
                <a:ea typeface="Tahoma" pitchFamily="34" charset="0"/>
                <a:cs typeface="Tahoma" pitchFamily="34" charset="0"/>
              </a:rPr>
              <a:t>type of </a:t>
            </a:r>
            <a:r>
              <a:rPr lang="en-US" sz="2400" dirty="0" smtClean="0">
                <a:latin typeface="Tahoma" pitchFamily="34" charset="0"/>
                <a:ea typeface="Tahoma" pitchFamily="34" charset="0"/>
                <a:cs typeface="Tahoma" pitchFamily="34" charset="0"/>
              </a:rPr>
              <a:t>intermediaries </a:t>
            </a:r>
            <a:r>
              <a:rPr lang="en-US" sz="2400" dirty="0" smtClean="0">
                <a:latin typeface="Tahoma" pitchFamily="34" charset="0"/>
                <a:ea typeface="Tahoma" pitchFamily="34" charset="0"/>
                <a:cs typeface="Tahoma" pitchFamily="34" charset="0"/>
              </a:rPr>
              <a:t>at </a:t>
            </a:r>
            <a:r>
              <a:rPr lang="en-US" sz="2400" dirty="0">
                <a:latin typeface="Tahoma" pitchFamily="34" charset="0"/>
                <a:ea typeface="Tahoma" pitchFamily="34" charset="0"/>
                <a:cs typeface="Tahoma" pitchFamily="34" charset="0"/>
              </a:rPr>
              <a:t>each </a:t>
            </a:r>
            <a:r>
              <a:rPr lang="en-US" sz="2400" dirty="0" smtClean="0">
                <a:latin typeface="Tahoma" pitchFamily="34" charset="0"/>
                <a:ea typeface="Tahoma" pitchFamily="34" charset="0"/>
                <a:cs typeface="Tahoma" pitchFamily="34" charset="0"/>
              </a:rPr>
              <a:t>level.</a:t>
            </a:r>
            <a:endParaRPr lang="en-US" sz="2400" dirty="0">
              <a:latin typeface="Tahoma" pitchFamily="34" charset="0"/>
              <a:ea typeface="Tahoma" pitchFamily="34" charset="0"/>
              <a:cs typeface="Tahoma" pitchFamily="34" charset="0"/>
            </a:endParaRPr>
          </a:p>
          <a:p>
            <a:pPr marL="457200" indent="-457200">
              <a:spcBef>
                <a:spcPts val="1200"/>
              </a:spcBef>
              <a:buFont typeface="Arial" pitchFamily="34" charset="0"/>
              <a:buChar char="•"/>
            </a:pPr>
            <a:r>
              <a:rPr lang="en-US" sz="2400" dirty="0" smtClean="0">
                <a:latin typeface="Tahoma" pitchFamily="34" charset="0"/>
                <a:ea typeface="Tahoma" pitchFamily="34" charset="0"/>
                <a:cs typeface="Tahoma" pitchFamily="34" charset="0"/>
              </a:rPr>
              <a:t>The </a:t>
            </a:r>
            <a:r>
              <a:rPr lang="en-US" sz="2400" dirty="0">
                <a:latin typeface="Tahoma" pitchFamily="34" charset="0"/>
                <a:ea typeface="Tahoma" pitchFamily="34" charset="0"/>
                <a:cs typeface="Tahoma" pitchFamily="34" charset="0"/>
              </a:rPr>
              <a:t>selection of </a:t>
            </a:r>
            <a:r>
              <a:rPr lang="en-US" sz="2400" dirty="0" smtClean="0">
                <a:latin typeface="Tahoma" pitchFamily="34" charset="0"/>
                <a:ea typeface="Tahoma" pitchFamily="34" charset="0"/>
                <a:cs typeface="Tahoma" pitchFamily="34" charset="0"/>
              </a:rPr>
              <a:t>intermediaries.</a:t>
            </a:r>
            <a:endParaRPr lang="en-US" sz="2400" dirty="0">
              <a:latin typeface="Tahoma" pitchFamily="34" charset="0"/>
              <a:ea typeface="Tahoma" pitchFamily="34" charset="0"/>
              <a:cs typeface="Tahoma" pitchFamily="34" charset="0"/>
            </a:endParaRPr>
          </a:p>
          <a:p>
            <a:pPr marL="457200" indent="-457200">
              <a:spcBef>
                <a:spcPts val="1200"/>
              </a:spcBef>
              <a:buFont typeface="Arial" pitchFamily="34" charset="0"/>
              <a:buChar char="•"/>
            </a:pPr>
            <a:r>
              <a:rPr lang="en-US" sz="2400" dirty="0" smtClean="0">
                <a:latin typeface="Tahoma" pitchFamily="34" charset="0"/>
                <a:ea typeface="Tahoma" pitchFamily="34" charset="0"/>
                <a:cs typeface="Tahoma" pitchFamily="34" charset="0"/>
              </a:rPr>
              <a:t>The </a:t>
            </a:r>
            <a:r>
              <a:rPr lang="en-US" sz="2400" dirty="0">
                <a:latin typeface="Tahoma" pitchFamily="34" charset="0"/>
                <a:ea typeface="Tahoma" pitchFamily="34" charset="0"/>
                <a:cs typeface="Tahoma" pitchFamily="34" charset="0"/>
              </a:rPr>
              <a:t>need to motivate intermediaries </a:t>
            </a:r>
            <a:endParaRPr lang="en-US" sz="2400" dirty="0" smtClean="0">
              <a:latin typeface="Tahoma" pitchFamily="34" charset="0"/>
              <a:ea typeface="Tahoma" pitchFamily="34" charset="0"/>
              <a:cs typeface="Tahoma" pitchFamily="34" charset="0"/>
            </a:endParaRPr>
          </a:p>
          <a:p>
            <a:pPr marL="457200" indent="-457200"/>
            <a:r>
              <a:rPr lang="en-US" sz="2400" dirty="0" smtClean="0">
                <a:latin typeface="Tahoma" pitchFamily="34" charset="0"/>
                <a:ea typeface="Tahoma" pitchFamily="34" charset="0"/>
                <a:cs typeface="Tahoma" pitchFamily="34" charset="0"/>
              </a:rPr>
              <a:t>	to </a:t>
            </a:r>
            <a:r>
              <a:rPr lang="en-US" sz="2400" dirty="0">
                <a:latin typeface="Tahoma" pitchFamily="34" charset="0"/>
                <a:ea typeface="Tahoma" pitchFamily="34" charset="0"/>
                <a:cs typeface="Tahoma" pitchFamily="34" charset="0"/>
              </a:rPr>
              <a:t>do </a:t>
            </a:r>
            <a:r>
              <a:rPr lang="en-US" sz="2400" dirty="0" smtClean="0">
                <a:latin typeface="Tahoma" pitchFamily="34" charset="0"/>
                <a:ea typeface="Tahoma" pitchFamily="34" charset="0"/>
                <a:cs typeface="Tahoma" pitchFamily="34" charset="0"/>
              </a:rPr>
              <a:t>an </a:t>
            </a:r>
            <a:r>
              <a:rPr lang="en-US" sz="2400" dirty="0">
                <a:latin typeface="Tahoma" pitchFamily="34" charset="0"/>
                <a:ea typeface="Tahoma" pitchFamily="34" charset="0"/>
                <a:cs typeface="Tahoma" pitchFamily="34" charset="0"/>
              </a:rPr>
              <a:t>effective job of selling </a:t>
            </a:r>
            <a:endParaRPr lang="en-US" sz="2400" dirty="0" smtClean="0">
              <a:latin typeface="Tahoma" pitchFamily="34" charset="0"/>
              <a:ea typeface="Tahoma" pitchFamily="34" charset="0"/>
              <a:cs typeface="Tahoma" pitchFamily="34" charset="0"/>
            </a:endParaRPr>
          </a:p>
          <a:p>
            <a:pPr marL="457200" indent="-457200"/>
            <a:r>
              <a:rPr lang="en-US" sz="2400" dirty="0" smtClean="0">
                <a:latin typeface="Tahoma" pitchFamily="34" charset="0"/>
                <a:ea typeface="Tahoma" pitchFamily="34" charset="0"/>
                <a:cs typeface="Tahoma" pitchFamily="34" charset="0"/>
              </a:rPr>
              <a:t>	the </a:t>
            </a:r>
            <a:r>
              <a:rPr lang="en-US" sz="2400" dirty="0">
                <a:latin typeface="Tahoma" pitchFamily="34" charset="0"/>
                <a:ea typeface="Tahoma" pitchFamily="34" charset="0"/>
                <a:cs typeface="Tahoma" pitchFamily="34" charset="0"/>
              </a:rPr>
              <a:t>product.</a:t>
            </a:r>
          </a:p>
          <a:p>
            <a:pPr marL="457200" indent="-457200">
              <a:buFont typeface="Times" charset="0"/>
              <a:buNone/>
            </a:pP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p:cNvSpPr>
            <a:spLocks noChangeArrowheads="1"/>
          </p:cNvSpPr>
          <p:nvPr/>
        </p:nvSpPr>
        <p:spPr bwMode="auto">
          <a:xfrm>
            <a:off x="808038" y="989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2" name="Rectangle 54"/>
          <p:cNvSpPr>
            <a:spLocks noChangeArrowheads="1"/>
          </p:cNvSpPr>
          <p:nvPr/>
        </p:nvSpPr>
        <p:spPr bwMode="auto">
          <a:xfrm>
            <a:off x="404812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3" name="Rectangle 55"/>
          <p:cNvSpPr>
            <a:spLocks noChangeArrowheads="1"/>
          </p:cNvSpPr>
          <p:nvPr/>
        </p:nvSpPr>
        <p:spPr bwMode="auto">
          <a:xfrm>
            <a:off x="2108200" y="1239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4" name="Rectangle 56"/>
          <p:cNvSpPr>
            <a:spLocks noChangeArrowheads="1"/>
          </p:cNvSpPr>
          <p:nvPr/>
        </p:nvSpPr>
        <p:spPr bwMode="auto">
          <a:xfrm>
            <a:off x="7758113" y="2286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5" name="Rectangle 57"/>
          <p:cNvSpPr>
            <a:spLocks noChangeArrowheads="1"/>
          </p:cNvSpPr>
          <p:nvPr/>
        </p:nvSpPr>
        <p:spPr bwMode="auto">
          <a:xfrm>
            <a:off x="717550" y="1139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7" name="Rectangle 59"/>
          <p:cNvSpPr>
            <a:spLocks noChangeArrowheads="1"/>
          </p:cNvSpPr>
          <p:nvPr/>
        </p:nvSpPr>
        <p:spPr bwMode="auto">
          <a:xfrm>
            <a:off x="3927475" y="31289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48" name="Rectangle 60"/>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0" name="Rectangle 62"/>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1" name="Rectangle 63"/>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5" name="Rectangle 67"/>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6" name="Rectangle 68"/>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7" name="Rectangle 69"/>
          <p:cNvSpPr>
            <a:spLocks noChangeArrowheads="1"/>
          </p:cNvSpPr>
          <p:nvPr/>
        </p:nvSpPr>
        <p:spPr bwMode="auto">
          <a:xfrm>
            <a:off x="398463" y="5049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58" name="Rectangle 70"/>
          <p:cNvSpPr>
            <a:spLocks noChangeArrowheads="1"/>
          </p:cNvSpPr>
          <p:nvPr/>
        </p:nvSpPr>
        <p:spPr bwMode="auto">
          <a:xfrm>
            <a:off x="1524000" y="1676400"/>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37959" name="Text Box 71"/>
          <p:cNvSpPr txBox="1">
            <a:spLocks noChangeArrowheads="1"/>
          </p:cNvSpPr>
          <p:nvPr/>
        </p:nvSpPr>
        <p:spPr bwMode="auto">
          <a:xfrm>
            <a:off x="2193925" y="2925763"/>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37960" name="Rectangle 72"/>
          <p:cNvSpPr>
            <a:spLocks noChangeArrowheads="1"/>
          </p:cNvSpPr>
          <p:nvPr/>
        </p:nvSpPr>
        <p:spPr bwMode="auto">
          <a:xfrm>
            <a:off x="717550" y="11906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2" name="Rectangle 74"/>
          <p:cNvSpPr>
            <a:spLocks noChangeArrowheads="1"/>
          </p:cNvSpPr>
          <p:nvPr/>
        </p:nvSpPr>
        <p:spPr bwMode="auto">
          <a:xfrm>
            <a:off x="3927475" y="31797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3" name="Rectangle 75"/>
          <p:cNvSpPr>
            <a:spLocks noChangeArrowheads="1"/>
          </p:cNvSpPr>
          <p:nvPr/>
        </p:nvSpPr>
        <p:spPr bwMode="auto">
          <a:xfrm>
            <a:off x="3390900" y="23701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5" name="Rectangle 77"/>
          <p:cNvSpPr>
            <a:spLocks noChangeArrowheads="1"/>
          </p:cNvSpPr>
          <p:nvPr/>
        </p:nvSpPr>
        <p:spPr bwMode="auto">
          <a:xfrm>
            <a:off x="730250" y="10096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7" name="Rectangle 79"/>
          <p:cNvSpPr>
            <a:spLocks noChangeArrowheads="1"/>
          </p:cNvSpPr>
          <p:nvPr/>
        </p:nvSpPr>
        <p:spPr bwMode="auto">
          <a:xfrm>
            <a:off x="1430338" y="8096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8" name="Rectangle 80"/>
          <p:cNvSpPr>
            <a:spLocks noChangeArrowheads="1"/>
          </p:cNvSpPr>
          <p:nvPr/>
        </p:nvSpPr>
        <p:spPr bwMode="auto">
          <a:xfrm>
            <a:off x="1539875" y="21097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69" name="Rectangle 81"/>
          <p:cNvSpPr>
            <a:spLocks noChangeArrowheads="1"/>
          </p:cNvSpPr>
          <p:nvPr/>
        </p:nvSpPr>
        <p:spPr bwMode="auto">
          <a:xfrm>
            <a:off x="398463" y="51006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0" name="Rectangle 82"/>
          <p:cNvSpPr>
            <a:spLocks noChangeArrowheads="1"/>
          </p:cNvSpPr>
          <p:nvPr/>
        </p:nvSpPr>
        <p:spPr bwMode="auto">
          <a:xfrm>
            <a:off x="247650" y="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1" name="Rectangle 83"/>
          <p:cNvSpPr>
            <a:spLocks noChangeArrowheads="1"/>
          </p:cNvSpPr>
          <p:nvPr/>
        </p:nvSpPr>
        <p:spPr bwMode="auto">
          <a:xfrm>
            <a:off x="1217613" y="1169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2" name="Rectangle 84"/>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3" name="Rectangle 85"/>
          <p:cNvSpPr>
            <a:spLocks noChangeArrowheads="1"/>
          </p:cNvSpPr>
          <p:nvPr/>
        </p:nvSpPr>
        <p:spPr bwMode="auto">
          <a:xfrm>
            <a:off x="416877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4" name="Rectangle 86"/>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6" name="Rectangle 88"/>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77" name="Rectangle 89"/>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0" name="Rectangle 92"/>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1" name="Rectangle 93"/>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3" name="Rectangle 95"/>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5" name="Rectangle 97"/>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6" name="Rectangle 98"/>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8" name="Rectangle 100"/>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89" name="Rectangle 101"/>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0" name="Rectangle 102"/>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1" name="Rectangle 103"/>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3" name="Rectangle 105"/>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4" name="Rectangle 106"/>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5" name="Rectangle 107"/>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6" name="Rectangle 108"/>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7997" name="Rectangle 109"/>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7999" name="Rectangle 111"/>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01" name="Rectangle 113"/>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04" name="Rectangle 116"/>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11" name="Rectangle 123"/>
          <p:cNvSpPr>
            <a:spLocks noGrp="1" noChangeArrowheads="1"/>
          </p:cNvSpPr>
          <p:nvPr>
            <p:ph type="title"/>
          </p:nvPr>
        </p:nvSpPr>
        <p:spPr>
          <a:xfrm>
            <a:off x="948600" y="274638"/>
            <a:ext cx="7925910" cy="714375"/>
          </a:xfrm>
        </p:spPr>
        <p:txBody>
          <a:bodyPr/>
          <a:lstStyle/>
          <a:p>
            <a:r>
              <a:rPr lang="en-US" sz="3200" b="1" dirty="0">
                <a:latin typeface="Tahoma" pitchFamily="34" charset="0"/>
                <a:ea typeface="Tahoma" pitchFamily="34" charset="0"/>
                <a:cs typeface="Tahoma" pitchFamily="34" charset="0"/>
              </a:rPr>
              <a:t>Franchised Channels</a:t>
            </a:r>
            <a:endParaRPr lang="en-US" dirty="0">
              <a:latin typeface="Tahoma" pitchFamily="34" charset="0"/>
              <a:ea typeface="Tahoma" pitchFamily="34" charset="0"/>
              <a:cs typeface="Tahoma" pitchFamily="34" charset="0"/>
            </a:endParaRPr>
          </a:p>
        </p:txBody>
      </p:sp>
      <p:sp>
        <p:nvSpPr>
          <p:cNvPr id="38012" name="Rectangle 124"/>
          <p:cNvSpPr>
            <a:spLocks noChangeArrowheads="1"/>
          </p:cNvSpPr>
          <p:nvPr/>
        </p:nvSpPr>
        <p:spPr bwMode="auto">
          <a:xfrm>
            <a:off x="404812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13" name="Rectangle 125"/>
          <p:cNvSpPr>
            <a:spLocks noChangeArrowheads="1"/>
          </p:cNvSpPr>
          <p:nvPr/>
        </p:nvSpPr>
        <p:spPr bwMode="auto">
          <a:xfrm>
            <a:off x="2108200" y="1239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15" name="Rectangle 127"/>
          <p:cNvSpPr>
            <a:spLocks noChangeArrowheads="1"/>
          </p:cNvSpPr>
          <p:nvPr/>
        </p:nvSpPr>
        <p:spPr bwMode="auto">
          <a:xfrm>
            <a:off x="717550" y="1139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17" name="Rectangle 129"/>
          <p:cNvSpPr>
            <a:spLocks noChangeArrowheads="1"/>
          </p:cNvSpPr>
          <p:nvPr/>
        </p:nvSpPr>
        <p:spPr bwMode="auto">
          <a:xfrm>
            <a:off x="3927475" y="31289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18" name="Rectangle 130"/>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0" name="Rectangle 132"/>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1" name="Rectangle 133"/>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4" name="Rectangle 136"/>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5" name="Rectangle 137"/>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6" name="Rectangle 138"/>
          <p:cNvSpPr>
            <a:spLocks noChangeArrowheads="1"/>
          </p:cNvSpPr>
          <p:nvPr/>
        </p:nvSpPr>
        <p:spPr bwMode="auto">
          <a:xfrm>
            <a:off x="398463" y="5049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27" name="Rectangle 139"/>
          <p:cNvSpPr>
            <a:spLocks noChangeArrowheads="1"/>
          </p:cNvSpPr>
          <p:nvPr/>
        </p:nvSpPr>
        <p:spPr bwMode="auto">
          <a:xfrm>
            <a:off x="1524000" y="1676400"/>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38028" name="Text Box 140"/>
          <p:cNvSpPr txBox="1">
            <a:spLocks noChangeArrowheads="1"/>
          </p:cNvSpPr>
          <p:nvPr/>
        </p:nvSpPr>
        <p:spPr bwMode="auto">
          <a:xfrm>
            <a:off x="2193925" y="2925763"/>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38029" name="Rectangle 141"/>
          <p:cNvSpPr>
            <a:spLocks noChangeArrowheads="1"/>
          </p:cNvSpPr>
          <p:nvPr/>
        </p:nvSpPr>
        <p:spPr bwMode="auto">
          <a:xfrm>
            <a:off x="717550" y="11906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1" name="Rectangle 143"/>
          <p:cNvSpPr>
            <a:spLocks noChangeArrowheads="1"/>
          </p:cNvSpPr>
          <p:nvPr/>
        </p:nvSpPr>
        <p:spPr bwMode="auto">
          <a:xfrm>
            <a:off x="3927475" y="31797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2" name="Rectangle 144"/>
          <p:cNvSpPr>
            <a:spLocks noChangeArrowheads="1"/>
          </p:cNvSpPr>
          <p:nvPr/>
        </p:nvSpPr>
        <p:spPr bwMode="auto">
          <a:xfrm>
            <a:off x="3390900" y="23701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4" name="Rectangle 146"/>
          <p:cNvSpPr>
            <a:spLocks noChangeArrowheads="1"/>
          </p:cNvSpPr>
          <p:nvPr/>
        </p:nvSpPr>
        <p:spPr bwMode="auto">
          <a:xfrm>
            <a:off x="730250" y="10096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6" name="Rectangle 148"/>
          <p:cNvSpPr>
            <a:spLocks noChangeArrowheads="1"/>
          </p:cNvSpPr>
          <p:nvPr/>
        </p:nvSpPr>
        <p:spPr bwMode="auto">
          <a:xfrm>
            <a:off x="1430338" y="8096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7" name="Rectangle 149"/>
          <p:cNvSpPr>
            <a:spLocks noChangeArrowheads="1"/>
          </p:cNvSpPr>
          <p:nvPr/>
        </p:nvSpPr>
        <p:spPr bwMode="auto">
          <a:xfrm>
            <a:off x="1539875" y="21097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8" name="Rectangle 150"/>
          <p:cNvSpPr>
            <a:spLocks noChangeArrowheads="1"/>
          </p:cNvSpPr>
          <p:nvPr/>
        </p:nvSpPr>
        <p:spPr bwMode="auto">
          <a:xfrm>
            <a:off x="398463" y="51006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39" name="Rectangle 151"/>
          <p:cNvSpPr>
            <a:spLocks noChangeArrowheads="1"/>
          </p:cNvSpPr>
          <p:nvPr/>
        </p:nvSpPr>
        <p:spPr bwMode="auto">
          <a:xfrm>
            <a:off x="247650" y="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0" name="Rectangle 152"/>
          <p:cNvSpPr>
            <a:spLocks noChangeArrowheads="1"/>
          </p:cNvSpPr>
          <p:nvPr/>
        </p:nvSpPr>
        <p:spPr bwMode="auto">
          <a:xfrm>
            <a:off x="1217613" y="1169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1" name="Rectangle 153"/>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2" name="Rectangle 154"/>
          <p:cNvSpPr>
            <a:spLocks noChangeArrowheads="1"/>
          </p:cNvSpPr>
          <p:nvPr/>
        </p:nvSpPr>
        <p:spPr bwMode="auto">
          <a:xfrm>
            <a:off x="416877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3" name="Rectangle 155"/>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5" name="Rectangle 157"/>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6" name="Rectangle 158"/>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49" name="Rectangle 161"/>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0" name="Rectangle 162"/>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1" name="Rectangle 163"/>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3" name="Rectangle 165"/>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4" name="Rectangle 166"/>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6" name="Rectangle 16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7" name="Rectangle 169"/>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8" name="Rectangle 170"/>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59" name="Rectangle 171"/>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1" name="Rectangle 173"/>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2" name="Rectangle 174"/>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3" name="Rectangle 175"/>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4" name="Rectangle 176"/>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5" name="Rectangle 177"/>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8067" name="Rectangle 179"/>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69" name="Rectangle 181"/>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1" name="Rectangle 183"/>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4" name="Rectangle 186"/>
          <p:cNvSpPr>
            <a:spLocks noChangeArrowheads="1"/>
          </p:cNvSpPr>
          <p:nvPr/>
        </p:nvSpPr>
        <p:spPr bwMode="auto">
          <a:xfrm>
            <a:off x="1217613" y="1169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5" name="Rectangle 187"/>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6" name="Rectangle 188"/>
          <p:cNvSpPr>
            <a:spLocks noChangeArrowheads="1"/>
          </p:cNvSpPr>
          <p:nvPr/>
        </p:nvSpPr>
        <p:spPr bwMode="auto">
          <a:xfrm>
            <a:off x="416877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7" name="Rectangle 189"/>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79" name="Rectangle 191"/>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0" name="Rectangle 192"/>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3" name="Rectangle 195"/>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4" name="Rectangle 196"/>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5" name="Rectangle 197"/>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7" name="Rectangle 199"/>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88" name="Rectangle 200"/>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0" name="Rectangle 202"/>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1" name="Rectangle 203"/>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2" name="Rectangle 204"/>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3" name="Rectangle 205"/>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5" name="Rectangle 207"/>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6" name="Rectangle 208"/>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7" name="Rectangle 209"/>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8" name="Rectangle 210"/>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099" name="Rectangle 211"/>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8101" name="Rectangle 213"/>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03" name="Rectangle 215"/>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05" name="Rectangle 217"/>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08" name="Rectangle 220"/>
          <p:cNvSpPr>
            <a:spLocks noChangeArrowheads="1"/>
          </p:cNvSpPr>
          <p:nvPr/>
        </p:nvSpPr>
        <p:spPr bwMode="auto">
          <a:xfrm>
            <a:off x="1217613" y="1169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09" name="Rectangle 221"/>
          <p:cNvSpPr>
            <a:spLocks noChangeArrowheads="1"/>
          </p:cNvSpPr>
          <p:nvPr/>
        </p:nvSpPr>
        <p:spPr bwMode="auto">
          <a:xfrm>
            <a:off x="7708900" y="1698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0" name="Rectangle 222"/>
          <p:cNvSpPr>
            <a:spLocks noChangeArrowheads="1"/>
          </p:cNvSpPr>
          <p:nvPr/>
        </p:nvSpPr>
        <p:spPr bwMode="auto">
          <a:xfrm>
            <a:off x="4168775" y="31400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1" name="Rectangle 223"/>
          <p:cNvSpPr>
            <a:spLocks noChangeArrowheads="1"/>
          </p:cNvSpPr>
          <p:nvPr/>
        </p:nvSpPr>
        <p:spPr bwMode="auto">
          <a:xfrm>
            <a:off x="33909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3" name="Rectangle 225"/>
          <p:cNvSpPr>
            <a:spLocks noChangeArrowheads="1"/>
          </p:cNvSpPr>
          <p:nvPr/>
        </p:nvSpPr>
        <p:spPr bwMode="auto">
          <a:xfrm>
            <a:off x="20605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4" name="Rectangle 226"/>
          <p:cNvSpPr>
            <a:spLocks noChangeArrowheads="1"/>
          </p:cNvSpPr>
          <p:nvPr/>
        </p:nvSpPr>
        <p:spPr bwMode="auto">
          <a:xfrm>
            <a:off x="7302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7" name="Rectangle 229"/>
          <p:cNvSpPr>
            <a:spLocks noChangeArrowheads="1"/>
          </p:cNvSpPr>
          <p:nvPr/>
        </p:nvSpPr>
        <p:spPr bwMode="auto">
          <a:xfrm>
            <a:off x="14303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8" name="Rectangle 230"/>
          <p:cNvSpPr>
            <a:spLocks noChangeArrowheads="1"/>
          </p:cNvSpPr>
          <p:nvPr/>
        </p:nvSpPr>
        <p:spPr bwMode="auto">
          <a:xfrm>
            <a:off x="15398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19" name="Rectangle 231"/>
          <p:cNvSpPr>
            <a:spLocks noChangeArrowheads="1"/>
          </p:cNvSpPr>
          <p:nvPr/>
        </p:nvSpPr>
        <p:spPr bwMode="auto">
          <a:xfrm>
            <a:off x="609600" y="152400"/>
            <a:ext cx="7010400" cy="990600"/>
          </a:xfrm>
          <a:prstGeom prst="rect">
            <a:avLst/>
          </a:prstGeom>
          <a:noFill/>
          <a:ln w="9525">
            <a:noFill/>
            <a:miter lim="800000"/>
            <a:headEnd/>
            <a:tailEnd/>
          </a:ln>
          <a:effectLst/>
        </p:spPr>
        <p:txBody>
          <a:bodyPr anchor="ctr"/>
          <a:lstStyle/>
          <a:p>
            <a:pPr algn="ctr" eaLnBrk="1" hangingPunct="1"/>
            <a:endParaRPr lang="en-US" sz="4400">
              <a:solidFill>
                <a:schemeClr val="tx2"/>
              </a:solidFill>
              <a:latin typeface="Times" charset="0"/>
            </a:endParaRPr>
          </a:p>
        </p:txBody>
      </p:sp>
      <p:sp>
        <p:nvSpPr>
          <p:cNvPr id="38120" name="Rectangle 232"/>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2" name="Rectangle 234"/>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3" name="Rectangle 235"/>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5" name="Rectangle 237"/>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6" name="Rectangle 238"/>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7" name="Rectangle 239"/>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28" name="Rectangle 240"/>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0" name="Rectangle 242"/>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1" name="Rectangle 243"/>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2" name="Rectangle 244"/>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3" name="Rectangle 245"/>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4" name="Rectangle 246"/>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8136" name="Rectangle 248"/>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38" name="Rectangle 250"/>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0" name="Rectangle 252"/>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2" name="Rectangle 254"/>
          <p:cNvSpPr>
            <a:spLocks noChangeArrowheads="1"/>
          </p:cNvSpPr>
          <p:nvPr/>
        </p:nvSpPr>
        <p:spPr bwMode="auto">
          <a:xfrm>
            <a:off x="3238500" y="23193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4" name="Rectangle 256"/>
          <p:cNvSpPr>
            <a:spLocks noChangeArrowheads="1"/>
          </p:cNvSpPr>
          <p:nvPr/>
        </p:nvSpPr>
        <p:spPr bwMode="auto">
          <a:xfrm>
            <a:off x="1908175" y="12588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5" name="Rectangle 257"/>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7" name="Rectangle 259"/>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8" name="Rectangle 260"/>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49" name="Rectangle 261"/>
          <p:cNvSpPr>
            <a:spLocks noChangeArrowheads="1"/>
          </p:cNvSpPr>
          <p:nvPr/>
        </p:nvSpPr>
        <p:spPr bwMode="auto">
          <a:xfrm>
            <a:off x="3817938" y="33194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0" name="Rectangle 262"/>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2" name="Rectangle 264"/>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3" name="Rectangle 265"/>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4" name="Rectangle 266"/>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5" name="Rectangle 267"/>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56" name="Rectangle 268"/>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8158" name="Rectangle 270"/>
          <p:cNvSpPr>
            <a:spLocks noChangeArrowheads="1"/>
          </p:cNvSpPr>
          <p:nvPr/>
        </p:nvSpPr>
        <p:spPr bwMode="auto">
          <a:xfrm>
            <a:off x="298450" y="9398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0" name="Rectangle 272"/>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2" name="Rectangle 274"/>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4" name="Rectangle 276"/>
          <p:cNvSpPr>
            <a:spLocks noChangeArrowheads="1"/>
          </p:cNvSpPr>
          <p:nvPr/>
        </p:nvSpPr>
        <p:spPr bwMode="auto">
          <a:xfrm>
            <a:off x="577850" y="95885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6" name="Rectangle 278"/>
          <p:cNvSpPr>
            <a:spLocks noChangeArrowheads="1"/>
          </p:cNvSpPr>
          <p:nvPr/>
        </p:nvSpPr>
        <p:spPr bwMode="auto">
          <a:xfrm>
            <a:off x="1277938" y="758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7" name="Rectangle 279"/>
          <p:cNvSpPr>
            <a:spLocks noChangeArrowheads="1"/>
          </p:cNvSpPr>
          <p:nvPr/>
        </p:nvSpPr>
        <p:spPr bwMode="auto">
          <a:xfrm>
            <a:off x="1387475" y="20589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8" name="Rectangle 280"/>
          <p:cNvSpPr>
            <a:spLocks noChangeArrowheads="1"/>
          </p:cNvSpPr>
          <p:nvPr/>
        </p:nvSpPr>
        <p:spPr bwMode="auto">
          <a:xfrm>
            <a:off x="2827338" y="24796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69" name="Rectangle 281"/>
          <p:cNvSpPr>
            <a:spLocks noChangeArrowheads="1"/>
          </p:cNvSpPr>
          <p:nvPr/>
        </p:nvSpPr>
        <p:spPr bwMode="auto">
          <a:xfrm>
            <a:off x="4408488" y="265906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70" name="Rectangle 282"/>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200" b="1">
              <a:solidFill>
                <a:schemeClr val="tx2"/>
              </a:solidFill>
              <a:effectLst>
                <a:outerShdw blurRad="38100" dist="38100" dir="2700000" algn="tl">
                  <a:srgbClr val="000000"/>
                </a:outerShdw>
              </a:effectLst>
              <a:latin typeface="Palatino" charset="0"/>
            </a:endParaRPr>
          </a:p>
        </p:txBody>
      </p:sp>
      <p:sp>
        <p:nvSpPr>
          <p:cNvPr id="38174" name="Rectangle 286"/>
          <p:cNvSpPr>
            <a:spLocks noChangeArrowheads="1"/>
          </p:cNvSpPr>
          <p:nvPr/>
        </p:nvSpPr>
        <p:spPr bwMode="auto">
          <a:xfrm>
            <a:off x="377825" y="15001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177" name="Rectangle 289"/>
          <p:cNvSpPr>
            <a:spLocks noChangeArrowheads="1"/>
          </p:cNvSpPr>
          <p:nvPr/>
        </p:nvSpPr>
        <p:spPr bwMode="auto">
          <a:xfrm>
            <a:off x="757238" y="658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212" name="AutoShape 324"/>
          <p:cNvSpPr>
            <a:spLocks noChangeArrowheads="1"/>
          </p:cNvSpPr>
          <p:nvPr/>
        </p:nvSpPr>
        <p:spPr bwMode="auto">
          <a:xfrm>
            <a:off x="1217613" y="1009650"/>
            <a:ext cx="7451933" cy="5388304"/>
          </a:xfrm>
          <a:prstGeom prst="bevel">
            <a:avLst>
              <a:gd name="adj" fmla="val 12500"/>
            </a:avLst>
          </a:prstGeom>
          <a:solidFill>
            <a:schemeClr val="bg1"/>
          </a:solidFill>
          <a:ln w="9525">
            <a:solidFill>
              <a:schemeClr val="tx1"/>
            </a:solidFill>
            <a:miter lim="800000"/>
            <a:headEnd/>
            <a:tailEnd/>
          </a:ln>
          <a:effectLst/>
        </p:spPr>
        <p:txBody>
          <a:bodyPr wrap="none" anchor="ctr"/>
          <a:lstStyle/>
          <a:p>
            <a:pPr marL="457200" indent="-457200">
              <a:buFont typeface="Times" charset="0"/>
              <a:buNone/>
            </a:pPr>
            <a:endParaRPr lang="en-US" sz="2400" b="1" dirty="0" smtClean="0">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Using </a:t>
            </a:r>
            <a:r>
              <a:rPr lang="en-US" sz="2400" b="1" dirty="0">
                <a:solidFill>
                  <a:srgbClr val="990000"/>
                </a:solidFill>
                <a:latin typeface="Tahoma" pitchFamily="34" charset="0"/>
                <a:ea typeface="Tahoma" pitchFamily="34" charset="0"/>
                <a:cs typeface="Tahoma" pitchFamily="34" charset="0"/>
              </a:rPr>
              <a:t>business format franchising can </a:t>
            </a:r>
            <a:endParaRPr lang="en-US" sz="2400" b="1" dirty="0" smtClean="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give the service </a:t>
            </a:r>
            <a:r>
              <a:rPr lang="en-US" sz="2400" b="1" dirty="0">
                <a:solidFill>
                  <a:srgbClr val="990000"/>
                </a:solidFill>
                <a:latin typeface="Tahoma" pitchFamily="34" charset="0"/>
                <a:ea typeface="Tahoma" pitchFamily="34" charset="0"/>
                <a:cs typeface="Tahoma" pitchFamily="34" charset="0"/>
              </a:rPr>
              <a:t>provider the potential </a:t>
            </a:r>
            <a:endParaRPr lang="en-US" sz="2400" b="1" dirty="0" smtClean="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to </a:t>
            </a:r>
            <a:r>
              <a:rPr lang="en-US" sz="2400" b="1" dirty="0" smtClean="0">
                <a:solidFill>
                  <a:srgbClr val="990000"/>
                </a:solidFill>
                <a:latin typeface="Tahoma" pitchFamily="34" charset="0"/>
                <a:ea typeface="Tahoma" pitchFamily="34" charset="0"/>
                <a:cs typeface="Tahoma" pitchFamily="34" charset="0"/>
              </a:rPr>
              <a:t>gain </a:t>
            </a:r>
            <a:r>
              <a:rPr lang="en-US" sz="2400" b="1" dirty="0">
                <a:solidFill>
                  <a:srgbClr val="990000"/>
                </a:solidFill>
                <a:latin typeface="Tahoma" pitchFamily="34" charset="0"/>
                <a:ea typeface="Tahoma" pitchFamily="34" charset="0"/>
                <a:cs typeface="Tahoma" pitchFamily="34" charset="0"/>
              </a:rPr>
              <a:t>benefits:</a:t>
            </a:r>
          </a:p>
          <a:p>
            <a:pPr marL="457200" indent="-457200">
              <a:buFont typeface="Times" charset="0"/>
              <a:buNone/>
            </a:pPr>
            <a:r>
              <a:rPr lang="en-US" sz="2000" dirty="0">
                <a:latin typeface="Tahoma" pitchFamily="34" charset="0"/>
                <a:ea typeface="Tahoma" pitchFamily="34" charset="0"/>
                <a:cs typeface="Tahoma" pitchFamily="34" charset="0"/>
              </a:rPr>
              <a:t> </a:t>
            </a:r>
            <a:endParaRPr lang="en-US" sz="2000" dirty="0" smtClean="0">
              <a:latin typeface="Tahoma" pitchFamily="34" charset="0"/>
              <a:ea typeface="Tahoma" pitchFamily="34" charset="0"/>
              <a:cs typeface="Tahoma" pitchFamily="34" charset="0"/>
            </a:endParaRPr>
          </a:p>
          <a:p>
            <a:pPr marL="457200" indent="-457200">
              <a:buFont typeface="Wingdings" pitchFamily="2" charset="2"/>
              <a:buChar char="§"/>
            </a:pPr>
            <a:r>
              <a:rPr lang="en-US" sz="2000" dirty="0" smtClean="0">
                <a:latin typeface="Tahoma" pitchFamily="34" charset="0"/>
                <a:ea typeface="Tahoma" pitchFamily="34" charset="0"/>
                <a:cs typeface="Tahoma" pitchFamily="34" charset="0"/>
              </a:rPr>
              <a:t>The scale of economies of a large </a:t>
            </a:r>
            <a:r>
              <a:rPr lang="en-US" sz="2000" dirty="0" smtClean="0">
                <a:latin typeface="Tahoma" pitchFamily="34" charset="0"/>
                <a:ea typeface="Tahoma" pitchFamily="34" charset="0"/>
                <a:cs typeface="Tahoma" pitchFamily="34" charset="0"/>
              </a:rPr>
              <a:t>organization.</a:t>
            </a:r>
            <a:endParaRPr lang="en-US" sz="2000" dirty="0" smtClean="0">
              <a:latin typeface="Tahoma" pitchFamily="34" charset="0"/>
              <a:ea typeface="Tahoma" pitchFamily="34" charset="0"/>
              <a:cs typeface="Tahoma" pitchFamily="34" charset="0"/>
            </a:endParaRPr>
          </a:p>
          <a:p>
            <a:pPr marL="457200" indent="-457200">
              <a:spcBef>
                <a:spcPts val="1800"/>
              </a:spcBef>
              <a:buFont typeface="Wingdings" pitchFamily="2" charset="2"/>
              <a:buChar char="§"/>
            </a:pPr>
            <a:r>
              <a:rPr lang="en-US" sz="2000" dirty="0" smtClean="0">
                <a:latin typeface="Tahoma" pitchFamily="34" charset="0"/>
                <a:ea typeface="Tahoma" pitchFamily="34" charset="0"/>
                <a:cs typeface="Tahoma" pitchFamily="34" charset="0"/>
              </a:rPr>
              <a:t>The </a:t>
            </a:r>
            <a:r>
              <a:rPr lang="en-US" sz="2000" dirty="0">
                <a:latin typeface="Tahoma" pitchFamily="34" charset="0"/>
                <a:ea typeface="Tahoma" pitchFamily="34" charset="0"/>
                <a:cs typeface="Tahoma" pitchFamily="34" charset="0"/>
              </a:rPr>
              <a:t>entrepreneurial drive &amp; </a:t>
            </a:r>
            <a:r>
              <a:rPr lang="en-US" sz="2000" dirty="0" smtClean="0">
                <a:latin typeface="Tahoma" pitchFamily="34" charset="0"/>
                <a:ea typeface="Tahoma" pitchFamily="34" charset="0"/>
                <a:cs typeface="Tahoma" pitchFamily="34" charset="0"/>
              </a:rPr>
              <a:t>motivation </a:t>
            </a:r>
          </a:p>
          <a:p>
            <a:pPr marL="457200" indent="-457200"/>
            <a:r>
              <a:rPr lang="en-US" sz="2000" dirty="0" smtClean="0">
                <a:latin typeface="Tahoma" pitchFamily="34" charset="0"/>
                <a:ea typeface="Tahoma" pitchFamily="34" charset="0"/>
                <a:cs typeface="Tahoma" pitchFamily="34" charset="0"/>
              </a:rPr>
              <a:t>		associated with </a:t>
            </a:r>
            <a:r>
              <a:rPr lang="en-US" sz="2000" dirty="0">
                <a:latin typeface="Tahoma" pitchFamily="34" charset="0"/>
                <a:ea typeface="Tahoma" pitchFamily="34" charset="0"/>
                <a:cs typeface="Tahoma" pitchFamily="34" charset="0"/>
              </a:rPr>
              <a:t>independently owned 	</a:t>
            </a:r>
            <a:endParaRPr lang="en-US" sz="2000" dirty="0" smtClean="0">
              <a:latin typeface="Tahoma" pitchFamily="34" charset="0"/>
              <a:ea typeface="Tahoma" pitchFamily="34" charset="0"/>
              <a:cs typeface="Tahoma" pitchFamily="34" charset="0"/>
            </a:endParaRPr>
          </a:p>
          <a:p>
            <a:pPr marL="457200" indent="-457200"/>
            <a:r>
              <a:rPr lang="en-US" sz="2000" dirty="0" smtClean="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businesses.</a:t>
            </a:r>
            <a:endParaRPr lang="en-US" sz="2000" dirty="0">
              <a:latin typeface="Tahoma" pitchFamily="34" charset="0"/>
              <a:ea typeface="Tahoma" pitchFamily="34" charset="0"/>
              <a:cs typeface="Tahoma" pitchFamily="34" charset="0"/>
            </a:endParaRPr>
          </a:p>
          <a:p>
            <a:pPr marL="457200" indent="-457200">
              <a:spcBef>
                <a:spcPts val="1800"/>
              </a:spcBef>
              <a:buFont typeface="Wingdings" pitchFamily="2" charset="2"/>
              <a:buChar char="§"/>
            </a:pPr>
            <a:r>
              <a:rPr lang="en-US" sz="2000" dirty="0" smtClean="0">
                <a:latin typeface="Tahoma" pitchFamily="34" charset="0"/>
                <a:ea typeface="Tahoma" pitchFamily="34" charset="0"/>
                <a:cs typeface="Tahoma" pitchFamily="34" charset="0"/>
              </a:rPr>
              <a:t>The </a:t>
            </a:r>
            <a:r>
              <a:rPr lang="en-US" sz="2000" dirty="0">
                <a:latin typeface="Tahoma" pitchFamily="34" charset="0"/>
                <a:ea typeface="Tahoma" pitchFamily="34" charset="0"/>
                <a:cs typeface="Tahoma" pitchFamily="34" charset="0"/>
              </a:rPr>
              <a:t>degree of control necessary to </a:t>
            </a:r>
            <a:r>
              <a:rPr lang="en-US" sz="2000" dirty="0" smtClean="0">
                <a:latin typeface="Tahoma" pitchFamily="34" charset="0"/>
                <a:ea typeface="Tahoma" pitchFamily="34" charset="0"/>
                <a:cs typeface="Tahoma" pitchFamily="34" charset="0"/>
              </a:rPr>
              <a:t>foster </a:t>
            </a:r>
          </a:p>
          <a:p>
            <a:pPr marL="914400" lvl="1" indent="-457200"/>
            <a:r>
              <a:rPr lang="en-US" sz="2000" dirty="0" smtClean="0">
                <a:latin typeface="Tahoma" pitchFamily="34" charset="0"/>
                <a:ea typeface="Tahoma" pitchFamily="34" charset="0"/>
                <a:cs typeface="Tahoma" pitchFamily="34" charset="0"/>
              </a:rPr>
              <a:t>	standardization </a:t>
            </a:r>
            <a:r>
              <a:rPr lang="en-US" sz="2000" dirty="0">
                <a:latin typeface="Tahoma" pitchFamily="34" charset="0"/>
                <a:ea typeface="Tahoma" pitchFamily="34" charset="0"/>
                <a:cs typeface="Tahoma" pitchFamily="34" charset="0"/>
              </a:rPr>
              <a:t>in services offered by the </a:t>
            </a:r>
          </a:p>
          <a:p>
            <a:pPr marL="457200" indent="-457200">
              <a:buFont typeface="Times" charset="0"/>
              <a:buNone/>
            </a:pPr>
            <a:r>
              <a:rPr lang="en-US" sz="2000" dirty="0">
                <a:latin typeface="Tahoma" pitchFamily="34" charset="0"/>
                <a:ea typeface="Tahoma" pitchFamily="34" charset="0"/>
                <a:cs typeface="Tahoma" pitchFamily="34" charset="0"/>
              </a:rPr>
              <a:t>		individual franchised </a:t>
            </a:r>
            <a:r>
              <a:rPr lang="en-US" sz="2000" dirty="0" smtClean="0">
                <a:latin typeface="Tahoma" pitchFamily="34" charset="0"/>
                <a:ea typeface="Tahoma" pitchFamily="34" charset="0"/>
                <a:cs typeface="Tahoma" pitchFamily="34" charset="0"/>
              </a:rPr>
              <a:t>units.</a:t>
            </a:r>
            <a:endParaRPr lang="en-US" sz="2000" dirty="0">
              <a:latin typeface="Tahoma" pitchFamily="34" charset="0"/>
              <a:ea typeface="Tahoma" pitchFamily="34" charset="0"/>
              <a:cs typeface="Tahoma" pitchFamily="34" charset="0"/>
            </a:endParaRPr>
          </a:p>
          <a:p>
            <a:pPr marL="457200" indent="-457200">
              <a:buFont typeface="Times" charset="0"/>
              <a:buNone/>
            </a:pP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ChangeArrowheads="1"/>
          </p:cNvSpPr>
          <p:nvPr/>
        </p:nvSpPr>
        <p:spPr bwMode="auto">
          <a:xfrm>
            <a:off x="568325" y="12192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17" name="Rectangle 5"/>
          <p:cNvSpPr>
            <a:spLocks noChangeArrowheads="1"/>
          </p:cNvSpPr>
          <p:nvPr/>
        </p:nvSpPr>
        <p:spPr bwMode="auto">
          <a:xfrm>
            <a:off x="7818438" y="49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20" name="Rectangle 8"/>
          <p:cNvSpPr>
            <a:spLocks noChangeArrowheads="1"/>
          </p:cNvSpPr>
          <p:nvPr/>
        </p:nvSpPr>
        <p:spPr bwMode="auto">
          <a:xfrm>
            <a:off x="498475" y="177958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26" name="Rectangle 14"/>
          <p:cNvSpPr>
            <a:spLocks noChangeArrowheads="1"/>
          </p:cNvSpPr>
          <p:nvPr/>
        </p:nvSpPr>
        <p:spPr bwMode="auto">
          <a:xfrm>
            <a:off x="3127375" y="2300288"/>
            <a:ext cx="1098550" cy="457200"/>
          </a:xfrm>
          <a:prstGeom prst="rect">
            <a:avLst/>
          </a:prstGeom>
          <a:noFill/>
          <a:ln w="9525">
            <a:noFill/>
            <a:miter lim="800000"/>
            <a:headEnd/>
            <a:tailEnd/>
          </a:ln>
          <a:effectLst/>
        </p:spPr>
        <p:txBody>
          <a:bodyPr wrap="none">
            <a:spAutoFit/>
          </a:bodyPr>
          <a:lstStyle/>
          <a:p>
            <a:r>
              <a:rPr lang="en-US">
                <a:latin typeface="Times" charset="0"/>
              </a:rPr>
              <a:t>	</a:t>
            </a:r>
          </a:p>
        </p:txBody>
      </p:sp>
      <p:sp>
        <p:nvSpPr>
          <p:cNvPr id="38930" name="Rectangle 18"/>
          <p:cNvSpPr>
            <a:spLocks noChangeArrowheads="1"/>
          </p:cNvSpPr>
          <p:nvPr/>
        </p:nvSpPr>
        <p:spPr bwMode="auto">
          <a:xfrm>
            <a:off x="152400" y="1905000"/>
            <a:ext cx="522288" cy="457200"/>
          </a:xfrm>
          <a:prstGeom prst="rect">
            <a:avLst/>
          </a:prstGeom>
          <a:solidFill>
            <a:schemeClr val="accent1"/>
          </a:solidFill>
          <a:ln w="9525">
            <a:noFill/>
            <a:miter lim="800000"/>
            <a:headEnd/>
            <a:tailEnd/>
          </a:ln>
          <a:effectLst/>
        </p:spPr>
        <p:txBody>
          <a:bodyPr>
            <a:spAutoFit/>
          </a:bodyPr>
          <a:lstStyle/>
          <a:p>
            <a:endParaRPr lang="en-US">
              <a:latin typeface="Times" charset="0"/>
            </a:endParaRPr>
          </a:p>
        </p:txBody>
      </p:sp>
      <p:sp>
        <p:nvSpPr>
          <p:cNvPr id="38940" name="Rectangle 28"/>
          <p:cNvSpPr>
            <a:spLocks noGrp="1" noChangeArrowheads="1"/>
          </p:cNvSpPr>
          <p:nvPr>
            <p:ph type="title"/>
          </p:nvPr>
        </p:nvSpPr>
        <p:spPr>
          <a:xfrm>
            <a:off x="948600" y="274638"/>
            <a:ext cx="7925910" cy="657015"/>
          </a:xfrm>
        </p:spPr>
        <p:txBody>
          <a:bodyPr/>
          <a:lstStyle/>
          <a:p>
            <a:r>
              <a:rPr lang="en-US" sz="3200" b="1" dirty="0">
                <a:latin typeface="Tahoma" pitchFamily="34" charset="0"/>
                <a:ea typeface="Tahoma" pitchFamily="34" charset="0"/>
                <a:cs typeface="Tahoma" pitchFamily="34" charset="0"/>
              </a:rPr>
              <a:t>Customization of Services</a:t>
            </a:r>
            <a:endParaRPr lang="en-US" dirty="0">
              <a:latin typeface="Tahoma" pitchFamily="34" charset="0"/>
              <a:ea typeface="Tahoma" pitchFamily="34" charset="0"/>
              <a:cs typeface="Tahoma" pitchFamily="34" charset="0"/>
            </a:endParaRPr>
          </a:p>
        </p:txBody>
      </p:sp>
      <p:sp>
        <p:nvSpPr>
          <p:cNvPr id="38945" name="Rectangle 33"/>
          <p:cNvSpPr>
            <a:spLocks noChangeArrowheads="1"/>
          </p:cNvSpPr>
          <p:nvPr/>
        </p:nvSpPr>
        <p:spPr bwMode="auto">
          <a:xfrm>
            <a:off x="5308600" y="2128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8950" name="Rectangle 38"/>
          <p:cNvSpPr>
            <a:spLocks noChangeArrowheads="1"/>
          </p:cNvSpPr>
          <p:nvPr/>
        </p:nvSpPr>
        <p:spPr bwMode="auto">
          <a:xfrm>
            <a:off x="5748338" y="4849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39043" name="AutoShape 131"/>
          <p:cNvSpPr>
            <a:spLocks noChangeArrowheads="1"/>
          </p:cNvSpPr>
          <p:nvPr/>
        </p:nvSpPr>
        <p:spPr bwMode="auto">
          <a:xfrm>
            <a:off x="1086928" y="1104181"/>
            <a:ext cx="7599872" cy="5138468"/>
          </a:xfrm>
          <a:prstGeom prst="bevel">
            <a:avLst>
              <a:gd name="adj" fmla="val 12500"/>
            </a:avLst>
          </a:prstGeom>
          <a:solidFill>
            <a:schemeClr val="bg1"/>
          </a:solidFill>
          <a:ln w="9525">
            <a:solidFill>
              <a:schemeClr val="tx1"/>
            </a:solidFill>
            <a:miter lim="800000"/>
            <a:headEnd/>
            <a:tailEnd/>
          </a:ln>
          <a:effectLst/>
        </p:spPr>
        <p:txBody>
          <a:bodyPr wrap="none" anchor="ctr"/>
          <a:lstStyle/>
          <a:p>
            <a:pPr marL="457200" indent="-457200" algn="ctr">
              <a:buFont typeface="Times" charset="0"/>
              <a:buNone/>
            </a:pPr>
            <a:r>
              <a:rPr lang="en-US" sz="2500" b="1" dirty="0" smtClean="0">
                <a:solidFill>
                  <a:srgbClr val="990000"/>
                </a:solidFill>
                <a:latin typeface="Tahoma" pitchFamily="34" charset="0"/>
                <a:ea typeface="Tahoma" pitchFamily="34" charset="0"/>
                <a:cs typeface="Tahoma" pitchFamily="34" charset="0"/>
              </a:rPr>
              <a:t>Many </a:t>
            </a:r>
            <a:r>
              <a:rPr lang="en-US" sz="2500" b="1" dirty="0">
                <a:solidFill>
                  <a:srgbClr val="990000"/>
                </a:solidFill>
                <a:latin typeface="Tahoma" pitchFamily="34" charset="0"/>
                <a:ea typeface="Tahoma" pitchFamily="34" charset="0"/>
                <a:cs typeface="Tahoma" pitchFamily="34" charset="0"/>
              </a:rPr>
              <a:t>services provide for a high </a:t>
            </a:r>
            <a:endParaRPr lang="en-US" sz="2500" b="1" dirty="0" smtClean="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500" b="1" dirty="0" smtClean="0">
                <a:solidFill>
                  <a:srgbClr val="990000"/>
                </a:solidFill>
                <a:latin typeface="Tahoma" pitchFamily="34" charset="0"/>
                <a:ea typeface="Tahoma" pitchFamily="34" charset="0"/>
                <a:cs typeface="Tahoma" pitchFamily="34" charset="0"/>
              </a:rPr>
              <a:t>degree </a:t>
            </a:r>
            <a:endParaRPr lang="en-US" sz="2500" b="1" dirty="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500" b="1" dirty="0">
                <a:solidFill>
                  <a:srgbClr val="990000"/>
                </a:solidFill>
                <a:latin typeface="Tahoma" pitchFamily="34" charset="0"/>
                <a:ea typeface="Tahoma" pitchFamily="34" charset="0"/>
                <a:cs typeface="Tahoma" pitchFamily="34" charset="0"/>
              </a:rPr>
              <a:t>of customization.</a:t>
            </a:r>
          </a:p>
          <a:p>
            <a:pPr marL="457200" indent="-457200" algn="ctr">
              <a:buFont typeface="Times" charset="0"/>
              <a:buNone/>
            </a:pPr>
            <a:endParaRPr lang="en-US" sz="2500" dirty="0">
              <a:latin typeface="Tahoma" pitchFamily="34" charset="0"/>
              <a:ea typeface="Tahoma" pitchFamily="34" charset="0"/>
              <a:cs typeface="Tahoma" pitchFamily="34" charset="0"/>
            </a:endParaRPr>
          </a:p>
          <a:p>
            <a:pPr marL="457200" indent="-457200" algn="ctr">
              <a:buFont typeface="Times" charset="0"/>
              <a:buNone/>
            </a:pPr>
            <a:r>
              <a:rPr lang="en-US" sz="2400" dirty="0" smtClean="0">
                <a:latin typeface="Tahoma" pitchFamily="34" charset="0"/>
                <a:ea typeface="Tahoma" pitchFamily="34" charset="0"/>
                <a:cs typeface="Tahoma" pitchFamily="34" charset="0"/>
              </a:rPr>
              <a:t>For </a:t>
            </a:r>
            <a:r>
              <a:rPr lang="en-US" sz="2400" dirty="0">
                <a:latin typeface="Tahoma" pitchFamily="34" charset="0"/>
                <a:ea typeface="Tahoma" pitchFamily="34" charset="0"/>
                <a:cs typeface="Tahoma" pitchFamily="34" charset="0"/>
              </a:rPr>
              <a:t>services requiring a high degree of </a:t>
            </a:r>
          </a:p>
          <a:p>
            <a:pPr marL="457200" indent="-457200" algn="ctr">
              <a:buFont typeface="Times" charset="0"/>
              <a:buNone/>
            </a:pPr>
            <a:r>
              <a:rPr lang="en-US" sz="2400" dirty="0">
                <a:latin typeface="Tahoma" pitchFamily="34" charset="0"/>
                <a:ea typeface="Tahoma" pitchFamily="34" charset="0"/>
                <a:cs typeface="Tahoma" pitchFamily="34" charset="0"/>
              </a:rPr>
              <a:t>customization, small-scale channel consisting</a:t>
            </a:r>
          </a:p>
          <a:p>
            <a:pPr marL="457200" indent="-457200" algn="ctr">
              <a:buFont typeface="Times" charset="0"/>
              <a:buNone/>
            </a:pPr>
            <a:r>
              <a:rPr lang="en-US" sz="2400" dirty="0">
                <a:latin typeface="Tahoma" pitchFamily="34" charset="0"/>
                <a:ea typeface="Tahoma" pitchFamily="34" charset="0"/>
                <a:cs typeface="Tahoma" pitchFamily="34" charset="0"/>
              </a:rPr>
              <a:t>of local independent service providers are </a:t>
            </a:r>
          </a:p>
          <a:p>
            <a:pPr marL="457200" indent="-457200" algn="ctr">
              <a:buFont typeface="Times" charset="0"/>
              <a:buNone/>
            </a:pPr>
            <a:r>
              <a:rPr lang="en-US" sz="2400" dirty="0">
                <a:latin typeface="Tahoma" pitchFamily="34" charset="0"/>
                <a:ea typeface="Tahoma" pitchFamily="34" charset="0"/>
                <a:cs typeface="Tahoma" pitchFamily="34" charset="0"/>
              </a:rPr>
              <a:t>likely to continue to play a major role.</a:t>
            </a:r>
          </a:p>
          <a:p>
            <a:pPr marL="457200" indent="-457200" algn="ctr">
              <a:buFont typeface="Times" charset="0"/>
              <a:buNone/>
            </a:pPr>
            <a:endParaRPr lang="en-US"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ChangeArrowheads="1"/>
          </p:cNvSpPr>
          <p:nvPr/>
        </p:nvSpPr>
        <p:spPr bwMode="auto">
          <a:xfrm>
            <a:off x="568325" y="12192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17768" name="Rectangle 8"/>
          <p:cNvSpPr>
            <a:spLocks noChangeArrowheads="1"/>
          </p:cNvSpPr>
          <p:nvPr/>
        </p:nvSpPr>
        <p:spPr bwMode="auto">
          <a:xfrm>
            <a:off x="3127375" y="2300288"/>
            <a:ext cx="1098550" cy="457200"/>
          </a:xfrm>
          <a:prstGeom prst="rect">
            <a:avLst/>
          </a:prstGeom>
          <a:noFill/>
          <a:ln w="9525">
            <a:noFill/>
            <a:miter lim="800000"/>
            <a:headEnd/>
            <a:tailEnd/>
          </a:ln>
          <a:effectLst/>
        </p:spPr>
        <p:txBody>
          <a:bodyPr wrap="none">
            <a:spAutoFit/>
          </a:bodyPr>
          <a:lstStyle/>
          <a:p>
            <a:r>
              <a:rPr lang="en-US">
                <a:latin typeface="Times" charset="0"/>
              </a:rPr>
              <a:t>	</a:t>
            </a:r>
          </a:p>
        </p:txBody>
      </p:sp>
      <p:sp>
        <p:nvSpPr>
          <p:cNvPr id="117771" name="Rectangle 11"/>
          <p:cNvSpPr>
            <a:spLocks noChangeArrowheads="1"/>
          </p:cNvSpPr>
          <p:nvPr/>
        </p:nvSpPr>
        <p:spPr bwMode="auto">
          <a:xfrm>
            <a:off x="5308600" y="2128838"/>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17772" name="Rectangle 12"/>
          <p:cNvSpPr>
            <a:spLocks noChangeArrowheads="1"/>
          </p:cNvSpPr>
          <p:nvPr/>
        </p:nvSpPr>
        <p:spPr bwMode="auto">
          <a:xfrm>
            <a:off x="5748338" y="48498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17792" name="Rectangle 32"/>
          <p:cNvSpPr>
            <a:spLocks noGrp="1" noChangeArrowheads="1"/>
          </p:cNvSpPr>
          <p:nvPr>
            <p:ph type="title"/>
          </p:nvPr>
        </p:nvSpPr>
        <p:spPr>
          <a:xfrm>
            <a:off x="948600" y="274638"/>
            <a:ext cx="7925910" cy="648388"/>
          </a:xfrm>
        </p:spPr>
        <p:txBody>
          <a:bodyPr/>
          <a:lstStyle/>
          <a:p>
            <a:r>
              <a:rPr lang="en-US" sz="3200" b="1" dirty="0">
                <a:latin typeface="Tahoma" pitchFamily="34" charset="0"/>
                <a:ea typeface="Tahoma" pitchFamily="34" charset="0"/>
                <a:cs typeface="Tahoma" pitchFamily="34" charset="0"/>
              </a:rPr>
              <a:t>Channel Flows</a:t>
            </a:r>
            <a:endParaRPr lang="en-US" sz="3200" b="1" u="sng" dirty="0">
              <a:latin typeface="Tahoma" pitchFamily="34" charset="0"/>
              <a:ea typeface="Tahoma" pitchFamily="34" charset="0"/>
              <a:cs typeface="Tahoma" pitchFamily="34" charset="0"/>
            </a:endParaRPr>
          </a:p>
        </p:txBody>
      </p:sp>
      <p:sp>
        <p:nvSpPr>
          <p:cNvPr id="117793" name="Rectangle 33"/>
          <p:cNvSpPr>
            <a:spLocks noChangeArrowheads="1"/>
          </p:cNvSpPr>
          <p:nvPr/>
        </p:nvSpPr>
        <p:spPr bwMode="auto">
          <a:xfrm>
            <a:off x="838200" y="1249363"/>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117807" name="Rectangle 47"/>
          <p:cNvSpPr>
            <a:spLocks noChangeArrowheads="1"/>
          </p:cNvSpPr>
          <p:nvPr/>
        </p:nvSpPr>
        <p:spPr bwMode="auto">
          <a:xfrm>
            <a:off x="5105400" y="4038600"/>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117808" name="Rectangle 48"/>
          <p:cNvSpPr>
            <a:spLocks noChangeArrowheads="1"/>
          </p:cNvSpPr>
          <p:nvPr/>
        </p:nvSpPr>
        <p:spPr bwMode="auto">
          <a:xfrm>
            <a:off x="2011363" y="2446338"/>
            <a:ext cx="184150" cy="457200"/>
          </a:xfrm>
          <a:prstGeom prst="rect">
            <a:avLst/>
          </a:prstGeom>
          <a:noFill/>
          <a:ln w="9525">
            <a:noFill/>
            <a:miter lim="800000"/>
            <a:headEnd/>
            <a:tailEnd/>
          </a:ln>
          <a:effectLst/>
        </p:spPr>
        <p:txBody>
          <a:bodyPr wrap="none">
            <a:spAutoFit/>
          </a:bodyPr>
          <a:lstStyle/>
          <a:p>
            <a:endParaRPr lang="en-US"/>
          </a:p>
        </p:txBody>
      </p:sp>
      <p:sp>
        <p:nvSpPr>
          <p:cNvPr id="117818" name="AutoShape 58"/>
          <p:cNvSpPr>
            <a:spLocks noChangeArrowheads="1"/>
          </p:cNvSpPr>
          <p:nvPr/>
        </p:nvSpPr>
        <p:spPr bwMode="auto">
          <a:xfrm>
            <a:off x="1216325" y="1219200"/>
            <a:ext cx="7341080" cy="4953000"/>
          </a:xfrm>
          <a:prstGeom prst="bevel">
            <a:avLst>
              <a:gd name="adj" fmla="val 12500"/>
            </a:avLst>
          </a:prstGeom>
          <a:solidFill>
            <a:schemeClr val="bg1"/>
          </a:solidFill>
          <a:ln w="9525">
            <a:solidFill>
              <a:schemeClr val="tx1"/>
            </a:solidFill>
            <a:miter lim="800000"/>
            <a:headEnd/>
            <a:tailEnd/>
          </a:ln>
          <a:effectLst/>
        </p:spPr>
        <p:txBody>
          <a:bodyPr wrap="none" anchor="ctr"/>
          <a:lstStyle/>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Flows </a:t>
            </a:r>
            <a:r>
              <a:rPr lang="en-US" sz="2400" b="1" dirty="0">
                <a:solidFill>
                  <a:srgbClr val="990000"/>
                </a:solidFill>
                <a:latin typeface="Tahoma" pitchFamily="34" charset="0"/>
                <a:ea typeface="Tahoma" pitchFamily="34" charset="0"/>
                <a:cs typeface="Tahoma" pitchFamily="34" charset="0"/>
              </a:rPr>
              <a:t>that “carry” the service through </a:t>
            </a:r>
            <a:endParaRPr lang="en-US" sz="2400" b="1" dirty="0" smtClean="0">
              <a:solidFill>
                <a:srgbClr val="990000"/>
              </a:solidFill>
              <a:latin typeface="Tahoma" pitchFamily="34" charset="0"/>
              <a:ea typeface="Tahoma" pitchFamily="34" charset="0"/>
              <a:cs typeface="Tahoma" pitchFamily="34" charset="0"/>
            </a:endParaRPr>
          </a:p>
          <a:p>
            <a:pPr marL="457200" indent="-457200" algn="ctr">
              <a:buFont typeface="Times" charset="0"/>
              <a:buNone/>
            </a:pPr>
            <a:r>
              <a:rPr lang="en-US" sz="2400" b="1" dirty="0" smtClean="0">
                <a:solidFill>
                  <a:srgbClr val="990000"/>
                </a:solidFill>
                <a:latin typeface="Tahoma" pitchFamily="34" charset="0"/>
                <a:ea typeface="Tahoma" pitchFamily="34" charset="0"/>
                <a:cs typeface="Tahoma" pitchFamily="34" charset="0"/>
              </a:rPr>
              <a:t>the channel </a:t>
            </a:r>
            <a:r>
              <a:rPr lang="en-US" sz="2400" b="1" dirty="0">
                <a:solidFill>
                  <a:srgbClr val="990000"/>
                </a:solidFill>
                <a:latin typeface="Tahoma" pitchFamily="34" charset="0"/>
                <a:ea typeface="Tahoma" pitchFamily="34" charset="0"/>
                <a:cs typeface="Tahoma" pitchFamily="34" charset="0"/>
              </a:rPr>
              <a:t>are those of </a:t>
            </a:r>
            <a:r>
              <a:rPr lang="en-US" sz="2400" b="1" dirty="0">
                <a:solidFill>
                  <a:srgbClr val="0000CC"/>
                </a:solidFill>
                <a:latin typeface="Tahoma" pitchFamily="34" charset="0"/>
                <a:ea typeface="Tahoma" pitchFamily="34" charset="0"/>
                <a:cs typeface="Tahoma" pitchFamily="34" charset="0"/>
              </a:rPr>
              <a:t>information,</a:t>
            </a:r>
          </a:p>
          <a:p>
            <a:pPr marL="457200" indent="-457200" algn="ctr">
              <a:buFont typeface="Times" charset="0"/>
              <a:buNone/>
            </a:pPr>
            <a:r>
              <a:rPr lang="en-US" sz="2400" b="1" dirty="0">
                <a:solidFill>
                  <a:srgbClr val="0000CC"/>
                </a:solidFill>
                <a:latin typeface="Tahoma" pitchFamily="34" charset="0"/>
                <a:ea typeface="Tahoma" pitchFamily="34" charset="0"/>
                <a:cs typeface="Tahoma" pitchFamily="34" charset="0"/>
              </a:rPr>
              <a:t>negotiation, &amp; promotion.</a:t>
            </a:r>
          </a:p>
          <a:p>
            <a:pPr marL="457200" indent="-457200" algn="ctr">
              <a:buFont typeface="Times" charset="0"/>
              <a:buNone/>
            </a:pPr>
            <a:endParaRPr lang="en-US" sz="2500" dirty="0">
              <a:latin typeface="Tahoma" pitchFamily="34" charset="0"/>
              <a:ea typeface="Tahoma" pitchFamily="34" charset="0"/>
              <a:cs typeface="Tahoma" pitchFamily="34" charset="0"/>
            </a:endParaRPr>
          </a:p>
          <a:p>
            <a:pPr marL="457200" indent="-457200" algn="ctr">
              <a:buFont typeface="Times" charset="0"/>
              <a:buNone/>
            </a:pPr>
            <a:r>
              <a:rPr lang="en-US" sz="2500" dirty="0" smtClean="0">
                <a:latin typeface="Tahoma" pitchFamily="34" charset="0"/>
                <a:ea typeface="Tahoma" pitchFamily="34" charset="0"/>
                <a:cs typeface="Tahoma" pitchFamily="34" charset="0"/>
              </a:rPr>
              <a:t>Many </a:t>
            </a:r>
            <a:r>
              <a:rPr lang="en-US" sz="2500" dirty="0">
                <a:latin typeface="Tahoma" pitchFamily="34" charset="0"/>
                <a:ea typeface="Tahoma" pitchFamily="34" charset="0"/>
                <a:cs typeface="Tahoma" pitchFamily="34" charset="0"/>
              </a:rPr>
              <a:t>can be handled electronically,</a:t>
            </a:r>
          </a:p>
          <a:p>
            <a:pPr marL="457200" indent="-457200" algn="ctr">
              <a:buFont typeface="Times" charset="0"/>
              <a:buNone/>
            </a:pPr>
            <a:r>
              <a:rPr lang="en-US" sz="2500" dirty="0">
                <a:latin typeface="Tahoma" pitchFamily="34" charset="0"/>
                <a:ea typeface="Tahoma" pitchFamily="34" charset="0"/>
                <a:cs typeface="Tahoma" pitchFamily="34" charset="0"/>
              </a:rPr>
              <a:t>with the role of technology becoming</a:t>
            </a:r>
          </a:p>
          <a:p>
            <a:pPr marL="457200" indent="-457200" algn="ctr">
              <a:buFont typeface="Times" charset="0"/>
              <a:buNone/>
            </a:pPr>
            <a:r>
              <a:rPr lang="en-US" sz="2500" dirty="0">
                <a:latin typeface="Tahoma" pitchFamily="34" charset="0"/>
                <a:ea typeface="Tahoma" pitchFamily="34" charset="0"/>
                <a:cs typeface="Tahoma" pitchFamily="34" charset="0"/>
              </a:rPr>
              <a:t>even greater in the future than it </a:t>
            </a:r>
          </a:p>
          <a:p>
            <a:pPr marL="457200" indent="-457200" algn="ctr">
              <a:buFont typeface="Times" charset="0"/>
              <a:buNone/>
            </a:pPr>
            <a:r>
              <a:rPr lang="en-US" sz="2500" dirty="0">
                <a:latin typeface="Tahoma" pitchFamily="34" charset="0"/>
                <a:ea typeface="Tahoma" pitchFamily="34" charset="0"/>
                <a:cs typeface="Tahoma" pitchFamily="34" charset="0"/>
              </a:rPr>
              <a:t>already is.</a:t>
            </a:r>
          </a:p>
          <a:p>
            <a:pPr marL="457200" indent="-457200" algn="ctr">
              <a:buFont typeface="Times" charset="0"/>
              <a:buNone/>
            </a:pPr>
            <a:endParaRPr lang="en-US" sz="26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a:spcAft>
                <a:spcPts val="2400"/>
              </a:spcAft>
            </a:pPr>
            <a:r>
              <a:rPr lang="en-US" dirty="0" smtClean="0">
                <a:solidFill>
                  <a:srgbClr val="990000"/>
                </a:solidFill>
              </a:rPr>
              <a:t> The importance of services.</a:t>
            </a:r>
          </a:p>
          <a:p>
            <a:pPr>
              <a:spcAft>
                <a:spcPts val="2400"/>
              </a:spcAft>
            </a:pPr>
            <a:r>
              <a:rPr lang="en-US" dirty="0" smtClean="0">
                <a:solidFill>
                  <a:srgbClr val="990000"/>
                </a:solidFill>
              </a:rPr>
              <a:t> Services marketing objectives.</a:t>
            </a:r>
          </a:p>
          <a:p>
            <a:pPr>
              <a:spcAft>
                <a:spcPts val="2400"/>
              </a:spcAft>
            </a:pPr>
            <a:r>
              <a:rPr lang="en-US" dirty="0" smtClean="0">
                <a:solidFill>
                  <a:srgbClr val="990000"/>
                </a:solidFill>
              </a:rPr>
              <a:t> Characteristics of services.</a:t>
            </a:r>
          </a:p>
          <a:p>
            <a:pPr>
              <a:spcAft>
                <a:spcPts val="2400"/>
              </a:spcAft>
            </a:pPr>
            <a:r>
              <a:rPr lang="en-US" dirty="0" smtClean="0">
                <a:solidFill>
                  <a:srgbClr val="990000"/>
                </a:solidFill>
              </a:rPr>
              <a:t> Intangibility and channel management .</a:t>
            </a:r>
          </a:p>
          <a:p>
            <a:pPr>
              <a:spcAft>
                <a:spcPts val="2400"/>
              </a:spcAft>
            </a:pPr>
            <a:r>
              <a:rPr lang="en-US" dirty="0" smtClean="0">
                <a:solidFill>
                  <a:srgbClr val="990000"/>
                </a:solidFill>
              </a:rPr>
              <a:t> Inseparability and channel management .</a:t>
            </a:r>
          </a:p>
          <a:p>
            <a:pPr>
              <a:spcAft>
                <a:spcPts val="2400"/>
              </a:spcAft>
            </a:pPr>
            <a:r>
              <a:rPr lang="en-US" dirty="0" smtClean="0">
                <a:solidFill>
                  <a:srgbClr val="990000"/>
                </a:solidFill>
              </a:rPr>
              <a:t> Customer involvement and channel management</a:t>
            </a:r>
          </a:p>
          <a:p>
            <a:pPr>
              <a:spcAft>
                <a:spcPts val="2400"/>
              </a:spcAft>
            </a:pPr>
            <a:r>
              <a:rPr lang="en-US" dirty="0" smtClean="0">
                <a:solidFill>
                  <a:srgbClr val="990000"/>
                </a:solidFill>
              </a:rPr>
              <a:t> Additional perspectives.</a:t>
            </a:r>
          </a:p>
          <a:p>
            <a:pPr>
              <a:spcAft>
                <a:spcPts val="2400"/>
              </a:spcAft>
            </a:pPr>
            <a:endParaRPr lang="en-US" dirty="0">
              <a:solidFill>
                <a:srgbClr val="990000"/>
              </a:solidFill>
            </a:endParaRPr>
          </a:p>
        </p:txBody>
      </p:sp>
      <p:sp>
        <p:nvSpPr>
          <p:cNvPr id="4" name="Slide Number Placeholder 3"/>
          <p:cNvSpPr>
            <a:spLocks noGrp="1"/>
          </p:cNvSpPr>
          <p:nvPr>
            <p:ph type="sldNum" sz="quarter" idx="4294967295"/>
          </p:nvPr>
        </p:nvSpPr>
        <p:spPr>
          <a:xfrm>
            <a:off x="6717840" y="6230910"/>
            <a:ext cx="2133600" cy="365125"/>
          </a:xfrm>
        </p:spPr>
        <p:txBody>
          <a:bodyPr/>
          <a:lstStyle/>
          <a:p>
            <a:fld id="{B5018DB0-C258-FE4E-9DE8-C5AF154EB248}"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1118929" y="1022992"/>
            <a:ext cx="7523047" cy="4524315"/>
          </a:xfrm>
          <a:prstGeom prst="rect">
            <a:avLst/>
          </a:prstGeom>
          <a:noFill/>
          <a:ln w="9525">
            <a:noFill/>
            <a:miter lim="800000"/>
            <a:headEnd/>
            <a:tailEnd/>
          </a:ln>
          <a:effectLst/>
        </p:spPr>
        <p:txBody>
          <a:bodyPr wrap="square">
            <a:spAutoFit/>
          </a:bodyPr>
          <a:lstStyle/>
          <a:p>
            <a:pPr algn="just"/>
            <a:r>
              <a:rPr lang="en-US" sz="2200" dirty="0" smtClean="0">
                <a:solidFill>
                  <a:srgbClr val="990000"/>
                </a:solidFill>
                <a:ea typeface="Tahoma" pitchFamily="34" charset="0"/>
                <a:cs typeface="Tahoma" pitchFamily="34" charset="0"/>
              </a:rPr>
              <a:t>	 </a:t>
            </a:r>
            <a:r>
              <a:rPr lang="en-US" sz="2400" dirty="0" smtClean="0">
                <a:solidFill>
                  <a:srgbClr val="990000"/>
                </a:solidFill>
              </a:rPr>
              <a:t>Firms of all sizes have developed many kinds of </a:t>
            </a:r>
            <a:r>
              <a:rPr lang="en-US" sz="2400" b="1" dirty="0" smtClean="0">
                <a:solidFill>
                  <a:srgbClr val="0000CC"/>
                </a:solidFill>
              </a:rPr>
              <a:t>social-networking tools, </a:t>
            </a:r>
            <a:r>
              <a:rPr lang="en-US" sz="2400" b="1" dirty="0" smtClean="0">
                <a:solidFill>
                  <a:srgbClr val="7030A0"/>
                </a:solidFill>
              </a:rPr>
              <a:t>direct </a:t>
            </a:r>
            <a:r>
              <a:rPr lang="en-US" sz="2400" b="1" dirty="0" smtClean="0">
                <a:solidFill>
                  <a:srgbClr val="7030A0"/>
                </a:solidFill>
              </a:rPr>
              <a:t>messaging programs, and text messaging systems to deal with customer service inquiries</a:t>
            </a:r>
            <a:r>
              <a:rPr lang="en-US" sz="2400" dirty="0" smtClean="0">
                <a:solidFill>
                  <a:srgbClr val="990000"/>
                </a:solidFill>
              </a:rPr>
              <a:t>. But a recent survey by American Express Co. found that almost 90 percent of the respondents said they still want their inquiries handled by real customer service representatives in real time over the “old-fashioned” telephone.  </a:t>
            </a:r>
          </a:p>
          <a:p>
            <a:pPr algn="just"/>
            <a:endParaRPr lang="en-US" sz="2400" dirty="0" smtClean="0">
              <a:solidFill>
                <a:srgbClr val="990000"/>
              </a:solidFill>
            </a:endParaRPr>
          </a:p>
          <a:p>
            <a:pPr algn="just"/>
            <a:r>
              <a:rPr lang="en-US" sz="2400" b="1" dirty="0" smtClean="0">
                <a:solidFill>
                  <a:srgbClr val="990000"/>
                </a:solidFill>
              </a:rPr>
              <a:t>Q:</a:t>
            </a:r>
            <a:r>
              <a:rPr lang="en-US" sz="2400" b="1" dirty="0" smtClean="0">
                <a:solidFill>
                  <a:srgbClr val="990000"/>
                </a:solidFill>
              </a:rPr>
              <a:t>	</a:t>
            </a:r>
            <a:r>
              <a:rPr lang="en-US" sz="2400" dirty="0" smtClean="0"/>
              <a:t>In light of all the new technology available to customers, why do you think they still prefer the old-fashioned telephone-based service channel? </a:t>
            </a:r>
            <a:r>
              <a:rPr lang="en-US" sz="2400" b="1" dirty="0" smtClean="0">
                <a:solidFill>
                  <a:srgbClr val="7030A0"/>
                </a:solidFill>
              </a:rPr>
              <a:t>Discuss.</a:t>
            </a:r>
            <a:endParaRPr lang="en-US" sz="2400" b="1" dirty="0">
              <a:solidFill>
                <a:srgbClr val="7030A0"/>
              </a:solidFill>
              <a:ea typeface="Tahoma" pitchFamily="34" charset="0"/>
              <a:cs typeface="Tahoma" pitchFamily="34" charset="0"/>
            </a:endParaRPr>
          </a:p>
        </p:txBody>
      </p:sp>
      <p:sp>
        <p:nvSpPr>
          <p:cNvPr id="7" name="Rectangle 4"/>
          <p:cNvSpPr>
            <a:spLocks noGrp="1" noChangeArrowheads="1"/>
          </p:cNvSpPr>
          <p:nvPr>
            <p:ph type="title"/>
          </p:nvPr>
        </p:nvSpPr>
        <p:spPr>
          <a:xfrm>
            <a:off x="948600" y="274638"/>
            <a:ext cx="7925910" cy="613883"/>
          </a:xfrm>
        </p:spPr>
        <p:txBody>
          <a:bodyPr>
            <a:normAutofit/>
          </a:bodyPr>
          <a:lstStyle/>
          <a:p>
            <a:r>
              <a:rPr lang="en-US" b="1" dirty="0" smtClean="0">
                <a:latin typeface="Tahoma" pitchFamily="34" charset="0"/>
                <a:ea typeface="Tahoma" pitchFamily="34" charset="0"/>
                <a:cs typeface="Tahoma" pitchFamily="34" charset="0"/>
              </a:rPr>
              <a:t>Discussion Question #1</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1069370" y="888521"/>
            <a:ext cx="7591551" cy="5247590"/>
          </a:xfrm>
          <a:prstGeom prst="rect">
            <a:avLst/>
          </a:prstGeom>
          <a:noFill/>
          <a:ln w="9525">
            <a:noFill/>
            <a:miter lim="800000"/>
            <a:headEnd/>
            <a:tailEnd/>
          </a:ln>
          <a:effectLst/>
        </p:spPr>
        <p:txBody>
          <a:bodyPr wrap="square">
            <a:spAutoFit/>
          </a:bodyPr>
          <a:lstStyle/>
          <a:p>
            <a:pPr algn="just"/>
            <a:r>
              <a:rPr lang="en-US" sz="2000" dirty="0" smtClean="0">
                <a:solidFill>
                  <a:srgbClr val="990000"/>
                </a:solidFill>
                <a:ea typeface="Tahoma" pitchFamily="34" charset="0"/>
                <a:cs typeface="Tahoma" pitchFamily="34" charset="0"/>
              </a:rPr>
              <a:t>	</a:t>
            </a:r>
            <a:r>
              <a:rPr lang="en-US" sz="2200" b="1" dirty="0" smtClean="0">
                <a:solidFill>
                  <a:srgbClr val="FF0000"/>
                </a:solidFill>
              </a:rPr>
              <a:t>OpenTable.com</a:t>
            </a:r>
            <a:r>
              <a:rPr lang="en-US" sz="2000" dirty="0" smtClean="0">
                <a:solidFill>
                  <a:srgbClr val="990000"/>
                </a:solidFill>
              </a:rPr>
              <a:t> Inc., with more than 13,000 participating restaurants, is the market leader in online restaurant reservations service providers.  </a:t>
            </a:r>
            <a:r>
              <a:rPr lang="en-US" sz="2000" b="1" dirty="0" smtClean="0">
                <a:solidFill>
                  <a:srgbClr val="7030A0"/>
                </a:solidFill>
              </a:rPr>
              <a:t>Restaurants pay a monthly fee as well as $1.00 per head for reservations made by diners through OpenTable.com.</a:t>
            </a:r>
            <a:r>
              <a:rPr lang="en-US" sz="2000" dirty="0" smtClean="0">
                <a:solidFill>
                  <a:srgbClr val="990000"/>
                </a:solidFill>
              </a:rPr>
              <a:t> But OpenTable also </a:t>
            </a:r>
            <a:r>
              <a:rPr lang="en-US" sz="2000" b="1" i="1" dirty="0" smtClean="0">
                <a:solidFill>
                  <a:srgbClr val="FF0000"/>
                </a:solidFill>
              </a:rPr>
              <a:t>charges 25 cents </a:t>
            </a:r>
            <a:r>
              <a:rPr lang="en-US" sz="2000" dirty="0" smtClean="0">
                <a:solidFill>
                  <a:srgbClr val="990000"/>
                </a:solidFill>
              </a:rPr>
              <a:t>per head even if diners make reservations through the restaurants’ </a:t>
            </a:r>
            <a:r>
              <a:rPr lang="en-US" sz="2000" b="1" dirty="0" smtClean="0">
                <a:solidFill>
                  <a:srgbClr val="FF0000"/>
                </a:solidFill>
              </a:rPr>
              <a:t>own Web sites. </a:t>
            </a:r>
            <a:r>
              <a:rPr lang="en-US" sz="2000" dirty="0" smtClean="0">
                <a:solidFill>
                  <a:srgbClr val="990000"/>
                </a:solidFill>
              </a:rPr>
              <a:t>By making reservations through OpenTable, diners also earn points that can be redeemed for discount coupons. But there may be a problem with this seemingly straightforward deal between OpenTable and restaurants using its services.  </a:t>
            </a:r>
            <a:r>
              <a:rPr lang="en-US" sz="2000" b="1" dirty="0" smtClean="0">
                <a:solidFill>
                  <a:srgbClr val="0000CC"/>
                </a:solidFill>
              </a:rPr>
              <a:t>Some diners claim </a:t>
            </a:r>
            <a:r>
              <a:rPr lang="en-US" sz="2000" dirty="0" smtClean="0">
                <a:solidFill>
                  <a:srgbClr val="990000"/>
                </a:solidFill>
              </a:rPr>
              <a:t>that if they make their reservations through</a:t>
            </a:r>
            <a:r>
              <a:rPr lang="en-US" sz="2000" b="1" dirty="0" smtClean="0">
                <a:solidFill>
                  <a:srgbClr val="0000CC"/>
                </a:solidFill>
              </a:rPr>
              <a:t> OpenTable</a:t>
            </a:r>
            <a:r>
              <a:rPr lang="en-US" sz="2000" dirty="0" smtClean="0">
                <a:solidFill>
                  <a:srgbClr val="990000"/>
                </a:solidFill>
              </a:rPr>
              <a:t>, the restaurants </a:t>
            </a:r>
            <a:r>
              <a:rPr lang="en-US" sz="2100" b="1" dirty="0" smtClean="0">
                <a:solidFill>
                  <a:srgbClr val="0000CC"/>
                </a:solidFill>
              </a:rPr>
              <a:t>react</a:t>
            </a:r>
            <a:r>
              <a:rPr lang="en-US" sz="2000" dirty="0" smtClean="0">
                <a:solidFill>
                  <a:srgbClr val="990000"/>
                </a:solidFill>
              </a:rPr>
              <a:t> </a:t>
            </a:r>
            <a:r>
              <a:rPr lang="en-US" sz="2000" dirty="0" smtClean="0">
                <a:solidFill>
                  <a:srgbClr val="990000"/>
                </a:solidFill>
              </a:rPr>
              <a:t>for the extra cost involved by seating diners at inferior table locations and by providing poor service. OpenTable denies this.</a:t>
            </a:r>
          </a:p>
          <a:p>
            <a:pPr algn="just"/>
            <a:endParaRPr lang="en-US" sz="2000" dirty="0" smtClean="0">
              <a:solidFill>
                <a:srgbClr val="990000"/>
              </a:solidFill>
            </a:endParaRPr>
          </a:p>
          <a:p>
            <a:pPr algn="just"/>
            <a:r>
              <a:rPr lang="en-US" sz="2000" dirty="0" smtClean="0"/>
              <a:t>	</a:t>
            </a:r>
            <a:r>
              <a:rPr lang="en-US" sz="2200" b="1" dirty="0" smtClean="0">
                <a:solidFill>
                  <a:srgbClr val="0000CC"/>
                </a:solidFill>
              </a:rPr>
              <a:t>Q:</a:t>
            </a:r>
            <a:r>
              <a:rPr lang="en-US" sz="2200" dirty="0" smtClean="0"/>
              <a:t> </a:t>
            </a:r>
            <a:r>
              <a:rPr lang="en-US" sz="2000" dirty="0" smtClean="0"/>
              <a:t>Why </a:t>
            </a:r>
            <a:r>
              <a:rPr lang="en-US" sz="2000" dirty="0" smtClean="0"/>
              <a:t>would restaurants unhappy with the deal being offered to them by OpenTable take out their </a:t>
            </a:r>
            <a:r>
              <a:rPr lang="en-US" sz="2000" b="1" dirty="0" smtClean="0">
                <a:solidFill>
                  <a:srgbClr val="0000CC"/>
                </a:solidFill>
              </a:rPr>
              <a:t>disappointment</a:t>
            </a:r>
            <a:r>
              <a:rPr lang="en-US" sz="2000" dirty="0" smtClean="0"/>
              <a:t> </a:t>
            </a:r>
            <a:r>
              <a:rPr lang="en-US" sz="2000" dirty="0" smtClean="0"/>
              <a:t>on diners? </a:t>
            </a:r>
            <a:r>
              <a:rPr lang="en-US" sz="2200" b="1" dirty="0" smtClean="0">
                <a:solidFill>
                  <a:srgbClr val="0000CC"/>
                </a:solidFill>
              </a:rPr>
              <a:t>Discuss.</a:t>
            </a:r>
            <a:endParaRPr lang="en-US" sz="2200" b="1" dirty="0">
              <a:solidFill>
                <a:srgbClr val="0000CC"/>
              </a:solidFill>
              <a:ea typeface="Tahoma" pitchFamily="34" charset="0"/>
              <a:cs typeface="Tahoma" pitchFamily="34" charset="0"/>
            </a:endParaRPr>
          </a:p>
        </p:txBody>
      </p:sp>
      <p:sp>
        <p:nvSpPr>
          <p:cNvPr id="7" name="Rectangle 4"/>
          <p:cNvSpPr>
            <a:spLocks noGrp="1" noChangeArrowheads="1"/>
          </p:cNvSpPr>
          <p:nvPr>
            <p:ph type="title"/>
          </p:nvPr>
        </p:nvSpPr>
        <p:spPr>
          <a:xfrm>
            <a:off x="948600" y="274638"/>
            <a:ext cx="7925910" cy="613883"/>
          </a:xfrm>
        </p:spPr>
        <p:txBody>
          <a:bodyPr>
            <a:normAutofit/>
          </a:bodyPr>
          <a:lstStyle/>
          <a:p>
            <a:r>
              <a:rPr lang="en-US" b="1" dirty="0" smtClean="0">
                <a:latin typeface="Tahoma" pitchFamily="34" charset="0"/>
                <a:ea typeface="Tahoma" pitchFamily="34" charset="0"/>
                <a:cs typeface="Tahoma" pitchFamily="34" charset="0"/>
              </a:rPr>
              <a:t>Discussion Question #3</a:t>
            </a:r>
            <a:endParaRPr lang="en-US"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97" name="Rectangle 37"/>
          <p:cNvSpPr>
            <a:spLocks noChangeArrowheads="1"/>
          </p:cNvSpPr>
          <p:nvPr/>
        </p:nvSpPr>
        <p:spPr bwMode="auto">
          <a:xfrm>
            <a:off x="948600" y="752840"/>
            <a:ext cx="7755453" cy="5847755"/>
          </a:xfrm>
          <a:prstGeom prst="rect">
            <a:avLst/>
          </a:prstGeom>
          <a:noFill/>
          <a:ln w="9525">
            <a:noFill/>
            <a:miter lim="800000"/>
            <a:headEnd/>
            <a:tailEnd/>
          </a:ln>
          <a:effectLst/>
        </p:spPr>
        <p:txBody>
          <a:bodyPr wrap="square">
            <a:spAutoFit/>
          </a:bodyPr>
          <a:lstStyle/>
          <a:p>
            <a:pPr algn="just"/>
            <a:r>
              <a:rPr lang="en-US" sz="2200" dirty="0" smtClean="0">
                <a:solidFill>
                  <a:srgbClr val="990000"/>
                </a:solidFill>
                <a:ea typeface="Tahoma" pitchFamily="34" charset="0"/>
                <a:cs typeface="Tahoma" pitchFamily="34" charset="0"/>
              </a:rPr>
              <a:t>	</a:t>
            </a:r>
            <a:r>
              <a:rPr lang="en-US" sz="2200" dirty="0" smtClean="0">
                <a:solidFill>
                  <a:srgbClr val="990000"/>
                </a:solidFill>
              </a:rPr>
              <a:t>Automated teller machines (ATMs) and, more recently, online banking, were thought to provide such a valuable service alternative that customers would need far fewer personal banking services with human tellers in traditional bank branches.  In short, these new technologies were supposed  to reduce </a:t>
            </a:r>
            <a:r>
              <a:rPr lang="en-US" sz="2200" dirty="0" smtClean="0">
                <a:solidFill>
                  <a:srgbClr val="990000"/>
                </a:solidFill>
              </a:rPr>
              <a:t>extremely </a:t>
            </a:r>
            <a:r>
              <a:rPr lang="en-US" sz="2200" dirty="0" smtClean="0">
                <a:solidFill>
                  <a:srgbClr val="990000"/>
                </a:solidFill>
              </a:rPr>
              <a:t>the number of bank tellers and branches. But things did not work out that way. Between </a:t>
            </a:r>
            <a:r>
              <a:rPr lang="en-US" sz="2200" b="1" dirty="0" smtClean="0">
                <a:solidFill>
                  <a:srgbClr val="0000CC"/>
                </a:solidFill>
              </a:rPr>
              <a:t>1995 and 2005 </a:t>
            </a:r>
            <a:r>
              <a:rPr lang="en-US" sz="2200" dirty="0" smtClean="0">
                <a:solidFill>
                  <a:srgbClr val="990000"/>
                </a:solidFill>
              </a:rPr>
              <a:t>the number of bank branches grew from 50,000 to 70,000, an increase </a:t>
            </a:r>
            <a:r>
              <a:rPr lang="en-US" sz="2200" b="1" dirty="0" smtClean="0">
                <a:solidFill>
                  <a:srgbClr val="0000CC"/>
                </a:solidFill>
              </a:rPr>
              <a:t>of 40 percent</a:t>
            </a:r>
            <a:r>
              <a:rPr lang="en-US" sz="2200" dirty="0" smtClean="0">
                <a:solidFill>
                  <a:srgbClr val="990000"/>
                </a:solidFill>
              </a:rPr>
              <a:t>. The number of tellers to staff the branches also increased in roughly the same proportion during this decade. This happened despite the fact that the number of banking firms actually decreased dramatically from 10,000 to less than 8,000 during that same period.</a:t>
            </a:r>
          </a:p>
          <a:p>
            <a:pPr algn="just"/>
            <a:endParaRPr lang="en-US" sz="2200" dirty="0" smtClean="0">
              <a:solidFill>
                <a:srgbClr val="990000"/>
              </a:solidFill>
            </a:endParaRPr>
          </a:p>
          <a:p>
            <a:pPr algn="just"/>
            <a:r>
              <a:rPr lang="en-US" sz="2200" b="1" dirty="0" smtClean="0">
                <a:solidFill>
                  <a:srgbClr val="990000"/>
                </a:solidFill>
              </a:rPr>
              <a:t>Q: </a:t>
            </a:r>
            <a:r>
              <a:rPr lang="en-US" sz="2200" b="1" dirty="0" smtClean="0">
                <a:solidFill>
                  <a:srgbClr val="990000"/>
                </a:solidFill>
              </a:rPr>
              <a:t>	</a:t>
            </a:r>
            <a:r>
              <a:rPr lang="en-US" sz="2200" dirty="0" smtClean="0"/>
              <a:t>What do you think is going on here? Why do you think so many consumers still demand “old-fashioned” bank branches and tellers in spite of new technological alternatives? </a:t>
            </a:r>
            <a:r>
              <a:rPr lang="en-US" sz="2200" b="1" dirty="0" smtClean="0">
                <a:solidFill>
                  <a:srgbClr val="0000CC"/>
                </a:solidFill>
              </a:rPr>
              <a:t>Discuss.</a:t>
            </a:r>
            <a:endParaRPr lang="en-US" sz="2200" b="1" dirty="0">
              <a:solidFill>
                <a:srgbClr val="0000CC"/>
              </a:solidFill>
              <a:ea typeface="Tahoma" pitchFamily="34" charset="0"/>
              <a:cs typeface="Tahoma" pitchFamily="34" charset="0"/>
            </a:endParaRPr>
          </a:p>
        </p:txBody>
      </p:sp>
      <p:sp>
        <p:nvSpPr>
          <p:cNvPr id="7" name="Rectangle 4"/>
          <p:cNvSpPr>
            <a:spLocks noGrp="1" noChangeArrowheads="1"/>
          </p:cNvSpPr>
          <p:nvPr>
            <p:ph type="title"/>
          </p:nvPr>
        </p:nvSpPr>
        <p:spPr>
          <a:xfrm>
            <a:off x="948600" y="256451"/>
            <a:ext cx="7925910" cy="606192"/>
          </a:xfrm>
        </p:spPr>
        <p:txBody>
          <a:bodyPr>
            <a:normAutofit/>
          </a:bodyPr>
          <a:lstStyle/>
          <a:p>
            <a:r>
              <a:rPr lang="en-US" sz="3000" b="1" dirty="0" smtClean="0">
                <a:latin typeface="Tahoma" pitchFamily="34" charset="0"/>
                <a:ea typeface="Tahoma" pitchFamily="34" charset="0"/>
                <a:cs typeface="Tahoma" pitchFamily="34" charset="0"/>
              </a:rPr>
              <a:t>Discussion Question #5</a:t>
            </a:r>
            <a:endParaRPr lang="en-US" sz="30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219200" y="274638"/>
            <a:ext cx="7655310" cy="708773"/>
          </a:xfrm>
        </p:spPr>
        <p:txBody>
          <a:bodyPr>
            <a:normAutofit/>
          </a:bodyPr>
          <a:lstStyle/>
          <a:p>
            <a:r>
              <a:rPr lang="en-US" b="1" dirty="0">
                <a:latin typeface="Tahoma" pitchFamily="34" charset="0"/>
                <a:ea typeface="Tahoma" pitchFamily="34" charset="0"/>
                <a:cs typeface="Tahoma" pitchFamily="34" charset="0"/>
              </a:rPr>
              <a:t>The Importance of Services	</a:t>
            </a:r>
          </a:p>
        </p:txBody>
      </p:sp>
      <p:sp>
        <p:nvSpPr>
          <p:cNvPr id="4108" name="Rectangle 12"/>
          <p:cNvSpPr>
            <a:spLocks noChangeArrowheads="1"/>
          </p:cNvSpPr>
          <p:nvPr/>
        </p:nvSpPr>
        <p:spPr bwMode="auto">
          <a:xfrm>
            <a:off x="157163" y="-1301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4159" name="Rectangle 63"/>
          <p:cNvSpPr>
            <a:spLocks noChangeArrowheads="1"/>
          </p:cNvSpPr>
          <p:nvPr/>
        </p:nvSpPr>
        <p:spPr bwMode="auto">
          <a:xfrm>
            <a:off x="1486965" y="1330927"/>
            <a:ext cx="6646115" cy="1124988"/>
          </a:xfrm>
          <a:prstGeom prst="rect">
            <a:avLst/>
          </a:prstGeom>
          <a:noFill/>
          <a:ln w="9525">
            <a:noFill/>
            <a:miter lim="800000"/>
            <a:headEnd/>
            <a:tailEnd/>
          </a:ln>
          <a:effectLst/>
        </p:spPr>
        <p:txBody>
          <a:bodyPr wrap="none">
            <a:spAutoFit/>
          </a:bodyPr>
          <a:lstStyle/>
          <a:p>
            <a:pPr>
              <a:lnSpc>
                <a:spcPct val="150000"/>
              </a:lnSpc>
            </a:pPr>
            <a:r>
              <a:rPr lang="en-US" sz="2400" dirty="0" smtClean="0">
                <a:latin typeface="Tahoma" pitchFamily="34" charset="0"/>
                <a:ea typeface="Tahoma" pitchFamily="34" charset="0"/>
                <a:cs typeface="Tahoma" pitchFamily="34" charset="0"/>
              </a:rPr>
              <a:t>1.  The </a:t>
            </a:r>
            <a:r>
              <a:rPr lang="en-US" sz="2400" dirty="0">
                <a:latin typeface="Tahoma" pitchFamily="34" charset="0"/>
                <a:ea typeface="Tahoma" pitchFamily="34" charset="0"/>
                <a:cs typeface="Tahoma" pitchFamily="34" charset="0"/>
              </a:rPr>
              <a:t>services sector of the economy is more </a:t>
            </a:r>
          </a:p>
          <a:p>
            <a:pPr>
              <a:lnSpc>
                <a:spcPct val="150000"/>
              </a:lnSpc>
            </a:pPr>
            <a:r>
              <a:rPr lang="en-US" sz="2400" dirty="0">
                <a:latin typeface="Tahoma" pitchFamily="34" charset="0"/>
                <a:ea typeface="Tahoma" pitchFamily="34" charset="0"/>
                <a:cs typeface="Tahoma" pitchFamily="34" charset="0"/>
              </a:rPr>
              <a:t>than twice the size of the manufacturing sector.</a:t>
            </a:r>
          </a:p>
        </p:txBody>
      </p:sp>
      <p:sp>
        <p:nvSpPr>
          <p:cNvPr id="4160" name="Rectangle 64"/>
          <p:cNvSpPr>
            <a:spLocks noChangeArrowheads="1"/>
          </p:cNvSpPr>
          <p:nvPr/>
        </p:nvSpPr>
        <p:spPr bwMode="auto">
          <a:xfrm>
            <a:off x="1486965" y="2921741"/>
            <a:ext cx="6646115" cy="1124988"/>
          </a:xfrm>
          <a:prstGeom prst="rect">
            <a:avLst/>
          </a:prstGeom>
          <a:noFill/>
          <a:ln w="9525">
            <a:noFill/>
            <a:miter lim="800000"/>
            <a:headEnd/>
            <a:tailEnd/>
          </a:ln>
          <a:effectLst/>
        </p:spPr>
        <p:txBody>
          <a:bodyPr wrap="square">
            <a:spAutoFit/>
          </a:bodyPr>
          <a:lstStyle/>
          <a:p>
            <a:pPr>
              <a:lnSpc>
                <a:spcPct val="150000"/>
              </a:lnSpc>
            </a:pPr>
            <a:r>
              <a:rPr lang="en-US" sz="2400" dirty="0" smtClean="0">
                <a:latin typeface="Tahoma" pitchFamily="34" charset="0"/>
                <a:ea typeface="Tahoma" pitchFamily="34" charset="0"/>
                <a:cs typeface="Tahoma" pitchFamily="34" charset="0"/>
              </a:rPr>
              <a:t>2.  Services </a:t>
            </a:r>
            <a:r>
              <a:rPr lang="en-US" sz="2400" dirty="0">
                <a:latin typeface="Tahoma" pitchFamily="34" charset="0"/>
                <a:ea typeface="Tahoma" pitchFamily="34" charset="0"/>
                <a:cs typeface="Tahoma" pitchFamily="34" charset="0"/>
              </a:rPr>
              <a:t>account for more than half of all</a:t>
            </a:r>
          </a:p>
          <a:p>
            <a:pPr>
              <a:lnSpc>
                <a:spcPct val="150000"/>
              </a:lnSpc>
            </a:pPr>
            <a:r>
              <a:rPr lang="en-US" sz="2400" dirty="0">
                <a:latin typeface="Tahoma" pitchFamily="34" charset="0"/>
                <a:ea typeface="Tahoma" pitchFamily="34" charset="0"/>
                <a:cs typeface="Tahoma" pitchFamily="34" charset="0"/>
              </a:rPr>
              <a:t>consumer expenditures.</a:t>
            </a:r>
          </a:p>
        </p:txBody>
      </p:sp>
      <p:sp>
        <p:nvSpPr>
          <p:cNvPr id="4161" name="Rectangle 65"/>
          <p:cNvSpPr>
            <a:spLocks noChangeArrowheads="1"/>
          </p:cNvSpPr>
          <p:nvPr/>
        </p:nvSpPr>
        <p:spPr bwMode="auto">
          <a:xfrm>
            <a:off x="1486965" y="4553391"/>
            <a:ext cx="6646115" cy="1124988"/>
          </a:xfrm>
          <a:prstGeom prst="rect">
            <a:avLst/>
          </a:prstGeom>
          <a:noFill/>
          <a:ln w="9525">
            <a:noFill/>
            <a:miter lim="800000"/>
            <a:headEnd/>
            <a:tailEnd/>
          </a:ln>
          <a:effectLst/>
        </p:spPr>
        <p:txBody>
          <a:bodyPr wrap="square">
            <a:spAutoFit/>
          </a:bodyPr>
          <a:lstStyle/>
          <a:p>
            <a:pPr>
              <a:lnSpc>
                <a:spcPct val="150000"/>
              </a:lnSpc>
            </a:pPr>
            <a:r>
              <a:rPr lang="en-US" sz="2400" dirty="0" smtClean="0">
                <a:latin typeface="Tahoma" pitchFamily="34" charset="0"/>
                <a:ea typeface="Tahoma" pitchFamily="34" charset="0"/>
                <a:cs typeface="Tahoma" pitchFamily="34" charset="0"/>
              </a:rPr>
              <a:t>3.  Almost </a:t>
            </a:r>
            <a:r>
              <a:rPr lang="en-US" sz="2400" dirty="0">
                <a:latin typeface="Tahoma" pitchFamily="34" charset="0"/>
                <a:ea typeface="Tahoma" pitchFamily="34" charset="0"/>
                <a:cs typeface="Tahoma" pitchFamily="34" charset="0"/>
              </a:rPr>
              <a:t>80% of all new jobs created over the </a:t>
            </a:r>
          </a:p>
          <a:p>
            <a:pPr>
              <a:lnSpc>
                <a:spcPct val="150000"/>
              </a:lnSpc>
            </a:pPr>
            <a:r>
              <a:rPr lang="en-US" sz="2400" dirty="0">
                <a:latin typeface="Tahoma" pitchFamily="34" charset="0"/>
                <a:ea typeface="Tahoma" pitchFamily="34" charset="0"/>
                <a:cs typeface="Tahoma" pitchFamily="34" charset="0"/>
              </a:rPr>
              <a:t>past 10 years have been in the service sector.</a:t>
            </a:r>
          </a:p>
        </p:txBody>
      </p:sp>
      <p:sp>
        <p:nvSpPr>
          <p:cNvPr id="17" name="TextBox 16"/>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1</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 name="Rectangle 30"/>
          <p:cNvSpPr>
            <a:spLocks noChangeArrowheads="1"/>
          </p:cNvSpPr>
          <p:nvPr/>
        </p:nvSpPr>
        <p:spPr bwMode="auto">
          <a:xfrm>
            <a:off x="347663" y="7937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8267" name="Rectangle 75"/>
          <p:cNvSpPr>
            <a:spLocks noGrp="1" noChangeArrowheads="1"/>
          </p:cNvSpPr>
          <p:nvPr>
            <p:ph type="title"/>
          </p:nvPr>
        </p:nvSpPr>
        <p:spPr>
          <a:xfrm>
            <a:off x="1219200" y="274638"/>
            <a:ext cx="7655310" cy="682894"/>
          </a:xfrm>
        </p:spPr>
        <p:txBody>
          <a:bodyPr/>
          <a:lstStyle/>
          <a:p>
            <a:r>
              <a:rPr lang="en-US" sz="3200" b="1" dirty="0">
                <a:latin typeface="Tahoma" pitchFamily="34" charset="0"/>
                <a:ea typeface="Tahoma" pitchFamily="34" charset="0"/>
                <a:cs typeface="Tahoma" pitchFamily="34" charset="0"/>
              </a:rPr>
              <a:t>Services Marketing Objectives</a:t>
            </a:r>
            <a:endParaRPr lang="en-US" dirty="0">
              <a:latin typeface="Tahoma" pitchFamily="34" charset="0"/>
              <a:ea typeface="Tahoma" pitchFamily="34" charset="0"/>
              <a:cs typeface="Tahoma" pitchFamily="34" charset="0"/>
            </a:endParaRPr>
          </a:p>
        </p:txBody>
      </p:sp>
      <p:sp>
        <p:nvSpPr>
          <p:cNvPr id="8348" name="Rectangle 156"/>
          <p:cNvSpPr>
            <a:spLocks noChangeArrowheads="1"/>
          </p:cNvSpPr>
          <p:nvPr/>
        </p:nvSpPr>
        <p:spPr bwMode="auto">
          <a:xfrm>
            <a:off x="2130465" y="1406453"/>
            <a:ext cx="5452153" cy="1569660"/>
          </a:xfrm>
          <a:prstGeom prst="rect">
            <a:avLst/>
          </a:prstGeom>
          <a:solidFill>
            <a:schemeClr val="bg1"/>
          </a:solidFill>
          <a:ln w="9525">
            <a:noFill/>
            <a:miter lim="800000"/>
            <a:headEnd/>
            <a:tailEnd/>
          </a:ln>
          <a:effectLst/>
        </p:spPr>
        <p:txBody>
          <a:bodyPr wrap="square">
            <a:spAutoFit/>
          </a:bodyPr>
          <a:lstStyle/>
          <a:p>
            <a:pPr algn="ctr"/>
            <a:r>
              <a:rPr lang="en-US" sz="2800" dirty="0">
                <a:solidFill>
                  <a:srgbClr val="990000"/>
                </a:solidFill>
                <a:latin typeface="Tahoma" pitchFamily="34" charset="0"/>
                <a:ea typeface="Tahoma" pitchFamily="34" charset="0"/>
                <a:cs typeface="Tahoma" pitchFamily="34" charset="0"/>
              </a:rPr>
              <a:t>Services Marketing Objectives </a:t>
            </a:r>
          </a:p>
          <a:p>
            <a:pPr algn="ctr"/>
            <a:r>
              <a:rPr lang="en-US" sz="4000" dirty="0">
                <a:solidFill>
                  <a:srgbClr val="990000"/>
                </a:solidFill>
                <a:latin typeface="Tahoma" pitchFamily="34" charset="0"/>
                <a:ea typeface="Tahoma" pitchFamily="34" charset="0"/>
                <a:cs typeface="Tahoma" pitchFamily="34" charset="0"/>
              </a:rPr>
              <a:t>= </a:t>
            </a:r>
          </a:p>
          <a:p>
            <a:pPr algn="ctr"/>
            <a:r>
              <a:rPr lang="en-US" sz="2800" dirty="0">
                <a:solidFill>
                  <a:srgbClr val="990000"/>
                </a:solidFill>
                <a:latin typeface="Tahoma" pitchFamily="34" charset="0"/>
                <a:ea typeface="Tahoma" pitchFamily="34" charset="0"/>
                <a:cs typeface="Tahoma" pitchFamily="34" charset="0"/>
              </a:rPr>
              <a:t>Product Marketing Objectives</a:t>
            </a:r>
          </a:p>
        </p:txBody>
      </p:sp>
      <p:sp>
        <p:nvSpPr>
          <p:cNvPr id="23" name="TextBox 22"/>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2</a:t>
            </a:r>
            <a:endParaRPr lang="en-US" sz="3200" i="0" dirty="0">
              <a:solidFill>
                <a:schemeClr val="bg1"/>
              </a:solidFill>
              <a:latin typeface="Tahoma"/>
              <a:cs typeface="Tahoma"/>
            </a:endParaRPr>
          </a:p>
        </p:txBody>
      </p:sp>
      <p:sp>
        <p:nvSpPr>
          <p:cNvPr id="25" name="Rectangle 156"/>
          <p:cNvSpPr>
            <a:spLocks noChangeArrowheads="1"/>
          </p:cNvSpPr>
          <p:nvPr/>
        </p:nvSpPr>
        <p:spPr bwMode="auto">
          <a:xfrm>
            <a:off x="1219200" y="3532517"/>
            <a:ext cx="7381875" cy="2246769"/>
          </a:xfrm>
          <a:prstGeom prst="rect">
            <a:avLst/>
          </a:prstGeom>
          <a:solidFill>
            <a:schemeClr val="bg1"/>
          </a:solidFill>
          <a:ln w="9525">
            <a:noFill/>
            <a:miter lim="800000"/>
            <a:headEnd/>
            <a:tailEnd/>
          </a:ln>
          <a:effectLst/>
        </p:spPr>
        <p:txBody>
          <a:bodyPr wrap="square">
            <a:spAutoFit/>
          </a:bodyPr>
          <a:lstStyle/>
          <a:p>
            <a:pPr marL="457200" indent="-457200">
              <a:buFont typeface="Times" charset="0"/>
              <a:buAutoNum type="arabicPeriod"/>
            </a:pPr>
            <a:r>
              <a:rPr lang="en-US" sz="2800" dirty="0" smtClean="0"/>
              <a:t>Offer services (or products) that are targeted to meet customer demand.</a:t>
            </a:r>
          </a:p>
          <a:p>
            <a:pPr marL="457200" indent="-457200">
              <a:buFont typeface="Times" charset="0"/>
              <a:buNone/>
            </a:pPr>
            <a:endParaRPr lang="en-US" sz="2800" dirty="0" smtClean="0"/>
          </a:p>
          <a:p>
            <a:pPr marL="457200" indent="-457200">
              <a:buFont typeface="Times" charset="0"/>
              <a:buAutoNum type="arabicPeriod" startAt="2"/>
            </a:pPr>
            <a:r>
              <a:rPr lang="en-US" sz="2800" dirty="0" smtClean="0"/>
              <a:t>Present services (or products) to customers so as to maximize their demand.</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79" name="Rectangle 19"/>
          <p:cNvSpPr>
            <a:spLocks noChangeArrowheads="1"/>
          </p:cNvSpPr>
          <p:nvPr/>
        </p:nvSpPr>
        <p:spPr bwMode="auto">
          <a:xfrm>
            <a:off x="1317625" y="3170238"/>
            <a:ext cx="184150" cy="822325"/>
          </a:xfrm>
          <a:prstGeom prst="rect">
            <a:avLst/>
          </a:prstGeom>
          <a:noFill/>
          <a:ln w="9525">
            <a:noFill/>
            <a:miter lim="800000"/>
            <a:headEnd/>
            <a:tailEnd/>
          </a:ln>
          <a:effectLst/>
        </p:spPr>
        <p:txBody>
          <a:bodyPr wrap="none">
            <a:spAutoFit/>
          </a:bodyPr>
          <a:lstStyle/>
          <a:p>
            <a:endParaRPr lang="en-US">
              <a:latin typeface="Times" charset="0"/>
            </a:endParaRPr>
          </a:p>
          <a:p>
            <a:endParaRPr lang="en-US">
              <a:latin typeface="Times" charset="0"/>
            </a:endParaRPr>
          </a:p>
        </p:txBody>
      </p:sp>
      <p:sp>
        <p:nvSpPr>
          <p:cNvPr id="15381" name="Rectangle 21"/>
          <p:cNvSpPr>
            <a:spLocks noChangeArrowheads="1"/>
          </p:cNvSpPr>
          <p:nvPr/>
        </p:nvSpPr>
        <p:spPr bwMode="auto">
          <a:xfrm>
            <a:off x="1368425" y="2409825"/>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5383" name="Rectangle 23"/>
          <p:cNvSpPr>
            <a:spLocks noChangeArrowheads="1"/>
          </p:cNvSpPr>
          <p:nvPr/>
        </p:nvSpPr>
        <p:spPr bwMode="auto">
          <a:xfrm>
            <a:off x="1524000" y="2743200"/>
            <a:ext cx="184150" cy="822325"/>
          </a:xfrm>
          <a:prstGeom prst="rect">
            <a:avLst/>
          </a:prstGeom>
          <a:noFill/>
          <a:ln w="9525">
            <a:noFill/>
            <a:miter lim="800000"/>
            <a:headEnd/>
            <a:tailEnd/>
          </a:ln>
          <a:effectLst/>
        </p:spPr>
        <p:txBody>
          <a:bodyPr wrap="none">
            <a:spAutoFit/>
          </a:bodyPr>
          <a:lstStyle/>
          <a:p>
            <a:endParaRPr lang="en-US">
              <a:latin typeface="Times" charset="0"/>
            </a:endParaRPr>
          </a:p>
          <a:p>
            <a:endParaRPr lang="en-US">
              <a:latin typeface="Times" charset="0"/>
            </a:endParaRPr>
          </a:p>
        </p:txBody>
      </p:sp>
      <p:sp>
        <p:nvSpPr>
          <p:cNvPr id="15387" name="Rectangle 27"/>
          <p:cNvSpPr>
            <a:spLocks noChangeArrowheads="1"/>
          </p:cNvSpPr>
          <p:nvPr/>
        </p:nvSpPr>
        <p:spPr bwMode="auto">
          <a:xfrm>
            <a:off x="457200" y="3759200"/>
            <a:ext cx="184150" cy="457200"/>
          </a:xfrm>
          <a:prstGeom prst="rect">
            <a:avLst/>
          </a:prstGeom>
          <a:noFill/>
          <a:ln w="9525">
            <a:noFill/>
            <a:miter lim="800000"/>
            <a:headEnd/>
            <a:tailEnd/>
          </a:ln>
          <a:effectLst/>
        </p:spPr>
        <p:txBody>
          <a:bodyPr wrap="none">
            <a:spAutoFit/>
          </a:bodyPr>
          <a:lstStyle/>
          <a:p>
            <a:endParaRPr lang="en-US" b="1" i="1">
              <a:latin typeface="Times" charset="0"/>
            </a:endParaRPr>
          </a:p>
        </p:txBody>
      </p:sp>
      <p:sp>
        <p:nvSpPr>
          <p:cNvPr id="15393" name="Rectangle 33"/>
          <p:cNvSpPr>
            <a:spLocks noGrp="1" noChangeArrowheads="1"/>
          </p:cNvSpPr>
          <p:nvPr>
            <p:ph type="title"/>
          </p:nvPr>
        </p:nvSpPr>
        <p:spPr>
          <a:xfrm>
            <a:off x="1219200" y="274638"/>
            <a:ext cx="7655310" cy="682894"/>
          </a:xfrm>
        </p:spPr>
        <p:txBody>
          <a:bodyPr/>
          <a:lstStyle/>
          <a:p>
            <a:r>
              <a:rPr lang="en-US" sz="3200" b="1" dirty="0">
                <a:latin typeface="Tahoma" pitchFamily="34" charset="0"/>
                <a:ea typeface="Tahoma" pitchFamily="34" charset="0"/>
                <a:cs typeface="Tahoma" pitchFamily="34" charset="0"/>
              </a:rPr>
              <a:t>Characteristics of Services</a:t>
            </a:r>
            <a:endParaRPr lang="en-US" dirty="0">
              <a:latin typeface="Tahoma" pitchFamily="34" charset="0"/>
              <a:ea typeface="Tahoma" pitchFamily="34" charset="0"/>
              <a:cs typeface="Tahoma" pitchFamily="34" charset="0"/>
            </a:endParaRPr>
          </a:p>
        </p:txBody>
      </p:sp>
      <p:sp>
        <p:nvSpPr>
          <p:cNvPr id="15495" name="Rectangle 135"/>
          <p:cNvSpPr>
            <a:spLocks noGrp="1" noChangeArrowheads="1"/>
          </p:cNvSpPr>
          <p:nvPr>
            <p:ph idx="1"/>
          </p:nvPr>
        </p:nvSpPr>
        <p:spPr>
          <a:xfrm>
            <a:off x="1219200" y="1302543"/>
            <a:ext cx="7655310" cy="4925729"/>
          </a:xfrm>
          <a:solidFill>
            <a:schemeClr val="bg1"/>
          </a:solidFill>
          <a:ln>
            <a:noFill/>
          </a:ln>
        </p:spPr>
        <p:txBody>
          <a:bodyPr>
            <a:normAutofit/>
          </a:bodyPr>
          <a:lstStyle/>
          <a:p>
            <a:pPr algn="ctr">
              <a:buFontTx/>
              <a:buNone/>
            </a:pPr>
            <a:r>
              <a:rPr lang="en-US" b="1" dirty="0">
                <a:solidFill>
                  <a:srgbClr val="990000"/>
                </a:solidFill>
                <a:latin typeface="Tahoma" pitchFamily="34" charset="0"/>
                <a:ea typeface="Tahoma" pitchFamily="34" charset="0"/>
                <a:cs typeface="Tahoma" pitchFamily="34" charset="0"/>
              </a:rPr>
              <a:t>Characteristics of Services that </a:t>
            </a:r>
          </a:p>
          <a:p>
            <a:pPr algn="ctr">
              <a:buFontTx/>
              <a:buNone/>
            </a:pPr>
            <a:r>
              <a:rPr lang="en-US" b="1" dirty="0">
                <a:solidFill>
                  <a:srgbClr val="990000"/>
                </a:solidFill>
                <a:latin typeface="Tahoma" pitchFamily="34" charset="0"/>
                <a:ea typeface="Tahoma" pitchFamily="34" charset="0"/>
                <a:cs typeface="Tahoma" pitchFamily="34" charset="0"/>
              </a:rPr>
              <a:t>Distinguish them from Products</a:t>
            </a:r>
          </a:p>
          <a:p>
            <a:pPr>
              <a:buFontTx/>
              <a:buNone/>
            </a:pPr>
            <a:endParaRPr lang="en-US" sz="2400" dirty="0">
              <a:solidFill>
                <a:schemeClr val="tx1"/>
              </a:solidFill>
              <a:latin typeface="Tahoma" pitchFamily="34" charset="0"/>
              <a:ea typeface="Tahoma" pitchFamily="34" charset="0"/>
              <a:cs typeface="Tahoma" pitchFamily="34" charset="0"/>
            </a:endParaRPr>
          </a:p>
          <a:p>
            <a:pPr marL="457200" indent="-457200">
              <a:spcAft>
                <a:spcPts val="1200"/>
              </a:spcAft>
              <a:buClrTx/>
            </a:pPr>
            <a:r>
              <a:rPr lang="en-US" sz="2400" dirty="0">
                <a:solidFill>
                  <a:schemeClr val="tx1"/>
                </a:solidFill>
                <a:latin typeface="Tahoma" pitchFamily="34" charset="0"/>
                <a:ea typeface="Tahoma" pitchFamily="34" charset="0"/>
                <a:cs typeface="Tahoma" pitchFamily="34" charset="0"/>
              </a:rPr>
              <a:t>The intangibility of </a:t>
            </a:r>
            <a:r>
              <a:rPr lang="en-US" sz="2400" dirty="0" smtClean="0">
                <a:solidFill>
                  <a:schemeClr val="tx1"/>
                </a:solidFill>
                <a:latin typeface="Tahoma" pitchFamily="34" charset="0"/>
                <a:ea typeface="Tahoma" pitchFamily="34" charset="0"/>
                <a:cs typeface="Tahoma" pitchFamily="34" charset="0"/>
              </a:rPr>
              <a:t>services.</a:t>
            </a:r>
            <a:endParaRPr lang="en-US" sz="2400" dirty="0">
              <a:solidFill>
                <a:schemeClr val="tx1"/>
              </a:solidFill>
              <a:latin typeface="Tahoma" pitchFamily="34" charset="0"/>
              <a:ea typeface="Tahoma" pitchFamily="34" charset="0"/>
              <a:cs typeface="Tahoma" pitchFamily="34" charset="0"/>
            </a:endParaRPr>
          </a:p>
          <a:p>
            <a:pPr marL="457200" indent="-457200">
              <a:spcAft>
                <a:spcPts val="1200"/>
              </a:spcAft>
              <a:buClrTx/>
            </a:pPr>
            <a:r>
              <a:rPr lang="en-US" sz="2400" dirty="0">
                <a:solidFill>
                  <a:schemeClr val="tx1"/>
                </a:solidFill>
                <a:latin typeface="Tahoma" pitchFamily="34" charset="0"/>
                <a:ea typeface="Tahoma" pitchFamily="34" charset="0"/>
                <a:cs typeface="Tahoma" pitchFamily="34" charset="0"/>
              </a:rPr>
              <a:t>The inseparability of services from service providers</a:t>
            </a:r>
          </a:p>
          <a:p>
            <a:pPr marL="457200" indent="-457200">
              <a:spcAft>
                <a:spcPts val="1200"/>
              </a:spcAft>
              <a:buClrTx/>
            </a:pPr>
            <a:r>
              <a:rPr lang="en-US" sz="2400" dirty="0" smtClean="0">
                <a:solidFill>
                  <a:schemeClr val="tx1"/>
                </a:solidFill>
                <a:latin typeface="Tahoma" pitchFamily="34" charset="0"/>
                <a:ea typeface="Tahoma" pitchFamily="34" charset="0"/>
                <a:cs typeface="Tahoma" pitchFamily="34" charset="0"/>
              </a:rPr>
              <a:t>The </a:t>
            </a:r>
            <a:r>
              <a:rPr lang="en-US" sz="2400" dirty="0">
                <a:solidFill>
                  <a:schemeClr val="tx1"/>
                </a:solidFill>
                <a:latin typeface="Tahoma" pitchFamily="34" charset="0"/>
                <a:ea typeface="Tahoma" pitchFamily="34" charset="0"/>
                <a:cs typeface="Tahoma" pitchFamily="34" charset="0"/>
              </a:rPr>
              <a:t>difficulty of standardizing </a:t>
            </a:r>
            <a:r>
              <a:rPr lang="en-US" sz="2400" dirty="0" smtClean="0">
                <a:solidFill>
                  <a:schemeClr val="tx1"/>
                </a:solidFill>
                <a:latin typeface="Tahoma" pitchFamily="34" charset="0"/>
                <a:ea typeface="Tahoma" pitchFamily="34" charset="0"/>
                <a:cs typeface="Tahoma" pitchFamily="34" charset="0"/>
              </a:rPr>
              <a:t>services.</a:t>
            </a:r>
            <a:endParaRPr lang="en-US" sz="2400" dirty="0">
              <a:solidFill>
                <a:schemeClr val="tx1"/>
              </a:solidFill>
              <a:latin typeface="Tahoma" pitchFamily="34" charset="0"/>
              <a:ea typeface="Tahoma" pitchFamily="34" charset="0"/>
              <a:cs typeface="Tahoma" pitchFamily="34" charset="0"/>
            </a:endParaRPr>
          </a:p>
          <a:p>
            <a:pPr marL="457200" indent="-457200">
              <a:spcAft>
                <a:spcPts val="1200"/>
              </a:spcAft>
              <a:buClrTx/>
            </a:pPr>
            <a:r>
              <a:rPr lang="en-US" sz="2400" dirty="0">
                <a:solidFill>
                  <a:schemeClr val="tx1"/>
                </a:solidFill>
                <a:latin typeface="Tahoma" pitchFamily="34" charset="0"/>
                <a:ea typeface="Tahoma" pitchFamily="34" charset="0"/>
                <a:cs typeface="Tahoma" pitchFamily="34" charset="0"/>
              </a:rPr>
              <a:t>The high degree of customer involvement in </a:t>
            </a:r>
            <a:r>
              <a:rPr lang="en-US" sz="2400" dirty="0" smtClean="0">
                <a:solidFill>
                  <a:schemeClr val="tx1"/>
                </a:solidFill>
                <a:latin typeface="Tahoma" pitchFamily="34" charset="0"/>
                <a:ea typeface="Tahoma" pitchFamily="34" charset="0"/>
                <a:cs typeface="Tahoma" pitchFamily="34" charset="0"/>
              </a:rPr>
              <a:t>services.</a:t>
            </a:r>
            <a:endParaRPr lang="en-US" sz="2400" dirty="0">
              <a:solidFill>
                <a:schemeClr val="tx1"/>
              </a:solidFill>
              <a:latin typeface="Tahoma" pitchFamily="34" charset="0"/>
              <a:ea typeface="Tahoma" pitchFamily="34" charset="0"/>
              <a:cs typeface="Tahoma" pitchFamily="34" charset="0"/>
            </a:endParaRPr>
          </a:p>
          <a:p>
            <a:pPr marL="0" indent="0">
              <a:spcAft>
                <a:spcPts val="1200"/>
              </a:spcAft>
              <a:buClrTx/>
              <a:buNone/>
            </a:pPr>
            <a:endParaRPr lang="en-US" sz="2400" dirty="0">
              <a:solidFill>
                <a:schemeClr val="tx1"/>
              </a:solidFill>
              <a:latin typeface="Tahoma" pitchFamily="34" charset="0"/>
              <a:ea typeface="Tahoma" pitchFamily="34" charset="0"/>
              <a:cs typeface="Tahoma" pitchFamily="34" charset="0"/>
            </a:endParaRPr>
          </a:p>
        </p:txBody>
      </p:sp>
      <p:sp>
        <p:nvSpPr>
          <p:cNvPr id="15406" name="Rectangle 46"/>
          <p:cNvSpPr>
            <a:spLocks noChangeArrowheads="1"/>
          </p:cNvSpPr>
          <p:nvPr/>
        </p:nvSpPr>
        <p:spPr bwMode="auto">
          <a:xfrm>
            <a:off x="238125" y="-130175"/>
            <a:ext cx="184150" cy="473075"/>
          </a:xfrm>
          <a:prstGeom prst="rect">
            <a:avLst/>
          </a:prstGeom>
          <a:noFill/>
          <a:ln w="9525">
            <a:noFill/>
            <a:miter lim="800000"/>
            <a:headEnd/>
            <a:tailEnd/>
          </a:ln>
          <a:effectLst/>
        </p:spPr>
        <p:txBody>
          <a:bodyPr wrap="none">
            <a:spAutoFit/>
          </a:bodyPr>
          <a:lstStyle/>
          <a:p>
            <a:endParaRPr lang="en-US">
              <a:latin typeface="Geneva" charset="0"/>
            </a:endParaRPr>
          </a:p>
        </p:txBody>
      </p:sp>
      <p:sp>
        <p:nvSpPr>
          <p:cNvPr id="15465" name="Rectangle 105"/>
          <p:cNvSpPr>
            <a:spLocks noChangeArrowheads="1"/>
          </p:cNvSpPr>
          <p:nvPr/>
        </p:nvSpPr>
        <p:spPr bwMode="auto">
          <a:xfrm>
            <a:off x="5410200" y="2514600"/>
            <a:ext cx="325438" cy="396875"/>
          </a:xfrm>
          <a:prstGeom prst="rect">
            <a:avLst/>
          </a:prstGeom>
          <a:noFill/>
          <a:ln w="9525">
            <a:noFill/>
            <a:miter lim="800000"/>
            <a:headEnd/>
            <a:tailEnd/>
          </a:ln>
          <a:effectLst/>
        </p:spPr>
        <p:txBody>
          <a:bodyPr>
            <a:spAutoFit/>
          </a:bodyPr>
          <a:lstStyle/>
          <a:p>
            <a:endParaRPr lang="en-US" sz="2000">
              <a:solidFill>
                <a:srgbClr val="800000"/>
              </a:solidFill>
              <a:latin typeface="Arial" charset="0"/>
            </a:endParaRPr>
          </a:p>
        </p:txBody>
      </p:sp>
      <p:sp>
        <p:nvSpPr>
          <p:cNvPr id="17" name="TextBox 16"/>
          <p:cNvSpPr txBox="1"/>
          <p:nvPr/>
        </p:nvSpPr>
        <p:spPr>
          <a:xfrm>
            <a:off x="1" y="694284"/>
            <a:ext cx="875598" cy="584776"/>
          </a:xfrm>
          <a:prstGeom prst="rect">
            <a:avLst/>
          </a:prstGeom>
          <a:noFill/>
        </p:spPr>
        <p:txBody>
          <a:bodyPr wrap="square" rtlCol="0">
            <a:spAutoFit/>
          </a:bodyPr>
          <a:lstStyle/>
          <a:p>
            <a:pPr algn="ctr"/>
            <a:r>
              <a:rPr lang="en-US" sz="3200" dirty="0" smtClean="0">
                <a:solidFill>
                  <a:schemeClr val="bg1"/>
                </a:solidFill>
                <a:latin typeface="Tahoma"/>
                <a:cs typeface="Tahoma"/>
              </a:rPr>
              <a:t>3</a:t>
            </a:r>
            <a:endParaRPr lang="en-US" sz="3200" i="0" dirty="0">
              <a:solidFill>
                <a:schemeClr val="bg1"/>
              </a:solidFill>
              <a:latin typeface="Tahoma"/>
              <a:cs typeface="Tahom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32" name="Rectangle 48"/>
          <p:cNvSpPr>
            <a:spLocks noChangeArrowheads="1"/>
          </p:cNvSpPr>
          <p:nvPr/>
        </p:nvSpPr>
        <p:spPr bwMode="auto">
          <a:xfrm>
            <a:off x="228600" y="152400"/>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6434" name="Rectangle 50"/>
          <p:cNvSpPr>
            <a:spLocks noGrp="1" noChangeArrowheads="1"/>
          </p:cNvSpPr>
          <p:nvPr>
            <p:ph type="title"/>
          </p:nvPr>
        </p:nvSpPr>
        <p:spPr>
          <a:xfrm>
            <a:off x="948600" y="274638"/>
            <a:ext cx="7925910" cy="717400"/>
          </a:xfrm>
        </p:spPr>
        <p:txBody>
          <a:bodyPr/>
          <a:lstStyle/>
          <a:p>
            <a:r>
              <a:rPr lang="en-US" sz="3200" b="1" dirty="0">
                <a:latin typeface="Tahoma" pitchFamily="34" charset="0"/>
                <a:ea typeface="Tahoma" pitchFamily="34" charset="0"/>
                <a:cs typeface="Tahoma" pitchFamily="34" charset="0"/>
              </a:rPr>
              <a:t>Intangibility of Services</a:t>
            </a:r>
            <a:endParaRPr lang="en-US" dirty="0">
              <a:latin typeface="Tahoma" pitchFamily="34" charset="0"/>
              <a:ea typeface="Tahoma" pitchFamily="34" charset="0"/>
              <a:cs typeface="Tahoma" pitchFamily="34" charset="0"/>
            </a:endParaRPr>
          </a:p>
        </p:txBody>
      </p:sp>
      <p:sp>
        <p:nvSpPr>
          <p:cNvPr id="16555" name="Rectangle 171"/>
          <p:cNvSpPr>
            <a:spLocks noChangeArrowheads="1"/>
          </p:cNvSpPr>
          <p:nvPr/>
        </p:nvSpPr>
        <p:spPr bwMode="auto">
          <a:xfrm>
            <a:off x="5641347" y="1752599"/>
            <a:ext cx="2916057" cy="3600986"/>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Product</a:t>
            </a:r>
          </a:p>
          <a:p>
            <a:pPr algn="ctr"/>
            <a:endParaRPr lang="en-US" sz="2000" b="1"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Consumers </a:t>
            </a:r>
            <a:r>
              <a:rPr lang="en-US" sz="2000" dirty="0">
                <a:latin typeface="Tahoma" pitchFamily="34" charset="0"/>
                <a:ea typeface="Tahoma" pitchFamily="34" charset="0"/>
                <a:cs typeface="Tahoma" pitchFamily="34" charset="0"/>
              </a:rPr>
              <a:t>have more </a:t>
            </a:r>
          </a:p>
          <a:p>
            <a:pPr algn="ctr"/>
            <a:r>
              <a:rPr lang="en-US" sz="2000" dirty="0">
                <a:latin typeface="Tahoma" pitchFamily="34" charset="0"/>
                <a:ea typeface="Tahoma" pitchFamily="34" charset="0"/>
                <a:cs typeface="Tahoma" pitchFamily="34" charset="0"/>
              </a:rPr>
              <a:t>definite impressions &amp;</a:t>
            </a:r>
          </a:p>
          <a:p>
            <a:pPr algn="ctr"/>
            <a:r>
              <a:rPr lang="en-US" sz="2000" dirty="0">
                <a:latin typeface="Tahoma" pitchFamily="34" charset="0"/>
                <a:ea typeface="Tahoma" pitchFamily="34" charset="0"/>
                <a:cs typeface="Tahoma" pitchFamily="34" charset="0"/>
              </a:rPr>
              <a:t>preferences about physical</a:t>
            </a:r>
          </a:p>
          <a:p>
            <a:pPr algn="ctr"/>
            <a:r>
              <a:rPr lang="en-US" sz="2000" dirty="0">
                <a:latin typeface="Tahoma" pitchFamily="34" charset="0"/>
                <a:ea typeface="Tahoma" pitchFamily="34" charset="0"/>
                <a:cs typeface="Tahoma" pitchFamily="34" charset="0"/>
              </a:rPr>
              <a:t>products because of </a:t>
            </a:r>
          </a:p>
          <a:p>
            <a:pPr algn="ctr"/>
            <a:r>
              <a:rPr lang="en-US" sz="2000" dirty="0">
                <a:latin typeface="Tahoma" pitchFamily="34" charset="0"/>
                <a:ea typeface="Tahoma" pitchFamily="34" charset="0"/>
                <a:cs typeface="Tahoma" pitchFamily="34" charset="0"/>
              </a:rPr>
              <a:t>their </a:t>
            </a:r>
            <a:r>
              <a:rPr lang="en-US" sz="2000" dirty="0" smtClean="0">
                <a:latin typeface="Tahoma" pitchFamily="34" charset="0"/>
                <a:ea typeface="Tahoma" pitchFamily="34" charset="0"/>
                <a:cs typeface="Tahoma" pitchFamily="34" charset="0"/>
              </a:rPr>
              <a:t>tangibility</a:t>
            </a: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p:txBody>
      </p:sp>
      <p:sp>
        <p:nvSpPr>
          <p:cNvPr id="16561" name="Rectangle 177"/>
          <p:cNvSpPr>
            <a:spLocks noChangeArrowheads="1"/>
          </p:cNvSpPr>
          <p:nvPr/>
        </p:nvSpPr>
        <p:spPr bwMode="auto">
          <a:xfrm>
            <a:off x="1250829" y="1752600"/>
            <a:ext cx="2932982" cy="3908762"/>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Service</a:t>
            </a:r>
          </a:p>
          <a:p>
            <a:pPr algn="ctr"/>
            <a:endParaRPr lang="en-US" sz="2000" b="1"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a:p>
            <a:pPr marL="285750" indent="-285750" algn="ctr">
              <a:buFont typeface="Arial" panose="020B0604020202020204" pitchFamily="34" charset="0"/>
              <a:buChar char="•"/>
            </a:pPr>
            <a:r>
              <a:rPr lang="en-US" sz="2000" dirty="0" smtClean="0">
                <a:latin typeface="Tahoma" pitchFamily="34" charset="0"/>
                <a:ea typeface="Tahoma" pitchFamily="34" charset="0"/>
                <a:cs typeface="Tahoma" pitchFamily="34" charset="0"/>
              </a:rPr>
              <a:t>Much </a:t>
            </a:r>
            <a:r>
              <a:rPr lang="en-US" sz="2000" dirty="0">
                <a:latin typeface="Tahoma" pitchFamily="34" charset="0"/>
                <a:ea typeface="Tahoma" pitchFamily="34" charset="0"/>
                <a:cs typeface="Tahoma" pitchFamily="34" charset="0"/>
              </a:rPr>
              <a:t>less tangible</a:t>
            </a:r>
          </a:p>
          <a:p>
            <a:pPr algn="ctr"/>
            <a:r>
              <a:rPr lang="en-US" sz="2000" dirty="0">
                <a:latin typeface="Tahoma" pitchFamily="34" charset="0"/>
                <a:ea typeface="Tahoma" pitchFamily="34" charset="0"/>
                <a:cs typeface="Tahoma" pitchFamily="34" charset="0"/>
              </a:rPr>
              <a:t>than physical </a:t>
            </a:r>
            <a:r>
              <a:rPr lang="en-US" sz="2000" dirty="0" smtClean="0">
                <a:latin typeface="Tahoma" pitchFamily="34" charset="0"/>
                <a:ea typeface="Tahoma" pitchFamily="34" charset="0"/>
                <a:cs typeface="Tahoma" pitchFamily="34" charset="0"/>
              </a:rPr>
              <a:t>products</a:t>
            </a: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marL="171450" indent="-171450" algn="ctr">
              <a:buFont typeface="Arial" panose="020B0604020202020204" pitchFamily="34" charset="0"/>
              <a:buChar char="•"/>
            </a:pPr>
            <a:r>
              <a:rPr lang="en-US" sz="2000" dirty="0">
                <a:latin typeface="Tahoma" pitchFamily="34" charset="0"/>
                <a:ea typeface="Tahoma" pitchFamily="34" charset="0"/>
                <a:cs typeface="Tahoma" pitchFamily="34" charset="0"/>
              </a:rPr>
              <a:t> </a:t>
            </a:r>
            <a:r>
              <a:rPr lang="en-US" sz="2000" dirty="0" smtClean="0">
                <a:latin typeface="Tahoma" pitchFamily="34" charset="0"/>
                <a:ea typeface="Tahoma" pitchFamily="34" charset="0"/>
                <a:cs typeface="Tahoma" pitchFamily="34" charset="0"/>
              </a:rPr>
              <a:t>Difficult </a:t>
            </a:r>
            <a:r>
              <a:rPr lang="en-US" sz="2000" dirty="0">
                <a:latin typeface="Tahoma" pitchFamily="34" charset="0"/>
                <a:ea typeface="Tahoma" pitchFamily="34" charset="0"/>
                <a:cs typeface="Tahoma" pitchFamily="34" charset="0"/>
              </a:rPr>
              <a:t>to differentiate</a:t>
            </a:r>
          </a:p>
          <a:p>
            <a:pPr algn="ctr"/>
            <a:r>
              <a:rPr lang="en-US" sz="2000" dirty="0" smtClean="0">
                <a:latin typeface="Tahoma" pitchFamily="34" charset="0"/>
                <a:ea typeface="Tahoma" pitchFamily="34" charset="0"/>
                <a:cs typeface="Tahoma" pitchFamily="34" charset="0"/>
              </a:rPr>
              <a:t>Brands .</a:t>
            </a: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p:txBody>
      </p:sp>
      <p:sp>
        <p:nvSpPr>
          <p:cNvPr id="16563" name="Rectangle 179"/>
          <p:cNvSpPr>
            <a:spLocks noChangeArrowheads="1"/>
          </p:cNvSpPr>
          <p:nvPr/>
        </p:nvSpPr>
        <p:spPr bwMode="auto">
          <a:xfrm>
            <a:off x="4597879" y="2884733"/>
            <a:ext cx="914400" cy="1015663"/>
          </a:xfrm>
          <a:prstGeom prst="rect">
            <a:avLst/>
          </a:prstGeom>
          <a:noFill/>
          <a:ln w="9525">
            <a:noFill/>
            <a:miter lim="800000"/>
            <a:headEnd/>
            <a:tailEnd/>
          </a:ln>
          <a:effectLst/>
        </p:spPr>
        <p:txBody>
          <a:bodyPr wrap="square">
            <a:spAutoFit/>
          </a:bodyPr>
          <a:lstStyle/>
          <a:p>
            <a:r>
              <a:rPr lang="en-US" sz="6000" dirty="0">
                <a:solidFill>
                  <a:srgbClr val="990000"/>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9" name="Rectangle 21"/>
          <p:cNvSpPr>
            <a:spLocks noGrp="1" noChangeArrowheads="1"/>
          </p:cNvSpPr>
          <p:nvPr>
            <p:ph type="title"/>
          </p:nvPr>
        </p:nvSpPr>
        <p:spPr>
          <a:xfrm>
            <a:off x="948600" y="274638"/>
            <a:ext cx="7925910" cy="717400"/>
          </a:xfrm>
        </p:spPr>
        <p:txBody>
          <a:bodyPr/>
          <a:lstStyle/>
          <a:p>
            <a:r>
              <a:rPr lang="en-US" sz="3200" b="1" dirty="0">
                <a:latin typeface="Tahoma" pitchFamily="34" charset="0"/>
                <a:ea typeface="Tahoma" pitchFamily="34" charset="0"/>
                <a:cs typeface="Tahoma" pitchFamily="34" charset="0"/>
              </a:rPr>
              <a:t>Inseparability of Services</a:t>
            </a:r>
            <a:endParaRPr lang="en-US" sz="3600" b="1" dirty="0">
              <a:latin typeface="Tahoma" pitchFamily="34" charset="0"/>
              <a:ea typeface="Tahoma" pitchFamily="34" charset="0"/>
              <a:cs typeface="Tahoma" pitchFamily="34" charset="0"/>
            </a:endParaRPr>
          </a:p>
        </p:txBody>
      </p:sp>
      <p:sp>
        <p:nvSpPr>
          <p:cNvPr id="17581" name="Rectangle 173"/>
          <p:cNvSpPr>
            <a:spLocks noChangeArrowheads="1"/>
          </p:cNvSpPr>
          <p:nvPr/>
        </p:nvSpPr>
        <p:spPr bwMode="auto">
          <a:xfrm>
            <a:off x="5615138" y="1725284"/>
            <a:ext cx="2916057" cy="3293209"/>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Product</a:t>
            </a:r>
          </a:p>
          <a:p>
            <a:pPr algn="ctr"/>
            <a:endParaRPr lang="en-US" sz="2000" b="1"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An </a:t>
            </a:r>
            <a:r>
              <a:rPr lang="en-US" sz="2000" dirty="0">
                <a:latin typeface="Tahoma" pitchFamily="34" charset="0"/>
                <a:ea typeface="Tahoma" pitchFamily="34" charset="0"/>
                <a:cs typeface="Tahoma" pitchFamily="34" charset="0"/>
              </a:rPr>
              <a:t>entity that</a:t>
            </a:r>
          </a:p>
          <a:p>
            <a:pPr algn="ctr"/>
            <a:r>
              <a:rPr lang="en-US" sz="2000" dirty="0">
                <a:latin typeface="Tahoma" pitchFamily="34" charset="0"/>
                <a:ea typeface="Tahoma" pitchFamily="34" charset="0"/>
                <a:cs typeface="Tahoma" pitchFamily="34" charset="0"/>
              </a:rPr>
              <a:t>exists </a:t>
            </a:r>
            <a:r>
              <a:rPr lang="en-US" sz="2000" b="1" dirty="0" smtClean="0">
                <a:solidFill>
                  <a:srgbClr val="0000CC"/>
                </a:solidFill>
                <a:latin typeface="Tahoma" pitchFamily="34" charset="0"/>
                <a:ea typeface="Tahoma" pitchFamily="34" charset="0"/>
                <a:cs typeface="Tahoma" pitchFamily="34" charset="0"/>
              </a:rPr>
              <a:t>separately</a:t>
            </a:r>
            <a:r>
              <a:rPr lang="en-US" sz="2000" dirty="0" smtClean="0">
                <a:latin typeface="Tahoma" pitchFamily="34" charset="0"/>
                <a:ea typeface="Tahoma" pitchFamily="34" charset="0"/>
                <a:cs typeface="Tahoma" pitchFamily="34" charset="0"/>
              </a:rPr>
              <a:t> </a:t>
            </a:r>
            <a:r>
              <a:rPr lang="en-US" sz="2000" dirty="0">
                <a:latin typeface="Tahoma" pitchFamily="34" charset="0"/>
                <a:ea typeface="Tahoma" pitchFamily="34" charset="0"/>
                <a:cs typeface="Tahoma" pitchFamily="34" charset="0"/>
              </a:rPr>
              <a:t>from</a:t>
            </a:r>
          </a:p>
          <a:p>
            <a:pPr algn="ctr"/>
            <a:r>
              <a:rPr lang="en-US" sz="2000" dirty="0">
                <a:latin typeface="Tahoma" pitchFamily="34" charset="0"/>
                <a:ea typeface="Tahoma" pitchFamily="34" charset="0"/>
                <a:cs typeface="Tahoma" pitchFamily="34" charset="0"/>
              </a:rPr>
              <a:t>the manufacturer </a:t>
            </a:r>
            <a:r>
              <a:rPr lang="en-US" sz="2000" dirty="0" smtClean="0">
                <a:latin typeface="Tahoma" pitchFamily="34" charset="0"/>
                <a:ea typeface="Tahoma" pitchFamily="34" charset="0"/>
                <a:cs typeface="Tahoma" pitchFamily="34" charset="0"/>
              </a:rPr>
              <a:t>itself.</a:t>
            </a: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p:txBody>
      </p:sp>
      <p:sp>
        <p:nvSpPr>
          <p:cNvPr id="19" name="Rectangle 179"/>
          <p:cNvSpPr>
            <a:spLocks noChangeArrowheads="1"/>
          </p:cNvSpPr>
          <p:nvPr/>
        </p:nvSpPr>
        <p:spPr bwMode="auto">
          <a:xfrm>
            <a:off x="4474264" y="2702322"/>
            <a:ext cx="914400" cy="1015663"/>
          </a:xfrm>
          <a:prstGeom prst="rect">
            <a:avLst/>
          </a:prstGeom>
          <a:noFill/>
          <a:ln w="9525">
            <a:noFill/>
            <a:miter lim="800000"/>
            <a:headEnd/>
            <a:tailEnd/>
          </a:ln>
          <a:effectLst/>
        </p:spPr>
        <p:txBody>
          <a:bodyPr wrap="square">
            <a:spAutoFit/>
          </a:bodyPr>
          <a:lstStyle/>
          <a:p>
            <a:r>
              <a:rPr lang="en-US" sz="6000" dirty="0">
                <a:solidFill>
                  <a:srgbClr val="990000"/>
                </a:solidFill>
                <a:latin typeface="Tahoma" pitchFamily="34" charset="0"/>
                <a:ea typeface="Tahoma" pitchFamily="34" charset="0"/>
                <a:cs typeface="Tahoma" pitchFamily="34" charset="0"/>
              </a:rPr>
              <a:t>≠</a:t>
            </a:r>
          </a:p>
        </p:txBody>
      </p:sp>
      <p:sp>
        <p:nvSpPr>
          <p:cNvPr id="20" name="Rectangle 172"/>
          <p:cNvSpPr>
            <a:spLocks noChangeArrowheads="1"/>
          </p:cNvSpPr>
          <p:nvPr/>
        </p:nvSpPr>
        <p:spPr bwMode="auto">
          <a:xfrm>
            <a:off x="1285007" y="1725284"/>
            <a:ext cx="2916057" cy="3293209"/>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Service</a:t>
            </a:r>
          </a:p>
          <a:p>
            <a:pPr algn="ctr"/>
            <a:endParaRPr lang="en-US" sz="2000" b="1"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Inseparably </a:t>
            </a:r>
            <a:r>
              <a:rPr lang="en-US" sz="2000" dirty="0">
                <a:latin typeface="Tahoma" pitchFamily="34" charset="0"/>
                <a:ea typeface="Tahoma" pitchFamily="34" charset="0"/>
                <a:cs typeface="Tahoma" pitchFamily="34" charset="0"/>
              </a:rPr>
              <a:t>tied to</a:t>
            </a:r>
          </a:p>
          <a:p>
            <a:pPr algn="ctr"/>
            <a:r>
              <a:rPr lang="en-US" sz="2000" b="1" dirty="0">
                <a:solidFill>
                  <a:srgbClr val="0000CC"/>
                </a:solidFill>
                <a:latin typeface="Tahoma" pitchFamily="34" charset="0"/>
                <a:ea typeface="Tahoma" pitchFamily="34" charset="0"/>
                <a:cs typeface="Tahoma" pitchFamily="34" charset="0"/>
              </a:rPr>
              <a:t>provider of service</a:t>
            </a:r>
          </a:p>
          <a:p>
            <a:pPr algn="ctr"/>
            <a:endParaRPr lang="en-US" sz="2000"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Services </a:t>
            </a:r>
            <a:r>
              <a:rPr lang="en-US" sz="2000" dirty="0">
                <a:latin typeface="Tahoma" pitchFamily="34" charset="0"/>
                <a:ea typeface="Tahoma" pitchFamily="34" charset="0"/>
                <a:cs typeface="Tahoma" pitchFamily="34" charset="0"/>
              </a:rPr>
              <a:t>produced do</a:t>
            </a:r>
          </a:p>
          <a:p>
            <a:pPr algn="ctr"/>
            <a:r>
              <a:rPr lang="en-US" sz="2000" dirty="0">
                <a:latin typeface="Tahoma" pitchFamily="34" charset="0"/>
                <a:ea typeface="Tahoma" pitchFamily="34" charset="0"/>
                <a:cs typeface="Tahoma" pitchFamily="34" charset="0"/>
              </a:rPr>
              <a:t>not exist as entities in</a:t>
            </a:r>
          </a:p>
          <a:p>
            <a:pPr algn="ctr"/>
            <a:r>
              <a:rPr lang="en-US" sz="2000" dirty="0">
                <a:latin typeface="Tahoma" pitchFamily="34" charset="0"/>
                <a:ea typeface="Tahoma" pitchFamily="34" charset="0"/>
                <a:cs typeface="Tahoma" pitchFamily="34" charset="0"/>
              </a:rPr>
              <a:t>and of </a:t>
            </a:r>
            <a:r>
              <a:rPr lang="en-US" sz="2000" dirty="0" smtClean="0">
                <a:latin typeface="Tahoma" pitchFamily="34" charset="0"/>
                <a:ea typeface="Tahoma" pitchFamily="34" charset="0"/>
                <a:cs typeface="Tahoma" pitchFamily="34" charset="0"/>
              </a:rPr>
              <a:t>themselves.</a:t>
            </a: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ChangeArrowheads="1"/>
          </p:cNvSpPr>
          <p:nvPr/>
        </p:nvSpPr>
        <p:spPr bwMode="auto">
          <a:xfrm>
            <a:off x="7667625" y="100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8471" name="Rectangle 39"/>
          <p:cNvSpPr>
            <a:spLocks noChangeArrowheads="1"/>
          </p:cNvSpPr>
          <p:nvPr/>
        </p:nvSpPr>
        <p:spPr bwMode="auto">
          <a:xfrm>
            <a:off x="7678738" y="49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8478" name="Rectangle 46"/>
          <p:cNvSpPr>
            <a:spLocks noChangeArrowheads="1"/>
          </p:cNvSpPr>
          <p:nvPr/>
        </p:nvSpPr>
        <p:spPr bwMode="auto">
          <a:xfrm>
            <a:off x="685800" y="0"/>
            <a:ext cx="7772400" cy="1143000"/>
          </a:xfrm>
          <a:prstGeom prst="rect">
            <a:avLst/>
          </a:prstGeom>
          <a:noFill/>
          <a:ln w="9525">
            <a:noFill/>
            <a:miter lim="800000"/>
            <a:headEnd/>
            <a:tailEnd/>
          </a:ln>
          <a:effectLst/>
        </p:spPr>
        <p:txBody>
          <a:bodyPr anchor="ctr"/>
          <a:lstStyle/>
          <a:p>
            <a:pPr algn="ctr" eaLnBrk="1" hangingPunct="1"/>
            <a:endParaRPr lang="en-US" sz="3600" b="1">
              <a:solidFill>
                <a:schemeClr val="tx2"/>
              </a:solidFill>
              <a:effectLst>
                <a:outerShdw blurRad="38100" dist="38100" dir="2700000" algn="tl">
                  <a:srgbClr val="000000"/>
                </a:outerShdw>
              </a:effectLst>
              <a:latin typeface="Palatino" charset="0"/>
            </a:endParaRPr>
          </a:p>
        </p:txBody>
      </p:sp>
      <p:sp>
        <p:nvSpPr>
          <p:cNvPr id="18484" name="Rectangle 52"/>
          <p:cNvSpPr>
            <a:spLocks noGrp="1" noChangeArrowheads="1"/>
          </p:cNvSpPr>
          <p:nvPr>
            <p:ph type="title"/>
          </p:nvPr>
        </p:nvSpPr>
        <p:spPr>
          <a:xfrm>
            <a:off x="948600" y="202826"/>
            <a:ext cx="7925910" cy="708773"/>
          </a:xfrm>
        </p:spPr>
        <p:txBody>
          <a:bodyPr/>
          <a:lstStyle/>
          <a:p>
            <a:r>
              <a:rPr lang="en-US" sz="3200" b="1" dirty="0">
                <a:latin typeface="Tahoma" pitchFamily="34" charset="0"/>
                <a:ea typeface="Tahoma" pitchFamily="34" charset="0"/>
                <a:cs typeface="Tahoma" pitchFamily="34" charset="0"/>
              </a:rPr>
              <a:t>Difficulty of Standardization</a:t>
            </a:r>
            <a:endParaRPr lang="en-US" dirty="0">
              <a:latin typeface="Tahoma" pitchFamily="34" charset="0"/>
              <a:ea typeface="Tahoma" pitchFamily="34" charset="0"/>
              <a:cs typeface="Tahoma" pitchFamily="34" charset="0"/>
            </a:endParaRPr>
          </a:p>
        </p:txBody>
      </p:sp>
      <p:sp>
        <p:nvSpPr>
          <p:cNvPr id="18511" name="Rectangle 79"/>
          <p:cNvSpPr>
            <a:spLocks noChangeArrowheads="1"/>
          </p:cNvSpPr>
          <p:nvPr/>
        </p:nvSpPr>
        <p:spPr bwMode="auto">
          <a:xfrm>
            <a:off x="1138641" y="1522563"/>
            <a:ext cx="3165940" cy="4216539"/>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Service</a:t>
            </a:r>
          </a:p>
          <a:p>
            <a:pPr algn="ctr"/>
            <a:endParaRPr lang="en-US" sz="2000" b="1"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More </a:t>
            </a:r>
            <a:r>
              <a:rPr lang="en-US" sz="2000" dirty="0">
                <a:latin typeface="Tahoma" pitchFamily="34" charset="0"/>
                <a:ea typeface="Tahoma" pitchFamily="34" charset="0"/>
                <a:cs typeface="Tahoma" pitchFamily="34" charset="0"/>
              </a:rPr>
              <a:t>difficult to </a:t>
            </a:r>
          </a:p>
          <a:p>
            <a:pPr algn="ctr"/>
            <a:r>
              <a:rPr lang="en-US" sz="2000" dirty="0">
                <a:latin typeface="Tahoma" pitchFamily="34" charset="0"/>
                <a:ea typeface="Tahoma" pitchFamily="34" charset="0"/>
                <a:cs typeface="Tahoma" pitchFamily="34" charset="0"/>
              </a:rPr>
              <a:t>standardize than products</a:t>
            </a:r>
          </a:p>
          <a:p>
            <a:pPr algn="ctr"/>
            <a:endParaRPr lang="en-US" sz="2000"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Variability </a:t>
            </a:r>
            <a:r>
              <a:rPr lang="en-US" sz="2000" dirty="0">
                <a:latin typeface="Tahoma" pitchFamily="34" charset="0"/>
                <a:ea typeface="Tahoma" pitchFamily="34" charset="0"/>
                <a:cs typeface="Tahoma" pitchFamily="34" charset="0"/>
              </a:rPr>
              <a:t>associated</a:t>
            </a:r>
          </a:p>
          <a:p>
            <a:pPr algn="ctr"/>
            <a:r>
              <a:rPr lang="en-US" sz="2000" dirty="0">
                <a:latin typeface="Tahoma" pitchFamily="34" charset="0"/>
                <a:ea typeface="Tahoma" pitchFamily="34" charset="0"/>
                <a:cs typeface="Tahoma" pitchFamily="34" charset="0"/>
              </a:rPr>
              <a:t>with human element is</a:t>
            </a:r>
          </a:p>
          <a:p>
            <a:pPr algn="ctr"/>
            <a:r>
              <a:rPr lang="en-US" sz="2000" dirty="0">
                <a:latin typeface="Tahoma" pitchFamily="34" charset="0"/>
                <a:ea typeface="Tahoma" pitchFamily="34" charset="0"/>
                <a:cs typeface="Tahoma" pitchFamily="34" charset="0"/>
              </a:rPr>
              <a:t>much more likely </a:t>
            </a:r>
            <a:r>
              <a:rPr lang="en-US" sz="2000" dirty="0" smtClean="0">
                <a:latin typeface="Tahoma" pitchFamily="34" charset="0"/>
                <a:ea typeface="Tahoma" pitchFamily="34" charset="0"/>
                <a:cs typeface="Tahoma" pitchFamily="34" charset="0"/>
              </a:rPr>
              <a:t>into </a:t>
            </a:r>
            <a:r>
              <a:rPr lang="en-US" sz="2000" dirty="0">
                <a:solidFill>
                  <a:srgbClr val="FF0000"/>
                </a:solidFill>
                <a:latin typeface="Tahoma" pitchFamily="34" charset="0"/>
                <a:ea typeface="Tahoma" pitchFamily="34" charset="0"/>
                <a:cs typeface="Tahoma" pitchFamily="34" charset="0"/>
              </a:rPr>
              <a:t>the production </a:t>
            </a:r>
          </a:p>
          <a:p>
            <a:pPr algn="ctr"/>
            <a:r>
              <a:rPr lang="en-US" sz="2000" dirty="0">
                <a:solidFill>
                  <a:srgbClr val="FF0000"/>
                </a:solidFill>
                <a:latin typeface="Tahoma" pitchFamily="34" charset="0"/>
                <a:ea typeface="Tahoma" pitchFamily="34" charset="0"/>
                <a:cs typeface="Tahoma" pitchFamily="34" charset="0"/>
              </a:rPr>
              <a:t>of services </a:t>
            </a:r>
            <a:r>
              <a:rPr lang="en-US" sz="2000" dirty="0">
                <a:latin typeface="Tahoma" pitchFamily="34" charset="0"/>
                <a:ea typeface="Tahoma" pitchFamily="34" charset="0"/>
                <a:cs typeface="Tahoma" pitchFamily="34" charset="0"/>
              </a:rPr>
              <a:t>than into </a:t>
            </a:r>
          </a:p>
          <a:p>
            <a:pPr algn="ctr"/>
            <a:r>
              <a:rPr lang="en-US" sz="2000" dirty="0">
                <a:latin typeface="Tahoma" pitchFamily="34" charset="0"/>
                <a:ea typeface="Tahoma" pitchFamily="34" charset="0"/>
                <a:cs typeface="Tahoma" pitchFamily="34" charset="0"/>
              </a:rPr>
              <a:t>the </a:t>
            </a:r>
            <a:r>
              <a:rPr lang="en-US" sz="2000" dirty="0">
                <a:solidFill>
                  <a:srgbClr val="0000CC"/>
                </a:solidFill>
                <a:latin typeface="Tahoma" pitchFamily="34" charset="0"/>
                <a:ea typeface="Tahoma" pitchFamily="34" charset="0"/>
                <a:cs typeface="Tahoma" pitchFamily="34" charset="0"/>
              </a:rPr>
              <a:t>production of products</a:t>
            </a:r>
          </a:p>
          <a:p>
            <a:pPr algn="ctr"/>
            <a:endParaRPr lang="en-US" sz="2000" dirty="0">
              <a:latin typeface="Tahoma" pitchFamily="34" charset="0"/>
              <a:ea typeface="Tahoma" pitchFamily="34" charset="0"/>
              <a:cs typeface="Tahoma" pitchFamily="34" charset="0"/>
            </a:endParaRPr>
          </a:p>
        </p:txBody>
      </p:sp>
      <p:sp>
        <p:nvSpPr>
          <p:cNvPr id="18512" name="Rectangle 80"/>
          <p:cNvSpPr>
            <a:spLocks noChangeArrowheads="1"/>
          </p:cNvSpPr>
          <p:nvPr/>
        </p:nvSpPr>
        <p:spPr bwMode="auto">
          <a:xfrm>
            <a:off x="5434642" y="1522563"/>
            <a:ext cx="3167639" cy="4216539"/>
          </a:xfrm>
          <a:prstGeom prst="rect">
            <a:avLst/>
          </a:prstGeom>
          <a:solidFill>
            <a:schemeClr val="bg1"/>
          </a:solidFill>
          <a:ln w="9525">
            <a:solidFill>
              <a:schemeClr val="bg1">
                <a:lumMod val="7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Product</a:t>
            </a:r>
          </a:p>
          <a:p>
            <a:pPr algn="ctr"/>
            <a:endParaRPr lang="en-US" sz="2000" b="1"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a:p>
            <a:pPr algn="ctr">
              <a:lnSpc>
                <a:spcPct val="150000"/>
              </a:lnSpc>
            </a:pPr>
            <a:r>
              <a:rPr lang="en-US" sz="2000" dirty="0" smtClean="0">
                <a:latin typeface="Tahoma" pitchFamily="34" charset="0"/>
                <a:ea typeface="Tahoma" pitchFamily="34" charset="0"/>
                <a:cs typeface="Tahoma" pitchFamily="34" charset="0"/>
              </a:rPr>
              <a:t>High </a:t>
            </a:r>
            <a:r>
              <a:rPr lang="en-US" sz="2000" dirty="0">
                <a:latin typeface="Tahoma" pitchFamily="34" charset="0"/>
                <a:ea typeface="Tahoma" pitchFamily="34" charset="0"/>
                <a:cs typeface="Tahoma" pitchFamily="34" charset="0"/>
              </a:rPr>
              <a:t>degree of</a:t>
            </a:r>
          </a:p>
          <a:p>
            <a:pPr algn="ctr">
              <a:lnSpc>
                <a:spcPct val="150000"/>
              </a:lnSpc>
            </a:pPr>
            <a:r>
              <a:rPr lang="en-US" sz="2000" dirty="0">
                <a:latin typeface="Tahoma" pitchFamily="34" charset="0"/>
                <a:ea typeface="Tahoma" pitchFamily="34" charset="0"/>
                <a:cs typeface="Tahoma" pitchFamily="34" charset="0"/>
              </a:rPr>
              <a:t>standardization</a:t>
            </a:r>
          </a:p>
          <a:p>
            <a:pPr algn="ctr">
              <a:lnSpc>
                <a:spcPct val="150000"/>
              </a:lnSpc>
            </a:pPr>
            <a:r>
              <a:rPr lang="en-US" sz="2000" dirty="0">
                <a:latin typeface="Tahoma" pitchFamily="34" charset="0"/>
                <a:ea typeface="Tahoma" pitchFamily="34" charset="0"/>
                <a:cs typeface="Tahoma" pitchFamily="34" charset="0"/>
              </a:rPr>
              <a:t>found in advanced</a:t>
            </a:r>
          </a:p>
          <a:p>
            <a:pPr algn="ctr">
              <a:lnSpc>
                <a:spcPct val="150000"/>
              </a:lnSpc>
            </a:pPr>
            <a:r>
              <a:rPr lang="en-US" sz="2000" dirty="0">
                <a:latin typeface="Tahoma" pitchFamily="34" charset="0"/>
                <a:ea typeface="Tahoma" pitchFamily="34" charset="0"/>
                <a:cs typeface="Tahoma" pitchFamily="34" charset="0"/>
              </a:rPr>
              <a:t>industrial </a:t>
            </a:r>
            <a:r>
              <a:rPr lang="en-US" sz="2000" dirty="0" smtClean="0">
                <a:latin typeface="Tahoma" pitchFamily="34" charset="0"/>
                <a:ea typeface="Tahoma" pitchFamily="34" charset="0"/>
                <a:cs typeface="Tahoma" pitchFamily="34" charset="0"/>
              </a:rPr>
              <a:t>societies</a:t>
            </a: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p:txBody>
      </p:sp>
      <p:sp>
        <p:nvSpPr>
          <p:cNvPr id="23" name="Rectangle 179"/>
          <p:cNvSpPr>
            <a:spLocks noChangeArrowheads="1"/>
          </p:cNvSpPr>
          <p:nvPr/>
        </p:nvSpPr>
        <p:spPr bwMode="auto">
          <a:xfrm>
            <a:off x="4520242" y="2823092"/>
            <a:ext cx="914400" cy="1015663"/>
          </a:xfrm>
          <a:prstGeom prst="rect">
            <a:avLst/>
          </a:prstGeom>
          <a:noFill/>
          <a:ln w="9525">
            <a:noFill/>
            <a:miter lim="800000"/>
            <a:headEnd/>
            <a:tailEnd/>
          </a:ln>
          <a:effectLst/>
        </p:spPr>
        <p:txBody>
          <a:bodyPr wrap="square">
            <a:spAutoFit/>
          </a:bodyPr>
          <a:lstStyle/>
          <a:p>
            <a:r>
              <a:rPr lang="en-US" sz="6000" dirty="0">
                <a:solidFill>
                  <a:srgbClr val="990000"/>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22" name="Rectangle 66"/>
          <p:cNvSpPr>
            <a:spLocks noGrp="1" noChangeArrowheads="1"/>
          </p:cNvSpPr>
          <p:nvPr>
            <p:ph type="title"/>
          </p:nvPr>
        </p:nvSpPr>
        <p:spPr>
          <a:xfrm>
            <a:off x="948600" y="274638"/>
            <a:ext cx="7925910" cy="708773"/>
          </a:xfrm>
        </p:spPr>
        <p:txBody>
          <a:bodyPr/>
          <a:lstStyle/>
          <a:p>
            <a:r>
              <a:rPr lang="en-US" sz="3200" b="1" dirty="0">
                <a:latin typeface="Tahoma" pitchFamily="34" charset="0"/>
                <a:ea typeface="Tahoma" pitchFamily="34" charset="0"/>
                <a:cs typeface="Tahoma" pitchFamily="34" charset="0"/>
              </a:rPr>
              <a:t>Customer Involvement in Services</a:t>
            </a:r>
          </a:p>
        </p:txBody>
      </p:sp>
      <p:sp>
        <p:nvSpPr>
          <p:cNvPr id="19553" name="Rectangle 97"/>
          <p:cNvSpPr>
            <a:spLocks noChangeArrowheads="1"/>
          </p:cNvSpPr>
          <p:nvPr/>
        </p:nvSpPr>
        <p:spPr bwMode="auto">
          <a:xfrm>
            <a:off x="7664450" y="1000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9557" name="Rectangle 101"/>
          <p:cNvSpPr>
            <a:spLocks noChangeArrowheads="1"/>
          </p:cNvSpPr>
          <p:nvPr/>
        </p:nvSpPr>
        <p:spPr bwMode="auto">
          <a:xfrm>
            <a:off x="7675563" y="49213"/>
            <a:ext cx="184150" cy="457200"/>
          </a:xfrm>
          <a:prstGeom prst="rect">
            <a:avLst/>
          </a:prstGeom>
          <a:noFill/>
          <a:ln w="9525">
            <a:noFill/>
            <a:miter lim="800000"/>
            <a:headEnd/>
            <a:tailEnd/>
          </a:ln>
          <a:effectLst/>
        </p:spPr>
        <p:txBody>
          <a:bodyPr wrap="none">
            <a:spAutoFit/>
          </a:bodyPr>
          <a:lstStyle/>
          <a:p>
            <a:endParaRPr lang="en-US">
              <a:latin typeface="Times" charset="0"/>
            </a:endParaRPr>
          </a:p>
        </p:txBody>
      </p:sp>
      <p:sp>
        <p:nvSpPr>
          <p:cNvPr id="19564" name="Rectangle 108"/>
          <p:cNvSpPr>
            <a:spLocks noChangeArrowheads="1"/>
          </p:cNvSpPr>
          <p:nvPr/>
        </p:nvSpPr>
        <p:spPr bwMode="auto">
          <a:xfrm>
            <a:off x="911225" y="0"/>
            <a:ext cx="7772400" cy="1143000"/>
          </a:xfrm>
          <a:prstGeom prst="rect">
            <a:avLst/>
          </a:prstGeom>
          <a:noFill/>
          <a:ln w="9525">
            <a:noFill/>
            <a:miter lim="800000"/>
            <a:headEnd/>
            <a:tailEnd/>
          </a:ln>
          <a:effectLst/>
        </p:spPr>
        <p:txBody>
          <a:bodyPr anchor="ctr"/>
          <a:lstStyle/>
          <a:p>
            <a:pPr algn="ctr" eaLnBrk="1" hangingPunct="1"/>
            <a:endParaRPr lang="en-US" sz="3600" b="1">
              <a:solidFill>
                <a:schemeClr val="tx2"/>
              </a:solidFill>
              <a:effectLst>
                <a:outerShdw blurRad="38100" dist="38100" dir="2700000" algn="tl">
                  <a:srgbClr val="000000"/>
                </a:outerShdw>
              </a:effectLst>
              <a:latin typeface="Palatino" charset="0"/>
            </a:endParaRPr>
          </a:p>
        </p:txBody>
      </p:sp>
      <p:sp>
        <p:nvSpPr>
          <p:cNvPr id="19578" name="Rectangle 122"/>
          <p:cNvSpPr>
            <a:spLocks noChangeArrowheads="1"/>
          </p:cNvSpPr>
          <p:nvPr/>
        </p:nvSpPr>
        <p:spPr bwMode="auto">
          <a:xfrm>
            <a:off x="1251921" y="1676398"/>
            <a:ext cx="3050875" cy="4370427"/>
          </a:xfrm>
          <a:prstGeom prst="rect">
            <a:avLst/>
          </a:prstGeom>
          <a:solidFill>
            <a:schemeClr val="bg1"/>
          </a:solidFill>
          <a:ln w="9525">
            <a:solidFill>
              <a:schemeClr val="bg1">
                <a:lumMod val="8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Service</a:t>
            </a:r>
          </a:p>
          <a:p>
            <a:pPr algn="ctr"/>
            <a:endParaRPr lang="en-US" sz="2000" b="1" dirty="0">
              <a:latin typeface="Tahoma" pitchFamily="34" charset="0"/>
              <a:ea typeface="Tahoma" pitchFamily="34" charset="0"/>
              <a:cs typeface="Tahoma" pitchFamily="34" charset="0"/>
            </a:endParaRPr>
          </a:p>
          <a:p>
            <a:pPr algn="ctr"/>
            <a:endParaRPr lang="en-US" sz="2000" b="1" dirty="0">
              <a:latin typeface="Tahoma" pitchFamily="34" charset="0"/>
              <a:ea typeface="Tahoma" pitchFamily="34" charset="0"/>
              <a:cs typeface="Tahoma" pitchFamily="34" charset="0"/>
            </a:endParaRPr>
          </a:p>
          <a:p>
            <a:pPr algn="ctr">
              <a:lnSpc>
                <a:spcPct val="150000"/>
              </a:lnSpc>
            </a:pPr>
            <a:r>
              <a:rPr lang="en-US" sz="2000" dirty="0" smtClean="0">
                <a:latin typeface="Tahoma" pitchFamily="34" charset="0"/>
                <a:ea typeface="Tahoma" pitchFamily="34" charset="0"/>
                <a:cs typeface="Tahoma" pitchFamily="34" charset="0"/>
              </a:rPr>
              <a:t>Consumers </a:t>
            </a:r>
            <a:r>
              <a:rPr lang="en-US" sz="2000" dirty="0">
                <a:latin typeface="Tahoma" pitchFamily="34" charset="0"/>
                <a:ea typeface="Tahoma" pitchFamily="34" charset="0"/>
                <a:cs typeface="Tahoma" pitchFamily="34" charset="0"/>
              </a:rPr>
              <a:t>are more</a:t>
            </a:r>
          </a:p>
          <a:p>
            <a:pPr algn="ctr">
              <a:lnSpc>
                <a:spcPct val="150000"/>
              </a:lnSpc>
            </a:pPr>
            <a:r>
              <a:rPr lang="en-US" sz="2000" dirty="0">
                <a:latin typeface="Tahoma" pitchFamily="34" charset="0"/>
                <a:ea typeface="Tahoma" pitchFamily="34" charset="0"/>
                <a:cs typeface="Tahoma" pitchFamily="34" charset="0"/>
              </a:rPr>
              <a:t>involved in the</a:t>
            </a:r>
          </a:p>
          <a:p>
            <a:pPr algn="ctr">
              <a:lnSpc>
                <a:spcPct val="150000"/>
              </a:lnSpc>
            </a:pPr>
            <a:r>
              <a:rPr lang="en-US" sz="2000" dirty="0">
                <a:solidFill>
                  <a:srgbClr val="FF0000"/>
                </a:solidFill>
                <a:latin typeface="Tahoma" pitchFamily="34" charset="0"/>
                <a:ea typeface="Tahoma" pitchFamily="34" charset="0"/>
                <a:cs typeface="Tahoma" pitchFamily="34" charset="0"/>
              </a:rPr>
              <a:t>production of services </a:t>
            </a:r>
            <a:r>
              <a:rPr lang="en-US" sz="2000" dirty="0">
                <a:latin typeface="Tahoma" pitchFamily="34" charset="0"/>
                <a:ea typeface="Tahoma" pitchFamily="34" charset="0"/>
                <a:cs typeface="Tahoma" pitchFamily="34" charset="0"/>
              </a:rPr>
              <a:t>than they are in the </a:t>
            </a:r>
            <a:r>
              <a:rPr lang="en-US" sz="2000" dirty="0">
                <a:solidFill>
                  <a:srgbClr val="0000CC"/>
                </a:solidFill>
                <a:latin typeface="Tahoma" pitchFamily="34" charset="0"/>
                <a:ea typeface="Tahoma" pitchFamily="34" charset="0"/>
                <a:cs typeface="Tahoma" pitchFamily="34" charset="0"/>
              </a:rPr>
              <a:t>production of products</a:t>
            </a:r>
            <a:r>
              <a:rPr lang="en-US" sz="2000" dirty="0" smtClean="0">
                <a:latin typeface="Tahoma" pitchFamily="34" charset="0"/>
                <a:ea typeface="Tahoma" pitchFamily="34" charset="0"/>
                <a:cs typeface="Tahoma" pitchFamily="34" charset="0"/>
              </a:rPr>
              <a:t>.</a:t>
            </a: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a:p>
            <a:pPr algn="ctr"/>
            <a:endParaRPr lang="en-US" sz="2000" dirty="0">
              <a:latin typeface="Tahoma" pitchFamily="34" charset="0"/>
              <a:ea typeface="Tahoma" pitchFamily="34" charset="0"/>
              <a:cs typeface="Tahoma" pitchFamily="34" charset="0"/>
            </a:endParaRPr>
          </a:p>
        </p:txBody>
      </p:sp>
      <p:sp>
        <p:nvSpPr>
          <p:cNvPr id="19579" name="Rectangle 123"/>
          <p:cNvSpPr>
            <a:spLocks noChangeArrowheads="1"/>
          </p:cNvSpPr>
          <p:nvPr/>
        </p:nvSpPr>
        <p:spPr bwMode="auto">
          <a:xfrm>
            <a:off x="5489276" y="1676400"/>
            <a:ext cx="3050875" cy="4462760"/>
          </a:xfrm>
          <a:prstGeom prst="rect">
            <a:avLst/>
          </a:prstGeom>
          <a:solidFill>
            <a:schemeClr val="bg1"/>
          </a:solidFill>
          <a:ln w="9525">
            <a:solidFill>
              <a:schemeClr val="bg1">
                <a:lumMod val="85000"/>
              </a:schemeClr>
            </a:solidFill>
            <a:miter lim="800000"/>
            <a:headEnd/>
            <a:tailEnd/>
          </a:ln>
          <a:effectLst/>
        </p:spPr>
        <p:txBody>
          <a:bodyPr wrap="square">
            <a:spAutoFit/>
          </a:bodyPr>
          <a:lstStyle/>
          <a:p>
            <a:pPr algn="ctr"/>
            <a:r>
              <a:rPr lang="en-US" sz="2800" b="1" dirty="0">
                <a:latin typeface="Tahoma" pitchFamily="34" charset="0"/>
                <a:ea typeface="Tahoma" pitchFamily="34" charset="0"/>
                <a:cs typeface="Tahoma" pitchFamily="34" charset="0"/>
              </a:rPr>
              <a:t>Product</a:t>
            </a:r>
          </a:p>
          <a:p>
            <a:pPr algn="ctr"/>
            <a:endParaRPr lang="en-US" sz="2000" b="1" dirty="0">
              <a:latin typeface="Tahoma" pitchFamily="34" charset="0"/>
              <a:ea typeface="Tahoma" pitchFamily="34" charset="0"/>
              <a:cs typeface="Tahoma" pitchFamily="34" charset="0"/>
            </a:endParaRPr>
          </a:p>
          <a:p>
            <a:pPr algn="ctr"/>
            <a:r>
              <a:rPr lang="en-US" sz="2000" dirty="0" smtClean="0">
                <a:latin typeface="Tahoma" pitchFamily="34" charset="0"/>
                <a:ea typeface="Tahoma" pitchFamily="34" charset="0"/>
                <a:cs typeface="Tahoma" pitchFamily="34" charset="0"/>
              </a:rPr>
              <a:t>Individual </a:t>
            </a:r>
            <a:r>
              <a:rPr lang="en-US" sz="2000" dirty="0">
                <a:latin typeface="Tahoma" pitchFamily="34" charset="0"/>
                <a:ea typeface="Tahoma" pitchFamily="34" charset="0"/>
                <a:cs typeface="Tahoma" pitchFamily="34" charset="0"/>
              </a:rPr>
              <a:t>consumers</a:t>
            </a:r>
          </a:p>
          <a:p>
            <a:pPr algn="ctr"/>
            <a:r>
              <a:rPr lang="en-US" sz="2000" dirty="0">
                <a:latin typeface="Tahoma" pitchFamily="34" charset="0"/>
                <a:ea typeface="Tahoma" pitchFamily="34" charset="0"/>
                <a:cs typeface="Tahoma" pitchFamily="34" charset="0"/>
              </a:rPr>
              <a:t>do not play much of a</a:t>
            </a:r>
          </a:p>
          <a:p>
            <a:pPr algn="ctr"/>
            <a:r>
              <a:rPr lang="en-US" sz="2000" dirty="0">
                <a:latin typeface="Tahoma" pitchFamily="34" charset="0"/>
                <a:ea typeface="Tahoma" pitchFamily="34" charset="0"/>
                <a:cs typeface="Tahoma" pitchFamily="34" charset="0"/>
              </a:rPr>
              <a:t>role in determining the</a:t>
            </a:r>
          </a:p>
          <a:p>
            <a:pPr algn="ctr"/>
            <a:r>
              <a:rPr lang="en-US" sz="2000" dirty="0">
                <a:latin typeface="Tahoma" pitchFamily="34" charset="0"/>
                <a:ea typeface="Tahoma" pitchFamily="34" charset="0"/>
                <a:cs typeface="Tahoma" pitchFamily="34" charset="0"/>
              </a:rPr>
              <a:t>nature of products </a:t>
            </a:r>
          </a:p>
          <a:p>
            <a:pPr algn="ctr"/>
            <a:r>
              <a:rPr lang="en-US" sz="2000" dirty="0">
                <a:latin typeface="Tahoma" pitchFamily="34" charset="0"/>
                <a:ea typeface="Tahoma" pitchFamily="34" charset="0"/>
                <a:cs typeface="Tahoma" pitchFamily="34" charset="0"/>
              </a:rPr>
              <a:t>manufactured for them.</a:t>
            </a:r>
          </a:p>
          <a:p>
            <a:pPr algn="ctr"/>
            <a:r>
              <a:rPr lang="en-US" sz="3600" b="1" dirty="0">
                <a:solidFill>
                  <a:srgbClr val="0000CC"/>
                </a:solidFill>
                <a:latin typeface="Tahoma" pitchFamily="34" charset="0"/>
                <a:ea typeface="Tahoma" pitchFamily="34" charset="0"/>
                <a:cs typeface="Tahoma" pitchFamily="34" charset="0"/>
              </a:rPr>
              <a:t>= </a:t>
            </a:r>
          </a:p>
          <a:p>
            <a:pPr algn="ctr"/>
            <a:r>
              <a:rPr lang="en-US" sz="2000" dirty="0">
                <a:latin typeface="Tahoma" pitchFamily="34" charset="0"/>
                <a:ea typeface="Tahoma" pitchFamily="34" charset="0"/>
                <a:cs typeface="Tahoma" pitchFamily="34" charset="0"/>
              </a:rPr>
              <a:t>Consumer is involved only</a:t>
            </a:r>
          </a:p>
          <a:p>
            <a:pPr algn="ctr"/>
            <a:r>
              <a:rPr lang="en-US" sz="2000" dirty="0">
                <a:latin typeface="Tahoma" pitchFamily="34" charset="0"/>
                <a:ea typeface="Tahoma" pitchFamily="34" charset="0"/>
                <a:cs typeface="Tahoma" pitchFamily="34" charset="0"/>
              </a:rPr>
              <a:t>in consumption of</a:t>
            </a:r>
          </a:p>
          <a:p>
            <a:pPr algn="ctr"/>
            <a:r>
              <a:rPr lang="en-US" sz="2000" dirty="0">
                <a:latin typeface="Tahoma" pitchFamily="34" charset="0"/>
                <a:ea typeface="Tahoma" pitchFamily="34" charset="0"/>
                <a:cs typeface="Tahoma" pitchFamily="34" charset="0"/>
              </a:rPr>
              <a:t>product</a:t>
            </a:r>
          </a:p>
          <a:p>
            <a:pPr algn="ctr"/>
            <a:endParaRPr lang="en-US" sz="2000" dirty="0">
              <a:latin typeface="Tahoma" pitchFamily="34" charset="0"/>
              <a:ea typeface="Tahoma" pitchFamily="34" charset="0"/>
              <a:cs typeface="Tahoma" pitchFamily="34" charset="0"/>
            </a:endParaRPr>
          </a:p>
        </p:txBody>
      </p:sp>
      <p:sp>
        <p:nvSpPr>
          <p:cNvPr id="30" name="Rectangle 179"/>
          <p:cNvSpPr>
            <a:spLocks noChangeArrowheads="1"/>
          </p:cNvSpPr>
          <p:nvPr/>
        </p:nvSpPr>
        <p:spPr bwMode="auto">
          <a:xfrm>
            <a:off x="4467379" y="3176775"/>
            <a:ext cx="914400" cy="1015663"/>
          </a:xfrm>
          <a:prstGeom prst="rect">
            <a:avLst/>
          </a:prstGeom>
          <a:noFill/>
          <a:ln w="9525">
            <a:noFill/>
            <a:miter lim="800000"/>
            <a:headEnd/>
            <a:tailEnd/>
          </a:ln>
          <a:effectLst/>
        </p:spPr>
        <p:txBody>
          <a:bodyPr wrap="square">
            <a:spAutoFit/>
          </a:bodyPr>
          <a:lstStyle/>
          <a:p>
            <a:r>
              <a:rPr lang="en-US" sz="6000" dirty="0">
                <a:solidFill>
                  <a:srgbClr val="990000"/>
                </a:solidFill>
                <a:latin typeface="Tahoma" pitchFamily="34" charset="0"/>
                <a:ea typeface="Tahoma" pitchFamily="34" charset="0"/>
                <a:cs typeface="Tahoma" pitchFamily="34"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629</TotalTime>
  <Words>791</Words>
  <Application>Microsoft Office PowerPoint</Application>
  <PresentationFormat>On-screen Show (4:3)</PresentationFormat>
  <Paragraphs>221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Chapter 7   Marketing Channels for Services</vt:lpstr>
      <vt:lpstr>PowerPoint Presentation</vt:lpstr>
      <vt:lpstr>The Importance of Services </vt:lpstr>
      <vt:lpstr>Services Marketing Objectives</vt:lpstr>
      <vt:lpstr>Characteristics of Services</vt:lpstr>
      <vt:lpstr>Intangibility of Services</vt:lpstr>
      <vt:lpstr>Inseparability of Services</vt:lpstr>
      <vt:lpstr>Difficulty of Standardization</vt:lpstr>
      <vt:lpstr>Customer Involvement in Services</vt:lpstr>
      <vt:lpstr>Implications of Service Characteristics for Channel Management</vt:lpstr>
      <vt:lpstr>Intangibility &amp;  Channel Management</vt:lpstr>
      <vt:lpstr>Inseparability &amp;  Channel Management</vt:lpstr>
      <vt:lpstr>Difficulty of Standardization &amp; Channel Management</vt:lpstr>
      <vt:lpstr>Customer Involvement &amp;  Channel Management</vt:lpstr>
      <vt:lpstr>Additional Perspectives</vt:lpstr>
      <vt:lpstr>Shorter Channels</vt:lpstr>
      <vt:lpstr>Franchised Channels</vt:lpstr>
      <vt:lpstr>Customization of Services</vt:lpstr>
      <vt:lpstr>Channel Flows</vt:lpstr>
      <vt:lpstr>Discussion Question #1</vt:lpstr>
      <vt:lpstr>Discussion Question #3</vt:lpstr>
      <vt:lpstr>Discussion Question #5</vt:lpstr>
    </vt:vector>
  </TitlesOfParts>
  <Company>just 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 Belich</dc:creator>
  <cp:lastModifiedBy>User</cp:lastModifiedBy>
  <cp:revision>30</cp:revision>
  <dcterms:created xsi:type="dcterms:W3CDTF">2011-10-25T03:52:39Z</dcterms:created>
  <dcterms:modified xsi:type="dcterms:W3CDTF">2019-07-14T06:20:23Z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1873360607</vt:i4>
  </property>
  <property fmtid="{D5CDD505-2E9C-101B-9397-08002B2CF9AE}" pid="3" name="_NewReviewCycle">
    <vt:lpwstr/>
  </property>
  <property fmtid="{D5CDD505-2E9C-101B-9397-08002B2CF9AE}" pid="4" name="_EmailSubject">
    <vt:lpwstr>Products in development with an In Stock Date in the past </vt:lpwstr>
  </property>
  <property fmtid="{D5CDD505-2E9C-101B-9397-08002B2CF9AE}" pid="5" name="_AuthorEmail">
    <vt:lpwstr>Daniel.Noguera@cengage.com</vt:lpwstr>
  </property>
  <property fmtid="{D5CDD505-2E9C-101B-9397-08002B2CF9AE}" pid="6" name="_AuthorEmailDisplayName">
    <vt:lpwstr>Noguera, Daniel</vt:lpwstr>
  </property>
  <property fmtid="{D5CDD505-2E9C-101B-9397-08002B2CF9AE}" pid="7" name="_PreviousAdHocReviewCycleID">
    <vt:i4>546142277</vt:i4>
  </property>
</Properties>
</file>