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handoutMasterIdLst>
    <p:handoutMasterId r:id="rId25"/>
  </p:handoutMasterIdLst>
  <p:sldIdLst>
    <p:sldId id="284" r:id="rId2"/>
    <p:sldId id="257" r:id="rId3"/>
    <p:sldId id="258" r:id="rId4"/>
    <p:sldId id="263" r:id="rId5"/>
    <p:sldId id="266" r:id="rId6"/>
    <p:sldId id="267" r:id="rId7"/>
    <p:sldId id="268" r:id="rId8"/>
    <p:sldId id="269" r:id="rId9"/>
    <p:sldId id="285" r:id="rId10"/>
    <p:sldId id="270" r:id="rId11"/>
    <p:sldId id="271" r:id="rId12"/>
    <p:sldId id="272" r:id="rId13"/>
    <p:sldId id="273" r:id="rId14"/>
    <p:sldId id="274" r:id="rId15"/>
    <p:sldId id="276" r:id="rId16"/>
    <p:sldId id="277" r:id="rId17"/>
    <p:sldId id="279" r:id="rId18"/>
    <p:sldId id="280" r:id="rId19"/>
    <p:sldId id="281" r:id="rId20"/>
    <p:sldId id="283" r:id="rId21"/>
    <p:sldId id="259" r:id="rId22"/>
    <p:sldId id="26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00"/>
    <a:srgbClr val="666699"/>
    <a:srgbClr val="EFEBCD"/>
    <a:srgbClr val="FDC66F"/>
    <a:srgbClr val="051C56"/>
    <a:srgbClr val="061949"/>
    <a:srgbClr val="FFCC66"/>
    <a:srgbClr val="FFCC33"/>
    <a:srgbClr val="D8BA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79" autoAdjust="0"/>
    <p:restoredTop sz="99284" autoAdjust="0"/>
  </p:normalViewPr>
  <p:slideViewPr>
    <p:cSldViewPr snapToGrid="0" snapToObjects="1" showGuides="1">
      <p:cViewPr>
        <p:scale>
          <a:sx n="67" d="100"/>
          <a:sy n="67" d="100"/>
        </p:scale>
        <p:origin x="-1836"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77C64E-CE7C-784E-9148-6E83835BE7FF}" type="datetimeFigureOut">
              <a:rPr lang="en-US" smtClean="0"/>
              <a:pPr/>
              <a:t>6/7/2019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257D1E-2A6B-E347-9BA6-9D9CB5F5AADF}" type="slidenum">
              <a:rPr lang="en-US" smtClean="0"/>
              <a:pPr/>
              <a:t>‹#›</a:t>
            </a:fld>
            <a:endParaRPr lang="en-US"/>
          </a:p>
        </p:txBody>
      </p:sp>
    </p:spTree>
    <p:extLst>
      <p:ext uri="{BB962C8B-B14F-4D97-AF65-F5344CB8AC3E}">
        <p14:creationId xmlns:p14="http://schemas.microsoft.com/office/powerpoint/2010/main" val="266136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3197D-5BC7-8947-B31F-0B6ADDC49DB0}" type="datetimeFigureOut">
              <a:rPr lang="en-US" smtClean="0"/>
              <a:pPr/>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B9F0D-00CB-B647-AC7A-6B79124BEFFB}" type="slidenum">
              <a:rPr lang="en-US" smtClean="0"/>
              <a:pPr/>
              <a:t>‹#›</a:t>
            </a:fld>
            <a:endParaRPr lang="en-US"/>
          </a:p>
        </p:txBody>
      </p:sp>
    </p:spTree>
    <p:extLst>
      <p:ext uri="{BB962C8B-B14F-4D97-AF65-F5344CB8AC3E}">
        <p14:creationId xmlns:p14="http://schemas.microsoft.com/office/powerpoint/2010/main" val="39548485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51726" y="2311400"/>
            <a:ext cx="5935074" cy="3505200"/>
          </a:xfrm>
        </p:spPr>
        <p:txBody>
          <a:bodyPr>
            <a:normAutofit/>
          </a:bodyPr>
          <a:lstStyle>
            <a:lvl1pPr algn="l">
              <a:defRPr sz="6000" b="0" i="0" spc="-150">
                <a:solidFill>
                  <a:srgbClr val="FFCC66"/>
                </a:solidFill>
                <a:latin typeface="Times"/>
                <a:cs typeface="Times"/>
              </a:defRPr>
            </a:lvl1pPr>
          </a:lstStyle>
          <a:p>
            <a:r>
              <a:rPr lang="en-US" dirty="0" smtClean="0"/>
              <a:t>Click to edit Master title style</a:t>
            </a:r>
            <a:endParaRPr lang="en-US" dirty="0"/>
          </a:p>
        </p:txBody>
      </p:sp>
      <p:sp>
        <p:nvSpPr>
          <p:cNvPr id="8" name="TextBox 7"/>
          <p:cNvSpPr txBox="1"/>
          <p:nvPr userDrawn="1"/>
        </p:nvSpPr>
        <p:spPr>
          <a:xfrm>
            <a:off x="2751726" y="2311400"/>
            <a:ext cx="1617074" cy="400110"/>
          </a:xfrm>
          <a:prstGeom prst="rect">
            <a:avLst/>
          </a:prstGeom>
          <a:noFill/>
        </p:spPr>
        <p:txBody>
          <a:bodyPr wrap="square" rtlCol="0">
            <a:spAutoFit/>
          </a:bodyPr>
          <a:lstStyle/>
          <a:p>
            <a:r>
              <a:rPr lang="en-US" sz="2000" dirty="0" smtClean="0">
                <a:solidFill>
                  <a:schemeClr val="bg1"/>
                </a:solidFill>
              </a:rPr>
              <a:t>CHAPTER</a:t>
            </a:r>
            <a:endParaRPr lang="en-US" sz="2000" dirty="0">
              <a:solidFill>
                <a:schemeClr val="bg1"/>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1CA08-A753-6A4C-90DC-903D99BB24E5}" type="datetime1">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03C84-B6BE-8246-B207-1A90F9092273}" type="datetime1">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3A560-8F0F-344B-875F-3F0E924A8215}" type="datetime1">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093D8-4BB4-6743-8DE4-729882C5FEA4}" type="datetime1">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822325" y="0"/>
            <a:ext cx="8321675"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8600" y="274638"/>
            <a:ext cx="7925910" cy="1143000"/>
          </a:xfrm>
          <a:effectLst>
            <a:outerShdw blurRad="50800" dist="38100" dir="2700000">
              <a:srgbClr val="000000">
                <a:alpha val="15000"/>
              </a:srgbClr>
            </a:outerShdw>
          </a:effectLst>
        </p:spPr>
        <p:txBody>
          <a:bodyPr>
            <a:normAutofit/>
          </a:bodyPr>
          <a:lstStyle>
            <a:lvl1pPr>
              <a:defRPr sz="3200" b="1" i="0">
                <a:solidFill>
                  <a:srgbClr val="990000"/>
                </a:solidFill>
                <a:latin typeface="Tahoma"/>
                <a:cs typeface="Tahoma"/>
              </a:defRPr>
            </a:lvl1pPr>
          </a:lstStyle>
          <a:p>
            <a:r>
              <a:rPr lang="en-US" dirty="0" smtClean="0"/>
              <a:t>Click to edit Master title style</a:t>
            </a:r>
            <a:endParaRPr lang="en-US" dirty="0"/>
          </a:p>
        </p:txBody>
      </p:sp>
      <p:sp>
        <p:nvSpPr>
          <p:cNvPr id="3" name="Content Placeholder 2"/>
          <p:cNvSpPr>
            <a:spLocks noGrp="1"/>
          </p:cNvSpPr>
          <p:nvPr>
            <p:ph idx="1"/>
          </p:nvPr>
        </p:nvSpPr>
        <p:spPr>
          <a:xfrm>
            <a:off x="948599" y="1600200"/>
            <a:ext cx="7925911" cy="4525963"/>
          </a:xfrm>
        </p:spPr>
        <p:txBody>
          <a:bodyPr/>
          <a:lstStyle>
            <a:lvl1pPr>
              <a:buClr>
                <a:srgbClr val="990000"/>
              </a:buClr>
              <a:buSzPct val="120000"/>
              <a:buFont typeface="Arial"/>
              <a:buChar char="•"/>
              <a:defRPr sz="28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F08F20-3BB2-9D49-AE1C-7AB6E6FA7EBE}" type="datetime1">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17840" y="6230910"/>
            <a:ext cx="2133600" cy="365125"/>
          </a:xfrm>
        </p:spPr>
        <p:txBody>
          <a:bodyPr/>
          <a:lstStyle>
            <a:lvl1pPr>
              <a:defRPr>
                <a:solidFill>
                  <a:srgbClr val="FDC66F"/>
                </a:solidFill>
              </a:defRPr>
            </a:lvl1pPr>
          </a:lstStyle>
          <a:p>
            <a:fld id="{B5018DB0-C258-FE4E-9DE8-C5AF154EB248}" type="slidenum">
              <a:rPr lang="en-US" smtClean="0"/>
              <a:pPr/>
              <a:t>‹#›</a:t>
            </a:fld>
            <a:endParaRPr lang="en-US" dirty="0"/>
          </a:p>
        </p:txBody>
      </p:sp>
      <p:sp>
        <p:nvSpPr>
          <p:cNvPr id="8" name="TextBox 7"/>
          <p:cNvSpPr txBox="1"/>
          <p:nvPr userDrawn="1"/>
        </p:nvSpPr>
        <p:spPr>
          <a:xfrm>
            <a:off x="87559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spc="0" baseline="0" dirty="0" smtClean="0">
                <a:solidFill>
                  <a:srgbClr val="FDC66F"/>
                </a:solidFill>
                <a:latin typeface="Times"/>
                <a:ea typeface="+mn-ea"/>
                <a:cs typeface="Times"/>
              </a:rPr>
              <a:t>©2013 </a:t>
            </a:r>
            <a:r>
              <a:rPr lang="en-US" sz="800" kern="1200" spc="0" baseline="0" dirty="0" err="1" smtClean="0">
                <a:solidFill>
                  <a:srgbClr val="FDC66F"/>
                </a:solidFill>
                <a:latin typeface="Times"/>
                <a:ea typeface="+mn-ea"/>
                <a:cs typeface="Times"/>
              </a:rPr>
              <a:t>Cengage</a:t>
            </a:r>
            <a:r>
              <a:rPr lang="en-US" sz="800" kern="1200" spc="0" baseline="0" dirty="0" smtClean="0">
                <a:solidFill>
                  <a:srgbClr val="FDC66F"/>
                </a:solidFill>
                <a:latin typeface="Times"/>
                <a:ea typeface="+mn-ea"/>
                <a:cs typeface="Times"/>
              </a:rPr>
              <a:t> Learning. All Rights Reserved. May not be scanned, copied or duplicated, or posted to a publicly accessible website, in whole or in part.</a:t>
            </a:r>
          </a:p>
        </p:txBody>
      </p:sp>
      <p:grpSp>
        <p:nvGrpSpPr>
          <p:cNvPr id="28" name="Group 27"/>
          <p:cNvGrpSpPr/>
          <p:nvPr userDrawn="1"/>
        </p:nvGrpSpPr>
        <p:grpSpPr>
          <a:xfrm>
            <a:off x="0" y="274638"/>
            <a:ext cx="8874513" cy="6321401"/>
            <a:chOff x="875600" y="274638"/>
            <a:chExt cx="7998913" cy="6321401"/>
          </a:xfrm>
        </p:grpSpPr>
        <p:sp>
          <p:nvSpPr>
            <p:cNvPr id="14" name="Arc 13"/>
            <p:cNvSpPr/>
            <p:nvPr userDrawn="1"/>
          </p:nvSpPr>
          <p:spPr>
            <a:xfrm>
              <a:off x="8495312" y="274638"/>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Arc 14"/>
            <p:cNvSpPr/>
            <p:nvPr userDrawn="1"/>
          </p:nvSpPr>
          <p:spPr>
            <a:xfrm rot="5400000">
              <a:off x="8536480" y="6258005"/>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2"/>
            </p:cNvCxnSpPr>
            <p:nvPr userDrawn="1"/>
          </p:nvCxnSpPr>
          <p:spPr>
            <a:xfrm rot="16200000" flipV="1">
              <a:off x="5907871" y="3389709"/>
              <a:ext cx="5933281" cy="2"/>
            </a:xfrm>
            <a:prstGeom prst="line">
              <a:avLst/>
            </a:prstGeom>
            <a:ln w="25400" cap="rnd" cmpd="sng" algn="ctr">
              <a:solidFill>
                <a:srgbClr val="FDC66F"/>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rot="10800000">
              <a:off x="875600" y="274639"/>
              <a:ext cx="7760400"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rot="10800000">
              <a:off x="897807" y="6594450"/>
              <a:ext cx="7817568"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grpSp>
      <p:sp>
        <p:nvSpPr>
          <p:cNvPr id="16" name="Rectangle 15"/>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
        <p:nvSpPr>
          <p:cNvPr id="10" name="Rectangle 9"/>
          <p:cNvSpPr/>
          <p:nvPr userDrawn="1"/>
        </p:nvSpPr>
        <p:spPr>
          <a:xfrm>
            <a:off x="875598" y="0"/>
            <a:ext cx="8268402"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337733" y="423070"/>
            <a:ext cx="7536777" cy="5703094"/>
          </a:xfrm>
        </p:spPr>
        <p:txBody>
          <a:bodyPr/>
          <a:lstStyle>
            <a:lvl1pPr marL="514350" indent="-514350">
              <a:lnSpc>
                <a:spcPct val="100000"/>
              </a:lnSpc>
              <a:spcBef>
                <a:spcPts val="0"/>
              </a:spcBef>
              <a:spcAft>
                <a:spcPts val="1200"/>
              </a:spcAft>
              <a:buClr>
                <a:srgbClr val="990000"/>
              </a:buClr>
              <a:buSzPct val="115000"/>
              <a:buFont typeface="+mj-ea"/>
              <a:buAutoNum type="circleNumDbPlain"/>
              <a:defRPr sz="24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717840" y="6230910"/>
            <a:ext cx="2133600" cy="365125"/>
          </a:xfrm>
        </p:spPr>
        <p:txBody>
          <a:bodyPr/>
          <a:lstStyle>
            <a:lvl1pPr>
              <a:defRPr>
                <a:solidFill>
                  <a:srgbClr val="FDC66F"/>
                </a:solidFill>
              </a:defRPr>
            </a:lvl1pPr>
          </a:lstStyle>
          <a:p>
            <a:fld id="{B5018DB0-C258-FE4E-9DE8-C5AF154EB248}" type="slidenum">
              <a:rPr lang="en-US" smtClean="0"/>
              <a:pPr/>
              <a:t>‹#›</a:t>
            </a:fld>
            <a:endParaRPr lang="en-US" dirty="0"/>
          </a:p>
        </p:txBody>
      </p:sp>
      <p:sp>
        <p:nvSpPr>
          <p:cNvPr id="8" name="TextBox 7"/>
          <p:cNvSpPr txBox="1"/>
          <p:nvPr userDrawn="1"/>
        </p:nvSpPr>
        <p:spPr>
          <a:xfrm>
            <a:off x="87559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spc="0" baseline="0" dirty="0" smtClean="0">
                <a:solidFill>
                  <a:srgbClr val="FDC66F"/>
                </a:solidFill>
                <a:latin typeface="Times"/>
                <a:ea typeface="+mn-ea"/>
                <a:cs typeface="Times"/>
              </a:rPr>
              <a:t>©2013 </a:t>
            </a:r>
            <a:r>
              <a:rPr lang="en-US" sz="800" kern="1200" spc="0" baseline="0" dirty="0" err="1" smtClean="0">
                <a:solidFill>
                  <a:srgbClr val="FDC66F"/>
                </a:solidFill>
                <a:latin typeface="Times"/>
                <a:ea typeface="+mn-ea"/>
                <a:cs typeface="Times"/>
              </a:rPr>
              <a:t>Cengage</a:t>
            </a:r>
            <a:r>
              <a:rPr lang="en-US" sz="800" kern="1200" spc="0" baseline="0" dirty="0" smtClean="0">
                <a:solidFill>
                  <a:srgbClr val="FDC66F"/>
                </a:solidFill>
                <a:latin typeface="Times"/>
                <a:ea typeface="+mn-ea"/>
                <a:cs typeface="Times"/>
              </a:rPr>
              <a:t> Learning. All Rights Reserved. May not be scanned, copied or duplicated, or posted to a publicly accessible website, in whole or in part.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6" name="Rectangle 15"/>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
        <p:nvSpPr>
          <p:cNvPr id="10" name="Rectangle 9"/>
          <p:cNvSpPr/>
          <p:nvPr userDrawn="1"/>
        </p:nvSpPr>
        <p:spPr>
          <a:xfrm>
            <a:off x="875598" y="0"/>
            <a:ext cx="8268402"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19200" y="274638"/>
            <a:ext cx="7655310" cy="1143000"/>
          </a:xfrm>
          <a:effectLst>
            <a:outerShdw blurRad="50800" dist="38100" dir="2700000">
              <a:srgbClr val="000000">
                <a:alpha val="15000"/>
              </a:srgbClr>
            </a:outerShdw>
          </a:effectLst>
        </p:spPr>
        <p:txBody>
          <a:bodyPr>
            <a:normAutofit/>
          </a:bodyPr>
          <a:lstStyle>
            <a:lvl1pPr>
              <a:defRPr sz="3200" b="1" i="0">
                <a:solidFill>
                  <a:srgbClr val="990000"/>
                </a:solidFill>
                <a:latin typeface="Tahoma"/>
                <a:cs typeface="Tahoma"/>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9200" y="1600200"/>
            <a:ext cx="7655310" cy="4525963"/>
          </a:xfrm>
        </p:spPr>
        <p:txBody>
          <a:bodyPr/>
          <a:lstStyle>
            <a:lvl1pPr>
              <a:buClr>
                <a:srgbClr val="990000"/>
              </a:buClr>
              <a:buSzPct val="120000"/>
              <a:buFont typeface="Arial"/>
              <a:buChar char="•"/>
              <a:defRPr sz="28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F08F20-3BB2-9D49-AE1C-7AB6E6FA7EBE}" type="datetime1">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17840" y="6230910"/>
            <a:ext cx="2133600" cy="365125"/>
          </a:xfrm>
        </p:spPr>
        <p:txBody>
          <a:bodyPr/>
          <a:lstStyle>
            <a:lvl1pPr>
              <a:defRPr>
                <a:solidFill>
                  <a:srgbClr val="FDC66F"/>
                </a:solidFill>
              </a:defRPr>
            </a:lvl1pPr>
          </a:lstStyle>
          <a:p>
            <a:fld id="{B5018DB0-C258-FE4E-9DE8-C5AF154EB248}" type="slidenum">
              <a:rPr lang="en-US" smtClean="0"/>
              <a:pPr/>
              <a:t>‹#›</a:t>
            </a:fld>
            <a:endParaRPr lang="en-US" dirty="0"/>
          </a:p>
        </p:txBody>
      </p:sp>
      <p:sp>
        <p:nvSpPr>
          <p:cNvPr id="8" name="TextBox 7"/>
          <p:cNvSpPr txBox="1"/>
          <p:nvPr userDrawn="1"/>
        </p:nvSpPr>
        <p:spPr>
          <a:xfrm>
            <a:off x="87559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spc="0" baseline="0" dirty="0" smtClean="0">
                <a:solidFill>
                  <a:srgbClr val="FDC66F"/>
                </a:solidFill>
                <a:latin typeface="Times"/>
                <a:ea typeface="+mn-ea"/>
                <a:cs typeface="Times"/>
              </a:rPr>
              <a:t>©2013 </a:t>
            </a:r>
            <a:r>
              <a:rPr lang="en-US" sz="800" kern="1200" spc="0" baseline="0" dirty="0" err="1" smtClean="0">
                <a:solidFill>
                  <a:srgbClr val="FDC66F"/>
                </a:solidFill>
                <a:latin typeface="Times"/>
                <a:ea typeface="+mn-ea"/>
                <a:cs typeface="Times"/>
              </a:rPr>
              <a:t>Cengage</a:t>
            </a:r>
            <a:r>
              <a:rPr lang="en-US" sz="800" kern="1200" spc="0" baseline="0" dirty="0" smtClean="0">
                <a:solidFill>
                  <a:srgbClr val="FDC66F"/>
                </a:solidFill>
                <a:latin typeface="Times"/>
                <a:ea typeface="+mn-ea"/>
                <a:cs typeface="Times"/>
              </a:rPr>
              <a:t> Learning. All Rights Reserved. May not be scanned, copied or duplicated, or posted to a publicly accessible website, in whole or in part.</a:t>
            </a:r>
          </a:p>
        </p:txBody>
      </p:sp>
      <p:grpSp>
        <p:nvGrpSpPr>
          <p:cNvPr id="7" name="Group 27"/>
          <p:cNvGrpSpPr/>
          <p:nvPr userDrawn="1"/>
        </p:nvGrpSpPr>
        <p:grpSpPr>
          <a:xfrm>
            <a:off x="0" y="274638"/>
            <a:ext cx="8874513" cy="6321401"/>
            <a:chOff x="875600" y="274638"/>
            <a:chExt cx="7998913" cy="6321401"/>
          </a:xfrm>
        </p:grpSpPr>
        <p:sp>
          <p:nvSpPr>
            <p:cNvPr id="14" name="Arc 13"/>
            <p:cNvSpPr/>
            <p:nvPr userDrawn="1"/>
          </p:nvSpPr>
          <p:spPr>
            <a:xfrm>
              <a:off x="8495312" y="274638"/>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Arc 14"/>
            <p:cNvSpPr/>
            <p:nvPr userDrawn="1"/>
          </p:nvSpPr>
          <p:spPr>
            <a:xfrm rot="5400000">
              <a:off x="8536480" y="6258005"/>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2"/>
            </p:cNvCxnSpPr>
            <p:nvPr userDrawn="1"/>
          </p:nvCxnSpPr>
          <p:spPr>
            <a:xfrm rot="16200000" flipV="1">
              <a:off x="5907871" y="3389709"/>
              <a:ext cx="5933281" cy="2"/>
            </a:xfrm>
            <a:prstGeom prst="line">
              <a:avLst/>
            </a:prstGeom>
            <a:ln w="25400" cap="rnd" cmpd="sng" algn="ctr">
              <a:solidFill>
                <a:srgbClr val="FDC66F"/>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rot="10800000">
              <a:off x="875600" y="274639"/>
              <a:ext cx="7760400"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rot="10800000">
              <a:off x="897807" y="6594450"/>
              <a:ext cx="7817568"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grpSp>
      <p:sp>
        <p:nvSpPr>
          <p:cNvPr id="18" name="TextBox 17"/>
          <p:cNvSpPr txBox="1"/>
          <p:nvPr userDrawn="1"/>
        </p:nvSpPr>
        <p:spPr>
          <a:xfrm>
            <a:off x="-101598" y="320706"/>
            <a:ext cx="1067132" cy="338554"/>
          </a:xfrm>
          <a:prstGeom prst="rect">
            <a:avLst/>
          </a:prstGeom>
          <a:noFill/>
        </p:spPr>
        <p:txBody>
          <a:bodyPr wrap="square" rtlCol="0">
            <a:spAutoFit/>
          </a:bodyPr>
          <a:lstStyle/>
          <a:p>
            <a:pPr algn="ctr"/>
            <a:r>
              <a:rPr lang="en-US" sz="1600" b="0" i="0" spc="0" dirty="0" smtClean="0">
                <a:solidFill>
                  <a:srgbClr val="FDC66F"/>
                </a:solidFill>
                <a:effectLst>
                  <a:outerShdw blurRad="50800" dist="38100" dir="2700000">
                    <a:srgbClr val="000000">
                      <a:alpha val="75000"/>
                    </a:srgbClr>
                  </a:outerShdw>
                </a:effectLst>
                <a:latin typeface="Tahoma"/>
                <a:cs typeface="Tahoma"/>
              </a:rPr>
              <a:t>Objective</a:t>
            </a:r>
            <a:endParaRPr lang="en-US" sz="1600" b="0" i="0" spc="0" dirty="0">
              <a:solidFill>
                <a:srgbClr val="FDC66F"/>
              </a:solidFill>
              <a:effectLst>
                <a:outerShdw blurRad="50800" dist="38100" dir="2700000">
                  <a:srgbClr val="000000">
                    <a:alpha val="75000"/>
                  </a:srgbClr>
                </a:outerShdw>
              </a:effectLst>
              <a:latin typeface="Tahoma"/>
              <a:cs typeface="Tahoma"/>
            </a:endParaRPr>
          </a:p>
        </p:txBody>
      </p:sp>
      <p:sp>
        <p:nvSpPr>
          <p:cNvPr id="28" name="Oval 27"/>
          <p:cNvSpPr/>
          <p:nvPr userDrawn="1"/>
        </p:nvSpPr>
        <p:spPr>
          <a:xfrm>
            <a:off x="88900" y="659260"/>
            <a:ext cx="698500" cy="698500"/>
          </a:xfrm>
          <a:prstGeom prst="ellipse">
            <a:avLst/>
          </a:prstGeom>
          <a:noFill/>
          <a:ln w="15875" cap="flat" cmpd="sng" algn="ctr">
            <a:solidFill>
              <a:srgbClr val="FFFF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1B020C-6A32-C244-B7F8-C25CBF64D3B2}" type="datetime1">
              <a:rPr lang="en-US" smtClean="0"/>
              <a:pPr/>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F5CDA8-9FD2-404D-82E7-97DA3DD25287}" type="datetime1">
              <a:rPr lang="en-US" smtClean="0"/>
              <a:pPr/>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83B961-FC34-8945-ABC6-7C3594C87A09}" type="datetime1">
              <a:rPr lang="en-US" smtClean="0"/>
              <a:pPr/>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0AD974-587E-EF4B-9779-D37499AE3BA6}" type="datetime1">
              <a:rPr lang="en-US" smtClean="0"/>
              <a:pPr/>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F3A49-AFE4-C448-AC14-6F286F30AB9F}" type="datetime1">
              <a:rPr lang="en-US" smtClean="0"/>
              <a:pPr/>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0D4FB-5BA4-5644-BD38-2C3A98C2F3CF}" type="datetime1">
              <a:rPr lang="en-US" smtClean="0"/>
              <a:pPr/>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18DB0-C258-FE4E-9DE8-C5AF154EB248}" type="slidenum">
              <a:rPr lang="en-US" smtClean="0"/>
              <a:pPr/>
              <a:t>‹#›</a:t>
            </a:fld>
            <a:endParaRPr lang="en-US"/>
          </a:p>
        </p:txBody>
      </p:sp>
      <p:sp>
        <p:nvSpPr>
          <p:cNvPr id="7" name="TextBox 6"/>
          <p:cNvSpPr txBox="1"/>
          <p:nvPr userDrawn="1"/>
        </p:nvSpPr>
        <p:spPr>
          <a:xfrm>
            <a:off x="77367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Tahoma"/>
                <a:ea typeface="+mn-ea"/>
                <a:cs typeface="Tahoma"/>
              </a:rPr>
              <a:t>©2013 </a:t>
            </a:r>
            <a:r>
              <a:rPr lang="en-US" sz="800" kern="1200" baseline="0" dirty="0" err="1" smtClean="0">
                <a:solidFill>
                  <a:schemeClr val="tx1"/>
                </a:solidFill>
                <a:latin typeface="Tahoma"/>
                <a:ea typeface="+mn-ea"/>
                <a:cs typeface="Tahoma"/>
              </a:rPr>
              <a:t>Cengage</a:t>
            </a:r>
            <a:r>
              <a:rPr lang="en-US" sz="800" kern="1200" baseline="0" dirty="0" smtClean="0">
                <a:solidFill>
                  <a:schemeClr val="tx1"/>
                </a:solidFill>
                <a:latin typeface="Tahoma"/>
                <a:ea typeface="+mn-ea"/>
                <a:cs typeface="Tahoma"/>
              </a:rPr>
              <a:t> Learning. All Rights Reserved. 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57275" y="423069"/>
            <a:ext cx="7774585" cy="6006305"/>
          </a:xfrm>
        </p:spPr>
        <p:txBody>
          <a:bodyPr>
            <a:normAutofit/>
          </a:bodyPr>
          <a:lstStyle/>
          <a:p>
            <a:pPr marL="0" indent="0">
              <a:buNone/>
            </a:pPr>
            <a:r>
              <a:rPr lang="en-US" sz="6000" spc="-150" dirty="0" smtClean="0">
                <a:solidFill>
                  <a:srgbClr val="FFCC66"/>
                </a:solidFill>
                <a:latin typeface="Times"/>
                <a:ea typeface="+mj-ea"/>
                <a:cs typeface="Times"/>
              </a:rPr>
              <a:t>  </a:t>
            </a:r>
          </a:p>
          <a:p>
            <a:pPr marL="0" indent="0" algn="ctr">
              <a:buNone/>
            </a:pPr>
            <a:r>
              <a:rPr lang="en-US" sz="6000" b="1" spc="-150" dirty="0" smtClean="0">
                <a:solidFill>
                  <a:srgbClr val="FF0000"/>
                </a:solidFill>
                <a:latin typeface="Times"/>
                <a:ea typeface="+mj-ea"/>
                <a:cs typeface="Times"/>
              </a:rPr>
              <a:t>Chapter 6 </a:t>
            </a:r>
          </a:p>
          <a:p>
            <a:pPr marL="0" indent="0">
              <a:buNone/>
            </a:pPr>
            <a:endParaRPr lang="en-US" sz="5400" spc="-150" dirty="0" smtClean="0">
              <a:solidFill>
                <a:srgbClr val="FFCC66"/>
              </a:solidFill>
              <a:latin typeface="Times"/>
              <a:ea typeface="+mj-ea"/>
              <a:cs typeface="Times"/>
            </a:endParaRPr>
          </a:p>
          <a:p>
            <a:pPr marL="0" indent="0" algn="ctr">
              <a:buNone/>
            </a:pPr>
            <a:r>
              <a:rPr lang="en-US" sz="5400" b="1" spc="-150" dirty="0" smtClean="0">
                <a:solidFill>
                  <a:srgbClr val="002060"/>
                </a:solidFill>
                <a:latin typeface="Times"/>
                <a:ea typeface="+mj-ea"/>
                <a:cs typeface="Times"/>
              </a:rPr>
              <a:t>Franchise </a:t>
            </a:r>
            <a:r>
              <a:rPr lang="en-US" sz="5400" b="1" spc="-150" dirty="0">
                <a:solidFill>
                  <a:srgbClr val="002060"/>
                </a:solidFill>
                <a:latin typeface="Times"/>
                <a:ea typeface="+mj-ea"/>
                <a:cs typeface="Times"/>
              </a:rPr>
              <a:t>Marketing Channels</a:t>
            </a:r>
            <a:endParaRPr lang="en-US" sz="5400" b="1" dirty="0">
              <a:solidFill>
                <a:srgbClr val="002060"/>
              </a:solidFill>
            </a:endParaRPr>
          </a:p>
        </p:txBody>
      </p:sp>
      <p:sp>
        <p:nvSpPr>
          <p:cNvPr id="3" name="Slide Number Placeholder 2"/>
          <p:cNvSpPr>
            <a:spLocks noGrp="1"/>
          </p:cNvSpPr>
          <p:nvPr>
            <p:ph type="sldNum" sz="quarter" idx="12"/>
          </p:nvPr>
        </p:nvSpPr>
        <p:spPr/>
        <p:txBody>
          <a:bodyPr/>
          <a:lstStyle/>
          <a:p>
            <a:fld id="{B5018DB0-C258-FE4E-9DE8-C5AF154EB248}" type="slidenum">
              <a:rPr lang="en-US" smtClean="0"/>
              <a:pPr/>
              <a:t>1</a:t>
            </a:fld>
            <a:endParaRPr lang="en-US" dirty="0"/>
          </a:p>
        </p:txBody>
      </p:sp>
    </p:spTree>
    <p:extLst>
      <p:ext uri="{BB962C8B-B14F-4D97-AF65-F5344CB8AC3E}">
        <p14:creationId xmlns:p14="http://schemas.microsoft.com/office/powerpoint/2010/main" val="261621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sz="3200" b="1" dirty="0" smtClean="0">
                <a:latin typeface="Tahoma" pitchFamily="34" charset="0"/>
                <a:ea typeface="Tahoma" pitchFamily="34" charset="0"/>
                <a:cs typeface="Tahoma" pitchFamily="34" charset="0"/>
              </a:rPr>
              <a:t>Key Franchise Channel Concepts &amp; Terms</a:t>
            </a:r>
            <a:endParaRPr lang="en-US" dirty="0">
              <a:latin typeface="Tahoma" pitchFamily="34" charset="0"/>
              <a:ea typeface="Tahoma" pitchFamily="34" charset="0"/>
              <a:cs typeface="Tahoma" pitchFamily="34" charset="0"/>
            </a:endParaRPr>
          </a:p>
        </p:txBody>
      </p:sp>
      <p:sp>
        <p:nvSpPr>
          <p:cNvPr id="6" name="Rectangle 5"/>
          <p:cNvSpPr/>
          <p:nvPr/>
        </p:nvSpPr>
        <p:spPr>
          <a:xfrm>
            <a:off x="1200150" y="1742535"/>
            <a:ext cx="7472363" cy="364034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ctr">
              <a:lnSpc>
                <a:spcPct val="150000"/>
              </a:lnSpc>
              <a:spcBef>
                <a:spcPts val="1200"/>
              </a:spcBef>
              <a:buFont typeface="Wingdings" panose="05000000000000000000" pitchFamily="2" charset="2"/>
              <a:buChar char="q"/>
            </a:pPr>
            <a:r>
              <a:rPr lang="en-US" sz="2800" b="1" dirty="0" smtClean="0">
                <a:solidFill>
                  <a:srgbClr val="FF0000"/>
                </a:solidFill>
                <a:latin typeface="Tahoma" pitchFamily="34" charset="0"/>
                <a:ea typeface="Tahoma" pitchFamily="34" charset="0"/>
                <a:cs typeface="Tahoma" pitchFamily="34" charset="0"/>
              </a:rPr>
              <a:t>Franchise Fee (initial):   </a:t>
            </a:r>
          </a:p>
          <a:p>
            <a:pPr marL="342900" indent="-342900" algn="ctr">
              <a:lnSpc>
                <a:spcPct val="150000"/>
              </a:lnSpc>
              <a:spcBef>
                <a:spcPts val="1200"/>
              </a:spcBef>
              <a:buFont typeface="Wingdings" panose="05000000000000000000" pitchFamily="2" charset="2"/>
              <a:buChar char="§"/>
            </a:pPr>
            <a:r>
              <a:rPr lang="en-US" sz="2800" i="1" dirty="0" smtClean="0">
                <a:solidFill>
                  <a:schemeClr val="tx1">
                    <a:lumMod val="85000"/>
                    <a:lumOff val="15000"/>
                  </a:schemeClr>
                </a:solidFill>
                <a:latin typeface="Tahoma" pitchFamily="34" charset="0"/>
                <a:ea typeface="Tahoma" pitchFamily="34" charset="0"/>
                <a:cs typeface="Tahoma" pitchFamily="34" charset="0"/>
              </a:rPr>
              <a:t>A franchise fee is typically </a:t>
            </a:r>
            <a:r>
              <a:rPr lang="en-US" sz="2800" i="1" dirty="0" smtClean="0">
                <a:solidFill>
                  <a:srgbClr val="FF0000"/>
                </a:solidFill>
                <a:latin typeface="Tahoma" pitchFamily="34" charset="0"/>
                <a:ea typeface="Tahoma" pitchFamily="34" charset="0"/>
                <a:cs typeface="Tahoma" pitchFamily="34" charset="0"/>
              </a:rPr>
              <a:t>a one-time </a:t>
            </a:r>
            <a:r>
              <a:rPr lang="en-US" sz="2800" i="1" dirty="0" smtClean="0">
                <a:solidFill>
                  <a:schemeClr val="tx1">
                    <a:lumMod val="85000"/>
                    <a:lumOff val="15000"/>
                  </a:schemeClr>
                </a:solidFill>
                <a:latin typeface="Tahoma" pitchFamily="34" charset="0"/>
                <a:ea typeface="Tahoma" pitchFamily="34" charset="0"/>
                <a:cs typeface="Tahoma" pitchFamily="34" charset="0"/>
              </a:rPr>
              <a:t>regular fee paid by the franchisee to the franchisor usually when the franchisee signs the franchise contract.</a:t>
            </a:r>
            <a:endParaRPr lang="en-US" sz="2800" i="1" dirty="0">
              <a:solidFill>
                <a:schemeClr val="tx1">
                  <a:lumMod val="85000"/>
                  <a:lumOff val="1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sz="3200" b="1" dirty="0" smtClean="0">
                <a:latin typeface="Tahoma" pitchFamily="34" charset="0"/>
                <a:ea typeface="Tahoma" pitchFamily="34" charset="0"/>
                <a:cs typeface="Tahoma" pitchFamily="34" charset="0"/>
              </a:rPr>
              <a:t>Key Franchise Channel Concepts &amp; Terms</a:t>
            </a:r>
            <a:endParaRPr lang="en-US" dirty="0">
              <a:latin typeface="Tahoma" pitchFamily="34" charset="0"/>
              <a:ea typeface="Tahoma" pitchFamily="34" charset="0"/>
              <a:cs typeface="Tahoma" pitchFamily="34" charset="0"/>
            </a:endParaRPr>
          </a:p>
        </p:txBody>
      </p:sp>
      <p:sp>
        <p:nvSpPr>
          <p:cNvPr id="6" name="Rectangle 5"/>
          <p:cNvSpPr/>
          <p:nvPr/>
        </p:nvSpPr>
        <p:spPr>
          <a:xfrm>
            <a:off x="1156748" y="1819093"/>
            <a:ext cx="7515765" cy="364034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ctr">
              <a:lnSpc>
                <a:spcPct val="150000"/>
              </a:lnSpc>
              <a:spcBef>
                <a:spcPts val="1200"/>
              </a:spcBef>
              <a:buFont typeface="Wingdings" panose="05000000000000000000" pitchFamily="2" charset="2"/>
              <a:buChar char="q"/>
            </a:pPr>
            <a:r>
              <a:rPr lang="en-US" sz="2800" b="1" dirty="0" smtClean="0">
                <a:solidFill>
                  <a:srgbClr val="FF0000"/>
                </a:solidFill>
                <a:latin typeface="Tahoma" pitchFamily="34" charset="0"/>
                <a:ea typeface="Tahoma" pitchFamily="34" charset="0"/>
                <a:cs typeface="Tahoma" pitchFamily="34" charset="0"/>
              </a:rPr>
              <a:t>Royalty Fee: </a:t>
            </a:r>
          </a:p>
          <a:p>
            <a:pPr marL="457200" indent="-457200" algn="ctr">
              <a:lnSpc>
                <a:spcPct val="150000"/>
              </a:lnSpc>
              <a:spcBef>
                <a:spcPts val="1200"/>
              </a:spcBef>
              <a:buFont typeface="Wingdings" panose="05000000000000000000" pitchFamily="2" charset="2"/>
              <a:buChar char="§"/>
            </a:pPr>
            <a:r>
              <a:rPr lang="en-US" sz="2800" b="1" dirty="0" smtClean="0">
                <a:solidFill>
                  <a:schemeClr val="tx1"/>
                </a:solidFill>
                <a:latin typeface="Tahoma" pitchFamily="34" charset="0"/>
                <a:ea typeface="Tahoma" pitchFamily="34" charset="0"/>
                <a:cs typeface="Tahoma" pitchFamily="34" charset="0"/>
              </a:rPr>
              <a:t> </a:t>
            </a:r>
            <a:r>
              <a:rPr lang="en-US" sz="2800" i="1" dirty="0" smtClean="0">
                <a:solidFill>
                  <a:schemeClr val="tx1">
                    <a:lumMod val="85000"/>
                    <a:lumOff val="15000"/>
                  </a:schemeClr>
                </a:solidFill>
                <a:latin typeface="Tahoma" pitchFamily="34" charset="0"/>
                <a:ea typeface="Tahoma" pitchFamily="34" charset="0"/>
                <a:cs typeface="Tahoma" pitchFamily="34" charset="0"/>
              </a:rPr>
              <a:t>Royalty fees are required payments by franchisees to franchisors in the form of regular and continuous royalty fees for as long as they hold the franchise. </a:t>
            </a:r>
            <a:endParaRPr lang="en-US" sz="2800" i="1" dirty="0">
              <a:solidFill>
                <a:schemeClr val="tx1">
                  <a:lumMod val="85000"/>
                  <a:lumOff val="1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274638"/>
            <a:ext cx="7655310" cy="1004422"/>
          </a:xfrm>
        </p:spPr>
        <p:txBody>
          <a:bodyPr>
            <a:normAutofit fontScale="90000"/>
          </a:bodyPr>
          <a:lstStyle/>
          <a:p>
            <a:pPr lvl="0"/>
            <a:r>
              <a:rPr lang="en-US" dirty="0" smtClean="0"/>
              <a:t>Scope and Importance of Franchise Channels</a:t>
            </a:r>
          </a:p>
        </p:txBody>
      </p:sp>
      <p:sp>
        <p:nvSpPr>
          <p:cNvPr id="6" name="Content Placeholder 5"/>
          <p:cNvSpPr>
            <a:spLocks noGrp="1"/>
          </p:cNvSpPr>
          <p:nvPr>
            <p:ph idx="1"/>
          </p:nvPr>
        </p:nvSpPr>
        <p:spPr>
          <a:xfrm>
            <a:off x="1028700" y="1443038"/>
            <a:ext cx="7845810" cy="5152997"/>
          </a:xfrm>
          <a:solidFill>
            <a:schemeClr val="bg1"/>
          </a:solidFill>
        </p:spPr>
        <p:txBody>
          <a:bodyPr>
            <a:normAutofit fontScale="77500" lnSpcReduction="20000"/>
          </a:bodyPr>
          <a:lstStyle/>
          <a:p>
            <a:pPr>
              <a:lnSpc>
                <a:spcPct val="170000"/>
              </a:lnSpc>
              <a:spcBef>
                <a:spcPts val="1800"/>
              </a:spcBef>
              <a:buFont typeface="Wingdings" panose="05000000000000000000" pitchFamily="2" charset="2"/>
              <a:buChar char="Ø"/>
            </a:pPr>
            <a:r>
              <a:rPr lang="en-US" sz="3100" dirty="0" smtClean="0">
                <a:solidFill>
                  <a:schemeClr val="tx1"/>
                </a:solidFill>
              </a:rPr>
              <a:t> </a:t>
            </a:r>
            <a:r>
              <a:rPr lang="en-US" sz="3100" b="1" dirty="0" smtClean="0">
                <a:solidFill>
                  <a:srgbClr val="FF0000"/>
                </a:solidFill>
              </a:rPr>
              <a:t>By 2005 the total output of franchise channels measured in dollars:</a:t>
            </a:r>
          </a:p>
          <a:p>
            <a:pPr marL="514350" indent="-514350">
              <a:spcBef>
                <a:spcPts val="1800"/>
              </a:spcBef>
            </a:pPr>
            <a:r>
              <a:rPr lang="en-US" dirty="0" smtClean="0">
                <a:solidFill>
                  <a:schemeClr val="tx1">
                    <a:lumMod val="85000"/>
                    <a:lumOff val="15000"/>
                  </a:schemeClr>
                </a:solidFill>
              </a:rPr>
              <a:t>Was almost $881 billion per year .</a:t>
            </a:r>
          </a:p>
          <a:p>
            <a:pPr marL="514350" indent="-514350">
              <a:spcBef>
                <a:spcPts val="1800"/>
              </a:spcBef>
            </a:pPr>
            <a:r>
              <a:rPr lang="en-US" dirty="0" smtClean="0">
                <a:solidFill>
                  <a:schemeClr val="tx1">
                    <a:lumMod val="85000"/>
                    <a:lumOff val="15000"/>
                  </a:schemeClr>
                </a:solidFill>
              </a:rPr>
              <a:t>Accounting for 4.4 percent of the private-sector output of the United States.</a:t>
            </a:r>
          </a:p>
          <a:p>
            <a:pPr marL="514350" indent="-514350">
              <a:spcBef>
                <a:spcPts val="1800"/>
              </a:spcBef>
            </a:pPr>
            <a:r>
              <a:rPr lang="en-US" dirty="0" smtClean="0">
                <a:solidFill>
                  <a:schemeClr val="tx1">
                    <a:lumMod val="85000"/>
                    <a:lumOff val="15000"/>
                  </a:schemeClr>
                </a:solidFill>
              </a:rPr>
              <a:t>Combined of over 909,000 franchise business establishments. </a:t>
            </a:r>
          </a:p>
          <a:p>
            <a:pPr marL="514350" indent="-514350">
              <a:spcBef>
                <a:spcPts val="1800"/>
              </a:spcBef>
            </a:pPr>
            <a:r>
              <a:rPr lang="en-US" dirty="0" smtClean="0">
                <a:solidFill>
                  <a:schemeClr val="tx1">
                    <a:lumMod val="85000"/>
                    <a:lumOff val="15000"/>
                  </a:schemeClr>
                </a:solidFill>
              </a:rPr>
              <a:t>11,029,000 jobs provided by franchised businesses compared to 8,995,000 jobs from goods manufacturing.</a:t>
            </a:r>
          </a:p>
          <a:p>
            <a:pPr>
              <a:spcBef>
                <a:spcPts val="1800"/>
              </a:spcBef>
              <a:buFont typeface="Wingdings" panose="05000000000000000000" pitchFamily="2" charset="2"/>
              <a:buChar char="Ø"/>
            </a:pPr>
            <a:r>
              <a:rPr lang="en-US" sz="3100" dirty="0" smtClean="0"/>
              <a:t> </a:t>
            </a:r>
            <a:r>
              <a:rPr lang="en-US" sz="3100" dirty="0" smtClean="0">
                <a:solidFill>
                  <a:srgbClr val="002060"/>
                </a:solidFill>
              </a:rPr>
              <a:t>Franchising and franchise channels continue to grow both in the United States and internationally.</a:t>
            </a:r>
          </a:p>
        </p:txBody>
      </p:sp>
      <p:sp>
        <p:nvSpPr>
          <p:cNvPr id="4" name="Slide Number Placeholder 3"/>
          <p:cNvSpPr>
            <a:spLocks noGrp="1"/>
          </p:cNvSpPr>
          <p:nvPr>
            <p:ph type="sldNum" sz="quarter" idx="12"/>
          </p:nvPr>
        </p:nvSpPr>
        <p:spPr/>
        <p:txBody>
          <a:bodyPr/>
          <a:lstStyle/>
          <a:p>
            <a:fld id="{B5018DB0-C258-FE4E-9DE8-C5AF154EB248}" type="slidenum">
              <a:rPr lang="en-US" smtClean="0"/>
              <a:pPr/>
              <a:t>12</a:t>
            </a:fld>
            <a:endParaRPr lang="en-US" dirty="0"/>
          </a:p>
        </p:txBody>
      </p:sp>
      <p:sp>
        <p:nvSpPr>
          <p:cNvPr id="13" name="TextBox 12"/>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3</a:t>
            </a:r>
            <a:endParaRPr lang="en-US" sz="3200"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a:t>Advantages for </a:t>
            </a:r>
            <a:r>
              <a:rPr lang="en-US" dirty="0" smtClean="0"/>
              <a:t>Franchisor</a:t>
            </a:r>
            <a:endParaRPr lang="en-US" dirty="0" smtClean="0"/>
          </a:p>
        </p:txBody>
      </p:sp>
      <p:sp>
        <p:nvSpPr>
          <p:cNvPr id="6" name="Content Placeholder 5"/>
          <p:cNvSpPr>
            <a:spLocks noGrp="1"/>
          </p:cNvSpPr>
          <p:nvPr>
            <p:ph idx="1"/>
          </p:nvPr>
        </p:nvSpPr>
        <p:spPr>
          <a:xfrm>
            <a:off x="1046206" y="1600200"/>
            <a:ext cx="7805234" cy="4995835"/>
          </a:xfrm>
          <a:solidFill>
            <a:schemeClr val="bg1"/>
          </a:solidFill>
        </p:spPr>
        <p:txBody>
          <a:bodyPr>
            <a:normAutofit/>
          </a:bodyPr>
          <a:lstStyle/>
          <a:p>
            <a:pPr>
              <a:spcBef>
                <a:spcPts val="2400"/>
              </a:spcBef>
              <a:buFont typeface="Wingdings" panose="05000000000000000000" pitchFamily="2" charset="2"/>
              <a:buChar char="q"/>
            </a:pPr>
            <a:r>
              <a:rPr lang="en-US" sz="3100" dirty="0" smtClean="0">
                <a:solidFill>
                  <a:srgbClr val="FF0000"/>
                </a:solidFill>
              </a:rPr>
              <a:t> </a:t>
            </a:r>
            <a:r>
              <a:rPr lang="en-US" sz="2900" dirty="0" smtClean="0">
                <a:solidFill>
                  <a:srgbClr val="FF0000"/>
                </a:solidFill>
              </a:rPr>
              <a:t>Advantages for Franchisor </a:t>
            </a:r>
            <a:r>
              <a:rPr lang="en-US" sz="2900" dirty="0" smtClean="0">
                <a:solidFill>
                  <a:srgbClr val="FF0000"/>
                </a:solidFill>
              </a:rPr>
              <a:t>:</a:t>
            </a:r>
            <a:endParaRPr lang="en-US" sz="2900" dirty="0" smtClean="0">
              <a:solidFill>
                <a:srgbClr val="FF0000"/>
              </a:solidFill>
            </a:endParaRPr>
          </a:p>
          <a:p>
            <a:pPr marL="742950" indent="-400050">
              <a:spcBef>
                <a:spcPts val="2400"/>
              </a:spcBef>
              <a:buFont typeface="+mj-lt"/>
              <a:buAutoNum type="arabicPeriod"/>
              <a:tabLst>
                <a:tab pos="800100" algn="l"/>
              </a:tabLst>
            </a:pPr>
            <a:r>
              <a:rPr lang="en-US" dirty="0" smtClean="0">
                <a:solidFill>
                  <a:schemeClr val="tx1">
                    <a:lumMod val="95000"/>
                    <a:lumOff val="5000"/>
                  </a:schemeClr>
                </a:solidFill>
              </a:rPr>
              <a:t>Capital advantages.</a:t>
            </a:r>
          </a:p>
          <a:p>
            <a:pPr marL="742950" indent="-400050">
              <a:spcBef>
                <a:spcPts val="2400"/>
              </a:spcBef>
              <a:buFont typeface="+mj-lt"/>
              <a:buAutoNum type="arabicPeriod"/>
              <a:tabLst>
                <a:tab pos="800100" algn="l"/>
              </a:tabLst>
            </a:pPr>
            <a:r>
              <a:rPr lang="en-US" dirty="0" smtClean="0">
                <a:solidFill>
                  <a:schemeClr val="tx1">
                    <a:lumMod val="95000"/>
                    <a:lumOff val="5000"/>
                  </a:schemeClr>
                </a:solidFill>
              </a:rPr>
              <a:t>Potential to reduce distribution costs.</a:t>
            </a:r>
          </a:p>
          <a:p>
            <a:pPr marL="742950" indent="-400050">
              <a:spcBef>
                <a:spcPts val="2400"/>
              </a:spcBef>
              <a:buFont typeface="+mj-lt"/>
              <a:buAutoNum type="arabicPeriod"/>
              <a:tabLst>
                <a:tab pos="800100" algn="l"/>
              </a:tabLst>
            </a:pPr>
            <a:r>
              <a:rPr lang="en-US" dirty="0" smtClean="0">
                <a:solidFill>
                  <a:schemeClr val="tx1">
                    <a:lumMod val="95000"/>
                    <a:lumOff val="5000"/>
                  </a:schemeClr>
                </a:solidFill>
              </a:rPr>
              <a:t>Possible high level of managerial motivation promoted by franchising..</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13</a:t>
            </a:fld>
            <a:endParaRPr lang="en-US" dirty="0"/>
          </a:p>
        </p:txBody>
      </p:sp>
      <p:sp>
        <p:nvSpPr>
          <p:cNvPr id="13" name="TextBox 12"/>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4</a:t>
            </a:r>
            <a:endParaRPr lang="en-US" sz="3200"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8600" y="285751"/>
            <a:ext cx="7925910" cy="757237"/>
          </a:xfrm>
        </p:spPr>
        <p:txBody>
          <a:bodyPr>
            <a:normAutofit fontScale="90000"/>
          </a:bodyPr>
          <a:lstStyle/>
          <a:p>
            <a:pPr lvl="0">
              <a:lnSpc>
                <a:spcPct val="150000"/>
              </a:lnSpc>
            </a:pPr>
            <a:r>
              <a:rPr lang="en-US" dirty="0" smtClean="0"/>
              <a:t/>
            </a:r>
            <a:br>
              <a:rPr lang="en-US" dirty="0" smtClean="0"/>
            </a:br>
            <a:r>
              <a:rPr lang="en-US" dirty="0" smtClean="0"/>
              <a:t>Advantages </a:t>
            </a:r>
            <a:r>
              <a:rPr lang="en-US" dirty="0"/>
              <a:t>for </a:t>
            </a:r>
            <a:r>
              <a:rPr lang="en-US" dirty="0" smtClean="0"/>
              <a:t>Franchisee</a:t>
            </a:r>
            <a:r>
              <a:rPr lang="en-US" dirty="0"/>
              <a:t/>
            </a:r>
            <a:br>
              <a:rPr lang="en-US" dirty="0"/>
            </a:br>
            <a:endParaRPr lang="en-US" dirty="0" smtClean="0"/>
          </a:p>
        </p:txBody>
      </p:sp>
      <p:sp>
        <p:nvSpPr>
          <p:cNvPr id="6" name="Content Placeholder 5"/>
          <p:cNvSpPr>
            <a:spLocks noGrp="1"/>
          </p:cNvSpPr>
          <p:nvPr>
            <p:ph idx="1"/>
          </p:nvPr>
        </p:nvSpPr>
        <p:spPr>
          <a:xfrm>
            <a:off x="1057274" y="1279060"/>
            <a:ext cx="7817235" cy="5316975"/>
          </a:xfrm>
          <a:solidFill>
            <a:schemeClr val="bg1"/>
          </a:solidFill>
        </p:spPr>
        <p:txBody>
          <a:bodyPr>
            <a:normAutofit/>
          </a:bodyPr>
          <a:lstStyle/>
          <a:p>
            <a:pPr marL="457200" indent="-457200">
              <a:spcBef>
                <a:spcPts val="1800"/>
              </a:spcBef>
              <a:buFont typeface="Wingdings" panose="05000000000000000000" pitchFamily="2" charset="2"/>
              <a:buChar char="q"/>
            </a:pPr>
            <a:r>
              <a:rPr lang="en-US" sz="3100" dirty="0" smtClean="0">
                <a:solidFill>
                  <a:srgbClr val="FF0000"/>
                </a:solidFill>
              </a:rPr>
              <a:t> </a:t>
            </a:r>
            <a:r>
              <a:rPr lang="en-US" sz="2900" dirty="0" smtClean="0">
                <a:solidFill>
                  <a:srgbClr val="FF0000"/>
                </a:solidFill>
              </a:rPr>
              <a:t>Advantages </a:t>
            </a:r>
            <a:r>
              <a:rPr lang="en-US" sz="2900" dirty="0" smtClean="0">
                <a:solidFill>
                  <a:srgbClr val="FF0000"/>
                </a:solidFill>
              </a:rPr>
              <a:t>for Franchisee </a:t>
            </a:r>
            <a:r>
              <a:rPr lang="en-US" sz="2900" dirty="0" smtClean="0">
                <a:solidFill>
                  <a:srgbClr val="FF0000"/>
                </a:solidFill>
              </a:rPr>
              <a:t>:</a:t>
            </a:r>
            <a:endParaRPr lang="en-US" sz="2900" dirty="0" smtClean="0">
              <a:solidFill>
                <a:srgbClr val="FF0000"/>
              </a:solidFill>
            </a:endParaRPr>
          </a:p>
          <a:p>
            <a:pPr marL="628650" indent="-457200">
              <a:spcBef>
                <a:spcPts val="1800"/>
              </a:spcBef>
              <a:buFont typeface="+mj-lt"/>
              <a:buAutoNum type="arabicPeriod"/>
            </a:pPr>
            <a:r>
              <a:rPr lang="en-US" sz="2500" dirty="0" smtClean="0">
                <a:solidFill>
                  <a:schemeClr val="tx1">
                    <a:lumMod val="95000"/>
                    <a:lumOff val="5000"/>
                  </a:schemeClr>
                </a:solidFill>
              </a:rPr>
              <a:t>Uncertainty of success is </a:t>
            </a:r>
            <a:r>
              <a:rPr lang="en-US" sz="2500" dirty="0" smtClean="0">
                <a:solidFill>
                  <a:schemeClr val="tx1">
                    <a:lumMod val="95000"/>
                    <a:lumOff val="5000"/>
                  </a:schemeClr>
                </a:solidFill>
              </a:rPr>
              <a:t>reduced.</a:t>
            </a:r>
            <a:endParaRPr lang="en-US" sz="2500" dirty="0" smtClean="0">
              <a:solidFill>
                <a:schemeClr val="tx1">
                  <a:lumMod val="95000"/>
                  <a:lumOff val="5000"/>
                </a:schemeClr>
              </a:solidFill>
            </a:endParaRPr>
          </a:p>
          <a:p>
            <a:pPr marL="628650" indent="-457200">
              <a:spcBef>
                <a:spcPts val="1800"/>
              </a:spcBef>
              <a:buFont typeface="+mj-lt"/>
              <a:buAutoNum type="arabicPeriod"/>
            </a:pPr>
            <a:r>
              <a:rPr lang="en-US" sz="2500" dirty="0" smtClean="0">
                <a:solidFill>
                  <a:schemeClr val="tx1">
                    <a:lumMod val="95000"/>
                    <a:lumOff val="5000"/>
                  </a:schemeClr>
                </a:solidFill>
              </a:rPr>
              <a:t>Franchisors often offer well-known trademarked products or services </a:t>
            </a:r>
            <a:r>
              <a:rPr lang="en-US" sz="2500" dirty="0" smtClean="0">
                <a:solidFill>
                  <a:schemeClr val="tx1">
                    <a:lumMod val="95000"/>
                    <a:lumOff val="5000"/>
                  </a:schemeClr>
                </a:solidFill>
              </a:rPr>
              <a:t>.</a:t>
            </a:r>
            <a:endParaRPr lang="en-US" sz="2500" dirty="0" smtClean="0">
              <a:solidFill>
                <a:schemeClr val="tx1">
                  <a:lumMod val="95000"/>
                  <a:lumOff val="5000"/>
                </a:schemeClr>
              </a:solidFill>
            </a:endParaRPr>
          </a:p>
          <a:p>
            <a:pPr marL="628650" indent="-457200">
              <a:spcBef>
                <a:spcPts val="1800"/>
              </a:spcBef>
              <a:buFont typeface="+mj-lt"/>
              <a:buAutoNum type="arabicPeriod"/>
            </a:pPr>
            <a:r>
              <a:rPr lang="en-US" sz="2500" dirty="0" smtClean="0">
                <a:solidFill>
                  <a:schemeClr val="tx1">
                    <a:lumMod val="95000"/>
                    <a:lumOff val="5000"/>
                  </a:schemeClr>
                </a:solidFill>
              </a:rPr>
              <a:t>Many franchisors offer initial and continuing assistance to their </a:t>
            </a:r>
            <a:r>
              <a:rPr lang="en-US" sz="2500" dirty="0" smtClean="0">
                <a:solidFill>
                  <a:schemeClr val="tx1">
                    <a:lumMod val="95000"/>
                    <a:lumOff val="5000"/>
                  </a:schemeClr>
                </a:solidFill>
              </a:rPr>
              <a:t>franchisees.</a:t>
            </a:r>
            <a:endParaRPr lang="en-US" sz="2500" dirty="0" smtClean="0">
              <a:solidFill>
                <a:schemeClr val="tx1">
                  <a:lumMod val="95000"/>
                  <a:lumOff val="5000"/>
                </a:schemeClr>
              </a:solidFill>
            </a:endParaRPr>
          </a:p>
          <a:p>
            <a:pPr marL="628650" indent="-457200">
              <a:spcBef>
                <a:spcPts val="1800"/>
              </a:spcBef>
              <a:buFont typeface="+mj-lt"/>
              <a:buAutoNum type="arabicPeriod"/>
            </a:pPr>
            <a:r>
              <a:rPr lang="en-US" sz="2500" dirty="0" smtClean="0">
                <a:solidFill>
                  <a:schemeClr val="tx1">
                    <a:lumMod val="95000"/>
                    <a:lumOff val="5000"/>
                  </a:schemeClr>
                </a:solidFill>
              </a:rPr>
              <a:t>Relatively inexpensive way to enter a </a:t>
            </a:r>
            <a:r>
              <a:rPr lang="en-US" sz="2500" dirty="0" smtClean="0">
                <a:solidFill>
                  <a:schemeClr val="tx1">
                    <a:lumMod val="95000"/>
                    <a:lumOff val="5000"/>
                  </a:schemeClr>
                </a:solidFill>
              </a:rPr>
              <a:t>business.</a:t>
            </a:r>
            <a:endParaRPr lang="en-US" sz="2500" dirty="0" smtClean="0">
              <a:solidFill>
                <a:schemeClr val="tx1">
                  <a:lumMod val="95000"/>
                  <a:lumOff val="5000"/>
                </a:schemeClr>
              </a:solidFill>
            </a:endParaRPr>
          </a:p>
          <a:p>
            <a:pPr marL="628650" indent="-457200">
              <a:spcBef>
                <a:spcPts val="1800"/>
              </a:spcBef>
              <a:buFont typeface="+mj-lt"/>
              <a:buAutoNum type="arabicPeriod"/>
            </a:pPr>
            <a:r>
              <a:rPr lang="en-US" sz="2500" dirty="0" smtClean="0">
                <a:solidFill>
                  <a:schemeClr val="tx1">
                    <a:lumMod val="95000"/>
                    <a:lumOff val="5000"/>
                  </a:schemeClr>
                </a:solidFill>
              </a:rPr>
              <a:t>Predictions </a:t>
            </a:r>
            <a:r>
              <a:rPr lang="en-US" sz="2500" dirty="0" smtClean="0">
                <a:solidFill>
                  <a:schemeClr val="tx1">
                    <a:lumMod val="95000"/>
                    <a:lumOff val="5000"/>
                  </a:schemeClr>
                </a:solidFill>
              </a:rPr>
              <a:t>for </a:t>
            </a:r>
            <a:r>
              <a:rPr lang="en-US" sz="2500" dirty="0" smtClean="0">
                <a:solidFill>
                  <a:schemeClr val="tx1">
                    <a:lumMod val="95000"/>
                    <a:lumOff val="5000"/>
                  </a:schemeClr>
                </a:solidFill>
              </a:rPr>
              <a:t>satisfactory </a:t>
            </a:r>
            <a:r>
              <a:rPr lang="en-US" sz="2500" dirty="0" smtClean="0">
                <a:solidFill>
                  <a:schemeClr val="tx1">
                    <a:lumMod val="95000"/>
                    <a:lumOff val="5000"/>
                  </a:schemeClr>
                </a:solidFill>
              </a:rPr>
              <a:t>returns often higher than is the case for independent </a:t>
            </a:r>
            <a:r>
              <a:rPr lang="en-US" sz="2500" dirty="0" smtClean="0">
                <a:solidFill>
                  <a:schemeClr val="tx1">
                    <a:lumMod val="95000"/>
                    <a:lumOff val="5000"/>
                  </a:schemeClr>
                </a:solidFill>
              </a:rPr>
              <a:t>businesses.</a:t>
            </a:r>
            <a:endParaRPr lang="en-US" sz="25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196130" y="1767017"/>
            <a:ext cx="7678380" cy="3941806"/>
          </a:xfrm>
          <a:solidFill>
            <a:schemeClr val="bg1"/>
          </a:solidFill>
        </p:spPr>
        <p:txBody>
          <a:bodyPr>
            <a:normAutofit/>
          </a:bodyPr>
          <a:lstStyle/>
          <a:p>
            <a:pPr>
              <a:spcBef>
                <a:spcPts val="2400"/>
              </a:spcBef>
              <a:buFont typeface="Wingdings" panose="05000000000000000000" pitchFamily="2" charset="2"/>
              <a:buChar char="v"/>
            </a:pPr>
            <a:r>
              <a:rPr lang="en-US" sz="3100" dirty="0" smtClean="0">
                <a:solidFill>
                  <a:srgbClr val="FF0000"/>
                </a:solidFill>
              </a:rPr>
              <a:t> </a:t>
            </a:r>
            <a:r>
              <a:rPr lang="en-US" sz="3100" dirty="0">
                <a:solidFill>
                  <a:srgbClr val="FF0000"/>
                </a:solidFill>
              </a:rPr>
              <a:t>Disadvantages </a:t>
            </a:r>
            <a:r>
              <a:rPr lang="en-US" sz="3100" dirty="0" smtClean="0">
                <a:solidFill>
                  <a:srgbClr val="FF0000"/>
                </a:solidFill>
              </a:rPr>
              <a:t>for Franchisee  </a:t>
            </a:r>
            <a:r>
              <a:rPr lang="en-US" sz="3100" dirty="0" smtClean="0">
                <a:solidFill>
                  <a:srgbClr val="FF0000"/>
                </a:solidFill>
              </a:rPr>
              <a:t>:</a:t>
            </a:r>
            <a:endParaRPr lang="en-US" sz="3100" dirty="0" smtClean="0">
              <a:solidFill>
                <a:srgbClr val="FF0000"/>
              </a:solidFill>
            </a:endParaRPr>
          </a:p>
          <a:p>
            <a:pPr marL="857250" indent="-457200">
              <a:spcBef>
                <a:spcPts val="2400"/>
              </a:spcBef>
              <a:buFont typeface="+mj-lt"/>
              <a:buAutoNum type="arabicPeriod"/>
            </a:pPr>
            <a:r>
              <a:rPr lang="en-US" dirty="0" smtClean="0">
                <a:solidFill>
                  <a:schemeClr val="tx1">
                    <a:lumMod val="85000"/>
                    <a:lumOff val="15000"/>
                  </a:schemeClr>
                </a:solidFill>
              </a:rPr>
              <a:t>Limited independence of the </a:t>
            </a:r>
            <a:r>
              <a:rPr lang="en-US" dirty="0" smtClean="0">
                <a:solidFill>
                  <a:schemeClr val="tx1">
                    <a:lumMod val="85000"/>
                    <a:lumOff val="15000"/>
                  </a:schemeClr>
                </a:solidFill>
              </a:rPr>
              <a:t>franchisee.</a:t>
            </a:r>
          </a:p>
          <a:p>
            <a:pPr marL="857250" indent="-457200">
              <a:spcBef>
                <a:spcPts val="2400"/>
              </a:spcBef>
              <a:buFont typeface="+mj-lt"/>
              <a:buAutoNum type="arabicPeriod"/>
            </a:pPr>
            <a:r>
              <a:rPr lang="en-US" dirty="0">
                <a:solidFill>
                  <a:schemeClr val="tx1">
                    <a:lumMod val="85000"/>
                    <a:lumOff val="15000"/>
                  </a:schemeClr>
                </a:solidFill>
              </a:rPr>
              <a:t>Limited flexibility of the </a:t>
            </a:r>
            <a:r>
              <a:rPr lang="en-US" dirty="0" smtClean="0">
                <a:solidFill>
                  <a:schemeClr val="tx1">
                    <a:lumMod val="85000"/>
                    <a:lumOff val="15000"/>
                  </a:schemeClr>
                </a:solidFill>
              </a:rPr>
              <a:t>franchisee.</a:t>
            </a:r>
            <a:endParaRPr lang="en-US" dirty="0" smtClean="0">
              <a:solidFill>
                <a:schemeClr val="tx1">
                  <a:lumMod val="85000"/>
                  <a:lumOff val="15000"/>
                </a:schemeClr>
              </a:solidFill>
            </a:endParaRPr>
          </a:p>
          <a:p>
            <a:pPr marL="857250" indent="-457200">
              <a:spcBef>
                <a:spcPts val="2400"/>
              </a:spcBef>
              <a:buFont typeface="+mj-lt"/>
              <a:buAutoNum type="arabicPeriod"/>
            </a:pPr>
            <a:r>
              <a:rPr lang="en-US" dirty="0" smtClean="0">
                <a:solidFill>
                  <a:schemeClr val="tx1">
                    <a:lumMod val="85000"/>
                    <a:lumOff val="15000"/>
                  </a:schemeClr>
                </a:solidFill>
              </a:rPr>
              <a:t>Royalty </a:t>
            </a:r>
            <a:r>
              <a:rPr lang="en-US" dirty="0" smtClean="0">
                <a:solidFill>
                  <a:schemeClr val="tx1">
                    <a:lumMod val="85000"/>
                    <a:lumOff val="15000"/>
                  </a:schemeClr>
                </a:solidFill>
              </a:rPr>
              <a:t>fees.</a:t>
            </a:r>
            <a:endParaRPr lang="en-US" dirty="0" smtClean="0">
              <a:solidFill>
                <a:schemeClr val="tx1">
                  <a:lumMod val="85000"/>
                  <a:lumOff val="15000"/>
                </a:schemeClr>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15</a:t>
            </a:fld>
            <a:endParaRPr lang="en-US" dirty="0"/>
          </a:p>
        </p:txBody>
      </p:sp>
      <p:sp>
        <p:nvSpPr>
          <p:cNvPr id="8" name="Title 4"/>
          <p:cNvSpPr txBox="1">
            <a:spLocks/>
          </p:cNvSpPr>
          <p:nvPr/>
        </p:nvSpPr>
        <p:spPr>
          <a:xfrm>
            <a:off x="1196130" y="342900"/>
            <a:ext cx="7655310" cy="936160"/>
          </a:xfrm>
          <a:prstGeom prst="rect">
            <a:avLst/>
          </a:prstGeom>
          <a:effectLst>
            <a:outerShdw blurRad="50800" dist="38100" dir="2700000">
              <a:srgbClr val="000000">
                <a:alpha val="15000"/>
              </a:srgbClr>
            </a:outerShdw>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990000"/>
                </a:solidFill>
                <a:effectLst/>
                <a:uLnTx/>
                <a:uFillTx/>
                <a:latin typeface="Tahoma"/>
                <a:ea typeface="+mj-ea"/>
                <a:cs typeface="Tahoma"/>
              </a:rPr>
              <a:t>Disadvantages Associated with Franchise Channels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6206" y="215627"/>
            <a:ext cx="7655310" cy="1143000"/>
          </a:xfrm>
        </p:spPr>
        <p:txBody>
          <a:bodyPr/>
          <a:lstStyle/>
          <a:p>
            <a:pPr lvl="0"/>
            <a:r>
              <a:rPr lang="en-US" dirty="0" smtClean="0"/>
              <a:t>Channel Management Implications of Franchise Channels</a:t>
            </a:r>
          </a:p>
        </p:txBody>
      </p:sp>
      <p:sp>
        <p:nvSpPr>
          <p:cNvPr id="6" name="Content Placeholder 5"/>
          <p:cNvSpPr>
            <a:spLocks noGrp="1"/>
          </p:cNvSpPr>
          <p:nvPr>
            <p:ph idx="1"/>
          </p:nvPr>
        </p:nvSpPr>
        <p:spPr>
          <a:xfrm>
            <a:off x="1046206" y="1600200"/>
            <a:ext cx="7805234" cy="4995835"/>
          </a:xfrm>
          <a:solidFill>
            <a:schemeClr val="bg1"/>
          </a:solidFill>
        </p:spPr>
        <p:txBody>
          <a:bodyPr>
            <a:normAutofit/>
          </a:bodyPr>
          <a:lstStyle/>
          <a:p>
            <a:pPr>
              <a:lnSpc>
                <a:spcPct val="150000"/>
              </a:lnSpc>
              <a:spcBef>
                <a:spcPts val="1800"/>
              </a:spcBef>
              <a:buFont typeface="Wingdings" panose="05000000000000000000" pitchFamily="2" charset="2"/>
              <a:buChar char="v"/>
            </a:pPr>
            <a:r>
              <a:rPr lang="en-US" sz="3200" dirty="0" smtClean="0">
                <a:solidFill>
                  <a:schemeClr val="tx1">
                    <a:lumMod val="85000"/>
                    <a:lumOff val="15000"/>
                  </a:schemeClr>
                </a:solidFill>
              </a:rPr>
              <a:t> The </a:t>
            </a:r>
            <a:r>
              <a:rPr lang="en-US" sz="3200" dirty="0" smtClean="0">
                <a:solidFill>
                  <a:schemeClr val="tx1">
                    <a:lumMod val="85000"/>
                    <a:lumOff val="15000"/>
                  </a:schemeClr>
                </a:solidFill>
              </a:rPr>
              <a:t>strategic and tactical direction of franchisees by the franchisor can affect the relationship between participants in franchise channels in ways that are different from </a:t>
            </a:r>
            <a:r>
              <a:rPr lang="en-US" sz="3200" dirty="0" smtClean="0">
                <a:solidFill>
                  <a:schemeClr val="tx1">
                    <a:lumMod val="85000"/>
                    <a:lumOff val="15000"/>
                  </a:schemeClr>
                </a:solidFill>
              </a:rPr>
              <a:t>usual </a:t>
            </a:r>
            <a:r>
              <a:rPr lang="en-US" sz="3200" dirty="0" smtClean="0">
                <a:solidFill>
                  <a:schemeClr val="tx1">
                    <a:lumMod val="85000"/>
                    <a:lumOff val="15000"/>
                  </a:schemeClr>
                </a:solidFill>
              </a:rPr>
              <a:t>channels.</a:t>
            </a:r>
            <a:endParaRPr lang="en-US" dirty="0">
              <a:solidFill>
                <a:schemeClr val="tx1">
                  <a:lumMod val="85000"/>
                  <a:lumOff val="15000"/>
                </a:schemeClr>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16</a:t>
            </a:fld>
            <a:endParaRPr lang="en-US" dirty="0"/>
          </a:p>
        </p:txBody>
      </p:sp>
      <p:sp>
        <p:nvSpPr>
          <p:cNvPr id="13" name="TextBox 12"/>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6</a:t>
            </a:r>
            <a:endParaRPr lang="en-US" sz="3200"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57264" y="1699438"/>
            <a:ext cx="7894176" cy="4329499"/>
          </a:xfrm>
          <a:solidFill>
            <a:schemeClr val="bg1"/>
          </a:solidFill>
        </p:spPr>
        <p:txBody>
          <a:bodyPr>
            <a:normAutofit/>
          </a:bodyPr>
          <a:lstStyle/>
          <a:p>
            <a:pPr>
              <a:spcBef>
                <a:spcPts val="1800"/>
              </a:spcBef>
              <a:buFont typeface="Wingdings" panose="05000000000000000000" pitchFamily="2" charset="2"/>
              <a:buChar char="q"/>
            </a:pPr>
            <a:r>
              <a:rPr lang="en-US" sz="3100" dirty="0" smtClean="0">
                <a:solidFill>
                  <a:schemeClr val="tx1"/>
                </a:solidFill>
              </a:rPr>
              <a:t> </a:t>
            </a:r>
            <a:r>
              <a:rPr lang="en-US" sz="3100" dirty="0" smtClean="0">
                <a:solidFill>
                  <a:srgbClr val="FF0000"/>
                </a:solidFill>
              </a:rPr>
              <a:t>Channel </a:t>
            </a:r>
            <a:r>
              <a:rPr lang="en-US" sz="3100" dirty="0" smtClean="0">
                <a:solidFill>
                  <a:srgbClr val="FF0000"/>
                </a:solidFill>
              </a:rPr>
              <a:t>Design &amp; Franchise </a:t>
            </a:r>
            <a:r>
              <a:rPr lang="en-US" sz="3100" dirty="0" smtClean="0">
                <a:solidFill>
                  <a:srgbClr val="FF0000"/>
                </a:solidFill>
              </a:rPr>
              <a:t>Channels:</a:t>
            </a:r>
            <a:endParaRPr lang="en-US" sz="3100" dirty="0" smtClean="0">
              <a:solidFill>
                <a:srgbClr val="FF0000"/>
              </a:solidFill>
            </a:endParaRPr>
          </a:p>
          <a:p>
            <a:pPr marL="685800" indent="-285750">
              <a:spcBef>
                <a:spcPts val="1800"/>
              </a:spcBef>
            </a:pPr>
            <a:r>
              <a:rPr lang="en-US" dirty="0" smtClean="0">
                <a:solidFill>
                  <a:schemeClr val="tx1">
                    <a:lumMod val="95000"/>
                    <a:lumOff val="5000"/>
                  </a:schemeClr>
                </a:solidFill>
              </a:rPr>
              <a:t>Franchise channels offer high degree of </a:t>
            </a:r>
            <a:r>
              <a:rPr lang="en-US" dirty="0" smtClean="0">
                <a:solidFill>
                  <a:schemeClr val="tx1">
                    <a:lumMod val="95000"/>
                    <a:lumOff val="5000"/>
                  </a:schemeClr>
                </a:solidFill>
              </a:rPr>
              <a:t>control.</a:t>
            </a:r>
            <a:endParaRPr lang="en-US" dirty="0" smtClean="0">
              <a:solidFill>
                <a:schemeClr val="tx1">
                  <a:lumMod val="95000"/>
                  <a:lumOff val="5000"/>
                </a:schemeClr>
              </a:solidFill>
            </a:endParaRPr>
          </a:p>
          <a:p>
            <a:pPr marL="685800" indent="-285750">
              <a:spcBef>
                <a:spcPts val="1800"/>
              </a:spcBef>
            </a:pPr>
            <a:r>
              <a:rPr lang="en-US" dirty="0" smtClean="0">
                <a:solidFill>
                  <a:schemeClr val="tx1">
                    <a:lumMod val="95000"/>
                    <a:lumOff val="5000"/>
                  </a:schemeClr>
                </a:solidFill>
              </a:rPr>
              <a:t>Permits independent highly motivated channel </a:t>
            </a:r>
            <a:r>
              <a:rPr lang="en-US" dirty="0" smtClean="0">
                <a:solidFill>
                  <a:schemeClr val="tx1">
                    <a:lumMod val="95000"/>
                    <a:lumOff val="5000"/>
                  </a:schemeClr>
                </a:solidFill>
              </a:rPr>
              <a:t>members.</a:t>
            </a:r>
            <a:endParaRPr lang="en-US" dirty="0" smtClean="0">
              <a:solidFill>
                <a:schemeClr val="tx1">
                  <a:lumMod val="95000"/>
                  <a:lumOff val="5000"/>
                </a:schemeClr>
              </a:solidFill>
            </a:endParaRPr>
          </a:p>
          <a:p>
            <a:pPr marL="685800" indent="-285750">
              <a:spcBef>
                <a:spcPts val="1800"/>
              </a:spcBef>
            </a:pPr>
            <a:r>
              <a:rPr lang="en-US" dirty="0" smtClean="0">
                <a:solidFill>
                  <a:schemeClr val="tx1">
                    <a:lumMod val="95000"/>
                    <a:lumOff val="5000"/>
                  </a:schemeClr>
                </a:solidFill>
              </a:rPr>
              <a:t>Feasibility </a:t>
            </a:r>
            <a:r>
              <a:rPr lang="en-US" dirty="0" smtClean="0">
                <a:solidFill>
                  <a:schemeClr val="tx1">
                    <a:lumMod val="95000"/>
                    <a:lumOff val="5000"/>
                  </a:schemeClr>
                </a:solidFill>
              </a:rPr>
              <a:t>matter </a:t>
            </a:r>
            <a:r>
              <a:rPr lang="en-US" dirty="0" smtClean="0">
                <a:solidFill>
                  <a:schemeClr val="tx1">
                    <a:lumMod val="95000"/>
                    <a:lumOff val="5000"/>
                  </a:schemeClr>
                </a:solidFill>
              </a:rPr>
              <a:t>on industry and/or products &amp; services being </a:t>
            </a:r>
            <a:r>
              <a:rPr lang="en-US" dirty="0" smtClean="0">
                <a:solidFill>
                  <a:schemeClr val="tx1">
                    <a:lumMod val="95000"/>
                    <a:lumOff val="5000"/>
                  </a:schemeClr>
                </a:solidFill>
              </a:rPr>
              <a:t>offered.</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17</a:t>
            </a:fld>
            <a:endParaRPr lang="en-US" dirty="0"/>
          </a:p>
        </p:txBody>
      </p:sp>
      <p:sp>
        <p:nvSpPr>
          <p:cNvPr id="5" name="Title 4"/>
          <p:cNvSpPr>
            <a:spLocks noGrp="1"/>
          </p:cNvSpPr>
          <p:nvPr>
            <p:ph type="title"/>
          </p:nvPr>
        </p:nvSpPr>
        <p:spPr>
          <a:xfrm>
            <a:off x="1196130" y="264647"/>
            <a:ext cx="7655310" cy="1143000"/>
          </a:xfrm>
        </p:spPr>
        <p:txBody>
          <a:bodyPr/>
          <a:lstStyle/>
          <a:p>
            <a:pPr lvl="0"/>
            <a:r>
              <a:rPr lang="en-US" dirty="0" smtClean="0"/>
              <a:t>Channel Management Implications of Franchise Channels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14413" y="1626458"/>
            <a:ext cx="7837027" cy="4331430"/>
          </a:xfrm>
          <a:solidFill>
            <a:schemeClr val="bg1"/>
          </a:solidFill>
        </p:spPr>
        <p:txBody>
          <a:bodyPr>
            <a:normAutofit/>
          </a:bodyPr>
          <a:lstStyle/>
          <a:p>
            <a:pPr>
              <a:spcBef>
                <a:spcPts val="1800"/>
              </a:spcBef>
              <a:buFont typeface="Wingdings" panose="05000000000000000000" pitchFamily="2" charset="2"/>
              <a:buChar char="q"/>
            </a:pPr>
            <a:r>
              <a:rPr lang="en-US" sz="3100" dirty="0" smtClean="0">
                <a:solidFill>
                  <a:schemeClr val="tx1"/>
                </a:solidFill>
              </a:rPr>
              <a:t> </a:t>
            </a:r>
            <a:r>
              <a:rPr lang="en-US" sz="2900" dirty="0" smtClean="0">
                <a:solidFill>
                  <a:srgbClr val="FF0000"/>
                </a:solidFill>
              </a:rPr>
              <a:t>Selection </a:t>
            </a:r>
            <a:r>
              <a:rPr lang="en-US" sz="2900" dirty="0" smtClean="0">
                <a:solidFill>
                  <a:srgbClr val="FF0000"/>
                </a:solidFill>
              </a:rPr>
              <a:t>of Franchise Channel </a:t>
            </a:r>
            <a:r>
              <a:rPr lang="en-US" sz="2900" dirty="0" smtClean="0">
                <a:solidFill>
                  <a:srgbClr val="FF0000"/>
                </a:solidFill>
              </a:rPr>
              <a:t>Members:</a:t>
            </a:r>
            <a:endParaRPr lang="en-US" sz="2900" dirty="0" smtClean="0">
              <a:solidFill>
                <a:srgbClr val="FF0000"/>
              </a:solidFill>
            </a:endParaRPr>
          </a:p>
          <a:p>
            <a:pPr marL="742950" indent="-514350">
              <a:spcBef>
                <a:spcPts val="1800"/>
              </a:spcBef>
              <a:buFont typeface="+mj-lt"/>
              <a:buAutoNum type="arabicPeriod"/>
            </a:pPr>
            <a:r>
              <a:rPr lang="en-US" dirty="0" smtClean="0">
                <a:solidFill>
                  <a:schemeClr val="tx1">
                    <a:lumMod val="95000"/>
                    <a:lumOff val="5000"/>
                  </a:schemeClr>
                </a:solidFill>
              </a:rPr>
              <a:t>Objective selection </a:t>
            </a:r>
            <a:r>
              <a:rPr lang="en-US" dirty="0" smtClean="0">
                <a:solidFill>
                  <a:schemeClr val="tx1">
                    <a:lumMod val="95000"/>
                    <a:lumOff val="5000"/>
                  </a:schemeClr>
                </a:solidFill>
              </a:rPr>
              <a:t>criteria:  </a:t>
            </a:r>
            <a:r>
              <a:rPr lang="en-US" dirty="0" smtClean="0">
                <a:solidFill>
                  <a:schemeClr val="tx1">
                    <a:lumMod val="95000"/>
                    <a:lumOff val="5000"/>
                  </a:schemeClr>
                </a:solidFill>
              </a:rPr>
              <a:t>such as financial strength and </a:t>
            </a:r>
            <a:r>
              <a:rPr lang="en-US" dirty="0" smtClean="0">
                <a:solidFill>
                  <a:schemeClr val="tx1">
                    <a:lumMod val="95000"/>
                    <a:lumOff val="5000"/>
                  </a:schemeClr>
                </a:solidFill>
              </a:rPr>
              <a:t>experience.</a:t>
            </a:r>
            <a:endParaRPr lang="en-US" dirty="0" smtClean="0">
              <a:solidFill>
                <a:schemeClr val="tx1">
                  <a:lumMod val="95000"/>
                  <a:lumOff val="5000"/>
                </a:schemeClr>
              </a:solidFill>
            </a:endParaRPr>
          </a:p>
          <a:p>
            <a:pPr marL="742950" indent="-514350">
              <a:spcBef>
                <a:spcPts val="1800"/>
              </a:spcBef>
              <a:buFont typeface="+mj-lt"/>
              <a:buAutoNum type="arabicPeriod"/>
            </a:pPr>
            <a:r>
              <a:rPr lang="en-US" dirty="0" smtClean="0">
                <a:solidFill>
                  <a:schemeClr val="tx1">
                    <a:lumMod val="95000"/>
                    <a:lumOff val="5000"/>
                  </a:schemeClr>
                </a:solidFill>
              </a:rPr>
              <a:t>Franchisor </a:t>
            </a:r>
            <a:r>
              <a:rPr lang="en-US" dirty="0">
                <a:solidFill>
                  <a:schemeClr val="tx1">
                    <a:lumMod val="95000"/>
                    <a:lumOff val="5000"/>
                  </a:schemeClr>
                </a:solidFill>
              </a:rPr>
              <a:t>philosophy:  </a:t>
            </a:r>
            <a:r>
              <a:rPr lang="en-US" dirty="0" smtClean="0">
                <a:solidFill>
                  <a:schemeClr val="tx1">
                    <a:lumMod val="95000"/>
                    <a:lumOff val="5000"/>
                  </a:schemeClr>
                </a:solidFill>
              </a:rPr>
              <a:t>Need franchisees who are </a:t>
            </a:r>
            <a:r>
              <a:rPr lang="en-US" dirty="0" smtClean="0">
                <a:solidFill>
                  <a:srgbClr val="FF0000"/>
                </a:solidFill>
              </a:rPr>
              <a:t>independent</a:t>
            </a:r>
            <a:r>
              <a:rPr lang="en-US" dirty="0" smtClean="0">
                <a:solidFill>
                  <a:schemeClr val="tx1">
                    <a:lumMod val="95000"/>
                    <a:lumOff val="5000"/>
                  </a:schemeClr>
                </a:solidFill>
              </a:rPr>
              <a:t> and creative on one </a:t>
            </a:r>
            <a:r>
              <a:rPr lang="en-US" dirty="0" smtClean="0">
                <a:solidFill>
                  <a:schemeClr val="tx1">
                    <a:lumMod val="95000"/>
                    <a:lumOff val="5000"/>
                  </a:schemeClr>
                </a:solidFill>
              </a:rPr>
              <a:t>hand,  </a:t>
            </a:r>
            <a:r>
              <a:rPr lang="en-US" dirty="0" smtClean="0">
                <a:solidFill>
                  <a:schemeClr val="tx1">
                    <a:lumMod val="95000"/>
                    <a:lumOff val="5000"/>
                  </a:schemeClr>
                </a:solidFill>
              </a:rPr>
              <a:t>and </a:t>
            </a:r>
            <a:r>
              <a:rPr lang="en-US" dirty="0" smtClean="0">
                <a:solidFill>
                  <a:srgbClr val="FF0000"/>
                </a:solidFill>
              </a:rPr>
              <a:t>have the capacity </a:t>
            </a:r>
            <a:r>
              <a:rPr lang="en-US" dirty="0" smtClean="0">
                <a:solidFill>
                  <a:schemeClr val="tx1">
                    <a:lumMod val="95000"/>
                    <a:lumOff val="5000"/>
                  </a:schemeClr>
                </a:solidFill>
              </a:rPr>
              <a:t>to take direction on the </a:t>
            </a:r>
            <a:r>
              <a:rPr lang="en-US" dirty="0" smtClean="0">
                <a:solidFill>
                  <a:schemeClr val="tx1">
                    <a:lumMod val="95000"/>
                    <a:lumOff val="5000"/>
                  </a:schemeClr>
                </a:solidFill>
              </a:rPr>
              <a:t>other hand.</a:t>
            </a:r>
            <a:endParaRPr lang="en-US" dirty="0" smtClean="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18</a:t>
            </a:fld>
            <a:endParaRPr lang="en-US" dirty="0"/>
          </a:p>
        </p:txBody>
      </p:sp>
      <p:sp>
        <p:nvSpPr>
          <p:cNvPr id="5" name="Title 4"/>
          <p:cNvSpPr>
            <a:spLocks noGrp="1"/>
          </p:cNvSpPr>
          <p:nvPr>
            <p:ph type="title"/>
          </p:nvPr>
        </p:nvSpPr>
        <p:spPr>
          <a:xfrm>
            <a:off x="1196130" y="136060"/>
            <a:ext cx="7655310" cy="1143000"/>
          </a:xfrm>
        </p:spPr>
        <p:txBody>
          <a:bodyPr/>
          <a:lstStyle/>
          <a:p>
            <a:pPr lvl="0"/>
            <a:r>
              <a:rPr lang="en-US" dirty="0" smtClean="0"/>
              <a:t>Channel Management Implications of Franchise Channels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00126" y="1556951"/>
            <a:ext cx="7972424" cy="3941806"/>
          </a:xfrm>
          <a:solidFill>
            <a:schemeClr val="bg1"/>
          </a:solidFill>
        </p:spPr>
        <p:txBody>
          <a:bodyPr>
            <a:normAutofit/>
          </a:bodyPr>
          <a:lstStyle/>
          <a:p>
            <a:pPr>
              <a:spcBef>
                <a:spcPts val="1800"/>
              </a:spcBef>
              <a:buFont typeface="Wingdings" panose="05000000000000000000" pitchFamily="2" charset="2"/>
              <a:buChar char="q"/>
            </a:pPr>
            <a:r>
              <a:rPr lang="en-US" sz="3100" dirty="0" smtClean="0">
                <a:solidFill>
                  <a:schemeClr val="tx1"/>
                </a:solidFill>
              </a:rPr>
              <a:t> </a:t>
            </a:r>
            <a:r>
              <a:rPr lang="en-US" sz="3100" dirty="0" smtClean="0">
                <a:solidFill>
                  <a:srgbClr val="FF0000"/>
                </a:solidFill>
              </a:rPr>
              <a:t>Motivation </a:t>
            </a:r>
            <a:r>
              <a:rPr lang="en-US" sz="3100" dirty="0" smtClean="0">
                <a:solidFill>
                  <a:srgbClr val="FF0000"/>
                </a:solidFill>
              </a:rPr>
              <a:t>of </a:t>
            </a:r>
            <a:r>
              <a:rPr lang="en-US" sz="3100" dirty="0" smtClean="0">
                <a:solidFill>
                  <a:srgbClr val="FF0000"/>
                </a:solidFill>
              </a:rPr>
              <a:t>Franchisees: </a:t>
            </a:r>
            <a:endParaRPr lang="en-US" sz="3100" dirty="0" smtClean="0">
              <a:solidFill>
                <a:srgbClr val="FF0000"/>
              </a:solidFill>
            </a:endParaRPr>
          </a:p>
          <a:p>
            <a:pPr marL="514350" indent="-228600">
              <a:spcBef>
                <a:spcPts val="1800"/>
              </a:spcBef>
            </a:pPr>
            <a:r>
              <a:rPr lang="en-US" dirty="0" smtClean="0">
                <a:solidFill>
                  <a:schemeClr val="tx1">
                    <a:lumMod val="95000"/>
                    <a:lumOff val="5000"/>
                  </a:schemeClr>
                </a:solidFill>
              </a:rPr>
              <a:t>Differs from motivation of channel members in </a:t>
            </a:r>
            <a:r>
              <a:rPr lang="en-US" dirty="0" smtClean="0">
                <a:solidFill>
                  <a:schemeClr val="tx1">
                    <a:lumMod val="95000"/>
                    <a:lumOff val="5000"/>
                  </a:schemeClr>
                </a:solidFill>
              </a:rPr>
              <a:t>typical </a:t>
            </a:r>
            <a:r>
              <a:rPr lang="en-US" dirty="0" smtClean="0">
                <a:solidFill>
                  <a:schemeClr val="tx1">
                    <a:lumMod val="95000"/>
                    <a:lumOff val="5000"/>
                  </a:schemeClr>
                </a:solidFill>
              </a:rPr>
              <a:t>channels </a:t>
            </a:r>
            <a:r>
              <a:rPr lang="en-US" dirty="0" smtClean="0">
                <a:solidFill>
                  <a:schemeClr val="tx1">
                    <a:lumMod val="95000"/>
                    <a:lumOff val="5000"/>
                  </a:schemeClr>
                </a:solidFill>
              </a:rPr>
              <a:t>.</a:t>
            </a:r>
            <a:endParaRPr lang="en-US" dirty="0" smtClean="0">
              <a:solidFill>
                <a:schemeClr val="tx1">
                  <a:lumMod val="95000"/>
                  <a:lumOff val="5000"/>
                </a:schemeClr>
              </a:solidFill>
            </a:endParaRPr>
          </a:p>
          <a:p>
            <a:pPr marL="514350" indent="-228600">
              <a:spcBef>
                <a:spcPts val="1800"/>
              </a:spcBef>
            </a:pPr>
            <a:r>
              <a:rPr lang="en-US" dirty="0" smtClean="0">
                <a:solidFill>
                  <a:schemeClr val="tx1">
                    <a:lumMod val="95000"/>
                    <a:lumOff val="5000"/>
                  </a:schemeClr>
                </a:solidFill>
              </a:rPr>
              <a:t>Need to convince franchisees to </a:t>
            </a:r>
            <a:r>
              <a:rPr lang="en-US" dirty="0" smtClean="0">
                <a:solidFill>
                  <a:schemeClr val="tx1">
                    <a:lumMod val="95000"/>
                    <a:lumOff val="5000"/>
                  </a:schemeClr>
                </a:solidFill>
              </a:rPr>
              <a:t>follow </a:t>
            </a:r>
            <a:r>
              <a:rPr lang="en-US" dirty="0" smtClean="0">
                <a:solidFill>
                  <a:schemeClr val="tx1">
                    <a:lumMod val="95000"/>
                    <a:lumOff val="5000"/>
                  </a:schemeClr>
                </a:solidFill>
              </a:rPr>
              <a:t>to the franchise </a:t>
            </a:r>
            <a:r>
              <a:rPr lang="en-US" dirty="0" smtClean="0">
                <a:solidFill>
                  <a:schemeClr val="tx1">
                    <a:lumMod val="95000"/>
                    <a:lumOff val="5000"/>
                  </a:schemeClr>
                </a:solidFill>
              </a:rPr>
              <a:t>plan.</a:t>
            </a:r>
            <a:endParaRPr lang="en-US" dirty="0" smtClean="0">
              <a:solidFill>
                <a:schemeClr val="tx1">
                  <a:lumMod val="95000"/>
                  <a:lumOff val="5000"/>
                </a:schemeClr>
              </a:solidFill>
            </a:endParaRPr>
          </a:p>
          <a:p>
            <a:pPr marL="514350" indent="-228600">
              <a:spcBef>
                <a:spcPts val="1800"/>
              </a:spcBef>
            </a:pPr>
            <a:r>
              <a:rPr lang="en-US" dirty="0" smtClean="0">
                <a:solidFill>
                  <a:schemeClr val="tx1">
                    <a:lumMod val="95000"/>
                    <a:lumOff val="5000"/>
                  </a:schemeClr>
                </a:solidFill>
              </a:rPr>
              <a:t>Franchisor should make effort to understand franchisee needs and </a:t>
            </a:r>
            <a:r>
              <a:rPr lang="en-US" dirty="0" smtClean="0">
                <a:solidFill>
                  <a:schemeClr val="tx1">
                    <a:lumMod val="95000"/>
                    <a:lumOff val="5000"/>
                  </a:schemeClr>
                </a:solidFill>
              </a:rPr>
              <a:t>problems.</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19</a:t>
            </a:fld>
            <a:endParaRPr lang="en-US" dirty="0"/>
          </a:p>
        </p:txBody>
      </p:sp>
      <p:sp>
        <p:nvSpPr>
          <p:cNvPr id="5" name="Title 4"/>
          <p:cNvSpPr>
            <a:spLocks noGrp="1"/>
          </p:cNvSpPr>
          <p:nvPr>
            <p:ph type="title"/>
          </p:nvPr>
        </p:nvSpPr>
        <p:spPr>
          <a:xfrm>
            <a:off x="1196130" y="136060"/>
            <a:ext cx="7655310" cy="1143000"/>
          </a:xfrm>
        </p:spPr>
        <p:txBody>
          <a:bodyPr/>
          <a:lstStyle/>
          <a:p>
            <a:pPr lvl="0"/>
            <a:r>
              <a:rPr lang="en-US" dirty="0" smtClean="0"/>
              <a:t>Channel Management Implications of Franchise Channels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lvl="0">
              <a:spcAft>
                <a:spcPts val="1800"/>
              </a:spcAft>
            </a:pPr>
            <a:r>
              <a:rPr lang="en-US" sz="2600" dirty="0" smtClean="0">
                <a:solidFill>
                  <a:srgbClr val="990000"/>
                </a:solidFill>
              </a:rPr>
              <a:t>Franchise channels as a particular type of marketing channel.</a:t>
            </a:r>
          </a:p>
          <a:p>
            <a:pPr lvl="0">
              <a:spcAft>
                <a:spcPts val="1800"/>
              </a:spcAft>
            </a:pPr>
            <a:r>
              <a:rPr lang="en-US" sz="2600" dirty="0" smtClean="0">
                <a:solidFill>
                  <a:srgbClr val="990000"/>
                </a:solidFill>
                <a:latin typeface="Tahoma" pitchFamily="34" charset="0"/>
                <a:ea typeface="Tahoma" pitchFamily="34" charset="0"/>
                <a:cs typeface="Tahoma" pitchFamily="34" charset="0"/>
              </a:rPr>
              <a:t>Key Franchise Channel Concepts &amp; Terms.</a:t>
            </a:r>
          </a:p>
          <a:p>
            <a:pPr lvl="0">
              <a:spcAft>
                <a:spcPts val="1800"/>
              </a:spcAft>
            </a:pPr>
            <a:r>
              <a:rPr lang="en-US" sz="2600" dirty="0" smtClean="0">
                <a:solidFill>
                  <a:srgbClr val="990000"/>
                </a:solidFill>
              </a:rPr>
              <a:t>Scope and importance of franchise channels.</a:t>
            </a:r>
          </a:p>
          <a:p>
            <a:pPr lvl="0">
              <a:spcAft>
                <a:spcPts val="1800"/>
              </a:spcAft>
            </a:pPr>
            <a:r>
              <a:rPr lang="en-US" sz="2600" dirty="0" smtClean="0">
                <a:solidFill>
                  <a:srgbClr val="990000"/>
                </a:solidFill>
              </a:rPr>
              <a:t>Rationale underlying franchise channels.</a:t>
            </a:r>
          </a:p>
          <a:p>
            <a:pPr lvl="0">
              <a:spcAft>
                <a:spcPts val="1800"/>
              </a:spcAft>
            </a:pPr>
            <a:r>
              <a:rPr lang="en-US" sz="2600" dirty="0" smtClean="0">
                <a:solidFill>
                  <a:srgbClr val="990000"/>
                </a:solidFill>
              </a:rPr>
              <a:t>Disadvantages associated with franchise Channels.</a:t>
            </a:r>
          </a:p>
          <a:p>
            <a:pPr lvl="0">
              <a:spcAft>
                <a:spcPts val="1800"/>
              </a:spcAft>
            </a:pPr>
            <a:r>
              <a:rPr lang="en-US" sz="2600" dirty="0" smtClean="0">
                <a:solidFill>
                  <a:srgbClr val="990000"/>
                </a:solidFill>
              </a:rPr>
              <a:t>Franchisor and franchisee perspectives.  </a:t>
            </a:r>
          </a:p>
          <a:p>
            <a:pPr lvl="0">
              <a:spcAft>
                <a:spcPts val="1800"/>
              </a:spcAft>
            </a:pPr>
            <a:r>
              <a:rPr lang="en-US" sz="2600" dirty="0" smtClean="0">
                <a:solidFill>
                  <a:srgbClr val="990000"/>
                </a:solidFill>
              </a:rPr>
              <a:t>Channel management implications of franchise channels.</a:t>
            </a:r>
          </a:p>
          <a:p>
            <a:pPr>
              <a:spcAft>
                <a:spcPts val="2400"/>
              </a:spcAft>
            </a:pPr>
            <a:endParaRPr lang="en-US" sz="2600" dirty="0" smtClean="0">
              <a:solidFill>
                <a:srgbClr val="990000"/>
              </a:solidFill>
            </a:endParaRPr>
          </a:p>
          <a:p>
            <a:pPr>
              <a:spcAft>
                <a:spcPts val="2400"/>
              </a:spcAft>
            </a:pPr>
            <a:endParaRPr lang="en-US" sz="2600" dirty="0">
              <a:solidFill>
                <a:srgbClr val="990000"/>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57264" y="1556950"/>
            <a:ext cx="8164778" cy="4800717"/>
          </a:xfrm>
          <a:solidFill>
            <a:schemeClr val="bg1"/>
          </a:solidFill>
        </p:spPr>
        <p:txBody>
          <a:bodyPr>
            <a:normAutofit/>
          </a:bodyPr>
          <a:lstStyle/>
          <a:p>
            <a:pPr>
              <a:spcBef>
                <a:spcPts val="1800"/>
              </a:spcBef>
              <a:buFont typeface="Wingdings" panose="05000000000000000000" pitchFamily="2" charset="2"/>
              <a:buChar char="v"/>
            </a:pPr>
            <a:r>
              <a:rPr lang="en-US" sz="3100" dirty="0" smtClean="0">
                <a:solidFill>
                  <a:schemeClr val="tx1"/>
                </a:solidFill>
              </a:rPr>
              <a:t> </a:t>
            </a:r>
            <a:r>
              <a:rPr lang="en-US" sz="3100" dirty="0" smtClean="0">
                <a:solidFill>
                  <a:srgbClr val="FF0000"/>
                </a:solidFill>
              </a:rPr>
              <a:t>Typical </a:t>
            </a:r>
            <a:r>
              <a:rPr lang="en-US" sz="3100" dirty="0" smtClean="0">
                <a:solidFill>
                  <a:srgbClr val="FF0000"/>
                </a:solidFill>
              </a:rPr>
              <a:t>Channel Factors to note:</a:t>
            </a:r>
          </a:p>
          <a:p>
            <a:pPr marL="514350" indent="-285750">
              <a:spcBef>
                <a:spcPts val="1800"/>
              </a:spcBef>
            </a:pPr>
            <a:r>
              <a:rPr lang="en-US" dirty="0" smtClean="0">
                <a:solidFill>
                  <a:schemeClr val="tx1">
                    <a:lumMod val="95000"/>
                    <a:lumOff val="5000"/>
                  </a:schemeClr>
                </a:solidFill>
              </a:rPr>
              <a:t>Degree of </a:t>
            </a:r>
            <a:r>
              <a:rPr lang="en-US" dirty="0" smtClean="0">
                <a:solidFill>
                  <a:schemeClr val="tx1">
                    <a:lumMod val="95000"/>
                    <a:lumOff val="5000"/>
                  </a:schemeClr>
                </a:solidFill>
              </a:rPr>
              <a:t>control.</a:t>
            </a:r>
            <a:endParaRPr lang="en-US" dirty="0" smtClean="0">
              <a:solidFill>
                <a:schemeClr val="tx1">
                  <a:lumMod val="95000"/>
                  <a:lumOff val="5000"/>
                </a:schemeClr>
              </a:solidFill>
            </a:endParaRPr>
          </a:p>
          <a:p>
            <a:pPr marL="514350" indent="-285750">
              <a:spcBef>
                <a:spcPts val="1800"/>
              </a:spcBef>
            </a:pPr>
            <a:r>
              <a:rPr lang="en-US" dirty="0" smtClean="0">
                <a:solidFill>
                  <a:schemeClr val="tx1">
                    <a:lumMod val="95000"/>
                    <a:lumOff val="5000"/>
                  </a:schemeClr>
                </a:solidFill>
              </a:rPr>
              <a:t>Importance of channel </a:t>
            </a:r>
            <a:r>
              <a:rPr lang="en-US" dirty="0" smtClean="0">
                <a:solidFill>
                  <a:schemeClr val="tx1">
                    <a:lumMod val="95000"/>
                    <a:lumOff val="5000"/>
                  </a:schemeClr>
                </a:solidFill>
              </a:rPr>
              <a:t>members.</a:t>
            </a:r>
            <a:endParaRPr lang="en-US" dirty="0" smtClean="0">
              <a:solidFill>
                <a:schemeClr val="tx1">
                  <a:lumMod val="95000"/>
                  <a:lumOff val="5000"/>
                </a:schemeClr>
              </a:solidFill>
            </a:endParaRPr>
          </a:p>
          <a:p>
            <a:pPr marL="514350" indent="-285750">
              <a:spcBef>
                <a:spcPts val="1800"/>
              </a:spcBef>
            </a:pPr>
            <a:r>
              <a:rPr lang="en-US" dirty="0" smtClean="0">
                <a:solidFill>
                  <a:schemeClr val="tx1">
                    <a:lumMod val="95000"/>
                    <a:lumOff val="5000"/>
                  </a:schemeClr>
                </a:solidFill>
              </a:rPr>
              <a:t>Nature of the </a:t>
            </a:r>
            <a:r>
              <a:rPr lang="en-US" dirty="0" smtClean="0">
                <a:solidFill>
                  <a:schemeClr val="tx1">
                    <a:lumMod val="95000"/>
                    <a:lumOff val="5000"/>
                  </a:schemeClr>
                </a:solidFill>
              </a:rPr>
              <a:t>product.</a:t>
            </a:r>
            <a:endParaRPr lang="en-US" dirty="0" smtClean="0">
              <a:solidFill>
                <a:schemeClr val="tx1">
                  <a:lumMod val="95000"/>
                  <a:lumOff val="5000"/>
                </a:schemeClr>
              </a:solidFill>
            </a:endParaRPr>
          </a:p>
          <a:p>
            <a:pPr marL="514350" indent="-285750">
              <a:spcBef>
                <a:spcPts val="1800"/>
              </a:spcBef>
            </a:pPr>
            <a:r>
              <a:rPr lang="en-US" dirty="0" smtClean="0">
                <a:solidFill>
                  <a:schemeClr val="tx1">
                    <a:lumMod val="95000"/>
                    <a:lumOff val="5000"/>
                  </a:schemeClr>
                </a:solidFill>
              </a:rPr>
              <a:t>Number of channel </a:t>
            </a:r>
            <a:r>
              <a:rPr lang="en-US" dirty="0" smtClean="0">
                <a:solidFill>
                  <a:schemeClr val="tx1">
                    <a:lumMod val="95000"/>
                    <a:lumOff val="5000"/>
                  </a:schemeClr>
                </a:solidFill>
              </a:rPr>
              <a:t>members.</a:t>
            </a:r>
            <a:endParaRPr lang="en-US" dirty="0" smtClean="0">
              <a:solidFill>
                <a:schemeClr val="tx1">
                  <a:lumMod val="95000"/>
                  <a:lumOff val="5000"/>
                </a:schemeClr>
              </a:solidFill>
            </a:endParaRPr>
          </a:p>
          <a:p>
            <a:pPr>
              <a:lnSpc>
                <a:spcPct val="150000"/>
              </a:lnSpc>
              <a:spcBef>
                <a:spcPts val="1800"/>
              </a:spcBef>
              <a:buFont typeface="Wingdings" panose="05000000000000000000" pitchFamily="2" charset="2"/>
              <a:buChar char="Ø"/>
            </a:pPr>
            <a:r>
              <a:rPr lang="en-US" dirty="0" smtClean="0">
                <a:solidFill>
                  <a:schemeClr val="tx1"/>
                </a:solidFill>
              </a:rPr>
              <a:t> </a:t>
            </a:r>
            <a:r>
              <a:rPr lang="en-US" dirty="0" smtClean="0">
                <a:solidFill>
                  <a:srgbClr val="0000CC"/>
                </a:solidFill>
              </a:rPr>
              <a:t>In </a:t>
            </a:r>
            <a:r>
              <a:rPr lang="en-US" dirty="0" smtClean="0">
                <a:solidFill>
                  <a:srgbClr val="0000CC"/>
                </a:solidFill>
              </a:rPr>
              <a:t>franchise channels, “</a:t>
            </a:r>
            <a:r>
              <a:rPr lang="en-US" dirty="0" smtClean="0">
                <a:solidFill>
                  <a:srgbClr val="FF0000"/>
                </a:solidFill>
              </a:rPr>
              <a:t>degree of control</a:t>
            </a:r>
            <a:r>
              <a:rPr lang="en-US" dirty="0" smtClean="0">
                <a:solidFill>
                  <a:srgbClr val="0000CC"/>
                </a:solidFill>
              </a:rPr>
              <a:t>” &amp; </a:t>
            </a:r>
            <a:r>
              <a:rPr lang="en-US" dirty="0" smtClean="0">
                <a:solidFill>
                  <a:srgbClr val="FF0000"/>
                </a:solidFill>
              </a:rPr>
              <a:t>“importance of channel members</a:t>
            </a:r>
            <a:r>
              <a:rPr lang="en-US" dirty="0" smtClean="0">
                <a:solidFill>
                  <a:srgbClr val="0000CC"/>
                </a:solidFill>
              </a:rPr>
              <a:t>”  are </a:t>
            </a:r>
            <a:r>
              <a:rPr lang="en-US" b="1" u="sng" dirty="0" smtClean="0">
                <a:solidFill>
                  <a:schemeClr val="accent6">
                    <a:lumMod val="50000"/>
                  </a:schemeClr>
                </a:solidFill>
              </a:rPr>
              <a:t>key.</a:t>
            </a:r>
            <a:endParaRPr lang="en-US" b="1" u="sng" dirty="0" smtClean="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5018DB0-C258-FE4E-9DE8-C5AF154EB248}" type="slidenum">
              <a:rPr lang="en-US" smtClean="0"/>
              <a:pPr/>
              <a:t>20</a:t>
            </a:fld>
            <a:endParaRPr lang="en-US" dirty="0"/>
          </a:p>
        </p:txBody>
      </p:sp>
      <p:sp>
        <p:nvSpPr>
          <p:cNvPr id="5" name="Title 4"/>
          <p:cNvSpPr>
            <a:spLocks noGrp="1"/>
          </p:cNvSpPr>
          <p:nvPr>
            <p:ph type="title"/>
          </p:nvPr>
        </p:nvSpPr>
        <p:spPr>
          <a:xfrm>
            <a:off x="1196130" y="136060"/>
            <a:ext cx="7655310" cy="1143000"/>
          </a:xfrm>
        </p:spPr>
        <p:txBody>
          <a:bodyPr/>
          <a:lstStyle/>
          <a:p>
            <a:pPr lvl="0"/>
            <a:r>
              <a:rPr lang="en-US" dirty="0" smtClean="0"/>
              <a:t>Channel Management Implications of Franchise Channels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97" name="Rectangle 37"/>
          <p:cNvSpPr>
            <a:spLocks noChangeArrowheads="1"/>
          </p:cNvSpPr>
          <p:nvPr/>
        </p:nvSpPr>
        <p:spPr bwMode="auto">
          <a:xfrm>
            <a:off x="948601" y="767751"/>
            <a:ext cx="7729574" cy="5940088"/>
          </a:xfrm>
          <a:prstGeom prst="rect">
            <a:avLst/>
          </a:prstGeom>
          <a:noFill/>
          <a:ln w="9525">
            <a:noFill/>
            <a:miter lim="800000"/>
            <a:headEnd/>
            <a:tailEnd/>
          </a:ln>
          <a:effectLst/>
        </p:spPr>
        <p:txBody>
          <a:bodyPr wrap="square">
            <a:spAutoFit/>
          </a:bodyPr>
          <a:lstStyle/>
          <a:p>
            <a:pPr algn="just"/>
            <a:r>
              <a:rPr lang="en-US" sz="2000" dirty="0" smtClean="0">
                <a:solidFill>
                  <a:srgbClr val="990000"/>
                </a:solidFill>
                <a:ea typeface="Tahoma" pitchFamily="34" charset="0"/>
                <a:cs typeface="Tahoma" pitchFamily="34" charset="0"/>
              </a:rPr>
              <a:t>	</a:t>
            </a:r>
            <a:r>
              <a:rPr lang="en-US" sz="2000" dirty="0" smtClean="0">
                <a:solidFill>
                  <a:srgbClr val="990000"/>
                </a:solidFill>
              </a:rPr>
              <a:t>Snap-on Tools is the franchisor for a unique business format franchise that uses franchisees in mobile vans to sell high quality tools and equipment to professional mechanics. The franchisees bring the tools and equipment to the mechanics at their worksites so that the mechanics do not lose time shopping for tools. One of the features of the business format is Snap-on prescribing the level and variety of inventory to be carried by the franchisees. Snap-on argues that it has the knowledge and experience needed to assure that each franchisee has the optimum inventory mix.  Many of the franchisees, however, claim that the territories they serve are diverse and have different customer needs. So they can become loaded down with inventory that they cannot sell if they rely on Snap-on to specify their inventories. This dispute over the control of franchisee inventory has created a conflict that resulted in some franchisees launching lawsuits against the franchisor.  </a:t>
            </a:r>
          </a:p>
          <a:p>
            <a:pPr algn="just"/>
            <a:endParaRPr lang="en-US" sz="2000" dirty="0" smtClean="0"/>
          </a:p>
          <a:p>
            <a:pPr algn="just"/>
            <a:r>
              <a:rPr lang="en-US" sz="2000" dirty="0" smtClean="0"/>
              <a:t>	Discuss the issue of inventory determination from the franchisor’s and the franchisee’s points of view. Do you think that specifying the franchisees’ inventory mix is a crucial component of the business format?</a:t>
            </a:r>
            <a:endParaRPr lang="en-US" sz="2000" dirty="0">
              <a:ea typeface="Tahoma" pitchFamily="34" charset="0"/>
              <a:cs typeface="Tahoma" pitchFamily="34" charset="0"/>
            </a:endParaRPr>
          </a:p>
        </p:txBody>
      </p:sp>
      <p:sp>
        <p:nvSpPr>
          <p:cNvPr id="7" name="Rectangle 4"/>
          <p:cNvSpPr>
            <a:spLocks noGrp="1" noChangeArrowheads="1"/>
          </p:cNvSpPr>
          <p:nvPr>
            <p:ph type="title"/>
          </p:nvPr>
        </p:nvSpPr>
        <p:spPr>
          <a:xfrm>
            <a:off x="948600" y="274638"/>
            <a:ext cx="7925910" cy="613883"/>
          </a:xfrm>
        </p:spPr>
        <p:txBody>
          <a:bodyPr>
            <a:normAutofit/>
          </a:bodyPr>
          <a:lstStyle/>
          <a:p>
            <a:r>
              <a:rPr lang="en-US" b="1" dirty="0" smtClean="0">
                <a:latin typeface="Tahoma" pitchFamily="34" charset="0"/>
                <a:ea typeface="Tahoma" pitchFamily="34" charset="0"/>
                <a:cs typeface="Tahoma" pitchFamily="34" charset="0"/>
              </a:rPr>
              <a:t>Discussion Question #1</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97" name="Rectangle 37"/>
          <p:cNvSpPr>
            <a:spLocks noChangeArrowheads="1"/>
          </p:cNvSpPr>
          <p:nvPr/>
        </p:nvSpPr>
        <p:spPr bwMode="auto">
          <a:xfrm>
            <a:off x="1052117" y="888521"/>
            <a:ext cx="7626057" cy="5324535"/>
          </a:xfrm>
          <a:prstGeom prst="rect">
            <a:avLst/>
          </a:prstGeom>
          <a:noFill/>
          <a:ln w="9525">
            <a:noFill/>
            <a:miter lim="800000"/>
            <a:headEnd/>
            <a:tailEnd/>
          </a:ln>
          <a:effectLst/>
        </p:spPr>
        <p:txBody>
          <a:bodyPr wrap="square">
            <a:spAutoFit/>
          </a:bodyPr>
          <a:lstStyle/>
          <a:p>
            <a:pPr algn="just"/>
            <a:r>
              <a:rPr lang="en-US" sz="2000" dirty="0" smtClean="0">
                <a:solidFill>
                  <a:srgbClr val="990000"/>
                </a:solidFill>
                <a:ea typeface="Tahoma" pitchFamily="34" charset="0"/>
                <a:cs typeface="Tahoma" pitchFamily="34" charset="0"/>
              </a:rPr>
              <a:t>	 </a:t>
            </a:r>
            <a:r>
              <a:rPr lang="en-US" sz="2000" dirty="0" smtClean="0">
                <a:solidFill>
                  <a:srgbClr val="990000"/>
                </a:solidFill>
              </a:rPr>
              <a:t>7-Eleven, Inc. operates the world’s largest convenience store retailer franchise. In business for over eight decades, 7-Eleven has thousands of stores all over the world and boasts that it has an instantly</a:t>
            </a:r>
          </a:p>
          <a:p>
            <a:pPr algn="just"/>
            <a:r>
              <a:rPr lang="en-US" sz="2000" dirty="0" smtClean="0">
                <a:solidFill>
                  <a:srgbClr val="990000"/>
                </a:solidFill>
              </a:rPr>
              <a:t>recognizable, world-famous trademark. Yet 7-Eleven says that it can provide prospective franchisees with the opportunity to own a true neighborhood business. 7-Eleven believes that its ordering system, POS scanning system, and other technologies enable franchisees to have customized product assortments that reflect the localized needs and preferences of customers. Thus, franchisees can always have the products customers want whenever they step into a local store. 7-Eleven also promises to prepare its franchisees for success by providing initial and ongoing training, financial assistance, payroll services, twice-a-week consulting services and other support.</a:t>
            </a:r>
          </a:p>
          <a:p>
            <a:pPr algn="just"/>
            <a:endParaRPr lang="en-US" sz="2000" dirty="0" smtClean="0"/>
          </a:p>
          <a:p>
            <a:pPr algn="just"/>
            <a:r>
              <a:rPr lang="en-US" sz="2000" dirty="0" smtClean="0"/>
              <a:t>	Does 7-Eleven’s model live up to the statement often heard in franchising circles that:  “Franchising lets you go into business for yourself but not by yourself?” Discuss.</a:t>
            </a:r>
            <a:endParaRPr lang="en-US" sz="2000" dirty="0">
              <a:ea typeface="Tahoma" pitchFamily="34" charset="0"/>
              <a:cs typeface="Tahoma" pitchFamily="34" charset="0"/>
            </a:endParaRPr>
          </a:p>
        </p:txBody>
      </p:sp>
      <p:sp>
        <p:nvSpPr>
          <p:cNvPr id="7" name="Rectangle 4"/>
          <p:cNvSpPr>
            <a:spLocks noGrp="1" noChangeArrowheads="1"/>
          </p:cNvSpPr>
          <p:nvPr>
            <p:ph type="title"/>
          </p:nvPr>
        </p:nvSpPr>
        <p:spPr>
          <a:xfrm>
            <a:off x="948600" y="274638"/>
            <a:ext cx="7925910" cy="613883"/>
          </a:xfrm>
        </p:spPr>
        <p:txBody>
          <a:bodyPr>
            <a:normAutofit/>
          </a:bodyPr>
          <a:lstStyle/>
          <a:p>
            <a:r>
              <a:rPr lang="en-US" b="1" dirty="0" smtClean="0">
                <a:latin typeface="Tahoma" pitchFamily="34" charset="0"/>
                <a:ea typeface="Tahoma" pitchFamily="34" charset="0"/>
                <a:cs typeface="Tahoma" pitchFamily="34" charset="0"/>
              </a:rPr>
              <a:t>Discussion Question #2</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smtClean="0"/>
              <a:t>Franchise channels as a particular type of marketing channel</a:t>
            </a:r>
          </a:p>
        </p:txBody>
      </p:sp>
      <p:sp>
        <p:nvSpPr>
          <p:cNvPr id="6" name="Content Placeholder 5"/>
          <p:cNvSpPr>
            <a:spLocks noGrp="1"/>
          </p:cNvSpPr>
          <p:nvPr>
            <p:ph idx="1"/>
          </p:nvPr>
        </p:nvSpPr>
        <p:spPr>
          <a:xfrm>
            <a:off x="1219200" y="1600200"/>
            <a:ext cx="7655310" cy="4857750"/>
          </a:xfrm>
        </p:spPr>
        <p:txBody>
          <a:bodyPr>
            <a:normAutofit/>
          </a:bodyPr>
          <a:lstStyle/>
          <a:p>
            <a:pPr>
              <a:spcBef>
                <a:spcPts val="1800"/>
              </a:spcBef>
            </a:pPr>
            <a:r>
              <a:rPr lang="en-US" dirty="0" smtClean="0">
                <a:solidFill>
                  <a:schemeClr val="tx1"/>
                </a:solidFill>
              </a:rPr>
              <a:t>Important and growing </a:t>
            </a:r>
            <a:r>
              <a:rPr lang="en-US" dirty="0" smtClean="0"/>
              <a:t>channel type.</a:t>
            </a:r>
          </a:p>
          <a:p>
            <a:pPr>
              <a:spcBef>
                <a:spcPts val="1800"/>
              </a:spcBef>
            </a:pPr>
            <a:r>
              <a:rPr lang="en-US" dirty="0" smtClean="0"/>
              <a:t>Franchise channels within the larger field of marketing channels  .</a:t>
            </a:r>
          </a:p>
          <a:p>
            <a:pPr>
              <a:spcBef>
                <a:spcPts val="1800"/>
              </a:spcBef>
            </a:pPr>
            <a:r>
              <a:rPr lang="en-US" dirty="0" smtClean="0"/>
              <a:t>Franchise channels have huge and growing role in making products and services available to tens of millions of consumers.</a:t>
            </a:r>
          </a:p>
          <a:p>
            <a:pPr>
              <a:spcBef>
                <a:spcPts val="1800"/>
              </a:spcBef>
            </a:pPr>
            <a:r>
              <a:rPr lang="en-US" dirty="0" smtClean="0"/>
              <a:t>Nature of the relationship among channel members is unique.</a:t>
            </a:r>
          </a:p>
        </p:txBody>
      </p:sp>
      <p:sp>
        <p:nvSpPr>
          <p:cNvPr id="4" name="Slide Number Placeholder 3"/>
          <p:cNvSpPr>
            <a:spLocks noGrp="1"/>
          </p:cNvSpPr>
          <p:nvPr>
            <p:ph type="sldNum" sz="quarter" idx="12"/>
          </p:nvPr>
        </p:nvSpPr>
        <p:spPr/>
        <p:txBody>
          <a:bodyPr/>
          <a:lstStyle/>
          <a:p>
            <a:fld id="{B5018DB0-C258-FE4E-9DE8-C5AF154EB248}" type="slidenum">
              <a:rPr lang="en-US" smtClean="0"/>
              <a:pPr/>
              <a:t>3</a:t>
            </a:fld>
            <a:endParaRPr lang="en-US" dirty="0"/>
          </a:p>
        </p:txBody>
      </p:sp>
      <p:sp>
        <p:nvSpPr>
          <p:cNvPr id="13" name="TextBox 12"/>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1</a:t>
            </a:r>
            <a:endParaRPr lang="en-US" sz="3200"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sz="3200" b="1" dirty="0" smtClean="0">
                <a:latin typeface="Tahoma" pitchFamily="34" charset="0"/>
                <a:ea typeface="Tahoma" pitchFamily="34" charset="0"/>
                <a:cs typeface="Tahoma" pitchFamily="34" charset="0"/>
              </a:rPr>
              <a:t>Key Franchise Channel Concepts &amp; Terms</a:t>
            </a:r>
            <a:endParaRPr lang="en-US" dirty="0">
              <a:latin typeface="Tahoma" pitchFamily="34" charset="0"/>
              <a:ea typeface="Tahoma" pitchFamily="34" charset="0"/>
              <a:cs typeface="Tahoma" pitchFamily="34" charset="0"/>
            </a:endParaRPr>
          </a:p>
        </p:txBody>
      </p:sp>
      <p:sp>
        <p:nvSpPr>
          <p:cNvPr id="20" name="TextBox 19"/>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2</a:t>
            </a:r>
            <a:endParaRPr lang="en-US" sz="3200" i="0" dirty="0">
              <a:solidFill>
                <a:schemeClr val="bg1"/>
              </a:solidFill>
              <a:latin typeface="Tahoma"/>
              <a:cs typeface="Tahoma"/>
            </a:endParaRPr>
          </a:p>
        </p:txBody>
      </p:sp>
      <p:sp>
        <p:nvSpPr>
          <p:cNvPr id="6" name="Rectangle 5"/>
          <p:cNvSpPr/>
          <p:nvPr/>
        </p:nvSpPr>
        <p:spPr>
          <a:xfrm>
            <a:off x="1028699" y="1742535"/>
            <a:ext cx="7700963" cy="364034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ctr">
              <a:lnSpc>
                <a:spcPct val="150000"/>
              </a:lnSpc>
              <a:spcBef>
                <a:spcPts val="1200"/>
              </a:spcBef>
              <a:buFont typeface="Wingdings" panose="05000000000000000000" pitchFamily="2" charset="2"/>
              <a:buChar char="q"/>
            </a:pPr>
            <a:r>
              <a:rPr lang="en-US" sz="2800" b="1" dirty="0" smtClean="0">
                <a:solidFill>
                  <a:schemeClr val="tx1"/>
                </a:solidFill>
                <a:latin typeface="Tahoma" pitchFamily="34" charset="0"/>
                <a:ea typeface="Tahoma" pitchFamily="34" charset="0"/>
                <a:cs typeface="Tahoma" pitchFamily="34" charset="0"/>
              </a:rPr>
              <a:t>Franchise:    </a:t>
            </a:r>
            <a:r>
              <a:rPr lang="en-US" sz="2800" dirty="0" smtClean="0">
                <a:solidFill>
                  <a:schemeClr val="tx1">
                    <a:lumMod val="95000"/>
                    <a:lumOff val="5000"/>
                  </a:schemeClr>
                </a:solidFill>
                <a:latin typeface="Tahoma" pitchFamily="34" charset="0"/>
                <a:ea typeface="Tahoma" pitchFamily="34" charset="0"/>
                <a:cs typeface="Tahoma" pitchFamily="34" charset="0"/>
              </a:rPr>
              <a:t>A legal agreement between two independent parties whereby one of those parties grants a license to the other party to sell a trademarked product or service.</a:t>
            </a:r>
            <a:endParaRPr lang="en-US" sz="2800" dirty="0">
              <a:solidFill>
                <a:schemeClr val="tx1">
                  <a:lumMod val="95000"/>
                  <a:lumOff val="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sz="3200" b="1" dirty="0" smtClean="0">
                <a:latin typeface="Tahoma" pitchFamily="34" charset="0"/>
                <a:ea typeface="Tahoma" pitchFamily="34" charset="0"/>
                <a:cs typeface="Tahoma" pitchFamily="34" charset="0"/>
              </a:rPr>
              <a:t>Key Franchise Channel Concepts &amp; Terms</a:t>
            </a:r>
            <a:endParaRPr lang="en-US" dirty="0">
              <a:latin typeface="Tahoma" pitchFamily="34" charset="0"/>
              <a:ea typeface="Tahoma" pitchFamily="34" charset="0"/>
              <a:cs typeface="Tahoma" pitchFamily="34" charset="0"/>
            </a:endParaRPr>
          </a:p>
        </p:txBody>
      </p:sp>
      <p:sp>
        <p:nvSpPr>
          <p:cNvPr id="6" name="Rectangle 5"/>
          <p:cNvSpPr/>
          <p:nvPr/>
        </p:nvSpPr>
        <p:spPr>
          <a:xfrm>
            <a:off x="1085850" y="1789113"/>
            <a:ext cx="7543799" cy="40777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ctr">
              <a:lnSpc>
                <a:spcPct val="150000"/>
              </a:lnSpc>
              <a:spcBef>
                <a:spcPts val="1200"/>
              </a:spcBef>
              <a:buFont typeface="Wingdings" panose="05000000000000000000" pitchFamily="2" charset="2"/>
              <a:buChar char="q"/>
            </a:pPr>
            <a:r>
              <a:rPr lang="en-US" sz="2800" b="1" dirty="0" smtClean="0">
                <a:solidFill>
                  <a:schemeClr val="tx1"/>
                </a:solidFill>
                <a:latin typeface="Tahoma" pitchFamily="34" charset="0"/>
                <a:ea typeface="Tahoma" pitchFamily="34" charset="0"/>
                <a:cs typeface="Tahoma" pitchFamily="34" charset="0"/>
              </a:rPr>
              <a:t>Product Distribution Franchise: </a:t>
            </a:r>
            <a:r>
              <a:rPr lang="en-US" sz="2800" i="1" dirty="0" smtClean="0">
                <a:solidFill>
                  <a:srgbClr val="990000"/>
                </a:solidFill>
                <a:latin typeface="Tahoma" pitchFamily="34" charset="0"/>
                <a:ea typeface="Tahoma" pitchFamily="34" charset="0"/>
                <a:cs typeface="Tahoma" pitchFamily="34" charset="0"/>
              </a:rPr>
              <a:t>The franchisor licenses its trademarked product (or service) to franchisees who then have the right to sell the franchisor’s products or services. (e.g., GM and Ford)</a:t>
            </a:r>
            <a:endParaRPr lang="en-US" sz="2800" i="1" dirty="0">
              <a:solidFill>
                <a:srgbClr val="99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sz="3200" b="1" dirty="0" smtClean="0">
                <a:latin typeface="Tahoma" pitchFamily="34" charset="0"/>
                <a:ea typeface="Tahoma" pitchFamily="34" charset="0"/>
                <a:cs typeface="Tahoma" pitchFamily="34" charset="0"/>
              </a:rPr>
              <a:t>Key Franchise Channel Concepts &amp; Terms</a:t>
            </a:r>
            <a:endParaRPr lang="en-US" dirty="0">
              <a:latin typeface="Tahoma" pitchFamily="34" charset="0"/>
              <a:ea typeface="Tahoma" pitchFamily="34" charset="0"/>
              <a:cs typeface="Tahoma" pitchFamily="34" charset="0"/>
            </a:endParaRPr>
          </a:p>
        </p:txBody>
      </p:sp>
      <p:sp>
        <p:nvSpPr>
          <p:cNvPr id="6" name="Rectangle 5"/>
          <p:cNvSpPr/>
          <p:nvPr/>
        </p:nvSpPr>
        <p:spPr>
          <a:xfrm>
            <a:off x="1071563" y="1742535"/>
            <a:ext cx="7658099" cy="421535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ctr">
              <a:lnSpc>
                <a:spcPct val="150000"/>
              </a:lnSpc>
              <a:spcBef>
                <a:spcPts val="1200"/>
              </a:spcBef>
              <a:buFont typeface="Wingdings" panose="05000000000000000000" pitchFamily="2" charset="2"/>
              <a:buChar char="q"/>
            </a:pPr>
            <a:r>
              <a:rPr lang="en-US" sz="2800" b="1" dirty="0" smtClean="0">
                <a:solidFill>
                  <a:schemeClr val="tx1"/>
                </a:solidFill>
                <a:latin typeface="Tahoma" pitchFamily="34" charset="0"/>
                <a:ea typeface="Tahoma" pitchFamily="34" charset="0"/>
                <a:cs typeface="Tahoma" pitchFamily="34" charset="0"/>
              </a:rPr>
              <a:t>    </a:t>
            </a:r>
            <a:r>
              <a:rPr lang="en-US" sz="2800" b="1" dirty="0" smtClean="0">
                <a:solidFill>
                  <a:srgbClr val="FF0000"/>
                </a:solidFill>
                <a:latin typeface="Tahoma" pitchFamily="34" charset="0"/>
                <a:ea typeface="Tahoma" pitchFamily="34" charset="0"/>
                <a:cs typeface="Tahoma" pitchFamily="34" charset="0"/>
              </a:rPr>
              <a:t>Business Format Franchise:  </a:t>
            </a:r>
          </a:p>
          <a:p>
            <a:pPr marL="457200" indent="-457200" algn="ctr">
              <a:lnSpc>
                <a:spcPct val="150000"/>
              </a:lnSpc>
              <a:spcBef>
                <a:spcPts val="1200"/>
              </a:spcBef>
              <a:buFont typeface="Wingdings" panose="05000000000000000000" pitchFamily="2" charset="2"/>
              <a:buChar char="§"/>
            </a:pPr>
            <a:r>
              <a:rPr lang="en-US" sz="2800" b="1" i="1" dirty="0" smtClean="0">
                <a:solidFill>
                  <a:schemeClr val="tx1">
                    <a:lumMod val="95000"/>
                    <a:lumOff val="5000"/>
                  </a:schemeClr>
                </a:solidFill>
                <a:latin typeface="Tahoma" pitchFamily="34" charset="0"/>
                <a:ea typeface="Tahoma" pitchFamily="34" charset="0"/>
                <a:cs typeface="Tahoma" pitchFamily="34" charset="0"/>
              </a:rPr>
              <a:t>T</a:t>
            </a:r>
            <a:r>
              <a:rPr lang="en-US" sz="2800" i="1" dirty="0" smtClean="0">
                <a:solidFill>
                  <a:schemeClr val="tx1">
                    <a:lumMod val="95000"/>
                    <a:lumOff val="5000"/>
                  </a:schemeClr>
                </a:solidFill>
                <a:latin typeface="Tahoma" pitchFamily="34" charset="0"/>
                <a:ea typeface="Tahoma" pitchFamily="34" charset="0"/>
                <a:cs typeface="Tahoma" pitchFamily="34" charset="0"/>
              </a:rPr>
              <a:t>he franchisor licenses the franchisee to sell the franchisor’s trademarked product or service, </a:t>
            </a:r>
            <a:r>
              <a:rPr lang="en-US" sz="2800" i="1" dirty="0" smtClean="0">
                <a:solidFill>
                  <a:srgbClr val="FF0000"/>
                </a:solidFill>
                <a:latin typeface="Tahoma" pitchFamily="34" charset="0"/>
                <a:ea typeface="Tahoma" pitchFamily="34" charset="0"/>
                <a:cs typeface="Tahoma" pitchFamily="34" charset="0"/>
              </a:rPr>
              <a:t>but the </a:t>
            </a:r>
            <a:r>
              <a:rPr lang="en-US" sz="2800" i="1" dirty="0" smtClean="0">
                <a:solidFill>
                  <a:schemeClr val="tx1">
                    <a:lumMod val="95000"/>
                    <a:lumOff val="5000"/>
                  </a:schemeClr>
                </a:solidFill>
                <a:latin typeface="Tahoma" pitchFamily="34" charset="0"/>
                <a:ea typeface="Tahoma" pitchFamily="34" charset="0"/>
                <a:cs typeface="Tahoma" pitchFamily="34" charset="0"/>
              </a:rPr>
              <a:t>franchisor also provides the complete system or format for operating the business. (e.g., McDonalds)</a:t>
            </a:r>
            <a:endParaRPr lang="en-US" sz="2800" i="1" dirty="0">
              <a:solidFill>
                <a:schemeClr val="tx1">
                  <a:lumMod val="95000"/>
                  <a:lumOff val="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sz="3200" b="1" dirty="0" smtClean="0">
                <a:latin typeface="Tahoma" pitchFamily="34" charset="0"/>
                <a:ea typeface="Tahoma" pitchFamily="34" charset="0"/>
                <a:cs typeface="Tahoma" pitchFamily="34" charset="0"/>
              </a:rPr>
              <a:t>Key Franchise Channel Concepts &amp; Terms</a:t>
            </a:r>
            <a:endParaRPr lang="en-US" dirty="0">
              <a:latin typeface="Tahoma" pitchFamily="34" charset="0"/>
              <a:ea typeface="Tahoma" pitchFamily="34" charset="0"/>
              <a:cs typeface="Tahoma" pitchFamily="34" charset="0"/>
            </a:endParaRPr>
          </a:p>
        </p:txBody>
      </p:sp>
      <p:sp>
        <p:nvSpPr>
          <p:cNvPr id="6" name="Rectangle 5"/>
          <p:cNvSpPr/>
          <p:nvPr/>
        </p:nvSpPr>
        <p:spPr>
          <a:xfrm>
            <a:off x="1200150" y="1742535"/>
            <a:ext cx="7486650" cy="407247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ctr">
              <a:lnSpc>
                <a:spcPct val="150000"/>
              </a:lnSpc>
              <a:buFont typeface="Wingdings" panose="05000000000000000000" pitchFamily="2" charset="2"/>
              <a:buChar char="q"/>
            </a:pPr>
            <a:r>
              <a:rPr lang="en-US" sz="2800" b="1" dirty="0" smtClean="0">
                <a:solidFill>
                  <a:srgbClr val="FF0000"/>
                </a:solidFill>
                <a:latin typeface="Tahoma" pitchFamily="34" charset="0"/>
                <a:ea typeface="Tahoma" pitchFamily="34" charset="0"/>
                <a:cs typeface="Tahoma" pitchFamily="34" charset="0"/>
              </a:rPr>
              <a:t>Single-Unit-Franchise:  </a:t>
            </a:r>
          </a:p>
          <a:p>
            <a:pPr marL="457200" indent="-457200" algn="ctr">
              <a:lnSpc>
                <a:spcPct val="150000"/>
              </a:lnSpc>
              <a:buFont typeface="Wingdings" panose="05000000000000000000" pitchFamily="2" charset="2"/>
              <a:buChar char="§"/>
            </a:pPr>
            <a:r>
              <a:rPr lang="en-US" sz="2800" i="1" dirty="0" smtClean="0">
                <a:solidFill>
                  <a:schemeClr val="tx1">
                    <a:lumMod val="75000"/>
                    <a:lumOff val="25000"/>
                  </a:schemeClr>
                </a:solidFill>
                <a:latin typeface="Tahoma" pitchFamily="34" charset="0"/>
                <a:ea typeface="Tahoma" pitchFamily="34" charset="0"/>
                <a:cs typeface="Tahoma" pitchFamily="34" charset="0"/>
              </a:rPr>
              <a:t>In this type of structure, the franchisor grants the franchisee the right </a:t>
            </a:r>
            <a:r>
              <a:rPr lang="en-US" sz="2800" i="1" dirty="0" smtClean="0">
                <a:solidFill>
                  <a:srgbClr val="FF0000"/>
                </a:solidFill>
                <a:latin typeface="Tahoma" pitchFamily="34" charset="0"/>
                <a:ea typeface="Tahoma" pitchFamily="34" charset="0"/>
                <a:cs typeface="Tahoma" pitchFamily="34" charset="0"/>
              </a:rPr>
              <a:t>to own and operate one unit</a:t>
            </a:r>
            <a:r>
              <a:rPr lang="en-US" sz="2800" i="1" dirty="0" smtClean="0">
                <a:solidFill>
                  <a:schemeClr val="tx1">
                    <a:lumMod val="75000"/>
                    <a:lumOff val="25000"/>
                  </a:schemeClr>
                </a:solidFill>
                <a:latin typeface="Tahoma" pitchFamily="34" charset="0"/>
                <a:ea typeface="Tahoma" pitchFamily="34" charset="0"/>
                <a:cs typeface="Tahoma" pitchFamily="34" charset="0"/>
              </a:rPr>
              <a:t>. This is the most common and simplest form of franchise channel structure. </a:t>
            </a:r>
            <a:endParaRPr lang="en-US" sz="2800" i="1" dirty="0">
              <a:solidFill>
                <a:schemeClr val="tx1">
                  <a:lumMod val="75000"/>
                  <a:lumOff val="2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US" sz="3200" b="1" dirty="0" smtClean="0">
                <a:latin typeface="Tahoma" pitchFamily="34" charset="0"/>
                <a:ea typeface="Tahoma" pitchFamily="34" charset="0"/>
                <a:cs typeface="Tahoma" pitchFamily="34" charset="0"/>
              </a:rPr>
              <a:t>Key Franchise Channel Concepts &amp; Terms</a:t>
            </a:r>
            <a:endParaRPr lang="en-US" dirty="0">
              <a:latin typeface="Tahoma" pitchFamily="34" charset="0"/>
              <a:ea typeface="Tahoma" pitchFamily="34" charset="0"/>
              <a:cs typeface="Tahoma" pitchFamily="34" charset="0"/>
            </a:endParaRPr>
          </a:p>
        </p:txBody>
      </p:sp>
      <p:sp>
        <p:nvSpPr>
          <p:cNvPr id="6" name="Rectangle 5"/>
          <p:cNvSpPr/>
          <p:nvPr/>
        </p:nvSpPr>
        <p:spPr>
          <a:xfrm>
            <a:off x="1185863" y="1742535"/>
            <a:ext cx="7500937" cy="364034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ctr">
              <a:lnSpc>
                <a:spcPct val="150000"/>
              </a:lnSpc>
              <a:spcBef>
                <a:spcPts val="1200"/>
              </a:spcBef>
              <a:buFont typeface="Wingdings" panose="05000000000000000000" pitchFamily="2" charset="2"/>
              <a:buChar char="q"/>
            </a:pPr>
            <a:r>
              <a:rPr lang="en-US" sz="2800" b="1" dirty="0" smtClean="0">
                <a:solidFill>
                  <a:srgbClr val="FF0000"/>
                </a:solidFill>
                <a:latin typeface="Tahoma" pitchFamily="34" charset="0"/>
                <a:ea typeface="Tahoma" pitchFamily="34" charset="0"/>
                <a:cs typeface="Tahoma" pitchFamily="34" charset="0"/>
              </a:rPr>
              <a:t>Multi-Unit-Franchise:  </a:t>
            </a:r>
          </a:p>
          <a:p>
            <a:pPr marL="457200" indent="-457200" algn="ctr">
              <a:lnSpc>
                <a:spcPct val="150000"/>
              </a:lnSpc>
              <a:spcBef>
                <a:spcPts val="1200"/>
              </a:spcBef>
              <a:buFont typeface="Wingdings" panose="05000000000000000000" pitchFamily="2" charset="2"/>
              <a:buChar char="§"/>
            </a:pPr>
            <a:r>
              <a:rPr lang="en-US" sz="2800" i="1" dirty="0" smtClean="0">
                <a:solidFill>
                  <a:schemeClr val="tx1">
                    <a:lumMod val="85000"/>
                    <a:lumOff val="15000"/>
                  </a:schemeClr>
                </a:solidFill>
                <a:latin typeface="Tahoma" pitchFamily="34" charset="0"/>
                <a:ea typeface="Tahoma" pitchFamily="34" charset="0"/>
                <a:cs typeface="Tahoma" pitchFamily="34" charset="0"/>
              </a:rPr>
              <a:t>Under this structure, the franchisor grants the franchisee </a:t>
            </a:r>
            <a:r>
              <a:rPr lang="en-US" sz="2800" i="1" dirty="0" smtClean="0">
                <a:solidFill>
                  <a:srgbClr val="FF0000"/>
                </a:solidFill>
                <a:latin typeface="Tahoma" pitchFamily="34" charset="0"/>
                <a:ea typeface="Tahoma" pitchFamily="34" charset="0"/>
                <a:cs typeface="Tahoma" pitchFamily="34" charset="0"/>
              </a:rPr>
              <a:t>the right to own and operate more than one unit</a:t>
            </a:r>
            <a:r>
              <a:rPr lang="en-US" sz="2800" i="1" dirty="0" smtClean="0">
                <a:solidFill>
                  <a:schemeClr val="tx1">
                    <a:lumMod val="85000"/>
                    <a:lumOff val="15000"/>
                  </a:schemeClr>
                </a:solidFill>
                <a:latin typeface="Tahoma" pitchFamily="34" charset="0"/>
                <a:ea typeface="Tahoma" pitchFamily="34" charset="0"/>
                <a:cs typeface="Tahoma" pitchFamily="34" charset="0"/>
              </a:rPr>
              <a:t> at the beginning of the relationship. </a:t>
            </a:r>
            <a:endParaRPr lang="en-US" sz="2800" i="1" dirty="0">
              <a:solidFill>
                <a:schemeClr val="tx1">
                  <a:lumMod val="85000"/>
                  <a:lumOff val="1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63" y="1417638"/>
            <a:ext cx="7802947" cy="4954587"/>
          </a:xfrm>
          <a:solidFill>
            <a:schemeClr val="bg1"/>
          </a:solidFill>
        </p:spPr>
        <p:txBody>
          <a:bodyPr/>
          <a:lstStyle/>
          <a:p>
            <a:pPr>
              <a:lnSpc>
                <a:spcPct val="150000"/>
              </a:lnSpc>
              <a:buFont typeface="Wingdings" panose="05000000000000000000" pitchFamily="2" charset="2"/>
              <a:buChar char="Ø"/>
            </a:pPr>
            <a:r>
              <a:rPr lang="en-US" altLang="en-US" dirty="0" smtClean="0"/>
              <a:t> </a:t>
            </a:r>
            <a:r>
              <a:rPr lang="en-US" altLang="en-US" dirty="0"/>
              <a:t>Franchisor–Franchisee </a:t>
            </a:r>
            <a:r>
              <a:rPr lang="en-US" altLang="en-US" dirty="0" smtClean="0"/>
              <a:t>relationship regulated </a:t>
            </a:r>
            <a:r>
              <a:rPr lang="en-US" altLang="en-US" dirty="0"/>
              <a:t>by </a:t>
            </a:r>
            <a:r>
              <a:rPr lang="en-US" altLang="en-US" u="sng" dirty="0">
                <a:solidFill>
                  <a:srgbClr val="FF0000"/>
                </a:solidFill>
              </a:rPr>
              <a:t>contract which usually covers</a:t>
            </a:r>
            <a:r>
              <a:rPr lang="en-US" altLang="en-US" u="sng" dirty="0" smtClean="0">
                <a:solidFill>
                  <a:srgbClr val="FF0000"/>
                </a:solidFill>
              </a:rPr>
              <a:t>:</a:t>
            </a:r>
          </a:p>
          <a:p>
            <a:pPr marL="0" indent="0">
              <a:buNone/>
            </a:pPr>
            <a:endParaRPr lang="en-US" altLang="en-US" sz="300" dirty="0"/>
          </a:p>
          <a:p>
            <a:pPr marL="742950">
              <a:tabLst>
                <a:tab pos="685800" algn="l"/>
              </a:tabLst>
            </a:pPr>
            <a:r>
              <a:rPr lang="en-US" altLang="en-US" dirty="0"/>
              <a:t>Initial </a:t>
            </a:r>
            <a:r>
              <a:rPr lang="en-US" altLang="en-US" dirty="0" smtClean="0"/>
              <a:t>fee.</a:t>
            </a:r>
            <a:endParaRPr lang="en-US" altLang="en-US" dirty="0"/>
          </a:p>
          <a:p>
            <a:pPr marL="742950">
              <a:tabLst>
                <a:tab pos="685800" algn="l"/>
              </a:tabLst>
            </a:pPr>
            <a:r>
              <a:rPr lang="en-US" altLang="en-US" dirty="0"/>
              <a:t>Royalty fee/Management </a:t>
            </a:r>
            <a:r>
              <a:rPr lang="en-US" altLang="en-US" dirty="0" smtClean="0"/>
              <a:t>fee.</a:t>
            </a:r>
            <a:endParaRPr lang="en-US" altLang="en-US" dirty="0"/>
          </a:p>
          <a:p>
            <a:pPr marL="742950">
              <a:tabLst>
                <a:tab pos="685800" algn="l"/>
              </a:tabLst>
            </a:pPr>
            <a:r>
              <a:rPr lang="en-US" altLang="en-US" dirty="0"/>
              <a:t>Capital required from </a:t>
            </a:r>
            <a:r>
              <a:rPr lang="en-US" altLang="en-US" dirty="0" smtClean="0"/>
              <a:t>franchisee.</a:t>
            </a:r>
            <a:endParaRPr lang="en-US" altLang="en-US" dirty="0"/>
          </a:p>
          <a:p>
            <a:pPr marL="742950">
              <a:tabLst>
                <a:tab pos="685800" algn="l"/>
              </a:tabLst>
            </a:pPr>
            <a:r>
              <a:rPr lang="en-US" altLang="en-US" dirty="0" smtClean="0"/>
              <a:t>Area </a:t>
            </a:r>
            <a:r>
              <a:rPr lang="en-US" altLang="en-US" dirty="0"/>
              <a:t>of </a:t>
            </a:r>
            <a:r>
              <a:rPr lang="en-US" altLang="en-US" dirty="0" smtClean="0"/>
              <a:t>operation.</a:t>
            </a:r>
            <a:endParaRPr lang="en-US" altLang="en-US" dirty="0"/>
          </a:p>
          <a:p>
            <a:pPr marL="742950">
              <a:tabLst>
                <a:tab pos="685800" algn="l"/>
              </a:tabLst>
            </a:pPr>
            <a:r>
              <a:rPr lang="en-US" altLang="en-US" dirty="0"/>
              <a:t>Duration of license and renewal</a:t>
            </a:r>
          </a:p>
          <a:p>
            <a:pPr marL="742950">
              <a:tabLst>
                <a:tab pos="685800" algn="l"/>
              </a:tabLst>
            </a:pPr>
            <a:r>
              <a:rPr lang="en-US" altLang="en-US" dirty="0" smtClean="0"/>
              <a:t>Termination (End).</a:t>
            </a:r>
            <a:endParaRPr lang="en-US" altLang="en-US" dirty="0"/>
          </a:p>
          <a:p>
            <a:endParaRPr lang="en-US" dirty="0"/>
          </a:p>
        </p:txBody>
      </p:sp>
      <p:sp>
        <p:nvSpPr>
          <p:cNvPr id="5" name="Title 4"/>
          <p:cNvSpPr>
            <a:spLocks noGrp="1"/>
          </p:cNvSpPr>
          <p:nvPr>
            <p:ph type="title"/>
          </p:nvPr>
        </p:nvSpPr>
        <p:spPr/>
        <p:txBody>
          <a:bodyPr/>
          <a:lstStyle/>
          <a:p>
            <a:r>
              <a:rPr lang="en-US" dirty="0"/>
              <a:t>Franchisor–Franchisee relationship</a:t>
            </a:r>
          </a:p>
        </p:txBody>
      </p:sp>
    </p:spTree>
    <p:extLst>
      <p:ext uri="{BB962C8B-B14F-4D97-AF65-F5344CB8AC3E}">
        <p14:creationId xmlns:p14="http://schemas.microsoft.com/office/powerpoint/2010/main" val="2218966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633</TotalTime>
  <Words>842</Words>
  <Application>Microsoft Office PowerPoint</Application>
  <PresentationFormat>On-screen Show (4:3)</PresentationFormat>
  <Paragraphs>117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Franchise channels as a particular type of marketing channel</vt:lpstr>
      <vt:lpstr>Key Franchise Channel Concepts &amp; Terms</vt:lpstr>
      <vt:lpstr>Key Franchise Channel Concepts &amp; Terms</vt:lpstr>
      <vt:lpstr>Key Franchise Channel Concepts &amp; Terms</vt:lpstr>
      <vt:lpstr>Key Franchise Channel Concepts &amp; Terms</vt:lpstr>
      <vt:lpstr>Key Franchise Channel Concepts &amp; Terms</vt:lpstr>
      <vt:lpstr>Franchisor–Franchisee relationship</vt:lpstr>
      <vt:lpstr>Key Franchise Channel Concepts &amp; Terms</vt:lpstr>
      <vt:lpstr>Key Franchise Channel Concepts &amp; Terms</vt:lpstr>
      <vt:lpstr>Scope and Importance of Franchise Channels</vt:lpstr>
      <vt:lpstr>Advantages for Franchisor</vt:lpstr>
      <vt:lpstr> Advantages for Franchisee </vt:lpstr>
      <vt:lpstr>PowerPoint Presentation</vt:lpstr>
      <vt:lpstr>Channel Management Implications of Franchise Channels</vt:lpstr>
      <vt:lpstr>Channel Management Implications of Franchise Channels</vt:lpstr>
      <vt:lpstr>Channel Management Implications of Franchise Channels</vt:lpstr>
      <vt:lpstr>Channel Management Implications of Franchise Channels</vt:lpstr>
      <vt:lpstr>Channel Management Implications of Franchise Channels</vt:lpstr>
      <vt:lpstr>Discussion Question #1</vt:lpstr>
      <vt:lpstr>Discussion Question #2</vt:lpstr>
    </vt:vector>
  </TitlesOfParts>
  <Company>just 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Belich</dc:creator>
  <cp:lastModifiedBy>User</cp:lastModifiedBy>
  <cp:revision>37</cp:revision>
  <dcterms:created xsi:type="dcterms:W3CDTF">2011-10-25T03:52:39Z</dcterms:created>
  <dcterms:modified xsi:type="dcterms:W3CDTF">2019-07-06T09:05:18Z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-1479443218</vt:i4>
  </property>
  <property fmtid="{D5CDD505-2E9C-101B-9397-08002B2CF9AE}" pid="3" name="_NewReviewCycle">
    <vt:lpwstr/>
  </property>
  <property fmtid="{D5CDD505-2E9C-101B-9397-08002B2CF9AE}" pid="4" name="_EmailSubject">
    <vt:lpwstr>Products in development with an In Stock Date in the past </vt:lpwstr>
  </property>
  <property fmtid="{D5CDD505-2E9C-101B-9397-08002B2CF9AE}" pid="5" name="_AuthorEmail">
    <vt:lpwstr>Daniel.Noguera@cengage.com</vt:lpwstr>
  </property>
  <property fmtid="{D5CDD505-2E9C-101B-9397-08002B2CF9AE}" pid="6" name="_AuthorEmailDisplayName">
    <vt:lpwstr>Noguera, Daniel</vt:lpwstr>
  </property>
  <property fmtid="{D5CDD505-2E9C-101B-9397-08002B2CF9AE}" pid="7" name="_PreviousAdHocReviewCycleID">
    <vt:i4>546142277</vt:i4>
  </property>
</Properties>
</file>