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0" r:id="rId3"/>
    <p:sldId id="282" r:id="rId4"/>
    <p:sldId id="258" r:id="rId5"/>
    <p:sldId id="259" r:id="rId6"/>
    <p:sldId id="262" r:id="rId7"/>
    <p:sldId id="263" r:id="rId8"/>
    <p:sldId id="264" r:id="rId9"/>
    <p:sldId id="265" r:id="rId10"/>
    <p:sldId id="271" r:id="rId11"/>
    <p:sldId id="266" r:id="rId12"/>
    <p:sldId id="272" r:id="rId13"/>
    <p:sldId id="267" r:id="rId14"/>
    <p:sldId id="268" r:id="rId15"/>
    <p:sldId id="269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C00E-FB6F-4429-A0CD-E852DA12B3B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3FE50-36A1-4532-8F90-67E1FFB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9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C00E-FB6F-4429-A0CD-E852DA12B3B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3FE50-36A1-4532-8F90-67E1FFB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3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C00E-FB6F-4429-A0CD-E852DA12B3B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3FE50-36A1-4532-8F90-67E1FFB9C37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40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C00E-FB6F-4429-A0CD-E852DA12B3B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3FE50-36A1-4532-8F90-67E1FFB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49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C00E-FB6F-4429-A0CD-E852DA12B3B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3FE50-36A1-4532-8F90-67E1FFB9C37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6759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C00E-FB6F-4429-A0CD-E852DA12B3B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3FE50-36A1-4532-8F90-67E1FFB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15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C00E-FB6F-4429-A0CD-E852DA12B3B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3FE50-36A1-4532-8F90-67E1FFB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81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C00E-FB6F-4429-A0CD-E852DA12B3B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3FE50-36A1-4532-8F90-67E1FFB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4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C00E-FB6F-4429-A0CD-E852DA12B3B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3FE50-36A1-4532-8F90-67E1FFB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2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C00E-FB6F-4429-A0CD-E852DA12B3B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3FE50-36A1-4532-8F90-67E1FFB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8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C00E-FB6F-4429-A0CD-E852DA12B3B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3FE50-36A1-4532-8F90-67E1FFB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2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C00E-FB6F-4429-A0CD-E852DA12B3B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3FE50-36A1-4532-8F90-67E1FFB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9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C00E-FB6F-4429-A0CD-E852DA12B3B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3FE50-36A1-4532-8F90-67E1FFB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1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C00E-FB6F-4429-A0CD-E852DA12B3B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3FE50-36A1-4532-8F90-67E1FFB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0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C00E-FB6F-4429-A0CD-E852DA12B3B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3FE50-36A1-4532-8F90-67E1FFB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6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3FE50-36A1-4532-8F90-67E1FFB9C3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C00E-FB6F-4429-A0CD-E852DA12B3B7}" type="datetimeFigureOut">
              <a:rPr lang="en-US" smtClean="0"/>
              <a:t>10/18/2022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7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C00E-FB6F-4429-A0CD-E852DA12B3B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A3FE50-36A1-4532-8F90-67E1FFB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ttribute%E2%80%93value_pair" TargetMode="External"/><Relationship Id="rId2" Type="http://schemas.openxmlformats.org/officeDocument/2006/relationships/hyperlink" Target="https://en.wikipedia.org/wiki/Electronic_data_interchang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Array_data_typ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7A6EB-9786-4E72-AC47-1CDF67BB3B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Lucida Sans Unicode (Headings)"/>
              </a:rPr>
              <a:t>JSON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F7DB20-FA0E-45A7-BAFB-0602B06334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14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413C6-6E7F-40B6-9AFB-A5033E495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Lucida Sans Unicode (Headings)"/>
              </a:rPr>
              <a:t>Where JSON used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8B897-4E74-4C16-95C5-2D9D2CA3A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2CF6AB7-D82A-4C8E-892A-C7572FFD75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33584"/>
              </p:ext>
            </p:extLst>
          </p:nvPr>
        </p:nvGraphicFramePr>
        <p:xfrm>
          <a:off x="160104" y="2044607"/>
          <a:ext cx="10311934" cy="431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Bitmap Image" r:id="rId3" imgW="10599480" imgH="5418000" progId="PBrush">
                  <p:embed/>
                </p:oleObj>
              </mc:Choice>
              <mc:Fallback>
                <p:oleObj name="Bitmap Image" r:id="rId3" imgW="10599480" imgH="541800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104" y="2044607"/>
                        <a:ext cx="10311934" cy="431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2603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F3BA6-5DE6-49F7-BC4C-74A42C049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Lucida Sans Unicode (Headings)"/>
              </a:rPr>
              <a:t>JSON vs XML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198B8-DA96-4538-8D3D-19F46A8E2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2965"/>
            <a:ext cx="8596668" cy="4508397"/>
          </a:xfrm>
        </p:spPr>
        <p:txBody>
          <a:bodyPr/>
          <a:lstStyle/>
          <a:p>
            <a:r>
              <a:rPr lang="en-US" sz="2400" dirty="0">
                <a:latin typeface="Lucida Sans Unicode (Body)"/>
              </a:rPr>
              <a:t>Both JSON and XML can be used to receive data from a web server.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98D5746-6FF8-4920-A864-303ABEB8D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278600"/>
              </p:ext>
            </p:extLst>
          </p:nvPr>
        </p:nvGraphicFramePr>
        <p:xfrm>
          <a:off x="376517" y="2608729"/>
          <a:ext cx="9798424" cy="3712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9212">
                  <a:extLst>
                    <a:ext uri="{9D8B030D-6E8A-4147-A177-3AD203B41FA5}">
                      <a16:colId xmlns:a16="http://schemas.microsoft.com/office/drawing/2014/main" val="2771493576"/>
                    </a:ext>
                  </a:extLst>
                </a:gridCol>
                <a:gridCol w="4899212">
                  <a:extLst>
                    <a:ext uri="{9D8B030D-6E8A-4147-A177-3AD203B41FA5}">
                      <a16:colId xmlns:a16="http://schemas.microsoft.com/office/drawing/2014/main" val="2481255746"/>
                    </a:ext>
                  </a:extLst>
                </a:gridCol>
              </a:tblGrid>
              <a:tr h="618689">
                <a:tc>
                  <a:txBody>
                    <a:bodyPr/>
                    <a:lstStyle/>
                    <a:p>
                      <a:r>
                        <a:rPr lang="en-US" dirty="0"/>
                        <a:t>Like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like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71358"/>
                  </a:ext>
                </a:extLst>
              </a:tr>
              <a:tr h="3093445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"self describing" (human readable).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hierarchical (values within values) .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be parsed and used by lots of programming languages .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be fetched with an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XMLHttpRequest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.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br>
                        <a:rPr lang="en-US" dirty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JSON doesn't use end tag 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JSON is shorter 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JSON is quicker to read and write 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JSON can use arrays 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XML has to be parsed with an XML parser.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JSON can be parsed by a standard JavaScript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626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152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27EB-7FDA-4A6F-B7DC-C8BA72027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22BB3-C217-44D0-BBFE-1829584B1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1D0184E-F715-442C-B0EB-DACA4FB704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730666"/>
              </p:ext>
            </p:extLst>
          </p:nvPr>
        </p:nvGraphicFramePr>
        <p:xfrm>
          <a:off x="1066800" y="986118"/>
          <a:ext cx="8207202" cy="4975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Bitmap Image" r:id="rId3" imgW="4922640" imgH="3101400" progId="PBrush">
                  <p:embed/>
                </p:oleObj>
              </mc:Choice>
              <mc:Fallback>
                <p:oleObj name="Bitmap Image" r:id="rId3" imgW="4922640" imgH="310140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986118"/>
                        <a:ext cx="8207202" cy="4975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4502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3531C-2F64-446B-BB18-C0BEDDF67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Lucida Sans Unicode (Headings)"/>
              </a:rPr>
              <a:t>Why JSON is Better Than XML</a:t>
            </a:r>
            <a:br>
              <a:rPr lang="en-US" sz="4400" dirty="0">
                <a:solidFill>
                  <a:schemeClr val="tx1"/>
                </a:solidFill>
                <a:latin typeface="Lucida Sans Unicode (Headings)"/>
              </a:rPr>
            </a:br>
            <a:endParaRPr lang="en-US" sz="4400" dirty="0">
              <a:solidFill>
                <a:schemeClr val="tx1"/>
              </a:solidFill>
              <a:latin typeface="Lucida Sans Unicode (Headings)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DDFAD-E20A-4017-AAE9-9F5D7CBDD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7789"/>
            <a:ext cx="8596668" cy="44635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>
                <a:latin typeface="Lucida Sans Unicode (Body)"/>
              </a:rPr>
              <a:t>XML is much more difficult to parse than JSON.</a:t>
            </a:r>
            <a:br>
              <a:rPr lang="en-US" sz="2800" dirty="0">
                <a:latin typeface="Lucida Sans Unicode (Body)"/>
              </a:rPr>
            </a:br>
            <a:r>
              <a:rPr lang="en-US" sz="2800" dirty="0">
                <a:latin typeface="Lucida Sans Unicode (Body)"/>
              </a:rPr>
              <a:t>JSON is parsed into a ready-to-use JavaScript object.</a:t>
            </a:r>
          </a:p>
          <a:p>
            <a:r>
              <a:rPr lang="en-US" sz="2800" dirty="0">
                <a:latin typeface="Lucida Sans Unicode (Body)"/>
              </a:rPr>
              <a:t>For AJAX applications, JSON is faster and easier than XML: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latin typeface="Lucida Sans Unicode (Body)"/>
              </a:rPr>
              <a:t>Using XML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latin typeface="Lucida Sans Unicode (Body)"/>
              </a:rPr>
              <a:t>Fetch an XML document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latin typeface="Lucida Sans Unicode (Body)"/>
              </a:rPr>
              <a:t>Use the XML DOM to loop through the document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latin typeface="Lucida Sans Unicode (Body)"/>
              </a:rPr>
              <a:t>Extract values and store in variables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latin typeface="Lucida Sans Unicode (Body)"/>
              </a:rPr>
              <a:t>Using JSON</a:t>
            </a:r>
          </a:p>
          <a:p>
            <a:pPr lvl="2"/>
            <a:r>
              <a:rPr lang="en-US" sz="2800" dirty="0">
                <a:latin typeface="Lucida Sans Unicode (Body)"/>
              </a:rPr>
              <a:t>Fetch a JSON string</a:t>
            </a:r>
          </a:p>
          <a:p>
            <a:pPr lvl="2"/>
            <a:r>
              <a:rPr lang="en-US" sz="2800" dirty="0" err="1">
                <a:latin typeface="Lucida Sans Unicode (Body)"/>
              </a:rPr>
              <a:t>JSON.Parse</a:t>
            </a:r>
            <a:r>
              <a:rPr lang="en-US" sz="2800" dirty="0">
                <a:latin typeface="Lucida Sans Unicode (Body)"/>
              </a:rPr>
              <a:t> the JSON string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8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2B1EA-33C9-4F46-B3E0-980731977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Lucida Sans Unicode (Headings)"/>
              </a:rPr>
              <a:t>Parsing JSON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044CC-263B-4B94-9920-E5C334037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Lucida Sans Unicode (Body)"/>
              </a:rPr>
              <a:t>When receiving data from a web server, the data is always a string.</a:t>
            </a:r>
          </a:p>
          <a:p>
            <a:pPr>
              <a:lnSpc>
                <a:spcPct val="15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Lucida Sans Unicode (Body)"/>
              </a:rPr>
              <a:t>Parse the data with </a:t>
            </a:r>
            <a:r>
              <a:rPr lang="en-US" altLang="en-US" sz="2400" dirty="0" err="1">
                <a:solidFill>
                  <a:srgbClr val="DC143C"/>
                </a:solidFill>
                <a:latin typeface="Lucida Sans Unicode (Body)"/>
              </a:rPr>
              <a:t>JSON.parse</a:t>
            </a:r>
            <a:r>
              <a:rPr lang="en-US" altLang="en-US" sz="2400" dirty="0">
                <a:solidFill>
                  <a:srgbClr val="DC143C"/>
                </a:solidFill>
                <a:latin typeface="Lucida Sans Unicode (Body)"/>
              </a:rPr>
              <a:t>()</a:t>
            </a:r>
            <a:r>
              <a:rPr lang="en-US" altLang="en-US" sz="2400" dirty="0">
                <a:solidFill>
                  <a:srgbClr val="000000"/>
                </a:solidFill>
                <a:latin typeface="Lucida Sans Unicode (Body)"/>
              </a:rPr>
              <a:t>, and the data becomes a JavaScript object.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 Unicode (Body)"/>
            </a:endParaRPr>
          </a:p>
          <a:p>
            <a:pPr marL="0" indent="0">
              <a:lnSpc>
                <a:spcPct val="150000"/>
              </a:lnSpc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169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53FE2-C928-449F-8A9C-2F9A0B993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3722"/>
          </a:xfrm>
        </p:spPr>
        <p:txBody>
          <a:bodyPr/>
          <a:lstStyle/>
          <a:p>
            <a:r>
              <a:rPr lang="en-US" sz="4400" dirty="0">
                <a:solidFill>
                  <a:schemeClr val="tx1"/>
                </a:solidFill>
                <a:latin typeface="Lucida Sans Unicode (Headings)"/>
              </a:rPr>
              <a:t>Example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5239E-7756-4566-A377-E098BB9BA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9529"/>
            <a:ext cx="10515600" cy="478743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76756EA-3D8E-414B-93A4-3989AC5249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453713"/>
              </p:ext>
            </p:extLst>
          </p:nvPr>
        </p:nvGraphicFramePr>
        <p:xfrm>
          <a:off x="838200" y="1389529"/>
          <a:ext cx="10376647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Bitmap Image" r:id="rId3" imgW="7178040" imgH="3352680" progId="PBrush">
                  <p:embed/>
                </p:oleObj>
              </mc:Choice>
              <mc:Fallback>
                <p:oleObj name="Bitmap Image" r:id="rId3" imgW="7178040" imgH="335268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389529"/>
                        <a:ext cx="10376647" cy="472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8226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825F6-55FE-4D7A-81B9-1DF1D5893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21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Lucida Sans Unicode (Headings)"/>
              </a:rPr>
              <a:t>Example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18CC43F-F590-4A36-83D5-0D17DD94A6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553747"/>
              </p:ext>
            </p:extLst>
          </p:nvPr>
        </p:nvGraphicFramePr>
        <p:xfrm>
          <a:off x="838200" y="1183341"/>
          <a:ext cx="10515599" cy="5100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Bitmap Image" r:id="rId3" imgW="7170480" imgH="3390840" progId="PBrush">
                  <p:embed/>
                </p:oleObj>
              </mc:Choice>
              <mc:Fallback>
                <p:oleObj name="Bitmap Image" r:id="rId3" imgW="7170480" imgH="33908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183341"/>
                        <a:ext cx="10515599" cy="5100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2091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10AEA-7A78-4D16-99E7-8FFF203E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Lucida Sans Unicode (Headings)"/>
              </a:rPr>
              <a:t>Parsing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844AE-4543-42E8-920A-1B683607D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Lucida Sans Unicode (Body)"/>
              </a:rPr>
              <a:t>Functions are not allowed in JSON.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Lucida Sans Unicode (Body)"/>
              </a:rPr>
              <a:t>If you need to include a function, write it as a string.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Lucida Sans Unicode (Body)"/>
              </a:rPr>
              <a:t>You can convert it back into a function  </a:t>
            </a:r>
            <a:r>
              <a:rPr lang="en-US" altLang="en-US" sz="2400" dirty="0">
                <a:solidFill>
                  <a:srgbClr val="000000"/>
                </a:solidFill>
                <a:latin typeface="Lucida Sans Unicode (Body)"/>
              </a:rPr>
              <a:t>using </a:t>
            </a:r>
            <a:r>
              <a:rPr lang="en-US" altLang="en-US" sz="2400" dirty="0">
                <a:solidFill>
                  <a:srgbClr val="DC143C"/>
                </a:solidFill>
                <a:latin typeface="Lucida Sans Unicode (Body)"/>
              </a:rPr>
              <a:t>eval()</a:t>
            </a:r>
            <a:r>
              <a:rPr lang="en-US" altLang="en-US" sz="2400" dirty="0">
                <a:solidFill>
                  <a:srgbClr val="000000"/>
                </a:solidFill>
                <a:latin typeface="Lucida Sans Unicode (Body)"/>
              </a:rPr>
              <a:t> .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 Unicode (Body)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653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6C8E1-F42F-4F39-B513-F960C3F84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tx1"/>
                </a:solidFill>
                <a:latin typeface="Lucida Sans Unicode (Headings)"/>
              </a:rPr>
              <a:t>Example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628BD-DFB4-4D93-AC2D-2C2618196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01CE030-1CD9-4A08-91CD-9C2EBC03A2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803256"/>
              </p:ext>
            </p:extLst>
          </p:nvPr>
        </p:nvGraphicFramePr>
        <p:xfrm>
          <a:off x="838200" y="1690689"/>
          <a:ext cx="10439400" cy="4486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Bitmap Image" r:id="rId3" imgW="7185600" imgH="3551040" progId="PBrush">
                  <p:embed/>
                </p:oleObj>
              </mc:Choice>
              <mc:Fallback>
                <p:oleObj name="Bitmap Image" r:id="rId3" imgW="7185600" imgH="35510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690689"/>
                        <a:ext cx="10439400" cy="4486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7772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1A634-CEAE-4512-8F43-EC8F06D78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err="1">
                <a:solidFill>
                  <a:schemeClr val="tx1"/>
                </a:solidFill>
                <a:latin typeface="Lucida Sans Unicode (Headings)"/>
              </a:rPr>
              <a:t>JSON.stringify</a:t>
            </a:r>
            <a:r>
              <a:rPr lang="en-US" sz="4400" dirty="0">
                <a:solidFill>
                  <a:schemeClr val="tx1"/>
                </a:solidFill>
                <a:latin typeface="Lucida Sans Unicode (Headings)"/>
              </a:rPr>
              <a:t>()</a:t>
            </a:r>
            <a:br>
              <a:rPr lang="en-US" sz="4400" dirty="0">
                <a:solidFill>
                  <a:schemeClr val="tx1"/>
                </a:solidFill>
                <a:latin typeface="Lucida Sans Unicode (Headings)"/>
              </a:rPr>
            </a:br>
            <a:endParaRPr lang="en-US" sz="4400" dirty="0">
              <a:solidFill>
                <a:schemeClr val="tx1"/>
              </a:solidFill>
              <a:latin typeface="Lucida Sans Unicode (Headings)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87BF7-2E9C-42A0-91FB-5F70F8567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58471"/>
            <a:ext cx="8596668" cy="4382891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Lucida Sans Unicode (Body)"/>
              </a:rPr>
              <a:t>A common use of JSON is to exchange data to/from a web server.</a:t>
            </a:r>
          </a:p>
          <a:p>
            <a:br>
              <a:rPr lang="en-US" sz="2400" dirty="0">
                <a:latin typeface="Lucida Sans Unicode (Body)"/>
              </a:rPr>
            </a:br>
            <a:r>
              <a:rPr lang="en-US" sz="2400" dirty="0">
                <a:latin typeface="Lucida Sans Unicode (Body)"/>
              </a:rPr>
              <a:t>When sending data to a web server, the data has to be a string.</a:t>
            </a:r>
          </a:p>
          <a:p>
            <a:r>
              <a:rPr lang="en-US" altLang="en-US" sz="2400" dirty="0">
                <a:solidFill>
                  <a:srgbClr val="000000"/>
                </a:solidFill>
                <a:latin typeface="Lucida Sans Unicode (Body)"/>
              </a:rPr>
              <a:t>Convert a JavaScript object into a string with </a:t>
            </a:r>
            <a:r>
              <a:rPr lang="en-US" altLang="en-US" sz="2400" dirty="0" err="1">
                <a:solidFill>
                  <a:srgbClr val="DC143C"/>
                </a:solidFill>
                <a:latin typeface="Lucida Sans Unicode (Body)"/>
              </a:rPr>
              <a:t>JSON.stringify</a:t>
            </a:r>
            <a:r>
              <a:rPr lang="en-US" altLang="en-US" sz="2400" dirty="0">
                <a:solidFill>
                  <a:srgbClr val="DC143C"/>
                </a:solidFill>
                <a:latin typeface="Lucida Sans Unicode (Body)"/>
              </a:rPr>
              <a:t>()</a:t>
            </a:r>
            <a:r>
              <a:rPr lang="en-US" altLang="en-US" sz="2400" dirty="0">
                <a:solidFill>
                  <a:srgbClr val="000000"/>
                </a:solidFill>
                <a:latin typeface="Lucida Sans Unicode (Body)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 Unicode (Body)"/>
            </a:endParaRPr>
          </a:p>
          <a:p>
            <a:r>
              <a:rPr lang="en-US" altLang="en-US" sz="2400" dirty="0" err="1">
                <a:solidFill>
                  <a:srgbClr val="DC143C"/>
                </a:solidFill>
                <a:latin typeface="Lucida Sans Unicode (Body)"/>
              </a:rPr>
              <a:t>myJSON</a:t>
            </a:r>
            <a:r>
              <a:rPr lang="en-US" altLang="en-US" sz="2400" dirty="0">
                <a:solidFill>
                  <a:srgbClr val="000000"/>
                </a:solidFill>
                <a:latin typeface="Lucida Sans Unicode (Body)"/>
              </a:rPr>
              <a:t> is now a string, and ready to be sent to a server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 Unicode (Body)"/>
              </a:rPr>
              <a:t> 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187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5D6A0-3932-4CE6-AA33-173D37D7D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Lucida Sans Unicode (Headings)"/>
              </a:rPr>
              <a:t>What is JSON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D94AA-6ABA-40AF-AD48-6182A5BF5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569325" cy="38807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Lucida Sans Unicode (Body)"/>
                <a:cs typeface="Times New Roman" panose="02020603050405020304" pitchFamily="18" charset="0"/>
              </a:rPr>
              <a:t> is an open standard file format and </a:t>
            </a:r>
            <a:r>
              <a:rPr lang="en-US" sz="2400" dirty="0">
                <a:solidFill>
                  <a:schemeClr val="tx1"/>
                </a:solidFill>
                <a:latin typeface="Lucida Sans Unicode (Body)"/>
                <a:cs typeface="Times New Roman" panose="02020603050405020304" pitchFamily="18" charset="0"/>
                <a:hlinkClick r:id="rId2" tooltip="Electronic data interchan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interchange</a:t>
            </a:r>
            <a:r>
              <a:rPr lang="en-US" sz="2400" dirty="0">
                <a:latin typeface="Lucida Sans Unicode (Body)"/>
                <a:cs typeface="Times New Roman" panose="02020603050405020304" pitchFamily="18" charset="0"/>
              </a:rPr>
              <a:t> format that uses human-readable text to store and transmit data objects consisting of </a:t>
            </a:r>
            <a:r>
              <a:rPr lang="en-US" sz="2400" dirty="0">
                <a:solidFill>
                  <a:schemeClr val="tx1"/>
                </a:solidFill>
                <a:latin typeface="Lucida Sans Unicode (Body)"/>
                <a:cs typeface="Times New Roman" panose="02020603050405020304" pitchFamily="18" charset="0"/>
                <a:hlinkClick r:id="rId3" tooltip="Attribute–value pai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attribute–value pairs</a:t>
            </a:r>
            <a:r>
              <a:rPr lang="en-US" sz="2400" dirty="0">
                <a:solidFill>
                  <a:schemeClr val="tx1"/>
                </a:solidFill>
                <a:latin typeface="Lucida Sans Unicode (Body)"/>
                <a:cs typeface="Times New Roman" panose="02020603050405020304" pitchFamily="18" charset="0"/>
              </a:rPr>
              <a:t> and </a:t>
            </a:r>
            <a:r>
              <a:rPr lang="en-US" sz="2400" dirty="0">
                <a:solidFill>
                  <a:schemeClr val="tx1"/>
                </a:solidFill>
                <a:latin typeface="Lucida Sans Unicode (Body)"/>
                <a:cs typeface="Times New Roman" panose="02020603050405020304" pitchFamily="18" charset="0"/>
                <a:hlinkClick r:id="rId4" tooltip="Array data typ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arrays</a:t>
            </a:r>
            <a:r>
              <a:rPr lang="en-US" sz="2400" dirty="0">
                <a:solidFill>
                  <a:schemeClr val="tx1"/>
                </a:solidFill>
                <a:latin typeface="Lucida Sans Unicode (Body)"/>
                <a:cs typeface="Times New Roman" panose="02020603050405020304" pitchFamily="18" charset="0"/>
              </a:rPr>
              <a:t> </a:t>
            </a:r>
            <a:r>
              <a:rPr lang="en-US" sz="2400" dirty="0">
                <a:latin typeface="Lucida Sans Unicode (Body)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Lucida Sans Unicode (Body)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Lucida Sans Unicode (Body)"/>
                <a:cs typeface="Times New Roman" panose="02020603050405020304" pitchFamily="18" charset="0"/>
              </a:rPr>
              <a:t>JSON stands for </a:t>
            </a:r>
            <a:r>
              <a:rPr lang="en-US" sz="2400" b="1" dirty="0">
                <a:latin typeface="Lucida Sans Unicode (Body)"/>
                <a:cs typeface="Times New Roman" panose="02020603050405020304" pitchFamily="18" charset="0"/>
              </a:rPr>
              <a:t>J</a:t>
            </a:r>
            <a:r>
              <a:rPr lang="en-US" sz="2400" dirty="0">
                <a:latin typeface="Lucida Sans Unicode (Body)"/>
                <a:cs typeface="Times New Roman" panose="02020603050405020304" pitchFamily="18" charset="0"/>
              </a:rPr>
              <a:t>ava</a:t>
            </a:r>
            <a:r>
              <a:rPr lang="en-US" sz="2400" b="1" dirty="0">
                <a:latin typeface="Lucida Sans Unicode (Body)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Lucida Sans Unicode (Body)"/>
                <a:cs typeface="Times New Roman" panose="02020603050405020304" pitchFamily="18" charset="0"/>
              </a:rPr>
              <a:t>cript </a:t>
            </a:r>
            <a:r>
              <a:rPr lang="en-US" sz="2400" b="1" dirty="0">
                <a:latin typeface="Lucida Sans Unicode (Body)"/>
                <a:cs typeface="Times New Roman" panose="02020603050405020304" pitchFamily="18" charset="0"/>
              </a:rPr>
              <a:t>O</a:t>
            </a:r>
            <a:r>
              <a:rPr lang="en-US" sz="2400" dirty="0">
                <a:latin typeface="Lucida Sans Unicode (Body)"/>
                <a:cs typeface="Times New Roman" panose="02020603050405020304" pitchFamily="18" charset="0"/>
              </a:rPr>
              <a:t>bject </a:t>
            </a:r>
            <a:r>
              <a:rPr lang="en-US" sz="2400" b="1" dirty="0">
                <a:latin typeface="Lucida Sans Unicode (Body)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Lucida Sans Unicode (Body)"/>
                <a:cs typeface="Times New Roman" panose="02020603050405020304" pitchFamily="18" charset="0"/>
              </a:rPr>
              <a:t>otation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810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190C8-535E-4754-B469-8230BC736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tx1"/>
                </a:solidFill>
                <a:latin typeface="Lucida Sans Unicode (Headings)"/>
              </a:rPr>
              <a:t>Example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C8FAD-D8EB-4878-8807-748938608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C53707C-0F0D-4D4D-B16B-E42D0A9EAB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086877"/>
              </p:ext>
            </p:extLst>
          </p:nvPr>
        </p:nvGraphicFramePr>
        <p:xfrm>
          <a:off x="959224" y="1690687"/>
          <a:ext cx="10255623" cy="448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Bitmap Image" r:id="rId3" imgW="7178040" imgH="3543480" progId="PBrush">
                  <p:embed/>
                </p:oleObj>
              </mc:Choice>
              <mc:Fallback>
                <p:oleObj name="Bitmap Image" r:id="rId3" imgW="7178040" imgH="354348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9224" y="1690687"/>
                        <a:ext cx="10255623" cy="448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148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1A200-749C-42A9-8491-83902838E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Lucida Sans Unicode (Headings)"/>
              </a:rPr>
              <a:t>Store and retrieve data from local storage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0EBB3-250D-4445-9CD3-6731F4272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689506"/>
            <a:ext cx="8596668" cy="38807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Lucida Sans Unicode (Body)"/>
              </a:rPr>
              <a:t>When storing data, the data has to be a certain format, and regardless of where you choose to store it, </a:t>
            </a:r>
            <a:r>
              <a:rPr lang="en-US" sz="2400" i="1" dirty="0">
                <a:latin typeface="Lucida Sans Unicode (Body)"/>
              </a:rPr>
              <a:t>text</a:t>
            </a:r>
            <a:r>
              <a:rPr lang="en-US" sz="2400" dirty="0">
                <a:latin typeface="Lucida Sans Unicode (Body)"/>
              </a:rPr>
              <a:t> is always one of the legal formats.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Lucida Sans Unicode (Body)"/>
              </a:rPr>
              <a:t>JSON makes it possible to store JavaScript objects as text.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533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723C6-3537-4DAB-B698-C58E4431C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tx1"/>
                </a:solidFill>
                <a:latin typeface="Lucida Sans Unicode (Headings)"/>
              </a:rPr>
              <a:t>Example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4D2FD-57DE-4A0C-82A3-EF8FB92AB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BA2BD48-34CC-4733-99E1-84843B7C82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160507"/>
              </p:ext>
            </p:extLst>
          </p:nvPr>
        </p:nvGraphicFramePr>
        <p:xfrm>
          <a:off x="905436" y="1690689"/>
          <a:ext cx="10448364" cy="4486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Bitmap Image" r:id="rId3" imgW="7170480" imgH="3871080" progId="PBrush">
                  <p:embed/>
                </p:oleObj>
              </mc:Choice>
              <mc:Fallback>
                <p:oleObj name="Bitmap Image" r:id="rId3" imgW="7170480" imgH="387108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5436" y="1690689"/>
                        <a:ext cx="10448364" cy="4486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6065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55D4B-DFD8-4ADF-90D7-B0D9BC090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111" y="304800"/>
            <a:ext cx="8596668" cy="1246094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Lucida Sans Unicode (Headings)"/>
              </a:rPr>
              <a:t>JSON Server</a:t>
            </a:r>
            <a:br>
              <a:rPr lang="en-US" sz="4400" dirty="0">
                <a:solidFill>
                  <a:schemeClr val="tx1"/>
                </a:solidFill>
                <a:latin typeface="Lucida Sans Unicode (Headings)"/>
              </a:rPr>
            </a:br>
            <a:br>
              <a:rPr lang="en-US" sz="4400" dirty="0">
                <a:solidFill>
                  <a:schemeClr val="tx1"/>
                </a:solidFill>
                <a:latin typeface="Lucida Sans Unicode (Headings)"/>
              </a:rPr>
            </a:br>
            <a:br>
              <a:rPr lang="en-US" sz="4400" dirty="0">
                <a:solidFill>
                  <a:schemeClr val="tx1"/>
                </a:solidFill>
                <a:latin typeface="Lucida Sans Unicode (Headings)"/>
              </a:rPr>
            </a:br>
            <a:br>
              <a:rPr lang="en-US" sz="4400" dirty="0">
                <a:solidFill>
                  <a:schemeClr val="tx1"/>
                </a:solidFill>
                <a:latin typeface="Lucida Sans Unicode (Headings)"/>
              </a:rPr>
            </a:br>
            <a:br>
              <a:rPr lang="en-US" sz="4400" dirty="0">
                <a:solidFill>
                  <a:schemeClr val="tx1"/>
                </a:solidFill>
                <a:latin typeface="Lucida Sans Unicode (Headings)"/>
              </a:rPr>
            </a:br>
            <a:endParaRPr lang="en-US" sz="4400" dirty="0">
              <a:solidFill>
                <a:schemeClr val="tx1"/>
              </a:solidFill>
              <a:latin typeface="Lucida Sans Unicode (Headings)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A6310-3A07-49D9-B4E6-D75019910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111" y="1658471"/>
            <a:ext cx="8596668" cy="4805082"/>
          </a:xfrm>
        </p:spPr>
        <p:txBody>
          <a:bodyPr>
            <a:normAutofit fontScale="85000" lnSpcReduction="10000"/>
          </a:bodyPr>
          <a:lstStyle/>
          <a:p>
            <a:r>
              <a:rPr lang="en-US" sz="2200" dirty="0">
                <a:latin typeface="Lucida Sans Unicode (Body)"/>
              </a:rPr>
              <a:t>A common use of JSON is to exchange data to/from a web server.</a:t>
            </a:r>
          </a:p>
          <a:p>
            <a:r>
              <a:rPr lang="en-US" sz="2200" dirty="0">
                <a:latin typeface="Lucida Sans Unicode (Body)"/>
              </a:rPr>
              <a:t>When receiving data from a web server, the data is always a string.</a:t>
            </a:r>
          </a:p>
          <a:p>
            <a:r>
              <a:rPr lang="en-US" altLang="en-US" sz="2200" dirty="0">
                <a:solidFill>
                  <a:srgbClr val="000000"/>
                </a:solidFill>
                <a:latin typeface="Lucida Sans Unicode (Body)"/>
              </a:rPr>
              <a:t>Parse the data with </a:t>
            </a:r>
            <a:r>
              <a:rPr lang="en-US" altLang="en-US" sz="2200" dirty="0" err="1">
                <a:solidFill>
                  <a:srgbClr val="DC143C"/>
                </a:solidFill>
                <a:latin typeface="Lucida Sans Unicode (Body)"/>
              </a:rPr>
              <a:t>JSON.parse</a:t>
            </a:r>
            <a:r>
              <a:rPr lang="en-US" altLang="en-US" sz="2200" dirty="0">
                <a:solidFill>
                  <a:srgbClr val="DC143C"/>
                </a:solidFill>
                <a:latin typeface="Lucida Sans Unicode (Body)"/>
              </a:rPr>
              <a:t>()</a:t>
            </a:r>
            <a:r>
              <a:rPr lang="en-US" altLang="en-US" sz="2200" dirty="0">
                <a:solidFill>
                  <a:srgbClr val="000000"/>
                </a:solidFill>
                <a:latin typeface="Lucida Sans Unicode (Body)"/>
              </a:rPr>
              <a:t>, and the data becomes a JavaScript object.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 Unicode (Body)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>
                <a:latin typeface="Lucida Sans Unicode (Body)"/>
              </a:rPr>
              <a:t>Sending Data</a:t>
            </a:r>
          </a:p>
          <a:p>
            <a:pPr marL="457200" lvl="1" indent="0">
              <a:buNone/>
            </a:pPr>
            <a:r>
              <a:rPr lang="en-US" sz="2200" dirty="0">
                <a:latin typeface="Lucida Sans Unicode (Body)"/>
              </a:rPr>
              <a:t>  If you have data stored in a JavaScript object, you can convert the object into   JSON, and send it to a server</a:t>
            </a:r>
          </a:p>
          <a:p>
            <a:pPr marL="457200" lvl="1" indent="0">
              <a:buNone/>
            </a:pPr>
            <a:endParaRPr lang="en-US" sz="2200" dirty="0">
              <a:latin typeface="Lucida Sans Unicode (Body)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>
                <a:latin typeface="Lucida Sans Unicode (Body)"/>
              </a:rPr>
              <a:t>Receiving Data</a:t>
            </a:r>
          </a:p>
          <a:p>
            <a:pPr marL="457200" lvl="1" indent="0">
              <a:buNone/>
            </a:pPr>
            <a:r>
              <a:rPr lang="en-US" sz="2200" dirty="0">
                <a:latin typeface="Lucida Sans Unicode (Body)"/>
              </a:rPr>
              <a:t>If you receive data in JSON format, you can easily convert it into a JavaScript object</a:t>
            </a:r>
          </a:p>
          <a:p>
            <a:pPr marL="0" indent="0">
              <a:buNone/>
            </a:pPr>
            <a:br>
              <a:rPr lang="en-US" sz="2200" dirty="0">
                <a:latin typeface="Lucida Sans Unicode (Body)"/>
              </a:rPr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538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8DEDA-BAF3-4411-A6F1-9F55C4D51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Lucida Sans Unicode (Headings)"/>
              </a:rPr>
              <a:t>Example sending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65489-6239-4D2C-9E4A-BBFA997D6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6920B87-F89C-4C55-BA00-C5763428DB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059099"/>
              </p:ext>
            </p:extLst>
          </p:nvPr>
        </p:nvGraphicFramePr>
        <p:xfrm>
          <a:off x="671513" y="1595718"/>
          <a:ext cx="10850562" cy="4581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Bitmap Image" r:id="rId3" imgW="10850760" imgH="3002400" progId="PBrush">
                  <p:embed/>
                </p:oleObj>
              </mc:Choice>
              <mc:Fallback>
                <p:oleObj name="Bitmap Image" r:id="rId3" imgW="10850760" imgH="300240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1513" y="1595718"/>
                        <a:ext cx="10850562" cy="4581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8568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53CE-5218-41FA-97D1-B67EF697C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Lucida Sans Unicode (Headings)"/>
              </a:rPr>
              <a:t>Example receiving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34EFB-8701-44BB-8C69-CB5875185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58EAB19-5BC5-43D6-A434-51FC7630D1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911087"/>
              </p:ext>
            </p:extLst>
          </p:nvPr>
        </p:nvGraphicFramePr>
        <p:xfrm>
          <a:off x="838200" y="1690689"/>
          <a:ext cx="10515600" cy="4486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Bitmap Image" r:id="rId3" imgW="12550320" imgH="3108960" progId="PBrush">
                  <p:embed/>
                </p:oleObj>
              </mc:Choice>
              <mc:Fallback>
                <p:oleObj name="Bitmap Image" r:id="rId3" imgW="12550320" imgH="31089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690689"/>
                        <a:ext cx="10515600" cy="4486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9760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82732-8C47-4FD6-8604-E58DD686A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FD68F-B10C-4E20-A270-4DEF4FD34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17059"/>
            <a:ext cx="8596668" cy="4024303"/>
          </a:xfrm>
        </p:spPr>
        <p:txBody>
          <a:bodyPr>
            <a:normAutofit lnSpcReduction="10000"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Lucida Sans Unicode (Body)"/>
              </a:rPr>
              <a:t>Since the format is text only, JSON data can easily be sent between computers, and used by any programming language.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dirty="0">
              <a:solidFill>
                <a:schemeClr val="tx1"/>
              </a:solidFill>
              <a:latin typeface="Lucida Sans Unicode (Body)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Lucida Sans Unicode (Body)"/>
              </a:rPr>
              <a:t>JavaScript has a built in function for converting JSON strings into JavaScript objects:</a:t>
            </a:r>
            <a:endParaRPr lang="en-US" altLang="en-US" sz="2400" dirty="0">
              <a:solidFill>
                <a:schemeClr val="tx1"/>
              </a:solidFill>
              <a:latin typeface="Lucida Sans Unicode (Body)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dirty="0" err="1">
                <a:solidFill>
                  <a:srgbClr val="DC143C"/>
                </a:solidFill>
                <a:latin typeface="Lucida Sans Unicode (Body)"/>
              </a:rPr>
              <a:t>JSON.parse</a:t>
            </a:r>
            <a:r>
              <a:rPr lang="en-US" altLang="en-US" sz="2400" dirty="0">
                <a:solidFill>
                  <a:srgbClr val="DC143C"/>
                </a:solidFill>
                <a:latin typeface="Lucida Sans Unicode (Body)"/>
              </a:rPr>
              <a:t>()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dirty="0">
              <a:solidFill>
                <a:schemeClr val="tx1"/>
              </a:solidFill>
              <a:latin typeface="Lucida Sans Unicode (Body)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Lucida Sans Unicode (Body)"/>
              </a:rPr>
              <a:t>JavaScript also has a built in function for converting an object into a JSON string:</a:t>
            </a:r>
            <a:endParaRPr lang="en-US" altLang="en-US" sz="2400" dirty="0">
              <a:solidFill>
                <a:schemeClr val="tx1"/>
              </a:solidFill>
              <a:latin typeface="Lucida Sans Unicode (Body)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dirty="0" err="1">
                <a:solidFill>
                  <a:srgbClr val="DC143C"/>
                </a:solidFill>
                <a:latin typeface="Lucida Sans Unicode (Body)"/>
              </a:rPr>
              <a:t>JSON.stringify</a:t>
            </a:r>
            <a:r>
              <a:rPr lang="en-US" altLang="en-US" sz="2400" dirty="0">
                <a:solidFill>
                  <a:srgbClr val="DC143C"/>
                </a:solidFill>
                <a:latin typeface="Lucida Sans Unicode (Body)"/>
              </a:rPr>
              <a:t>()</a:t>
            </a:r>
            <a:endParaRPr lang="en-US" altLang="en-US" sz="2400" dirty="0">
              <a:solidFill>
                <a:schemeClr val="tx1"/>
              </a:solidFill>
              <a:latin typeface="Lucida Sans Unicode (Body)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361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EE754-C481-4E8B-A1F2-A03CB06DB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Lucida Sans Unicode (Headings)"/>
              </a:rPr>
              <a:t>Why we use JSON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B0DDA-CBCC-48D1-BA15-D5BB203A3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7789"/>
            <a:ext cx="8596668" cy="446357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Lucida Sans Unicode (Body)"/>
              </a:rPr>
              <a:t>is a text format for storing and transporting data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Lucida Sans Unicode (Body)"/>
              </a:rPr>
              <a:t> is "self-describing" and easy to understand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Lucida Sans Unicode (Body)"/>
              </a:rPr>
              <a:t> is a lightweight data-interchange format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Lucida Sans Unicode (Body)"/>
              </a:rPr>
              <a:t>is plain text written in JavaScript object notation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Lucida Sans Unicode (Body)"/>
              </a:rPr>
              <a:t> is used to send data between computers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Lucida Sans Unicode (Body)"/>
              </a:rPr>
              <a:t> is language independent *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Lucida Sans Unicode (Body)"/>
              </a:rPr>
              <a:t>Can be natively parsed in JavaScript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Lucida Sans Unicode (Body)"/>
              </a:rPr>
              <a:t>Supported by all major JavaScript frameworks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42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E9C1D-5F4A-4B59-9B46-549E0A3AA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Lucida Sans Unicode (Headings)"/>
              </a:rPr>
              <a:t>Storing Data</a:t>
            </a:r>
            <a:br>
              <a:rPr lang="en-US" sz="4400" dirty="0">
                <a:solidFill>
                  <a:schemeClr val="tx1"/>
                </a:solidFill>
                <a:latin typeface="Lucida Sans Unicode (Headings)"/>
              </a:rPr>
            </a:br>
            <a:endParaRPr lang="en-US" sz="4400" dirty="0">
              <a:solidFill>
                <a:schemeClr val="tx1"/>
              </a:solidFill>
              <a:latin typeface="Lucida Sans Unicode (Headings)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DB443-FF4D-4D66-885F-AEED0AD55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Lucida Sans Unicode (Body)"/>
              </a:rPr>
              <a:t>When storing data, the data has to be a certain format, and regardless of where you choose to store it, </a:t>
            </a:r>
            <a:r>
              <a:rPr lang="en-US" sz="2400" i="1" dirty="0">
                <a:latin typeface="Lucida Sans Unicode (Body)"/>
              </a:rPr>
              <a:t>text</a:t>
            </a:r>
            <a:r>
              <a:rPr lang="en-US" sz="2400" dirty="0">
                <a:latin typeface="Lucida Sans Unicode (Body)"/>
              </a:rPr>
              <a:t> is always one of the legal formats.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Lucida Sans Unicode (Body)"/>
              </a:rPr>
              <a:t>JSON makes it possible to store JavaScript objects as text.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76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0F063-8C2C-4E27-A7DB-72F804575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Lucida Sans Unicode (Headings)"/>
              </a:rPr>
              <a:t>JSON Object Syntax</a:t>
            </a:r>
            <a:br>
              <a:rPr lang="en-US" sz="4400" dirty="0">
                <a:solidFill>
                  <a:schemeClr val="tx1"/>
                </a:solidFill>
                <a:latin typeface="Lucida Sans Unicode (Headings)"/>
              </a:rPr>
            </a:br>
            <a:endParaRPr lang="en-US" sz="4400" dirty="0">
              <a:solidFill>
                <a:schemeClr val="tx1"/>
              </a:solidFill>
              <a:latin typeface="Lucida Sans Unicode (Headings)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697B4-1BFB-4522-AA48-5383E799A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2988"/>
            <a:ext cx="10515600" cy="490397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Lucida Sans Unicode (Body)"/>
              </a:rPr>
              <a:t>The JSON syntax is a subset of the JavaScript syntax.</a:t>
            </a:r>
          </a:p>
          <a:p>
            <a:r>
              <a:rPr lang="en-US" dirty="0">
                <a:latin typeface="Lucida Sans Unicode (Body)"/>
              </a:rPr>
              <a:t>Unordered sets of (key/value ),  pair consists of a field name (in double quotes).</a:t>
            </a:r>
          </a:p>
          <a:p>
            <a:r>
              <a:rPr lang="en-US" i="1" dirty="0">
                <a:latin typeface="Lucida Sans Unicode (Body)"/>
              </a:rPr>
              <a:t>keys</a:t>
            </a:r>
            <a:r>
              <a:rPr lang="en-US" dirty="0">
                <a:latin typeface="Lucida Sans Unicode (Body)"/>
              </a:rPr>
              <a:t> must be strings</a:t>
            </a:r>
          </a:p>
          <a:p>
            <a:r>
              <a:rPr lang="en-US" dirty="0">
                <a:latin typeface="Lucida Sans Unicode (Body)"/>
              </a:rPr>
              <a:t> </a:t>
            </a:r>
            <a:r>
              <a:rPr lang="en-US" i="1" dirty="0">
                <a:latin typeface="Lucida Sans Unicode (Body)"/>
              </a:rPr>
              <a:t>values</a:t>
            </a:r>
            <a:r>
              <a:rPr lang="en-US" dirty="0">
                <a:latin typeface="Lucida Sans Unicode (Body)"/>
              </a:rPr>
              <a:t> must be one of the following data types: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Lucida Sans Unicode (Body)"/>
              </a:rPr>
              <a:t>a string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Lucida Sans Unicode (Body)"/>
              </a:rPr>
              <a:t>a number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Lucida Sans Unicode (Body)"/>
              </a:rPr>
              <a:t>an object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Lucida Sans Unicode (Body)"/>
              </a:rPr>
              <a:t>an array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Lucida Sans Unicode (Body)"/>
              </a:rPr>
              <a:t>a </a:t>
            </a:r>
            <a:r>
              <a:rPr lang="en-US" dirty="0" err="1">
                <a:latin typeface="Lucida Sans Unicode (Body)"/>
              </a:rPr>
              <a:t>boolean</a:t>
            </a:r>
            <a:endParaRPr lang="en-US" dirty="0">
              <a:latin typeface="Lucida Sans Unicode (Body)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Lucida Sans Unicode (Body)"/>
              </a:rPr>
              <a:t>null</a:t>
            </a:r>
          </a:p>
          <a:p>
            <a:pPr lvl="1"/>
            <a:endParaRPr lang="en-US" dirty="0">
              <a:latin typeface="Lucida Sans Unicode (Body)"/>
            </a:endParaRPr>
          </a:p>
          <a:p>
            <a:r>
              <a:rPr lang="en-US" dirty="0">
                <a:latin typeface="Lucida Sans Unicode (Body)"/>
              </a:rPr>
              <a:t>Begin and end with { }</a:t>
            </a:r>
          </a:p>
          <a:p>
            <a:r>
              <a:rPr lang="en-US" dirty="0">
                <a:latin typeface="Lucida Sans Unicode (Body)"/>
              </a:rPr>
              <a:t>Each name is followed by colon : </a:t>
            </a:r>
          </a:p>
          <a:p>
            <a:r>
              <a:rPr lang="en-US" dirty="0">
                <a:latin typeface="Lucida Sans Unicode (Body)"/>
              </a:rPr>
              <a:t>Pairs are separated by comma ,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328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EA2A2-78EC-4661-B669-272DA21DE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tx1"/>
                </a:solidFill>
                <a:latin typeface="Lucida Sans Unicode (Headings)"/>
              </a:rPr>
              <a:t>Example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B6D29-474A-415F-BBE3-8874C2362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282"/>
            <a:ext cx="10515600" cy="4724681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2400" dirty="0">
                <a:latin typeface="Lucida Sans Unicode (Body)"/>
              </a:rPr>
              <a:t>It defines an object with 3 properties:</a:t>
            </a:r>
          </a:p>
          <a:p>
            <a:pPr lvl="1"/>
            <a:r>
              <a:rPr lang="en-US" sz="2400" dirty="0">
                <a:latin typeface="Lucida Sans Unicode (Body)"/>
              </a:rPr>
              <a:t>name</a:t>
            </a:r>
          </a:p>
          <a:p>
            <a:pPr lvl="1"/>
            <a:r>
              <a:rPr lang="en-US" sz="2400" dirty="0">
                <a:latin typeface="Lucida Sans Unicode (Body)"/>
              </a:rPr>
              <a:t>age</a:t>
            </a:r>
          </a:p>
          <a:p>
            <a:pPr lvl="1"/>
            <a:r>
              <a:rPr lang="en-US" sz="2400" dirty="0">
                <a:latin typeface="Lucida Sans Unicode (Body)"/>
              </a:rPr>
              <a:t>car</a:t>
            </a:r>
          </a:p>
          <a:p>
            <a:r>
              <a:rPr lang="en-US" sz="2400" dirty="0">
                <a:latin typeface="Lucida Sans Unicode (Body)"/>
              </a:rPr>
              <a:t>Each property has a value.</a:t>
            </a:r>
          </a:p>
          <a:p>
            <a:r>
              <a:rPr lang="en-US" sz="2400" dirty="0">
                <a:latin typeface="Lucida Sans Unicode (Body)"/>
              </a:rPr>
              <a:t>If you parse the JSON string with a JavaScript program, you can access the data as an object</a:t>
            </a:r>
          </a:p>
          <a:p>
            <a:endParaRPr lang="en-US" sz="2400" dirty="0">
              <a:latin typeface="Lucida Sans Unicode (Body)"/>
            </a:endParaRPr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C693BFD-DC99-4D16-B5C7-2580FAB43C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180992"/>
              </p:ext>
            </p:extLst>
          </p:nvPr>
        </p:nvGraphicFramePr>
        <p:xfrm>
          <a:off x="1518304" y="1345359"/>
          <a:ext cx="4909390" cy="707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Bitmap Image" r:id="rId3" imgW="3291840" imgH="380880" progId="PBrush">
                  <p:embed/>
                </p:oleObj>
              </mc:Choice>
              <mc:Fallback>
                <p:oleObj name="Bitmap Image" r:id="rId3" imgW="3291840" imgH="38088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18304" y="1345359"/>
                        <a:ext cx="4909390" cy="707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E2B0205-C31B-4012-9C6A-37A448C8A0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87996"/>
              </p:ext>
            </p:extLst>
          </p:nvPr>
        </p:nvGraphicFramePr>
        <p:xfrm>
          <a:off x="2804318" y="5523100"/>
          <a:ext cx="5837658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Bitmap Image" r:id="rId5" imgW="2499480" imgH="579240" progId="PBrush">
                  <p:embed/>
                </p:oleObj>
              </mc:Choice>
              <mc:Fallback>
                <p:oleObj name="Bitmap Image" r:id="rId5" imgW="2499480" imgH="5792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04318" y="5523100"/>
                        <a:ext cx="5837658" cy="57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5757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43B2A-9E79-447C-ADEE-99C21BCC4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Lucida Sans Unicode (Headings)"/>
              </a:rPr>
              <a:t>JSON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ACA12-0DE6-420F-B823-BAB504CB1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6753"/>
            <a:ext cx="8596668" cy="445460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Lucida Sans Unicode (Body)"/>
              </a:rPr>
              <a:t>Ordered collection of values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Lucida Sans Unicode (Body)"/>
              </a:rPr>
              <a:t>Begin and end with [ ]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Lucida Sans Unicode (Body)"/>
              </a:rPr>
              <a:t>value separated by comma 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Lucida Sans Unicode (Body)"/>
              </a:rPr>
              <a:t>JSON array can store multiple values. It can store string, number, </a:t>
            </a:r>
            <a:r>
              <a:rPr lang="en-US" sz="2400" dirty="0" err="1">
                <a:latin typeface="Lucida Sans Unicode (Body)"/>
              </a:rPr>
              <a:t>boolean</a:t>
            </a:r>
            <a:r>
              <a:rPr lang="en-US" sz="2400" dirty="0">
                <a:latin typeface="Lucida Sans Unicode (Body)"/>
              </a:rPr>
              <a:t> or object in JSON array.</a:t>
            </a:r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7BA3187-370C-4301-B0AE-0A6390FEA8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258029"/>
              </p:ext>
            </p:extLst>
          </p:nvPr>
        </p:nvGraphicFramePr>
        <p:xfrm>
          <a:off x="1380563" y="4949255"/>
          <a:ext cx="7485529" cy="1092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Bitmap Image" r:id="rId3" imgW="3429000" imgH="762120" progId="PBrush">
                  <p:embed/>
                </p:oleObj>
              </mc:Choice>
              <mc:Fallback>
                <p:oleObj name="Bitmap Image" r:id="rId3" imgW="3429000" imgH="76212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0563" y="4949255"/>
                        <a:ext cx="7485529" cy="1092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5413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703AD-D484-48E6-9F4C-F8EDF81BD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Lucida Sans Unicode (Headings)"/>
              </a:rPr>
              <a:t>JSON Files</a:t>
            </a:r>
            <a:br>
              <a:rPr lang="en-US" sz="4400" dirty="0">
                <a:solidFill>
                  <a:schemeClr val="tx1"/>
                </a:solidFill>
                <a:latin typeface="Lucida Sans Unicode (Headings)"/>
              </a:rPr>
            </a:br>
            <a:endParaRPr lang="en-US" sz="4400" dirty="0">
              <a:solidFill>
                <a:schemeClr val="tx1"/>
              </a:solidFill>
              <a:latin typeface="Lucida Sans Unicode (Headings)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FA862-694A-413B-90E1-B82271125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Lucida Sans Unicode (Body)"/>
              </a:rPr>
              <a:t>The file type for JSON files is ".json"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Lucida Sans Unicode (Body)"/>
              </a:rPr>
              <a:t>The MIME type for JSON text is "application/json"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01400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</TotalTime>
  <Words>889</Words>
  <Application>Microsoft Office PowerPoint</Application>
  <PresentationFormat>Widescreen</PresentationFormat>
  <Paragraphs>118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Lucida Sans Unicode (Body)</vt:lpstr>
      <vt:lpstr>Lucida Sans Unicode (Headings)</vt:lpstr>
      <vt:lpstr>Times New Roman</vt:lpstr>
      <vt:lpstr>Trebuchet MS</vt:lpstr>
      <vt:lpstr>Wingdings</vt:lpstr>
      <vt:lpstr>Wingdings 3</vt:lpstr>
      <vt:lpstr>Facet</vt:lpstr>
      <vt:lpstr>Bitmap Image</vt:lpstr>
      <vt:lpstr>JSON</vt:lpstr>
      <vt:lpstr>What is JSON</vt:lpstr>
      <vt:lpstr>PowerPoint Presentation</vt:lpstr>
      <vt:lpstr>Why we use JSON</vt:lpstr>
      <vt:lpstr>Storing Data </vt:lpstr>
      <vt:lpstr>JSON Object Syntax </vt:lpstr>
      <vt:lpstr>Example </vt:lpstr>
      <vt:lpstr>JSON Array</vt:lpstr>
      <vt:lpstr>JSON Files </vt:lpstr>
      <vt:lpstr>Where JSON used ?</vt:lpstr>
      <vt:lpstr>JSON vs XML</vt:lpstr>
      <vt:lpstr>PowerPoint Presentation</vt:lpstr>
      <vt:lpstr>Why JSON is Better Than XML </vt:lpstr>
      <vt:lpstr>Parsing JSON</vt:lpstr>
      <vt:lpstr>Example </vt:lpstr>
      <vt:lpstr>Example </vt:lpstr>
      <vt:lpstr>Parsing Functions</vt:lpstr>
      <vt:lpstr>Example </vt:lpstr>
      <vt:lpstr>JSON.stringify() </vt:lpstr>
      <vt:lpstr>Example </vt:lpstr>
      <vt:lpstr>Store and retrieve data from local storage </vt:lpstr>
      <vt:lpstr>Example </vt:lpstr>
      <vt:lpstr>JSON Server     </vt:lpstr>
      <vt:lpstr>Example sending </vt:lpstr>
      <vt:lpstr>Example receiving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JSON</dc:title>
  <dc:creator>nwala</dc:creator>
  <cp:lastModifiedBy>nwala</cp:lastModifiedBy>
  <cp:revision>25</cp:revision>
  <dcterms:created xsi:type="dcterms:W3CDTF">2022-10-18T19:27:31Z</dcterms:created>
  <dcterms:modified xsi:type="dcterms:W3CDTF">2022-10-18T21:22:14Z</dcterms:modified>
</cp:coreProperties>
</file>