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2" r:id="rId4"/>
    <p:sldId id="273" r:id="rId5"/>
    <p:sldId id="274" r:id="rId6"/>
    <p:sldId id="268" r:id="rId7"/>
    <p:sldId id="269" r:id="rId8"/>
    <p:sldId id="275" r:id="rId9"/>
    <p:sldId id="276" r:id="rId10"/>
    <p:sldId id="277" r:id="rId11"/>
    <p:sldId id="258" r:id="rId12"/>
    <p:sldId id="259" r:id="rId13"/>
    <p:sldId id="260" r:id="rId14"/>
    <p:sldId id="278" r:id="rId15"/>
    <p:sldId id="279" r:id="rId16"/>
    <p:sldId id="280" r:id="rId17"/>
    <p:sldId id="281" r:id="rId18"/>
    <p:sldId id="282" r:id="rId19"/>
    <p:sldId id="283" r:id="rId20"/>
    <p:sldId id="261" r:id="rId21"/>
    <p:sldId id="262" r:id="rId22"/>
    <p:sldId id="263" r:id="rId23"/>
    <p:sldId id="285" r:id="rId24"/>
    <p:sldId id="270" r:id="rId25"/>
    <p:sldId id="264" r:id="rId26"/>
    <p:sldId id="265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21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5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ECE3-B402-42B6-9064-8F239913454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27F975-7C11-4182-84F7-3AC04BCD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9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eloper.mozilla.org/en-US/docs/Learn/Server-side/First_steps/Introduction#static_sit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Learn/Server-side/First_steps/Introduction#dynamic_sit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Learn/CSS" TargetMode="External"/><Relationship Id="rId2" Type="http://schemas.openxmlformats.org/officeDocument/2006/relationships/hyperlink" Target="https://developer.mozilla.org/en-US/docs/Learn/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-US/docs/Learn/JavaScrip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Learn/Server-side/First_steps/Introduction#customized_user_experience" TargetMode="External"/><Relationship Id="rId2" Type="http://schemas.openxmlformats.org/officeDocument/2006/relationships/hyperlink" Target="https://developer.mozilla.org/en-US/docs/Learn/Server-side/First_steps/Introduction#efficient_storage_and_delivery_of_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-US/docs/Learn/Server-side/First_steps/Introduction#controlled_access_to_conten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Learn/Server-side/First_steps/Introduction#notifications_and_communication" TargetMode="External"/><Relationship Id="rId2" Type="http://schemas.openxmlformats.org/officeDocument/2006/relationships/hyperlink" Target="https://developer.mozilla.org/en-US/docs/Learn/Server-side/First_steps/Introduction#store_sessionstate_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-US/docs/Learn/Server-side/First_steps/Introduction#data_analys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HTTP" TargetMode="External"/><Relationship Id="rId2" Type="http://schemas.openxmlformats.org/officeDocument/2006/relationships/hyperlink" Target="https://developer.mozilla.org/en-US/docs/Learn/Common_questions/What_is_a_web_serv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7FEC-9052-4C7D-9DEA-05C4B457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Server side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090A0-7BFC-4973-B1EF-2FD5CAEFD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942D63-314D-448C-A65A-011CAF301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71621"/>
              </p:ext>
            </p:extLst>
          </p:nvPr>
        </p:nvGraphicFramePr>
        <p:xfrm>
          <a:off x="995082" y="968188"/>
          <a:ext cx="8641977" cy="420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3" imgW="6964560" imgH="3482280" progId="PBrush">
                  <p:embed/>
                </p:oleObj>
              </mc:Choice>
              <mc:Fallback>
                <p:oleObj name="Bitmap Image" r:id="rId3" imgW="6964560" imgH="3482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082" y="968188"/>
                        <a:ext cx="8641977" cy="4202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574D-2D9D-499E-9769-35270C8F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 tooltip="Permalink to Static sites"/>
              </a:rPr>
              <a:t>Static sites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BBCD-41F3-436F-93F5-D27E4F15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647"/>
            <a:ext cx="8596668" cy="4427715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site is one that returns the same hard-coded content from the server whenever a particular resource is requested.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sites are excellent when you have a small number of pages and you want to send the same content to every user.</a:t>
            </a:r>
          </a:p>
          <a:p>
            <a:endParaRPr lang="en-US" dirty="0"/>
          </a:p>
        </p:txBody>
      </p:sp>
      <p:pic>
        <p:nvPicPr>
          <p:cNvPr id="1026" name="Picture 2" descr="A simplified diagram of a static web server.">
            <a:extLst>
              <a:ext uri="{FF2B5EF4-FFF2-40B4-BE49-F238E27FC236}">
                <a16:creationId xmlns:a16="http://schemas.microsoft.com/office/drawing/2014/main" id="{8A7EC856-AA8F-4E38-A072-5BBB45C3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8" y="3633787"/>
            <a:ext cx="9144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3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835-6E5F-41CE-93DF-1539F4F3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 tooltip="Permalink to Dynamic sites"/>
              </a:rPr>
              <a:t>Dynamic sites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F269-8EE0-4473-B27F-04759BFC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683"/>
            <a:ext cx="8596668" cy="443668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dynamic website is one where some of the response content is generated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when needed.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site can return different data for a URL based on information provided by the user or stored preferences.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code to support a dynamic website must run on the server. Creating this code is known as 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server-side programming”.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B8FD-C63F-4788-AA61-AA0D85B0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simplified diagram of a web server that uses server-side programming to get information from a database and construct HTML from templates. This is the same diagram as is in the Client-Server overview.">
            <a:extLst>
              <a:ext uri="{FF2B5EF4-FFF2-40B4-BE49-F238E27FC236}">
                <a16:creationId xmlns:a16="http://schemas.microsoft.com/office/drawing/2014/main" id="{A67DA1F7-8817-4AE2-8519-BB340ABAB1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7" y="1577788"/>
            <a:ext cx="9991165" cy="45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7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DCFB-3A3F-4F45-B892-B9CDADAB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8361-41FC-49CD-9DD1-41C37853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986E2D-1A66-4649-854A-2FDE23804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86895"/>
              </p:ext>
            </p:extLst>
          </p:nvPr>
        </p:nvGraphicFramePr>
        <p:xfrm>
          <a:off x="535430" y="685521"/>
          <a:ext cx="8880475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3" imgW="7399080" imgH="4732200" progId="PBrush">
                  <p:embed/>
                </p:oleObj>
              </mc:Choice>
              <mc:Fallback>
                <p:oleObj name="Bitmap Image" r:id="rId3" imgW="7399080" imgH="4732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430" y="685521"/>
                        <a:ext cx="8880475" cy="473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34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C88693-EF58-42B7-BDDD-DF1FBD0FD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71379"/>
              </p:ext>
            </p:extLst>
          </p:nvPr>
        </p:nvGraphicFramePr>
        <p:xfrm>
          <a:off x="923364" y="770965"/>
          <a:ext cx="8758517" cy="503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Bitmap Image" r:id="rId3" imgW="7048440" imgH="4762440" progId="PBrush">
                  <p:embed/>
                </p:oleObj>
              </mc:Choice>
              <mc:Fallback>
                <p:oleObj name="Bitmap Image" r:id="rId3" imgW="7048440" imgH="4762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3364" y="770965"/>
                        <a:ext cx="8758517" cy="503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02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4718E1-A1AA-49DB-9681-5FD80341C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03515"/>
              </p:ext>
            </p:extLst>
          </p:nvPr>
        </p:nvGraphicFramePr>
        <p:xfrm>
          <a:off x="744071" y="627530"/>
          <a:ext cx="9036517" cy="5135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Bitmap Image" r:id="rId3" imgW="7368480" imgH="4671000" progId="PBrush">
                  <p:embed/>
                </p:oleObj>
              </mc:Choice>
              <mc:Fallback>
                <p:oleObj name="Bitmap Image" r:id="rId3" imgW="7368480" imgH="4671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071" y="627530"/>
                        <a:ext cx="9036517" cy="5135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0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355C27-589A-4D49-AC51-3DD3DEBD5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78814"/>
              </p:ext>
            </p:extLst>
          </p:nvPr>
        </p:nvGraphicFramePr>
        <p:xfrm>
          <a:off x="779930" y="715682"/>
          <a:ext cx="8717056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3" imgW="7124760" imgH="4671000" progId="PBrush">
                  <p:embed/>
                </p:oleObj>
              </mc:Choice>
              <mc:Fallback>
                <p:oleObj name="Bitmap Image" r:id="rId3" imgW="7124760" imgH="4671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930" y="715682"/>
                        <a:ext cx="8717056" cy="46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87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C9085E-CC89-4E4C-89EF-F7209E870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648586"/>
              </p:ext>
            </p:extLst>
          </p:nvPr>
        </p:nvGraphicFramePr>
        <p:xfrm>
          <a:off x="1274950" y="778343"/>
          <a:ext cx="709453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Bitmap Image" r:id="rId3" imgW="7094160" imgH="4724280" progId="PBrush">
                  <p:embed/>
                </p:oleObj>
              </mc:Choice>
              <mc:Fallback>
                <p:oleObj name="Bitmap Image" r:id="rId3" imgW="7094160" imgH="4724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950" y="778343"/>
                        <a:ext cx="7094537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47175D-4E94-43D6-98C6-82D7B764A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17867"/>
              </p:ext>
            </p:extLst>
          </p:nvPr>
        </p:nvGraphicFramePr>
        <p:xfrm>
          <a:off x="1258514" y="688882"/>
          <a:ext cx="7146925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Bitmap Image" r:id="rId3" imgW="7147440" imgH="4922640" progId="PBrush">
                  <p:embed/>
                </p:oleObj>
              </mc:Choice>
              <mc:Fallback>
                <p:oleObj name="Bitmap Image" r:id="rId3" imgW="7147440" imgH="4922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514" y="688882"/>
                        <a:ext cx="7146925" cy="492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0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66F6-ECBB-4F7E-ACA2-2CB8A3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World Wide Web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05FB-0690-42B9-BE22-6778A65E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World Wide Web (WWW) is a system of interlinked hypertext documents accessed via the Internet. </a:t>
            </a:r>
          </a:p>
          <a:p>
            <a:r>
              <a:rPr lang="en-CA" altLang="en-US" dirty="0"/>
              <a:t> With a web browser, one can view web pages that may contain text, images, videos, and other multimedia and navigate between them by using hyperlinks.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E214-7BAF-46B6-82A5-6A189A19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server-side and client-side programming the same?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9CB13-C197-4100-A475-811C6A0B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different purposes and concerns.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generally don't use the same programming languages (the exception being JavaScript, which can be used on the server- and client-side).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run inside different operating system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5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E0F2-461D-4878-9F2C-F6F953EA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client-side code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AAD9-BEF2-4E06-B64A-1009E32F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running in the browser is known as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client-side code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is primarily concerned with improving the appearance and behavior of a rendered web page.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Client-side code is written using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HTML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JavaScript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it is run inside a web browser</a:t>
            </a:r>
          </a:p>
        </p:txBody>
      </p:sp>
    </p:spTree>
    <p:extLst>
      <p:ext uri="{BB962C8B-B14F-4D97-AF65-F5344CB8AC3E}">
        <p14:creationId xmlns:p14="http://schemas.microsoft.com/office/powerpoint/2010/main" val="59200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C45E-B078-47C9-93F8-B732B7F1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Server-side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AFE86-72F5-42CF-89B1-D5E93ABE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52" y="17033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Server-side code can be written in any number of programming languages — examples of popular server-side web languages include PHP, Python, Ruby, C#, and JavaScript (NodeJS).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server-side code has full access to the server operating system 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typically write their code using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frameworks(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collections of functions, objects, rules and other code constructs designed to solve common problems, speed up development, and simplify the different types of tasks faced in a particular domain)</a:t>
            </a:r>
          </a:p>
        </p:txBody>
      </p:sp>
    </p:spTree>
    <p:extLst>
      <p:ext uri="{BB962C8B-B14F-4D97-AF65-F5344CB8AC3E}">
        <p14:creationId xmlns:p14="http://schemas.microsoft.com/office/powerpoint/2010/main" val="391451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162190D-3F2D-4640-8A2E-A31AF0D30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44657"/>
              </p:ext>
            </p:extLst>
          </p:nvPr>
        </p:nvGraphicFramePr>
        <p:xfrm>
          <a:off x="1179700" y="1025151"/>
          <a:ext cx="6980237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Bitmap Image" r:id="rId3" imgW="6980040" imgH="4107240" progId="PBrush">
                  <p:embed/>
                </p:oleObj>
              </mc:Choice>
              <mc:Fallback>
                <p:oleObj name="Bitmap Image" r:id="rId3" imgW="6980040" imgH="4107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700" y="1025151"/>
                        <a:ext cx="6980237" cy="410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18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32403A4-AA2A-47A6-AF0B-7807E4367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54798"/>
              </p:ext>
            </p:extLst>
          </p:nvPr>
        </p:nvGraphicFramePr>
        <p:xfrm>
          <a:off x="1066801" y="672353"/>
          <a:ext cx="8355105" cy="492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3" imgW="6759000" imgH="4343400" progId="PBrush">
                  <p:embed/>
                </p:oleObj>
              </mc:Choice>
              <mc:Fallback>
                <p:oleObj name="Bitmap Image" r:id="rId3" imgW="6759000" imgH="4343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1" y="672353"/>
                        <a:ext cx="8355105" cy="492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71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0787-E477-4458-8F85-AE6B81FE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on the server-side?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C104-315C-49DF-A6B3-2043BE5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63" y="159581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Server-side programming is very useful because it allows us to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deliver information tailored for individual users.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like Amazon use server-side programming to construct search results for products, Banks use server-side programming to store account information and allow only authorized users to view and make transactions.</a:t>
            </a:r>
          </a:p>
        </p:txBody>
      </p:sp>
    </p:spTree>
    <p:extLst>
      <p:ext uri="{BB962C8B-B14F-4D97-AF65-F5344CB8AC3E}">
        <p14:creationId xmlns:p14="http://schemas.microsoft.com/office/powerpoint/2010/main" val="45551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BEEA-FDF8-41ED-9DD7-2947E0B1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server-side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46C6-5869-4BDB-A874-907A6C8C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4" y="1712354"/>
            <a:ext cx="8596668" cy="3880773"/>
          </a:xfrm>
        </p:spPr>
        <p:txBody>
          <a:bodyPr/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ermalink to Efficient storage and delivery of information"/>
              </a:rPr>
              <a:t>Efficient storage and delivery of information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products are sold either online or in a shop, the shop might update its database of inventory).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Permalink to Customized user experience"/>
              </a:rPr>
              <a:t>Customized user experience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sites store credit cards so that details don't have to be entered again) 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Permalink to Controlled access to content"/>
              </a:rPr>
              <a:t>Controlled access to content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social-networking sites which allow users to determine who can see the content they post to the site, and whose content appears in their feed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61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DDC4-2260-41F8-BB02-79BA575E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4F19-A4A9-4EE0-80F4-12B7CF65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7" y="1488613"/>
            <a:ext cx="8596668" cy="3880773"/>
          </a:xfrm>
        </p:spPr>
        <p:txBody>
          <a:bodyPr/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ermalink to Store session/state information"/>
              </a:rPr>
              <a:t>Store session/state information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to know that a user has previously logged in and display links to their emails or order history)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Permalink to Notifications and communication"/>
              </a:rPr>
              <a:t>Notifications and communication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and Twitter send emails and SMS messages to notify you of new communications).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Permalink to Data analysis"/>
              </a:rPr>
              <a:t>Data analysis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Amazon and Google both advertise products based on previous searches 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8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2811-CF06-49C0-A2F4-35D0C73E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2329"/>
            <a:ext cx="8596668" cy="5109033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Wide Web (WWW) was developed by Tim Berners-Lee and other research scientists at CERN, the European center for nuclear research, in the late 1980s and early 1990s.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is a client-server model and uses TCP connections to transfer information or web pages from server to client.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uses a Hypertext model. Hypertext allows interactive accesses to a collection of documents.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can hold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(hypertext), Graphics, Sound, Animations, Video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are linked together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Non-distributed – all documents stored locally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CD-Rom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– documents stored at remote servers on the Internet.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DC04-B622-457F-BEB4-587D5D3A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WWW – Document Representation</a:t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CBEF-73AB-4DD7-8D0C-CF173AC8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WWW document is called a page.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page for individual or organization is called a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can contain many different types of information; page must specify: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– The actual information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content – The type of information, e.g. text, pictures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to other documents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having a fixed representation for every browser, pages are formatted with a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up language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browser to format page to fit display.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is called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HyperText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Markup Language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(HTML).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1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F20-85D1-4372-B1BE-BF282465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WWW – Client Server Model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C555-59D7-475B-B1B4-03E0B74B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3319"/>
            <a:ext cx="8596668" cy="4598044"/>
          </a:xfrm>
        </p:spPr>
        <p:txBody>
          <a:bodyPr>
            <a:normAutofit/>
          </a:bodyPr>
          <a:lstStyle/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browser is the client, WWW (or web) server is the server.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Browser: 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browser makes TCP connection to the web server.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browser sends request for the particular web page that it wishes to display.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browser reads the contents of the web page from the TCP connection and displays it in the browsers window.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browser closes the TCP connection used to transfer the web page.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separate item in a web page (e.g., pictures, audio) require a separate TCP connection.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HyperText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Protocol (HTTP) specifies commands that the client (browser) issues to the server (web server) and the responses that the server sends back to the client.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9FA9-58C8-4895-B410-03B81037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Web Server Basics</a:t>
            </a:r>
            <a:br>
              <a:rPr lang="en-US" alt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B4A5-83FB-4C57-98CC-AEE11B27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483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browsers communicate with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web servers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using the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yper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ransfer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rotocol (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When you click a link on a web page, submit a form, or run a search, the browser sends an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Request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the server.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request includes: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URL identifying the target server and resource (e.g. an HTML file, a particular data point on the server, or a tool to run).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that defines the required action 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can be encoded with the request.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servers wait for client request messages, process them when they arrive, and reply to the web browser with an HTTP Response message.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E06882-E56B-493C-B7A6-E25086433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0893"/>
              </p:ext>
            </p:extLst>
          </p:nvPr>
        </p:nvGraphicFramePr>
        <p:xfrm>
          <a:off x="1120588" y="851647"/>
          <a:ext cx="8785412" cy="41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7170480" imgH="3169800" progId="PBrush">
                  <p:embed/>
                </p:oleObj>
              </mc:Choice>
              <mc:Fallback>
                <p:oleObj name="Bitmap Image" r:id="rId3" imgW="7170480" imgH="3169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588" y="851647"/>
                        <a:ext cx="8785412" cy="416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13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B9CA9D-170E-4BD8-BEEF-0954512AE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57901"/>
              </p:ext>
            </p:extLst>
          </p:nvPr>
        </p:nvGraphicFramePr>
        <p:xfrm>
          <a:off x="681318" y="815789"/>
          <a:ext cx="9045387" cy="488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3" imgW="7345800" imgH="4541400" progId="PBrush">
                  <p:embed/>
                </p:oleObj>
              </mc:Choice>
              <mc:Fallback>
                <p:oleObj name="Bitmap Image" r:id="rId3" imgW="7345800" imgH="4541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318" y="815789"/>
                        <a:ext cx="9045387" cy="488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68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193E16-DD44-4C3B-9AB9-DB70D0E77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757863"/>
              </p:ext>
            </p:extLst>
          </p:nvPr>
        </p:nvGraphicFramePr>
        <p:xfrm>
          <a:off x="726141" y="502024"/>
          <a:ext cx="9136997" cy="523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3" imgW="7536240" imgH="4610160" progId="PBrush">
                  <p:embed/>
                </p:oleObj>
              </mc:Choice>
              <mc:Fallback>
                <p:oleObj name="Bitmap Image" r:id="rId3" imgW="7536240" imgH="4610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141" y="502024"/>
                        <a:ext cx="9136997" cy="523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014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1053</Words>
  <Application>Microsoft Office PowerPoint</Application>
  <PresentationFormat>Widescreen</PresentationFormat>
  <Paragraphs>66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Trebuchet MS</vt:lpstr>
      <vt:lpstr>Wingdings 3</vt:lpstr>
      <vt:lpstr>Facet</vt:lpstr>
      <vt:lpstr>Bitmap Image</vt:lpstr>
      <vt:lpstr>Server side </vt:lpstr>
      <vt:lpstr>The World Wide Web</vt:lpstr>
      <vt:lpstr>PowerPoint Presentation</vt:lpstr>
      <vt:lpstr>WWW – Document Representation </vt:lpstr>
      <vt:lpstr>WWW – Client Server Model </vt:lpstr>
      <vt:lpstr>Web Server Basics </vt:lpstr>
      <vt:lpstr>PowerPoint Presentation</vt:lpstr>
      <vt:lpstr>PowerPoint Presentation</vt:lpstr>
      <vt:lpstr>PowerPoint Presentation</vt:lpstr>
      <vt:lpstr>PowerPoint Presentation</vt:lpstr>
      <vt:lpstr>Static sites </vt:lpstr>
      <vt:lpstr>Dynamic 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server-side and client-side programming the same? </vt:lpstr>
      <vt:lpstr>client-side code</vt:lpstr>
      <vt:lpstr>Server-side code</vt:lpstr>
      <vt:lpstr>PowerPoint Presentation</vt:lpstr>
      <vt:lpstr>PowerPoint Presentation</vt:lpstr>
      <vt:lpstr>What can you do on the server-side? </vt:lpstr>
      <vt:lpstr>benefits of server-side programming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nwala</dc:creator>
  <cp:lastModifiedBy>nwala</cp:lastModifiedBy>
  <cp:revision>7</cp:revision>
  <dcterms:created xsi:type="dcterms:W3CDTF">2022-09-05T20:53:43Z</dcterms:created>
  <dcterms:modified xsi:type="dcterms:W3CDTF">2022-09-06T04:07:55Z</dcterms:modified>
</cp:coreProperties>
</file>