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handoutMasterIdLst>
    <p:handoutMasterId r:id="rId13"/>
  </p:handoutMasterIdLst>
  <p:sldIdLst>
    <p:sldId id="256" r:id="rId2"/>
    <p:sldId id="257" r:id="rId3"/>
    <p:sldId id="258" r:id="rId4"/>
    <p:sldId id="267" r:id="rId5"/>
    <p:sldId id="268" r:id="rId6"/>
    <p:sldId id="259" r:id="rId7"/>
    <p:sldId id="261" r:id="rId8"/>
    <p:sldId id="262" r:id="rId9"/>
    <p:sldId id="269" r:id="rId10"/>
    <p:sldId id="270" r:id="rId11"/>
    <p:sldId id="271" r:id="rId12"/>
  </p:sldIdLst>
  <p:sldSz cx="9144000" cy="6858000" type="screen4x3"/>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4" autoAdjust="0"/>
    <p:restoredTop sz="94599" autoAdjust="0"/>
  </p:normalViewPr>
  <p:slideViewPr>
    <p:cSldViewPr>
      <p:cViewPr varScale="1">
        <p:scale>
          <a:sx n="65" d="100"/>
          <a:sy n="65" d="100"/>
        </p:scale>
        <p:origin x="-970" y="-67"/>
      </p:cViewPr>
      <p:guideLst>
        <p:guide orient="horz" pos="2160"/>
        <p:guide pos="2880"/>
      </p:guideLst>
    </p:cSldViewPr>
  </p:slideViewPr>
  <p:outlineViewPr>
    <p:cViewPr>
      <p:scale>
        <a:sx n="33" d="100"/>
        <a:sy n="33" d="100"/>
      </p:scale>
      <p:origin x="0" y="98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97364"/>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97364"/>
          </a:xfrm>
          <a:prstGeom prst="rect">
            <a:avLst/>
          </a:prstGeom>
        </p:spPr>
        <p:txBody>
          <a:bodyPr vert="horz" lIns="91440" tIns="45720" rIns="91440" bIns="45720" rtlCol="1"/>
          <a:lstStyle>
            <a:lvl1pPr algn="l">
              <a:defRPr sz="1200"/>
            </a:lvl1pPr>
          </a:lstStyle>
          <a:p>
            <a:fld id="{4D0B3617-1466-40E2-A531-E05798B606D9}" type="datetimeFigureOut">
              <a:rPr lang="ar-SA" smtClean="0"/>
              <a:t>29/12/36</a:t>
            </a:fld>
            <a:endParaRPr lang="ar-SA"/>
          </a:p>
        </p:txBody>
      </p:sp>
      <p:sp>
        <p:nvSpPr>
          <p:cNvPr id="4" name="عنصر نائب للتذييل 3"/>
          <p:cNvSpPr>
            <a:spLocks noGrp="1"/>
          </p:cNvSpPr>
          <p:nvPr>
            <p:ph type="ftr" sz="quarter" idx="2"/>
          </p:nvPr>
        </p:nvSpPr>
        <p:spPr>
          <a:xfrm>
            <a:off x="3886200" y="9448185"/>
            <a:ext cx="2971800" cy="497364"/>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9448185"/>
            <a:ext cx="2971800" cy="497364"/>
          </a:xfrm>
          <a:prstGeom prst="rect">
            <a:avLst/>
          </a:prstGeom>
        </p:spPr>
        <p:txBody>
          <a:bodyPr vert="horz" lIns="91440" tIns="45720" rIns="91440" bIns="45720" rtlCol="1" anchor="b"/>
          <a:lstStyle>
            <a:lvl1pPr algn="l">
              <a:defRPr sz="1200"/>
            </a:lvl1pPr>
          </a:lstStyle>
          <a:p>
            <a:fld id="{C31C5E24-E2CF-4639-B7B8-D3BD21BB0A3C}" type="slidenum">
              <a:rPr lang="ar-SA" smtClean="0"/>
              <a:t>‹#›</a:t>
            </a:fld>
            <a:endParaRPr lang="ar-SA"/>
          </a:p>
        </p:txBody>
      </p:sp>
    </p:spTree>
    <p:extLst>
      <p:ext uri="{BB962C8B-B14F-4D97-AF65-F5344CB8AC3E}">
        <p14:creationId xmlns:p14="http://schemas.microsoft.com/office/powerpoint/2010/main" val="14344537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17" name="عنصر نائب للتذييل 16"/>
          <p:cNvSpPr>
            <a:spLocks noGrp="1"/>
          </p:cNvSpPr>
          <p:nvPr>
            <p:ph type="ftr" sz="quarter" idx="11"/>
          </p:nvPr>
        </p:nvSpPr>
        <p:spPr/>
        <p:txBody>
          <a:bodyPr/>
          <a:lstStyle/>
          <a:p>
            <a:endParaRPr lang="ar-SA" dirty="0"/>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962CDD86-CBB3-49DC-BE76-0FEE28704C8C}"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962CDD86-CBB3-49DC-BE76-0FEE28704C8C}" type="slidenum">
              <a:rPr lang="ar-SA" smtClean="0"/>
              <a:t>‹#›</a:t>
            </a:fld>
            <a:endParaRPr lang="ar-SA" dirty="0"/>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a:xfrm>
            <a:off x="4361688" y="1026372"/>
            <a:ext cx="457200" cy="441325"/>
          </a:xfrm>
        </p:spPr>
        <p:txBody>
          <a:bodyPr/>
          <a:lstStyle/>
          <a:p>
            <a:fld id="{962CDD86-CBB3-49DC-BE76-0FEE28704C8C}" type="slidenum">
              <a:rPr lang="ar-SA" smtClean="0"/>
              <a:t>‹#›</a:t>
            </a:fld>
            <a:endParaRPr lang="ar-SA" dirty="0"/>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dirty="0"/>
          </a:p>
        </p:txBody>
      </p:sp>
      <p:sp>
        <p:nvSpPr>
          <p:cNvPr id="4" name="عنصر نائب للتاريخ 3"/>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0457EBC9-74BF-429F-996B-9750F4B0D048}" type="datetimeFigureOut">
              <a:rPr lang="ar-SA" smtClean="0"/>
              <a:t>29/12/36</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962CDD86-CBB3-49DC-BE76-0FEE28704C8C}" type="slidenum">
              <a:rPr lang="ar-SA" smtClean="0"/>
              <a:t>‹#›</a:t>
            </a:fld>
            <a:endParaRPr lang="ar-SA" dirty="0"/>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dirty="0"/>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962CDD86-CBB3-49DC-BE76-0FEE28704C8C}" type="slidenum">
              <a:rPr lang="ar-SA" smtClean="0"/>
              <a:t>‹#›</a:t>
            </a:fld>
            <a:endParaRPr lang="ar-SA" dirty="0"/>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a:xfrm>
            <a:off x="4343400" y="1036020"/>
            <a:ext cx="457200" cy="441325"/>
          </a:xfrm>
        </p:spPr>
        <p:txBody>
          <a:bodyPr/>
          <a:lstStyle/>
          <a:p>
            <a:fld id="{962CDD86-CBB3-49DC-BE76-0FEE28704C8C}"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62CDD86-CBB3-49DC-BE76-0FEE28704C8C}"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62CDD86-CBB3-49DC-BE76-0FEE28704C8C}" type="slidenum">
              <a:rPr lang="ar-SA" smtClean="0"/>
              <a:t>‹#›</a:t>
            </a:fld>
            <a:endParaRPr lang="ar-SA" dirty="0"/>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0457EBC9-74BF-429F-996B-9750F4B0D048}" type="datetimeFigureOut">
              <a:rPr lang="ar-SA" smtClean="0"/>
              <a:t>29/12/36</a:t>
            </a:fld>
            <a:endParaRPr lang="ar-SA" dirty="0"/>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962CDD86-CBB3-49DC-BE76-0FEE28704C8C}" type="slidenum">
              <a:rPr lang="ar-SA" smtClean="0"/>
              <a:t>‹#›</a:t>
            </a:fld>
            <a:endParaRPr lang="ar-SA" dirty="0"/>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0457EBC9-74BF-429F-996B-9750F4B0D048}" type="datetimeFigureOut">
              <a:rPr lang="ar-SA" smtClean="0"/>
              <a:t>29/12/36</a:t>
            </a:fld>
            <a:endParaRPr lang="ar-SA" dirty="0"/>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457EBC9-74BF-429F-996B-9750F4B0D048}" type="datetimeFigureOut">
              <a:rPr lang="ar-SA" smtClean="0"/>
              <a:t>29/12/36</a:t>
            </a:fld>
            <a:endParaRPr lang="ar-SA" dirty="0"/>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dirty="0"/>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62CDD86-CBB3-49DC-BE76-0FEE28704C8C}" type="slidenum">
              <a:rPr lang="ar-SA" smtClean="0"/>
              <a:t>‹#›</a:t>
            </a:fld>
            <a:endParaRPr lang="ar-SA" dirty="0"/>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body" idx="1"/>
          </p:nvPr>
        </p:nvSpPr>
        <p:spPr/>
        <p:txBody>
          <a:bodyPr>
            <a:normAutofit/>
          </a:bodyPr>
          <a:lstStyle/>
          <a:p>
            <a:r>
              <a:rPr lang="ar-SA" sz="2800" cap="none" dirty="0">
                <a:cs typeface="+mj-cs"/>
              </a:rPr>
              <a:t>قائمة المركز المالي وقائمة التدفقات النقدية</a:t>
            </a:r>
          </a:p>
        </p:txBody>
      </p:sp>
      <p:sp>
        <p:nvSpPr>
          <p:cNvPr id="2" name="عنوان 1"/>
          <p:cNvSpPr>
            <a:spLocks noGrp="1"/>
          </p:cNvSpPr>
          <p:nvPr>
            <p:ph type="title"/>
          </p:nvPr>
        </p:nvSpPr>
        <p:spPr/>
        <p:txBody>
          <a:bodyPr/>
          <a:lstStyle/>
          <a:p>
            <a:r>
              <a:rPr lang="ar-SA" dirty="0" smtClean="0">
                <a:cs typeface="+mj-cs"/>
              </a:rPr>
              <a:t>الفصل </a:t>
            </a:r>
            <a:r>
              <a:rPr lang="ar-SA" dirty="0" smtClean="0">
                <a:cs typeface="+mj-cs"/>
              </a:rPr>
              <a:t>الخامس</a:t>
            </a:r>
            <a:endParaRPr lang="ar-SA" dirty="0">
              <a:cs typeface="+mj-cs"/>
            </a:endParaRPr>
          </a:p>
        </p:txBody>
      </p:sp>
    </p:spTree>
    <p:extLst>
      <p:ext uri="{BB962C8B-B14F-4D97-AF65-F5344CB8AC3E}">
        <p14:creationId xmlns:p14="http://schemas.microsoft.com/office/powerpoint/2010/main" val="22366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ثانيًا: الاستثمارات طويلة الأجل : </a:t>
            </a:r>
            <a:r>
              <a:rPr lang="en-US" sz="1700" b="1" dirty="0">
                <a:solidFill>
                  <a:schemeClr val="accent1"/>
                </a:solidFill>
              </a:rPr>
              <a:t>Long- Term Investments</a:t>
            </a:r>
          </a:p>
        </p:txBody>
      </p:sp>
      <p:sp>
        <p:nvSpPr>
          <p:cNvPr id="3" name="عنصر نائب للمحتوى 2"/>
          <p:cNvSpPr>
            <a:spLocks noGrp="1"/>
          </p:cNvSpPr>
          <p:nvPr>
            <p:ph sz="quarter" idx="4294967295"/>
          </p:nvPr>
        </p:nvSpPr>
        <p:spPr>
          <a:xfrm>
            <a:off x="0" y="1340768"/>
            <a:ext cx="8963472" cy="5328592"/>
          </a:xfrm>
        </p:spPr>
        <p:txBody>
          <a:bodyPr>
            <a:normAutofit/>
          </a:bodyPr>
          <a:lstStyle/>
          <a:p>
            <a:pPr>
              <a:lnSpc>
                <a:spcPct val="80000"/>
              </a:lnSpc>
              <a:buNone/>
            </a:pPr>
            <a:endParaRPr lang="ar-SA" altLang="ar-SA" sz="1800" i="1" dirty="0">
              <a:solidFill>
                <a:schemeClr val="accent2"/>
              </a:solidFill>
            </a:endParaRPr>
          </a:p>
          <a:p>
            <a:pPr>
              <a:lnSpc>
                <a:spcPct val="90000"/>
              </a:lnSpc>
              <a:defRPr/>
            </a:pPr>
            <a:r>
              <a:rPr lang="ar-SA" sz="1800" dirty="0" smtClean="0"/>
              <a:t>تشتمل </a:t>
            </a:r>
            <a:r>
              <a:rPr lang="ar-SA" sz="1800" dirty="0"/>
              <a:t>على مجموعة مختلفة من العناصر مثل:</a:t>
            </a:r>
          </a:p>
          <a:p>
            <a:pPr marL="342900" indent="-342900">
              <a:lnSpc>
                <a:spcPct val="90000"/>
              </a:lnSpc>
              <a:buFont typeface="+mj-lt"/>
              <a:buAutoNum type="arabicPeriod"/>
              <a:defRPr/>
            </a:pPr>
            <a:r>
              <a:rPr lang="ar-SA" sz="1800" dirty="0" smtClean="0"/>
              <a:t>الاستثمارات </a:t>
            </a:r>
            <a:r>
              <a:rPr lang="ar-SA" sz="1800" dirty="0"/>
              <a:t>في أسهم وسندات وأوراق تجارية طويلة الأجل.</a:t>
            </a:r>
          </a:p>
          <a:p>
            <a:pPr marL="342900" indent="-342900">
              <a:lnSpc>
                <a:spcPct val="90000"/>
              </a:lnSpc>
              <a:buFont typeface="+mj-lt"/>
              <a:buAutoNum type="arabicPeriod"/>
              <a:defRPr/>
            </a:pPr>
            <a:r>
              <a:rPr lang="ar-SA" sz="1800" dirty="0" smtClean="0"/>
              <a:t>حيازة </a:t>
            </a:r>
            <a:r>
              <a:rPr lang="ar-SA" sz="1800" dirty="0"/>
              <a:t>أصول ثابتة بغرض الاحتفاظ بها لتحقيق مكاسب عرضية عندما يتم بيعها في المستقبل. ( لا تكون </a:t>
            </a:r>
            <a:r>
              <a:rPr lang="ar-SA" sz="1800" dirty="0" err="1"/>
              <a:t>مشتراة</a:t>
            </a:r>
            <a:r>
              <a:rPr lang="ar-SA" sz="1800" dirty="0"/>
              <a:t> بغرض الاستخدام في العملية الانتاجية)</a:t>
            </a:r>
          </a:p>
          <a:p>
            <a:pPr marL="342900" indent="-342900">
              <a:lnSpc>
                <a:spcPct val="90000"/>
              </a:lnSpc>
              <a:buFont typeface="+mj-lt"/>
              <a:buAutoNum type="arabicPeriod"/>
              <a:defRPr/>
            </a:pPr>
            <a:r>
              <a:rPr lang="ar-SA" sz="1800" dirty="0" smtClean="0"/>
              <a:t>الأموال </a:t>
            </a:r>
            <a:r>
              <a:rPr lang="ar-SA" sz="1800" dirty="0"/>
              <a:t>المخصصة والتي تمثل ودائع نقدية لأغراض خاصة مثل سداد قروض طويلة الأجل أو دفع معاشات للموظفين عند التقاعد.</a:t>
            </a:r>
          </a:p>
          <a:p>
            <a:pPr marL="342900" indent="-342900">
              <a:lnSpc>
                <a:spcPct val="90000"/>
              </a:lnSpc>
              <a:buFont typeface="+mj-lt"/>
              <a:buAutoNum type="arabicPeriod"/>
              <a:defRPr/>
            </a:pPr>
            <a:r>
              <a:rPr lang="ar-SA" sz="1800" dirty="0" smtClean="0"/>
              <a:t>الاستثمارات </a:t>
            </a:r>
            <a:r>
              <a:rPr lang="ar-SA" sz="1800" dirty="0"/>
              <a:t>في شركات تابعة أو فروع غير مندمجة.</a:t>
            </a:r>
          </a:p>
          <a:p>
            <a:pPr>
              <a:lnSpc>
                <a:spcPct val="90000"/>
              </a:lnSpc>
              <a:buNone/>
              <a:defRPr/>
            </a:pPr>
            <a:r>
              <a:rPr lang="ar-SA" sz="1600" dirty="0"/>
              <a:t> .</a:t>
            </a:r>
          </a:p>
          <a:p>
            <a:pPr marL="0" indent="0">
              <a:lnSpc>
                <a:spcPct val="90000"/>
              </a:lnSpc>
              <a:spcBef>
                <a:spcPct val="0"/>
              </a:spcBef>
              <a:buNone/>
              <a:defRPr/>
            </a:pPr>
            <a:r>
              <a:rPr lang="ar-SA" sz="1700" b="1" dirty="0">
                <a:solidFill>
                  <a:schemeClr val="accent1"/>
                </a:solidFill>
                <a:latin typeface="+mj-lt"/>
                <a:ea typeface="+mj-ea"/>
                <a:cs typeface="+mj-cs"/>
              </a:rPr>
              <a:t>ثالثًا: الأصول طويلة الأجل أو غير المتداولة : </a:t>
            </a:r>
            <a:r>
              <a:rPr lang="en-US" sz="1700" b="1" dirty="0">
                <a:solidFill>
                  <a:schemeClr val="accent1"/>
                </a:solidFill>
                <a:latin typeface="+mj-lt"/>
                <a:ea typeface="+mj-ea"/>
                <a:cs typeface="+mj-cs"/>
              </a:rPr>
              <a:t>Long- Term </a:t>
            </a:r>
            <a:r>
              <a:rPr lang="en-US" sz="1700" b="1" dirty="0" smtClean="0">
                <a:solidFill>
                  <a:schemeClr val="accent1"/>
                </a:solidFill>
                <a:latin typeface="+mj-lt"/>
                <a:ea typeface="+mj-ea"/>
                <a:cs typeface="+mj-cs"/>
              </a:rPr>
              <a:t>Assets</a:t>
            </a:r>
            <a:endParaRPr lang="ar-SA" sz="1700" b="1" dirty="0" smtClean="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a:lnSpc>
                <a:spcPct val="90000"/>
              </a:lnSpc>
              <a:defRPr/>
            </a:pPr>
            <a:r>
              <a:rPr lang="ar-SA" sz="1800" dirty="0" smtClean="0"/>
              <a:t>هي </a:t>
            </a:r>
            <a:r>
              <a:rPr lang="ar-SA" sz="1800" dirty="0"/>
              <a:t>الأصول الملموسة التي تحصل عليها المنشأة بغرض الاستخدام في العملية الإنتاجية وليس بغرض إعادة بيعها (عادة ما يطلق عليها الأصول الثابتة مثل: الأراضي, والمباني, والسيارات والأثاث ...الخ).</a:t>
            </a:r>
          </a:p>
          <a:p>
            <a:pPr>
              <a:lnSpc>
                <a:spcPct val="90000"/>
              </a:lnSpc>
              <a:defRPr/>
            </a:pPr>
            <a:r>
              <a:rPr lang="ar-SA" sz="1800" dirty="0" smtClean="0"/>
              <a:t> </a:t>
            </a:r>
            <a:r>
              <a:rPr lang="ar-SA" sz="1800" dirty="0"/>
              <a:t>يتم استهلاكها خلال عمرها الإنتاجي المقدر باستثناء الأراضي لعدم إمكانية تحديد عمرها الإنتاجي المقدر.</a:t>
            </a:r>
          </a:p>
          <a:p>
            <a:pPr>
              <a:lnSpc>
                <a:spcPct val="90000"/>
              </a:lnSpc>
              <a:defRPr/>
            </a:pPr>
            <a:r>
              <a:rPr lang="ar-SA" sz="1800" dirty="0" smtClean="0"/>
              <a:t> </a:t>
            </a:r>
            <a:r>
              <a:rPr lang="ar-SA" sz="1800" dirty="0"/>
              <a:t>تقوم بالتكلفة التاريخية ثم يتم طرح مخصصات الاستهلاك الخاصة بها.</a:t>
            </a:r>
            <a:endParaRPr lang="en-US" altLang="ar-SA" sz="1800" b="1" dirty="0"/>
          </a:p>
          <a:p>
            <a:pPr marL="0" indent="0">
              <a:lnSpc>
                <a:spcPct val="80000"/>
              </a:lnSpc>
              <a:buNone/>
              <a:defRPr/>
            </a:pPr>
            <a:endParaRPr lang="ar-SA" sz="2000" dirty="0"/>
          </a:p>
          <a:p>
            <a:endParaRPr lang="ar-SA" dirty="0" smtClean="0">
              <a:cs typeface="+mj-cs"/>
            </a:endParaRPr>
          </a:p>
          <a:p>
            <a:endParaRPr lang="ar-SA" dirty="0">
              <a:cs typeface="+mj-cs"/>
            </a:endParaRPr>
          </a:p>
        </p:txBody>
      </p:sp>
    </p:spTree>
    <p:extLst>
      <p:ext uri="{BB962C8B-B14F-4D97-AF65-F5344CB8AC3E}">
        <p14:creationId xmlns:p14="http://schemas.microsoft.com/office/powerpoint/2010/main" val="1589446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395536" y="260648"/>
            <a:ext cx="8534400" cy="758952"/>
          </a:xfrm>
        </p:spPr>
        <p:txBody>
          <a:bodyPr>
            <a:normAutofit/>
          </a:bodyPr>
          <a:lstStyle/>
          <a:p>
            <a:pPr algn="r"/>
            <a:r>
              <a:rPr lang="ar-SA" sz="1700" b="1" dirty="0">
                <a:solidFill>
                  <a:schemeClr val="accent1"/>
                </a:solidFill>
              </a:rPr>
              <a:t>رابعًا: الأصول غير الملموسة : </a:t>
            </a:r>
            <a:r>
              <a:rPr lang="en-US" sz="1700" b="1" dirty="0">
                <a:solidFill>
                  <a:schemeClr val="accent1"/>
                </a:solidFill>
              </a:rPr>
              <a:t>Intangible Assets</a:t>
            </a:r>
          </a:p>
        </p:txBody>
      </p:sp>
      <p:sp>
        <p:nvSpPr>
          <p:cNvPr id="3" name="عنصر نائب للمحتوى 2"/>
          <p:cNvSpPr>
            <a:spLocks noGrp="1"/>
          </p:cNvSpPr>
          <p:nvPr>
            <p:ph sz="quarter" idx="4294967295"/>
          </p:nvPr>
        </p:nvSpPr>
        <p:spPr>
          <a:xfrm>
            <a:off x="0" y="1340768"/>
            <a:ext cx="8963472" cy="5328592"/>
          </a:xfrm>
        </p:spPr>
        <p:txBody>
          <a:bodyPr>
            <a:normAutofit/>
          </a:bodyPr>
          <a:lstStyle/>
          <a:p>
            <a:pPr>
              <a:lnSpc>
                <a:spcPct val="80000"/>
              </a:lnSpc>
              <a:buNone/>
            </a:pPr>
            <a:endParaRPr lang="ar-SA" altLang="ar-SA" sz="1800" i="1" dirty="0">
              <a:solidFill>
                <a:schemeClr val="accent2"/>
              </a:solidFill>
            </a:endParaRPr>
          </a:p>
          <a:p>
            <a:pPr>
              <a:lnSpc>
                <a:spcPct val="90000"/>
              </a:lnSpc>
              <a:defRPr/>
            </a:pPr>
            <a:r>
              <a:rPr lang="ar-SA" sz="1800" dirty="0" smtClean="0"/>
              <a:t>هي </a:t>
            </a:r>
            <a:r>
              <a:rPr lang="ar-SA" sz="1800" dirty="0"/>
              <a:t>عناصر تفتقر للكيان المادي الملموس.</a:t>
            </a:r>
          </a:p>
          <a:p>
            <a:pPr>
              <a:lnSpc>
                <a:spcPct val="90000"/>
              </a:lnSpc>
              <a:defRPr/>
            </a:pPr>
            <a:r>
              <a:rPr lang="ar-SA" sz="1800" dirty="0" smtClean="0"/>
              <a:t>غالباً </a:t>
            </a:r>
            <a:r>
              <a:rPr lang="ar-SA" sz="1800" dirty="0"/>
              <a:t>ما تقترن منافعها المستقبلية بدرجة عالية من عدم التأكد ويصعب تحديد قيمتها أو تقدير عمرها الانتاجي.</a:t>
            </a:r>
          </a:p>
          <a:p>
            <a:pPr>
              <a:lnSpc>
                <a:spcPct val="90000"/>
              </a:lnSpc>
              <a:defRPr/>
            </a:pPr>
            <a:r>
              <a:rPr lang="ar-SA" sz="1800" dirty="0" smtClean="0"/>
              <a:t>من </a:t>
            </a:r>
            <a:r>
              <a:rPr lang="ar-SA" sz="1800" dirty="0"/>
              <a:t>أمثلتها: شهرة المحل وبراءات الاختراع والعلامات التجارية، </a:t>
            </a:r>
            <a:r>
              <a:rPr lang="ar-SA" sz="1800" dirty="0" smtClean="0"/>
              <a:t>يجب </a:t>
            </a:r>
            <a:r>
              <a:rPr lang="ar-SA" sz="1800" dirty="0"/>
              <a:t>الإشارة للمبادئ أو الأسس المتبعة في تقييمها وكيفية استنفاذها في الملاحظات المرفقة بالقوائم المالية.</a:t>
            </a:r>
          </a:p>
          <a:p>
            <a:pPr>
              <a:lnSpc>
                <a:spcPct val="90000"/>
              </a:lnSpc>
              <a:defRPr/>
            </a:pPr>
            <a:endParaRPr lang="ar-SA" sz="1800" dirty="0"/>
          </a:p>
          <a:p>
            <a:pPr marL="0" indent="0">
              <a:lnSpc>
                <a:spcPct val="90000"/>
              </a:lnSpc>
              <a:spcBef>
                <a:spcPct val="0"/>
              </a:spcBef>
              <a:buNone/>
              <a:defRPr/>
            </a:pPr>
            <a:r>
              <a:rPr lang="ar-SA" sz="1700" b="1" dirty="0">
                <a:solidFill>
                  <a:schemeClr val="accent1"/>
                </a:solidFill>
                <a:latin typeface="+mj-lt"/>
                <a:ea typeface="+mj-ea"/>
                <a:cs typeface="+mj-cs"/>
              </a:rPr>
              <a:t>خامسًا: الأصول الأخرى : </a:t>
            </a:r>
            <a:r>
              <a:rPr lang="en-US" sz="1700" b="1" dirty="0">
                <a:solidFill>
                  <a:schemeClr val="accent1"/>
                </a:solidFill>
                <a:latin typeface="+mj-lt"/>
                <a:ea typeface="+mj-ea"/>
                <a:cs typeface="+mj-cs"/>
              </a:rPr>
              <a:t>Others </a:t>
            </a:r>
            <a:r>
              <a:rPr lang="en-US" sz="1700" b="1" dirty="0" smtClean="0">
                <a:solidFill>
                  <a:schemeClr val="accent1"/>
                </a:solidFill>
                <a:latin typeface="+mj-lt"/>
                <a:ea typeface="+mj-ea"/>
                <a:cs typeface="+mj-cs"/>
              </a:rPr>
              <a:t>Assets</a:t>
            </a:r>
            <a:endParaRPr lang="ar-SA" sz="1700" b="1" dirty="0" smtClean="0">
              <a:solidFill>
                <a:schemeClr val="accent1"/>
              </a:solidFill>
              <a:latin typeface="+mj-lt"/>
              <a:ea typeface="+mj-ea"/>
              <a:cs typeface="+mj-cs"/>
            </a:endParaRPr>
          </a:p>
          <a:p>
            <a:pPr marL="0" indent="0">
              <a:lnSpc>
                <a:spcPct val="90000"/>
              </a:lnSpc>
              <a:spcBef>
                <a:spcPct val="0"/>
              </a:spcBef>
              <a:buNone/>
              <a:defRPr/>
            </a:pPr>
            <a:endParaRPr lang="ar-SA" sz="1700" b="1" dirty="0">
              <a:solidFill>
                <a:schemeClr val="accent1"/>
              </a:solidFill>
              <a:latin typeface="+mj-lt"/>
              <a:ea typeface="+mj-ea"/>
              <a:cs typeface="+mj-cs"/>
            </a:endParaRPr>
          </a:p>
          <a:p>
            <a:pPr marL="0" indent="0">
              <a:lnSpc>
                <a:spcPct val="90000"/>
              </a:lnSpc>
              <a:spcBef>
                <a:spcPct val="0"/>
              </a:spcBef>
              <a:buNone/>
              <a:defRPr/>
            </a:pPr>
            <a:endParaRPr lang="en-US" sz="1700" b="1" dirty="0">
              <a:solidFill>
                <a:schemeClr val="accent1"/>
              </a:solidFill>
              <a:latin typeface="+mj-lt"/>
              <a:ea typeface="+mj-ea"/>
              <a:cs typeface="+mj-cs"/>
            </a:endParaRPr>
          </a:p>
          <a:p>
            <a:pPr>
              <a:lnSpc>
                <a:spcPct val="90000"/>
              </a:lnSpc>
              <a:defRPr/>
            </a:pPr>
            <a:r>
              <a:rPr lang="ar-SA" sz="1800" dirty="0" smtClean="0"/>
              <a:t>هي </a:t>
            </a:r>
            <a:r>
              <a:rPr lang="ar-SA" sz="1800" dirty="0"/>
              <a:t>العناصر التي لا يمكن تبويبها تحت أي مجموعة من المجموعات الأربع </a:t>
            </a:r>
            <a:r>
              <a:rPr lang="ar-SA" sz="1800" dirty="0" smtClean="0"/>
              <a:t>السابقة.</a:t>
            </a:r>
          </a:p>
          <a:p>
            <a:pPr>
              <a:lnSpc>
                <a:spcPct val="90000"/>
              </a:lnSpc>
              <a:defRPr/>
            </a:pPr>
            <a:r>
              <a:rPr lang="ar-SA" sz="1800" dirty="0" smtClean="0"/>
              <a:t>من </a:t>
            </a:r>
            <a:r>
              <a:rPr lang="ar-SA" sz="1800" dirty="0"/>
              <a:t>أمثلتها: المصروفات المقدمة التي سيتم تحميلها على إيرادات عدة فترات محاسبية مقبلة, والمبالغ تحت التحصيل طويلة الأجل, والآلات المستغنى عن استخدامها في الإنتاج تمهيداً للتخلص منها.</a:t>
            </a:r>
          </a:p>
          <a:p>
            <a:pPr marL="0" indent="0">
              <a:lnSpc>
                <a:spcPct val="80000"/>
              </a:lnSpc>
              <a:buNone/>
              <a:defRPr/>
            </a:pPr>
            <a:endParaRPr lang="ar-SA" sz="2000" dirty="0"/>
          </a:p>
          <a:p>
            <a:endParaRPr lang="ar-SA" dirty="0" smtClean="0">
              <a:cs typeface="+mj-cs"/>
            </a:endParaRPr>
          </a:p>
          <a:p>
            <a:endParaRPr lang="ar-SA" dirty="0">
              <a:cs typeface="+mj-cs"/>
            </a:endParaRPr>
          </a:p>
        </p:txBody>
      </p:sp>
    </p:spTree>
    <p:extLst>
      <p:ext uri="{BB962C8B-B14F-4D97-AF65-F5344CB8AC3E}">
        <p14:creationId xmlns:p14="http://schemas.microsoft.com/office/powerpoint/2010/main" val="27046316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3600" dirty="0" smtClean="0">
                <a:solidFill>
                  <a:schemeClr val="accent1">
                    <a:lumMod val="75000"/>
                  </a:schemeClr>
                </a:solidFill>
              </a:rPr>
              <a:t>قائمة المركز المالي</a:t>
            </a:r>
            <a:endParaRPr lang="ar-SA" dirty="0">
              <a:cs typeface="+mj-cs"/>
            </a:endParaRPr>
          </a:p>
        </p:txBody>
      </p:sp>
      <p:sp>
        <p:nvSpPr>
          <p:cNvPr id="5" name="عنصر نائب للمحتوى 4"/>
          <p:cNvSpPr>
            <a:spLocks noGrp="1"/>
          </p:cNvSpPr>
          <p:nvPr>
            <p:ph sz="quarter" idx="1"/>
          </p:nvPr>
        </p:nvSpPr>
        <p:spPr>
          <a:xfrm>
            <a:off x="301752" y="1988840"/>
            <a:ext cx="8503920" cy="3600400"/>
          </a:xfrm>
        </p:spPr>
        <p:txBody>
          <a:bodyPr/>
          <a:lstStyle/>
          <a:p>
            <a:endParaRPr lang="ar-SA" dirty="0" smtClean="0">
              <a:cs typeface="+mj-cs"/>
            </a:endParaRPr>
          </a:p>
          <a:p>
            <a:r>
              <a:rPr lang="ar-SA" dirty="0">
                <a:cs typeface="+mj-cs"/>
              </a:rPr>
              <a:t>تفصح قائمة المركز المالي عن المركز المالي للمنشأة في تاريخ معين.</a:t>
            </a:r>
          </a:p>
          <a:p>
            <a:r>
              <a:rPr lang="ar-SA" dirty="0">
                <a:cs typeface="+mj-cs"/>
              </a:rPr>
              <a:t>هي تقرير يوضح المعلومات الخاصة بقيمة استثمارات المنشأة الممثلة في الأصول ومصادر هذه الاستثمارات الممثلة في الالتزامات وحقوق الملكية.</a:t>
            </a:r>
          </a:p>
          <a:p>
            <a:r>
              <a:rPr lang="ar-SA" dirty="0">
                <a:cs typeface="+mj-cs"/>
              </a:rPr>
              <a:t>تعتبر ملخصاً تاريخياً لكل من الأصول والالتزامات وكذلك حقوق الملكية.</a:t>
            </a:r>
          </a:p>
          <a:p>
            <a:r>
              <a:rPr lang="ar-SA" dirty="0">
                <a:cs typeface="+mj-cs"/>
              </a:rPr>
              <a:t>تعتبر تقريرًا تاريخيًا نظرا لأنها تعكس الآثار التراكمية للأحداث والعمليات التي تمت في الماضي.</a:t>
            </a:r>
          </a:p>
          <a:p>
            <a:endParaRPr lang="ar-SA" dirty="0">
              <a:cs typeface="+mj-cs"/>
            </a:endParaRPr>
          </a:p>
        </p:txBody>
      </p:sp>
    </p:spTree>
    <p:extLst>
      <p:ext uri="{BB962C8B-B14F-4D97-AF65-F5344CB8AC3E}">
        <p14:creationId xmlns:p14="http://schemas.microsoft.com/office/powerpoint/2010/main" val="1806587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fontScale="77500" lnSpcReduction="20000"/>
          </a:bodyPr>
          <a:lstStyle/>
          <a:p>
            <a:pPr marL="0" indent="0">
              <a:buNone/>
            </a:pPr>
            <a:endParaRPr lang="ar-SA" dirty="0">
              <a:cs typeface="+mj-cs"/>
            </a:endParaRPr>
          </a:p>
          <a:p>
            <a:pPr marL="0" indent="0">
              <a:buNone/>
            </a:pPr>
            <a:r>
              <a:rPr lang="ar-SA" sz="2400" dirty="0">
                <a:cs typeface="+mj-cs"/>
              </a:rPr>
              <a:t>تساهم قائمة المركز المالي في عملية التقرير المالي من خلال تقديم الأسس الخاصة بكل </a:t>
            </a:r>
            <a:r>
              <a:rPr lang="ar-SA" sz="2400" dirty="0" smtClean="0">
                <a:cs typeface="+mj-cs"/>
              </a:rPr>
              <a:t>من:</a:t>
            </a:r>
            <a:endParaRPr lang="ar-SA" sz="2400" dirty="0">
              <a:cs typeface="+mj-cs"/>
            </a:endParaRPr>
          </a:p>
          <a:p>
            <a:pPr marL="0" indent="0">
              <a:buNone/>
            </a:pPr>
            <a:r>
              <a:rPr lang="ar-SA" dirty="0">
                <a:cs typeface="+mj-cs"/>
              </a:rPr>
              <a:t>1ـ حساب معدلات العائد على الاستثمار.</a:t>
            </a:r>
          </a:p>
          <a:p>
            <a:pPr marL="0" indent="0">
              <a:buNone/>
            </a:pPr>
            <a:r>
              <a:rPr lang="ar-SA" dirty="0">
                <a:cs typeface="+mj-cs"/>
              </a:rPr>
              <a:t>2ـ تقييم هيكل رأس المال في المنشأة.</a:t>
            </a:r>
          </a:p>
          <a:p>
            <a:pPr marL="0" indent="0">
              <a:buNone/>
            </a:pPr>
            <a:r>
              <a:rPr lang="ar-SA" dirty="0">
                <a:cs typeface="+mj-cs"/>
              </a:rPr>
              <a:t>3ـ تقدير درجة السيولة والمرونة المالية في المنشأة</a:t>
            </a:r>
            <a:r>
              <a:rPr lang="ar-SA" dirty="0" smtClean="0">
                <a:cs typeface="+mj-cs"/>
              </a:rPr>
              <a:t>.</a:t>
            </a:r>
          </a:p>
          <a:p>
            <a:pPr marL="0" indent="0">
              <a:buNone/>
            </a:pPr>
            <a:endParaRPr lang="ar-SA" dirty="0">
              <a:cs typeface="+mj-cs"/>
            </a:endParaRPr>
          </a:p>
          <a:p>
            <a:pPr marL="0" indent="0">
              <a:buNone/>
            </a:pPr>
            <a:r>
              <a:rPr lang="ar-SA" dirty="0">
                <a:solidFill>
                  <a:schemeClr val="accent1">
                    <a:lumMod val="75000"/>
                  </a:schemeClr>
                </a:solidFill>
                <a:cs typeface="+mj-cs"/>
              </a:rPr>
              <a:t>السيولة  </a:t>
            </a:r>
            <a:r>
              <a:rPr lang="en-US" dirty="0">
                <a:solidFill>
                  <a:schemeClr val="accent1">
                    <a:lumMod val="75000"/>
                  </a:schemeClr>
                </a:solidFill>
                <a:cs typeface="+mj-cs"/>
              </a:rPr>
              <a:t>Liquidity:</a:t>
            </a:r>
          </a:p>
          <a:p>
            <a:pPr marL="0" indent="0">
              <a:buNone/>
            </a:pPr>
            <a:r>
              <a:rPr lang="ar-SA" dirty="0">
                <a:cs typeface="+mj-cs"/>
              </a:rPr>
              <a:t>تعبر عن مقدار الوقت المتوقع مروره قبل أن يتحقق أصل معين أو يتحول إلى نقدية أو قبل أن يسدد التزام معين . فنسب السيولة تقيس مدى قدرة المنشأة على الوفاء بالالتزامات الجارية والمستحقة</a:t>
            </a:r>
            <a:r>
              <a:rPr lang="ar-SA" dirty="0" smtClean="0">
                <a:cs typeface="+mj-cs"/>
              </a:rPr>
              <a:t>.</a:t>
            </a:r>
          </a:p>
          <a:p>
            <a:pPr marL="0" indent="0">
              <a:buNone/>
            </a:pPr>
            <a:endParaRPr lang="ar-SA" dirty="0">
              <a:cs typeface="+mj-cs"/>
            </a:endParaRPr>
          </a:p>
          <a:p>
            <a:pPr marL="0" indent="0">
              <a:buNone/>
            </a:pPr>
            <a:r>
              <a:rPr lang="ar-SA" dirty="0">
                <a:solidFill>
                  <a:schemeClr val="accent1">
                    <a:lumMod val="75000"/>
                  </a:schemeClr>
                </a:solidFill>
                <a:cs typeface="+mj-cs"/>
              </a:rPr>
              <a:t>المرونة المالية  </a:t>
            </a:r>
            <a:r>
              <a:rPr lang="en-US" dirty="0">
                <a:solidFill>
                  <a:schemeClr val="accent1">
                    <a:lumMod val="75000"/>
                  </a:schemeClr>
                </a:solidFill>
                <a:cs typeface="+mj-cs"/>
              </a:rPr>
              <a:t>Financial Flexibility:</a:t>
            </a:r>
          </a:p>
          <a:p>
            <a:pPr marL="0" indent="0">
              <a:buNone/>
            </a:pPr>
            <a:r>
              <a:rPr lang="ar-SA" dirty="0">
                <a:cs typeface="+mj-cs"/>
              </a:rPr>
              <a:t>تعبر عن قدرة المنشأة على اتخاذ إجراءات فعالة لتعديل مقدار وتوقيت التدفقات النقدية حتى يمكنها الاستجابة للاحتياطيات والفرص غير المتوقعة  .</a:t>
            </a:r>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دلالة قائمة المركز المالي وأهميتها:</a:t>
            </a:r>
            <a:endParaRPr lang="ar-SA" dirty="0">
              <a:cs typeface="+mj-cs"/>
            </a:endParaRPr>
          </a:p>
        </p:txBody>
      </p:sp>
    </p:spTree>
    <p:extLst>
      <p:ext uri="{BB962C8B-B14F-4D97-AF65-F5344CB8AC3E}">
        <p14:creationId xmlns:p14="http://schemas.microsoft.com/office/powerpoint/2010/main" val="295454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buNone/>
            </a:pPr>
            <a:endParaRPr lang="ar-SA" sz="2800" dirty="0">
              <a:cs typeface="+mj-cs"/>
            </a:endParaRPr>
          </a:p>
          <a:p>
            <a:pPr>
              <a:lnSpc>
                <a:spcPct val="80000"/>
              </a:lnSpc>
              <a:buNone/>
              <a:defRPr/>
            </a:pPr>
            <a:r>
              <a:rPr lang="ar-SA" sz="2400" b="1" dirty="0">
                <a:effectLst>
                  <a:outerShdw blurRad="38100" dist="38100" dir="2700000" algn="tl">
                    <a:srgbClr val="C0C0C0"/>
                  </a:outerShdw>
                </a:effectLst>
              </a:rPr>
              <a:t>أولاً:</a:t>
            </a:r>
            <a:r>
              <a:rPr lang="ar-SA" sz="2400" dirty="0"/>
              <a:t> من الناحية المثالية يجب أن تظهر الأصول والالتزامات بالقيم الجارية, وحينئذ فإن حقوق الملكية سوف تعبر عن صافي القيمة الحقيقية للمنشأة.. لكن المبادئ المحاسبية المتعارف عليها تتمسك بمبدأ التكلفة التاريخية في تقويم العناصر وهذا يمثل قيدًا على قائمة المركز المالي ودلالتها</a:t>
            </a:r>
            <a:r>
              <a:rPr lang="ar-SA" sz="2400" dirty="0" smtClean="0"/>
              <a:t>.</a:t>
            </a:r>
          </a:p>
          <a:p>
            <a:pPr>
              <a:lnSpc>
                <a:spcPct val="80000"/>
              </a:lnSpc>
              <a:buNone/>
              <a:defRPr/>
            </a:pPr>
            <a:endParaRPr lang="ar-SA" sz="2400" dirty="0"/>
          </a:p>
          <a:p>
            <a:pPr>
              <a:lnSpc>
                <a:spcPct val="80000"/>
              </a:lnSpc>
              <a:buNone/>
              <a:defRPr/>
            </a:pPr>
            <a:r>
              <a:rPr lang="ar-SA" sz="2400" b="1" dirty="0">
                <a:effectLst>
                  <a:outerShdw blurRad="38100" dist="38100" dir="2700000" algn="tl">
                    <a:srgbClr val="C0C0C0"/>
                  </a:outerShdw>
                </a:effectLst>
              </a:rPr>
              <a:t>ثانيًا:</a:t>
            </a:r>
            <a:r>
              <a:rPr lang="ar-SA" sz="2400" dirty="0"/>
              <a:t>  يتم تحديد بعض العناصر طبقاً للتقدير الشخصي مثل مخصصات الاستهلاك والديون المشكوك فيها وهذا قد يؤثر على دقة وموضوعية تحديدها</a:t>
            </a:r>
            <a:r>
              <a:rPr lang="ar-SA" sz="2400" dirty="0" smtClean="0"/>
              <a:t>.</a:t>
            </a:r>
          </a:p>
          <a:p>
            <a:pPr>
              <a:lnSpc>
                <a:spcPct val="80000"/>
              </a:lnSpc>
              <a:buNone/>
              <a:defRPr/>
            </a:pPr>
            <a:endParaRPr lang="ar-SA" sz="2400" dirty="0"/>
          </a:p>
          <a:p>
            <a:pPr>
              <a:lnSpc>
                <a:spcPct val="80000"/>
              </a:lnSpc>
              <a:buNone/>
              <a:defRPr/>
            </a:pPr>
            <a:r>
              <a:rPr lang="ar-SA" sz="2400" b="1" dirty="0">
                <a:effectLst>
                  <a:outerShdw blurRad="38100" dist="38100" dir="2700000" algn="tl">
                    <a:srgbClr val="C0C0C0"/>
                  </a:outerShdw>
                </a:effectLst>
              </a:rPr>
              <a:t>ثالثًا:</a:t>
            </a:r>
            <a:r>
              <a:rPr lang="ar-SA" sz="2400" dirty="0"/>
              <a:t> هناك بعض العوامل والظروف ذات تأثير جوهري على المركز المالي ونتائج الأعمال ولا تعكسها القائمة وذلك لصعوبة التعبير عنها في صورة نقدية.. مثل العقود والارتباطات المبرمة بخصوص شراء أصول في المستقبل أو كفاءة وشهرة رجال الإدارة العليا.</a:t>
            </a:r>
            <a:endParaRPr lang="en-US" sz="2400" dirty="0"/>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حدود قائمة المركز المالي :</a:t>
            </a:r>
            <a:endParaRPr lang="ar-SA" dirty="0">
              <a:cs typeface="+mj-cs"/>
            </a:endParaRPr>
          </a:p>
        </p:txBody>
      </p:sp>
    </p:spTree>
    <p:extLst>
      <p:ext uri="{BB962C8B-B14F-4D97-AF65-F5344CB8AC3E}">
        <p14:creationId xmlns:p14="http://schemas.microsoft.com/office/powerpoint/2010/main" val="400476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marL="0" indent="0">
              <a:buNone/>
            </a:pPr>
            <a:endParaRPr lang="ar-SA" sz="2800" dirty="0">
              <a:cs typeface="+mj-cs"/>
            </a:endParaRPr>
          </a:p>
          <a:p>
            <a:pPr>
              <a:lnSpc>
                <a:spcPct val="80000"/>
              </a:lnSpc>
              <a:buNone/>
            </a:pPr>
            <a:r>
              <a:rPr lang="ar-SA" altLang="ar-SA" sz="2000" dirty="0"/>
              <a:t>ـ </a:t>
            </a:r>
            <a:r>
              <a:rPr lang="ar-SA" altLang="ar-SA" sz="2400" dirty="0"/>
              <a:t>هناك هدفان مرغوبان في المعلومات المعروضة </a:t>
            </a:r>
            <a:r>
              <a:rPr lang="ar-SA" altLang="ar-SA" sz="2400" dirty="0" smtClean="0"/>
              <a:t>بالقائمة : </a:t>
            </a:r>
          </a:p>
          <a:p>
            <a:pPr>
              <a:lnSpc>
                <a:spcPct val="80000"/>
              </a:lnSpc>
              <a:buNone/>
            </a:pPr>
            <a:endParaRPr lang="ar-SA" altLang="ar-SA" sz="2400" dirty="0"/>
          </a:p>
          <a:p>
            <a:pPr>
              <a:lnSpc>
                <a:spcPct val="80000"/>
              </a:lnSpc>
              <a:buNone/>
            </a:pPr>
            <a:r>
              <a:rPr lang="ar-SA" altLang="ar-SA" sz="2400" dirty="0">
                <a:solidFill>
                  <a:schemeClr val="accent1">
                    <a:lumMod val="75000"/>
                  </a:schemeClr>
                </a:solidFill>
              </a:rPr>
              <a:t>1ـ الوضوح </a:t>
            </a:r>
            <a:r>
              <a:rPr lang="en-US" altLang="ar-SA" sz="2400" dirty="0">
                <a:solidFill>
                  <a:schemeClr val="accent1">
                    <a:lumMod val="75000"/>
                  </a:schemeClr>
                </a:solidFill>
              </a:rPr>
              <a:t>Clarity</a:t>
            </a:r>
            <a:r>
              <a:rPr lang="ar-SA" altLang="ar-SA" sz="2400" dirty="0">
                <a:solidFill>
                  <a:schemeClr val="accent1">
                    <a:lumMod val="75000"/>
                  </a:schemeClr>
                </a:solidFill>
              </a:rPr>
              <a:t> والقابلية للقراءة </a:t>
            </a:r>
            <a:r>
              <a:rPr lang="en-US" altLang="ar-SA" sz="2400" dirty="0">
                <a:solidFill>
                  <a:schemeClr val="accent1">
                    <a:lumMod val="75000"/>
                  </a:schemeClr>
                </a:solidFill>
              </a:rPr>
              <a:t>Readability</a:t>
            </a:r>
            <a:r>
              <a:rPr lang="ar-SA" altLang="ar-SA" sz="2400" dirty="0" smtClean="0">
                <a:solidFill>
                  <a:schemeClr val="accent1">
                    <a:lumMod val="75000"/>
                  </a:schemeClr>
                </a:solidFill>
              </a:rPr>
              <a:t>.</a:t>
            </a:r>
            <a:endParaRPr lang="ar-SA" altLang="ar-SA" sz="2400" dirty="0">
              <a:solidFill>
                <a:schemeClr val="accent1">
                  <a:lumMod val="75000"/>
                </a:schemeClr>
              </a:solidFill>
            </a:endParaRPr>
          </a:p>
          <a:p>
            <a:pPr>
              <a:lnSpc>
                <a:spcPct val="80000"/>
              </a:lnSpc>
              <a:buNone/>
            </a:pPr>
            <a:r>
              <a:rPr lang="ar-SA" altLang="ar-SA" sz="2400" dirty="0"/>
              <a:t>يعني ان المعلومات لابد ان تكون قابلة للفهم ,ومفيدة لمستخدمي القوائم المالية</a:t>
            </a:r>
          </a:p>
          <a:p>
            <a:pPr>
              <a:lnSpc>
                <a:spcPct val="80000"/>
              </a:lnSpc>
              <a:buNone/>
            </a:pPr>
            <a:r>
              <a:rPr lang="ar-SA" altLang="ar-SA" sz="2400" dirty="0"/>
              <a:t>بحيث تكون ملائمة لاتخاذ القرارات وامكانية الاعتماد عليها</a:t>
            </a:r>
          </a:p>
          <a:p>
            <a:pPr>
              <a:lnSpc>
                <a:spcPct val="80000"/>
              </a:lnSpc>
              <a:buNone/>
            </a:pPr>
            <a:endParaRPr lang="ar-SA" altLang="ar-SA" sz="2400" dirty="0">
              <a:solidFill>
                <a:srgbClr val="0070C0"/>
              </a:solidFill>
            </a:endParaRPr>
          </a:p>
          <a:p>
            <a:pPr>
              <a:lnSpc>
                <a:spcPct val="80000"/>
              </a:lnSpc>
              <a:buNone/>
            </a:pPr>
            <a:r>
              <a:rPr lang="ar-SA" altLang="ar-SA" sz="2400" dirty="0">
                <a:solidFill>
                  <a:schemeClr val="accent1">
                    <a:lumMod val="75000"/>
                  </a:schemeClr>
                </a:solidFill>
              </a:rPr>
              <a:t>2ـ الإفصاح  </a:t>
            </a:r>
            <a:r>
              <a:rPr lang="en-US" altLang="ar-SA" sz="2400" dirty="0">
                <a:solidFill>
                  <a:schemeClr val="accent1">
                    <a:lumMod val="75000"/>
                  </a:schemeClr>
                </a:solidFill>
              </a:rPr>
              <a:t>Disclosure</a:t>
            </a:r>
            <a:r>
              <a:rPr lang="ar-SA" altLang="ar-SA" sz="2400" dirty="0">
                <a:solidFill>
                  <a:schemeClr val="accent1">
                    <a:lumMod val="75000"/>
                  </a:schemeClr>
                </a:solidFill>
              </a:rPr>
              <a:t>  </a:t>
            </a:r>
            <a:r>
              <a:rPr lang="ar-SA" altLang="ar-SA" sz="2400" dirty="0" smtClean="0">
                <a:solidFill>
                  <a:schemeClr val="accent1">
                    <a:lumMod val="75000"/>
                  </a:schemeClr>
                </a:solidFill>
              </a:rPr>
              <a:t>:</a:t>
            </a:r>
            <a:endParaRPr lang="ar-SA" altLang="ar-SA" sz="2400" dirty="0">
              <a:solidFill>
                <a:schemeClr val="accent1">
                  <a:lumMod val="75000"/>
                </a:schemeClr>
              </a:solidFill>
            </a:endParaRPr>
          </a:p>
          <a:p>
            <a:pPr>
              <a:lnSpc>
                <a:spcPct val="80000"/>
              </a:lnSpc>
              <a:buNone/>
            </a:pPr>
            <a:r>
              <a:rPr lang="ar-SA" altLang="ar-SA" sz="2400" dirty="0" smtClean="0"/>
              <a:t>يعني </a:t>
            </a:r>
            <a:r>
              <a:rPr lang="ar-SA" altLang="ar-SA" sz="2400" dirty="0"/>
              <a:t>الافصاح عن جميع المعلومات في صلب القوائم المالية أو المرفقات</a:t>
            </a:r>
          </a:p>
          <a:p>
            <a:pPr>
              <a:lnSpc>
                <a:spcPct val="80000"/>
              </a:lnSpc>
              <a:buNone/>
            </a:pPr>
            <a:r>
              <a:rPr lang="ar-SA" altLang="ar-SA" sz="2400" dirty="0"/>
              <a:t>بحيث تكون </a:t>
            </a:r>
            <a:r>
              <a:rPr lang="ar-SA" altLang="ar-SA" sz="2400" dirty="0" smtClean="0"/>
              <a:t>هذه المعلومات </a:t>
            </a:r>
            <a:r>
              <a:rPr lang="ar-SA" altLang="ar-SA" sz="2400" dirty="0"/>
              <a:t>ملائمة لاتخاذ </a:t>
            </a:r>
            <a:r>
              <a:rPr lang="ar-SA" altLang="ar-SA" sz="2400" dirty="0" smtClean="0"/>
              <a:t>القرارات , سواء </a:t>
            </a:r>
            <a:r>
              <a:rPr lang="ar-SA" altLang="ar-SA" sz="2400" dirty="0"/>
              <a:t>كانت </a:t>
            </a:r>
            <a:r>
              <a:rPr lang="ar-SA" altLang="ar-SA" sz="2400" dirty="0" smtClean="0"/>
              <a:t>معلومات         تاريخية او مستقبلية </a:t>
            </a:r>
            <a:endParaRPr lang="ar-SA" altLang="ar-SA" sz="2400" dirty="0"/>
          </a:p>
          <a:p>
            <a:pPr marL="0" indent="0">
              <a:buNone/>
            </a:pPr>
            <a:endParaRPr lang="ar-SA" dirty="0">
              <a:cs typeface="+mj-cs"/>
            </a:endParaRPr>
          </a:p>
        </p:txBody>
      </p:sp>
      <p:sp>
        <p:nvSpPr>
          <p:cNvPr id="5" name="عنوان 1"/>
          <p:cNvSpPr>
            <a:spLocks noGrp="1"/>
          </p:cNvSpPr>
          <p:nvPr>
            <p:ph type="title"/>
          </p:nvPr>
        </p:nvSpPr>
        <p:spPr>
          <a:xfrm>
            <a:off x="301625" y="228600"/>
            <a:ext cx="8534400" cy="752128"/>
          </a:xfrm>
        </p:spPr>
        <p:txBody>
          <a:bodyPr>
            <a:normAutofit/>
          </a:bodyPr>
          <a:lstStyle/>
          <a:p>
            <a:r>
              <a:rPr lang="ar-SA" sz="3600" dirty="0">
                <a:solidFill>
                  <a:schemeClr val="accent1">
                    <a:lumMod val="75000"/>
                  </a:schemeClr>
                </a:solidFill>
              </a:rPr>
              <a:t>كيفية عرض وتبويب عناصر قائمة المركز المالي :</a:t>
            </a:r>
          </a:p>
        </p:txBody>
      </p:sp>
    </p:spTree>
    <p:extLst>
      <p:ext uri="{BB962C8B-B14F-4D97-AF65-F5344CB8AC3E}">
        <p14:creationId xmlns:p14="http://schemas.microsoft.com/office/powerpoint/2010/main" val="2377248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1"/>
          <p:cNvSpPr>
            <a:spLocks noGrp="1"/>
          </p:cNvSpPr>
          <p:nvPr>
            <p:ph type="ctrTitle"/>
          </p:nvPr>
        </p:nvSpPr>
        <p:spPr>
          <a:xfrm>
            <a:off x="755576" y="692696"/>
            <a:ext cx="7772400" cy="1752600"/>
          </a:xfrm>
        </p:spPr>
        <p:txBody>
          <a:bodyPr>
            <a:noAutofit/>
          </a:bodyPr>
          <a:lstStyle/>
          <a:p>
            <a:r>
              <a:rPr lang="ar-SA" sz="3200" dirty="0">
                <a:solidFill>
                  <a:schemeClr val="accent1">
                    <a:lumMod val="75000"/>
                  </a:schemeClr>
                </a:solidFill>
              </a:rPr>
              <a:t>تبويب المجموعات الرئيسية في قائمة المركز المالي</a:t>
            </a:r>
            <a:br>
              <a:rPr lang="ar-SA" sz="3200" dirty="0">
                <a:solidFill>
                  <a:schemeClr val="accent1">
                    <a:lumMod val="75000"/>
                  </a:schemeClr>
                </a:solidFill>
              </a:rPr>
            </a:br>
            <a:r>
              <a:rPr lang="ar-SA" sz="3200" dirty="0">
                <a:solidFill>
                  <a:schemeClr val="accent1">
                    <a:lumMod val="75000"/>
                  </a:schemeClr>
                </a:solidFill>
              </a:rPr>
              <a:t>قائمة المركز المالي</a:t>
            </a:r>
            <a:br>
              <a:rPr lang="ar-SA" sz="3200" dirty="0">
                <a:solidFill>
                  <a:schemeClr val="accent1">
                    <a:lumMod val="75000"/>
                  </a:schemeClr>
                </a:solidFill>
              </a:rPr>
            </a:br>
            <a:r>
              <a:rPr lang="ar-SA" sz="3200" dirty="0">
                <a:solidFill>
                  <a:schemeClr val="accent1">
                    <a:lumMod val="75000"/>
                  </a:schemeClr>
                </a:solidFill>
              </a:rPr>
              <a:t>في </a:t>
            </a:r>
            <a:r>
              <a:rPr lang="ar-SA" sz="3200" dirty="0" smtClean="0">
                <a:solidFill>
                  <a:schemeClr val="accent1">
                    <a:lumMod val="75000"/>
                  </a:schemeClr>
                </a:solidFill>
              </a:rPr>
              <a:t>12/30/......</a:t>
            </a:r>
            <a:r>
              <a:rPr lang="ar-SA" sz="2800" dirty="0">
                <a:solidFill>
                  <a:schemeClr val="accent1">
                    <a:lumMod val="75000"/>
                  </a:schemeClr>
                </a:solidFill>
              </a:rPr>
              <a:t/>
            </a:r>
            <a:br>
              <a:rPr lang="ar-SA" sz="2800" dirty="0">
                <a:solidFill>
                  <a:schemeClr val="accent1">
                    <a:lumMod val="75000"/>
                  </a:schemeClr>
                </a:solidFill>
              </a:rPr>
            </a:br>
            <a:endParaRPr lang="ar-SA" sz="2800" dirty="0">
              <a:cs typeface="+mj-cs"/>
            </a:endParaRPr>
          </a:p>
        </p:txBody>
      </p:sp>
      <p:sp>
        <p:nvSpPr>
          <p:cNvPr id="5" name="مربع نص 4"/>
          <p:cNvSpPr txBox="1"/>
          <p:nvPr/>
        </p:nvSpPr>
        <p:spPr>
          <a:xfrm>
            <a:off x="755576" y="3140968"/>
            <a:ext cx="6912768" cy="369332"/>
          </a:xfrm>
          <a:prstGeom prst="rect">
            <a:avLst/>
          </a:prstGeom>
          <a:noFill/>
        </p:spPr>
        <p:txBody>
          <a:bodyPr wrap="square" rtlCol="1">
            <a:spAutoFit/>
          </a:bodyPr>
          <a:lstStyle/>
          <a:p>
            <a:endParaRPr lang="ar-SA" dirty="0"/>
          </a:p>
        </p:txBody>
      </p:sp>
      <p:graphicFrame>
        <p:nvGraphicFramePr>
          <p:cNvPr id="8" name="Group 229"/>
          <p:cNvGraphicFramePr>
            <a:graphicFrameLocks/>
          </p:cNvGraphicFramePr>
          <p:nvPr>
            <p:extLst>
              <p:ext uri="{D42A27DB-BD31-4B8C-83A1-F6EECF244321}">
                <p14:modId xmlns:p14="http://schemas.microsoft.com/office/powerpoint/2010/main" val="4111528543"/>
              </p:ext>
            </p:extLst>
          </p:nvPr>
        </p:nvGraphicFramePr>
        <p:xfrm>
          <a:off x="179512" y="2467744"/>
          <a:ext cx="8769681" cy="4298776"/>
        </p:xfrm>
        <a:graphic>
          <a:graphicData uri="http://schemas.openxmlformats.org/drawingml/2006/table">
            <a:tbl>
              <a:tblPr rtl="1">
                <a:tableStyleId>{5940675A-B579-460E-94D1-54222C63F5DA}</a:tableStyleId>
              </a:tblPr>
              <a:tblGrid>
                <a:gridCol w="649287"/>
                <a:gridCol w="3384550"/>
                <a:gridCol w="647700"/>
                <a:gridCol w="4088144"/>
              </a:tblGrid>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smtClean="0">
                          <a:ln>
                            <a:noFill/>
                          </a:ln>
                          <a:effectLst>
                            <a:outerShdw blurRad="38100" dist="38100" dir="2700000" algn="tl">
                              <a:srgbClr val="C0C0C0"/>
                            </a:outerShdw>
                          </a:effectLst>
                        </a:rPr>
                        <a:t>الأصول:</a:t>
                      </a:r>
                      <a:endParaRPr kumimoji="0" lang="en-US" sz="2400" b="1" i="0" u="sng"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smtClean="0">
                          <a:ln>
                            <a:noFill/>
                          </a:ln>
                          <a:effectLst>
                            <a:outerShdw blurRad="38100" dist="38100" dir="2700000" algn="tl">
                              <a:srgbClr val="C0C0C0"/>
                            </a:outerShdw>
                          </a:effectLst>
                        </a:rPr>
                        <a:t>الالتزامـــــــــــــــات:</a:t>
                      </a:r>
                      <a:endParaRPr kumimoji="0" lang="en-US" sz="2400" b="1" i="0" u="sng"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الأصول المتداولة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الالتزامات المتداولة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الاستثمارات طويلة الأجل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xx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الالتزامات طويلة الأجل</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الأصول الثابتة</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الأصول غير الملموسة</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u="sng" strike="noStrike" cap="none" normalizeH="0" baseline="0" dirty="0" smtClean="0">
                          <a:ln>
                            <a:noFill/>
                          </a:ln>
                          <a:effectLst>
                            <a:outerShdw blurRad="38100" dist="38100" dir="2700000" algn="tl">
                              <a:srgbClr val="C0C0C0"/>
                            </a:outerShdw>
                          </a:effectLst>
                        </a:rPr>
                        <a:t>حقوق الملكية:</a:t>
                      </a:r>
                      <a:endParaRPr kumimoji="0" lang="en-US" sz="2400" b="1" i="0" u="sng" strike="noStrike" cap="none" normalizeH="0" baseline="0" dirty="0" smtClean="0">
                        <a:ln>
                          <a:noFill/>
                        </a:ln>
                        <a:solidFill>
                          <a:schemeClr val="tx1"/>
                        </a:solidFill>
                        <a:effectLst>
                          <a:outerShdw blurRad="38100" dist="38100" dir="2700000" algn="tl">
                            <a:srgbClr val="C0C0C0"/>
                          </a:outerShdw>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smtClean="0">
                          <a:ln>
                            <a:noFill/>
                          </a:ln>
                          <a:effectLst/>
                        </a:rPr>
                        <a:t>الأصول الأخرى</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xx </a:t>
                      </a:r>
                      <a:r>
                        <a:rPr kumimoji="0" lang="ar-SA" sz="2400" u="none" strike="noStrike" cap="none" normalizeH="0" baseline="0" dirty="0" smtClean="0">
                          <a:ln>
                            <a:noFill/>
                          </a:ln>
                          <a:effectLst/>
                        </a:rPr>
                        <a:t>          رأس المال المدفوع</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44805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xx</a:t>
                      </a:r>
                      <a:r>
                        <a:rPr kumimoji="0" lang="ar-SA" sz="2400" u="none" strike="noStrike" cap="none" normalizeH="0" baseline="0" dirty="0" smtClean="0">
                          <a:ln>
                            <a:noFill/>
                          </a:ln>
                          <a:effectLst/>
                        </a:rPr>
                        <a:t>           رأس المالي الإضافي</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64117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 xx</a:t>
                      </a:r>
                      <a:r>
                        <a:rPr kumimoji="0" lang="ar-SA" sz="2400" u="none" strike="noStrike" cap="none" normalizeH="0" baseline="0" dirty="0" smtClean="0">
                          <a:ln>
                            <a:noFill/>
                          </a:ln>
                          <a:effectLst/>
                        </a:rPr>
                        <a:t>          الأرباح المحتجزة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36004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إجمالي الأصول</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xx</a:t>
                      </a:r>
                      <a:endParaRPr kumimoji="0" lang="en-US" sz="24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400" u="none" strike="noStrike" cap="none" normalizeH="0" baseline="0" dirty="0" smtClean="0">
                          <a:ln>
                            <a:noFill/>
                          </a:ln>
                          <a:effectLst/>
                        </a:rPr>
                        <a:t>إجمالي الالتزامات وحقوق الملكية</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bl>
          </a:graphicData>
        </a:graphic>
      </p:graphicFrame>
    </p:spTree>
    <p:extLst>
      <p:ext uri="{BB962C8B-B14F-4D97-AF65-F5344CB8AC3E}">
        <p14:creationId xmlns:p14="http://schemas.microsoft.com/office/powerpoint/2010/main" val="117478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solidFill>
                  <a:schemeClr val="accent1"/>
                </a:solidFill>
              </a:rPr>
              <a:t>أولاً: الأصول المتداولة : </a:t>
            </a:r>
            <a:r>
              <a:rPr lang="en-US" b="1" dirty="0">
                <a:solidFill>
                  <a:schemeClr val="accent1"/>
                </a:solidFill>
              </a:rPr>
              <a:t>Current Assets</a:t>
            </a:r>
          </a:p>
        </p:txBody>
      </p:sp>
      <p:sp>
        <p:nvSpPr>
          <p:cNvPr id="3" name="عنصر نائب للمحتوى 2"/>
          <p:cNvSpPr>
            <a:spLocks noGrp="1"/>
          </p:cNvSpPr>
          <p:nvPr>
            <p:ph sz="quarter" idx="1"/>
          </p:nvPr>
        </p:nvSpPr>
        <p:spPr/>
        <p:txBody>
          <a:bodyPr>
            <a:normAutofit lnSpcReduction="10000"/>
          </a:bodyPr>
          <a:lstStyle/>
          <a:p>
            <a:endParaRPr lang="ar-SA" dirty="0" smtClean="0">
              <a:cs typeface="+mj-cs"/>
            </a:endParaRPr>
          </a:p>
          <a:p>
            <a:r>
              <a:rPr lang="ar-SA" b="1" dirty="0" smtClean="0">
                <a:cs typeface="+mj-cs"/>
              </a:rPr>
              <a:t>تشتمل </a:t>
            </a:r>
            <a:r>
              <a:rPr lang="ar-SA" b="1" dirty="0">
                <a:cs typeface="+mj-cs"/>
              </a:rPr>
              <a:t>على النقدية والأصول الأخرى التي يتوقع تحويلها أو بيعها أو استخدامها خلال السنة المالية أو دورة التشغيل أيهما أطول..</a:t>
            </a:r>
          </a:p>
          <a:p>
            <a:pPr marL="0" indent="0">
              <a:buNone/>
            </a:pPr>
            <a:r>
              <a:rPr lang="ar-SA" b="1" dirty="0" smtClean="0">
                <a:cs typeface="+mj-cs"/>
              </a:rPr>
              <a:t> </a:t>
            </a:r>
            <a:endParaRPr lang="ar-SA" b="1" dirty="0">
              <a:cs typeface="+mj-cs"/>
            </a:endParaRPr>
          </a:p>
          <a:p>
            <a:r>
              <a:rPr lang="ar-SA" b="1" dirty="0">
                <a:cs typeface="+mj-cs"/>
              </a:rPr>
              <a:t>داخل مجموعة الأصول المتداولة يتم عرض وتبويب الأصول المتداولة  طبقًا لدرجة سيولتها النقدية خلال دورة التشغيل . </a:t>
            </a:r>
          </a:p>
          <a:p>
            <a:pPr>
              <a:buFont typeface="Courier New" panose="02070309020205020404" pitchFamily="49" charset="0"/>
              <a:buChar char="o"/>
            </a:pPr>
            <a:r>
              <a:rPr lang="ar-SA" b="1" dirty="0">
                <a:cs typeface="+mj-cs"/>
              </a:rPr>
              <a:t> النقدية </a:t>
            </a:r>
          </a:p>
          <a:p>
            <a:pPr>
              <a:buFont typeface="Courier New" panose="02070309020205020404" pitchFamily="49" charset="0"/>
              <a:buChar char="o"/>
            </a:pPr>
            <a:r>
              <a:rPr lang="ar-SA" b="1" dirty="0">
                <a:cs typeface="+mj-cs"/>
              </a:rPr>
              <a:t> الاستثمارات قصيرة الأجل</a:t>
            </a:r>
          </a:p>
          <a:p>
            <a:pPr>
              <a:buFont typeface="Courier New" panose="02070309020205020404" pitchFamily="49" charset="0"/>
              <a:buChar char="o"/>
            </a:pPr>
            <a:r>
              <a:rPr lang="ar-SA" b="1" dirty="0">
                <a:cs typeface="+mj-cs"/>
              </a:rPr>
              <a:t>  المبالغ تحت التحصيل </a:t>
            </a:r>
          </a:p>
          <a:p>
            <a:pPr>
              <a:buFont typeface="Courier New" panose="02070309020205020404" pitchFamily="49" charset="0"/>
              <a:buChar char="o"/>
            </a:pPr>
            <a:r>
              <a:rPr lang="ar-SA" b="1" dirty="0">
                <a:cs typeface="+mj-cs"/>
              </a:rPr>
              <a:t>  المخزون السلعي </a:t>
            </a:r>
            <a:endParaRPr lang="ar-SA" dirty="0">
              <a:cs typeface="+mj-cs"/>
            </a:endParaRPr>
          </a:p>
          <a:p>
            <a:endParaRPr lang="ar-SA" dirty="0">
              <a:cs typeface="+mj-cs"/>
            </a:endParaRPr>
          </a:p>
          <a:p>
            <a:endParaRPr lang="ar-SA" dirty="0">
              <a:cs typeface="+mj-cs"/>
            </a:endParaRPr>
          </a:p>
        </p:txBody>
      </p:sp>
    </p:spTree>
    <p:extLst>
      <p:ext uri="{BB962C8B-B14F-4D97-AF65-F5344CB8AC3E}">
        <p14:creationId xmlns:p14="http://schemas.microsoft.com/office/powerpoint/2010/main" val="3595086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أ ـ النقدية </a:t>
            </a:r>
            <a:r>
              <a:rPr lang="ar-SA" sz="1700" b="1" dirty="0" smtClean="0">
                <a:solidFill>
                  <a:schemeClr val="accent1"/>
                </a:solidFill>
              </a:rPr>
              <a:t>: </a:t>
            </a:r>
            <a:r>
              <a:rPr lang="en-US" sz="1700" b="1" dirty="0" smtClean="0">
                <a:solidFill>
                  <a:schemeClr val="accent1"/>
                </a:solidFill>
              </a:rPr>
              <a:t>Cash</a:t>
            </a:r>
            <a:r>
              <a:rPr lang="ar-SA" sz="1700" b="1" dirty="0" smtClean="0">
                <a:solidFill>
                  <a:schemeClr val="accent1"/>
                </a:solidFill>
              </a:rPr>
              <a:t> </a:t>
            </a:r>
            <a:endParaRPr lang="en-US" sz="1700" b="1" dirty="0">
              <a:solidFill>
                <a:schemeClr val="accent1"/>
              </a:solidFill>
            </a:endParaRPr>
          </a:p>
        </p:txBody>
      </p:sp>
      <p:sp>
        <p:nvSpPr>
          <p:cNvPr id="3" name="عنصر نائب للمحتوى 2"/>
          <p:cNvSpPr>
            <a:spLocks noGrp="1"/>
          </p:cNvSpPr>
          <p:nvPr>
            <p:ph sz="quarter" idx="4294967295"/>
          </p:nvPr>
        </p:nvSpPr>
        <p:spPr>
          <a:xfrm>
            <a:off x="251520" y="1340768"/>
            <a:ext cx="8640960" cy="4758407"/>
          </a:xfrm>
        </p:spPr>
        <p:txBody>
          <a:bodyPr/>
          <a:lstStyle/>
          <a:p>
            <a:pPr>
              <a:lnSpc>
                <a:spcPct val="80000"/>
              </a:lnSpc>
              <a:buFont typeface="Courier New" panose="02070309020205020404" pitchFamily="49" charset="0"/>
              <a:buChar char="o"/>
              <a:defRPr/>
            </a:pPr>
            <a:r>
              <a:rPr lang="ar-SA" sz="2000" dirty="0" smtClean="0"/>
              <a:t>النقدية </a:t>
            </a:r>
            <a:r>
              <a:rPr lang="ar-SA" sz="2000" dirty="0"/>
              <a:t>بخزينة المنشأة. </a:t>
            </a:r>
          </a:p>
          <a:p>
            <a:pPr>
              <a:lnSpc>
                <a:spcPct val="80000"/>
              </a:lnSpc>
              <a:buFont typeface="Courier New" panose="02070309020205020404" pitchFamily="49" charset="0"/>
              <a:buChar char="o"/>
              <a:defRPr/>
            </a:pPr>
            <a:r>
              <a:rPr lang="ar-SA" sz="2000" dirty="0" smtClean="0"/>
              <a:t>النقدية </a:t>
            </a:r>
            <a:r>
              <a:rPr lang="ar-SA" sz="2000" dirty="0"/>
              <a:t>الموجودة كأرصدة للحسابات الجارية في البنوك, شريطة أن تكون متاحة للاستخدام الفوري </a:t>
            </a:r>
            <a:r>
              <a:rPr lang="ar-SA" sz="2000" dirty="0" smtClean="0"/>
              <a:t>.</a:t>
            </a:r>
          </a:p>
          <a:p>
            <a:pPr>
              <a:lnSpc>
                <a:spcPct val="80000"/>
              </a:lnSpc>
              <a:buFont typeface="Courier New" panose="02070309020205020404" pitchFamily="49" charset="0"/>
              <a:buChar char="o"/>
              <a:defRPr/>
            </a:pPr>
            <a:endParaRPr lang="ar-SA" sz="2000" dirty="0"/>
          </a:p>
          <a:p>
            <a:pPr>
              <a:lnSpc>
                <a:spcPct val="80000"/>
              </a:lnSpc>
              <a:defRPr/>
            </a:pPr>
            <a:r>
              <a:rPr lang="ar-SA" sz="2000" dirty="0" smtClean="0"/>
              <a:t>قد </a:t>
            </a:r>
            <a:r>
              <a:rPr lang="ar-SA" sz="2000" dirty="0"/>
              <a:t>تكون هناك قيود تحد من حرية استخدام المنشأة لجزء من النقدية المتاحة للمنشأة لفترة تقل عن عام مالي,, في هذه الحالة يتم إدراجها ضمن عنصر النقدية ضمن الأصول المتداولة وبشرط الإفصاح عن طبيعة القيود.. كما في المثال التالي</a:t>
            </a:r>
            <a:r>
              <a:rPr lang="ar-SA" sz="2000" dirty="0" smtClean="0"/>
              <a:t>:</a:t>
            </a:r>
          </a:p>
          <a:p>
            <a:pPr>
              <a:lnSpc>
                <a:spcPct val="80000"/>
              </a:lnSpc>
              <a:defRPr/>
            </a:pPr>
            <a:endParaRPr lang="ar-SA" sz="2000" dirty="0"/>
          </a:p>
          <a:p>
            <a:pPr>
              <a:lnSpc>
                <a:spcPct val="80000"/>
              </a:lnSpc>
              <a:defRPr/>
            </a:pPr>
            <a:endParaRPr lang="ar-SA" sz="2000" dirty="0" smtClean="0"/>
          </a:p>
          <a:p>
            <a:pPr>
              <a:lnSpc>
                <a:spcPct val="80000"/>
              </a:lnSpc>
              <a:defRPr/>
            </a:pPr>
            <a:endParaRPr lang="ar-SA" sz="2000" dirty="0"/>
          </a:p>
          <a:p>
            <a:pPr>
              <a:lnSpc>
                <a:spcPct val="80000"/>
              </a:lnSpc>
              <a:defRPr/>
            </a:pPr>
            <a:endParaRPr lang="ar-SA" sz="2000" dirty="0" smtClean="0"/>
          </a:p>
          <a:p>
            <a:pPr marL="0" indent="0">
              <a:lnSpc>
                <a:spcPct val="80000"/>
              </a:lnSpc>
              <a:buNone/>
              <a:defRPr/>
            </a:pPr>
            <a:endParaRPr lang="ar-SA" sz="2000" dirty="0" smtClean="0"/>
          </a:p>
          <a:p>
            <a:pPr>
              <a:lnSpc>
                <a:spcPct val="80000"/>
              </a:lnSpc>
              <a:defRPr/>
            </a:pPr>
            <a:r>
              <a:rPr lang="ar-SA" altLang="ar-SA" sz="1800" dirty="0" smtClean="0"/>
              <a:t>مع </a:t>
            </a:r>
            <a:r>
              <a:rPr lang="ar-SA" altLang="ar-SA" sz="1800" dirty="0"/>
              <a:t>ملاحظة أنه إذا كانت هذه القيود تتعلق بأغراض طويلة الأجل, فإنه يتم تبويبها ضمن الاستثمارات طويلة الأجل.. كما في المثال التالي:</a:t>
            </a:r>
            <a:endParaRPr lang="en-US" altLang="ar-SA" sz="1800" dirty="0"/>
          </a:p>
          <a:p>
            <a:pPr marL="0" indent="0">
              <a:lnSpc>
                <a:spcPct val="80000"/>
              </a:lnSpc>
              <a:buNone/>
              <a:defRPr/>
            </a:pPr>
            <a:endParaRPr lang="ar-SA" sz="2000" dirty="0"/>
          </a:p>
          <a:p>
            <a:endParaRPr lang="ar-SA" dirty="0" smtClean="0">
              <a:cs typeface="+mj-cs"/>
            </a:endParaRPr>
          </a:p>
          <a:p>
            <a:endParaRPr lang="ar-SA" dirty="0">
              <a:cs typeface="+mj-cs"/>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1749" y="3212977"/>
            <a:ext cx="6889750" cy="1368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061" y="5229200"/>
            <a:ext cx="6969125" cy="1512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4241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p:txBody>
          <a:bodyPr>
            <a:normAutofit/>
          </a:bodyPr>
          <a:lstStyle/>
          <a:p>
            <a:pPr algn="r"/>
            <a:r>
              <a:rPr lang="ar-SA" sz="1700" b="1" dirty="0">
                <a:solidFill>
                  <a:schemeClr val="accent1"/>
                </a:solidFill>
              </a:rPr>
              <a:t>ب ـ الاستثمارات قصيرة الأجل : </a:t>
            </a:r>
            <a:r>
              <a:rPr lang="en-US" sz="1700" b="1" dirty="0">
                <a:solidFill>
                  <a:schemeClr val="accent1"/>
                </a:solidFill>
              </a:rPr>
              <a:t>Marketable Securities</a:t>
            </a:r>
          </a:p>
        </p:txBody>
      </p:sp>
      <p:sp>
        <p:nvSpPr>
          <p:cNvPr id="3" name="عنصر نائب للمحتوى 2"/>
          <p:cNvSpPr>
            <a:spLocks noGrp="1"/>
          </p:cNvSpPr>
          <p:nvPr>
            <p:ph sz="quarter" idx="4294967295"/>
          </p:nvPr>
        </p:nvSpPr>
        <p:spPr>
          <a:xfrm>
            <a:off x="0" y="1340768"/>
            <a:ext cx="8963472" cy="5328592"/>
          </a:xfrm>
        </p:spPr>
        <p:txBody>
          <a:bodyPr>
            <a:normAutofit fontScale="77500" lnSpcReduction="20000"/>
          </a:bodyPr>
          <a:lstStyle/>
          <a:p>
            <a:pPr>
              <a:lnSpc>
                <a:spcPct val="80000"/>
              </a:lnSpc>
              <a:buNone/>
            </a:pPr>
            <a:endParaRPr lang="ar-SA" altLang="ar-SA" sz="1800" i="1" dirty="0">
              <a:solidFill>
                <a:schemeClr val="accent2"/>
              </a:solidFill>
            </a:endParaRPr>
          </a:p>
          <a:p>
            <a:pPr>
              <a:lnSpc>
                <a:spcPct val="120000"/>
              </a:lnSpc>
            </a:pPr>
            <a:r>
              <a:rPr lang="ar-SA" altLang="ar-SA" sz="1900" b="1" dirty="0" smtClean="0"/>
              <a:t>هي </a:t>
            </a:r>
            <a:r>
              <a:rPr lang="ar-SA" altLang="ar-SA" sz="1900" b="1" dirty="0"/>
              <a:t>بمثابة أسهم وسندات تشتريها المنشأة من سوق الأوراق المالية بغرض الاستثمار خلال فترة قصيرة </a:t>
            </a:r>
            <a:r>
              <a:rPr lang="ar-SA" altLang="ar-SA" sz="1900" b="1" dirty="0" smtClean="0"/>
              <a:t>الاجل</a:t>
            </a:r>
            <a:endParaRPr lang="ar-SA" altLang="ar-SA" sz="1900" b="1" dirty="0"/>
          </a:p>
          <a:p>
            <a:pPr marL="342900" indent="-342900">
              <a:lnSpc>
                <a:spcPct val="120000"/>
              </a:lnSpc>
              <a:buFont typeface="+mj-lt"/>
              <a:buAutoNum type="arabicPeriod"/>
            </a:pPr>
            <a:r>
              <a:rPr lang="ar-SA" altLang="ar-SA" sz="1900" b="1" dirty="0" smtClean="0"/>
              <a:t>الأوراق </a:t>
            </a:r>
            <a:r>
              <a:rPr lang="ar-SA" altLang="ar-SA" sz="1900" b="1" dirty="0"/>
              <a:t>المالية </a:t>
            </a:r>
            <a:r>
              <a:rPr lang="ar-SA" altLang="ar-SA" sz="1900" b="1" dirty="0" err="1" smtClean="0"/>
              <a:t>المقتناه</a:t>
            </a:r>
            <a:r>
              <a:rPr lang="ar-SA" altLang="ar-SA" sz="1900" b="1" dirty="0" smtClean="0"/>
              <a:t> </a:t>
            </a:r>
            <a:r>
              <a:rPr lang="ar-SA" altLang="ar-SA" sz="1900" b="1" dirty="0"/>
              <a:t>بغرض الاتجار. </a:t>
            </a:r>
            <a:r>
              <a:rPr lang="en-US" altLang="ar-SA" sz="1900" b="1" dirty="0">
                <a:sym typeface="Wingdings" pitchFamily="2" charset="2"/>
              </a:rPr>
              <a:t> </a:t>
            </a:r>
            <a:r>
              <a:rPr lang="ar-SA" altLang="ar-SA" sz="1900" b="1" dirty="0"/>
              <a:t>وتقيم بالقيمة </a:t>
            </a:r>
            <a:r>
              <a:rPr lang="ar-SA" altLang="ar-SA" sz="1900" b="1" dirty="0" smtClean="0"/>
              <a:t>السوقية</a:t>
            </a:r>
          </a:p>
          <a:p>
            <a:pPr marL="342900" indent="-342900">
              <a:lnSpc>
                <a:spcPct val="120000"/>
              </a:lnSpc>
              <a:buFont typeface="+mj-lt"/>
              <a:buAutoNum type="arabicPeriod"/>
            </a:pPr>
            <a:r>
              <a:rPr lang="ar-SA" altLang="ar-SA" sz="1900" b="1" dirty="0" smtClean="0"/>
              <a:t>الأوراق </a:t>
            </a:r>
            <a:r>
              <a:rPr lang="ar-SA" altLang="ar-SA" sz="1900" b="1" dirty="0"/>
              <a:t>المالية المتاحة للبيع </a:t>
            </a:r>
            <a:r>
              <a:rPr lang="en-US" altLang="ar-SA" sz="1900" b="1" dirty="0">
                <a:sym typeface="Wingdings" pitchFamily="2" charset="2"/>
              </a:rPr>
              <a:t></a:t>
            </a:r>
            <a:r>
              <a:rPr lang="ar-SA" altLang="ar-SA" sz="1900" b="1" dirty="0">
                <a:sym typeface="Wingdings" pitchFamily="2" charset="2"/>
              </a:rPr>
              <a:t> يتم تقويمها بالقيمة </a:t>
            </a:r>
            <a:r>
              <a:rPr lang="ar-SA" altLang="ar-SA" sz="1900" b="1" dirty="0" smtClean="0">
                <a:sym typeface="Wingdings" pitchFamily="2" charset="2"/>
              </a:rPr>
              <a:t>السوقية</a:t>
            </a:r>
            <a:endParaRPr lang="ar-SA" altLang="ar-SA" sz="1900" b="1" dirty="0"/>
          </a:p>
          <a:p>
            <a:pPr marL="342900" indent="-342900">
              <a:lnSpc>
                <a:spcPct val="120000"/>
              </a:lnSpc>
              <a:buFont typeface="+mj-lt"/>
              <a:buAutoNum type="arabicPeriod"/>
            </a:pPr>
            <a:r>
              <a:rPr lang="ar-SA" altLang="ar-SA" sz="1900" b="1" dirty="0" smtClean="0"/>
              <a:t>السندات </a:t>
            </a:r>
            <a:r>
              <a:rPr lang="ar-SA" altLang="ar-SA" sz="1900" b="1" dirty="0" err="1" smtClean="0"/>
              <a:t>المقتناه</a:t>
            </a:r>
            <a:r>
              <a:rPr lang="ar-SA" altLang="ar-SA" sz="1900" b="1" dirty="0" smtClean="0"/>
              <a:t> </a:t>
            </a:r>
            <a:r>
              <a:rPr lang="ar-SA" altLang="ar-SA" sz="1900" b="1" dirty="0"/>
              <a:t>لتاريخ الاستحقاق  </a:t>
            </a:r>
            <a:r>
              <a:rPr lang="en-US" altLang="ar-SA" sz="1900" b="1" dirty="0">
                <a:sym typeface="Wingdings" pitchFamily="2" charset="2"/>
              </a:rPr>
              <a:t></a:t>
            </a:r>
            <a:r>
              <a:rPr lang="ar-SA" altLang="ar-SA" sz="1900" b="1" dirty="0"/>
              <a:t> يتم تقويمها طبقاً لأساس </a:t>
            </a:r>
            <a:r>
              <a:rPr lang="ar-SA" altLang="ar-SA" sz="1900" b="1" dirty="0" smtClean="0"/>
              <a:t>التكلفة</a:t>
            </a:r>
            <a:endParaRPr lang="ar-SA" altLang="ar-SA" sz="1900" b="1" dirty="0"/>
          </a:p>
          <a:p>
            <a:pPr>
              <a:lnSpc>
                <a:spcPct val="80000"/>
              </a:lnSpc>
              <a:buNone/>
            </a:pPr>
            <a:endParaRPr lang="ar-SA" altLang="ar-SA" sz="1800" b="1" dirty="0"/>
          </a:p>
          <a:p>
            <a:pPr>
              <a:lnSpc>
                <a:spcPct val="80000"/>
              </a:lnSpc>
              <a:buNone/>
            </a:pPr>
            <a:endParaRPr lang="ar-SA" altLang="ar-SA" sz="1800" b="1" dirty="0"/>
          </a:p>
          <a:p>
            <a:pPr marL="0" indent="0">
              <a:lnSpc>
                <a:spcPct val="80000"/>
              </a:lnSpc>
              <a:spcBef>
                <a:spcPct val="0"/>
              </a:spcBef>
              <a:buNone/>
            </a:pPr>
            <a:r>
              <a:rPr lang="ar-SA" altLang="ar-SA" sz="2200" b="1" dirty="0">
                <a:solidFill>
                  <a:schemeClr val="accent1"/>
                </a:solidFill>
                <a:latin typeface="+mj-lt"/>
                <a:ea typeface="+mj-ea"/>
                <a:cs typeface="+mj-cs"/>
              </a:rPr>
              <a:t>ج ـ المبالغ تحت التحصيل : </a:t>
            </a:r>
            <a:r>
              <a:rPr lang="en-US" altLang="ar-SA" sz="2200" b="1" dirty="0" smtClean="0">
                <a:solidFill>
                  <a:schemeClr val="accent1"/>
                </a:solidFill>
                <a:latin typeface="+mj-lt"/>
                <a:ea typeface="+mj-ea"/>
                <a:cs typeface="+mj-cs"/>
              </a:rPr>
              <a:t>Receivables</a:t>
            </a:r>
            <a:endParaRPr lang="ar-SA" altLang="ar-SA" sz="2200" b="1" dirty="0" smtClean="0">
              <a:solidFill>
                <a:schemeClr val="accent1"/>
              </a:solidFill>
              <a:latin typeface="+mj-lt"/>
              <a:ea typeface="+mj-ea"/>
              <a:cs typeface="+mj-cs"/>
            </a:endParaRPr>
          </a:p>
          <a:p>
            <a:pPr marL="0" indent="0">
              <a:lnSpc>
                <a:spcPct val="120000"/>
              </a:lnSpc>
              <a:spcBef>
                <a:spcPct val="0"/>
              </a:spcBef>
              <a:buNone/>
            </a:pPr>
            <a:endParaRPr lang="ar-SA" altLang="ar-SA" sz="2200" b="1" dirty="0">
              <a:solidFill>
                <a:schemeClr val="accent1"/>
              </a:solidFill>
              <a:latin typeface="+mj-lt"/>
              <a:ea typeface="+mj-ea"/>
              <a:cs typeface="+mj-cs"/>
            </a:endParaRPr>
          </a:p>
          <a:p>
            <a:pPr>
              <a:lnSpc>
                <a:spcPct val="120000"/>
              </a:lnSpc>
            </a:pPr>
            <a:r>
              <a:rPr lang="ar-SA" altLang="ar-SA" sz="1900" b="1" dirty="0" smtClean="0"/>
              <a:t>هي </a:t>
            </a:r>
            <a:r>
              <a:rPr lang="ar-SA" altLang="ar-SA" sz="1900" b="1" dirty="0"/>
              <a:t>الحقوق المالية التي تنشأ للمنشأة طرف الغير ويستحق تحصيلها خلال السنة المالية الجارية أو دورة التشغيل أيهما </a:t>
            </a:r>
            <a:r>
              <a:rPr lang="ar-SA" altLang="ar-SA" sz="1900" b="1" dirty="0" smtClean="0"/>
              <a:t>أطول، تتضمن  </a:t>
            </a:r>
          </a:p>
          <a:p>
            <a:pPr marL="342900" indent="-342900">
              <a:lnSpc>
                <a:spcPct val="120000"/>
              </a:lnSpc>
              <a:buFont typeface="+mj-lt"/>
              <a:buAutoNum type="arabicPeriod"/>
            </a:pPr>
            <a:r>
              <a:rPr lang="ar-SA" altLang="ar-SA" sz="1900" b="1" dirty="0" smtClean="0"/>
              <a:t>حسابات </a:t>
            </a:r>
            <a:r>
              <a:rPr lang="ar-SA" altLang="ar-SA" sz="1900" b="1" dirty="0"/>
              <a:t>المدينين  </a:t>
            </a:r>
            <a:r>
              <a:rPr lang="ar-SA" altLang="ar-SA" sz="1900" b="1" dirty="0" smtClean="0"/>
              <a:t>: </a:t>
            </a:r>
            <a:r>
              <a:rPr lang="ar-SA" altLang="ar-SA" sz="1900" b="1" dirty="0"/>
              <a:t>يتم تقويمها بالقيمة القابلية للتحقق</a:t>
            </a:r>
          </a:p>
          <a:p>
            <a:pPr marL="342900" indent="-342900">
              <a:lnSpc>
                <a:spcPct val="120000"/>
              </a:lnSpc>
              <a:buFont typeface="+mj-lt"/>
              <a:buAutoNum type="arabicPeriod"/>
            </a:pPr>
            <a:r>
              <a:rPr lang="ar-SA" altLang="ar-SA" sz="1900" b="1" dirty="0" smtClean="0"/>
              <a:t>الأوراق التجارية : ويتم </a:t>
            </a:r>
            <a:r>
              <a:rPr lang="ar-SA" altLang="ar-SA" sz="1900" b="1" dirty="0"/>
              <a:t>تقويمها </a:t>
            </a:r>
            <a:r>
              <a:rPr lang="ar-SA" altLang="ar-SA" sz="1900" b="1" dirty="0" smtClean="0"/>
              <a:t>بالقيمة </a:t>
            </a:r>
            <a:r>
              <a:rPr lang="ar-SA" altLang="ar-SA" sz="1900" b="1" dirty="0"/>
              <a:t>الحالية(القيمة الاسمية +الفوائد المستحقة عليها)</a:t>
            </a:r>
          </a:p>
          <a:p>
            <a:pPr marL="342900" indent="-342900">
              <a:lnSpc>
                <a:spcPct val="120000"/>
              </a:lnSpc>
              <a:buFont typeface="+mj-lt"/>
              <a:buAutoNum type="arabicPeriod"/>
            </a:pPr>
            <a:r>
              <a:rPr lang="ar-SA" altLang="ar-SA" sz="1900" b="1" dirty="0" smtClean="0"/>
              <a:t>المدينين المتنوعين التي </a:t>
            </a:r>
            <a:r>
              <a:rPr lang="ar-SA" altLang="ar-SA" sz="1900" b="1" dirty="0"/>
              <a:t>تنشأ نتيجة ضخ قروض لشركات تابعة أو منح سلف لموظفي </a:t>
            </a:r>
            <a:r>
              <a:rPr lang="ar-SA" altLang="ar-SA" sz="1900" b="1" dirty="0" smtClean="0"/>
              <a:t>المنشأة : تم </a:t>
            </a:r>
            <a:r>
              <a:rPr lang="ar-SA" altLang="ar-SA" sz="1900" b="1" dirty="0"/>
              <a:t>تقويمها بالقيمة </a:t>
            </a:r>
            <a:r>
              <a:rPr lang="ar-SA" altLang="ar-SA" sz="1900" b="1" dirty="0" err="1"/>
              <a:t>الدفتريه</a:t>
            </a:r>
            <a:r>
              <a:rPr lang="ar-SA" altLang="ar-SA" sz="1900" b="1" dirty="0"/>
              <a:t> لها</a:t>
            </a:r>
          </a:p>
          <a:p>
            <a:pPr>
              <a:lnSpc>
                <a:spcPct val="80000"/>
              </a:lnSpc>
              <a:buNone/>
            </a:pPr>
            <a:r>
              <a:rPr lang="ar-SA" altLang="ar-SA" sz="1800" b="1" dirty="0"/>
              <a:t>      </a:t>
            </a:r>
          </a:p>
          <a:p>
            <a:pPr>
              <a:lnSpc>
                <a:spcPct val="80000"/>
              </a:lnSpc>
              <a:buNone/>
            </a:pPr>
            <a:endParaRPr lang="ar-SA" altLang="ar-SA" sz="1800" b="1" dirty="0"/>
          </a:p>
          <a:p>
            <a:pPr marL="0" indent="0">
              <a:lnSpc>
                <a:spcPct val="80000"/>
              </a:lnSpc>
              <a:spcBef>
                <a:spcPct val="0"/>
              </a:spcBef>
              <a:buNone/>
            </a:pPr>
            <a:r>
              <a:rPr lang="ar-SA" altLang="ar-SA" sz="2200" b="1" dirty="0">
                <a:solidFill>
                  <a:schemeClr val="accent1"/>
                </a:solidFill>
                <a:latin typeface="+mj-lt"/>
                <a:ea typeface="+mj-ea"/>
                <a:cs typeface="+mj-cs"/>
              </a:rPr>
              <a:t>د ـ المخزون السلعي : </a:t>
            </a:r>
            <a:r>
              <a:rPr lang="en-US" altLang="ar-SA" sz="2200" b="1" dirty="0" smtClean="0">
                <a:solidFill>
                  <a:schemeClr val="accent1"/>
                </a:solidFill>
                <a:latin typeface="+mj-lt"/>
                <a:ea typeface="+mj-ea"/>
                <a:cs typeface="+mj-cs"/>
              </a:rPr>
              <a:t>Inventory</a:t>
            </a:r>
            <a:endParaRPr lang="ar-SA" altLang="ar-SA" sz="2200" b="1" dirty="0" smtClean="0">
              <a:solidFill>
                <a:schemeClr val="accent1"/>
              </a:solidFill>
              <a:latin typeface="+mj-lt"/>
              <a:ea typeface="+mj-ea"/>
              <a:cs typeface="+mj-cs"/>
            </a:endParaRPr>
          </a:p>
          <a:p>
            <a:pPr marL="0" indent="0">
              <a:lnSpc>
                <a:spcPct val="80000"/>
              </a:lnSpc>
              <a:spcBef>
                <a:spcPct val="0"/>
              </a:spcBef>
              <a:buNone/>
            </a:pPr>
            <a:endParaRPr lang="en-US" altLang="ar-SA" sz="2200" b="1" dirty="0">
              <a:solidFill>
                <a:schemeClr val="accent1"/>
              </a:solidFill>
              <a:latin typeface="+mj-lt"/>
              <a:ea typeface="+mj-ea"/>
              <a:cs typeface="+mj-cs"/>
            </a:endParaRPr>
          </a:p>
          <a:p>
            <a:pPr>
              <a:lnSpc>
                <a:spcPct val="120000"/>
              </a:lnSpc>
              <a:buFont typeface="Arial" panose="020B0604020202020204" pitchFamily="34" charset="0"/>
              <a:buChar char="•"/>
            </a:pPr>
            <a:r>
              <a:rPr lang="ar-SA" altLang="ar-SA" sz="1900" b="1" dirty="0" smtClean="0"/>
              <a:t>تختلف </a:t>
            </a:r>
            <a:r>
              <a:rPr lang="ar-SA" altLang="ar-SA" sz="1900" b="1" dirty="0"/>
              <a:t>مكونات المخزون السلعي باختلاف طبيعة المنشأة:</a:t>
            </a:r>
          </a:p>
          <a:p>
            <a:pPr>
              <a:lnSpc>
                <a:spcPct val="120000"/>
              </a:lnSpc>
              <a:buFont typeface="Courier New" panose="02070309020205020404" pitchFamily="49" charset="0"/>
              <a:buChar char="o"/>
            </a:pPr>
            <a:r>
              <a:rPr lang="ar-SA" altLang="ar-SA" sz="1900" b="1" dirty="0" smtClean="0"/>
              <a:t>في </a:t>
            </a:r>
            <a:r>
              <a:rPr lang="ar-SA" altLang="ar-SA" sz="1900" b="1" dirty="0"/>
              <a:t>المنشآت التجارية </a:t>
            </a:r>
            <a:r>
              <a:rPr lang="en-US" altLang="ar-SA" sz="1900" b="1" dirty="0">
                <a:sym typeface="Wingdings" pitchFamily="2" charset="2"/>
              </a:rPr>
              <a:t></a:t>
            </a:r>
            <a:r>
              <a:rPr lang="ar-SA" altLang="ar-SA" sz="1900" b="1" dirty="0"/>
              <a:t> يقتصر على السلع الجاهزة للبيع .</a:t>
            </a:r>
          </a:p>
          <a:p>
            <a:pPr>
              <a:lnSpc>
                <a:spcPct val="120000"/>
              </a:lnSpc>
              <a:buFont typeface="Courier New" panose="02070309020205020404" pitchFamily="49" charset="0"/>
              <a:buChar char="o"/>
            </a:pPr>
            <a:r>
              <a:rPr lang="ar-SA" altLang="ar-SA" sz="1900" b="1" dirty="0" smtClean="0"/>
              <a:t>في </a:t>
            </a:r>
            <a:r>
              <a:rPr lang="ar-SA" altLang="ar-SA" sz="1900" b="1" dirty="0"/>
              <a:t>المنشآت الصناعية </a:t>
            </a:r>
            <a:r>
              <a:rPr lang="en-US" altLang="ar-SA" sz="1900" b="1" dirty="0">
                <a:sym typeface="Wingdings" pitchFamily="2" charset="2"/>
              </a:rPr>
              <a:t></a:t>
            </a:r>
            <a:r>
              <a:rPr lang="ar-SA" altLang="ar-SA" sz="1900" b="1" dirty="0"/>
              <a:t> يشتمل على المواد الأولية والمنتجات تحت التشغيل والإنتاج التام .</a:t>
            </a:r>
          </a:p>
          <a:p>
            <a:pPr>
              <a:lnSpc>
                <a:spcPct val="120000"/>
              </a:lnSpc>
              <a:buFont typeface="Courier New" panose="02070309020205020404" pitchFamily="49" charset="0"/>
              <a:buChar char="o"/>
            </a:pPr>
            <a:r>
              <a:rPr lang="ar-SA" altLang="ar-SA" sz="1900" b="1" dirty="0"/>
              <a:t>يجب </a:t>
            </a:r>
            <a:r>
              <a:rPr lang="ar-SA" altLang="ar-SA" sz="1900" b="1" dirty="0"/>
              <a:t>أن يقوم بالتكلفة التاريخية وفقًا للمبادئ المحاسبية المتعارف عليها, ولكن نظرًا لبعض الاعتبارات العملية يتم تقويمه طبقاً ”لقاعدة التكلفة أو السوق أيهما أقل“ .</a:t>
            </a:r>
            <a:endParaRPr lang="en-US" altLang="ar-SA" sz="1900" b="1" dirty="0"/>
          </a:p>
          <a:p>
            <a:pPr>
              <a:lnSpc>
                <a:spcPct val="80000"/>
              </a:lnSpc>
            </a:pPr>
            <a:endParaRPr lang="en-US" altLang="ar-SA" sz="1600" b="1" dirty="0"/>
          </a:p>
          <a:p>
            <a:pPr marL="0" indent="0">
              <a:lnSpc>
                <a:spcPct val="80000"/>
              </a:lnSpc>
              <a:buNone/>
              <a:defRPr/>
            </a:pPr>
            <a:endParaRPr lang="ar-SA" sz="2000" dirty="0"/>
          </a:p>
          <a:p>
            <a:endParaRPr lang="ar-SA" dirty="0" smtClean="0">
              <a:cs typeface="+mj-cs"/>
            </a:endParaRPr>
          </a:p>
          <a:p>
            <a:endParaRPr lang="ar-SA" dirty="0">
              <a:cs typeface="+mj-cs"/>
            </a:endParaRPr>
          </a:p>
        </p:txBody>
      </p:sp>
    </p:spTree>
    <p:extLst>
      <p:ext uri="{BB962C8B-B14F-4D97-AF65-F5344CB8AC3E}">
        <p14:creationId xmlns:p14="http://schemas.microsoft.com/office/powerpoint/2010/main" val="366790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664</TotalTime>
  <Words>1031</Words>
  <Application>Microsoft Office PowerPoint</Application>
  <PresentationFormat>عرض على الشاشة (3:4)‏</PresentationFormat>
  <Paragraphs>135</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مدني</vt:lpstr>
      <vt:lpstr>الفصل الخامس</vt:lpstr>
      <vt:lpstr>قائمة المركز المالي</vt:lpstr>
      <vt:lpstr>دلالة قائمة المركز المالي وأهميتها:</vt:lpstr>
      <vt:lpstr>حدود قائمة المركز المالي :</vt:lpstr>
      <vt:lpstr>كيفية عرض وتبويب عناصر قائمة المركز المالي :</vt:lpstr>
      <vt:lpstr>تبويب المجموعات الرئيسية في قائمة المركز المالي قائمة المركز المالي في 12/30/...... </vt:lpstr>
      <vt:lpstr>أولاً: الأصول المتداولة : Current Assets</vt:lpstr>
      <vt:lpstr>أ ـ النقدية : Cash </vt:lpstr>
      <vt:lpstr>ب ـ الاستثمارات قصيرة الأجل : Marketable Securities</vt:lpstr>
      <vt:lpstr>ثانيًا: الاستثمارات طويلة الأجل : Long- Term Investments</vt:lpstr>
      <vt:lpstr>رابعًا: الأصول غير الملموسة : Intangible Assets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نوني</dc:creator>
  <cp:lastModifiedBy>نوني</cp:lastModifiedBy>
  <cp:revision>25</cp:revision>
  <cp:lastPrinted>2014-02-05T12:55:15Z</cp:lastPrinted>
  <dcterms:created xsi:type="dcterms:W3CDTF">2014-02-01T14:11:07Z</dcterms:created>
  <dcterms:modified xsi:type="dcterms:W3CDTF">2015-10-12T12:55:33Z</dcterms:modified>
</cp:coreProperties>
</file>