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notesMasterIdLst>
    <p:notesMasterId r:id="rId30"/>
  </p:notesMasterIdLst>
  <p:sldIdLst>
    <p:sldId id="256" r:id="rId2"/>
    <p:sldId id="280" r:id="rId3"/>
    <p:sldId id="284" r:id="rId4"/>
    <p:sldId id="257" r:id="rId5"/>
    <p:sldId id="286" r:id="rId6"/>
    <p:sldId id="259" r:id="rId7"/>
    <p:sldId id="260" r:id="rId8"/>
    <p:sldId id="261" r:id="rId9"/>
    <p:sldId id="285" r:id="rId10"/>
    <p:sldId id="263" r:id="rId11"/>
    <p:sldId id="264" r:id="rId12"/>
    <p:sldId id="265" r:id="rId13"/>
    <p:sldId id="266" r:id="rId14"/>
    <p:sldId id="267" r:id="rId15"/>
    <p:sldId id="268" r:id="rId16"/>
    <p:sldId id="287" r:id="rId17"/>
    <p:sldId id="269" r:id="rId18"/>
    <p:sldId id="288" r:id="rId19"/>
    <p:sldId id="270" r:id="rId20"/>
    <p:sldId id="272" r:id="rId21"/>
    <p:sldId id="273" r:id="rId22"/>
    <p:sldId id="274" r:id="rId23"/>
    <p:sldId id="276" r:id="rId24"/>
    <p:sldId id="277" r:id="rId25"/>
    <p:sldId id="278" r:id="rId26"/>
    <p:sldId id="289" r:id="rId27"/>
    <p:sldId id="279" r:id="rId28"/>
    <p:sldId id="290" r:id="rId2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1pPr>
    <a:lvl2pPr marL="4572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2pPr>
    <a:lvl3pPr marL="9144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3pPr>
    <a:lvl4pPr marL="13716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4pPr>
    <a:lvl5pPr marL="18288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41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38" autoAdjust="0"/>
    <p:restoredTop sz="94660"/>
  </p:normalViewPr>
  <p:slideViewPr>
    <p:cSldViewPr snapToGrid="0" snapToObjects="1">
      <p:cViewPr varScale="1">
        <p:scale>
          <a:sx n="109" d="100"/>
          <a:sy n="109" d="100"/>
        </p:scale>
        <p:origin x="1452" y="114"/>
      </p:cViewPr>
      <p:guideLst>
        <p:guide orient="horz" pos="2160"/>
        <p:guide pos="2880"/>
        <p:guide pos="41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A87AAB47-4941-42E5-8390-25C7DDB0276E}" type="datetimeFigureOut">
              <a:rPr lang="en-US"/>
              <a:pPr>
                <a:defRPr/>
              </a:pPr>
              <a:t>1/15/2019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75D616E9-300B-402A-A20A-4C2F88ABD64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72"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72"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72"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7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712BC55-2E44-4631-A44B-C6D15553228C}" type="slidenum">
              <a:rPr lang="en-US">
                <a:ea typeface="ＭＳ Ｐゴシック" pitchFamily="-72" charset="-128"/>
                <a:cs typeface="ＭＳ Ｐゴシック" pitchFamily="-72" charset="-128"/>
              </a:rPr>
              <a:pPr fontAlgn="base">
                <a:spcBef>
                  <a:spcPct val="0"/>
                </a:spcBef>
                <a:spcAft>
                  <a:spcPct val="0"/>
                </a:spcAft>
              </a:pPr>
              <a:t>1</a:t>
            </a:fld>
            <a:endParaRPr lang="en-US">
              <a:ea typeface="ＭＳ Ｐゴシック" pitchFamily="-72" charset="-128"/>
              <a:cs typeface="ＭＳ Ｐゴシック" pitchFamily="-7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86CF44-D0F1-4624-9855-F47E1F1A1588}" type="slidenum">
              <a:rPr lang="en-US">
                <a:ea typeface="Arial" pitchFamily="-72" charset="0"/>
                <a:cs typeface="Arial" pitchFamily="-72" charset="0"/>
              </a:rPr>
              <a:pPr fontAlgn="base">
                <a:spcBef>
                  <a:spcPct val="0"/>
                </a:spcBef>
                <a:spcAft>
                  <a:spcPct val="0"/>
                </a:spcAft>
              </a:pPr>
              <a:t>10</a:t>
            </a:fld>
            <a:endParaRPr lang="en-US">
              <a:ea typeface="Arial" pitchFamily="-72" charset="0"/>
              <a:cs typeface="Arial" pitchFamily="-72"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9D60BA-ECD5-40B1-AA4F-A55FDCC0DFBB}" type="slidenum">
              <a:rPr lang="en-US">
                <a:ea typeface="Arial" pitchFamily="-72" charset="0"/>
                <a:cs typeface="Arial" pitchFamily="-72" charset="0"/>
              </a:rPr>
              <a:pPr fontAlgn="base">
                <a:spcBef>
                  <a:spcPct val="0"/>
                </a:spcBef>
                <a:spcAft>
                  <a:spcPct val="0"/>
                </a:spcAft>
              </a:pPr>
              <a:t>11</a:t>
            </a:fld>
            <a:endParaRPr lang="en-US">
              <a:ea typeface="Arial" pitchFamily="-72" charset="0"/>
              <a:cs typeface="Arial" pitchFamily="-72"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4D950A-B067-4C43-B4C6-A6008B1A69E3}" type="slidenum">
              <a:rPr lang="en-US">
                <a:ea typeface="Arial" pitchFamily="-72" charset="0"/>
                <a:cs typeface="Arial" pitchFamily="-72" charset="0"/>
              </a:rPr>
              <a:pPr fontAlgn="base">
                <a:spcBef>
                  <a:spcPct val="0"/>
                </a:spcBef>
                <a:spcAft>
                  <a:spcPct val="0"/>
                </a:spcAft>
              </a:pPr>
              <a:t>12</a:t>
            </a:fld>
            <a:endParaRPr lang="en-US">
              <a:ea typeface="Arial" pitchFamily="-72" charset="0"/>
              <a:cs typeface="Arial" pitchFamily="-72"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12D8C8-F613-46C7-899B-0E344A9F4F14}" type="slidenum">
              <a:rPr lang="en-US">
                <a:ea typeface="Arial" pitchFamily="-72" charset="0"/>
                <a:cs typeface="Arial" pitchFamily="-72" charset="0"/>
              </a:rPr>
              <a:pPr fontAlgn="base">
                <a:spcBef>
                  <a:spcPct val="0"/>
                </a:spcBef>
                <a:spcAft>
                  <a:spcPct val="0"/>
                </a:spcAft>
              </a:pPr>
              <a:t>13</a:t>
            </a:fld>
            <a:endParaRPr lang="en-US">
              <a:ea typeface="Arial" pitchFamily="-72" charset="0"/>
              <a:cs typeface="Arial" pitchFamily="-72"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98FA11-DBB5-48CE-9768-77A2CD131815}" type="slidenum">
              <a:rPr lang="en-US">
                <a:ea typeface="Arial" pitchFamily="-72" charset="0"/>
                <a:cs typeface="Arial" pitchFamily="-72" charset="0"/>
              </a:rPr>
              <a:pPr fontAlgn="base">
                <a:spcBef>
                  <a:spcPct val="0"/>
                </a:spcBef>
                <a:spcAft>
                  <a:spcPct val="0"/>
                </a:spcAft>
              </a:pPr>
              <a:t>14</a:t>
            </a:fld>
            <a:endParaRPr lang="en-US">
              <a:ea typeface="Arial" pitchFamily="-72" charset="0"/>
              <a:cs typeface="Arial" pitchFamily="-72"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D68D4EB-FB47-48B4-B93D-8FDFF0C38D55}" type="slidenum">
              <a:rPr lang="en-US">
                <a:ea typeface="Arial" pitchFamily="-72" charset="0"/>
                <a:cs typeface="Arial" pitchFamily="-72" charset="0"/>
              </a:rPr>
              <a:pPr fontAlgn="base">
                <a:spcBef>
                  <a:spcPct val="0"/>
                </a:spcBef>
                <a:spcAft>
                  <a:spcPct val="0"/>
                </a:spcAft>
              </a:pPr>
              <a:t>15</a:t>
            </a:fld>
            <a:endParaRPr lang="en-US">
              <a:ea typeface="Arial" pitchFamily="-72" charset="0"/>
              <a:cs typeface="Arial" pitchFamily="-72"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C78C26E-85DF-424C-9BE9-2798DEF9A963}" type="slidenum">
              <a:rPr lang="en-US">
                <a:ea typeface="Arial" pitchFamily="-72" charset="0"/>
                <a:cs typeface="Arial" pitchFamily="-72" charset="0"/>
              </a:rPr>
              <a:pPr fontAlgn="base">
                <a:spcBef>
                  <a:spcPct val="0"/>
                </a:spcBef>
                <a:spcAft>
                  <a:spcPct val="0"/>
                </a:spcAft>
              </a:pPr>
              <a:t>17</a:t>
            </a:fld>
            <a:endParaRPr lang="en-US">
              <a:ea typeface="Arial" pitchFamily="-72" charset="0"/>
              <a:cs typeface="Arial" pitchFamily="-72"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97AF0C4-B67D-4F98-8E5C-0189EA644E04}" type="slidenum">
              <a:rPr lang="en-US">
                <a:ea typeface="Arial" pitchFamily="-72" charset="0"/>
                <a:cs typeface="Arial" pitchFamily="-72" charset="0"/>
              </a:rPr>
              <a:pPr fontAlgn="base">
                <a:spcBef>
                  <a:spcPct val="0"/>
                </a:spcBef>
                <a:spcAft>
                  <a:spcPct val="0"/>
                </a:spcAft>
              </a:pPr>
              <a:t>19</a:t>
            </a:fld>
            <a:endParaRPr lang="en-US">
              <a:ea typeface="Arial" pitchFamily="-72" charset="0"/>
              <a:cs typeface="Arial" pitchFamily="-72"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583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EEF454C-707E-4B50-921E-D40580EC17B4}" type="slidenum">
              <a:rPr lang="en-US">
                <a:ea typeface="ＭＳ Ｐゴシック" pitchFamily="-72" charset="-128"/>
                <a:cs typeface="ＭＳ Ｐゴシック" pitchFamily="-72" charset="-128"/>
              </a:rPr>
              <a:pPr fontAlgn="base">
                <a:spcBef>
                  <a:spcPct val="0"/>
                </a:spcBef>
                <a:spcAft>
                  <a:spcPct val="0"/>
                </a:spcAft>
              </a:pPr>
              <a:t>20</a:t>
            </a:fld>
            <a:endParaRPr lang="en-US">
              <a:ea typeface="ＭＳ Ｐゴシック" pitchFamily="-72" charset="-128"/>
              <a:cs typeface="ＭＳ Ｐゴシック" pitchFamily="-72"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9FD68C-6372-4F93-815F-7AB612CB225B}" type="slidenum">
              <a:rPr lang="en-US">
                <a:ea typeface="Arial" pitchFamily="-72" charset="0"/>
                <a:cs typeface="Arial" pitchFamily="-72" charset="0"/>
              </a:rPr>
              <a:pPr fontAlgn="base">
                <a:spcBef>
                  <a:spcPct val="0"/>
                </a:spcBef>
                <a:spcAft>
                  <a:spcPct val="0"/>
                </a:spcAft>
              </a:pPr>
              <a:t>21</a:t>
            </a:fld>
            <a:endParaRPr lang="en-US">
              <a:ea typeface="Arial" pitchFamily="-72" charset="0"/>
              <a:cs typeface="Arial" pitchFamily="-72"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E8AE61-B6F1-4223-9EFD-130703EE08EA}" type="slidenum">
              <a:rPr lang="en-US">
                <a:ea typeface="ＭＳ Ｐゴシック" pitchFamily="-72" charset="-128"/>
                <a:cs typeface="ＭＳ Ｐゴシック" pitchFamily="-72" charset="-128"/>
              </a:rPr>
              <a:pPr fontAlgn="base">
                <a:spcBef>
                  <a:spcPct val="0"/>
                </a:spcBef>
                <a:spcAft>
                  <a:spcPct val="0"/>
                </a:spcAft>
              </a:pPr>
              <a:t>2</a:t>
            </a:fld>
            <a:endParaRPr lang="en-US">
              <a:ea typeface="ＭＳ Ｐゴシック" pitchFamily="-72" charset="-128"/>
              <a:cs typeface="ＭＳ Ｐゴシック" pitchFamily="-72"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BDDE8B-B2EE-4DB6-A6FE-3DD57B546DE2}" type="slidenum">
              <a:rPr lang="en-US">
                <a:ea typeface="Arial" pitchFamily="-72" charset="0"/>
                <a:cs typeface="Arial" pitchFamily="-72" charset="0"/>
              </a:rPr>
              <a:pPr fontAlgn="base">
                <a:spcBef>
                  <a:spcPct val="0"/>
                </a:spcBef>
                <a:spcAft>
                  <a:spcPct val="0"/>
                </a:spcAft>
              </a:pPr>
              <a:t>22</a:t>
            </a:fld>
            <a:endParaRPr lang="en-US">
              <a:ea typeface="Arial" pitchFamily="-72" charset="0"/>
              <a:cs typeface="Arial" pitchFamily="-72"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C5143C-FDD2-4BCB-B797-8275873486CD}" type="slidenum">
              <a:rPr lang="en-US">
                <a:ea typeface="Arial" pitchFamily="-72" charset="0"/>
                <a:cs typeface="Arial" pitchFamily="-72" charset="0"/>
              </a:rPr>
              <a:pPr fontAlgn="base">
                <a:spcBef>
                  <a:spcPct val="0"/>
                </a:spcBef>
                <a:spcAft>
                  <a:spcPct val="0"/>
                </a:spcAft>
              </a:pPr>
              <a:t>23</a:t>
            </a:fld>
            <a:endParaRPr lang="en-US">
              <a:ea typeface="Arial" pitchFamily="-72" charset="0"/>
              <a:cs typeface="Arial" pitchFamily="-72"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81AC3C-93D0-40D6-B2A1-3290F0070A51}" type="slidenum">
              <a:rPr lang="en-US">
                <a:ea typeface="Arial" pitchFamily="-72" charset="0"/>
                <a:cs typeface="Arial" pitchFamily="-72" charset="0"/>
              </a:rPr>
              <a:pPr fontAlgn="base">
                <a:spcBef>
                  <a:spcPct val="0"/>
                </a:spcBef>
                <a:spcAft>
                  <a:spcPct val="0"/>
                </a:spcAft>
              </a:pPr>
              <a:t>24</a:t>
            </a:fld>
            <a:endParaRPr lang="en-US">
              <a:ea typeface="Arial" pitchFamily="-72" charset="0"/>
              <a:cs typeface="Arial" pitchFamily="-72"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noTextEdi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06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0C400C-5EE7-4D50-B941-AC4E7A54AD63}" type="slidenum">
              <a:rPr lang="en-US">
                <a:ea typeface="Arial" pitchFamily="-72" charset="0"/>
                <a:cs typeface="Arial" pitchFamily="-72" charset="0"/>
              </a:rPr>
              <a:pPr fontAlgn="base">
                <a:spcBef>
                  <a:spcPct val="0"/>
                </a:spcBef>
                <a:spcAft>
                  <a:spcPct val="0"/>
                </a:spcAft>
              </a:pPr>
              <a:t>25</a:t>
            </a:fld>
            <a:endParaRPr lang="en-US">
              <a:ea typeface="Arial" pitchFamily="-72" charset="0"/>
              <a:cs typeface="Arial" pitchFamily="-72"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27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73C876-19B2-4B42-9908-538B9137FFD8}" type="slidenum">
              <a:rPr lang="en-US">
                <a:ea typeface="ＭＳ Ｐゴシック" pitchFamily="-72" charset="-128"/>
                <a:cs typeface="ＭＳ Ｐゴシック" pitchFamily="-72" charset="-128"/>
              </a:rPr>
              <a:pPr fontAlgn="base">
                <a:spcBef>
                  <a:spcPct val="0"/>
                </a:spcBef>
                <a:spcAft>
                  <a:spcPct val="0"/>
                </a:spcAft>
              </a:pPr>
              <a:t>27</a:t>
            </a:fld>
            <a:endParaRPr lang="en-US">
              <a:ea typeface="ＭＳ Ｐゴシック" pitchFamily="-72" charset="-128"/>
              <a:cs typeface="ＭＳ Ｐゴシック" pitchFamily="-7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971CEB-F87B-4B73-80B3-478966CFCE93}" type="slidenum">
              <a:rPr lang="en-US">
                <a:ea typeface="ＭＳ Ｐゴシック" pitchFamily="-72" charset="-128"/>
                <a:cs typeface="ＭＳ Ｐゴシック" pitchFamily="-72" charset="-128"/>
              </a:rPr>
              <a:pPr fontAlgn="base">
                <a:spcBef>
                  <a:spcPct val="0"/>
                </a:spcBef>
                <a:spcAft>
                  <a:spcPct val="0"/>
                </a:spcAft>
              </a:pPr>
              <a:t>3</a:t>
            </a:fld>
            <a:endParaRPr lang="en-US">
              <a:ea typeface="ＭＳ Ｐゴシック" pitchFamily="-72" charset="-128"/>
              <a:cs typeface="ＭＳ Ｐゴシック" pitchFamily="-7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304B239-D67F-4D42-AD86-BA61D23D3BBE}" type="slidenum">
              <a:rPr lang="en-US">
                <a:ea typeface="Arial" pitchFamily="-72" charset="0"/>
                <a:cs typeface="Arial" pitchFamily="-72" charset="0"/>
              </a:rPr>
              <a:pPr fontAlgn="base">
                <a:spcBef>
                  <a:spcPct val="0"/>
                </a:spcBef>
                <a:spcAft>
                  <a:spcPct val="0"/>
                </a:spcAft>
              </a:pPr>
              <a:t>4</a:t>
            </a:fld>
            <a:endParaRPr lang="en-US">
              <a:ea typeface="Arial" pitchFamily="-72" charset="0"/>
              <a:cs typeface="Arial" pitchFamily="-72"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2768D5-DB19-4E26-9FB4-2E6D50A51AC5}" type="slidenum">
              <a:rPr lang="en-US">
                <a:ea typeface="ＭＳ Ｐゴシック" pitchFamily="-72" charset="-128"/>
                <a:cs typeface="ＭＳ Ｐゴシック" pitchFamily="-72" charset="-128"/>
              </a:rPr>
              <a:pPr fontAlgn="base">
                <a:spcBef>
                  <a:spcPct val="0"/>
                </a:spcBef>
                <a:spcAft>
                  <a:spcPct val="0"/>
                </a:spcAft>
              </a:pPr>
              <a:t>5</a:t>
            </a:fld>
            <a:endParaRPr lang="en-US">
              <a:ea typeface="ＭＳ Ｐゴシック" pitchFamily="-72" charset="-128"/>
              <a:cs typeface="ＭＳ Ｐゴシック" pitchFamily="-7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C10E17-45A3-4D4C-9487-5F15101E4E01}" type="slidenum">
              <a:rPr lang="en-US">
                <a:ea typeface="ＭＳ Ｐゴシック" pitchFamily="-72" charset="-128"/>
                <a:cs typeface="ＭＳ Ｐゴシック" pitchFamily="-72" charset="-128"/>
              </a:rPr>
              <a:pPr fontAlgn="base">
                <a:spcBef>
                  <a:spcPct val="0"/>
                </a:spcBef>
                <a:spcAft>
                  <a:spcPct val="0"/>
                </a:spcAft>
              </a:pPr>
              <a:t>6</a:t>
            </a:fld>
            <a:endParaRPr lang="en-US">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8767E6-8B14-463F-AFC9-B1651B0622A0}" type="slidenum">
              <a:rPr lang="en-US">
                <a:ea typeface="Arial" pitchFamily="-72" charset="0"/>
                <a:cs typeface="Arial" pitchFamily="-72" charset="0"/>
              </a:rPr>
              <a:pPr fontAlgn="base">
                <a:spcBef>
                  <a:spcPct val="0"/>
                </a:spcBef>
                <a:spcAft>
                  <a:spcPct val="0"/>
                </a:spcAft>
              </a:pPr>
              <a:t>7</a:t>
            </a:fld>
            <a:endParaRPr lang="en-US">
              <a:ea typeface="Arial" pitchFamily="-72" charset="0"/>
              <a:cs typeface="Arial" pitchFamily="-72"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2C8D57-674E-4AF4-B312-019B9566C335}" type="slidenum">
              <a:rPr lang="en-US">
                <a:ea typeface="Arial" pitchFamily="-72" charset="0"/>
                <a:cs typeface="Arial" pitchFamily="-72" charset="0"/>
              </a:rPr>
              <a:pPr fontAlgn="base">
                <a:spcBef>
                  <a:spcPct val="0"/>
                </a:spcBef>
                <a:spcAft>
                  <a:spcPct val="0"/>
                </a:spcAft>
              </a:pPr>
              <a:t>8</a:t>
            </a:fld>
            <a:endParaRPr lang="en-US">
              <a:ea typeface="Arial" pitchFamily="-72" charset="0"/>
              <a:cs typeface="Arial" pitchFamily="-72"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6368AF-24A6-4B12-9DA9-6E7C163909E0}" type="slidenum">
              <a:rPr lang="en-US">
                <a:ea typeface="ＭＳ Ｐゴシック" pitchFamily="-72" charset="-128"/>
                <a:cs typeface="ＭＳ Ｐゴシック" pitchFamily="-72" charset="-128"/>
              </a:rPr>
              <a:pPr fontAlgn="base">
                <a:spcBef>
                  <a:spcPct val="0"/>
                </a:spcBef>
                <a:spcAft>
                  <a:spcPct val="0"/>
                </a:spcAft>
              </a:pPr>
              <a:t>9</a:t>
            </a:fld>
            <a:endParaRPr lang="en-US">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23B845DA-7FF9-44B6-99FD-1045B821CA3C}" type="datetimeFigureOut">
              <a:rPr lang="en-US" smtClean="0"/>
              <a:pPr>
                <a:defRPr/>
              </a:pPr>
              <a:t>1/15/2019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DA80FA7-819D-4766-846F-E3DD3092FA6A}"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1AD8D88-D2D4-4A51-A4B7-434EC870573E}" type="datetimeFigureOut">
              <a:rPr lang="en-US" smtClean="0"/>
              <a:pPr>
                <a:defRPr/>
              </a:pPr>
              <a:t>1/15/2019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2374C49-73D9-4ED6-BAE4-0A73FDB2D1A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7927AB6-813F-4740-BF7C-947800C1A5C2}" type="datetimeFigureOut">
              <a:rPr lang="en-US" smtClean="0"/>
              <a:pPr>
                <a:defRPr/>
              </a:pPr>
              <a:t>1/15/2019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96BA5F3-AA25-4219-8EF6-C64190B5909F}"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219B5E-AF36-47E5-80D1-3258285BAE32}" type="datetimeFigureOut">
              <a:rPr lang="en-US" smtClean="0"/>
              <a:pPr/>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07800-71D3-4247-90C2-E021C44416F9}" type="slidenum">
              <a:rPr lang="en-US" smtClean="0"/>
              <a:pPr/>
              <a:t>‹#›</a:t>
            </a:fld>
            <a:endParaRPr lang="en-US"/>
          </a:p>
        </p:txBody>
      </p:sp>
      <p:sp>
        <p:nvSpPr>
          <p:cNvPr id="7" name="Footer Placeholder 4"/>
          <p:cNvSpPr txBox="1">
            <a:spLocks/>
          </p:cNvSpPr>
          <p:nvPr userDrawn="1"/>
        </p:nvSpPr>
        <p:spPr>
          <a:xfrm>
            <a:off x="2895600" y="6416675"/>
            <a:ext cx="3352800" cy="365125"/>
          </a:xfrm>
          <a:prstGeom prst="rect">
            <a:avLst/>
          </a:prstGeom>
        </p:spPr>
        <p:txBody>
          <a:bodyPr lIns="0" tIns="0" rIns="0" bIns="0" anchor="b"/>
          <a:lstStyle/>
          <a:p>
            <a:pPr algn="ctr" defTabSz="914400" fontAlgn="auto">
              <a:spcBef>
                <a:spcPts val="0"/>
              </a:spcBef>
              <a:spcAft>
                <a:spcPts val="0"/>
              </a:spcAft>
              <a:defRPr/>
            </a:pPr>
            <a:endParaRPr lang="en-US" sz="1200" dirty="0">
              <a:solidFill>
                <a:schemeClr val="tx2">
                  <a:shade val="90000"/>
                </a:schemeClr>
              </a:solidFill>
              <a:latin typeface="+mn-lt"/>
              <a:ea typeface="+mn-ea"/>
              <a:cs typeface="+mn-cs"/>
            </a:endParaRPr>
          </a:p>
          <a:p>
            <a:pPr algn="ctr" defTabSz="914400" fontAlgn="auto">
              <a:spcBef>
                <a:spcPts val="0"/>
              </a:spcBef>
              <a:spcAft>
                <a:spcPts val="0"/>
              </a:spcAft>
              <a:defRPr/>
            </a:pPr>
            <a:r>
              <a:rPr lang="en-US" sz="1200" dirty="0">
                <a:solidFill>
                  <a:schemeClr val="tx2">
                    <a:shade val="90000"/>
                  </a:schemeClr>
                </a:solidFill>
                <a:latin typeface="+mn-lt"/>
                <a:ea typeface="+mn-ea"/>
                <a:cs typeface="+mn-cs"/>
              </a:rPr>
              <a:t>Copyright © 2014 Pearson Education, Inc.</a:t>
            </a:r>
          </a:p>
        </p:txBody>
      </p:sp>
      <p:sp>
        <p:nvSpPr>
          <p:cNvPr id="8" name="Slide Number Placeholder 5"/>
          <p:cNvSpPr txBox="1">
            <a:spLocks/>
          </p:cNvSpPr>
          <p:nvPr userDrawn="1"/>
        </p:nvSpPr>
        <p:spPr>
          <a:xfrm>
            <a:off x="7934325" y="6416675"/>
            <a:ext cx="762000" cy="365125"/>
          </a:xfrm>
          <a:prstGeom prst="rect">
            <a:avLst/>
          </a:prstGeom>
        </p:spPr>
        <p:txBody>
          <a:bodyPr lIns="0" tIns="0" rIns="0" bIns="0" anchor="b"/>
          <a:lstStyle/>
          <a:p>
            <a:pPr algn="r" defTabSz="914400" fontAlgn="auto">
              <a:spcBef>
                <a:spcPts val="0"/>
              </a:spcBef>
              <a:spcAft>
                <a:spcPts val="0"/>
              </a:spcAft>
              <a:defRPr/>
            </a:pPr>
            <a:r>
              <a:rPr lang="en-US" sz="1200" dirty="0">
                <a:solidFill>
                  <a:schemeClr val="tx2">
                    <a:shade val="90000"/>
                  </a:schemeClr>
                </a:solidFill>
                <a:latin typeface="+mn-lt"/>
                <a:ea typeface="+mn-ea"/>
                <a:cs typeface="+mn-cs"/>
              </a:rPr>
              <a:t>9-</a:t>
            </a:r>
            <a:fld id="{833EE484-9A60-4183-8E18-208ECD5F5680}" type="slidenum">
              <a:rPr lang="en-US" sz="1200">
                <a:solidFill>
                  <a:schemeClr val="tx2">
                    <a:shade val="90000"/>
                  </a:schemeClr>
                </a:solidFill>
                <a:latin typeface="+mn-lt"/>
                <a:ea typeface="+mn-ea"/>
                <a:cs typeface="+mn-cs"/>
              </a:rPr>
              <a:pPr algn="r" defTabSz="914400" fontAlgn="auto">
                <a:spcBef>
                  <a:spcPts val="0"/>
                </a:spcBef>
                <a:spcAft>
                  <a:spcPts val="0"/>
                </a:spcAft>
                <a:defRPr/>
              </a:pPr>
              <a:t>‹#›</a:t>
            </a:fld>
            <a:endParaRPr lang="en-US" sz="1200" dirty="0">
              <a:solidFill>
                <a:schemeClr val="tx2">
                  <a:shade val="90000"/>
                </a:schemeClr>
              </a:solidFill>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E7AA9518-014D-4CEA-954A-60E8F18E9F1B}" type="datetimeFigureOut">
              <a:rPr lang="en-US" smtClean="0"/>
              <a:pPr>
                <a:defRPr/>
              </a:pPr>
              <a:t>1/15/2019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F669310-ED95-4F78-80C6-3E6BE4B07901}"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C8178831-2EFC-4CDC-9280-B15A1A7F9A87}" type="datetimeFigureOut">
              <a:rPr lang="en-US" smtClean="0"/>
              <a:pPr>
                <a:defRPr/>
              </a:pPr>
              <a:t>1/15/2019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0AB381B-5431-4F98-8ED5-E548ECDD7FFD}"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77AEE58A-D4BF-47FC-983C-40C3997B43A4}" type="datetimeFigureOut">
              <a:rPr lang="en-US" smtClean="0"/>
              <a:pPr>
                <a:defRPr/>
              </a:pPr>
              <a:t>1/15/2019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3410279-687C-4E4E-9BCD-7A413BACA8C4}"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219B5E-AF36-47E5-80D1-3258285BAE32}" type="datetimeFigureOut">
              <a:rPr lang="en-US" smtClean="0"/>
              <a:pPr/>
              <a:t>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07800-71D3-4247-90C2-E021C44416F9}" type="slidenum">
              <a:rPr lang="en-US" smtClean="0"/>
              <a:pPr/>
              <a:t>‹#›</a:t>
            </a:fld>
            <a:endParaRPr lang="en-US"/>
          </a:p>
        </p:txBody>
      </p:sp>
      <p:sp>
        <p:nvSpPr>
          <p:cNvPr id="6" name="Footer Placeholder 4"/>
          <p:cNvSpPr txBox="1">
            <a:spLocks/>
          </p:cNvSpPr>
          <p:nvPr userDrawn="1"/>
        </p:nvSpPr>
        <p:spPr>
          <a:xfrm>
            <a:off x="2895600" y="6416675"/>
            <a:ext cx="3352800" cy="365125"/>
          </a:xfrm>
          <a:prstGeom prst="rect">
            <a:avLst/>
          </a:prstGeom>
        </p:spPr>
        <p:txBody>
          <a:bodyPr lIns="0" tIns="0" rIns="0" bIns="0" anchor="b"/>
          <a:lstStyle/>
          <a:p>
            <a:pPr algn="ctr" defTabSz="914400" fontAlgn="auto">
              <a:spcBef>
                <a:spcPts val="0"/>
              </a:spcBef>
              <a:spcAft>
                <a:spcPts val="0"/>
              </a:spcAft>
              <a:defRPr/>
            </a:pPr>
            <a:endParaRPr lang="en-US" sz="1200" dirty="0">
              <a:solidFill>
                <a:schemeClr val="tx2">
                  <a:shade val="90000"/>
                </a:schemeClr>
              </a:solidFill>
              <a:latin typeface="+mn-lt"/>
              <a:ea typeface="+mn-ea"/>
              <a:cs typeface="+mn-cs"/>
            </a:endParaRPr>
          </a:p>
          <a:p>
            <a:pPr algn="ctr" defTabSz="914400" fontAlgn="auto">
              <a:spcBef>
                <a:spcPts val="0"/>
              </a:spcBef>
              <a:spcAft>
                <a:spcPts val="0"/>
              </a:spcAft>
              <a:defRPr/>
            </a:pPr>
            <a:r>
              <a:rPr lang="en-US" sz="1200" dirty="0">
                <a:solidFill>
                  <a:schemeClr val="tx2">
                    <a:shade val="90000"/>
                  </a:schemeClr>
                </a:solidFill>
                <a:latin typeface="+mn-lt"/>
                <a:ea typeface="+mn-ea"/>
                <a:cs typeface="+mn-cs"/>
              </a:rPr>
              <a:t>Copyright © 2014 Pearson Education, Inc.</a:t>
            </a:r>
          </a:p>
        </p:txBody>
      </p:sp>
      <p:sp>
        <p:nvSpPr>
          <p:cNvPr id="7" name="Slide Number Placeholder 5"/>
          <p:cNvSpPr txBox="1">
            <a:spLocks/>
          </p:cNvSpPr>
          <p:nvPr userDrawn="1"/>
        </p:nvSpPr>
        <p:spPr>
          <a:xfrm>
            <a:off x="7934325" y="6416675"/>
            <a:ext cx="762000" cy="365125"/>
          </a:xfrm>
          <a:prstGeom prst="rect">
            <a:avLst/>
          </a:prstGeom>
        </p:spPr>
        <p:txBody>
          <a:bodyPr lIns="0" tIns="0" rIns="0" bIns="0" anchor="b"/>
          <a:lstStyle/>
          <a:p>
            <a:pPr algn="r" defTabSz="914400" fontAlgn="auto">
              <a:spcBef>
                <a:spcPts val="0"/>
              </a:spcBef>
              <a:spcAft>
                <a:spcPts val="0"/>
              </a:spcAft>
              <a:defRPr/>
            </a:pPr>
            <a:r>
              <a:rPr lang="en-US" sz="1200" dirty="0">
                <a:solidFill>
                  <a:schemeClr val="tx2">
                    <a:shade val="90000"/>
                  </a:schemeClr>
                </a:solidFill>
                <a:latin typeface="+mn-lt"/>
                <a:ea typeface="+mn-ea"/>
                <a:cs typeface="+mn-cs"/>
              </a:rPr>
              <a:t>9-</a:t>
            </a:r>
            <a:fld id="{A712BCE2-1939-4E4F-A7F7-99B0F489CA36}" type="slidenum">
              <a:rPr lang="en-US" sz="1200">
                <a:solidFill>
                  <a:schemeClr val="tx2">
                    <a:shade val="90000"/>
                  </a:schemeClr>
                </a:solidFill>
                <a:latin typeface="+mn-lt"/>
                <a:ea typeface="+mn-ea"/>
                <a:cs typeface="+mn-cs"/>
              </a:rPr>
              <a:pPr algn="r" defTabSz="914400" fontAlgn="auto">
                <a:spcBef>
                  <a:spcPts val="0"/>
                </a:spcBef>
                <a:spcAft>
                  <a:spcPts val="0"/>
                </a:spcAft>
                <a:defRPr/>
              </a:pPr>
              <a:t>‹#›</a:t>
            </a:fld>
            <a:endParaRPr lang="en-US" sz="1200" dirty="0">
              <a:solidFill>
                <a:schemeClr val="tx2">
                  <a:shade val="90000"/>
                </a:schemeClr>
              </a:solidFill>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219B5E-AF36-47E5-80D1-3258285BAE32}" type="datetimeFigureOut">
              <a:rPr lang="en-US" smtClean="0"/>
              <a:pPr/>
              <a:t>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07800-71D3-4247-90C2-E021C44416F9}" type="slidenum">
              <a:rPr lang="en-US" smtClean="0"/>
              <a:pPr/>
              <a:t>‹#›</a:t>
            </a:fld>
            <a:endParaRPr lang="en-US"/>
          </a:p>
        </p:txBody>
      </p:sp>
      <p:sp>
        <p:nvSpPr>
          <p:cNvPr id="5" name="Footer Placeholder 4"/>
          <p:cNvSpPr txBox="1">
            <a:spLocks/>
          </p:cNvSpPr>
          <p:nvPr userDrawn="1"/>
        </p:nvSpPr>
        <p:spPr>
          <a:xfrm>
            <a:off x="2895600" y="6416675"/>
            <a:ext cx="3352800" cy="365125"/>
          </a:xfrm>
          <a:prstGeom prst="rect">
            <a:avLst/>
          </a:prstGeom>
        </p:spPr>
        <p:txBody>
          <a:bodyPr lIns="0" tIns="0" rIns="0" bIns="0" anchor="b"/>
          <a:lstStyle/>
          <a:p>
            <a:pPr algn="ctr" defTabSz="914400" fontAlgn="auto">
              <a:spcBef>
                <a:spcPts val="0"/>
              </a:spcBef>
              <a:spcAft>
                <a:spcPts val="0"/>
              </a:spcAft>
              <a:defRPr/>
            </a:pPr>
            <a:endParaRPr lang="en-US" sz="1200" dirty="0">
              <a:solidFill>
                <a:schemeClr val="tx2">
                  <a:shade val="90000"/>
                </a:schemeClr>
              </a:solidFill>
              <a:latin typeface="+mn-lt"/>
              <a:ea typeface="+mn-ea"/>
              <a:cs typeface="+mn-cs"/>
            </a:endParaRPr>
          </a:p>
          <a:p>
            <a:pPr algn="ctr" defTabSz="914400" fontAlgn="auto">
              <a:spcBef>
                <a:spcPts val="0"/>
              </a:spcBef>
              <a:spcAft>
                <a:spcPts val="0"/>
              </a:spcAft>
              <a:defRPr/>
            </a:pPr>
            <a:r>
              <a:rPr lang="en-US" sz="1200" dirty="0">
                <a:solidFill>
                  <a:schemeClr val="tx2">
                    <a:shade val="90000"/>
                  </a:schemeClr>
                </a:solidFill>
                <a:latin typeface="+mn-lt"/>
                <a:ea typeface="+mn-ea"/>
                <a:cs typeface="+mn-cs"/>
              </a:rPr>
              <a:t>Copyright © 2014 Pearson Education, Inc.</a:t>
            </a:r>
          </a:p>
        </p:txBody>
      </p:sp>
      <p:sp>
        <p:nvSpPr>
          <p:cNvPr id="6" name="Slide Number Placeholder 5"/>
          <p:cNvSpPr txBox="1">
            <a:spLocks/>
          </p:cNvSpPr>
          <p:nvPr userDrawn="1"/>
        </p:nvSpPr>
        <p:spPr>
          <a:xfrm>
            <a:off x="7934325" y="6416675"/>
            <a:ext cx="762000" cy="365125"/>
          </a:xfrm>
          <a:prstGeom prst="rect">
            <a:avLst/>
          </a:prstGeom>
        </p:spPr>
        <p:txBody>
          <a:bodyPr lIns="0" tIns="0" rIns="0" bIns="0" anchor="b"/>
          <a:lstStyle/>
          <a:p>
            <a:pPr algn="r" defTabSz="914400" fontAlgn="auto">
              <a:spcBef>
                <a:spcPts val="0"/>
              </a:spcBef>
              <a:spcAft>
                <a:spcPts val="0"/>
              </a:spcAft>
              <a:defRPr/>
            </a:pPr>
            <a:r>
              <a:rPr lang="en-US" sz="1200" dirty="0">
                <a:solidFill>
                  <a:schemeClr val="tx2">
                    <a:shade val="90000"/>
                  </a:schemeClr>
                </a:solidFill>
                <a:latin typeface="+mn-lt"/>
                <a:ea typeface="+mn-ea"/>
                <a:cs typeface="+mn-cs"/>
              </a:rPr>
              <a:t>9-</a:t>
            </a:r>
            <a:fld id="{FD72D4C4-03F7-4D74-A5E5-694C833FE493}" type="slidenum">
              <a:rPr lang="en-US" sz="1200">
                <a:solidFill>
                  <a:schemeClr val="tx2">
                    <a:shade val="90000"/>
                  </a:schemeClr>
                </a:solidFill>
                <a:latin typeface="+mn-lt"/>
                <a:ea typeface="+mn-ea"/>
                <a:cs typeface="+mn-cs"/>
              </a:rPr>
              <a:pPr algn="r" defTabSz="914400" fontAlgn="auto">
                <a:spcBef>
                  <a:spcPts val="0"/>
                </a:spcBef>
                <a:spcAft>
                  <a:spcPts val="0"/>
                </a:spcAft>
                <a:defRPr/>
              </a:pPr>
              <a:t>‹#›</a:t>
            </a:fld>
            <a:endParaRPr lang="en-US" sz="1200" dirty="0">
              <a:solidFill>
                <a:schemeClr val="tx2">
                  <a:shade val="90000"/>
                </a:schemeClr>
              </a:solidFill>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2510BD4-B4F2-4387-A42B-F4F37BACD5E1}" type="datetimeFigureOut">
              <a:rPr lang="en-US" smtClean="0"/>
              <a:pPr>
                <a:defRPr/>
              </a:pPr>
              <a:t>1/15/2019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2BFBE73-D5E7-4690-9FCA-3ACB287ACCFF}"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F9A976B-3ABA-43BD-BDC7-7BBAD7823D49}" type="datetimeFigureOut">
              <a:rPr lang="en-US" smtClean="0"/>
              <a:pPr>
                <a:defRPr/>
              </a:pPr>
              <a:t>1/15/2019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74FA4EB-1494-44FA-A70F-A6D578EF835D}"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07DC1B2-BDC4-4754-9704-23A633648AA7}" type="datetimeFigureOut">
              <a:rPr lang="en-US" smtClean="0"/>
              <a:pPr>
                <a:defRPr/>
              </a:pPr>
              <a:t>1/15/2019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1B21FA5-D0A7-42A5-A651-CFFA197BC04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33578"/>
            <a:ext cx="7772400" cy="1647646"/>
          </a:xfrm>
        </p:spPr>
        <p:txBody>
          <a:bodyPr/>
          <a:lstStyle/>
          <a:p>
            <a:pPr fontAlgn="auto">
              <a:spcAft>
                <a:spcPts val="0"/>
              </a:spcAft>
              <a:defRPr/>
            </a:pPr>
            <a:r>
              <a:rPr lang="en-US" dirty="0" smtClean="0"/>
              <a:t>Chapter 9</a:t>
            </a:r>
            <a:endParaRPr lang="en-US" dirty="0"/>
          </a:p>
        </p:txBody>
      </p:sp>
      <p:sp>
        <p:nvSpPr>
          <p:cNvPr id="14338" name="Subtitle 2"/>
          <p:cNvSpPr>
            <a:spLocks noGrp="1"/>
          </p:cNvSpPr>
          <p:nvPr>
            <p:ph type="subTitle" idx="1"/>
          </p:nvPr>
        </p:nvSpPr>
        <p:spPr>
          <a:xfrm>
            <a:off x="1371600" y="3140015"/>
            <a:ext cx="6400800" cy="2498785"/>
          </a:xfrm>
        </p:spPr>
        <p:txBody>
          <a:bodyPr>
            <a:normAutofit/>
          </a:bodyPr>
          <a:lstStyle/>
          <a:p>
            <a:pPr marR="0"/>
            <a:r>
              <a:rPr lang="en-US" sz="4800" b="1" dirty="0" smtClean="0">
                <a:solidFill>
                  <a:srgbClr val="0070C0"/>
                </a:solidFill>
              </a:rPr>
              <a:t>Selecting the Sample</a:t>
            </a:r>
          </a:p>
        </p:txBody>
      </p:sp>
      <p:sp>
        <p:nvSpPr>
          <p:cNvPr id="14339" name="Rectangle 3"/>
          <p:cNvSpPr>
            <a:spLocks noChangeArrowheads="1"/>
          </p:cNvSpPr>
          <p:nvPr/>
        </p:nvSpPr>
        <p:spPr bwMode="auto">
          <a:xfrm>
            <a:off x="2990850" y="6315075"/>
            <a:ext cx="2968625" cy="274638"/>
          </a:xfrm>
          <a:prstGeom prst="rect">
            <a:avLst/>
          </a:prstGeom>
          <a:noFill/>
          <a:ln w="9525">
            <a:noFill/>
            <a:miter lim="800000"/>
            <a:headEnd/>
            <a:tailEnd/>
          </a:ln>
        </p:spPr>
        <p:txBody>
          <a:bodyPr wrap="none">
            <a:prstTxWarp prst="textNoShape">
              <a:avLst/>
            </a:prstTxWarp>
            <a:spAutoFit/>
          </a:bodyPr>
          <a:lstStyle/>
          <a:p>
            <a:r>
              <a:rPr lang="en-US" sz="1200">
                <a:latin typeface="Constantia" pitchFamily="-72" charset="0"/>
              </a:rPr>
              <a:t>Copyright © 2014 Pearson Education, Inc. </a:t>
            </a:r>
          </a:p>
        </p:txBody>
      </p:sp>
      <p:sp>
        <p:nvSpPr>
          <p:cNvPr id="14340" name="Slide Number Placeholder 8"/>
          <p:cNvSpPr>
            <a:spLocks noGrp="1"/>
          </p:cNvSpPr>
          <p:nvPr/>
        </p:nvSpPr>
        <p:spPr bwMode="auto">
          <a:xfrm>
            <a:off x="8077200" y="6172200"/>
            <a:ext cx="762000" cy="365125"/>
          </a:xfrm>
          <a:prstGeom prst="rect">
            <a:avLst/>
          </a:prstGeom>
          <a:noFill/>
          <a:ln w="9525">
            <a:noFill/>
            <a:miter lim="800000"/>
            <a:headEnd/>
            <a:tailEnd/>
          </a:ln>
        </p:spPr>
        <p:txBody>
          <a:bodyPr lIns="0" tIns="0" rIns="0" bIns="0" anchor="b">
            <a:prstTxWarp prst="textNoShape">
              <a:avLst/>
            </a:prstTxWarp>
          </a:bodyPr>
          <a:lstStyle/>
          <a:p>
            <a:pPr algn="r" defTabSz="914400"/>
            <a:fld id="{E0DB3FEB-EFBC-4669-9340-55D05B8C5D6C}" type="slidenum">
              <a:rPr lang="en-US" sz="1200">
                <a:solidFill>
                  <a:srgbClr val="D1EAEE"/>
                </a:solidFill>
                <a:latin typeface="Constantia" pitchFamily="-72" charset="0"/>
              </a:rPr>
              <a:pPr algn="r" defTabSz="914400"/>
              <a:t>1</a:t>
            </a:fld>
            <a:endParaRPr lang="en-US" sz="1200">
              <a:solidFill>
                <a:srgbClr val="D1EAEE"/>
              </a:solidFill>
              <a:latin typeface="Constantia" pitchFamily="-7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b="1" dirty="0">
                <a:solidFill>
                  <a:srgbClr val="FF0000"/>
                </a:solidFill>
                <a:latin typeface="Trebuchet MS" pitchFamily="-72" charset="0"/>
              </a:rPr>
              <a:t>Reasons for Taking a Sample</a:t>
            </a:r>
          </a:p>
        </p:txBody>
      </p:sp>
      <p:sp>
        <p:nvSpPr>
          <p:cNvPr id="38914" name="Content Placeholder 2"/>
          <p:cNvSpPr>
            <a:spLocks noGrp="1"/>
          </p:cNvSpPr>
          <p:nvPr>
            <p:ph idx="1"/>
          </p:nvPr>
        </p:nvSpPr>
        <p:spPr/>
        <p:txBody>
          <a:bodyPr/>
          <a:lstStyle/>
          <a:p>
            <a:r>
              <a:rPr lang="en-US" b="1" dirty="0" smtClean="0">
                <a:solidFill>
                  <a:srgbClr val="00B050"/>
                </a:solidFill>
              </a:rPr>
              <a:t>Why a sample is almost always more desirable than a census? </a:t>
            </a:r>
            <a:r>
              <a:rPr lang="en-US" dirty="0" smtClean="0"/>
              <a:t>Taking a sample is less expensive than taking a census.</a:t>
            </a:r>
            <a:endParaRPr lang="en-US" b="1" dirty="0" smtClean="0">
              <a:solidFill>
                <a:srgbClr val="00B050"/>
              </a:solidFill>
            </a:endParaRPr>
          </a:p>
          <a:p>
            <a:pPr>
              <a:buNone/>
            </a:pPr>
            <a:r>
              <a:rPr lang="en-US" dirty="0" smtClean="0"/>
              <a:t>1-Practical </a:t>
            </a:r>
            <a:r>
              <a:rPr lang="en-US" dirty="0"/>
              <a:t>considerations such as cost and population size </a:t>
            </a:r>
          </a:p>
          <a:p>
            <a:pPr>
              <a:lnSpc>
                <a:spcPct val="90000"/>
              </a:lnSpc>
              <a:buNone/>
            </a:pPr>
            <a:r>
              <a:rPr lang="en-US" dirty="0" smtClean="0"/>
              <a:t>2-Inability </a:t>
            </a:r>
            <a:r>
              <a:rPr lang="en-US" dirty="0"/>
              <a:t>of researcher to analyze huge amounts of data generated by census</a:t>
            </a:r>
          </a:p>
          <a:p>
            <a:pPr>
              <a:lnSpc>
                <a:spcPct val="90000"/>
              </a:lnSpc>
              <a:buFontTx/>
              <a:buNone/>
            </a:pPr>
            <a:r>
              <a:rPr lang="en-US" sz="2000" dirty="0">
                <a:latin typeface="Trebuchet MS" pitchFamily="-72" charset="0"/>
              </a:rPr>
              <a:t>	</a:t>
            </a:r>
            <a:endParaRPr lang="en-US" dirty="0">
              <a:latin typeface="Trebuchet MS" pitchFamily="-7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normAutofit fontScale="90000"/>
          </a:bodyPr>
          <a:lstStyle/>
          <a:p>
            <a:r>
              <a:rPr lang="en-US" b="1" dirty="0" smtClean="0">
                <a:solidFill>
                  <a:srgbClr val="FF0000"/>
                </a:solidFill>
                <a:latin typeface="Trebuchet MS" pitchFamily="-72" charset="0"/>
              </a:rPr>
              <a:t>Probability versus </a:t>
            </a:r>
            <a:r>
              <a:rPr lang="en-US" b="1" dirty="0" err="1" smtClean="0">
                <a:solidFill>
                  <a:srgbClr val="FF0000"/>
                </a:solidFill>
                <a:latin typeface="Trebuchet MS" pitchFamily="-72" charset="0"/>
              </a:rPr>
              <a:t>Nonprobability</a:t>
            </a:r>
            <a:r>
              <a:rPr lang="en-US" b="1" dirty="0" smtClean="0">
                <a:solidFill>
                  <a:srgbClr val="FF0000"/>
                </a:solidFill>
                <a:latin typeface="Trebuchet MS" pitchFamily="-72" charset="0"/>
              </a:rPr>
              <a:t> sampling</a:t>
            </a:r>
          </a:p>
        </p:txBody>
      </p:sp>
      <p:sp>
        <p:nvSpPr>
          <p:cNvPr id="40962" name="Content Placeholder 2"/>
          <p:cNvSpPr>
            <a:spLocks noGrp="1"/>
          </p:cNvSpPr>
          <p:nvPr>
            <p:ph idx="1"/>
          </p:nvPr>
        </p:nvSpPr>
        <p:spPr/>
        <p:txBody>
          <a:bodyPr>
            <a:normAutofit lnSpcReduction="10000"/>
          </a:bodyPr>
          <a:lstStyle/>
          <a:p>
            <a:r>
              <a:rPr lang="en-US" b="1" dirty="0" smtClean="0"/>
              <a:t>All sample designs fall into one of two categories;</a:t>
            </a:r>
          </a:p>
          <a:p>
            <a:pPr>
              <a:buNone/>
            </a:pPr>
            <a:r>
              <a:rPr lang="en-US" b="1" dirty="0" smtClean="0">
                <a:solidFill>
                  <a:srgbClr val="FF00FF"/>
                </a:solidFill>
              </a:rPr>
              <a:t>1-Probability </a:t>
            </a:r>
            <a:r>
              <a:rPr lang="en-US" b="1" dirty="0">
                <a:solidFill>
                  <a:srgbClr val="FF00FF"/>
                </a:solidFill>
              </a:rPr>
              <a:t>samples: </a:t>
            </a:r>
            <a:r>
              <a:rPr lang="en-US" dirty="0"/>
              <a:t>ones in which members of the population have a known chance (probability) of being selected into the sample</a:t>
            </a:r>
          </a:p>
          <a:p>
            <a:pPr>
              <a:buNone/>
            </a:pPr>
            <a:r>
              <a:rPr lang="en-US" b="1" dirty="0" smtClean="0">
                <a:solidFill>
                  <a:srgbClr val="FF00FF"/>
                </a:solidFill>
              </a:rPr>
              <a:t>2-Nonprobability </a:t>
            </a:r>
            <a:r>
              <a:rPr lang="en-US" b="1" dirty="0">
                <a:solidFill>
                  <a:srgbClr val="FF00FF"/>
                </a:solidFill>
              </a:rPr>
              <a:t>samples</a:t>
            </a:r>
            <a:r>
              <a:rPr lang="en-US" dirty="0">
                <a:solidFill>
                  <a:srgbClr val="FF00FF"/>
                </a:solidFill>
              </a:rPr>
              <a:t>: </a:t>
            </a:r>
            <a:r>
              <a:rPr lang="en-US" dirty="0"/>
              <a:t>instances in which the chances (probability) of selecting members from the population into the sample are unknown</a:t>
            </a:r>
          </a:p>
          <a:p>
            <a:endParaRPr lang="en-US" dirty="0">
              <a:latin typeface="Trebuchet MS" pitchFamily="-7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15660" y="274638"/>
            <a:ext cx="8686800" cy="1143000"/>
          </a:xfrm>
        </p:spPr>
        <p:txBody>
          <a:bodyPr>
            <a:normAutofit fontScale="90000"/>
          </a:bodyPr>
          <a:lstStyle/>
          <a:p>
            <a:pPr algn="l" fontAlgn="auto">
              <a:spcAft>
                <a:spcPts val="0"/>
              </a:spcAft>
              <a:defRPr/>
            </a:pPr>
            <a:r>
              <a:rPr lang="en-US" b="1" u="sng" dirty="0" smtClean="0">
                <a:solidFill>
                  <a:srgbClr val="FF0000"/>
                </a:solidFill>
                <a:latin typeface="Trebuchet MS" charset="0"/>
                <a:ea typeface="+mj-ea"/>
                <a:cs typeface="+mj-cs"/>
              </a:rPr>
              <a:t>First: </a:t>
            </a:r>
            <a:r>
              <a:rPr lang="en-US" b="1" u="sng" dirty="0" smtClean="0">
                <a:solidFill>
                  <a:srgbClr val="FF00FF"/>
                </a:solidFill>
                <a:latin typeface="Trebuchet MS" charset="0"/>
                <a:ea typeface="+mj-ea"/>
                <a:cs typeface="+mj-cs"/>
              </a:rPr>
              <a:t>Probability Sampling Methods</a:t>
            </a:r>
            <a:endParaRPr lang="en-US" b="1" u="sng" dirty="0">
              <a:solidFill>
                <a:srgbClr val="FF00FF"/>
              </a:solidFill>
              <a:latin typeface="Trebuchet MS" charset="0"/>
              <a:ea typeface="+mj-ea"/>
              <a:cs typeface="+mj-cs"/>
            </a:endParaRPr>
          </a:p>
        </p:txBody>
      </p:sp>
      <p:sp>
        <p:nvSpPr>
          <p:cNvPr id="43010" name="Content Placeholder 2"/>
          <p:cNvSpPr>
            <a:spLocks noGrp="1"/>
          </p:cNvSpPr>
          <p:nvPr>
            <p:ph idx="1"/>
          </p:nvPr>
        </p:nvSpPr>
        <p:spPr/>
        <p:txBody>
          <a:bodyPr/>
          <a:lstStyle/>
          <a:p>
            <a:r>
              <a:rPr lang="en-US" b="1" dirty="0" smtClean="0"/>
              <a:t>Thee are four methods;</a:t>
            </a:r>
          </a:p>
          <a:p>
            <a:pPr>
              <a:buNone/>
            </a:pPr>
            <a:r>
              <a:rPr lang="en-US" dirty="0" smtClean="0"/>
              <a:t>1-Simple </a:t>
            </a:r>
            <a:r>
              <a:rPr lang="en-US" dirty="0"/>
              <a:t>random sampling</a:t>
            </a:r>
          </a:p>
          <a:p>
            <a:pPr>
              <a:buNone/>
            </a:pPr>
            <a:r>
              <a:rPr lang="en-US" dirty="0" smtClean="0"/>
              <a:t>2-Systematic </a:t>
            </a:r>
            <a:r>
              <a:rPr lang="en-US" dirty="0"/>
              <a:t>sampling</a:t>
            </a:r>
          </a:p>
          <a:p>
            <a:pPr>
              <a:buNone/>
            </a:pPr>
            <a:r>
              <a:rPr lang="en-US" dirty="0" smtClean="0"/>
              <a:t>3-Cluster </a:t>
            </a:r>
            <a:r>
              <a:rPr lang="en-US" dirty="0"/>
              <a:t>sampling</a:t>
            </a:r>
          </a:p>
          <a:p>
            <a:pPr>
              <a:buNone/>
            </a:pPr>
            <a:r>
              <a:rPr lang="en-US" dirty="0" smtClean="0"/>
              <a:t>4-Stratified </a:t>
            </a:r>
            <a:r>
              <a:rPr lang="en-US" dirty="0"/>
              <a:t>sampling</a:t>
            </a:r>
          </a:p>
          <a:p>
            <a:endParaRPr lang="en-US" dirty="0">
              <a:latin typeface="Trebuchet MS" pitchFamily="-72"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457200" y="274638"/>
            <a:ext cx="8229600" cy="45719"/>
          </a:xfrm>
        </p:spPr>
        <p:txBody>
          <a:bodyPr>
            <a:normAutofit fontScale="90000"/>
          </a:bodyPr>
          <a:lstStyle/>
          <a:p>
            <a:endParaRPr lang="en-US" dirty="0" smtClean="0"/>
          </a:p>
        </p:txBody>
      </p:sp>
      <p:sp>
        <p:nvSpPr>
          <p:cNvPr id="45058" name="Content Placeholder 2"/>
          <p:cNvSpPr>
            <a:spLocks noGrp="1"/>
          </p:cNvSpPr>
          <p:nvPr>
            <p:ph idx="1"/>
          </p:nvPr>
        </p:nvSpPr>
        <p:spPr>
          <a:xfrm>
            <a:off x="457200" y="698740"/>
            <a:ext cx="8229600" cy="5427423"/>
          </a:xfrm>
        </p:spPr>
        <p:txBody>
          <a:bodyPr/>
          <a:lstStyle/>
          <a:p>
            <a:pPr>
              <a:buNone/>
            </a:pPr>
            <a:r>
              <a:rPr lang="en-US" b="1" dirty="0" smtClean="0">
                <a:solidFill>
                  <a:srgbClr val="7030A0"/>
                </a:solidFill>
              </a:rPr>
              <a:t>1-Simple </a:t>
            </a:r>
            <a:r>
              <a:rPr lang="en-US" b="1" dirty="0">
                <a:solidFill>
                  <a:srgbClr val="7030A0"/>
                </a:solidFill>
              </a:rPr>
              <a:t>random sampling: </a:t>
            </a:r>
            <a:r>
              <a:rPr lang="en-US" dirty="0"/>
              <a:t>the probability of being selected into the sample is </a:t>
            </a:r>
            <a:r>
              <a:rPr lang="ja-JP" altLang="en-US">
                <a:ea typeface="HGP明朝E" charset="-128"/>
                <a:cs typeface="HGP明朝E" charset="-128"/>
              </a:rPr>
              <a:t>“</a:t>
            </a:r>
            <a:r>
              <a:rPr lang="en-US" dirty="0"/>
              <a:t>known</a:t>
            </a:r>
            <a:r>
              <a:rPr lang="ja-JP" altLang="en-US">
                <a:ea typeface="HGP明朝E" charset="-128"/>
                <a:cs typeface="HGP明朝E" charset="-128"/>
              </a:rPr>
              <a:t>”</a:t>
            </a:r>
            <a:r>
              <a:rPr lang="en-US" dirty="0"/>
              <a:t> and equal for all members of the population. </a:t>
            </a:r>
            <a:endParaRPr lang="en-US" dirty="0" smtClean="0"/>
          </a:p>
          <a:p>
            <a:pPr>
              <a:buFontTx/>
              <a:buChar char="-"/>
            </a:pPr>
            <a:r>
              <a:rPr lang="en-US" dirty="0" smtClean="0"/>
              <a:t>This probability is expressed by the following formula;</a:t>
            </a:r>
          </a:p>
          <a:p>
            <a:pPr>
              <a:buNone/>
            </a:pPr>
            <a:endParaRPr lang="en-US" dirty="0" smtClean="0"/>
          </a:p>
          <a:p>
            <a:pPr>
              <a:buNone/>
            </a:pPr>
            <a:r>
              <a:rPr lang="en-US" sz="2800" b="1" dirty="0" smtClean="0"/>
              <a:t>Probability of selection= Sample size/ Population size</a:t>
            </a:r>
            <a:endParaRPr lang="en-US" sz="2800" b="1" dirty="0"/>
          </a:p>
          <a:p>
            <a:pPr>
              <a:buNone/>
            </a:pPr>
            <a:endParaRPr lang="en-US" dirty="0">
              <a:latin typeface="Trebuchet MS" pitchFamily="-72" charset="0"/>
            </a:endParaRPr>
          </a:p>
        </p:txBody>
      </p:sp>
      <p:graphicFrame>
        <p:nvGraphicFramePr>
          <p:cNvPr id="6" name="Table 5"/>
          <p:cNvGraphicFramePr>
            <a:graphicFrameLocks noGrp="1"/>
          </p:cNvGraphicFramePr>
          <p:nvPr/>
        </p:nvGraphicFramePr>
        <p:xfrm>
          <a:off x="534838" y="3510951"/>
          <a:ext cx="7901796" cy="1535502"/>
        </p:xfrm>
        <a:graphic>
          <a:graphicData uri="http://schemas.openxmlformats.org/drawingml/2006/table">
            <a:tbl>
              <a:tblPr/>
              <a:tblGrid>
                <a:gridCol w="7901796">
                  <a:extLst>
                    <a:ext uri="{9D8B030D-6E8A-4147-A177-3AD203B41FA5}">
                      <a16:colId xmlns:a16="http://schemas.microsoft.com/office/drawing/2014/main" val="20000"/>
                    </a:ext>
                  </a:extLst>
                </a:gridCol>
              </a:tblGrid>
              <a:tr h="1535502">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457200" y="274638"/>
            <a:ext cx="8229600" cy="268826"/>
          </a:xfrm>
        </p:spPr>
        <p:txBody>
          <a:bodyPr>
            <a:normAutofit fontScale="90000"/>
          </a:bodyPr>
          <a:lstStyle/>
          <a:p>
            <a:endParaRPr lang="en-US" dirty="0"/>
          </a:p>
        </p:txBody>
      </p:sp>
      <p:sp>
        <p:nvSpPr>
          <p:cNvPr id="47106" name="Content Placeholder 2"/>
          <p:cNvSpPr>
            <a:spLocks noGrp="1"/>
          </p:cNvSpPr>
          <p:nvPr>
            <p:ph idx="1"/>
          </p:nvPr>
        </p:nvSpPr>
        <p:spPr>
          <a:xfrm>
            <a:off x="457200" y="819509"/>
            <a:ext cx="7924800" cy="4350979"/>
          </a:xfrm>
        </p:spPr>
        <p:txBody>
          <a:bodyPr/>
          <a:lstStyle/>
          <a:p>
            <a:r>
              <a:rPr lang="en-US" dirty="0"/>
              <a:t> The </a:t>
            </a:r>
            <a:r>
              <a:rPr lang="en-US" b="1" dirty="0">
                <a:solidFill>
                  <a:srgbClr val="002060"/>
                </a:solidFill>
              </a:rPr>
              <a:t>random device method  </a:t>
            </a:r>
            <a:r>
              <a:rPr lang="en-US" dirty="0"/>
              <a:t>involves using an apparatus of some sort to ensure that every member of the population has the same chance of being selected into the </a:t>
            </a:r>
            <a:r>
              <a:rPr lang="en-US" dirty="0" smtClean="0"/>
              <a:t>sample.</a:t>
            </a:r>
            <a:endParaRPr lang="en-US" dirty="0">
              <a:latin typeface="Trebuchet MS" pitchFamily="-72" charset="0"/>
            </a:endParaRPr>
          </a:p>
          <a:p>
            <a:pPr>
              <a:buNone/>
            </a:pPr>
            <a:r>
              <a:rPr lang="en-US" dirty="0" smtClean="0"/>
              <a:t>- The “random device” is a form of simple random sampling.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457200" y="274638"/>
            <a:ext cx="8229600" cy="449981"/>
          </a:xfrm>
        </p:spPr>
        <p:txBody>
          <a:bodyPr>
            <a:normAutofit fontScale="90000"/>
          </a:bodyPr>
          <a:lstStyle/>
          <a:p>
            <a:endParaRPr lang="en-US" dirty="0"/>
          </a:p>
        </p:txBody>
      </p:sp>
      <p:sp>
        <p:nvSpPr>
          <p:cNvPr id="49154" name="Content Placeholder 2"/>
          <p:cNvSpPr>
            <a:spLocks noGrp="1"/>
          </p:cNvSpPr>
          <p:nvPr>
            <p:ph idx="1"/>
          </p:nvPr>
        </p:nvSpPr>
        <p:spPr>
          <a:xfrm>
            <a:off x="457200" y="957532"/>
            <a:ext cx="7924800" cy="4582843"/>
          </a:xfrm>
        </p:spPr>
        <p:txBody>
          <a:bodyPr/>
          <a:lstStyle/>
          <a:p>
            <a:r>
              <a:rPr lang="en-US" dirty="0"/>
              <a:t>The </a:t>
            </a:r>
            <a:r>
              <a:rPr lang="en-US" b="1" dirty="0">
                <a:solidFill>
                  <a:srgbClr val="002060"/>
                </a:solidFill>
              </a:rPr>
              <a:t>random numbers method </a:t>
            </a:r>
            <a:r>
              <a:rPr lang="en-US" dirty="0"/>
              <a:t>involves small populations that are easily accommodated by the physical aspects of the </a:t>
            </a:r>
            <a:r>
              <a:rPr lang="en-US" dirty="0" smtClean="0"/>
              <a:t>device.</a:t>
            </a:r>
            <a:r>
              <a:rPr lang="en-US" dirty="0">
                <a:latin typeface="Trebuchet MS" pitchFamily="-72" charset="0"/>
              </a:rPr>
              <a:t> </a:t>
            </a:r>
            <a:r>
              <a:rPr lang="en-US" dirty="0" smtClean="0">
                <a:latin typeface="Trebuchet MS" pitchFamily="-72" charset="0"/>
              </a:rPr>
              <a:t> </a:t>
            </a:r>
          </a:p>
          <a:p>
            <a:pPr>
              <a:buNone/>
            </a:pPr>
            <a:endParaRPr lang="en-US" dirty="0" smtClean="0">
              <a:latin typeface="Trebuchet MS" pitchFamily="-72" charset="0"/>
            </a:endParaRPr>
          </a:p>
          <a:p>
            <a:pPr>
              <a:buFontTx/>
              <a:buChar char="-"/>
            </a:pPr>
            <a:r>
              <a:rPr lang="en-US" dirty="0" smtClean="0">
                <a:latin typeface="Trebuchet MS" pitchFamily="-72" charset="0"/>
              </a:rPr>
              <a:t>Go to p.245 and read the steps                                                      </a:t>
            </a:r>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20358"/>
            <a:ext cx="8229600" cy="5805806"/>
          </a:xfrm>
        </p:spPr>
        <p:txBody>
          <a:bodyPr/>
          <a:lstStyle/>
          <a:p>
            <a:r>
              <a:rPr lang="en-US" sz="2800" b="1" dirty="0" smtClean="0">
                <a:solidFill>
                  <a:srgbClr val="002060"/>
                </a:solidFill>
              </a:rPr>
              <a:t>Simple random sampling used in practice; </a:t>
            </a:r>
            <a:r>
              <a:rPr lang="en-US" sz="2800" dirty="0" smtClean="0"/>
              <a:t>there are two practical application in which simple random sample designs are employed quite successfully;</a:t>
            </a:r>
          </a:p>
          <a:p>
            <a:pPr marL="514350" indent="-514350">
              <a:buAutoNum type="alphaLcParenR"/>
            </a:pPr>
            <a:r>
              <a:rPr lang="en-US" sz="2800" b="1" smtClean="0">
                <a:solidFill>
                  <a:srgbClr val="0070C0"/>
                </a:solidFill>
              </a:rPr>
              <a:t>Random digit </a:t>
            </a:r>
            <a:r>
              <a:rPr lang="en-US" sz="2800" b="1" dirty="0" smtClean="0">
                <a:solidFill>
                  <a:srgbClr val="0070C0"/>
                </a:solidFill>
              </a:rPr>
              <a:t>dialing;</a:t>
            </a:r>
            <a:r>
              <a:rPr lang="en-US" sz="2800" dirty="0" smtClean="0"/>
              <a:t> is used in telephone survey to overcome the problems of unlisted and new telephone number.</a:t>
            </a:r>
          </a:p>
          <a:p>
            <a:pPr marL="514350" indent="-514350">
              <a:buNone/>
            </a:pPr>
            <a:r>
              <a:rPr lang="en-US" sz="2800" b="1" dirty="0">
                <a:solidFill>
                  <a:srgbClr val="0070C0"/>
                </a:solidFill>
              </a:rPr>
              <a:t> </a:t>
            </a:r>
            <a:r>
              <a:rPr lang="en-US" sz="2800" b="1" dirty="0" smtClean="0">
                <a:solidFill>
                  <a:srgbClr val="0070C0"/>
                </a:solidFill>
              </a:rPr>
              <a:t>      </a:t>
            </a:r>
            <a:r>
              <a:rPr lang="en-US" sz="2800" dirty="0" smtClean="0"/>
              <a:t>- It may result in large number of calls to non existing telephone numbers.</a:t>
            </a:r>
          </a:p>
          <a:p>
            <a:pPr marL="514350" indent="-514350">
              <a:buNone/>
            </a:pPr>
            <a:r>
              <a:rPr lang="en-US" sz="2800" b="1" dirty="0" smtClean="0">
                <a:solidFill>
                  <a:srgbClr val="0070C0"/>
                </a:solidFill>
              </a:rPr>
              <a:t>B) Plus-one dialing; </a:t>
            </a:r>
            <a:r>
              <a:rPr lang="en-US" sz="2800" dirty="0" smtClean="0"/>
              <a:t>a convenient variation of random digit dialing.</a:t>
            </a:r>
          </a:p>
          <a:p>
            <a:pPr marL="514350" indent="-514350">
              <a:buNone/>
            </a:pPr>
            <a:r>
              <a:rPr lang="en-US" sz="2800" dirty="0"/>
              <a:t> </a:t>
            </a:r>
            <a:r>
              <a:rPr lang="en-US" sz="2800" dirty="0" smtClean="0"/>
              <a:t>     -Plus-one dialing procedure, in which numbers are selected from a telephone directory and a digit.</a:t>
            </a:r>
          </a:p>
          <a:p>
            <a:pPr marL="514350" indent="-514350">
              <a:buNone/>
            </a:pPr>
            <a:endParaRPr lang="en-US" b="1" dirty="0">
              <a:solidFill>
                <a:srgbClr val="0070C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flipV="1">
            <a:off x="457200" y="0"/>
            <a:ext cx="8229600" cy="274638"/>
          </a:xfrm>
        </p:spPr>
        <p:txBody>
          <a:bodyPr>
            <a:normAutofit fontScale="90000"/>
          </a:bodyPr>
          <a:lstStyle/>
          <a:p>
            <a:endParaRPr lang="en-US" dirty="0" smtClean="0"/>
          </a:p>
        </p:txBody>
      </p:sp>
      <p:sp>
        <p:nvSpPr>
          <p:cNvPr id="51202" name="Content Placeholder 2"/>
          <p:cNvSpPr>
            <a:spLocks noGrp="1"/>
          </p:cNvSpPr>
          <p:nvPr>
            <p:ph idx="1"/>
          </p:nvPr>
        </p:nvSpPr>
        <p:spPr>
          <a:xfrm>
            <a:off x="457200" y="274638"/>
            <a:ext cx="8229600" cy="5851525"/>
          </a:xfrm>
        </p:spPr>
        <p:txBody>
          <a:bodyPr/>
          <a:lstStyle/>
          <a:p>
            <a:pPr>
              <a:buNone/>
            </a:pPr>
            <a:r>
              <a:rPr lang="en-US" b="1" dirty="0" smtClean="0">
                <a:solidFill>
                  <a:srgbClr val="7030A0"/>
                </a:solidFill>
              </a:rPr>
              <a:t>2-Systematic </a:t>
            </a:r>
            <a:r>
              <a:rPr lang="en-US" b="1" dirty="0">
                <a:solidFill>
                  <a:srgbClr val="7030A0"/>
                </a:solidFill>
              </a:rPr>
              <a:t>sampling: </a:t>
            </a:r>
            <a:r>
              <a:rPr lang="en-US" dirty="0"/>
              <a:t>way to select a random sample from a directory or list that is much more efficient than simple random </a:t>
            </a:r>
            <a:r>
              <a:rPr lang="en-US" dirty="0" smtClean="0"/>
              <a:t>sampling.</a:t>
            </a:r>
          </a:p>
          <a:p>
            <a:pPr>
              <a:buFontTx/>
              <a:buChar char="-"/>
            </a:pPr>
            <a:r>
              <a:rPr lang="en-US" dirty="0" smtClean="0"/>
              <a:t>To use systematic sampling , it is necessary to obtain a hard-copy listing of the population.</a:t>
            </a:r>
          </a:p>
          <a:p>
            <a:pPr>
              <a:buFontTx/>
              <a:buChar char="-"/>
            </a:pPr>
            <a:r>
              <a:rPr lang="en-US" dirty="0" smtClean="0"/>
              <a:t>The most common listing is a directory of some sort.</a:t>
            </a:r>
          </a:p>
          <a:p>
            <a:pPr>
              <a:buFontTx/>
              <a:buChar char="-"/>
            </a:pPr>
            <a:r>
              <a:rPr lang="en-US" dirty="0" smtClean="0"/>
              <a:t>The researcher decide on a </a:t>
            </a:r>
            <a:r>
              <a:rPr lang="en-US" b="1" dirty="0" smtClean="0"/>
              <a:t>Skip interval </a:t>
            </a:r>
            <a:r>
              <a:rPr lang="en-US" dirty="0" smtClean="0"/>
              <a:t>which is calculated by dividing the number of names on the list by the sample size(go to p.244) </a:t>
            </a:r>
            <a:endParaRPr lang="en-US" dirty="0"/>
          </a:p>
          <a:p>
            <a:endParaRPr lang="en-US" dirty="0">
              <a:latin typeface="Trebuchet MS" pitchFamily="-72"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274638"/>
            <a:ext cx="8229600" cy="5851525"/>
          </a:xfrm>
        </p:spPr>
        <p:txBody>
          <a:bodyPr/>
          <a:lstStyle/>
          <a:p>
            <a:r>
              <a:rPr lang="en-US" b="1" dirty="0" smtClean="0"/>
              <a:t>The efficiency in systematic sampling is gained by two features;</a:t>
            </a:r>
          </a:p>
          <a:p>
            <a:pPr>
              <a:buNone/>
            </a:pPr>
            <a:r>
              <a:rPr lang="en-US" dirty="0" smtClean="0"/>
              <a:t>1- Skip interval aspect .</a:t>
            </a:r>
          </a:p>
          <a:p>
            <a:pPr>
              <a:buNone/>
            </a:pPr>
            <a:r>
              <a:rPr lang="en-US" dirty="0" smtClean="0"/>
              <a:t>2- The need to use random number only at the beginning.</a:t>
            </a:r>
          </a:p>
          <a:p>
            <a:r>
              <a:rPr lang="en-US" b="1" dirty="0" smtClean="0"/>
              <a:t>Disadvantage of systematic sampling;</a:t>
            </a:r>
          </a:p>
          <a:p>
            <a:pPr>
              <a:buNone/>
            </a:pPr>
            <a:r>
              <a:rPr lang="en-US" dirty="0" smtClean="0"/>
              <a:t>-The sample frame will not include certain population members, and these members have no chance of being selected into the sample because of this fact.</a:t>
            </a:r>
            <a:r>
              <a:rPr lang="en-US" b="1" dirty="0" smtClean="0"/>
              <a:t> </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457200" y="274638"/>
            <a:ext cx="8229600" cy="113551"/>
          </a:xfrm>
        </p:spPr>
        <p:txBody>
          <a:bodyPr>
            <a:normAutofit fontScale="90000"/>
          </a:bodyPr>
          <a:lstStyle/>
          <a:p>
            <a:endParaRPr lang="en-US" dirty="0" smtClean="0"/>
          </a:p>
        </p:txBody>
      </p:sp>
      <p:sp>
        <p:nvSpPr>
          <p:cNvPr id="53250" name="Content Placeholder 2"/>
          <p:cNvSpPr>
            <a:spLocks noGrp="1"/>
          </p:cNvSpPr>
          <p:nvPr>
            <p:ph idx="1"/>
          </p:nvPr>
        </p:nvSpPr>
        <p:spPr>
          <a:xfrm>
            <a:off x="457200" y="845390"/>
            <a:ext cx="8229600" cy="5280774"/>
          </a:xfrm>
        </p:spPr>
        <p:txBody>
          <a:bodyPr/>
          <a:lstStyle/>
          <a:p>
            <a:pPr>
              <a:buNone/>
            </a:pPr>
            <a:r>
              <a:rPr lang="en-US" b="1" dirty="0" smtClean="0">
                <a:solidFill>
                  <a:srgbClr val="7030A0"/>
                </a:solidFill>
              </a:rPr>
              <a:t>3-Cluster </a:t>
            </a:r>
            <a:r>
              <a:rPr lang="en-US" b="1" dirty="0">
                <a:solidFill>
                  <a:srgbClr val="7030A0"/>
                </a:solidFill>
              </a:rPr>
              <a:t>sampling</a:t>
            </a:r>
            <a:r>
              <a:rPr lang="en-US" dirty="0">
                <a:solidFill>
                  <a:srgbClr val="7030A0"/>
                </a:solidFill>
              </a:rPr>
              <a:t>: </a:t>
            </a:r>
            <a:r>
              <a:rPr lang="en-US" dirty="0"/>
              <a:t>method in which the population is divided into subgroups, called “clusters,” each of which could represent the entire </a:t>
            </a:r>
            <a:r>
              <a:rPr lang="en-US" dirty="0" smtClean="0"/>
              <a:t>population.</a:t>
            </a:r>
          </a:p>
          <a:p>
            <a:pPr>
              <a:buNone/>
            </a:pPr>
            <a:endParaRPr lang="en-US" dirty="0" smtClean="0"/>
          </a:p>
          <a:p>
            <a:pPr>
              <a:buNone/>
            </a:pPr>
            <a:r>
              <a:rPr lang="en-US" dirty="0" smtClean="0">
                <a:latin typeface="Trebuchet MS" pitchFamily="-72" charset="0"/>
              </a:rPr>
              <a:t>-</a:t>
            </a:r>
            <a:r>
              <a:rPr lang="en-US" b="1" dirty="0" smtClean="0">
                <a:solidFill>
                  <a:srgbClr val="002060"/>
                </a:solidFill>
                <a:latin typeface="Trebuchet MS" pitchFamily="-72" charset="0"/>
              </a:rPr>
              <a:t>Area sampling as a form of cluster sampling;</a:t>
            </a:r>
          </a:p>
          <a:p>
            <a:pPr>
              <a:buNone/>
            </a:pPr>
            <a:r>
              <a:rPr lang="en-US" b="1" dirty="0" smtClean="0"/>
              <a:t>Area sampling </a:t>
            </a:r>
            <a:r>
              <a:rPr lang="en-US" dirty="0" smtClean="0"/>
              <a:t>is a form of </a:t>
            </a:r>
            <a:r>
              <a:rPr lang="en-US" b="1" dirty="0" smtClean="0"/>
              <a:t>cluster sampling</a:t>
            </a:r>
            <a:r>
              <a:rPr lang="en-US" dirty="0" smtClean="0"/>
              <a:t>; the geographic area is divided into clusters</a:t>
            </a:r>
            <a:r>
              <a:rPr lang="en-US" dirty="0" smtClean="0">
                <a:latin typeface="Trebuchet MS" pitchFamily="-72" charset="0"/>
              </a:rPr>
              <a:t>.</a:t>
            </a:r>
          </a:p>
          <a:p>
            <a:pPr>
              <a:buNone/>
            </a:pPr>
            <a:endParaRPr lang="en-US" dirty="0">
              <a:latin typeface="Trebuchet MS" pitchFamily="-72" charset="0"/>
            </a:endParaRPr>
          </a:p>
          <a:p>
            <a:endParaRPr lang="en-US" dirty="0">
              <a:latin typeface="Trebuchet MS" pitchFamily="-7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b="1" dirty="0" smtClean="0">
                <a:solidFill>
                  <a:srgbClr val="FF0000"/>
                </a:solidFill>
              </a:rPr>
              <a:t>Learning Objectives</a:t>
            </a:r>
          </a:p>
        </p:txBody>
      </p:sp>
      <p:sp>
        <p:nvSpPr>
          <p:cNvPr id="3" name="Content Placeholder 2"/>
          <p:cNvSpPr>
            <a:spLocks noGrp="1"/>
          </p:cNvSpPr>
          <p:nvPr>
            <p:ph idx="1"/>
          </p:nvPr>
        </p:nvSpPr>
        <p:spPr>
          <a:xfrm>
            <a:off x="457200" y="1417638"/>
            <a:ext cx="8229600" cy="4708526"/>
          </a:xfrm>
        </p:spPr>
        <p:txBody>
          <a:bodyPr>
            <a:normAutofit fontScale="85000" lnSpcReduction="20000"/>
          </a:bodyPr>
          <a:lstStyle/>
          <a:p>
            <a:pPr marL="274320" indent="-274320">
              <a:buClr>
                <a:schemeClr val="accent3"/>
              </a:buClr>
              <a:defRPr/>
            </a:pPr>
            <a:r>
              <a:rPr lang="en-US" dirty="0">
                <a:ea typeface="+mn-ea"/>
                <a:cs typeface="+mn-cs"/>
              </a:rPr>
              <a:t>To become familiar with </a:t>
            </a:r>
            <a:r>
              <a:rPr lang="en-US" dirty="0" smtClean="0">
                <a:ea typeface="+mn-ea"/>
                <a:cs typeface="+mn-cs"/>
              </a:rPr>
              <a:t>sample design terminology</a:t>
            </a:r>
          </a:p>
          <a:p>
            <a:pPr marL="274320" indent="-274320">
              <a:buClr>
                <a:schemeClr val="accent3"/>
              </a:buClr>
              <a:defRPr/>
            </a:pPr>
            <a:r>
              <a:rPr lang="en-US" dirty="0" smtClean="0">
                <a:ea typeface="+mn-ea"/>
                <a:cs typeface="+mn-cs"/>
              </a:rPr>
              <a:t>To </a:t>
            </a:r>
            <a:r>
              <a:rPr lang="en-US" dirty="0">
                <a:ea typeface="+mn-ea"/>
                <a:cs typeface="+mn-cs"/>
              </a:rPr>
              <a:t>understand the </a:t>
            </a:r>
            <a:r>
              <a:rPr lang="en-US" dirty="0" smtClean="0">
                <a:ea typeface="+mn-ea"/>
                <a:cs typeface="+mn-cs"/>
              </a:rPr>
              <a:t>differences between </a:t>
            </a:r>
            <a:r>
              <a:rPr lang="en-US" dirty="0">
                <a:ea typeface="+mn-ea"/>
                <a:cs typeface="+mn-cs"/>
              </a:rPr>
              <a:t>probability </a:t>
            </a:r>
            <a:r>
              <a:rPr lang="en-US" dirty="0" smtClean="0">
                <a:ea typeface="+mn-ea"/>
                <a:cs typeface="+mn-cs"/>
              </a:rPr>
              <a:t>and nonprobability </a:t>
            </a:r>
            <a:r>
              <a:rPr lang="en-US" dirty="0">
                <a:ea typeface="+mn-ea"/>
                <a:cs typeface="+mn-cs"/>
              </a:rPr>
              <a:t>sampling </a:t>
            </a:r>
            <a:r>
              <a:rPr lang="en-US" dirty="0" smtClean="0">
                <a:ea typeface="+mn-ea"/>
                <a:cs typeface="+mn-cs"/>
              </a:rPr>
              <a:t>methods</a:t>
            </a:r>
            <a:endParaRPr lang="en-US" dirty="0">
              <a:ea typeface="+mn-ea"/>
              <a:cs typeface="+mn-cs"/>
            </a:endParaRPr>
          </a:p>
          <a:p>
            <a:pPr marL="274320" indent="-274320">
              <a:buClr>
                <a:schemeClr val="accent3"/>
              </a:buClr>
              <a:defRPr/>
            </a:pPr>
            <a:r>
              <a:rPr lang="en-US" dirty="0" smtClean="0">
                <a:ea typeface="+mn-ea"/>
                <a:cs typeface="+mn-cs"/>
              </a:rPr>
              <a:t>To </a:t>
            </a:r>
            <a:r>
              <a:rPr lang="en-US" dirty="0">
                <a:ea typeface="+mn-ea"/>
                <a:cs typeface="+mn-cs"/>
              </a:rPr>
              <a:t>learn how to take four </a:t>
            </a:r>
            <a:r>
              <a:rPr lang="en-US" dirty="0" smtClean="0">
                <a:ea typeface="+mn-ea"/>
                <a:cs typeface="+mn-cs"/>
              </a:rPr>
              <a:t>types of </a:t>
            </a:r>
            <a:r>
              <a:rPr lang="en-US" dirty="0">
                <a:ea typeface="+mn-ea"/>
                <a:cs typeface="+mn-cs"/>
              </a:rPr>
              <a:t>probability samples: </a:t>
            </a:r>
            <a:r>
              <a:rPr lang="en-US" dirty="0" smtClean="0">
                <a:ea typeface="+mn-ea"/>
                <a:cs typeface="+mn-cs"/>
              </a:rPr>
              <a:t>simple random </a:t>
            </a:r>
            <a:r>
              <a:rPr lang="en-US" dirty="0">
                <a:ea typeface="+mn-ea"/>
                <a:cs typeface="+mn-cs"/>
              </a:rPr>
              <a:t>samples, </a:t>
            </a:r>
            <a:r>
              <a:rPr lang="en-US" dirty="0" smtClean="0">
                <a:ea typeface="+mn-ea"/>
                <a:cs typeface="+mn-cs"/>
              </a:rPr>
              <a:t>systematic samples</a:t>
            </a:r>
            <a:r>
              <a:rPr lang="en-US" dirty="0">
                <a:ea typeface="+mn-ea"/>
                <a:cs typeface="+mn-cs"/>
              </a:rPr>
              <a:t>, cluster samples, </a:t>
            </a:r>
            <a:r>
              <a:rPr lang="en-US" dirty="0" smtClean="0">
                <a:ea typeface="+mn-ea"/>
                <a:cs typeface="+mn-cs"/>
              </a:rPr>
              <a:t>and stratified samples</a:t>
            </a:r>
            <a:endParaRPr lang="ar-KW" dirty="0" smtClean="0">
              <a:ea typeface="+mn-ea"/>
              <a:cs typeface="+mn-cs"/>
            </a:endParaRPr>
          </a:p>
          <a:p>
            <a:r>
              <a:rPr lang="en-US" dirty="0" smtClean="0"/>
              <a:t>To learn how to take four types of </a:t>
            </a:r>
            <a:r>
              <a:rPr lang="en-US" dirty="0" err="1" smtClean="0"/>
              <a:t>nonprobability</a:t>
            </a:r>
            <a:r>
              <a:rPr lang="en-US" dirty="0" smtClean="0"/>
              <a:t> samples: convenience samples, purposive samples, referral samples, and quota samples</a:t>
            </a:r>
          </a:p>
          <a:p>
            <a:r>
              <a:rPr lang="en-US" dirty="0" smtClean="0"/>
              <a:t>To acquire the skills to administer different types of samples, including online samples</a:t>
            </a:r>
          </a:p>
          <a:p>
            <a:r>
              <a:rPr lang="en-US" dirty="0" smtClean="0"/>
              <a:t>To be able to develop a sample plan</a:t>
            </a:r>
            <a:endParaRPr lang="en-US" dirty="0" smtClean="0">
              <a:ea typeface="+mn-ea"/>
              <a:cs typeface="+mn-cs"/>
            </a:endParaRPr>
          </a:p>
          <a:p>
            <a:pPr marL="274320" indent="-274320">
              <a:buClr>
                <a:schemeClr val="accent3"/>
              </a:buClr>
              <a:defRPr/>
            </a:pPr>
            <a:endParaRPr lang="en-US" dirty="0" smtClean="0">
              <a:ea typeface="+mn-ea"/>
              <a:cs typeface="+mn-cs"/>
            </a:endParaRPr>
          </a:p>
          <a:p>
            <a:pPr marL="0" indent="0">
              <a:buClr>
                <a:schemeClr val="accent3"/>
              </a:buClr>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457200" y="274638"/>
            <a:ext cx="8229600" cy="156683"/>
          </a:xfrm>
        </p:spPr>
        <p:txBody>
          <a:bodyPr>
            <a:normAutofit fontScale="90000"/>
          </a:bodyPr>
          <a:lstStyle/>
          <a:p>
            <a:endParaRPr lang="en-US" dirty="0" smtClean="0">
              <a:latin typeface="Trebuchet MS" pitchFamily="-72" charset="0"/>
            </a:endParaRPr>
          </a:p>
        </p:txBody>
      </p:sp>
      <p:sp>
        <p:nvSpPr>
          <p:cNvPr id="57346" name="Content Placeholder 2"/>
          <p:cNvSpPr>
            <a:spLocks noGrp="1"/>
          </p:cNvSpPr>
          <p:nvPr>
            <p:ph idx="1"/>
          </p:nvPr>
        </p:nvSpPr>
        <p:spPr>
          <a:xfrm>
            <a:off x="457200" y="793630"/>
            <a:ext cx="8229600" cy="5332533"/>
          </a:xfrm>
        </p:spPr>
        <p:txBody>
          <a:bodyPr>
            <a:normAutofit lnSpcReduction="10000"/>
          </a:bodyPr>
          <a:lstStyle/>
          <a:p>
            <a:r>
              <a:rPr lang="en-US" b="1" dirty="0"/>
              <a:t>One-step area sample</a:t>
            </a:r>
            <a:r>
              <a:rPr lang="en-US" dirty="0"/>
              <a:t>: the researcher may believe the various geographic areas (clusters) to be sufficiently identical to allow concentrating his or her attention on just one area and then generalizing the results to the full population</a:t>
            </a:r>
            <a:r>
              <a:rPr lang="en-US" dirty="0" smtClean="0"/>
              <a:t>.</a:t>
            </a:r>
          </a:p>
          <a:p>
            <a:pPr>
              <a:buNone/>
            </a:pPr>
            <a:endParaRPr lang="en-US" dirty="0">
              <a:latin typeface="Trebuchet MS" pitchFamily="-72" charset="0"/>
            </a:endParaRPr>
          </a:p>
          <a:p>
            <a:r>
              <a:rPr lang="en-US" b="1" dirty="0"/>
              <a:t>Two-step area sample</a:t>
            </a:r>
            <a:r>
              <a:rPr lang="en-US" dirty="0"/>
              <a:t>: the researcher selects a random sample of areas, and then he or she decides on a probability method to sample individuals within the chosen areas.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endParaRPr lang="en-US" dirty="0">
              <a:latin typeface="Trebuchet MS" pitchFamily="-72" charset="0"/>
            </a:endParaRPr>
          </a:p>
        </p:txBody>
      </p:sp>
      <p:sp>
        <p:nvSpPr>
          <p:cNvPr id="59394" name="Content Placeholder 2"/>
          <p:cNvSpPr>
            <a:spLocks noGrp="1"/>
          </p:cNvSpPr>
          <p:nvPr>
            <p:ph idx="1"/>
          </p:nvPr>
        </p:nvSpPr>
        <p:spPr/>
        <p:txBody>
          <a:bodyPr/>
          <a:lstStyle/>
          <a:p>
            <a:r>
              <a:rPr lang="en-US" b="1"/>
              <a:t>Disadvantage: </a:t>
            </a:r>
            <a:r>
              <a:rPr lang="en-US"/>
              <a:t>the cluster specification error occurs when the clusters are not homogeneous.</a:t>
            </a:r>
            <a:endParaRPr lang="en-US">
              <a:latin typeface="Trebuchet MS" pitchFamily="-72"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457200" y="274638"/>
            <a:ext cx="8229600" cy="130804"/>
          </a:xfrm>
        </p:spPr>
        <p:txBody>
          <a:bodyPr>
            <a:normAutofit fontScale="90000"/>
          </a:bodyPr>
          <a:lstStyle/>
          <a:p>
            <a:endParaRPr lang="en-US" dirty="0">
              <a:latin typeface="Trebuchet MS" pitchFamily="-72" charset="0"/>
            </a:endParaRPr>
          </a:p>
        </p:txBody>
      </p:sp>
      <p:sp>
        <p:nvSpPr>
          <p:cNvPr id="61442" name="Content Placeholder 2"/>
          <p:cNvSpPr>
            <a:spLocks noGrp="1"/>
          </p:cNvSpPr>
          <p:nvPr>
            <p:ph idx="1"/>
          </p:nvPr>
        </p:nvSpPr>
        <p:spPr>
          <a:xfrm>
            <a:off x="457200" y="405442"/>
            <a:ext cx="8229600" cy="5720721"/>
          </a:xfrm>
        </p:spPr>
        <p:txBody>
          <a:bodyPr/>
          <a:lstStyle/>
          <a:p>
            <a:pPr>
              <a:buNone/>
            </a:pPr>
            <a:r>
              <a:rPr lang="en-US" b="1" dirty="0" smtClean="0">
                <a:solidFill>
                  <a:srgbClr val="7030A0"/>
                </a:solidFill>
              </a:rPr>
              <a:t>4-Stratified </a:t>
            </a:r>
            <a:r>
              <a:rPr lang="en-US" b="1" dirty="0">
                <a:solidFill>
                  <a:srgbClr val="7030A0"/>
                </a:solidFill>
              </a:rPr>
              <a:t>sampling</a:t>
            </a:r>
            <a:r>
              <a:rPr lang="en-US" dirty="0">
                <a:solidFill>
                  <a:srgbClr val="7030A0"/>
                </a:solidFill>
              </a:rPr>
              <a:t>: </a:t>
            </a:r>
            <a:r>
              <a:rPr lang="en-US" dirty="0"/>
              <a:t>separates the population into different subgroups and then samples all of these </a:t>
            </a:r>
            <a:r>
              <a:rPr lang="en-US" dirty="0" smtClean="0"/>
              <a:t>subgroups.</a:t>
            </a:r>
          </a:p>
          <a:p>
            <a:pPr>
              <a:buNone/>
            </a:pPr>
            <a:endParaRPr lang="en-US" dirty="0">
              <a:latin typeface="Trebuchet MS" pitchFamily="-72" charset="0"/>
            </a:endParaRPr>
          </a:p>
        </p:txBody>
      </p:sp>
      <p:pic>
        <p:nvPicPr>
          <p:cNvPr id="4" name="Picture 2"/>
          <p:cNvPicPr>
            <a:picLocks noChangeAspect="1" noChangeArrowheads="1"/>
          </p:cNvPicPr>
          <p:nvPr/>
        </p:nvPicPr>
        <p:blipFill>
          <a:blip r:embed="rId3"/>
          <a:srcRect/>
          <a:stretch>
            <a:fillRect/>
          </a:stretch>
        </p:blipFill>
        <p:spPr>
          <a:xfrm>
            <a:off x="3267075" y="1863725"/>
            <a:ext cx="5676900" cy="4389438"/>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normAutofit fontScale="90000"/>
          </a:bodyPr>
          <a:lstStyle/>
          <a:p>
            <a:r>
              <a:rPr lang="en-US" b="1" u="sng" dirty="0" smtClean="0">
                <a:solidFill>
                  <a:srgbClr val="FF0000"/>
                </a:solidFill>
                <a:latin typeface="Trebuchet MS" pitchFamily="-72" charset="0"/>
              </a:rPr>
              <a:t>Second; </a:t>
            </a:r>
            <a:r>
              <a:rPr lang="en-US" b="1" u="sng" dirty="0" err="1" smtClean="0">
                <a:solidFill>
                  <a:srgbClr val="FF00FF"/>
                </a:solidFill>
                <a:latin typeface="Trebuchet MS" pitchFamily="-72" charset="0"/>
              </a:rPr>
              <a:t>Nonprobability</a:t>
            </a:r>
            <a:r>
              <a:rPr lang="en-US" b="1" u="sng" dirty="0" smtClean="0">
                <a:solidFill>
                  <a:srgbClr val="FF00FF"/>
                </a:solidFill>
                <a:latin typeface="Trebuchet MS" pitchFamily="-72" charset="0"/>
              </a:rPr>
              <a:t> </a:t>
            </a:r>
            <a:r>
              <a:rPr lang="en-US" b="1" u="sng" dirty="0">
                <a:solidFill>
                  <a:srgbClr val="FF00FF"/>
                </a:solidFill>
                <a:latin typeface="Trebuchet MS" pitchFamily="-72" charset="0"/>
              </a:rPr>
              <a:t>Sampling</a:t>
            </a:r>
          </a:p>
        </p:txBody>
      </p:sp>
      <p:sp>
        <p:nvSpPr>
          <p:cNvPr id="65538" name="Content Placeholder 2"/>
          <p:cNvSpPr>
            <a:spLocks noGrp="1"/>
          </p:cNvSpPr>
          <p:nvPr>
            <p:ph idx="1"/>
          </p:nvPr>
        </p:nvSpPr>
        <p:spPr/>
        <p:txBody>
          <a:bodyPr/>
          <a:lstStyle/>
          <a:p>
            <a:r>
              <a:rPr lang="en-US" dirty="0"/>
              <a:t>With </a:t>
            </a:r>
            <a:r>
              <a:rPr lang="en-US" dirty="0" err="1"/>
              <a:t>nonprobability</a:t>
            </a:r>
            <a:r>
              <a:rPr lang="en-US" dirty="0"/>
              <a:t> sampling methods selection is not based on fairness, equity, or equal chance</a:t>
            </a:r>
            <a:r>
              <a:rPr lang="en-US" dirty="0" smtClean="0"/>
              <a:t>.</a:t>
            </a:r>
          </a:p>
          <a:p>
            <a:r>
              <a:rPr lang="en-US" b="1" dirty="0" smtClean="0"/>
              <a:t>Types of </a:t>
            </a:r>
            <a:r>
              <a:rPr lang="en-US" b="1" dirty="0" err="1" smtClean="0"/>
              <a:t>nonprobability</a:t>
            </a:r>
            <a:r>
              <a:rPr lang="en-US" b="1" dirty="0" smtClean="0"/>
              <a:t> sampling ;</a:t>
            </a:r>
            <a:endParaRPr lang="en-US" b="1" dirty="0"/>
          </a:p>
          <a:p>
            <a:pPr lvl="1">
              <a:buNone/>
            </a:pPr>
            <a:r>
              <a:rPr lang="en-US" sz="2600" dirty="0" smtClean="0"/>
              <a:t>1-Convenience </a:t>
            </a:r>
            <a:r>
              <a:rPr lang="en-US" sz="2600" dirty="0"/>
              <a:t>sampling</a:t>
            </a:r>
          </a:p>
          <a:p>
            <a:pPr lvl="1">
              <a:buNone/>
            </a:pPr>
            <a:r>
              <a:rPr lang="en-US" sz="2600" dirty="0" smtClean="0"/>
              <a:t>2-Purposive </a:t>
            </a:r>
            <a:r>
              <a:rPr lang="en-US" sz="2600" dirty="0"/>
              <a:t>sampling</a:t>
            </a:r>
          </a:p>
          <a:p>
            <a:pPr lvl="1">
              <a:buNone/>
            </a:pPr>
            <a:r>
              <a:rPr lang="en-US" sz="2600" dirty="0" smtClean="0"/>
              <a:t>3-Referral </a:t>
            </a:r>
            <a:r>
              <a:rPr lang="en-US" sz="2600" dirty="0"/>
              <a:t>sampling</a:t>
            </a:r>
          </a:p>
          <a:p>
            <a:pPr lvl="1">
              <a:buNone/>
            </a:pPr>
            <a:r>
              <a:rPr lang="en-US" sz="2600" dirty="0" smtClean="0"/>
              <a:t>4-Quota </a:t>
            </a:r>
            <a:r>
              <a:rPr lang="en-US" sz="2600" dirty="0"/>
              <a:t>sampling</a:t>
            </a:r>
          </a:p>
          <a:p>
            <a:endParaRPr lang="en-US" dirty="0">
              <a:latin typeface="Trebuchet MS" pitchFamily="-72"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a:xfrm>
            <a:off x="457200" y="274638"/>
            <a:ext cx="8229600" cy="45719"/>
          </a:xfrm>
        </p:spPr>
        <p:txBody>
          <a:bodyPr>
            <a:normAutofit fontScale="90000"/>
          </a:bodyPr>
          <a:lstStyle/>
          <a:p>
            <a:endParaRPr lang="en-US" dirty="0">
              <a:latin typeface="Trebuchet MS" pitchFamily="-72" charset="0"/>
            </a:endParaRPr>
          </a:p>
        </p:txBody>
      </p:sp>
      <p:sp>
        <p:nvSpPr>
          <p:cNvPr id="67586" name="Content Placeholder 2"/>
          <p:cNvSpPr>
            <a:spLocks noGrp="1"/>
          </p:cNvSpPr>
          <p:nvPr>
            <p:ph idx="1"/>
          </p:nvPr>
        </p:nvSpPr>
        <p:spPr>
          <a:xfrm>
            <a:off x="457200" y="439948"/>
            <a:ext cx="8229600" cy="5686216"/>
          </a:xfrm>
        </p:spPr>
        <p:txBody>
          <a:bodyPr>
            <a:normAutofit fontScale="92500" lnSpcReduction="10000"/>
          </a:bodyPr>
          <a:lstStyle/>
          <a:p>
            <a:pPr>
              <a:buNone/>
            </a:pPr>
            <a:r>
              <a:rPr lang="en-US" b="1" dirty="0" smtClean="0">
                <a:solidFill>
                  <a:srgbClr val="7030A0"/>
                </a:solidFill>
              </a:rPr>
              <a:t>1-Convenience </a:t>
            </a:r>
            <a:r>
              <a:rPr lang="en-US" b="1" dirty="0">
                <a:solidFill>
                  <a:srgbClr val="7030A0"/>
                </a:solidFill>
              </a:rPr>
              <a:t>samples</a:t>
            </a:r>
            <a:r>
              <a:rPr lang="en-US" dirty="0">
                <a:solidFill>
                  <a:srgbClr val="7030A0"/>
                </a:solidFill>
              </a:rPr>
              <a:t>: </a:t>
            </a:r>
            <a:r>
              <a:rPr lang="en-US" dirty="0"/>
              <a:t>samples drawn at the convenience of the </a:t>
            </a:r>
            <a:r>
              <a:rPr lang="en-US" dirty="0" smtClean="0"/>
              <a:t>interviewer.</a:t>
            </a:r>
          </a:p>
          <a:p>
            <a:pPr>
              <a:buFontTx/>
              <a:buChar char="-"/>
            </a:pPr>
            <a:r>
              <a:rPr lang="en-US" dirty="0" smtClean="0"/>
              <a:t>Accordingly, the most convenience areas to researcher in terms of reduced time and effort turn out to be high-traffic areas, such as malls.</a:t>
            </a:r>
          </a:p>
          <a:p>
            <a:pPr>
              <a:buFontTx/>
              <a:buChar char="-"/>
            </a:pPr>
            <a:r>
              <a:rPr lang="en-US" dirty="0" smtClean="0"/>
              <a:t>Convenience samples may misrepresent the population.</a:t>
            </a:r>
          </a:p>
          <a:p>
            <a:pPr>
              <a:buNone/>
            </a:pPr>
            <a:endParaRPr lang="en-US" dirty="0"/>
          </a:p>
          <a:p>
            <a:pPr>
              <a:buNone/>
            </a:pPr>
            <a:r>
              <a:rPr lang="en-US" b="1" dirty="0" smtClean="0">
                <a:solidFill>
                  <a:srgbClr val="7030A0"/>
                </a:solidFill>
              </a:rPr>
              <a:t>2-Purposive </a:t>
            </a:r>
            <a:r>
              <a:rPr lang="en-US" b="1" dirty="0">
                <a:solidFill>
                  <a:srgbClr val="7030A0"/>
                </a:solidFill>
              </a:rPr>
              <a:t>samples</a:t>
            </a:r>
            <a:r>
              <a:rPr lang="en-US" dirty="0">
                <a:solidFill>
                  <a:srgbClr val="7030A0"/>
                </a:solidFill>
              </a:rPr>
              <a:t>: </a:t>
            </a:r>
            <a:r>
              <a:rPr lang="en-US" dirty="0"/>
              <a:t>requires a judgment or an “educated guess” as to who should represent the </a:t>
            </a:r>
            <a:r>
              <a:rPr lang="en-US" dirty="0" smtClean="0"/>
              <a:t>population.</a:t>
            </a:r>
          </a:p>
          <a:p>
            <a:pPr>
              <a:buNone/>
            </a:pPr>
            <a:r>
              <a:rPr lang="en-US" dirty="0" smtClean="0"/>
              <a:t>-Focus group used it.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a:xfrm>
            <a:off x="457200" y="274638"/>
            <a:ext cx="8229600" cy="45719"/>
          </a:xfrm>
        </p:spPr>
        <p:txBody>
          <a:bodyPr>
            <a:normAutofit fontScale="90000"/>
          </a:bodyPr>
          <a:lstStyle/>
          <a:p>
            <a:endParaRPr lang="en-US" dirty="0">
              <a:latin typeface="Trebuchet MS" pitchFamily="-72" charset="0"/>
            </a:endParaRPr>
          </a:p>
        </p:txBody>
      </p:sp>
      <p:sp>
        <p:nvSpPr>
          <p:cNvPr id="69634" name="Content Placeholder 2"/>
          <p:cNvSpPr>
            <a:spLocks noGrp="1"/>
          </p:cNvSpPr>
          <p:nvPr>
            <p:ph idx="1"/>
          </p:nvPr>
        </p:nvSpPr>
        <p:spPr>
          <a:xfrm>
            <a:off x="457200" y="508958"/>
            <a:ext cx="8229600" cy="5617205"/>
          </a:xfrm>
        </p:spPr>
        <p:txBody>
          <a:bodyPr>
            <a:normAutofit/>
          </a:bodyPr>
          <a:lstStyle/>
          <a:p>
            <a:pPr>
              <a:buNone/>
            </a:pPr>
            <a:r>
              <a:rPr lang="en-US" b="1" dirty="0" smtClean="0">
                <a:solidFill>
                  <a:srgbClr val="7030A0"/>
                </a:solidFill>
              </a:rPr>
              <a:t>3-Referral </a:t>
            </a:r>
            <a:r>
              <a:rPr lang="en-US" b="1" dirty="0">
                <a:solidFill>
                  <a:srgbClr val="7030A0"/>
                </a:solidFill>
              </a:rPr>
              <a:t>samples</a:t>
            </a:r>
            <a:r>
              <a:rPr lang="en-US" dirty="0">
                <a:solidFill>
                  <a:srgbClr val="7030A0"/>
                </a:solidFill>
              </a:rPr>
              <a:t>: </a:t>
            </a:r>
            <a:r>
              <a:rPr lang="en-US" dirty="0"/>
              <a:t>require respondents to provide the names of prospective </a:t>
            </a:r>
            <a:r>
              <a:rPr lang="en-US" dirty="0" smtClean="0"/>
              <a:t>respondents. </a:t>
            </a:r>
          </a:p>
          <a:p>
            <a:pPr>
              <a:buNone/>
            </a:pPr>
            <a:r>
              <a:rPr lang="en-US" dirty="0" smtClean="0"/>
              <a:t>-Such as the sample begin when the researcher compiles the names of prospective respondents that is smaller than the total sample desires for the study, after each respondent is interviewed he or she is queried about the names of other possible respondents.( Rainbow company)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2177"/>
          </a:xfrm>
        </p:spPr>
        <p:txBody>
          <a:bodyPr>
            <a:normAutofit fontScale="90000"/>
          </a:bodyPr>
          <a:lstStyle/>
          <a:p>
            <a:endParaRPr lang="en-US" dirty="0"/>
          </a:p>
        </p:txBody>
      </p:sp>
      <p:sp>
        <p:nvSpPr>
          <p:cNvPr id="3" name="Content Placeholder 2"/>
          <p:cNvSpPr>
            <a:spLocks noGrp="1"/>
          </p:cNvSpPr>
          <p:nvPr>
            <p:ph idx="1"/>
          </p:nvPr>
        </p:nvSpPr>
        <p:spPr>
          <a:xfrm>
            <a:off x="457200" y="629728"/>
            <a:ext cx="8229600" cy="5496435"/>
          </a:xfrm>
        </p:spPr>
        <p:txBody>
          <a:bodyPr/>
          <a:lstStyle/>
          <a:p>
            <a:pPr>
              <a:buNone/>
            </a:pPr>
            <a:r>
              <a:rPr lang="en-US" b="1" dirty="0" smtClean="0">
                <a:solidFill>
                  <a:srgbClr val="7030A0"/>
                </a:solidFill>
              </a:rPr>
              <a:t>4-Quota samples</a:t>
            </a:r>
            <a:r>
              <a:rPr lang="en-US" dirty="0" smtClean="0">
                <a:solidFill>
                  <a:srgbClr val="7030A0"/>
                </a:solidFill>
              </a:rPr>
              <a:t>: </a:t>
            </a:r>
            <a:r>
              <a:rPr lang="en-US" dirty="0" smtClean="0">
                <a:latin typeface="Trebuchet MS" pitchFamily="-72" charset="0"/>
              </a:rPr>
              <a:t>s</a:t>
            </a:r>
            <a:r>
              <a:rPr lang="en-US" dirty="0" smtClean="0"/>
              <a:t>pecified percentages of the total sample for various types of individuals to be interviewed. </a:t>
            </a:r>
          </a:p>
          <a:p>
            <a:pPr>
              <a:buNone/>
            </a:pPr>
            <a:r>
              <a:rPr lang="en-US" dirty="0" smtClean="0">
                <a:latin typeface="Trebuchet MS" pitchFamily="-72" charset="0"/>
              </a:rPr>
              <a:t>-For example; </a:t>
            </a:r>
          </a:p>
          <a:p>
            <a:pPr>
              <a:buNone/>
            </a:pPr>
            <a:r>
              <a:rPr lang="en-US" dirty="0">
                <a:cs typeface="Times New Roman" pitchFamily="18" charset="0"/>
              </a:rPr>
              <a:t> </a:t>
            </a:r>
            <a:r>
              <a:rPr lang="en-US" dirty="0" smtClean="0">
                <a:cs typeface="Times New Roman" pitchFamily="18" charset="0"/>
              </a:rPr>
              <a:t>     A researcher may desire the sample to be 50% males and 50% females.</a:t>
            </a:r>
            <a:endParaRPr lang="en-US" dirty="0">
              <a:cs typeface="Times New Roman" pitchFamily="18" charset="0"/>
            </a:endParaRP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b="1" dirty="0" smtClean="0">
                <a:solidFill>
                  <a:srgbClr val="FF0000"/>
                </a:solidFill>
              </a:rPr>
              <a:t>Online Sampling Techniques</a:t>
            </a:r>
          </a:p>
        </p:txBody>
      </p:sp>
      <p:sp>
        <p:nvSpPr>
          <p:cNvPr id="71682" name="Content Placeholder 2"/>
          <p:cNvSpPr>
            <a:spLocks noGrp="1"/>
          </p:cNvSpPr>
          <p:nvPr>
            <p:ph idx="1"/>
          </p:nvPr>
        </p:nvSpPr>
        <p:spPr>
          <a:xfrm>
            <a:off x="457200" y="1121434"/>
            <a:ext cx="7772400" cy="5176179"/>
          </a:xfrm>
        </p:spPr>
        <p:txBody>
          <a:bodyPr/>
          <a:lstStyle/>
          <a:p>
            <a:r>
              <a:rPr lang="en-US" sz="2800" b="1" dirty="0" smtClean="0">
                <a:solidFill>
                  <a:srgbClr val="00B050"/>
                </a:solidFill>
              </a:rPr>
              <a:t>Three types of samples are used with online survey;</a:t>
            </a:r>
          </a:p>
          <a:p>
            <a:pPr>
              <a:buNone/>
            </a:pPr>
            <a:r>
              <a:rPr lang="en-US" sz="2800" b="1" dirty="0" smtClean="0">
                <a:solidFill>
                  <a:srgbClr val="FF00FF"/>
                </a:solidFill>
              </a:rPr>
              <a:t>1-Online panels</a:t>
            </a:r>
            <a:r>
              <a:rPr lang="en-US" sz="2800" dirty="0" smtClean="0"/>
              <a:t>: large numbers of individuals who have agreed to participate in online surveys</a:t>
            </a:r>
          </a:p>
          <a:p>
            <a:pPr>
              <a:buNone/>
            </a:pPr>
            <a:r>
              <a:rPr lang="en-US" sz="2800" b="1" dirty="0" smtClean="0">
                <a:solidFill>
                  <a:srgbClr val="FF00FF"/>
                </a:solidFill>
              </a:rPr>
              <a:t>2-River samples</a:t>
            </a:r>
            <a:r>
              <a:rPr lang="en-US" sz="2800" dirty="0" smtClean="0">
                <a:solidFill>
                  <a:srgbClr val="FF00FF"/>
                </a:solidFill>
              </a:rPr>
              <a:t>: </a:t>
            </a:r>
            <a:r>
              <a:rPr lang="en-US" sz="2800" dirty="0" smtClean="0"/>
              <a:t>created via the use of banners, pop-ups, or other online devices that invite website visitors to take part in the survey</a:t>
            </a:r>
          </a:p>
          <a:p>
            <a:pPr>
              <a:buNone/>
            </a:pPr>
            <a:r>
              <a:rPr lang="en-US" sz="2800" b="1" dirty="0" smtClean="0">
                <a:solidFill>
                  <a:srgbClr val="FF00FF"/>
                </a:solidFill>
              </a:rPr>
              <a:t>3-E-mail list samples</a:t>
            </a:r>
            <a:r>
              <a:rPr lang="en-US" sz="2800" dirty="0" smtClean="0">
                <a:solidFill>
                  <a:srgbClr val="FF00FF"/>
                </a:solidFill>
              </a:rPr>
              <a:t>: </a:t>
            </a:r>
            <a:r>
              <a:rPr lang="en-US" sz="2800" dirty="0" smtClean="0"/>
              <a:t>purchased or otherwise procured from someone or some company that has compiled email addresses of opt-in members of the population of interest</a:t>
            </a:r>
          </a:p>
          <a:p>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72675"/>
          </a:xfrm>
        </p:spPr>
        <p:txBody>
          <a:bodyPr/>
          <a:lstStyle/>
          <a:p>
            <a:r>
              <a:rPr lang="en-US" b="1" dirty="0" smtClean="0">
                <a:solidFill>
                  <a:srgbClr val="FF0000"/>
                </a:solidFill>
              </a:rPr>
              <a:t>Developing a sample plan </a:t>
            </a:r>
            <a:endParaRPr lang="en-US" b="1" dirty="0">
              <a:solidFill>
                <a:srgbClr val="FF0000"/>
              </a:solidFill>
            </a:endParaRPr>
          </a:p>
        </p:txBody>
      </p:sp>
      <p:sp>
        <p:nvSpPr>
          <p:cNvPr id="3" name="Content Placeholder 2"/>
          <p:cNvSpPr>
            <a:spLocks noGrp="1"/>
          </p:cNvSpPr>
          <p:nvPr>
            <p:ph idx="1"/>
          </p:nvPr>
        </p:nvSpPr>
        <p:spPr>
          <a:xfrm>
            <a:off x="457200" y="1147314"/>
            <a:ext cx="8229600" cy="4978850"/>
          </a:xfrm>
        </p:spPr>
        <p:txBody>
          <a:bodyPr>
            <a:normAutofit fontScale="92500" lnSpcReduction="20000"/>
          </a:bodyPr>
          <a:lstStyle/>
          <a:p>
            <a:r>
              <a:rPr lang="en-US" b="1" dirty="0" smtClean="0">
                <a:solidFill>
                  <a:srgbClr val="002060"/>
                </a:solidFill>
              </a:rPr>
              <a:t>Which the researcher goes through to draw and ultimately arrive at final sample;(Steps in sample plane)</a:t>
            </a:r>
          </a:p>
          <a:p>
            <a:pPr>
              <a:buNone/>
            </a:pPr>
            <a:r>
              <a:rPr lang="en-US" dirty="0" smtClean="0"/>
              <a:t>1- Define the population.</a:t>
            </a:r>
          </a:p>
          <a:p>
            <a:pPr>
              <a:buNone/>
            </a:pPr>
            <a:r>
              <a:rPr lang="en-US" dirty="0" smtClean="0"/>
              <a:t>2-Obtain a sample frame.</a:t>
            </a:r>
          </a:p>
          <a:p>
            <a:pPr>
              <a:buNone/>
            </a:pPr>
            <a:r>
              <a:rPr lang="en-US" dirty="0" smtClean="0"/>
              <a:t>3-Decide on the sample method.</a:t>
            </a:r>
          </a:p>
          <a:p>
            <a:pPr>
              <a:buNone/>
            </a:pPr>
            <a:r>
              <a:rPr lang="en-US" dirty="0" smtClean="0"/>
              <a:t>4- Decide on the sample size.</a:t>
            </a:r>
          </a:p>
          <a:p>
            <a:pPr>
              <a:buNone/>
            </a:pPr>
            <a:r>
              <a:rPr lang="en-US" dirty="0" smtClean="0"/>
              <a:t>5- Draw the sample.</a:t>
            </a:r>
          </a:p>
          <a:p>
            <a:pPr>
              <a:buNone/>
            </a:pPr>
            <a:r>
              <a:rPr lang="en-US" dirty="0" smtClean="0"/>
              <a:t>6-Validate the sample;</a:t>
            </a:r>
            <a:r>
              <a:rPr lang="en-US" sz="3000" dirty="0" smtClean="0"/>
              <a:t> inspect some relevant characteristics of the sample to judge how well it matches the known distribution of these characteristics in the population.</a:t>
            </a:r>
            <a:endParaRPr lang="en-US" sz="3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p:cNvPicPr>
            <a:picLocks noChangeAspect="1" noChangeArrowheads="1"/>
          </p:cNvPicPr>
          <p:nvPr/>
        </p:nvPicPr>
        <p:blipFill>
          <a:blip r:embed="rId3"/>
          <a:srcRect/>
          <a:stretch>
            <a:fillRect/>
          </a:stretch>
        </p:blipFill>
        <p:spPr bwMode="auto">
          <a:xfrm>
            <a:off x="2000250" y="831850"/>
            <a:ext cx="5143500" cy="569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normAutofit fontScale="90000"/>
          </a:bodyPr>
          <a:lstStyle/>
          <a:p>
            <a:r>
              <a:rPr lang="en-US" b="1" dirty="0">
                <a:solidFill>
                  <a:srgbClr val="FF0000"/>
                </a:solidFill>
                <a:latin typeface="Trebuchet MS" pitchFamily="-72" charset="0"/>
              </a:rPr>
              <a:t>Basic Concepts </a:t>
            </a:r>
            <a:r>
              <a:rPr lang="en-US" b="1" dirty="0" smtClean="0">
                <a:solidFill>
                  <a:srgbClr val="FF0000"/>
                </a:solidFill>
                <a:latin typeface="Trebuchet MS" pitchFamily="-72" charset="0"/>
              </a:rPr>
              <a:t>in samples and  </a:t>
            </a:r>
            <a:r>
              <a:rPr lang="en-US" b="1" dirty="0">
                <a:solidFill>
                  <a:srgbClr val="FF0000"/>
                </a:solidFill>
                <a:latin typeface="Trebuchet MS" pitchFamily="-72" charset="0"/>
              </a:rPr>
              <a:t>Sampling</a:t>
            </a:r>
          </a:p>
        </p:txBody>
      </p:sp>
      <p:sp>
        <p:nvSpPr>
          <p:cNvPr id="14339" name="Content Placeholder 2"/>
          <p:cNvSpPr>
            <a:spLocks noGrp="1"/>
          </p:cNvSpPr>
          <p:nvPr>
            <p:ph idx="1"/>
          </p:nvPr>
        </p:nvSpPr>
        <p:spPr/>
        <p:txBody>
          <a:bodyPr>
            <a:normAutofit/>
          </a:bodyPr>
          <a:lstStyle/>
          <a:p>
            <a:pPr marL="274320" indent="-274320" fontAlgn="auto">
              <a:lnSpc>
                <a:spcPct val="90000"/>
              </a:lnSpc>
              <a:spcAft>
                <a:spcPts val="0"/>
              </a:spcAft>
              <a:buClr>
                <a:schemeClr val="accent3"/>
              </a:buClr>
              <a:buFont typeface="Wingdings 2"/>
              <a:buChar char=""/>
              <a:defRPr/>
            </a:pPr>
            <a:r>
              <a:rPr lang="en-US" b="1" dirty="0">
                <a:solidFill>
                  <a:srgbClr val="FF00FF"/>
                </a:solidFill>
                <a:ea typeface="+mn-ea"/>
                <a:cs typeface="+mn-cs"/>
              </a:rPr>
              <a:t>Population</a:t>
            </a:r>
            <a:r>
              <a:rPr lang="en-US" dirty="0">
                <a:solidFill>
                  <a:srgbClr val="FF00FF"/>
                </a:solidFill>
                <a:ea typeface="+mn-ea"/>
                <a:cs typeface="+mn-cs"/>
              </a:rPr>
              <a:t>: </a:t>
            </a:r>
            <a:r>
              <a:rPr lang="en-US" dirty="0">
                <a:ea typeface="+mn-ea"/>
                <a:cs typeface="+mn-cs"/>
              </a:rPr>
              <a:t>the entire group under study as defined by research </a:t>
            </a:r>
            <a:r>
              <a:rPr lang="en-US" dirty="0" smtClean="0">
                <a:ea typeface="+mn-ea"/>
                <a:cs typeface="+mn-cs"/>
              </a:rPr>
              <a:t>objectives</a:t>
            </a:r>
          </a:p>
          <a:p>
            <a:pPr marL="274320" indent="-274320" fontAlgn="auto">
              <a:lnSpc>
                <a:spcPct val="90000"/>
              </a:lnSpc>
              <a:spcAft>
                <a:spcPts val="0"/>
              </a:spcAft>
              <a:buClr>
                <a:schemeClr val="accent3"/>
              </a:buClr>
              <a:buNone/>
              <a:defRPr/>
            </a:pPr>
            <a:endParaRPr lang="en-US" dirty="0">
              <a:ea typeface="+mn-ea"/>
              <a:cs typeface="+mn-cs"/>
            </a:endParaRPr>
          </a:p>
          <a:p>
            <a:pPr marL="0" indent="0" fontAlgn="auto">
              <a:spcAft>
                <a:spcPts val="0"/>
              </a:spcAft>
              <a:buClr>
                <a:schemeClr val="accent3"/>
              </a:buClr>
              <a:buFont typeface="Wingdings 2"/>
              <a:buNone/>
              <a:defRPr/>
            </a:pPr>
            <a:r>
              <a:rPr lang="en-US" dirty="0">
                <a:latin typeface="Trebuchet MS" charset="0"/>
                <a:ea typeface="+mn-ea"/>
                <a:cs typeface="+mn-cs"/>
              </a:rPr>
              <a:t> </a:t>
            </a:r>
            <a:r>
              <a:rPr lang="en-US" dirty="0" smtClean="0">
                <a:latin typeface="Trebuchet MS" charset="0"/>
                <a:ea typeface="+mn-ea"/>
                <a:cs typeface="+mn-cs"/>
              </a:rPr>
              <a:t>  </a:t>
            </a:r>
            <a:endParaRPr lang="en-US" dirty="0">
              <a:latin typeface="Trebuchet MS" charset="0"/>
              <a:ea typeface="+mn-ea"/>
              <a:cs typeface="+mn-cs"/>
            </a:endParaRPr>
          </a:p>
        </p:txBody>
      </p:sp>
      <p:pic>
        <p:nvPicPr>
          <p:cNvPr id="4" name="Picture 2"/>
          <p:cNvPicPr>
            <a:picLocks noChangeAspect="1" noChangeArrowheads="1"/>
          </p:cNvPicPr>
          <p:nvPr/>
        </p:nvPicPr>
        <p:blipFill>
          <a:blip r:embed="rId3"/>
          <a:srcRect/>
          <a:stretch>
            <a:fillRect/>
          </a:stretch>
        </p:blipFill>
        <p:spPr bwMode="auto">
          <a:xfrm>
            <a:off x="1946275" y="2794957"/>
            <a:ext cx="5622925" cy="36748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b="1" dirty="0" smtClean="0">
                <a:solidFill>
                  <a:srgbClr val="FF00FF"/>
                </a:solidFill>
              </a:rPr>
              <a:t>Population</a:t>
            </a:r>
          </a:p>
        </p:txBody>
      </p:sp>
      <p:pic>
        <p:nvPicPr>
          <p:cNvPr id="26626" name="Picture 2"/>
          <p:cNvPicPr>
            <a:picLocks noChangeAspect="1" noChangeArrowheads="1"/>
          </p:cNvPicPr>
          <p:nvPr/>
        </p:nvPicPr>
        <p:blipFill>
          <a:blip r:embed="rId3"/>
          <a:srcRect/>
          <a:stretch>
            <a:fillRect/>
          </a:stretch>
        </p:blipFill>
        <p:spPr bwMode="auto">
          <a:xfrm>
            <a:off x="884238" y="1968500"/>
            <a:ext cx="7334250" cy="4149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b="1" dirty="0" smtClean="0">
                <a:solidFill>
                  <a:srgbClr val="FF00FF"/>
                </a:solidFill>
              </a:rPr>
              <a:t>Census</a:t>
            </a:r>
          </a:p>
        </p:txBody>
      </p:sp>
      <p:sp>
        <p:nvSpPr>
          <p:cNvPr id="28674" name="Content Placeholder 2"/>
          <p:cNvSpPr>
            <a:spLocks noGrp="1"/>
          </p:cNvSpPr>
          <p:nvPr>
            <p:ph idx="1"/>
          </p:nvPr>
        </p:nvSpPr>
        <p:spPr/>
        <p:txBody>
          <a:bodyPr/>
          <a:lstStyle/>
          <a:p>
            <a:r>
              <a:rPr lang="en-US" dirty="0" smtClean="0"/>
              <a:t>A </a:t>
            </a:r>
            <a:r>
              <a:rPr lang="en-US" b="1" dirty="0" smtClean="0"/>
              <a:t>census</a:t>
            </a:r>
            <a:r>
              <a:rPr lang="en-US" dirty="0" smtClean="0"/>
              <a:t> is an accounting of the complete population. </a:t>
            </a:r>
          </a:p>
          <a:p>
            <a:pPr>
              <a:buNone/>
            </a:pPr>
            <a:endParaRPr lang="en-US" dirty="0" smtClean="0"/>
          </a:p>
          <a:p>
            <a:r>
              <a:rPr lang="en-US" dirty="0" smtClean="0"/>
              <a:t>A Census requires information from everyone in the population.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b="1" dirty="0" smtClean="0">
                <a:solidFill>
                  <a:srgbClr val="FF00FF"/>
                </a:solidFill>
                <a:latin typeface="Trebuchet MS" pitchFamily="-72" charset="0"/>
              </a:rPr>
              <a:t>Sample and sample unit</a:t>
            </a:r>
            <a:endParaRPr lang="en-US" b="1" dirty="0">
              <a:solidFill>
                <a:srgbClr val="FF00FF"/>
              </a:solidFill>
              <a:latin typeface="Trebuchet MS" pitchFamily="-72" charset="0"/>
            </a:endParaRPr>
          </a:p>
        </p:txBody>
      </p:sp>
      <p:sp>
        <p:nvSpPr>
          <p:cNvPr id="1536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US" b="1" dirty="0">
                <a:ea typeface="+mn-ea"/>
                <a:cs typeface="+mn-cs"/>
              </a:rPr>
              <a:t>Sample</a:t>
            </a:r>
            <a:r>
              <a:rPr lang="en-US" dirty="0">
                <a:ea typeface="+mn-ea"/>
                <a:cs typeface="+mn-cs"/>
              </a:rPr>
              <a:t>: a subset of the population that should represent the entire </a:t>
            </a:r>
            <a:r>
              <a:rPr lang="en-US" dirty="0" smtClean="0">
                <a:ea typeface="+mn-ea"/>
                <a:cs typeface="+mn-cs"/>
              </a:rPr>
              <a:t>group</a:t>
            </a:r>
          </a:p>
          <a:p>
            <a:pPr marL="274320" indent="-274320" fontAlgn="auto">
              <a:spcAft>
                <a:spcPts val="0"/>
              </a:spcAft>
              <a:buClr>
                <a:schemeClr val="accent3"/>
              </a:buClr>
              <a:buNone/>
              <a:defRPr/>
            </a:pPr>
            <a:endParaRPr lang="en-US" dirty="0">
              <a:ea typeface="+mn-ea"/>
              <a:cs typeface="+mn-cs"/>
            </a:endParaRPr>
          </a:p>
          <a:p>
            <a:pPr marL="274320" indent="-274320" fontAlgn="auto">
              <a:spcAft>
                <a:spcPts val="0"/>
              </a:spcAft>
              <a:buClr>
                <a:schemeClr val="accent3"/>
              </a:buClr>
              <a:buFont typeface="Wingdings 2"/>
              <a:buChar char=""/>
              <a:defRPr/>
            </a:pPr>
            <a:r>
              <a:rPr lang="en-US" b="1" dirty="0">
                <a:ea typeface="+mn-ea"/>
                <a:cs typeface="+mn-cs"/>
              </a:rPr>
              <a:t>Sample unit</a:t>
            </a:r>
            <a:r>
              <a:rPr lang="en-US" dirty="0">
                <a:ea typeface="+mn-ea"/>
                <a:cs typeface="+mn-cs"/>
              </a:rPr>
              <a:t>: the basic level of investigation</a:t>
            </a:r>
          </a:p>
          <a:p>
            <a:pPr marL="0" indent="0" fontAlgn="auto">
              <a:spcAft>
                <a:spcPts val="0"/>
              </a:spcAft>
              <a:buClr>
                <a:schemeClr val="accent3"/>
              </a:buClr>
              <a:buFont typeface="Wingdings 2"/>
              <a:buNone/>
              <a:defRPr/>
            </a:pPr>
            <a:endParaRPr lang="en-US" dirty="0">
              <a:latin typeface="Trebuchet MS" charset="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normAutofit fontScale="90000"/>
          </a:bodyPr>
          <a:lstStyle/>
          <a:p>
            <a:r>
              <a:rPr lang="en-US" b="1" dirty="0" smtClean="0">
                <a:solidFill>
                  <a:srgbClr val="FF00FF"/>
                </a:solidFill>
                <a:latin typeface="Trebuchet MS" pitchFamily="-72" charset="0"/>
              </a:rPr>
              <a:t>Sample frame and sample frame error</a:t>
            </a:r>
            <a:endParaRPr lang="en-US" b="1" dirty="0">
              <a:solidFill>
                <a:srgbClr val="FF00FF"/>
              </a:solidFill>
              <a:latin typeface="Trebuchet MS" pitchFamily="-72" charset="0"/>
            </a:endParaRPr>
          </a:p>
        </p:txBody>
      </p:sp>
      <p:sp>
        <p:nvSpPr>
          <p:cNvPr id="16387"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US" dirty="0">
                <a:ea typeface="+mn-ea"/>
                <a:cs typeface="+mn-cs"/>
              </a:rPr>
              <a:t>A </a:t>
            </a:r>
            <a:r>
              <a:rPr lang="en-US" b="1" dirty="0">
                <a:ea typeface="+mn-ea"/>
                <a:cs typeface="+mn-cs"/>
              </a:rPr>
              <a:t>sample frame</a:t>
            </a:r>
            <a:r>
              <a:rPr lang="en-US" dirty="0">
                <a:ea typeface="+mn-ea"/>
                <a:cs typeface="+mn-cs"/>
              </a:rPr>
              <a:t>: a</a:t>
            </a:r>
            <a:r>
              <a:rPr lang="en-US" sz="2800" dirty="0">
                <a:ea typeface="+mn-ea"/>
                <a:cs typeface="+mn-cs"/>
              </a:rPr>
              <a:t> </a:t>
            </a:r>
            <a:r>
              <a:rPr lang="en-US" dirty="0">
                <a:ea typeface="+mn-ea"/>
                <a:cs typeface="+mn-cs"/>
              </a:rPr>
              <a:t>master list of the entire </a:t>
            </a:r>
            <a:r>
              <a:rPr lang="en-US" dirty="0" smtClean="0">
                <a:ea typeface="+mn-ea"/>
                <a:cs typeface="+mn-cs"/>
              </a:rPr>
              <a:t>population</a:t>
            </a:r>
          </a:p>
          <a:p>
            <a:pPr marL="274320" indent="-274320" fontAlgn="auto">
              <a:spcAft>
                <a:spcPts val="0"/>
              </a:spcAft>
              <a:buClr>
                <a:schemeClr val="accent3"/>
              </a:buClr>
              <a:buNone/>
              <a:defRPr/>
            </a:pPr>
            <a:endParaRPr lang="en-US" dirty="0">
              <a:ea typeface="+mn-ea"/>
              <a:cs typeface="+mn-cs"/>
            </a:endParaRPr>
          </a:p>
          <a:p>
            <a:pPr marL="274320" indent="-274320" fontAlgn="auto">
              <a:spcAft>
                <a:spcPts val="0"/>
              </a:spcAft>
              <a:buClr>
                <a:schemeClr val="accent3"/>
              </a:buClr>
              <a:buFont typeface="Wingdings 2"/>
              <a:buChar char=""/>
              <a:defRPr/>
            </a:pPr>
            <a:r>
              <a:rPr lang="en-US" b="1" dirty="0" smtClean="0">
                <a:ea typeface="+mn-ea"/>
                <a:cs typeface="+mn-cs"/>
              </a:rPr>
              <a:t>Sampling frame error</a:t>
            </a:r>
            <a:r>
              <a:rPr lang="en-US" dirty="0">
                <a:ea typeface="+mn-ea"/>
                <a:cs typeface="+mn-cs"/>
              </a:rPr>
              <a:t>:  the degree to </a:t>
            </a:r>
            <a:r>
              <a:rPr lang="en-US" dirty="0" smtClean="0">
                <a:ea typeface="+mn-ea"/>
                <a:cs typeface="+mn-cs"/>
              </a:rPr>
              <a:t>which the </a:t>
            </a:r>
            <a:r>
              <a:rPr lang="en-US" dirty="0">
                <a:ea typeface="+mn-ea"/>
                <a:cs typeface="+mn-cs"/>
              </a:rPr>
              <a:t>sample frame fails to account for all of the </a:t>
            </a:r>
            <a:r>
              <a:rPr lang="en-US" dirty="0" smtClean="0">
                <a:ea typeface="+mn-ea"/>
                <a:cs typeface="+mn-cs"/>
              </a:rPr>
              <a:t>population</a:t>
            </a:r>
          </a:p>
          <a:p>
            <a:pPr marL="274320" indent="-274320" fontAlgn="auto">
              <a:spcAft>
                <a:spcPts val="0"/>
              </a:spcAft>
              <a:buClr>
                <a:schemeClr val="accent3"/>
              </a:buClr>
              <a:buFont typeface="Wingdings 2"/>
              <a:buChar char=""/>
              <a:defRPr/>
            </a:pPr>
            <a:endParaRPr lang="en-US" dirty="0"/>
          </a:p>
          <a:p>
            <a:pPr marL="274320" indent="-274320">
              <a:buClr>
                <a:schemeClr val="accent3"/>
              </a:buClr>
              <a:buFont typeface="Wingdings 2"/>
              <a:buChar char=""/>
              <a:defRPr/>
            </a:pPr>
            <a:r>
              <a:rPr lang="en-US" b="1" dirty="0"/>
              <a:t>Sampling error</a:t>
            </a:r>
            <a:r>
              <a:rPr lang="en-US" dirty="0"/>
              <a:t>: any error in a survey that occurs because a sample is used</a:t>
            </a:r>
            <a:endParaRPr lang="en-US" dirty="0">
              <a:latin typeface="Trebuchet MS" pitchFamily="-72" charset="0"/>
            </a:endParaRPr>
          </a:p>
          <a:p>
            <a:pPr marL="274320" indent="-274320" fontAlgn="auto">
              <a:spcAft>
                <a:spcPts val="0"/>
              </a:spcAft>
              <a:buClr>
                <a:schemeClr val="accent3"/>
              </a:buClr>
              <a:buNone/>
              <a:defRPr/>
            </a:pPr>
            <a:endParaRPr lang="en-US" dirty="0" smtClean="0">
              <a:ea typeface="+mn-ea"/>
              <a:cs typeface="+mn-cs"/>
            </a:endParaRPr>
          </a:p>
          <a:p>
            <a:pPr marL="0" indent="0" fontAlgn="auto">
              <a:spcAft>
                <a:spcPts val="0"/>
              </a:spcAft>
              <a:buClr>
                <a:schemeClr val="accent3"/>
              </a:buClr>
              <a:buFont typeface="Wingdings 2"/>
              <a:buNone/>
              <a:defRPr/>
            </a:pPr>
            <a:endParaRPr lang="en-US" dirty="0">
              <a:latin typeface="Trebuchet MS" charset="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2"/>
          <p:cNvPicPr>
            <a:picLocks noChangeAspect="1" noChangeArrowheads="1"/>
          </p:cNvPicPr>
          <p:nvPr/>
        </p:nvPicPr>
        <p:blipFill>
          <a:blip r:embed="rId3"/>
          <a:srcRect/>
          <a:stretch>
            <a:fillRect/>
          </a:stretch>
        </p:blipFill>
        <p:spPr bwMode="auto">
          <a:xfrm>
            <a:off x="260350" y="819509"/>
            <a:ext cx="8697913" cy="458062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479</TotalTime>
  <Words>1231</Words>
  <Application>Microsoft Office PowerPoint</Application>
  <PresentationFormat>عرض على الشاشة (4:3)</PresentationFormat>
  <Paragraphs>132</Paragraphs>
  <Slides>28</Slides>
  <Notes>24</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28</vt:i4>
      </vt:variant>
    </vt:vector>
  </HeadingPairs>
  <TitlesOfParts>
    <vt:vector size="37" baseType="lpstr">
      <vt:lpstr>ＭＳ Ｐゴシック</vt:lpstr>
      <vt:lpstr>Arial</vt:lpstr>
      <vt:lpstr>Calibri</vt:lpstr>
      <vt:lpstr>Constantia</vt:lpstr>
      <vt:lpstr>HGP明朝E</vt:lpstr>
      <vt:lpstr>Times New Roman</vt:lpstr>
      <vt:lpstr>Trebuchet MS</vt:lpstr>
      <vt:lpstr>Wingdings 2</vt:lpstr>
      <vt:lpstr>Office Theme</vt:lpstr>
      <vt:lpstr>Chapter 9</vt:lpstr>
      <vt:lpstr>Learning Objectives</vt:lpstr>
      <vt:lpstr>عرض تقديمي في PowerPoint</vt:lpstr>
      <vt:lpstr>Basic Concepts in samples and  Sampling</vt:lpstr>
      <vt:lpstr>Population</vt:lpstr>
      <vt:lpstr>Census</vt:lpstr>
      <vt:lpstr>Sample and sample unit</vt:lpstr>
      <vt:lpstr>Sample frame and sample frame error</vt:lpstr>
      <vt:lpstr>عرض تقديمي في PowerPoint</vt:lpstr>
      <vt:lpstr>Reasons for Taking a Sample</vt:lpstr>
      <vt:lpstr>Probability versus Nonprobability sampling</vt:lpstr>
      <vt:lpstr>First: Probability Sampling Methods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Second; Nonprobability Sampling</vt:lpstr>
      <vt:lpstr>عرض تقديمي في PowerPoint</vt:lpstr>
      <vt:lpstr>عرض تقديمي في PowerPoint</vt:lpstr>
      <vt:lpstr>عرض تقديمي في PowerPoint</vt:lpstr>
      <vt:lpstr>Online Sampling Techniques</vt:lpstr>
      <vt:lpstr>Developing a sample plan </vt:lpstr>
    </vt:vector>
  </TitlesOfParts>
  <Company>HomeSweetHome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Ren</dc:creator>
  <cp:lastModifiedBy>HP</cp:lastModifiedBy>
  <cp:revision>38</cp:revision>
  <dcterms:created xsi:type="dcterms:W3CDTF">2012-11-02T16:37:49Z</dcterms:created>
  <dcterms:modified xsi:type="dcterms:W3CDTF">2019-01-15T15:44:40Z</dcterms:modified>
</cp:coreProperties>
</file>