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20" r:id="rId1"/>
  </p:sldMasterIdLst>
  <p:notesMasterIdLst>
    <p:notesMasterId r:id="rId53"/>
  </p:notesMasterIdLst>
  <p:handoutMasterIdLst>
    <p:handoutMasterId r:id="rId54"/>
  </p:handoutMasterIdLst>
  <p:sldIdLst>
    <p:sldId id="531" r:id="rId2"/>
    <p:sldId id="256" r:id="rId3"/>
    <p:sldId id="493" r:id="rId4"/>
    <p:sldId id="495" r:id="rId5"/>
    <p:sldId id="496" r:id="rId6"/>
    <p:sldId id="296" r:id="rId7"/>
    <p:sldId id="488" r:id="rId8"/>
    <p:sldId id="482" r:id="rId9"/>
    <p:sldId id="489" r:id="rId10"/>
    <p:sldId id="490" r:id="rId11"/>
    <p:sldId id="491" r:id="rId12"/>
    <p:sldId id="492" r:id="rId13"/>
    <p:sldId id="444" r:id="rId14"/>
    <p:sldId id="476" r:id="rId15"/>
    <p:sldId id="478" r:id="rId16"/>
    <p:sldId id="486" r:id="rId17"/>
    <p:sldId id="485" r:id="rId18"/>
    <p:sldId id="473" r:id="rId19"/>
    <p:sldId id="497" r:id="rId20"/>
    <p:sldId id="499" r:id="rId21"/>
    <p:sldId id="500" r:id="rId22"/>
    <p:sldId id="501" r:id="rId23"/>
    <p:sldId id="502" r:id="rId24"/>
    <p:sldId id="503" r:id="rId25"/>
    <p:sldId id="504" r:id="rId26"/>
    <p:sldId id="505" r:id="rId27"/>
    <p:sldId id="506" r:id="rId28"/>
    <p:sldId id="507" r:id="rId29"/>
    <p:sldId id="508" r:id="rId30"/>
    <p:sldId id="509" r:id="rId31"/>
    <p:sldId id="510" r:id="rId32"/>
    <p:sldId id="511" r:id="rId33"/>
    <p:sldId id="512" r:id="rId34"/>
    <p:sldId id="513" r:id="rId35"/>
    <p:sldId id="514" r:id="rId36"/>
    <p:sldId id="515" r:id="rId37"/>
    <p:sldId id="516" r:id="rId38"/>
    <p:sldId id="517" r:id="rId39"/>
    <p:sldId id="518" r:id="rId40"/>
    <p:sldId id="519" r:id="rId41"/>
    <p:sldId id="520" r:id="rId42"/>
    <p:sldId id="521" r:id="rId43"/>
    <p:sldId id="522" r:id="rId44"/>
    <p:sldId id="523" r:id="rId45"/>
    <p:sldId id="524" r:id="rId46"/>
    <p:sldId id="525" r:id="rId47"/>
    <p:sldId id="526" r:id="rId48"/>
    <p:sldId id="527" r:id="rId49"/>
    <p:sldId id="528" r:id="rId50"/>
    <p:sldId id="529" r:id="rId51"/>
    <p:sldId id="530" r:id="rId52"/>
  </p:sldIdLst>
  <p:sldSz cx="9144000" cy="6858000" type="screen4x3"/>
  <p:notesSz cx="6616700" cy="98107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38" autoAdjust="0"/>
    <p:restoredTop sz="94737" autoAdjust="0"/>
  </p:normalViewPr>
  <p:slideViewPr>
    <p:cSldViewPr>
      <p:cViewPr>
        <p:scale>
          <a:sx n="50" d="100"/>
          <a:sy n="50" d="100"/>
        </p:scale>
        <p:origin x="-2010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320"/>
    </p:cViewPr>
  </p:sorterViewPr>
  <p:notesViewPr>
    <p:cSldViewPr>
      <p:cViewPr varScale="1">
        <p:scale>
          <a:sx n="38" d="100"/>
          <a:sy n="38" d="100"/>
        </p:scale>
        <p:origin x="-1458" y="-72"/>
      </p:cViewPr>
      <p:guideLst>
        <p:guide orient="horz" pos="3090"/>
        <p:guide pos="20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6702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400" b="0" i="1"/>
            </a:lvl1pPr>
          </a:lstStyle>
          <a:p>
            <a:pPr>
              <a:defRPr/>
            </a:pPr>
            <a:r>
              <a:rPr lang="en-GB"/>
              <a:t>chapter7.ppt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49675" y="0"/>
            <a:ext cx="286702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/>
            </a:lvl1pPr>
          </a:lstStyle>
          <a:p>
            <a:pPr>
              <a:defRPr/>
            </a:pPr>
            <a:r>
              <a:rPr lang="en-GB"/>
              <a:t>September 98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0213"/>
            <a:ext cx="286702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b="0" i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49675" y="9320213"/>
            <a:ext cx="286702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/>
            </a:lvl1pPr>
          </a:lstStyle>
          <a:p>
            <a:pPr>
              <a:defRPr/>
            </a:pPr>
            <a:fld id="{53D9919E-FE24-45DB-B9B2-AB2ACBB417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992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GB"/>
              <a:t>Chapter Name</a:t>
            </a:r>
          </a:p>
        </p:txBody>
      </p:sp>
      <p:sp>
        <p:nvSpPr>
          <p:cNvPr id="5529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620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8200"/>
            <a:ext cx="4800600" cy="4419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733800" y="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GB"/>
              <a:t>September 98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96400"/>
            <a:ext cx="2895600" cy="533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33800" y="9296400"/>
            <a:ext cx="2895600" cy="533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D55240-F938-4B91-B41B-F346CD1231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577491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Chapter Name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September 98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8D489-E4C3-421A-8FA7-987014124845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385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Chapter Name</a:t>
            </a:r>
          </a:p>
        </p:txBody>
      </p:sp>
      <p:sp>
        <p:nvSpPr>
          <p:cNvPr id="56323" name="Rectangle 5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98</a:t>
            </a:r>
          </a:p>
        </p:txBody>
      </p:sp>
      <p:sp>
        <p:nvSpPr>
          <p:cNvPr id="563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46A348-0113-41FB-9210-F7FA6BFD1772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563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solidFill>
                  <a:srgbClr val="000000"/>
                </a:solidFill>
              </a:rPr>
              <a:t>Chapter Name</a:t>
            </a:r>
          </a:p>
        </p:txBody>
      </p:sp>
      <p:sp>
        <p:nvSpPr>
          <p:cNvPr id="80899" name="Rectangle 5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solidFill>
                  <a:srgbClr val="000000"/>
                </a:solidFill>
              </a:rPr>
              <a:t>September 98</a:t>
            </a:r>
          </a:p>
        </p:txBody>
      </p:sp>
      <p:sp>
        <p:nvSpPr>
          <p:cNvPr id="809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C76ADA-DF36-46FF-9546-839E55E9D3C9}" type="slidenum">
              <a:rPr lang="en-GB" altLang="en-US" smtClean="0">
                <a:solidFill>
                  <a:srgbClr val="000000"/>
                </a:solidFill>
              </a:rPr>
              <a:pPr/>
              <a:t>19</a:t>
            </a:fld>
            <a:endParaRPr lang="en-GB" altLang="en-US" smtClean="0">
              <a:solidFill>
                <a:srgbClr val="000000"/>
              </a:solidFill>
            </a:endParaRPr>
          </a:p>
        </p:txBody>
      </p:sp>
      <p:sp>
        <p:nvSpPr>
          <p:cNvPr id="809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89288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dirty="0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dirty="0" smtClean="0"/>
              <a:t>انقر لتحرير نمط العنوان الثانوي الرئيسي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4230C8-B23C-471E-B2BC-CD786A290BA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4230C8-B23C-471E-B2BC-CD786A290BA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4230C8-B23C-471E-B2BC-CD786A290BA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"/>
            <a:ext cx="77724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D77EF-D934-4E25-A8D2-340CBB7B3ABF}" type="slidenum">
              <a:rPr lang="en-GB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66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4230C8-B23C-471E-B2BC-CD786A290BA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4230C8-B23C-471E-B2BC-CD786A290BA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4230C8-B23C-471E-B2BC-CD786A290BA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4230C8-B23C-471E-B2BC-CD786A290BA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4230C8-B23C-471E-B2BC-CD786A290BA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4230C8-B23C-471E-B2BC-CD786A290BA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4230C8-B23C-471E-B2BC-CD786A290BA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F14230C8-B23C-471E-B2BC-CD786A290BA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dirty="0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14230C8-B23C-471E-B2BC-CD786A290BA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  <p:sldLayoutId id="214748393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SQL</a:t>
            </a:r>
            <a:endParaRPr lang="ar-SA" dirty="0"/>
          </a:p>
        </p:txBody>
      </p:sp>
      <p:sp>
        <p:nvSpPr>
          <p:cNvPr id="6" name="عنوان فرعي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8 &amp; 9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4230C8-B23C-471E-B2BC-CD786A290BA8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652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GB" sz="2900" b="1" dirty="0" smtClean="0"/>
              <a:t>1.1  </a:t>
            </a:r>
            <a:r>
              <a:rPr lang="en-GB" sz="2900" b="1" dirty="0" smtClean="0"/>
              <a:t>CREATE SCHEMA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idx="1"/>
          </p:nvPr>
        </p:nvSpPr>
        <p:spPr>
          <a:xfrm>
            <a:off x="142875" y="1978496"/>
            <a:ext cx="8786813" cy="4114800"/>
          </a:xfrm>
        </p:spPr>
        <p:txBody>
          <a:bodyPr/>
          <a:lstStyle/>
          <a:p>
            <a:pPr lvl="1" algn="just" rtl="0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cs typeface="Arial" pitchFamily="34" charset="0"/>
              </a:rPr>
              <a:t>- Syntax:</a:t>
            </a:r>
          </a:p>
          <a:p>
            <a:pPr lvl="1" algn="just" rtl="0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CREATE SCHEMA[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Name|AUTHORIZATION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CreatorId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]</a:t>
            </a:r>
          </a:p>
          <a:p>
            <a:pPr lvl="1" algn="just" rtl="0">
              <a:lnSpc>
                <a:spcPct val="90000"/>
              </a:lnSpc>
              <a:buFontTx/>
              <a:buNone/>
              <a:defRPr/>
            </a:pPr>
            <a:endParaRPr lang="en-US" sz="2400" dirty="0" smtClean="0">
              <a:latin typeface="Courier New" pitchFamily="49" charset="0"/>
              <a:ea typeface="+mn-ea"/>
              <a:cs typeface="+mn-cs"/>
            </a:endParaRPr>
          </a:p>
          <a:p>
            <a:pPr lvl="1" algn="just" rtl="0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DROP SCHEMA Name [</a:t>
            </a:r>
            <a:r>
              <a:rPr lang="en-US" sz="2400" u="sng" dirty="0" smtClean="0">
                <a:latin typeface="Courier New" pitchFamily="49" charset="0"/>
                <a:ea typeface="+mn-ea"/>
                <a:cs typeface="+mn-cs"/>
              </a:rPr>
              <a:t>RESTRICT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| CASCADE ]</a:t>
            </a:r>
          </a:p>
          <a:p>
            <a:pPr algn="just" rtl="0">
              <a:lnSpc>
                <a:spcPct val="30000"/>
              </a:lnSpc>
              <a:buFont typeface="Monotype Sorts" pitchFamily="2" charset="2"/>
              <a:buNone/>
              <a:defRPr/>
            </a:pPr>
            <a:endParaRPr lang="en-US" sz="2400" b="1" dirty="0" smtClean="0"/>
          </a:p>
          <a:p>
            <a:pPr algn="just" rtl="0">
              <a:lnSpc>
                <a:spcPct val="90000"/>
              </a:lnSpc>
              <a:defRPr/>
            </a:pPr>
            <a:r>
              <a:rPr lang="en-US" sz="2400" b="1" dirty="0" smtClean="0"/>
              <a:t>With RESTRICT (default), schema must be empty or operation fails.</a:t>
            </a:r>
          </a:p>
          <a:p>
            <a:pPr algn="just" rtl="0">
              <a:lnSpc>
                <a:spcPct val="90000"/>
              </a:lnSpc>
              <a:defRPr/>
            </a:pPr>
            <a:r>
              <a:rPr lang="en-US" sz="2400" b="1" dirty="0" smtClean="0"/>
              <a:t>With CASCADE, operation cascades to drop all objects associated with schema in order defined above. If any of these operations fail, DROP SCHEMA fails. </a:t>
            </a:r>
          </a:p>
          <a:p>
            <a:pPr algn="l" rtl="0">
              <a:lnSpc>
                <a:spcPct val="90000"/>
              </a:lnSpc>
              <a:defRPr/>
            </a:pPr>
            <a:endParaRPr lang="en-GB" sz="2400" dirty="0" smtClean="0"/>
          </a:p>
        </p:txBody>
      </p:sp>
      <p:sp>
        <p:nvSpPr>
          <p:cNvPr id="2355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DE240C-7B3F-462B-B1FB-79F6CAB9C5AE}" type="slidenum">
              <a:rPr lang="en-GB" smtClean="0"/>
              <a:pPr/>
              <a:t>10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21867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900" b="1" dirty="0" smtClean="0"/>
              <a:t>1.2</a:t>
            </a:r>
            <a:r>
              <a:rPr lang="en-US" sz="2900" b="1" dirty="0" smtClean="0"/>
              <a:t>. CREATE TABLE</a:t>
            </a:r>
          </a:p>
        </p:txBody>
      </p:sp>
      <p:sp>
        <p:nvSpPr>
          <p:cNvPr id="24580" name="Rectangle 1027"/>
          <p:cNvSpPr>
            <a:spLocks noGrp="1" noChangeArrowheads="1"/>
          </p:cNvSpPr>
          <p:nvPr>
            <p:ph idx="1"/>
          </p:nvPr>
        </p:nvSpPr>
        <p:spPr>
          <a:xfrm>
            <a:off x="214313" y="2122512"/>
            <a:ext cx="8548687" cy="4114800"/>
          </a:xfrm>
        </p:spPr>
        <p:txBody>
          <a:bodyPr>
            <a:normAutofit fontScale="92500" lnSpcReduction="20000"/>
          </a:bodyPr>
          <a:lstStyle/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cs typeface="Arial" pitchFamily="34" charset="0"/>
              </a:rPr>
              <a:t>- Syntax:</a:t>
            </a:r>
            <a:endParaRPr lang="en-US" sz="2400" dirty="0" smtClean="0">
              <a:latin typeface="Courier New" pitchFamily="49" charset="0"/>
              <a:ea typeface="+mn-ea"/>
              <a:cs typeface="+mn-cs"/>
            </a:endParaRP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CREATE TABLE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TableName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{(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colName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dataType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[NOT NULL] [UNIQUE]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[DEFAULT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defaultOption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]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[CHECK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searchCondition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] [,...]}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[PRIMARY KEY (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listOfColumns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),]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{[UNIQUE (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listOfColumns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),] […,]}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{[FOREIGN KEY (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listOfFKColumns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 REFERENCES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ParentTableName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[(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listOfCKColumns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)],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 [ON UPDATE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referentialAction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]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 [ON DELETE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referentialAction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]] [,…]}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{[CHECK (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searchCondition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)] [,…] })</a:t>
            </a:r>
          </a:p>
          <a:p>
            <a:pPr algn="just">
              <a:lnSpc>
                <a:spcPct val="40000"/>
              </a:lnSpc>
              <a:defRPr/>
            </a:pPr>
            <a:endParaRPr lang="en-US" sz="2400" b="1" dirty="0" smtClean="0"/>
          </a:p>
        </p:txBody>
      </p:sp>
      <p:sp>
        <p:nvSpPr>
          <p:cNvPr id="245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BF97E3-E321-467B-B585-B4CCEEF55134}" type="slidenum">
              <a:rPr lang="en-GB" smtClean="0"/>
              <a:pPr/>
              <a:t>11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78716228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900" b="1" dirty="0" smtClean="0"/>
              <a:t>1.2</a:t>
            </a:r>
            <a:r>
              <a:rPr lang="en-US" sz="2900" b="1" dirty="0" smtClean="0"/>
              <a:t>. CREATE TABLE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266528"/>
            <a:ext cx="8229600" cy="4114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400" b="1" dirty="0" smtClean="0"/>
              <a:t>Creates a table with one or more columns of the specified </a:t>
            </a:r>
            <a:r>
              <a:rPr lang="en-US" sz="2400" b="1" i="1" dirty="0" err="1" smtClean="0"/>
              <a:t>dataType</a:t>
            </a:r>
            <a:r>
              <a:rPr lang="en-US" sz="2400" b="1" dirty="0" smtClean="0"/>
              <a:t>. </a:t>
            </a:r>
          </a:p>
          <a:p>
            <a:pPr algn="just">
              <a:lnSpc>
                <a:spcPct val="90000"/>
              </a:lnSpc>
            </a:pPr>
            <a:r>
              <a:rPr lang="en-US" sz="2400" b="1" dirty="0" smtClean="0"/>
              <a:t>With NOT NULL, system rejects any attempt to insert a null in the column.</a:t>
            </a:r>
          </a:p>
          <a:p>
            <a:pPr algn="just">
              <a:lnSpc>
                <a:spcPct val="90000"/>
              </a:lnSpc>
            </a:pPr>
            <a:r>
              <a:rPr lang="en-US" sz="2400" b="1" dirty="0" smtClean="0"/>
              <a:t>Can specify a DEFAULT value for the column.</a:t>
            </a:r>
          </a:p>
          <a:p>
            <a:pPr algn="just">
              <a:lnSpc>
                <a:spcPct val="90000"/>
              </a:lnSpc>
            </a:pPr>
            <a:r>
              <a:rPr lang="en-US" sz="2400" b="1" dirty="0" smtClean="0"/>
              <a:t>Primary keys should always be specified as NOT NULL. </a:t>
            </a:r>
          </a:p>
          <a:p>
            <a:pPr algn="just">
              <a:lnSpc>
                <a:spcPct val="90000"/>
              </a:lnSpc>
            </a:pPr>
            <a:r>
              <a:rPr lang="en-US" sz="2400" b="1" dirty="0" smtClean="0"/>
              <a:t>FOREIGN KEY clause specifies FK along with the referential action.</a:t>
            </a:r>
          </a:p>
          <a:p>
            <a:pPr algn="just">
              <a:lnSpc>
                <a:spcPct val="40000"/>
              </a:lnSpc>
            </a:pPr>
            <a:endParaRPr lang="en-US" sz="2400" b="1" dirty="0" smtClean="0"/>
          </a:p>
        </p:txBody>
      </p:sp>
      <p:sp>
        <p:nvSpPr>
          <p:cNvPr id="256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F28B16-F17B-49A6-8AAD-196448CD4600}" type="slidenum">
              <a:rPr lang="en-GB" smtClean="0"/>
              <a:pPr/>
              <a:t>12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4783619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1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>
              <a:defRPr/>
            </a:pPr>
            <a:r>
              <a:rPr lang="en-US" sz="2900" b="1" dirty="0" smtClean="0"/>
              <a:t>ISO SQL D</a:t>
            </a:r>
            <a:r>
              <a:rPr lang="en-US" sz="29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a</a:t>
            </a:r>
            <a:r>
              <a:rPr lang="en-US" sz="2900" b="1" dirty="0" smtClean="0"/>
              <a:t>ta Types</a:t>
            </a:r>
          </a:p>
        </p:txBody>
      </p:sp>
      <p:sp>
        <p:nvSpPr>
          <p:cNvPr id="81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95FF05-21FD-464E-87B9-486FDA95BB82}" type="slidenum">
              <a:rPr lang="en-GB" smtClean="0"/>
              <a:pPr/>
              <a:t>13</a:t>
            </a:fld>
            <a:endParaRPr lang="en-GB" smtClean="0"/>
          </a:p>
        </p:txBody>
      </p:sp>
      <p:pic>
        <p:nvPicPr>
          <p:cNvPr id="8196" name="Picture 5" descr="DS3-Table 06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1888133"/>
            <a:ext cx="8245475" cy="442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="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900" b="1" dirty="0" smtClean="0"/>
              <a:t>Example 7.1 - CREATE </a:t>
            </a:r>
            <a:r>
              <a:rPr lang="en-US" sz="2900" b="1" dirty="0" smtClean="0"/>
              <a:t>TABLE</a:t>
            </a:r>
            <a:endParaRPr lang="en-US" sz="3000" b="1" dirty="0" smtClean="0"/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33525"/>
            <a:ext cx="8305800" cy="4343400"/>
          </a:xfrm>
        </p:spPr>
        <p:txBody>
          <a:bodyPr>
            <a:normAutofit fontScale="92500" lnSpcReduction="20000"/>
          </a:bodyPr>
          <a:lstStyle/>
          <a:p>
            <a:pPr algn="just" defTabSz="29210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PropertyForRent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(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propertyNo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, rooms , rent 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ownerNo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staffNo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branchNo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) 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</a:endParaRPr>
          </a:p>
          <a:p>
            <a:pPr algn="just" defTabSz="292100">
              <a:lnSpc>
                <a:spcPct val="90000"/>
              </a:lnSpc>
              <a:buFont typeface="Monotype Sorts" pitchFamily="2" charset="2"/>
              <a:buNone/>
              <a:defRPr/>
            </a:pPr>
            <a:endParaRPr lang="en-US" sz="2400" dirty="0">
              <a:latin typeface="Courier New" pitchFamily="49" charset="0"/>
            </a:endParaRPr>
          </a:p>
          <a:p>
            <a:pPr defTabSz="29210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CREATE </a:t>
            </a:r>
            <a:r>
              <a:rPr lang="en-US" sz="2400" dirty="0" smtClean="0">
                <a:latin typeface="Courier New" pitchFamily="49" charset="0"/>
              </a:rPr>
              <a:t>TABLE </a:t>
            </a:r>
            <a:r>
              <a:rPr lang="en-US" sz="2400" dirty="0" err="1" smtClean="0">
                <a:latin typeface="Courier New" pitchFamily="49" charset="0"/>
              </a:rPr>
              <a:t>PropertyForRent</a:t>
            </a:r>
            <a:r>
              <a:rPr lang="en-US" sz="2400" dirty="0" smtClean="0">
                <a:latin typeface="Courier New" pitchFamily="49" charset="0"/>
              </a:rPr>
              <a:t> (</a:t>
            </a:r>
          </a:p>
          <a:p>
            <a:pPr defTabSz="29210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 err="1" smtClean="0">
                <a:latin typeface="Courier New" pitchFamily="49" charset="0"/>
              </a:rPr>
              <a:t>propertyNo</a:t>
            </a:r>
            <a:r>
              <a:rPr lang="en-US" sz="2400" dirty="0" smtClean="0">
                <a:latin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</a:rPr>
              <a:t>VARCHAR(5)		NOT </a:t>
            </a:r>
            <a:r>
              <a:rPr lang="en-US" sz="2400" dirty="0" smtClean="0">
                <a:latin typeface="Courier New" pitchFamily="49" charset="0"/>
              </a:rPr>
              <a:t>NULL, 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Rooms	</a:t>
            </a:r>
            <a:r>
              <a:rPr lang="en-US" sz="2400" dirty="0">
                <a:latin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</a:rPr>
              <a:t>SMALLINT	</a:t>
            </a:r>
            <a:r>
              <a:rPr lang="en-US" sz="2400" dirty="0">
                <a:latin typeface="Courier New" pitchFamily="49" charset="0"/>
              </a:rPr>
              <a:t> NOT NULL 	DEFAULT </a:t>
            </a:r>
            <a:r>
              <a:rPr lang="en-US" sz="2400" dirty="0" smtClean="0">
                <a:latin typeface="Courier New" pitchFamily="49" charset="0"/>
              </a:rPr>
              <a:t>4 	</a:t>
            </a:r>
            <a:r>
              <a:rPr lang="en-US" dirty="0" smtClean="0">
                <a:latin typeface="Courier New" pitchFamily="49" charset="0"/>
              </a:rPr>
              <a:t>CHECK(VALUE </a:t>
            </a:r>
            <a:r>
              <a:rPr lang="en-US" dirty="0">
                <a:latin typeface="Courier New" pitchFamily="49" charset="0"/>
              </a:rPr>
              <a:t>BETWEEN 1 AND 15</a:t>
            </a:r>
            <a:r>
              <a:rPr lang="en-US" dirty="0" smtClean="0">
                <a:latin typeface="Courier New" pitchFamily="49" charset="0"/>
              </a:rPr>
              <a:t>)</a:t>
            </a:r>
            <a:r>
              <a:rPr lang="en-US" sz="2400" dirty="0" smtClean="0">
                <a:latin typeface="Courier New" pitchFamily="49" charset="0"/>
              </a:rPr>
              <a:t>, </a:t>
            </a:r>
            <a:endParaRPr lang="en-US" sz="2400" dirty="0" smtClean="0">
              <a:latin typeface="Courier New" pitchFamily="49" charset="0"/>
            </a:endParaRPr>
          </a:p>
          <a:p>
            <a:pPr defTabSz="292100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Rent			</a:t>
            </a:r>
            <a:r>
              <a:rPr lang="en-US" sz="2400" dirty="0" smtClean="0">
                <a:latin typeface="Courier New" pitchFamily="49" charset="0"/>
              </a:rPr>
              <a:t>		</a:t>
            </a:r>
            <a:r>
              <a:rPr lang="en-US" sz="2400" dirty="0" smtClean="0">
                <a:latin typeface="Courier New" pitchFamily="49" charset="0"/>
              </a:rPr>
              <a:t>DECIMAL(6,2) </a:t>
            </a:r>
            <a:r>
              <a:rPr lang="en-US" sz="2400" dirty="0" smtClean="0">
                <a:latin typeface="Courier New" pitchFamily="49" charset="0"/>
              </a:rPr>
              <a:t>NOT NULL </a:t>
            </a:r>
            <a:r>
              <a:rPr lang="en-US" sz="2400" dirty="0" smtClean="0">
                <a:latin typeface="Courier New" pitchFamily="49" charset="0"/>
              </a:rPr>
              <a:t>	DEFAULT 600, 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sz="2400" dirty="0" err="1" smtClean="0">
                <a:latin typeface="Courier New" pitchFamily="49" charset="0"/>
              </a:rPr>
              <a:t>ownerNo</a:t>
            </a:r>
            <a:r>
              <a:rPr lang="en-US" sz="2400" dirty="0">
                <a:latin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</a:rPr>
              <a:t>VARCHAR(5)	</a:t>
            </a:r>
            <a:r>
              <a:rPr lang="en-US" sz="2400" dirty="0" smtClean="0">
                <a:latin typeface="Courier New" pitchFamily="49" charset="0"/>
              </a:rPr>
              <a:t>NOT </a:t>
            </a:r>
            <a:r>
              <a:rPr lang="en-US" sz="2400" dirty="0" smtClean="0">
                <a:latin typeface="Courier New" pitchFamily="49" charset="0"/>
              </a:rPr>
              <a:t>NULL, </a:t>
            </a:r>
          </a:p>
          <a:p>
            <a:pPr defTabSz="292100">
              <a:lnSpc>
                <a:spcPct val="90000"/>
              </a:lnSpc>
              <a:buNone/>
              <a:defRPr/>
            </a:pPr>
            <a:r>
              <a:rPr lang="en-US" sz="2400" dirty="0" err="1" smtClean="0">
                <a:latin typeface="Courier New" pitchFamily="49" charset="0"/>
              </a:rPr>
              <a:t>staffNo</a:t>
            </a:r>
            <a:r>
              <a:rPr lang="en-US" sz="2400" dirty="0" smtClean="0">
                <a:latin typeface="Courier New" pitchFamily="49" charset="0"/>
              </a:rPr>
              <a:t>			</a:t>
            </a:r>
            <a:r>
              <a:rPr lang="en-US" sz="2400" dirty="0">
                <a:latin typeface="Courier New" pitchFamily="49" charset="0"/>
              </a:rPr>
              <a:t>VARCHAR(5</a:t>
            </a:r>
            <a:r>
              <a:rPr lang="en-US" sz="2400" dirty="0" smtClean="0">
                <a:latin typeface="Courier New" pitchFamily="49" charset="0"/>
              </a:rPr>
              <a:t>) </a:t>
            </a:r>
            <a:r>
              <a:rPr lang="en-US" sz="2400" dirty="0" smtClean="0">
                <a:latin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</a:rPr>
              <a:t>,</a:t>
            </a:r>
            <a:r>
              <a:rPr lang="en-US" sz="2400" dirty="0" smtClean="0">
                <a:latin typeface="Courier New" pitchFamily="49" charset="0"/>
              </a:rPr>
              <a:t>	</a:t>
            </a:r>
          </a:p>
          <a:p>
            <a:pPr defTabSz="29210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 err="1" smtClean="0">
                <a:latin typeface="Courier New" pitchFamily="49" charset="0"/>
              </a:rPr>
              <a:t>branchNo</a:t>
            </a:r>
            <a:r>
              <a:rPr lang="en-US" sz="2400" dirty="0" smtClean="0">
                <a:latin typeface="Courier New" pitchFamily="49" charset="0"/>
              </a:rPr>
              <a:t>		</a:t>
            </a:r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</a:rPr>
              <a:t>VARCHAR(4)</a:t>
            </a:r>
            <a:r>
              <a:rPr lang="en-US" sz="2400" dirty="0" smtClean="0">
                <a:latin typeface="Courier New" pitchFamily="49" charset="0"/>
              </a:rPr>
              <a:t>				NOT NULL,</a:t>
            </a:r>
          </a:p>
          <a:p>
            <a:pPr defTabSz="29210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PRIMARY </a:t>
            </a:r>
            <a:r>
              <a:rPr lang="en-US" sz="2400" dirty="0" smtClean="0">
                <a:latin typeface="Courier New" pitchFamily="49" charset="0"/>
              </a:rPr>
              <a:t>KEY (</a:t>
            </a:r>
            <a:r>
              <a:rPr lang="en-US" sz="2400" dirty="0" err="1" smtClean="0">
                <a:latin typeface="Courier New" pitchFamily="49" charset="0"/>
              </a:rPr>
              <a:t>propertyNo</a:t>
            </a:r>
            <a:r>
              <a:rPr lang="en-US" sz="2400" dirty="0" smtClean="0">
                <a:latin typeface="Courier New" pitchFamily="49" charset="0"/>
              </a:rPr>
              <a:t>),</a:t>
            </a:r>
          </a:p>
          <a:p>
            <a:pPr defTabSz="29210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FOREIGN </a:t>
            </a:r>
            <a:r>
              <a:rPr lang="en-US" sz="2400" dirty="0" smtClean="0">
                <a:latin typeface="Courier New" pitchFamily="49" charset="0"/>
              </a:rPr>
              <a:t>KEY (</a:t>
            </a:r>
            <a:r>
              <a:rPr lang="en-US" sz="2400" dirty="0" err="1" smtClean="0">
                <a:latin typeface="Courier New" pitchFamily="49" charset="0"/>
              </a:rPr>
              <a:t>staffNo</a:t>
            </a:r>
            <a:r>
              <a:rPr lang="en-US" sz="2400" dirty="0" smtClean="0">
                <a:latin typeface="Courier New" pitchFamily="49" charset="0"/>
              </a:rPr>
              <a:t>) REFERENCES Staff </a:t>
            </a:r>
            <a:r>
              <a:rPr lang="en-US" sz="2400" dirty="0" smtClean="0">
                <a:latin typeface="Courier New" pitchFamily="49" charset="0"/>
              </a:rPr>
              <a:t>);</a:t>
            </a:r>
          </a:p>
        </p:txBody>
      </p:sp>
      <p:sp>
        <p:nvSpPr>
          <p:cNvPr id="276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D433F-C9D8-4F7D-8236-CE9A8E5FAE17}" type="slidenum">
              <a:rPr lang="en-GB" smtClean="0"/>
              <a:pPr/>
              <a:t>14</a:t>
            </a:fld>
            <a:endParaRPr lang="en-GB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6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6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b="1" dirty="0" smtClean="0"/>
              <a:t>1.3. ALTER </a:t>
            </a:r>
            <a:r>
              <a:rPr lang="en-US" sz="2900" b="1" dirty="0" smtClean="0"/>
              <a:t>TABLE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78496"/>
            <a:ext cx="8229600" cy="4114800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 smtClean="0"/>
              <a:t>Alter table statement is used with existing table to  :</a:t>
            </a:r>
          </a:p>
          <a:p>
            <a:pPr marL="514350" indent="-514350" algn="just">
              <a:buFont typeface="Times New Roman" pitchFamily="18" charset="0"/>
              <a:buAutoNum type="arabicPeriod"/>
            </a:pPr>
            <a:r>
              <a:rPr lang="en-US" b="1" dirty="0" smtClean="0"/>
              <a:t>Add </a:t>
            </a:r>
            <a:r>
              <a:rPr lang="en-US" b="1" dirty="0" smtClean="0"/>
              <a:t>a new table </a:t>
            </a:r>
            <a:r>
              <a:rPr lang="en-US" b="1" dirty="0" smtClean="0"/>
              <a:t>constraint .</a:t>
            </a:r>
            <a:endParaRPr lang="en-US" b="1" dirty="0" smtClean="0"/>
          </a:p>
          <a:p>
            <a:pPr marL="514350" indent="-514350" algn="just">
              <a:buFont typeface="Times New Roman" pitchFamily="18" charset="0"/>
              <a:buAutoNum type="arabicPeriod"/>
            </a:pPr>
            <a:r>
              <a:rPr lang="en-US" b="1" dirty="0" smtClean="0"/>
              <a:t>Drop a table constraint.</a:t>
            </a:r>
          </a:p>
          <a:p>
            <a:pPr marL="514350" indent="-514350" algn="just">
              <a:buFont typeface="Times New Roman" pitchFamily="18" charset="0"/>
              <a:buAutoNum type="arabicPeriod"/>
            </a:pPr>
            <a:r>
              <a:rPr lang="en-US" b="1" dirty="0" smtClean="0"/>
              <a:t>Add a new column to a table.</a:t>
            </a:r>
          </a:p>
          <a:p>
            <a:pPr marL="514350" indent="-514350" algn="just">
              <a:buFont typeface="Times New Roman" pitchFamily="18" charset="0"/>
              <a:buAutoNum type="arabicPeriod"/>
            </a:pPr>
            <a:r>
              <a:rPr lang="en-US" b="1" dirty="0" smtClean="0"/>
              <a:t>Drop a column from a table.</a:t>
            </a:r>
          </a:p>
          <a:p>
            <a:pPr marL="514350" indent="-514350" algn="just">
              <a:buFont typeface="Times New Roman" pitchFamily="18" charset="0"/>
              <a:buAutoNum type="arabicPeriod"/>
            </a:pPr>
            <a:r>
              <a:rPr lang="en-US" b="1" dirty="0" smtClean="0"/>
              <a:t>Set a default for a column.</a:t>
            </a:r>
          </a:p>
          <a:p>
            <a:pPr marL="514350" indent="-514350" algn="just">
              <a:buFont typeface="Times New Roman" pitchFamily="18" charset="0"/>
              <a:buAutoNum type="arabicPeriod"/>
            </a:pPr>
            <a:r>
              <a:rPr lang="en-US" b="1" dirty="0" smtClean="0"/>
              <a:t>Drop a default for a column.</a:t>
            </a:r>
          </a:p>
        </p:txBody>
      </p:sp>
      <p:sp>
        <p:nvSpPr>
          <p:cNvPr id="286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CFBD22-5A2D-485B-8228-DAF616641720}" type="slidenum">
              <a:rPr lang="en-GB" smtClean="0"/>
              <a:pPr/>
              <a:t>15</a:t>
            </a:fld>
            <a:endParaRPr lang="en-GB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/>
              <a:t>1.3. ALTER TABLE</a:t>
            </a:r>
            <a:endParaRPr lang="ar-SA" sz="28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71438" y="1906488"/>
            <a:ext cx="9072562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 b="1" dirty="0" smtClean="0">
                <a:latin typeface="Arial" charset="0"/>
              </a:rPr>
              <a:t>- Syntax</a:t>
            </a:r>
          </a:p>
          <a:p>
            <a:pPr>
              <a:spcBef>
                <a:spcPts val="400"/>
              </a:spcBef>
              <a:buFont typeface="Monotype Sorts" pitchFamily="2" charset="2"/>
              <a:buNone/>
            </a:pPr>
            <a:endParaRPr lang="en-US" sz="1800" dirty="0" smtClean="0">
              <a:latin typeface="Courier New" pitchFamily="49" charset="0"/>
            </a:endParaRPr>
          </a:p>
          <a:p>
            <a:pPr>
              <a:spcBef>
                <a:spcPts val="400"/>
              </a:spcBef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ALTER  TABLE  </a:t>
            </a:r>
            <a:r>
              <a:rPr lang="en-US" sz="1800" dirty="0" err="1" smtClean="0">
                <a:latin typeface="Courier New" pitchFamily="49" charset="0"/>
              </a:rPr>
              <a:t>tablename</a:t>
            </a:r>
            <a:endParaRPr lang="en-US" sz="1800" dirty="0" smtClean="0">
              <a:latin typeface="Courier New" pitchFamily="49" charset="0"/>
            </a:endParaRPr>
          </a:p>
          <a:p>
            <a:pPr>
              <a:spcBef>
                <a:spcPts val="400"/>
              </a:spcBef>
              <a:buFont typeface="Monotype Sorts" pitchFamily="2" charset="2"/>
              <a:buNone/>
            </a:pPr>
            <a:r>
              <a:rPr lang="en-US" sz="1800" dirty="0" smtClean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[</a:t>
            </a:r>
            <a:r>
              <a:rPr lang="en-US" sz="1800" dirty="0" smtClean="0">
                <a:latin typeface="Courier New" pitchFamily="49" charset="0"/>
              </a:rPr>
              <a:t>ADD 	[COLUMN]  </a:t>
            </a:r>
            <a:r>
              <a:rPr lang="en-US" sz="1800" dirty="0" err="1" smtClean="0">
                <a:latin typeface="Courier New" pitchFamily="49" charset="0"/>
              </a:rPr>
              <a:t>ColumnName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dataType</a:t>
            </a:r>
            <a:r>
              <a:rPr lang="en-US" sz="1800" dirty="0" smtClean="0">
                <a:latin typeface="Courier New" pitchFamily="49" charset="0"/>
              </a:rPr>
              <a:t>  [NOT NULL]  [UNIQUE]</a:t>
            </a:r>
          </a:p>
          <a:p>
            <a:pPr>
              <a:spcBef>
                <a:spcPts val="400"/>
              </a:spcBef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 [DEFAULT  </a:t>
            </a:r>
            <a:r>
              <a:rPr lang="en-US" sz="1800" dirty="0" err="1" smtClean="0">
                <a:latin typeface="Courier New" pitchFamily="49" charset="0"/>
              </a:rPr>
              <a:t>defaultOption</a:t>
            </a:r>
            <a:r>
              <a:rPr lang="en-US" sz="1800" dirty="0" smtClean="0">
                <a:latin typeface="Courier New" pitchFamily="49" charset="0"/>
              </a:rPr>
              <a:t>]  [CHECK  (search condition)]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]</a:t>
            </a:r>
          </a:p>
          <a:p>
            <a:pPr>
              <a:spcBef>
                <a:spcPts val="400"/>
              </a:spcBef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 [DROP[COLUMN]  </a:t>
            </a:r>
            <a:r>
              <a:rPr lang="en-US" sz="1800" dirty="0" err="1" smtClean="0">
                <a:latin typeface="Courier New" pitchFamily="49" charset="0"/>
              </a:rPr>
              <a:t>ColumnName</a:t>
            </a:r>
            <a:r>
              <a:rPr lang="en-US" sz="1800" dirty="0" smtClean="0">
                <a:latin typeface="Courier New" pitchFamily="49" charset="0"/>
              </a:rPr>
              <a:t>  [</a:t>
            </a:r>
            <a:r>
              <a:rPr lang="en-US" sz="1800" u="sng" dirty="0" smtClean="0">
                <a:latin typeface="Courier New" pitchFamily="49" charset="0"/>
              </a:rPr>
              <a:t>RESTRICT</a:t>
            </a:r>
            <a:r>
              <a:rPr lang="en-US" sz="1800" dirty="0" smtClean="0">
                <a:latin typeface="Courier New" pitchFamily="49" charset="0"/>
              </a:rPr>
              <a:t>  | CASCADE]]</a:t>
            </a:r>
          </a:p>
          <a:p>
            <a:pPr>
              <a:spcBef>
                <a:spcPts val="400"/>
              </a:spcBef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 [ADD [CONSTRAINT  [Constraint Name]] </a:t>
            </a:r>
            <a:r>
              <a:rPr lang="en-US" sz="1800" dirty="0" err="1" smtClean="0">
                <a:latin typeface="Courier New" pitchFamily="49" charset="0"/>
              </a:rPr>
              <a:t>TableConstraint</a:t>
            </a:r>
            <a:r>
              <a:rPr lang="en-US" sz="1800" dirty="0" smtClean="0">
                <a:latin typeface="Courier New" pitchFamily="49" charset="0"/>
              </a:rPr>
              <a:t> Definition]</a:t>
            </a:r>
          </a:p>
          <a:p>
            <a:pPr>
              <a:spcBef>
                <a:spcPts val="400"/>
              </a:spcBef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 [DROP CONSTRAINT  </a:t>
            </a:r>
            <a:r>
              <a:rPr lang="en-US" sz="1800" dirty="0" err="1" smtClean="0">
                <a:latin typeface="Courier New" pitchFamily="49" charset="0"/>
              </a:rPr>
              <a:t>ConstraintName</a:t>
            </a:r>
            <a:r>
              <a:rPr lang="en-US" sz="1800" dirty="0" smtClean="0">
                <a:latin typeface="Courier New" pitchFamily="49" charset="0"/>
              </a:rPr>
              <a:t>  [</a:t>
            </a:r>
            <a:r>
              <a:rPr lang="en-US" sz="1800" u="sng" dirty="0" smtClean="0">
                <a:latin typeface="Courier New" pitchFamily="49" charset="0"/>
              </a:rPr>
              <a:t>RESTRICT</a:t>
            </a:r>
            <a:r>
              <a:rPr lang="en-US" sz="1800" dirty="0" smtClean="0">
                <a:latin typeface="Courier New" pitchFamily="49" charset="0"/>
              </a:rPr>
              <a:t> | CASCADE]]</a:t>
            </a:r>
          </a:p>
          <a:p>
            <a:pPr>
              <a:spcBef>
                <a:spcPts val="400"/>
              </a:spcBef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 [ALTER  </a:t>
            </a:r>
            <a:r>
              <a:rPr lang="en-US" sz="1800" dirty="0" err="1" smtClean="0">
                <a:latin typeface="Courier New" pitchFamily="49" charset="0"/>
              </a:rPr>
              <a:t>ColumnName</a:t>
            </a:r>
            <a:r>
              <a:rPr lang="en-US" sz="1800" dirty="0" smtClean="0">
                <a:latin typeface="Courier New" pitchFamily="49" charset="0"/>
              </a:rPr>
              <a:t>  SET DEFAULT  </a:t>
            </a:r>
            <a:r>
              <a:rPr lang="en-US" sz="1800" dirty="0" err="1" smtClean="0">
                <a:latin typeface="Courier New" pitchFamily="49" charset="0"/>
              </a:rPr>
              <a:t>DefaultOption</a:t>
            </a:r>
            <a:r>
              <a:rPr lang="en-US" sz="1800" dirty="0" smtClean="0">
                <a:latin typeface="Courier New" pitchFamily="49" charset="0"/>
              </a:rPr>
              <a:t>]</a:t>
            </a:r>
          </a:p>
          <a:p>
            <a:pPr>
              <a:spcBef>
                <a:spcPts val="400"/>
              </a:spcBef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 [ALTER  </a:t>
            </a:r>
            <a:r>
              <a:rPr lang="en-US" sz="1800" dirty="0" err="1" smtClean="0">
                <a:latin typeface="Courier New" pitchFamily="49" charset="0"/>
              </a:rPr>
              <a:t>ColumnName</a:t>
            </a:r>
            <a:r>
              <a:rPr lang="en-US" sz="1800" dirty="0" smtClean="0">
                <a:latin typeface="Courier New" pitchFamily="49" charset="0"/>
              </a:rPr>
              <a:t>  DROP DEFAULT] </a:t>
            </a:r>
            <a:endParaRPr lang="en-US" sz="2400" dirty="0" smtClean="0">
              <a:latin typeface="Courier New" pitchFamily="49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88508C-6F29-4E9C-9912-016B72DAE017}" type="slidenum">
              <a:rPr lang="en-GB" smtClean="0"/>
              <a:pPr/>
              <a:t>16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400" b="1" dirty="0"/>
              <a:t>1.3. ALTER TABLE</a:t>
            </a:r>
            <a:endParaRPr lang="ar-SA" sz="2400" b="1" dirty="0" smtClean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214313" y="2050504"/>
            <a:ext cx="8715375" cy="4114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400" b="1" dirty="0" smtClean="0"/>
              <a:t>Add new column to Client table.</a:t>
            </a:r>
          </a:p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dirty="0" smtClean="0">
                <a:latin typeface="Courier New" pitchFamily="49" charset="0"/>
              </a:rPr>
              <a:t>ALTER TABLE Client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ADD </a:t>
            </a:r>
            <a:r>
              <a:rPr lang="en-US" sz="2400" dirty="0" err="1" smtClean="0">
                <a:latin typeface="Courier New" pitchFamily="49" charset="0"/>
              </a:rPr>
              <a:t>prefNoRooms</a:t>
            </a:r>
            <a:r>
              <a:rPr lang="en-US" sz="2400" dirty="0" smtClean="0">
                <a:latin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</a:rPr>
              <a:t>PRooms</a:t>
            </a:r>
            <a:r>
              <a:rPr lang="en-US" sz="2400" dirty="0" smtClean="0">
                <a:latin typeface="Courier New" pitchFamily="49" charset="0"/>
              </a:rPr>
              <a:t>;</a:t>
            </a:r>
          </a:p>
          <a:p>
            <a:pPr lvl="1" algn="just">
              <a:lnSpc>
                <a:spcPct val="90000"/>
              </a:lnSpc>
              <a:buFontTx/>
              <a:buNone/>
            </a:pPr>
            <a:endParaRPr lang="en-US" sz="2400" dirty="0" smtClean="0">
              <a:latin typeface="Courier New" pitchFamily="49" charset="0"/>
            </a:endParaRPr>
          </a:p>
          <a:p>
            <a:pPr algn="just">
              <a:lnSpc>
                <a:spcPct val="90000"/>
              </a:lnSpc>
            </a:pPr>
            <a:r>
              <a:rPr lang="en-US" sz="2400" b="1" dirty="0" smtClean="0"/>
              <a:t>Remove the city attribute from the client table.</a:t>
            </a:r>
          </a:p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endParaRPr lang="en-US" sz="2400" dirty="0" smtClean="0">
              <a:latin typeface="Courier New" pitchFamily="49" charset="0"/>
            </a:endParaRPr>
          </a:p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dirty="0" smtClean="0">
                <a:latin typeface="Courier New" pitchFamily="49" charset="0"/>
              </a:rPr>
              <a:t>ALTER TABLE Client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Drop City;</a:t>
            </a:r>
          </a:p>
          <a:p>
            <a:pPr lvl="1" algn="just">
              <a:lnSpc>
                <a:spcPct val="90000"/>
              </a:lnSpc>
              <a:buFontTx/>
              <a:buNone/>
            </a:pPr>
            <a:endParaRPr lang="en-US" sz="2400" dirty="0" smtClean="0">
              <a:latin typeface="Courier New" pitchFamily="49" charset="0"/>
            </a:endParaRPr>
          </a:p>
          <a:p>
            <a:pPr lvl="1" algn="just">
              <a:lnSpc>
                <a:spcPct val="90000"/>
              </a:lnSpc>
              <a:buFontTx/>
              <a:buNone/>
            </a:pPr>
            <a:endParaRPr lang="en-US" sz="2400" dirty="0" smtClean="0">
              <a:latin typeface="Courier New" pitchFamily="49" charset="0"/>
            </a:endParaRPr>
          </a:p>
          <a:p>
            <a:endParaRPr lang="ar-SA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DCF413-112E-4D64-AB68-BFA0E2680AA7}" type="slidenum">
              <a:rPr lang="en-GB" smtClean="0"/>
              <a:pPr/>
              <a:t>17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900" b="1" dirty="0" smtClean="0"/>
              <a:t>1.4. DROP </a:t>
            </a:r>
            <a:r>
              <a:rPr lang="en-US" sz="2900" b="1" dirty="0" smtClean="0"/>
              <a:t>TABLE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78496"/>
            <a:ext cx="8305800" cy="4114800"/>
          </a:xfrm>
        </p:spPr>
        <p:txBody>
          <a:bodyPr/>
          <a:lstStyle/>
          <a:p>
            <a:pPr algn="just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b="1" dirty="0" smtClean="0">
                <a:latin typeface="+mj-lt"/>
              </a:rPr>
              <a:t>- Syntax:</a:t>
            </a:r>
          </a:p>
          <a:p>
            <a:pPr algn="just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DROP TABLE </a:t>
            </a:r>
            <a:r>
              <a:rPr lang="en-US" sz="2400" dirty="0" err="1" smtClean="0">
                <a:latin typeface="Courier New" pitchFamily="49" charset="0"/>
              </a:rPr>
              <a:t>TableName</a:t>
            </a:r>
            <a:r>
              <a:rPr lang="en-US" sz="2400" dirty="0" smtClean="0">
                <a:latin typeface="Courier New" pitchFamily="49" charset="0"/>
              </a:rPr>
              <a:t> [</a:t>
            </a:r>
            <a:r>
              <a:rPr lang="en-US" sz="2400" u="sng" dirty="0" smtClean="0">
                <a:latin typeface="Courier New" pitchFamily="49" charset="0"/>
              </a:rPr>
              <a:t>RESTRICT</a:t>
            </a:r>
            <a:r>
              <a:rPr lang="en-US" sz="2400" dirty="0" smtClean="0">
                <a:latin typeface="Courier New" pitchFamily="49" charset="0"/>
              </a:rPr>
              <a:t> | CASCADE]</a:t>
            </a:r>
          </a:p>
          <a:p>
            <a:pPr algn="just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b="1" dirty="0" smtClean="0">
                <a:latin typeface="+mj-lt"/>
              </a:rPr>
              <a:t>- Example:</a:t>
            </a:r>
          </a:p>
          <a:p>
            <a:pPr algn="just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DROP TABLE </a:t>
            </a:r>
            <a:r>
              <a:rPr lang="en-US" sz="2400" dirty="0" err="1" smtClean="0">
                <a:latin typeface="Courier New" pitchFamily="49" charset="0"/>
              </a:rPr>
              <a:t>PropertyForRent</a:t>
            </a:r>
            <a:r>
              <a:rPr lang="en-US" sz="2400" dirty="0" smtClean="0">
                <a:latin typeface="Courier New" pitchFamily="49" charset="0"/>
              </a:rPr>
              <a:t>;</a:t>
            </a:r>
          </a:p>
          <a:p>
            <a:pPr lvl="1" algn="just">
              <a:lnSpc>
                <a:spcPct val="30000"/>
              </a:lnSpc>
              <a:defRPr/>
            </a:pPr>
            <a:endParaRPr lang="en-US" sz="2400" b="1" dirty="0" smtClean="0"/>
          </a:p>
          <a:p>
            <a:pPr algn="just">
              <a:lnSpc>
                <a:spcPct val="90000"/>
              </a:lnSpc>
              <a:defRPr/>
            </a:pPr>
            <a:r>
              <a:rPr lang="en-US" sz="2400" b="1" dirty="0" smtClean="0"/>
              <a:t>Removes named table and all rows within it. 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2400" b="1" dirty="0" smtClean="0"/>
              <a:t>With RESTRICT, if any other objects depend for their existence on continued existence of this table, SQL does not allow request. 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2400" b="1" dirty="0" smtClean="0"/>
              <a:t>With CASCADE, SQL drops all dependent objects (and objects dependent on these objects).</a:t>
            </a:r>
          </a:p>
        </p:txBody>
      </p:sp>
      <p:sp>
        <p:nvSpPr>
          <p:cNvPr id="337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E2B56A-9DD1-4900-9A3A-9F034BE94705}" type="slidenum">
              <a:rPr lang="en-GB" smtClean="0"/>
              <a:pPr/>
              <a:t>18</a:t>
            </a:fld>
            <a:endParaRPr lang="en-GB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0352" y="1316736"/>
            <a:ext cx="8218112" cy="1362456"/>
          </a:xfrm>
        </p:spPr>
        <p:txBody>
          <a:bodyPr/>
          <a:lstStyle/>
          <a:p>
            <a:r>
              <a:rPr lang="en-US" altLang="en-US" dirty="0" smtClean="0"/>
              <a:t>2. </a:t>
            </a:r>
            <a:r>
              <a:rPr lang="en-US" altLang="en-US" dirty="0"/>
              <a:t>Data </a:t>
            </a:r>
            <a:r>
              <a:rPr lang="en-US" altLang="en-US" dirty="0" smtClean="0"/>
              <a:t>Manipulation DML</a:t>
            </a:r>
            <a:endParaRPr lang="en-US" alt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b="1" dirty="0" smtClean="0"/>
          </a:p>
          <a:p>
            <a:r>
              <a:rPr lang="en-US" altLang="en-US" b="1" dirty="0" smtClean="0"/>
              <a:t>Chapter #6 in the textbook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1200">
                <a:solidFill>
                  <a:srgbClr val="000066"/>
                </a:solidFill>
              </a:rPr>
              <a:t>Pearson Education © 2009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b="1" dirty="0" smtClean="0"/>
              <a:t>Chapter </a:t>
            </a:r>
            <a:r>
              <a:rPr lang="en-US" sz="2900" b="1" dirty="0" smtClean="0"/>
              <a:t>- </a:t>
            </a:r>
            <a:r>
              <a:rPr lang="en-US" sz="2900" b="1" dirty="0" smtClean="0"/>
              <a:t>Objectives</a:t>
            </a:r>
            <a:endParaRPr lang="en-US" b="1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429891"/>
            <a:ext cx="8229600" cy="502344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sz="2400" b="1" dirty="0"/>
              <a:t>Purpose and importance of SQL</a:t>
            </a:r>
            <a:r>
              <a:rPr lang="en-US" altLang="en-US" sz="2400" b="1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/>
              <a:t>DDL:</a:t>
            </a:r>
            <a:endParaRPr lang="en-US" sz="2400" b="1" dirty="0" smtClean="0"/>
          </a:p>
          <a:p>
            <a:pPr>
              <a:lnSpc>
                <a:spcPct val="150000"/>
              </a:lnSpc>
            </a:pPr>
            <a:r>
              <a:rPr lang="en-US" sz="2400" b="1" dirty="0" smtClean="0"/>
              <a:t>Data </a:t>
            </a:r>
            <a:r>
              <a:rPr lang="en-US" sz="2400" b="1" dirty="0" smtClean="0"/>
              <a:t>types supported by SQL standard and Identifiers.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/>
              <a:t>How </a:t>
            </a:r>
            <a:r>
              <a:rPr lang="en-US" sz="2400" b="1" dirty="0" smtClean="0"/>
              <a:t>to </a:t>
            </a:r>
            <a:r>
              <a:rPr lang="en-US" sz="2400" b="1" dirty="0" smtClean="0"/>
              <a:t>use </a:t>
            </a:r>
            <a:r>
              <a:rPr lang="en-US" sz="2400" b="1" dirty="0" smtClean="0"/>
              <a:t>CREATE and ALTER TABLE statements.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/>
              <a:t>DML:</a:t>
            </a:r>
          </a:p>
          <a:p>
            <a:pPr algn="just"/>
            <a:r>
              <a:rPr lang="en-US" altLang="en-US" sz="2400" b="1" dirty="0"/>
              <a:t>How to update database using INSERT, UPDATE, and DELETE.</a:t>
            </a:r>
          </a:p>
          <a:p>
            <a:pPr algn="just"/>
            <a:r>
              <a:rPr lang="en-US" altLang="en-US" sz="2400" b="1" dirty="0"/>
              <a:t>How to retrieve data from database using SELECT.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b="1" dirty="0" smtClean="0"/>
          </a:p>
        </p:txBody>
      </p:sp>
      <p:sp>
        <p:nvSpPr>
          <p:cNvPr id="61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2B5B24-288E-4B63-A419-DC3B495E50C5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FA18C77-ECEE-40CD-A4B7-907DB7967571}" type="slidenum">
              <a:rPr lang="en-GB" smtClean="0">
                <a:solidFill>
                  <a:srgbClr val="000066"/>
                </a:solidFill>
              </a:rPr>
              <a:pPr/>
              <a:t>20</a:t>
            </a:fld>
            <a:endParaRPr lang="en-GB" smtClean="0">
              <a:solidFill>
                <a:srgbClr val="000066"/>
              </a:solidFill>
            </a:endParaRPr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900" b="1" dirty="0" smtClean="0"/>
              <a:t>2.1. INSERT</a:t>
            </a:r>
            <a:endParaRPr lang="en-US" sz="2900" b="1" dirty="0" smtClean="0"/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8229600" cy="4114800"/>
          </a:xfrm>
        </p:spPr>
        <p:txBody>
          <a:bodyPr/>
          <a:lstStyle/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r>
              <a:rPr lang="en-US" b="1" smtClean="0"/>
              <a:t>	 INSERT INTO TableName [ (columnList) ]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b="1" smtClean="0"/>
              <a:t>VALUES (dataValueList)</a:t>
            </a:r>
          </a:p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endParaRPr lang="en-US" b="1" smtClean="0"/>
          </a:p>
          <a:p>
            <a:pPr algn="just">
              <a:lnSpc>
                <a:spcPct val="90000"/>
              </a:lnSpc>
            </a:pPr>
            <a:r>
              <a:rPr lang="en-US" b="1" i="1" smtClean="0"/>
              <a:t>columnList</a:t>
            </a:r>
            <a:r>
              <a:rPr lang="en-US" b="1" smtClean="0"/>
              <a:t> is optional; if omitted, SQL assumes a list of all columns in their original CREATE TABLE order. </a:t>
            </a:r>
          </a:p>
          <a:p>
            <a:pPr algn="just">
              <a:lnSpc>
                <a:spcPct val="90000"/>
              </a:lnSpc>
            </a:pPr>
            <a:r>
              <a:rPr lang="en-US" b="1" smtClean="0"/>
              <a:t>Any columns omitted must have been declared as NULL when table was created, unless DEFAULT was specified when creating column.</a:t>
            </a:r>
          </a:p>
        </p:txBody>
      </p:sp>
      <p:sp>
        <p:nvSpPr>
          <p:cNvPr id="65541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1200">
                <a:solidFill>
                  <a:srgbClr val="000066"/>
                </a:solidFill>
              </a:rPr>
              <a:t>Pearson Education © 2009</a:t>
            </a:r>
          </a:p>
        </p:txBody>
      </p:sp>
    </p:spTree>
    <p:extLst>
      <p:ext uri="{BB962C8B-B14F-4D97-AF65-F5344CB8AC3E}">
        <p14:creationId xmlns:p14="http://schemas.microsoft.com/office/powerpoint/2010/main" val="311152215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0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F09A455-555F-4C86-B651-629ACE3E8BCA}" type="slidenum">
              <a:rPr lang="en-GB" smtClean="0">
                <a:solidFill>
                  <a:srgbClr val="000066"/>
                </a:solidFill>
              </a:rPr>
              <a:pPr/>
              <a:t>21</a:t>
            </a:fld>
            <a:endParaRPr lang="en-GB" smtClean="0">
              <a:solidFill>
                <a:srgbClr val="000066"/>
              </a:solidFill>
            </a:endParaRPr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900" b="1" dirty="0"/>
              <a:t>2.1. INSERT</a:t>
            </a:r>
            <a:endParaRPr lang="en-US" b="1" dirty="0" smtClean="0"/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7924800" cy="4114800"/>
          </a:xfrm>
        </p:spPr>
        <p:txBody>
          <a:bodyPr/>
          <a:lstStyle/>
          <a:p>
            <a:pPr algn="just"/>
            <a:r>
              <a:rPr lang="en-US" b="1" i="1" smtClean="0"/>
              <a:t>dataValueList</a:t>
            </a:r>
            <a:r>
              <a:rPr lang="en-US" b="1" smtClean="0"/>
              <a:t> must match </a:t>
            </a:r>
            <a:r>
              <a:rPr lang="en-US" b="1" i="1" smtClean="0"/>
              <a:t>columnList</a:t>
            </a:r>
            <a:r>
              <a:rPr lang="en-US" b="1" smtClean="0"/>
              <a:t> as follows:</a:t>
            </a:r>
          </a:p>
          <a:p>
            <a:pPr lvl="1" algn="just"/>
            <a:r>
              <a:rPr lang="en-US" b="1" smtClean="0"/>
              <a:t>number of items in each list must be same;</a:t>
            </a:r>
          </a:p>
          <a:p>
            <a:pPr lvl="1" algn="just"/>
            <a:r>
              <a:rPr lang="en-US" b="1" smtClean="0"/>
              <a:t>must be direct correspondence in position of items in two lists;</a:t>
            </a:r>
          </a:p>
          <a:p>
            <a:pPr lvl="1" algn="just"/>
            <a:r>
              <a:rPr lang="en-US" b="1" smtClean="0"/>
              <a:t>data type of each item in </a:t>
            </a:r>
            <a:r>
              <a:rPr lang="en-US" b="1" i="1" smtClean="0"/>
              <a:t>dataValueList</a:t>
            </a:r>
            <a:r>
              <a:rPr lang="en-US" b="1" smtClean="0"/>
              <a:t> must be compatible with data type of corresponding column.</a:t>
            </a:r>
            <a:endParaRPr lang="en-US" smtClean="0"/>
          </a:p>
        </p:txBody>
      </p:sp>
      <p:sp>
        <p:nvSpPr>
          <p:cNvPr id="66565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1200">
                <a:solidFill>
                  <a:srgbClr val="000066"/>
                </a:solidFill>
              </a:rPr>
              <a:t>Pearson Education © 2009</a:t>
            </a:r>
          </a:p>
        </p:txBody>
      </p:sp>
    </p:spTree>
    <p:extLst>
      <p:ext uri="{BB962C8B-B14F-4D97-AF65-F5344CB8AC3E}">
        <p14:creationId xmlns:p14="http://schemas.microsoft.com/office/powerpoint/2010/main" val="98657742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36F04CE-6FC0-4F79-9723-F40FF86625FC}" type="slidenum">
              <a:rPr lang="en-GB" smtClean="0">
                <a:solidFill>
                  <a:srgbClr val="000066"/>
                </a:solidFill>
              </a:rPr>
              <a:pPr/>
              <a:t>22</a:t>
            </a:fld>
            <a:endParaRPr lang="en-GB" smtClean="0">
              <a:solidFill>
                <a:srgbClr val="000066"/>
              </a:solidFill>
            </a:endParaRP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900" b="1" smtClean="0"/>
              <a:t>Example 6.35  INSERT … VALUES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557338"/>
            <a:ext cx="8161338" cy="4114800"/>
          </a:xfrm>
        </p:spPr>
        <p:txBody>
          <a:bodyPr/>
          <a:lstStyle/>
          <a:p>
            <a:pPr algn="just"/>
            <a:r>
              <a:rPr lang="en-US" sz="2400" smtClean="0"/>
              <a:t>STAFF(sno, fname, lname, position, sex, DOB, salary, bno)</a:t>
            </a:r>
          </a:p>
          <a:p>
            <a:pPr algn="just">
              <a:buFont typeface="Monotype Sorts" pitchFamily="2" charset="2"/>
              <a:buNone/>
            </a:pPr>
            <a:r>
              <a:rPr lang="en-US" b="1" smtClean="0"/>
              <a:t>Insert a new row into Staff table supplying data for all columns.</a:t>
            </a:r>
          </a:p>
          <a:p>
            <a:pPr lvl="1" algn="just">
              <a:buFontTx/>
              <a:buNone/>
            </a:pPr>
            <a:r>
              <a:rPr lang="en-US" b="1" smtClean="0"/>
              <a:t>	</a:t>
            </a:r>
          </a:p>
          <a:p>
            <a:pPr algn="just">
              <a:buFont typeface="Monotype Sorts" pitchFamily="2" charset="2"/>
              <a:buNone/>
            </a:pPr>
            <a:r>
              <a:rPr lang="en-US" b="1" smtClean="0"/>
              <a:t>	</a:t>
            </a:r>
            <a:r>
              <a:rPr lang="en-US" smtClean="0"/>
              <a:t> INSERT INTO Staff</a:t>
            </a:r>
          </a:p>
          <a:p>
            <a:pPr lvl="1" algn="just">
              <a:buFontTx/>
              <a:buNone/>
            </a:pPr>
            <a:r>
              <a:rPr lang="en-US" smtClean="0"/>
              <a:t>VALUES (‘SG16’, ‘Alan’, ‘Brown’, ‘Assistant’, ‘M’, Date‘1957-05-25’, 8300, ‘B003’);</a:t>
            </a:r>
          </a:p>
        </p:txBody>
      </p:sp>
      <p:sp>
        <p:nvSpPr>
          <p:cNvPr id="67589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1200">
                <a:solidFill>
                  <a:srgbClr val="000066"/>
                </a:solidFill>
              </a:rPr>
              <a:t>Pearson Education © 2009</a:t>
            </a:r>
          </a:p>
        </p:txBody>
      </p:sp>
    </p:spTree>
    <p:extLst>
      <p:ext uri="{BB962C8B-B14F-4D97-AF65-F5344CB8AC3E}">
        <p14:creationId xmlns:p14="http://schemas.microsoft.com/office/powerpoint/2010/main" val="266067822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5DB67A4-1ABB-4840-AD13-995A8D8674CE}" type="slidenum">
              <a:rPr lang="en-GB" smtClean="0">
                <a:solidFill>
                  <a:srgbClr val="000066"/>
                </a:solidFill>
              </a:rPr>
              <a:pPr/>
              <a:t>23</a:t>
            </a:fld>
            <a:endParaRPr lang="en-GB" smtClean="0">
              <a:solidFill>
                <a:srgbClr val="000066"/>
              </a:solidFill>
            </a:endParaRP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900" b="1" smtClean="0"/>
              <a:t>Example 6.36  INSERT using Defaults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1557338"/>
            <a:ext cx="8013700" cy="41148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smtClean="0"/>
              <a:t>STAFF(sno, fname, lname, position, sex, DOB, salary, bno)</a:t>
            </a:r>
          </a:p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b="1" smtClean="0"/>
              <a:t>	</a:t>
            </a:r>
            <a:r>
              <a:rPr lang="en-US" b="1" smtClean="0"/>
              <a:t>Insert a new row into Staff table supplying data for all mandatory columns.</a:t>
            </a:r>
          </a:p>
          <a:p>
            <a:pPr algn="just">
              <a:lnSpc>
                <a:spcPct val="20000"/>
              </a:lnSpc>
              <a:buFont typeface="Monotype Sorts" pitchFamily="2" charset="2"/>
              <a:buNone/>
            </a:pPr>
            <a:endParaRPr lang="en-US" b="1" smtClean="0"/>
          </a:p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b="1" smtClean="0"/>
              <a:t>	</a:t>
            </a:r>
            <a:r>
              <a:rPr lang="en-US" sz="2400" smtClean="0"/>
              <a:t>INSERT INTO Staff (staffNo, fName, lName, 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smtClean="0"/>
              <a:t>                                    position, salary, branchNo)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smtClean="0"/>
              <a:t>VALUES (‘SG44’, ‘Anne’, ‘Jones’, 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smtClean="0"/>
              <a:t>                   ‘Assistant’, 8100, ‘B003’);</a:t>
            </a:r>
          </a:p>
          <a:p>
            <a:pPr algn="just">
              <a:lnSpc>
                <a:spcPct val="90000"/>
              </a:lnSpc>
            </a:pPr>
            <a:r>
              <a:rPr lang="en-US" b="1" smtClean="0"/>
              <a:t>Or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smtClean="0"/>
              <a:t>INSERT INTO Staff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smtClean="0"/>
              <a:t>VALUES (‘SG44’, ‘Anne’, ‘Jones’, ‘Assistant’, NULL,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smtClean="0"/>
              <a:t>                    NULL, 8100, ‘B003’);</a:t>
            </a:r>
          </a:p>
          <a:p>
            <a:pPr lvl="1" algn="just">
              <a:lnSpc>
                <a:spcPct val="90000"/>
              </a:lnSpc>
              <a:buFontTx/>
              <a:buNone/>
            </a:pPr>
            <a:endParaRPr lang="en-US" sz="2200" b="1" smtClean="0"/>
          </a:p>
        </p:txBody>
      </p:sp>
      <p:sp>
        <p:nvSpPr>
          <p:cNvPr id="68613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1200">
                <a:solidFill>
                  <a:srgbClr val="000066"/>
                </a:solidFill>
              </a:rPr>
              <a:t>Pearson Education © 2009</a:t>
            </a:r>
          </a:p>
        </p:txBody>
      </p:sp>
    </p:spTree>
    <p:extLst>
      <p:ext uri="{BB962C8B-B14F-4D97-AF65-F5344CB8AC3E}">
        <p14:creationId xmlns:p14="http://schemas.microsoft.com/office/powerpoint/2010/main" val="315772352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FD6C2EA-5E4A-483E-BA41-A3AA11404228}" type="slidenum">
              <a:rPr lang="en-GB" smtClean="0">
                <a:solidFill>
                  <a:srgbClr val="000066"/>
                </a:solidFill>
              </a:rPr>
              <a:pPr/>
              <a:t>24</a:t>
            </a:fld>
            <a:endParaRPr lang="en-GB" smtClean="0">
              <a:solidFill>
                <a:srgbClr val="000066"/>
              </a:solidFill>
            </a:endParaRPr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900" b="1" dirty="0" smtClean="0"/>
              <a:t>2.2. UPDATE</a:t>
            </a:r>
            <a:endParaRPr lang="en-US" sz="2900" b="1" dirty="0" smtClean="0"/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8070850" cy="4114800"/>
          </a:xfrm>
        </p:spPr>
        <p:txBody>
          <a:bodyPr/>
          <a:lstStyle/>
          <a:p>
            <a:pPr lvl="1" algn="just">
              <a:lnSpc>
                <a:spcPct val="90000"/>
              </a:lnSpc>
              <a:buFontTx/>
              <a:buNone/>
            </a:pPr>
            <a:r>
              <a:rPr lang="en-US" b="1" smtClean="0"/>
              <a:t>UPDATE TableName 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b="1" smtClean="0"/>
              <a:t>SET columnName1 = dataValue1 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b="1" smtClean="0"/>
              <a:t>		[, columnName2 = dataValue2...]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b="1" smtClean="0"/>
              <a:t>[WHERE searchCondition]</a:t>
            </a:r>
          </a:p>
          <a:p>
            <a:pPr algn="just">
              <a:lnSpc>
                <a:spcPct val="30000"/>
              </a:lnSpc>
              <a:buFont typeface="Monotype Sorts" pitchFamily="2" charset="2"/>
              <a:buNone/>
            </a:pPr>
            <a:endParaRPr lang="en-US" b="1" smtClean="0"/>
          </a:p>
          <a:p>
            <a:pPr algn="just">
              <a:lnSpc>
                <a:spcPct val="90000"/>
              </a:lnSpc>
            </a:pPr>
            <a:r>
              <a:rPr lang="en-US" b="1" i="1" smtClean="0"/>
              <a:t>TableName</a:t>
            </a:r>
            <a:r>
              <a:rPr lang="en-US" b="1" smtClean="0"/>
              <a:t> can be name of a base table or an updatable view.</a:t>
            </a:r>
          </a:p>
          <a:p>
            <a:pPr algn="just">
              <a:lnSpc>
                <a:spcPct val="90000"/>
              </a:lnSpc>
            </a:pPr>
            <a:r>
              <a:rPr lang="en-US" b="1" smtClean="0"/>
              <a:t>SET clause specifies names of one or more columns that are to be updated. </a:t>
            </a:r>
          </a:p>
        </p:txBody>
      </p:sp>
      <p:sp>
        <p:nvSpPr>
          <p:cNvPr id="73733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1200">
                <a:solidFill>
                  <a:srgbClr val="000066"/>
                </a:solidFill>
              </a:rPr>
              <a:t>Pearson Education © 2009</a:t>
            </a:r>
          </a:p>
        </p:txBody>
      </p:sp>
    </p:spTree>
    <p:extLst>
      <p:ext uri="{BB962C8B-B14F-4D97-AF65-F5344CB8AC3E}">
        <p14:creationId xmlns:p14="http://schemas.microsoft.com/office/powerpoint/2010/main" val="337095697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E6B3F01-FA8A-4BC7-8ED5-47F861C5EA6D}" type="slidenum">
              <a:rPr lang="en-GB" smtClean="0">
                <a:solidFill>
                  <a:srgbClr val="000066"/>
                </a:solidFill>
              </a:rPr>
              <a:pPr/>
              <a:t>25</a:t>
            </a:fld>
            <a:endParaRPr lang="en-GB" smtClean="0">
              <a:solidFill>
                <a:srgbClr val="000066"/>
              </a:solidFill>
            </a:endParaRPr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900" b="1" dirty="0"/>
              <a:t>2.2. UPDATE</a:t>
            </a:r>
            <a:endParaRPr lang="en-US" b="1" dirty="0" smtClean="0"/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7993063" cy="4114800"/>
          </a:xfrm>
        </p:spPr>
        <p:txBody>
          <a:bodyPr/>
          <a:lstStyle/>
          <a:p>
            <a:pPr algn="just"/>
            <a:r>
              <a:rPr lang="en-US" b="1" smtClean="0"/>
              <a:t>WHERE clause is optional:</a:t>
            </a:r>
          </a:p>
          <a:p>
            <a:pPr lvl="1" algn="just"/>
            <a:r>
              <a:rPr lang="en-US" b="1" smtClean="0"/>
              <a:t>if omitted, named columns are updated for all rows in table;</a:t>
            </a:r>
          </a:p>
          <a:p>
            <a:pPr lvl="1" algn="just"/>
            <a:r>
              <a:rPr lang="en-US" b="1" smtClean="0"/>
              <a:t>if specified, only those rows that satisfy </a:t>
            </a:r>
            <a:r>
              <a:rPr lang="en-US" b="1" i="1" smtClean="0"/>
              <a:t>searchCondition</a:t>
            </a:r>
            <a:r>
              <a:rPr lang="en-US" b="1" smtClean="0"/>
              <a:t> are updated. </a:t>
            </a:r>
          </a:p>
          <a:p>
            <a:pPr algn="just"/>
            <a:r>
              <a:rPr lang="en-US" b="1" smtClean="0"/>
              <a:t>New </a:t>
            </a:r>
            <a:r>
              <a:rPr lang="en-US" b="1" i="1" smtClean="0"/>
              <a:t>dataValue(s)</a:t>
            </a:r>
            <a:r>
              <a:rPr lang="en-US" b="1" smtClean="0"/>
              <a:t> must be compatible with data type for corresponding column.</a:t>
            </a:r>
            <a:endParaRPr lang="en-US" sz="2500" b="1" smtClean="0"/>
          </a:p>
        </p:txBody>
      </p:sp>
      <p:sp>
        <p:nvSpPr>
          <p:cNvPr id="74757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1200">
                <a:solidFill>
                  <a:srgbClr val="000066"/>
                </a:solidFill>
              </a:rPr>
              <a:t>Pearson Education © 2009</a:t>
            </a:r>
          </a:p>
        </p:txBody>
      </p:sp>
    </p:spTree>
    <p:extLst>
      <p:ext uri="{BB962C8B-B14F-4D97-AF65-F5344CB8AC3E}">
        <p14:creationId xmlns:p14="http://schemas.microsoft.com/office/powerpoint/2010/main" val="238482471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26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CAE753D-8F6E-4011-9F2A-A69635C12205}" type="slidenum">
              <a:rPr lang="en-GB" smtClean="0">
                <a:solidFill>
                  <a:srgbClr val="000066"/>
                </a:solidFill>
              </a:rPr>
              <a:pPr/>
              <a:t>26</a:t>
            </a:fld>
            <a:endParaRPr lang="en-GB" smtClean="0">
              <a:solidFill>
                <a:srgbClr val="000066"/>
              </a:solidFill>
            </a:endParaRPr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900" b="1" smtClean="0"/>
              <a:t>Example 6.38/39  UPDATE All Rows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7920038" cy="4114800"/>
          </a:xfrm>
        </p:spPr>
        <p:txBody>
          <a:bodyPr/>
          <a:lstStyle/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r>
              <a:rPr lang="en-US" b="1" smtClean="0"/>
              <a:t>Give all staff a 3% pay increase.</a:t>
            </a:r>
          </a:p>
          <a:p>
            <a:pPr algn="just">
              <a:lnSpc>
                <a:spcPct val="20000"/>
              </a:lnSpc>
              <a:buFont typeface="Monotype Sorts" pitchFamily="2" charset="2"/>
              <a:buNone/>
            </a:pPr>
            <a:endParaRPr lang="en-US" b="1" smtClean="0"/>
          </a:p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r>
              <a:rPr lang="en-US" b="1" smtClean="0"/>
              <a:t>	</a:t>
            </a:r>
            <a:r>
              <a:rPr lang="en-US" smtClean="0"/>
              <a:t>     UPDATE Staff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mtClean="0"/>
              <a:t>	SET salary = salary*1.03;</a:t>
            </a:r>
          </a:p>
          <a:p>
            <a:pPr lvl="1" algn="just">
              <a:lnSpc>
                <a:spcPct val="40000"/>
              </a:lnSpc>
              <a:buFontTx/>
              <a:buNone/>
            </a:pPr>
            <a:endParaRPr lang="en-US" b="1" smtClean="0"/>
          </a:p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r>
              <a:rPr lang="en-US" b="1" smtClean="0"/>
              <a:t>Give all Managers a 5% pay increase.</a:t>
            </a:r>
          </a:p>
          <a:p>
            <a:pPr algn="just">
              <a:lnSpc>
                <a:spcPct val="50000"/>
              </a:lnSpc>
              <a:buFont typeface="Monotype Sorts" pitchFamily="2" charset="2"/>
              <a:buNone/>
            </a:pPr>
            <a:endParaRPr lang="en-US" b="1" smtClean="0"/>
          </a:p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r>
              <a:rPr lang="en-US" b="1" smtClean="0"/>
              <a:t>		</a:t>
            </a:r>
            <a:r>
              <a:rPr lang="en-US" smtClean="0"/>
              <a:t>UPDATE Staff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mtClean="0"/>
              <a:t>		SET salary = salary*1.05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mtClean="0"/>
              <a:t>		WHERE position = ‘Manager’;</a:t>
            </a:r>
          </a:p>
          <a:p>
            <a:pPr lvl="1" algn="just">
              <a:lnSpc>
                <a:spcPct val="90000"/>
              </a:lnSpc>
              <a:buFontTx/>
              <a:buNone/>
            </a:pPr>
            <a:endParaRPr lang="en-US" b="1" smtClean="0"/>
          </a:p>
        </p:txBody>
      </p:sp>
      <p:sp>
        <p:nvSpPr>
          <p:cNvPr id="75781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1200">
                <a:solidFill>
                  <a:srgbClr val="000066"/>
                </a:solidFill>
              </a:rPr>
              <a:t>Pearson Education © 2009</a:t>
            </a:r>
          </a:p>
        </p:txBody>
      </p:sp>
    </p:spTree>
    <p:extLst>
      <p:ext uri="{BB962C8B-B14F-4D97-AF65-F5344CB8AC3E}">
        <p14:creationId xmlns:p14="http://schemas.microsoft.com/office/powerpoint/2010/main" val="379203903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59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F6FB40F-224D-4A1E-AC01-E8D968E5688D}" type="slidenum">
              <a:rPr lang="en-GB" smtClean="0">
                <a:solidFill>
                  <a:srgbClr val="000066"/>
                </a:solidFill>
              </a:rPr>
              <a:pPr/>
              <a:t>27</a:t>
            </a:fld>
            <a:endParaRPr lang="en-GB" smtClean="0">
              <a:solidFill>
                <a:srgbClr val="000066"/>
              </a:solidFill>
            </a:endParaRPr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900" b="1" smtClean="0"/>
              <a:t>Example 6.40  UPDATE Multiple Columns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7999413" cy="4114800"/>
          </a:xfrm>
        </p:spPr>
        <p:txBody>
          <a:bodyPr/>
          <a:lstStyle/>
          <a:p>
            <a:pPr algn="just">
              <a:buFont typeface="Monotype Sorts" pitchFamily="2" charset="2"/>
              <a:buNone/>
            </a:pPr>
            <a:r>
              <a:rPr lang="en-US" b="1" smtClean="0"/>
              <a:t>	Promote David Ford (staffNo=‘SG14’) to Manager and change his salary to £18,000.</a:t>
            </a:r>
          </a:p>
          <a:p>
            <a:pPr algn="just">
              <a:buFont typeface="Monotype Sorts" pitchFamily="2" charset="2"/>
              <a:buNone/>
            </a:pPr>
            <a:endParaRPr lang="en-US" b="1" smtClean="0"/>
          </a:p>
          <a:p>
            <a:pPr algn="just">
              <a:buFont typeface="Monotype Sorts" pitchFamily="2" charset="2"/>
              <a:buNone/>
            </a:pPr>
            <a:r>
              <a:rPr lang="en-US" b="1" smtClean="0"/>
              <a:t>		</a:t>
            </a:r>
            <a:r>
              <a:rPr lang="en-US" smtClean="0"/>
              <a:t>UPDATE Staff</a:t>
            </a:r>
          </a:p>
          <a:p>
            <a:pPr lvl="1" algn="just">
              <a:buFontTx/>
              <a:buNone/>
            </a:pPr>
            <a:r>
              <a:rPr lang="en-US" smtClean="0"/>
              <a:t>		SET position = ‘Manager’, salary = 18000</a:t>
            </a:r>
          </a:p>
          <a:p>
            <a:pPr lvl="1" algn="just">
              <a:buFontTx/>
              <a:buNone/>
            </a:pPr>
            <a:r>
              <a:rPr lang="en-US" smtClean="0"/>
              <a:t>		WHERE staffNo = ‘SG14’;</a:t>
            </a:r>
          </a:p>
          <a:p>
            <a:pPr lvl="3" algn="just"/>
            <a:endParaRPr lang="en-US" sz="1900" b="1" smtClean="0"/>
          </a:p>
        </p:txBody>
      </p:sp>
      <p:sp>
        <p:nvSpPr>
          <p:cNvPr id="76805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1200">
                <a:solidFill>
                  <a:srgbClr val="000066"/>
                </a:solidFill>
              </a:rPr>
              <a:t>Pearson Education © 2009</a:t>
            </a:r>
          </a:p>
        </p:txBody>
      </p:sp>
    </p:spTree>
    <p:extLst>
      <p:ext uri="{BB962C8B-B14F-4D97-AF65-F5344CB8AC3E}">
        <p14:creationId xmlns:p14="http://schemas.microsoft.com/office/powerpoint/2010/main" val="191301175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6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5B61633-A1C9-4E10-B6E9-329DC5AD4AA5}" type="slidenum">
              <a:rPr lang="en-GB" smtClean="0">
                <a:solidFill>
                  <a:srgbClr val="000066"/>
                </a:solidFill>
              </a:rPr>
              <a:pPr/>
              <a:t>28</a:t>
            </a:fld>
            <a:endParaRPr lang="en-GB" smtClean="0">
              <a:solidFill>
                <a:srgbClr val="000066"/>
              </a:solidFill>
            </a:endParaRPr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900" b="1" dirty="0" smtClean="0"/>
              <a:t>2.3. DELETE</a:t>
            </a:r>
            <a:endParaRPr lang="en-US" sz="2900" b="1" dirty="0" smtClean="0"/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557338"/>
            <a:ext cx="8089900" cy="4114800"/>
          </a:xfrm>
        </p:spPr>
        <p:txBody>
          <a:bodyPr/>
          <a:lstStyle/>
          <a:p>
            <a:pPr lvl="1" algn="just">
              <a:buFontTx/>
              <a:buNone/>
            </a:pPr>
            <a:r>
              <a:rPr lang="en-US" b="1" smtClean="0"/>
              <a:t>DELETE FROM TableName </a:t>
            </a:r>
          </a:p>
          <a:p>
            <a:pPr lvl="1" algn="just">
              <a:buFontTx/>
              <a:buNone/>
            </a:pPr>
            <a:r>
              <a:rPr lang="en-US" b="1" smtClean="0"/>
              <a:t>[WHERE searchCondition]</a:t>
            </a:r>
          </a:p>
          <a:p>
            <a:pPr algn="just">
              <a:lnSpc>
                <a:spcPct val="30000"/>
              </a:lnSpc>
              <a:buFont typeface="Monotype Sorts" pitchFamily="2" charset="2"/>
              <a:buNone/>
            </a:pPr>
            <a:endParaRPr lang="en-US" b="1" smtClean="0"/>
          </a:p>
          <a:p>
            <a:pPr algn="just"/>
            <a:r>
              <a:rPr lang="en-US" b="1" i="1" smtClean="0"/>
              <a:t>TableName</a:t>
            </a:r>
            <a:r>
              <a:rPr lang="en-US" b="1" smtClean="0"/>
              <a:t> can be name of a base table or an updatable view. </a:t>
            </a:r>
          </a:p>
          <a:p>
            <a:pPr algn="just"/>
            <a:r>
              <a:rPr lang="en-US" b="1" i="1" smtClean="0"/>
              <a:t>searchCondition</a:t>
            </a:r>
            <a:r>
              <a:rPr lang="en-US" b="1" smtClean="0"/>
              <a:t> is optional; if omitted, all rows are deleted from table. This does not delete table. </a:t>
            </a:r>
          </a:p>
          <a:p>
            <a:pPr algn="just"/>
            <a:r>
              <a:rPr lang="en-US" b="1" smtClean="0"/>
              <a:t>If </a:t>
            </a:r>
            <a:r>
              <a:rPr lang="en-US" b="1" i="1" smtClean="0"/>
              <a:t>search_condition</a:t>
            </a:r>
            <a:r>
              <a:rPr lang="en-US" b="1" smtClean="0"/>
              <a:t> is specified, only those rows that satisfy condition are deleted.</a:t>
            </a:r>
          </a:p>
        </p:txBody>
      </p:sp>
      <p:sp>
        <p:nvSpPr>
          <p:cNvPr id="77829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1200">
                <a:solidFill>
                  <a:srgbClr val="000066"/>
                </a:solidFill>
              </a:rPr>
              <a:t>Pearson Education © 2009</a:t>
            </a:r>
          </a:p>
        </p:txBody>
      </p:sp>
    </p:spTree>
    <p:extLst>
      <p:ext uri="{BB962C8B-B14F-4D97-AF65-F5344CB8AC3E}">
        <p14:creationId xmlns:p14="http://schemas.microsoft.com/office/powerpoint/2010/main" val="230713401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6DF9E38-341D-4AE0-8959-BE33AF497119}" type="slidenum">
              <a:rPr lang="en-GB" smtClean="0">
                <a:solidFill>
                  <a:srgbClr val="000066"/>
                </a:solidFill>
              </a:rPr>
              <a:pPr/>
              <a:t>29</a:t>
            </a:fld>
            <a:endParaRPr lang="en-GB" smtClean="0">
              <a:solidFill>
                <a:srgbClr val="000066"/>
              </a:solidFill>
            </a:endParaRPr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900" b="1" smtClean="0"/>
              <a:t>Example 6.41/42  DELETE Specific Rows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7999413" cy="4114800"/>
          </a:xfrm>
        </p:spPr>
        <p:txBody>
          <a:bodyPr/>
          <a:lstStyle/>
          <a:p>
            <a:pPr algn="just">
              <a:buFont typeface="Monotype Sorts" pitchFamily="2" charset="2"/>
              <a:buNone/>
            </a:pPr>
            <a:r>
              <a:rPr lang="en-US" b="1" smtClean="0"/>
              <a:t>Delete all viewings that relate to property PG4.</a:t>
            </a:r>
          </a:p>
          <a:p>
            <a:pPr algn="just">
              <a:lnSpc>
                <a:spcPct val="40000"/>
              </a:lnSpc>
            </a:pPr>
            <a:endParaRPr lang="en-US" b="1" smtClean="0"/>
          </a:p>
          <a:p>
            <a:pPr algn="just">
              <a:buFont typeface="Monotype Sorts" pitchFamily="2" charset="2"/>
              <a:buNone/>
            </a:pPr>
            <a:r>
              <a:rPr lang="en-US" b="1" smtClean="0"/>
              <a:t>		</a:t>
            </a:r>
            <a:r>
              <a:rPr lang="en-US" smtClean="0"/>
              <a:t>DELETE FROM Viewing</a:t>
            </a:r>
          </a:p>
          <a:p>
            <a:pPr lvl="1" algn="just">
              <a:buFontTx/>
              <a:buNone/>
            </a:pPr>
            <a:r>
              <a:rPr lang="en-US" smtClean="0"/>
              <a:t>		WHERE propertyNo = ‘PG4’;</a:t>
            </a:r>
          </a:p>
          <a:p>
            <a:pPr algn="just">
              <a:buFont typeface="Monotype Sorts" pitchFamily="2" charset="2"/>
              <a:buNone/>
            </a:pPr>
            <a:endParaRPr lang="en-US" b="1" smtClean="0"/>
          </a:p>
          <a:p>
            <a:pPr algn="just">
              <a:buFont typeface="Monotype Sorts" pitchFamily="2" charset="2"/>
              <a:buNone/>
            </a:pPr>
            <a:r>
              <a:rPr lang="en-US" b="1" smtClean="0"/>
              <a:t>Delete all records from the Viewing table.</a:t>
            </a:r>
          </a:p>
          <a:p>
            <a:pPr algn="just">
              <a:lnSpc>
                <a:spcPct val="40000"/>
              </a:lnSpc>
              <a:buFont typeface="Monotype Sorts" pitchFamily="2" charset="2"/>
              <a:buNone/>
            </a:pPr>
            <a:endParaRPr lang="en-US" b="1" smtClean="0"/>
          </a:p>
          <a:p>
            <a:pPr lvl="1" algn="just">
              <a:buFontTx/>
              <a:buNone/>
            </a:pPr>
            <a:r>
              <a:rPr lang="en-US" smtClean="0"/>
              <a:t>		DELETE FROM Viewing;</a:t>
            </a:r>
          </a:p>
          <a:p>
            <a:pPr lvl="1" algn="just">
              <a:buFontTx/>
              <a:buNone/>
            </a:pPr>
            <a:endParaRPr lang="en-US" b="1" smtClean="0"/>
          </a:p>
        </p:txBody>
      </p:sp>
      <p:sp>
        <p:nvSpPr>
          <p:cNvPr id="78853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1200">
                <a:solidFill>
                  <a:srgbClr val="000066"/>
                </a:solidFill>
              </a:rPr>
              <a:t>Pearson Education © 2009</a:t>
            </a:r>
          </a:p>
        </p:txBody>
      </p:sp>
    </p:spTree>
    <p:extLst>
      <p:ext uri="{BB962C8B-B14F-4D97-AF65-F5344CB8AC3E}">
        <p14:creationId xmlns:p14="http://schemas.microsoft.com/office/powerpoint/2010/main" val="236018465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900" b="1" smtClean="0"/>
              <a:t>Objectives of SQL</a:t>
            </a:r>
            <a:endParaRPr lang="en-US" altLang="en-US" b="1" smtClean="0">
              <a:solidFill>
                <a:schemeClr val="tx1"/>
              </a:solidFill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557338"/>
            <a:ext cx="8153400" cy="41148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en-US" altLang="en-US" sz="3200" b="1" dirty="0" smtClean="0"/>
              <a:t>Ideally, database language should allow user to:</a:t>
            </a:r>
          </a:p>
          <a:p>
            <a:pPr lvl="1" algn="just">
              <a:lnSpc>
                <a:spcPct val="90000"/>
              </a:lnSpc>
            </a:pPr>
            <a:r>
              <a:rPr lang="en-US" altLang="en-US" dirty="0" smtClean="0"/>
              <a:t>Create the database and relation structures; </a:t>
            </a:r>
          </a:p>
          <a:p>
            <a:pPr lvl="1" algn="just">
              <a:lnSpc>
                <a:spcPct val="90000"/>
              </a:lnSpc>
            </a:pPr>
            <a:r>
              <a:rPr lang="en-US" altLang="en-US" dirty="0" smtClean="0"/>
              <a:t>Perform insertion, modification, deletion of data from relations; </a:t>
            </a:r>
          </a:p>
          <a:p>
            <a:pPr lvl="1" algn="just">
              <a:lnSpc>
                <a:spcPct val="90000"/>
              </a:lnSpc>
            </a:pPr>
            <a:r>
              <a:rPr lang="en-US" altLang="en-US" dirty="0" smtClean="0"/>
              <a:t>Perform simple and complex queries.</a:t>
            </a:r>
          </a:p>
          <a:p>
            <a:pPr algn="just"/>
            <a:r>
              <a:rPr lang="en-US" altLang="en-US" b="1" dirty="0"/>
              <a:t>SQL is a transform-oriented language with 2 major components:</a:t>
            </a:r>
          </a:p>
          <a:p>
            <a:pPr algn="just">
              <a:lnSpc>
                <a:spcPct val="20000"/>
              </a:lnSpc>
            </a:pPr>
            <a:endParaRPr lang="en-US" altLang="en-US" b="1" dirty="0"/>
          </a:p>
          <a:p>
            <a:pPr lvl="1" algn="just"/>
            <a:r>
              <a:rPr lang="en-US" altLang="en-US" dirty="0"/>
              <a:t>A DDL for defining database structure.</a:t>
            </a:r>
          </a:p>
          <a:p>
            <a:pPr lvl="1" algn="just"/>
            <a:r>
              <a:rPr lang="en-US" altLang="en-US" dirty="0"/>
              <a:t>A DML for retrieving and updating data.</a:t>
            </a:r>
          </a:p>
          <a:p>
            <a:pPr lvl="1" algn="just">
              <a:lnSpc>
                <a:spcPct val="90000"/>
              </a:lnSpc>
            </a:pPr>
            <a:endParaRPr lang="en-US" altLang="en-US" dirty="0" smtClean="0"/>
          </a:p>
        </p:txBody>
      </p:sp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8B024F-9D94-4F63-9DE0-5CF69E4C1D2B}" type="slidenum">
              <a:rPr lang="en-GB" altLang="en-US" smtClean="0">
                <a:solidFill>
                  <a:srgbClr val="000066"/>
                </a:solidFill>
              </a:rPr>
              <a:pPr/>
              <a:t>3</a:t>
            </a:fld>
            <a:endParaRPr lang="en-GB" altLang="en-US" smtClean="0">
              <a:solidFill>
                <a:srgbClr val="000066"/>
              </a:solidFill>
            </a:endParaRP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1200">
                <a:solidFill>
                  <a:srgbClr val="000066"/>
                </a:solidFill>
              </a:rPr>
              <a:t>Pearson Education © 2009</a:t>
            </a:r>
          </a:p>
        </p:txBody>
      </p:sp>
    </p:spTree>
    <p:extLst>
      <p:ext uri="{BB962C8B-B14F-4D97-AF65-F5344CB8AC3E}">
        <p14:creationId xmlns:p14="http://schemas.microsoft.com/office/powerpoint/2010/main" val="390045373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423D8FC-56CB-4557-9A04-5B1CAFDD8BD5}" type="slidenum">
              <a:rPr lang="en-GB" altLang="en-US" smtClean="0">
                <a:solidFill>
                  <a:srgbClr val="000066"/>
                </a:solidFill>
              </a:rPr>
              <a:pPr/>
              <a:t>30</a:t>
            </a:fld>
            <a:endParaRPr lang="en-GB" altLang="en-US" smtClean="0">
              <a:solidFill>
                <a:srgbClr val="000066"/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altLang="en-US" sz="2900" b="1" dirty="0" smtClean="0"/>
              <a:t>2.4. SELECT</a:t>
            </a:r>
            <a:endParaRPr lang="en-US" altLang="en-US" b="1" dirty="0" smtClean="0">
              <a:solidFill>
                <a:schemeClr val="tx1"/>
              </a:solidFill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57338"/>
            <a:ext cx="8382000" cy="4114800"/>
          </a:xfrm>
        </p:spPr>
        <p:txBody>
          <a:bodyPr>
            <a:normAutofit fontScale="92500" lnSpcReduction="20000"/>
          </a:bodyPr>
          <a:lstStyle/>
          <a:p>
            <a:pPr lvl="1" algn="just">
              <a:buFontTx/>
              <a:buNone/>
            </a:pPr>
            <a:r>
              <a:rPr lang="en-US" altLang="en-US" sz="1800" b="1" smtClean="0"/>
              <a:t>SELECT [DISTINCT | ALL] </a:t>
            </a:r>
          </a:p>
          <a:p>
            <a:pPr lvl="1" algn="just">
              <a:buFontTx/>
              <a:buNone/>
            </a:pPr>
            <a:r>
              <a:rPr lang="en-US" altLang="en-US" sz="1800" b="1" smtClean="0"/>
              <a:t>	{* | [columnExpression [AS newName]] [,...] }</a:t>
            </a:r>
          </a:p>
          <a:p>
            <a:pPr lvl="1" algn="just">
              <a:buFontTx/>
              <a:buNone/>
            </a:pPr>
            <a:r>
              <a:rPr lang="en-US" altLang="en-US" sz="1800" b="1" smtClean="0"/>
              <a:t>FROM		TableName [alias] [, ...]</a:t>
            </a:r>
          </a:p>
          <a:p>
            <a:pPr lvl="1" algn="just">
              <a:buFontTx/>
              <a:buNone/>
            </a:pPr>
            <a:r>
              <a:rPr lang="en-US" altLang="en-US" sz="1800" b="1" smtClean="0"/>
              <a:t>[WHERE	condition]</a:t>
            </a:r>
          </a:p>
          <a:p>
            <a:pPr lvl="1" algn="just">
              <a:buFontTx/>
              <a:buNone/>
            </a:pPr>
            <a:r>
              <a:rPr lang="en-US" altLang="en-US" sz="1800" b="1" smtClean="0"/>
              <a:t>[GROUP BY	columnList]  [HAVING	condition]</a:t>
            </a:r>
          </a:p>
          <a:p>
            <a:pPr lvl="1" algn="just">
              <a:buFontTx/>
              <a:buNone/>
            </a:pPr>
            <a:r>
              <a:rPr lang="en-US" altLang="en-US" sz="1800" b="1" smtClean="0"/>
              <a:t>[ORDER BY	columnList]</a:t>
            </a:r>
          </a:p>
          <a:p>
            <a:pPr lvl="1" algn="just">
              <a:buFontTx/>
              <a:buNone/>
            </a:pPr>
            <a:endParaRPr lang="en-US" altLang="en-US" sz="1800" b="1" smtClean="0"/>
          </a:p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800" b="1" smtClean="0"/>
              <a:t>FROM		</a:t>
            </a:r>
            <a:r>
              <a:rPr lang="en-US" altLang="en-US" sz="1800" smtClean="0"/>
              <a:t>Specifies table(s) to be used.</a:t>
            </a:r>
          </a:p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800" b="1" smtClean="0"/>
              <a:t>WHERE		</a:t>
            </a:r>
            <a:r>
              <a:rPr lang="en-US" altLang="en-US" sz="1800" smtClean="0"/>
              <a:t>Filters rows.</a:t>
            </a:r>
          </a:p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800" b="1" smtClean="0"/>
              <a:t>GROUP BY	</a:t>
            </a:r>
            <a:r>
              <a:rPr lang="en-US" altLang="en-US" sz="1800" smtClean="0"/>
              <a:t>Forms groups of rows with same column value.</a:t>
            </a:r>
          </a:p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800" b="1" smtClean="0"/>
              <a:t>HAVING		</a:t>
            </a:r>
            <a:r>
              <a:rPr lang="en-US" altLang="en-US" sz="1800" smtClean="0"/>
              <a:t>Filters groups subject to some condition.</a:t>
            </a:r>
          </a:p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800" b="1" smtClean="0"/>
              <a:t>SELECT		</a:t>
            </a:r>
            <a:r>
              <a:rPr lang="en-US" altLang="en-US" sz="1800" smtClean="0"/>
              <a:t>Specifies which columns are to appear in output.</a:t>
            </a:r>
          </a:p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800" b="1" smtClean="0"/>
              <a:t>ORDER BY 	</a:t>
            </a:r>
            <a:r>
              <a:rPr lang="en-US" altLang="en-US" sz="1800" smtClean="0"/>
              <a:t>Specifies the order of the output.</a:t>
            </a:r>
          </a:p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endParaRPr lang="en-US" altLang="en-US" sz="1800" smtClean="0"/>
          </a:p>
          <a:p>
            <a:pPr algn="just"/>
            <a:r>
              <a:rPr lang="en-US" altLang="en-US" sz="1400" b="1" smtClean="0"/>
              <a:t>Order of the clauses cannot be changed.</a:t>
            </a:r>
          </a:p>
          <a:p>
            <a:pPr algn="just">
              <a:lnSpc>
                <a:spcPct val="60000"/>
              </a:lnSpc>
            </a:pPr>
            <a:endParaRPr lang="en-US" altLang="en-US" sz="1400" b="1" smtClean="0"/>
          </a:p>
          <a:p>
            <a:pPr algn="just"/>
            <a:r>
              <a:rPr lang="en-US" altLang="en-US" sz="1400" b="1" smtClean="0"/>
              <a:t>Only SELECT and FROM are mandatory</a:t>
            </a:r>
            <a:endParaRPr lang="en-US" altLang="en-US" sz="1400" smtClean="0"/>
          </a:p>
          <a:p>
            <a:pPr lvl="1" algn="just">
              <a:buFontTx/>
              <a:buNone/>
            </a:pPr>
            <a:endParaRPr lang="en-US" altLang="en-US" b="1" smtClean="0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1200">
                <a:solidFill>
                  <a:srgbClr val="000066"/>
                </a:solidFill>
              </a:rPr>
              <a:t>Pearson Education © 2009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9E79D64-EE93-44F8-9168-4C2C4DF148B9}" type="slidenum">
              <a:rPr lang="en-GB" altLang="en-US" smtClean="0">
                <a:solidFill>
                  <a:srgbClr val="000066"/>
                </a:solidFill>
              </a:rPr>
              <a:pPr/>
              <a:t>31</a:t>
            </a:fld>
            <a:endParaRPr lang="en-GB" altLang="en-US" smtClean="0">
              <a:solidFill>
                <a:srgbClr val="000066"/>
              </a:solidFill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altLang="en-US" sz="2900" b="1" smtClean="0"/>
              <a:t>Example 6.1  All Columns, All Rows</a:t>
            </a:r>
            <a:endParaRPr lang="en-US" altLang="en-US" b="1" smtClean="0">
              <a:solidFill>
                <a:schemeClr val="tx1"/>
              </a:solidFill>
            </a:endParaRP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8229600" cy="4114800"/>
          </a:xfrm>
        </p:spPr>
        <p:txBody>
          <a:bodyPr/>
          <a:lstStyle/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b="1" smtClean="0"/>
              <a:t>	List full details of all staff.</a:t>
            </a:r>
          </a:p>
          <a:p>
            <a:pPr algn="just">
              <a:lnSpc>
                <a:spcPct val="40000"/>
              </a:lnSpc>
              <a:buFont typeface="Monotype Sorts" pitchFamily="2" charset="2"/>
              <a:buNone/>
            </a:pPr>
            <a:endParaRPr lang="en-US" altLang="en-US" b="1" smtClean="0"/>
          </a:p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b="1" smtClean="0"/>
              <a:t>		</a:t>
            </a:r>
            <a:r>
              <a:rPr lang="en-US" altLang="en-US" smtClean="0"/>
              <a:t>SELECT staffNo, fName, lName, address, 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altLang="en-US" smtClean="0"/>
              <a:t>			 position, sex, DOB, salary, branchNo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altLang="en-US" smtClean="0"/>
              <a:t>		FROM Staff;</a:t>
            </a:r>
          </a:p>
          <a:p>
            <a:pPr algn="just">
              <a:lnSpc>
                <a:spcPct val="30000"/>
              </a:lnSpc>
              <a:buFont typeface="Monotype Sorts" pitchFamily="2" charset="2"/>
              <a:buNone/>
            </a:pPr>
            <a:endParaRPr lang="en-US" altLang="en-US" b="1" smtClean="0"/>
          </a:p>
          <a:p>
            <a:pPr algn="just">
              <a:lnSpc>
                <a:spcPct val="90000"/>
              </a:lnSpc>
            </a:pPr>
            <a:r>
              <a:rPr lang="en-US" altLang="en-US" b="1" smtClean="0"/>
              <a:t>Can use * as an abbreviation for ‘all columns’:</a:t>
            </a:r>
          </a:p>
          <a:p>
            <a:pPr algn="just">
              <a:lnSpc>
                <a:spcPct val="30000"/>
              </a:lnSpc>
            </a:pPr>
            <a:endParaRPr lang="en-US" altLang="en-US" b="1" smtClean="0"/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altLang="en-US" b="1" smtClean="0"/>
              <a:t>	</a:t>
            </a:r>
            <a:r>
              <a:rPr lang="en-US" altLang="en-US" smtClean="0"/>
              <a:t>	SELECT *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altLang="en-US" smtClean="0"/>
              <a:t>		FROM Staff;</a:t>
            </a:r>
          </a:p>
          <a:p>
            <a:pPr lvl="1" algn="just">
              <a:lnSpc>
                <a:spcPct val="90000"/>
              </a:lnSpc>
              <a:buFontTx/>
              <a:buNone/>
            </a:pPr>
            <a:endParaRPr lang="en-US" altLang="en-US" b="1" smtClean="0"/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1200">
                <a:solidFill>
                  <a:srgbClr val="000066"/>
                </a:solidFill>
              </a:rPr>
              <a:t>Pearson Education © 2009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60FCC2F-A346-4BF8-9B91-2989E5E79685}" type="slidenum">
              <a:rPr lang="en-GB" altLang="en-US" smtClean="0">
                <a:solidFill>
                  <a:srgbClr val="000066"/>
                </a:solidFill>
              </a:rPr>
              <a:pPr/>
              <a:t>32</a:t>
            </a:fld>
            <a:endParaRPr lang="en-GB" altLang="en-US" smtClean="0">
              <a:solidFill>
                <a:srgbClr val="000066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altLang="en-US" sz="2900" b="1" smtClean="0"/>
              <a:t>Example 6.1  All Columns, All Rows</a:t>
            </a:r>
            <a:endParaRPr lang="en-US" altLang="en-US" b="1" smtClean="0"/>
          </a:p>
        </p:txBody>
      </p:sp>
      <p:pic>
        <p:nvPicPr>
          <p:cNvPr id="14340" name="Picture 12" descr="DS3-Table 05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757363"/>
            <a:ext cx="7989887" cy="342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13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1200">
                <a:solidFill>
                  <a:srgbClr val="000066"/>
                </a:solidFill>
              </a:rPr>
              <a:t>Pearson Education © 2009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70CA848-5294-443E-A971-02B7491481AD}" type="slidenum">
              <a:rPr lang="en-GB" altLang="en-US" smtClean="0">
                <a:solidFill>
                  <a:srgbClr val="000066"/>
                </a:solidFill>
              </a:rPr>
              <a:pPr/>
              <a:t>33</a:t>
            </a:fld>
            <a:endParaRPr lang="en-GB" altLang="en-US" smtClean="0">
              <a:solidFill>
                <a:srgbClr val="000066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altLang="en-US" sz="2900" b="1" smtClean="0"/>
              <a:t>Example 6.2  Specific Columns, All Rows</a:t>
            </a:r>
            <a:endParaRPr lang="en-US" altLang="en-US" b="1" smtClean="0">
              <a:solidFill>
                <a:schemeClr val="tx1"/>
              </a:solidFill>
            </a:endParaRP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8229600" cy="4114800"/>
          </a:xfrm>
        </p:spPr>
        <p:txBody>
          <a:bodyPr/>
          <a:lstStyle/>
          <a:p>
            <a:pPr algn="just">
              <a:buFont typeface="Monotype Sorts" pitchFamily="2" charset="2"/>
              <a:buNone/>
            </a:pPr>
            <a:r>
              <a:rPr lang="en-US" altLang="en-US" b="1" smtClean="0"/>
              <a:t>	Produce a list of salaries for all staff, showing only  staff number, first and last names, and salary.</a:t>
            </a:r>
          </a:p>
          <a:p>
            <a:pPr algn="just">
              <a:buFont typeface="Monotype Sorts" pitchFamily="2" charset="2"/>
              <a:buNone/>
            </a:pPr>
            <a:endParaRPr lang="en-US" altLang="en-US" b="1" smtClean="0"/>
          </a:p>
          <a:p>
            <a:pPr lvl="1" algn="just">
              <a:buFontTx/>
              <a:buNone/>
            </a:pPr>
            <a:r>
              <a:rPr lang="en-US" altLang="en-US" b="1" smtClean="0"/>
              <a:t>		</a:t>
            </a:r>
            <a:r>
              <a:rPr lang="en-US" altLang="en-US" smtClean="0"/>
              <a:t>SELECT staffNo, fName, lName, salary</a:t>
            </a:r>
          </a:p>
          <a:p>
            <a:pPr lvl="1" algn="just">
              <a:buFontTx/>
              <a:buNone/>
            </a:pPr>
            <a:r>
              <a:rPr lang="en-US" altLang="en-US" smtClean="0"/>
              <a:t>		FROM Staff;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1200">
                <a:solidFill>
                  <a:srgbClr val="000066"/>
                </a:solidFill>
              </a:rPr>
              <a:t>Pearson Education © 2009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B57ECBB-F2BE-49FC-8729-E78874BFD70B}" type="slidenum">
              <a:rPr lang="en-GB" altLang="en-US" smtClean="0">
                <a:solidFill>
                  <a:srgbClr val="000066"/>
                </a:solidFill>
              </a:rPr>
              <a:pPr/>
              <a:t>34</a:t>
            </a:fld>
            <a:endParaRPr lang="en-GB" altLang="en-US" smtClean="0">
              <a:solidFill>
                <a:srgbClr val="000066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altLang="en-US" sz="2900" b="1" smtClean="0"/>
              <a:t>Example 6.2  Specific Columns, All Rows</a:t>
            </a:r>
            <a:endParaRPr lang="en-US" altLang="en-US" b="1" smtClean="0"/>
          </a:p>
        </p:txBody>
      </p:sp>
      <p:pic>
        <p:nvPicPr>
          <p:cNvPr id="16388" name="Picture 6" descr="DS3-Table 05-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76400"/>
            <a:ext cx="5089525" cy="404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1200">
                <a:solidFill>
                  <a:srgbClr val="000066"/>
                </a:solidFill>
              </a:rPr>
              <a:t>Pearson Education © 2009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289B36E-FF3E-4B0A-8EBD-D68AA277E2A1}" type="slidenum">
              <a:rPr lang="en-GB" altLang="en-US" smtClean="0">
                <a:solidFill>
                  <a:srgbClr val="000066"/>
                </a:solidFill>
              </a:rPr>
              <a:pPr/>
              <a:t>35</a:t>
            </a:fld>
            <a:endParaRPr lang="en-GB" altLang="en-US" smtClean="0">
              <a:solidFill>
                <a:srgbClr val="000066"/>
              </a:solidFill>
            </a:endParaRPr>
          </a:p>
        </p:txBody>
      </p:sp>
      <p:sp>
        <p:nvSpPr>
          <p:cNvPr id="1741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30000"/>
              </a:lnSpc>
            </a:pPr>
            <a:r>
              <a:rPr lang="en-US" altLang="en-US" sz="2900" b="1" smtClean="0"/>
              <a:t>Example 6.3  Use of DISTINCT</a:t>
            </a:r>
            <a:endParaRPr lang="en-US" altLang="en-US" b="1" smtClean="0"/>
          </a:p>
        </p:txBody>
      </p:sp>
      <p:sp>
        <p:nvSpPr>
          <p:cNvPr id="4024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153400" cy="4114800"/>
          </a:xfrm>
        </p:spPr>
        <p:txBody>
          <a:bodyPr/>
          <a:lstStyle/>
          <a:p>
            <a:r>
              <a:rPr lang="en-US" altLang="en-US" b="1" smtClean="0"/>
              <a:t>Use DISTINCT to eliminate duplicates:</a:t>
            </a:r>
          </a:p>
          <a:p>
            <a:pPr>
              <a:lnSpc>
                <a:spcPct val="0"/>
              </a:lnSpc>
            </a:pPr>
            <a:endParaRPr lang="en-US" altLang="en-US" b="1" smtClean="0"/>
          </a:p>
          <a:p>
            <a:pPr>
              <a:lnSpc>
                <a:spcPct val="0"/>
              </a:lnSpc>
            </a:pPr>
            <a:endParaRPr lang="en-US" altLang="en-US" b="1" smtClean="0"/>
          </a:p>
          <a:p>
            <a:pPr algn="just">
              <a:buFont typeface="Monotype Sorts" pitchFamily="2" charset="2"/>
              <a:buNone/>
            </a:pPr>
            <a:r>
              <a:rPr lang="en-US" altLang="en-US" b="1" smtClean="0"/>
              <a:t>		</a:t>
            </a:r>
            <a:r>
              <a:rPr lang="en-US" altLang="en-US" smtClean="0"/>
              <a:t>SELECT DISTINCT propertyNo</a:t>
            </a:r>
          </a:p>
          <a:p>
            <a:pPr lvl="1" algn="just">
              <a:buFontTx/>
              <a:buNone/>
            </a:pPr>
            <a:r>
              <a:rPr lang="en-US" altLang="en-US" smtClean="0"/>
              <a:t>		FROM Viewing;</a:t>
            </a:r>
          </a:p>
          <a:p>
            <a:pPr>
              <a:buFont typeface="Monotype Sorts" pitchFamily="2" charset="2"/>
              <a:buNone/>
            </a:pPr>
            <a:endParaRPr lang="en-US" altLang="en-US" smtClean="0"/>
          </a:p>
        </p:txBody>
      </p:sp>
      <p:pic>
        <p:nvPicPr>
          <p:cNvPr id="402437" name="Picture 1029" descr="DS3-Table 05-03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581400"/>
            <a:ext cx="177958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 Box 1030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1200">
                <a:solidFill>
                  <a:srgbClr val="000066"/>
                </a:solidFill>
              </a:rPr>
              <a:t>Pearson Education © 2009</a:t>
            </a:r>
          </a:p>
        </p:txBody>
      </p:sp>
      <p:pic>
        <p:nvPicPr>
          <p:cNvPr id="7" name="Picture 7" descr="DS3-Table 05-03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276600"/>
            <a:ext cx="2192338" cy="317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2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35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3013F67-3272-4D47-B1A5-9AE046D6F034}" type="slidenum">
              <a:rPr lang="en-GB" altLang="en-US" smtClean="0">
                <a:solidFill>
                  <a:srgbClr val="000066"/>
                </a:solidFill>
              </a:rPr>
              <a:pPr/>
              <a:t>36</a:t>
            </a:fld>
            <a:endParaRPr lang="en-GB" altLang="en-US" smtClean="0">
              <a:solidFill>
                <a:srgbClr val="000066"/>
              </a:solidFill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altLang="en-US" sz="2900" b="1" smtClean="0"/>
              <a:t>Example 6.4  Calculated Fields</a:t>
            </a:r>
            <a:endParaRPr lang="en-US" altLang="en-US" b="1" smtClean="0">
              <a:solidFill>
                <a:schemeClr val="tx1"/>
              </a:solidFill>
            </a:endParaRP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114800"/>
          </a:xfrm>
        </p:spPr>
        <p:txBody>
          <a:bodyPr/>
          <a:lstStyle/>
          <a:p>
            <a:pPr algn="just">
              <a:buFont typeface="Monotype Sorts" pitchFamily="2" charset="2"/>
              <a:buNone/>
            </a:pPr>
            <a:r>
              <a:rPr lang="en-US" altLang="en-US" b="1" smtClean="0"/>
              <a:t>	Produce list of monthly salaries for all staff, showing staff number, first/last name, and  salary.</a:t>
            </a:r>
          </a:p>
          <a:p>
            <a:pPr lvl="1" algn="just">
              <a:lnSpc>
                <a:spcPct val="0"/>
              </a:lnSpc>
              <a:buFontTx/>
              <a:buNone/>
            </a:pPr>
            <a:endParaRPr lang="en-US" altLang="en-US" b="1" smtClean="0"/>
          </a:p>
          <a:p>
            <a:pPr algn="just">
              <a:buFont typeface="Monotype Sorts" pitchFamily="2" charset="2"/>
              <a:buNone/>
            </a:pPr>
            <a:r>
              <a:rPr lang="en-US" altLang="en-US" b="1" smtClean="0"/>
              <a:t>		</a:t>
            </a:r>
            <a:r>
              <a:rPr lang="en-US" altLang="en-US" smtClean="0"/>
              <a:t>SELECT staffNo, fName, lName, salary/12</a:t>
            </a:r>
          </a:p>
          <a:p>
            <a:pPr lvl="1" algn="just">
              <a:buFontTx/>
              <a:buNone/>
            </a:pPr>
            <a:r>
              <a:rPr lang="en-US" altLang="en-US" smtClean="0"/>
              <a:t>		FROM Staff;</a:t>
            </a:r>
          </a:p>
          <a:p>
            <a:pPr lvl="1" algn="just">
              <a:buFontTx/>
              <a:buNone/>
            </a:pPr>
            <a:endParaRPr lang="en-US" altLang="en-US" smtClean="0"/>
          </a:p>
        </p:txBody>
      </p:sp>
      <p:pic>
        <p:nvPicPr>
          <p:cNvPr id="183300" name="Picture 4" descr="DS3-Table 05-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3643313"/>
            <a:ext cx="4679950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3124200" y="6583363"/>
            <a:ext cx="32004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1200">
                <a:solidFill>
                  <a:srgbClr val="000066"/>
                </a:solidFill>
              </a:rPr>
              <a:t>Pearson Education © 2009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9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CA79ACC-9D1D-4525-BA57-1BEA961C150D}" type="slidenum">
              <a:rPr lang="en-GB" altLang="en-US" smtClean="0">
                <a:solidFill>
                  <a:srgbClr val="000066"/>
                </a:solidFill>
              </a:rPr>
              <a:pPr/>
              <a:t>37</a:t>
            </a:fld>
            <a:endParaRPr lang="en-GB" altLang="en-US" smtClean="0">
              <a:solidFill>
                <a:srgbClr val="000066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altLang="en-US" sz="2900" b="1" smtClean="0"/>
              <a:t>Example 6.4  Calculated Fields</a:t>
            </a:r>
            <a:endParaRPr lang="en-US" altLang="en-US" b="1" smtClean="0">
              <a:solidFill>
                <a:schemeClr val="tx1"/>
              </a:solidFill>
            </a:endParaRP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175" y="1557338"/>
            <a:ext cx="8382000" cy="41148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en-US" b="1" dirty="0" smtClean="0"/>
              <a:t>To name column, use AS clause: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altLang="en-US" dirty="0" smtClean="0"/>
              <a:t>	SELECT </a:t>
            </a:r>
            <a:r>
              <a:rPr lang="en-US" altLang="en-US" dirty="0" err="1" smtClean="0"/>
              <a:t>staffNo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fName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lName</a:t>
            </a:r>
            <a:r>
              <a:rPr lang="en-US" altLang="en-US" dirty="0" smtClean="0"/>
              <a:t>, salary/12 </a:t>
            </a:r>
          </a:p>
          <a:p>
            <a:pPr lvl="1">
              <a:buFontTx/>
              <a:buNone/>
              <a:defRPr/>
            </a:pPr>
            <a:r>
              <a:rPr lang="en-US" altLang="en-US" dirty="0" smtClean="0"/>
              <a:t>				AS </a:t>
            </a:r>
            <a:r>
              <a:rPr lang="en-US" altLang="en-US" dirty="0" err="1" smtClean="0"/>
              <a:t>monthlySalary</a:t>
            </a:r>
            <a:endParaRPr lang="en-US" altLang="en-US" dirty="0" smtClean="0"/>
          </a:p>
          <a:p>
            <a:pPr lvl="1">
              <a:buFontTx/>
              <a:buNone/>
              <a:defRPr/>
            </a:pPr>
            <a:r>
              <a:rPr lang="en-US" altLang="en-US" dirty="0" smtClean="0"/>
              <a:t>		FROM Staff;</a:t>
            </a:r>
          </a:p>
          <a:p>
            <a:pPr>
              <a:defRPr/>
            </a:pPr>
            <a:r>
              <a:rPr lang="en-US" altLang="en-US" dirty="0" smtClean="0"/>
              <a:t>The SQL expression in the SELECT list can specify a </a:t>
            </a:r>
            <a:r>
              <a:rPr lang="en-US" altLang="en-US" b="1" dirty="0" smtClean="0"/>
              <a:t>derived or calculated field.</a:t>
            </a:r>
          </a:p>
          <a:p>
            <a:pPr lvl="1">
              <a:defRPr/>
            </a:pPr>
            <a:r>
              <a:rPr lang="en-US" altLang="en-US" dirty="0" smtClean="0"/>
              <a:t>Columns referenced in the arithmetic expression must have a numeric type.</a:t>
            </a:r>
          </a:p>
          <a:p>
            <a:pPr lvl="1">
              <a:defRPr/>
            </a:pPr>
            <a:r>
              <a:rPr lang="en-US" altLang="en-US" dirty="0" smtClean="0"/>
              <a:t>SQL expression can involve + ,  -  ,  *  ,  /  ,  (  ,  ).</a:t>
            </a:r>
          </a:p>
          <a:p>
            <a:pPr>
              <a:lnSpc>
                <a:spcPct val="20000"/>
              </a:lnSpc>
              <a:defRPr/>
            </a:pPr>
            <a:endParaRPr lang="en-US" altLang="en-US" b="1" dirty="0" smtClean="0"/>
          </a:p>
          <a:p>
            <a:pPr>
              <a:buFont typeface="Monotype Sorts" pitchFamily="2" charset="2"/>
              <a:buNone/>
              <a:defRPr/>
            </a:pPr>
            <a:r>
              <a:rPr lang="en-US" altLang="en-US" b="1" dirty="0" smtClean="0"/>
              <a:t>   		</a:t>
            </a:r>
            <a:endParaRPr lang="en-US" altLang="en-US" b="1" dirty="0"/>
          </a:p>
          <a:p>
            <a:pPr lvl="1">
              <a:buFontTx/>
              <a:buNone/>
              <a:defRPr/>
            </a:pPr>
            <a:endParaRPr lang="en-US" altLang="en-US" b="1" dirty="0">
              <a:ea typeface="+mn-ea"/>
              <a:cs typeface="+mn-cs"/>
            </a:endParaRPr>
          </a:p>
        </p:txBody>
      </p:sp>
      <p:sp>
        <p:nvSpPr>
          <p:cNvPr id="19461" name="Text Box 9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1200">
                <a:solidFill>
                  <a:srgbClr val="000066"/>
                </a:solidFill>
              </a:rPr>
              <a:t>Pearson Education © 2009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>
                <a:solidFill>
                  <a:srgbClr val="898989"/>
                </a:solidFill>
              </a:rPr>
              <a:t>SQL (DML)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1905000" cy="457200"/>
          </a:xfrm>
          <a:noFill/>
        </p:spPr>
        <p:txBody>
          <a:bodyPr/>
          <a:lstStyle/>
          <a:p>
            <a:fld id="{AA086AAE-DEEB-4588-93A0-9AF46B6C04FD}" type="slidenum">
              <a:rPr lang="ar-SA" altLang="en-US" sz="1100" smtClean="0">
                <a:solidFill>
                  <a:srgbClr val="898989"/>
                </a:solidFill>
              </a:rPr>
              <a:pPr/>
              <a:t>38</a:t>
            </a:fld>
            <a:endParaRPr lang="en-US" altLang="en-US" sz="1100" smtClean="0">
              <a:solidFill>
                <a:srgbClr val="898989"/>
              </a:solidFill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1889125" y="422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b="1">
              <a:solidFill>
                <a:srgbClr val="000066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29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Row Selection </a:t>
            </a:r>
            <a:r>
              <a:rPr lang="en-US" sz="29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(WHERE clause</a:t>
            </a:r>
            <a:r>
              <a:rPr lang="en-US" sz="29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)</a:t>
            </a:r>
            <a:endParaRPr lang="en-US" sz="2900" b="1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228600" y="1714500"/>
            <a:ext cx="8686800" cy="51466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225425" indent="-2254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rtl="0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b="1" dirty="0" smtClean="0">
                <a:solidFill>
                  <a:srgbClr val="000066"/>
                </a:solidFill>
                <a:latin typeface="Times New Roman"/>
              </a:rPr>
              <a:t>WHERE clause consists of five basic search conditions:</a:t>
            </a:r>
          </a:p>
          <a:p>
            <a:pPr algn="just" rtl="0" eaLnBrk="0" fontAlgn="base" hangingPunct="0">
              <a:spcBef>
                <a:spcPts val="180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Times New Roman"/>
              </a:rPr>
              <a:t>Comparison</a:t>
            </a:r>
            <a:r>
              <a:rPr lang="en-US" altLang="en-US" sz="2000" dirty="0" smtClean="0">
                <a:solidFill>
                  <a:srgbClr val="000066"/>
                </a:solidFill>
                <a:latin typeface="Times New Roman"/>
              </a:rPr>
              <a:t>: Compare the value of one expression to the value of another expression (= , &lt;, &gt;, &lt;=, &gt;=, &lt; &gt;).</a:t>
            </a:r>
          </a:p>
          <a:p>
            <a:pPr algn="just" rtl="0" eaLnBrk="0" fontAlgn="base" hangingPunct="0">
              <a:spcBef>
                <a:spcPts val="180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Times New Roman"/>
              </a:rPr>
              <a:t>Range</a:t>
            </a:r>
            <a:r>
              <a:rPr lang="en-US" altLang="en-US" sz="2000" dirty="0" smtClean="0">
                <a:solidFill>
                  <a:srgbClr val="000066"/>
                </a:solidFill>
                <a:latin typeface="Times New Roman"/>
              </a:rPr>
              <a:t>: Test whether the value of an expression falls within a specified range of values (BETWEEN/ NOT BETWEEN).</a:t>
            </a:r>
          </a:p>
          <a:p>
            <a:pPr algn="just" rtl="0" eaLnBrk="0" fontAlgn="base" hangingPunct="0">
              <a:spcBef>
                <a:spcPts val="180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Times New Roman"/>
              </a:rPr>
              <a:t>Set membership:</a:t>
            </a:r>
            <a:r>
              <a:rPr lang="en-US" altLang="en-US" sz="2000" dirty="0" smtClean="0">
                <a:solidFill>
                  <a:srgbClr val="000066"/>
                </a:solidFill>
                <a:latin typeface="Times New Roman"/>
              </a:rPr>
              <a:t> Test whether the value of an expression equals one of a set of values (IN/ NOT IN).</a:t>
            </a:r>
          </a:p>
          <a:p>
            <a:pPr algn="just" rtl="0" eaLnBrk="0" fontAlgn="base" hangingPunct="0">
              <a:spcBef>
                <a:spcPts val="180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Times New Roman"/>
              </a:rPr>
              <a:t>Pattern match:</a:t>
            </a:r>
            <a:r>
              <a:rPr lang="en-US" altLang="en-US" sz="2000" dirty="0" smtClean="0">
                <a:solidFill>
                  <a:srgbClr val="000066"/>
                </a:solidFill>
                <a:latin typeface="Times New Roman"/>
              </a:rPr>
              <a:t> Test whether a string matches a specified pattern (LIKE/ NOT LIKE).</a:t>
            </a:r>
          </a:p>
          <a:p>
            <a:pPr algn="just" rtl="0" eaLnBrk="0" fontAlgn="base" hangingPunct="0">
              <a:spcBef>
                <a:spcPts val="180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Times New Roman"/>
              </a:rPr>
              <a:t>NULL:</a:t>
            </a:r>
            <a:r>
              <a:rPr lang="en-US" altLang="en-US" sz="2000" dirty="0" smtClean="0">
                <a:solidFill>
                  <a:srgbClr val="000066"/>
                </a:solidFill>
                <a:latin typeface="Times New Roman"/>
              </a:rPr>
              <a:t> Test whether a column has null value (IS NULL/ IS NOT NULL).</a:t>
            </a:r>
          </a:p>
          <a:p>
            <a:pPr algn="just" rtl="0" eaLnBrk="0" fontAlgn="base" hangingPunct="0">
              <a:spcBef>
                <a:spcPts val="180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endParaRPr lang="en-US" altLang="en-US" sz="2000" dirty="0" smtClean="0">
              <a:solidFill>
                <a:srgbClr val="000066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4A7BFFE-3571-4E05-9DF6-19F4047E6A99}" type="slidenum">
              <a:rPr lang="en-GB" altLang="en-US" smtClean="0">
                <a:solidFill>
                  <a:srgbClr val="000066"/>
                </a:solidFill>
              </a:rPr>
              <a:pPr/>
              <a:t>39</a:t>
            </a:fld>
            <a:endParaRPr lang="en-GB" altLang="en-US" smtClean="0">
              <a:solidFill>
                <a:srgbClr val="000066"/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altLang="en-US" sz="2900" b="1" smtClean="0"/>
              <a:t>Example 6.5  Comparison Search Condition</a:t>
            </a:r>
            <a:endParaRPr lang="en-US" altLang="en-US" b="1" smtClean="0">
              <a:solidFill>
                <a:schemeClr val="tx1"/>
              </a:solidFill>
            </a:endParaRP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496300" cy="4114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sz="2400" b="1" dirty="0" smtClean="0">
                <a:latin typeface="+mj-lt"/>
              </a:rPr>
              <a:t>Compound comparison operators: </a:t>
            </a:r>
            <a:r>
              <a:rPr lang="en-US" altLang="en-US" sz="2400" dirty="0" smtClean="0">
                <a:latin typeface="+mj-lt"/>
              </a:rPr>
              <a:t> AND, OR, NOT, (  )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400" b="1" dirty="0" smtClean="0">
                <a:latin typeface="+mj-lt"/>
              </a:rPr>
              <a:t>Order of evaluation: 	</a:t>
            </a:r>
            <a:r>
              <a:rPr lang="en-US" altLang="en-US" sz="2000" dirty="0" smtClean="0">
                <a:latin typeface="+mj-lt"/>
              </a:rPr>
              <a:t>(1)Expression is evaluated left to right 	(2)Between brackets	(3)NOT	   	 (4)AND		(5)OR</a:t>
            </a:r>
          </a:p>
          <a:p>
            <a:pPr algn="just">
              <a:buFont typeface="Monotype Sorts" pitchFamily="2" charset="2"/>
              <a:buNone/>
              <a:defRPr/>
            </a:pPr>
            <a:r>
              <a:rPr lang="en-US" altLang="en-US" sz="2400" b="1" dirty="0" smtClean="0"/>
              <a:t>List all staff with a salary greater than 10,000.</a:t>
            </a:r>
          </a:p>
          <a:p>
            <a:pPr algn="just">
              <a:lnSpc>
                <a:spcPct val="10000"/>
              </a:lnSpc>
              <a:buFont typeface="Monotype Sorts" pitchFamily="2" charset="2"/>
              <a:buNone/>
              <a:defRPr/>
            </a:pPr>
            <a:endParaRPr lang="en-US" altLang="en-US" sz="2400" b="1" dirty="0" smtClean="0"/>
          </a:p>
          <a:p>
            <a:pPr algn="just">
              <a:buFont typeface="Monotype Sorts" pitchFamily="2" charset="2"/>
              <a:buNone/>
              <a:defRPr/>
            </a:pPr>
            <a:r>
              <a:rPr lang="en-US" altLang="en-US" sz="2400" b="1" dirty="0" smtClean="0"/>
              <a:t>	 </a:t>
            </a:r>
            <a:r>
              <a:rPr lang="en-US" altLang="en-US" sz="2400" dirty="0" smtClean="0"/>
              <a:t>SELECT </a:t>
            </a:r>
            <a:r>
              <a:rPr lang="en-US" altLang="en-US" sz="2400" dirty="0" err="1" smtClean="0"/>
              <a:t>staffNo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fName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lName</a:t>
            </a:r>
            <a:r>
              <a:rPr lang="en-US" altLang="en-US" sz="2400" dirty="0" smtClean="0"/>
              <a:t>, position, salary</a:t>
            </a:r>
          </a:p>
          <a:p>
            <a:pPr lvl="1" algn="just">
              <a:buFontTx/>
              <a:buNone/>
              <a:defRPr/>
            </a:pPr>
            <a:r>
              <a:rPr lang="en-US" altLang="en-US" sz="2400" dirty="0" smtClean="0"/>
              <a:t>FROM Staff</a:t>
            </a:r>
          </a:p>
          <a:p>
            <a:pPr lvl="1" algn="just">
              <a:buFontTx/>
              <a:buNone/>
              <a:defRPr/>
            </a:pPr>
            <a:r>
              <a:rPr lang="en-US" altLang="en-US" sz="2400" dirty="0" smtClean="0"/>
              <a:t>WHERE salary &gt; 10000;</a:t>
            </a:r>
          </a:p>
          <a:p>
            <a:pPr algn="just">
              <a:defRPr/>
            </a:pPr>
            <a:endParaRPr lang="en-US" altLang="en-US" b="1" dirty="0" smtClean="0"/>
          </a:p>
        </p:txBody>
      </p:sp>
      <p:pic>
        <p:nvPicPr>
          <p:cNvPr id="189444" name="Picture 4" descr="DS3-Table 05-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4514850"/>
            <a:ext cx="6705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1200">
                <a:solidFill>
                  <a:srgbClr val="000066"/>
                </a:solidFill>
              </a:rPr>
              <a:t>Pearson Education © 2009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altLang="en-US" sz="2900" b="1" smtClean="0"/>
              <a:t>Writing SQL Commands</a:t>
            </a:r>
            <a:endParaRPr lang="en-US" altLang="en-US" b="1" smtClean="0"/>
          </a:p>
        </p:txBody>
      </p:sp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57338"/>
            <a:ext cx="8229600" cy="41148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en-US" altLang="en-US" b="1" smtClean="0"/>
              <a:t>Most components of an SQL statement are </a:t>
            </a:r>
            <a:r>
              <a:rPr lang="en-US" altLang="en-US" b="1" i="1" u="sng" smtClean="0"/>
              <a:t>case insensitive</a:t>
            </a:r>
            <a:r>
              <a:rPr lang="en-US" altLang="en-US" b="1" smtClean="0"/>
              <a:t>, except for literal character data.</a:t>
            </a:r>
          </a:p>
          <a:p>
            <a:pPr algn="just"/>
            <a:r>
              <a:rPr lang="en-US" altLang="en-US" b="1" smtClean="0"/>
              <a:t>Use extended form of BNF notation:</a:t>
            </a:r>
          </a:p>
          <a:p>
            <a:pPr algn="just">
              <a:lnSpc>
                <a:spcPct val="0"/>
              </a:lnSpc>
            </a:pPr>
            <a:endParaRPr lang="en-US" altLang="en-US" b="1" smtClean="0"/>
          </a:p>
          <a:p>
            <a:pPr algn="just">
              <a:buFont typeface="Monotype Sorts" pitchFamily="2" charset="2"/>
              <a:buNone/>
            </a:pPr>
            <a:r>
              <a:rPr lang="en-US" altLang="en-US" b="1" smtClean="0"/>
              <a:t>	</a:t>
            </a:r>
            <a:r>
              <a:rPr lang="en-US" altLang="en-US" smtClean="0"/>
              <a:t>- </a:t>
            </a:r>
            <a:r>
              <a:rPr lang="en-US" altLang="en-US" b="1" smtClean="0"/>
              <a:t>Upper-case</a:t>
            </a:r>
            <a:r>
              <a:rPr lang="en-US" altLang="en-US" smtClean="0"/>
              <a:t> letters represent </a:t>
            </a:r>
            <a:r>
              <a:rPr lang="en-US" altLang="en-US" u="sng" smtClean="0"/>
              <a:t>reserved </a:t>
            </a:r>
            <a:r>
              <a:rPr lang="en-US" altLang="en-US" smtClean="0"/>
              <a:t>words.</a:t>
            </a:r>
          </a:p>
          <a:p>
            <a:pPr algn="just">
              <a:buFont typeface="Monotype Sorts" pitchFamily="2" charset="2"/>
              <a:buNone/>
            </a:pPr>
            <a:r>
              <a:rPr lang="en-US" altLang="en-US" smtClean="0"/>
              <a:t>	- </a:t>
            </a:r>
            <a:r>
              <a:rPr lang="en-US" altLang="en-US" b="1" smtClean="0"/>
              <a:t>Lower-case</a:t>
            </a:r>
            <a:r>
              <a:rPr lang="en-US" altLang="en-US" smtClean="0"/>
              <a:t> letters represent </a:t>
            </a:r>
            <a:r>
              <a:rPr lang="en-US" altLang="en-US" u="sng" smtClean="0"/>
              <a:t>user-defined</a:t>
            </a:r>
            <a:r>
              <a:rPr lang="en-US" altLang="en-US" smtClean="0"/>
              <a:t> words.</a:t>
            </a:r>
          </a:p>
          <a:p>
            <a:pPr algn="just">
              <a:buFont typeface="Monotype Sorts" pitchFamily="2" charset="2"/>
              <a:buNone/>
            </a:pPr>
            <a:r>
              <a:rPr lang="en-US" altLang="en-US" smtClean="0"/>
              <a:t>	- </a:t>
            </a:r>
            <a:r>
              <a:rPr lang="en-US" altLang="en-US" b="1" smtClean="0"/>
              <a:t>|</a:t>
            </a:r>
            <a:r>
              <a:rPr lang="en-US" altLang="en-US" smtClean="0"/>
              <a:t> indicates a </a:t>
            </a:r>
            <a:r>
              <a:rPr lang="en-US" altLang="en-US" i="1" u="sng" smtClean="0"/>
              <a:t>choice</a:t>
            </a:r>
            <a:r>
              <a:rPr lang="en-US" altLang="en-US" smtClean="0"/>
              <a:t> among alternatives.</a:t>
            </a:r>
          </a:p>
          <a:p>
            <a:pPr algn="just">
              <a:buFont typeface="Monotype Sorts" pitchFamily="2" charset="2"/>
              <a:buNone/>
            </a:pPr>
            <a:r>
              <a:rPr lang="en-US" altLang="en-US" smtClean="0"/>
              <a:t>	- </a:t>
            </a:r>
            <a:r>
              <a:rPr lang="en-US" altLang="en-US" b="1" smtClean="0"/>
              <a:t>Curly braces </a:t>
            </a:r>
            <a:r>
              <a:rPr lang="en-US" altLang="en-US" smtClean="0">
                <a:latin typeface="Arial" pitchFamily="34" charset="0"/>
              </a:rPr>
              <a:t>{ } </a:t>
            </a:r>
            <a:r>
              <a:rPr lang="en-US" altLang="en-US" smtClean="0"/>
              <a:t>indicate a </a:t>
            </a:r>
            <a:r>
              <a:rPr lang="en-US" altLang="en-US" i="1" smtClean="0"/>
              <a:t>required element</a:t>
            </a:r>
            <a:r>
              <a:rPr lang="en-US" altLang="en-US" smtClean="0"/>
              <a:t>.</a:t>
            </a:r>
          </a:p>
          <a:p>
            <a:pPr algn="just">
              <a:buFont typeface="Monotype Sorts" pitchFamily="2" charset="2"/>
              <a:buNone/>
            </a:pPr>
            <a:r>
              <a:rPr lang="en-US" altLang="en-US" smtClean="0"/>
              <a:t>	- </a:t>
            </a:r>
            <a:r>
              <a:rPr lang="en-US" altLang="en-US" b="1" smtClean="0"/>
              <a:t>Square brackets [ ] </a:t>
            </a:r>
            <a:r>
              <a:rPr lang="en-US" altLang="en-US" smtClean="0"/>
              <a:t>indicate an </a:t>
            </a:r>
            <a:r>
              <a:rPr lang="en-US" altLang="en-US" i="1" smtClean="0"/>
              <a:t>optional element</a:t>
            </a:r>
            <a:r>
              <a:rPr lang="en-US" altLang="en-US" smtClean="0"/>
              <a:t>.</a:t>
            </a:r>
          </a:p>
          <a:p>
            <a:pPr algn="just">
              <a:buFont typeface="Monotype Sorts" pitchFamily="2" charset="2"/>
              <a:buNone/>
            </a:pPr>
            <a:r>
              <a:rPr lang="en-US" altLang="en-US" smtClean="0"/>
              <a:t>	- </a:t>
            </a:r>
            <a:r>
              <a:rPr lang="en-US" altLang="en-US" b="1" smtClean="0"/>
              <a:t>… </a:t>
            </a:r>
            <a:r>
              <a:rPr lang="en-US" altLang="en-US" smtClean="0"/>
              <a:t>indicates </a:t>
            </a:r>
            <a:r>
              <a:rPr lang="en-US" altLang="en-US" i="1" smtClean="0"/>
              <a:t>optional repetition</a:t>
            </a:r>
            <a:r>
              <a:rPr lang="en-US" altLang="en-US" smtClean="0"/>
              <a:t> (0 or more). </a:t>
            </a:r>
          </a:p>
          <a:p>
            <a:pPr algn="just">
              <a:lnSpc>
                <a:spcPct val="90000"/>
              </a:lnSpc>
            </a:pPr>
            <a:endParaRPr lang="en-US" altLang="en-US" b="1" smtClean="0"/>
          </a:p>
        </p:txBody>
      </p:sp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28D427-A5D6-467C-80B1-358A3E54A877}" type="slidenum">
              <a:rPr lang="en-GB" altLang="en-US" smtClean="0">
                <a:solidFill>
                  <a:srgbClr val="000066"/>
                </a:solidFill>
              </a:rPr>
              <a:pPr/>
              <a:t>4</a:t>
            </a:fld>
            <a:endParaRPr lang="en-GB" altLang="en-US" smtClean="0">
              <a:solidFill>
                <a:srgbClr val="000066"/>
              </a:solidFill>
            </a:endParaRP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1200">
                <a:solidFill>
                  <a:srgbClr val="000066"/>
                </a:solidFill>
              </a:rPr>
              <a:t>Pearson Education © 2009</a:t>
            </a:r>
          </a:p>
        </p:txBody>
      </p:sp>
    </p:spTree>
    <p:extLst>
      <p:ext uri="{BB962C8B-B14F-4D97-AF65-F5344CB8AC3E}">
        <p14:creationId xmlns:p14="http://schemas.microsoft.com/office/powerpoint/2010/main" val="45819808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11C817C-2928-49ED-8AB4-0A3DB8053B27}" type="slidenum">
              <a:rPr lang="en-GB" altLang="en-US" smtClean="0">
                <a:solidFill>
                  <a:srgbClr val="000066"/>
                </a:solidFill>
              </a:rPr>
              <a:pPr/>
              <a:t>40</a:t>
            </a:fld>
            <a:endParaRPr lang="en-GB" altLang="en-US" smtClean="0">
              <a:solidFill>
                <a:srgbClr val="000066"/>
              </a:solidFill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altLang="en-US" sz="2900" b="1" smtClean="0"/>
              <a:t>Example 6.6  Compound Comparison Search Condition</a:t>
            </a:r>
            <a:r>
              <a:rPr lang="en-US" altLang="en-US" b="1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8229600" cy="4114800"/>
          </a:xfrm>
        </p:spPr>
        <p:txBody>
          <a:bodyPr/>
          <a:lstStyle/>
          <a:p>
            <a:pPr algn="just">
              <a:buFont typeface="Monotype Sorts" pitchFamily="2" charset="2"/>
              <a:buNone/>
            </a:pPr>
            <a:r>
              <a:rPr lang="en-US" altLang="en-US" b="1" dirty="0" smtClean="0"/>
              <a:t>	List addresses of all branch offices in London or Glasgow.</a:t>
            </a:r>
          </a:p>
          <a:p>
            <a:pPr algn="just">
              <a:buFont typeface="Monotype Sorts" pitchFamily="2" charset="2"/>
              <a:buNone/>
            </a:pPr>
            <a:r>
              <a:rPr lang="en-US" altLang="en-US" b="1" dirty="0" smtClean="0"/>
              <a:t>Branch (</a:t>
            </a:r>
            <a:r>
              <a:rPr lang="en-US" altLang="en-US" b="1" u="sng" dirty="0" err="1" smtClean="0"/>
              <a:t>branchNo</a:t>
            </a:r>
            <a:r>
              <a:rPr lang="en-US" altLang="en-US" b="1" dirty="0" smtClean="0"/>
              <a:t>, street , city, postcode)</a:t>
            </a:r>
          </a:p>
          <a:p>
            <a:pPr algn="just">
              <a:lnSpc>
                <a:spcPct val="0"/>
              </a:lnSpc>
              <a:buFont typeface="Monotype Sorts" pitchFamily="2" charset="2"/>
              <a:buNone/>
            </a:pPr>
            <a:endParaRPr lang="en-US" altLang="en-US" b="1" dirty="0" smtClean="0"/>
          </a:p>
          <a:p>
            <a:pPr algn="just">
              <a:buFont typeface="Monotype Sorts" pitchFamily="2" charset="2"/>
              <a:buNone/>
            </a:pPr>
            <a:r>
              <a:rPr lang="en-US" altLang="en-US" b="1" dirty="0" smtClean="0"/>
              <a:t>		</a:t>
            </a:r>
            <a:r>
              <a:rPr lang="en-US" altLang="en-US" dirty="0" smtClean="0"/>
              <a:t>SELECT *</a:t>
            </a:r>
          </a:p>
          <a:p>
            <a:pPr lvl="1" algn="just">
              <a:buFontTx/>
              <a:buNone/>
            </a:pPr>
            <a:r>
              <a:rPr lang="en-US" altLang="en-US" dirty="0" smtClean="0"/>
              <a:t>		FROM Branch</a:t>
            </a:r>
          </a:p>
          <a:p>
            <a:pPr lvl="1" algn="just">
              <a:buFontTx/>
              <a:buNone/>
            </a:pPr>
            <a:r>
              <a:rPr lang="en-US" altLang="en-US" dirty="0" smtClean="0"/>
              <a:t>		WHERE city = ‘London’ OR city = ‘Glasgow’;</a:t>
            </a:r>
          </a:p>
          <a:p>
            <a:pPr algn="just"/>
            <a:endParaRPr lang="en-US" altLang="en-US" b="1" dirty="0" smtClean="0"/>
          </a:p>
        </p:txBody>
      </p:sp>
      <p:pic>
        <p:nvPicPr>
          <p:cNvPr id="195588" name="Picture 4" descr="DS3-Table 05-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4221163"/>
            <a:ext cx="6500813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1200">
                <a:solidFill>
                  <a:srgbClr val="000066"/>
                </a:solidFill>
              </a:rPr>
              <a:t>Pearson Education © 2009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D630584-5048-46BA-896B-63D0CB0C4AA6}" type="slidenum">
              <a:rPr lang="en-GB" altLang="en-US" smtClean="0">
                <a:solidFill>
                  <a:srgbClr val="000066"/>
                </a:solidFill>
              </a:rPr>
              <a:pPr/>
              <a:t>41</a:t>
            </a:fld>
            <a:endParaRPr lang="en-GB" altLang="en-US" smtClean="0">
              <a:solidFill>
                <a:srgbClr val="000066"/>
              </a:solidFill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altLang="en-US" sz="2900" b="1" smtClean="0"/>
              <a:t>Example 6.7  Range Search Condition</a:t>
            </a:r>
            <a:endParaRPr lang="en-US" altLang="en-US" b="1" smtClean="0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8229600" cy="4114800"/>
          </a:xfrm>
        </p:spPr>
        <p:txBody>
          <a:bodyPr/>
          <a:lstStyle/>
          <a:p>
            <a:pPr algn="just">
              <a:buFont typeface="Monotype Sorts" pitchFamily="2" charset="2"/>
              <a:buNone/>
            </a:pPr>
            <a:r>
              <a:rPr lang="en-US" altLang="en-US" b="1" smtClean="0"/>
              <a:t>	List all staff with a salary between 20,000 and 30,000.</a:t>
            </a:r>
          </a:p>
          <a:p>
            <a:pPr algn="just">
              <a:lnSpc>
                <a:spcPct val="60000"/>
              </a:lnSpc>
              <a:buFont typeface="Monotype Sorts" pitchFamily="2" charset="2"/>
              <a:buNone/>
            </a:pPr>
            <a:endParaRPr lang="en-US" altLang="en-US" b="1" smtClean="0"/>
          </a:p>
          <a:p>
            <a:pPr algn="just">
              <a:buFont typeface="Monotype Sorts" pitchFamily="2" charset="2"/>
              <a:buNone/>
            </a:pPr>
            <a:r>
              <a:rPr lang="en-US" altLang="en-US" b="1" smtClean="0"/>
              <a:t>	 </a:t>
            </a:r>
            <a:r>
              <a:rPr lang="en-US" altLang="en-US" smtClean="0"/>
              <a:t>SELECT staffNo, fName, lName, position, salary</a:t>
            </a:r>
          </a:p>
          <a:p>
            <a:pPr lvl="1" algn="just">
              <a:buFontTx/>
              <a:buNone/>
            </a:pPr>
            <a:r>
              <a:rPr lang="en-US" altLang="en-US" smtClean="0"/>
              <a:t>FROM Staff</a:t>
            </a:r>
          </a:p>
          <a:p>
            <a:pPr lvl="1" algn="just">
              <a:buFontTx/>
              <a:buNone/>
            </a:pPr>
            <a:r>
              <a:rPr lang="en-US" altLang="en-US" smtClean="0"/>
              <a:t>WHERE salary BETWEEN 20000 AND 30000;</a:t>
            </a:r>
          </a:p>
          <a:p>
            <a:pPr lvl="1" algn="just">
              <a:lnSpc>
                <a:spcPct val="70000"/>
              </a:lnSpc>
              <a:buFontTx/>
              <a:buNone/>
            </a:pPr>
            <a:endParaRPr lang="en-US" altLang="en-US" b="1" smtClean="0"/>
          </a:p>
          <a:p>
            <a:pPr algn="just"/>
            <a:r>
              <a:rPr lang="en-US" altLang="en-US" b="1" smtClean="0"/>
              <a:t>BETWEEN test includes the endpoints of range.</a:t>
            </a: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1200">
                <a:solidFill>
                  <a:srgbClr val="000066"/>
                </a:solidFill>
              </a:rPr>
              <a:t>Pearson Education © 2009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9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36A9FD2-3448-4DA9-A4DE-8AFC8B48FBB0}" type="slidenum">
              <a:rPr lang="en-GB" altLang="en-US" smtClean="0">
                <a:solidFill>
                  <a:srgbClr val="000066"/>
                </a:solidFill>
              </a:rPr>
              <a:pPr/>
              <a:t>42</a:t>
            </a:fld>
            <a:endParaRPr lang="en-GB" altLang="en-US" smtClean="0">
              <a:solidFill>
                <a:srgbClr val="000066"/>
              </a:solidFill>
            </a:endParaRPr>
          </a:p>
        </p:txBody>
      </p:sp>
      <p:sp>
        <p:nvSpPr>
          <p:cNvPr id="2457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altLang="en-US" sz="2900" b="1" smtClean="0"/>
              <a:t>Example 6.7  Range Search Condition</a:t>
            </a:r>
            <a:endParaRPr lang="en-US" altLang="en-US" b="1" smtClean="0">
              <a:solidFill>
                <a:schemeClr val="tx1"/>
              </a:solidFill>
            </a:endParaRPr>
          </a:p>
        </p:txBody>
      </p:sp>
      <p:pic>
        <p:nvPicPr>
          <p:cNvPr id="24580" name="Picture 1029" descr="DS3-Table 05-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76400"/>
            <a:ext cx="6934200" cy="274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 Box 1030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1200">
                <a:solidFill>
                  <a:srgbClr val="000066"/>
                </a:solidFill>
              </a:rPr>
              <a:t>Pearson Education © 2009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94DA639-B5DA-4E1B-9309-6C90A84DA776}" type="slidenum">
              <a:rPr lang="en-GB" altLang="en-US" smtClean="0">
                <a:solidFill>
                  <a:srgbClr val="000066"/>
                </a:solidFill>
              </a:rPr>
              <a:pPr/>
              <a:t>43</a:t>
            </a:fld>
            <a:endParaRPr lang="en-GB" altLang="en-US" smtClean="0">
              <a:solidFill>
                <a:srgbClr val="000066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altLang="en-US" sz="2900" b="1" smtClean="0"/>
              <a:t>Example 6.7  Range Search Condition</a:t>
            </a:r>
            <a:endParaRPr lang="en-US" altLang="en-US" b="1" smtClean="0">
              <a:solidFill>
                <a:schemeClr val="tx1"/>
              </a:solidFill>
            </a:endParaRP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153400" cy="4114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altLang="en-US" b="1" smtClean="0"/>
              <a:t>Also a negated version NOT BETWEEN.</a:t>
            </a:r>
          </a:p>
          <a:p>
            <a:pPr algn="just">
              <a:lnSpc>
                <a:spcPct val="90000"/>
              </a:lnSpc>
            </a:pPr>
            <a:r>
              <a:rPr lang="en-US" altLang="en-US" b="1" smtClean="0"/>
              <a:t>BETWEEN does not add much to SQL’s expressive power. Could also write:</a:t>
            </a:r>
          </a:p>
          <a:p>
            <a:pPr algn="just">
              <a:lnSpc>
                <a:spcPct val="60000"/>
              </a:lnSpc>
            </a:pPr>
            <a:endParaRPr lang="en-US" altLang="en-US" b="1" smtClean="0"/>
          </a:p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b="1" smtClean="0"/>
              <a:t>	 </a:t>
            </a:r>
            <a:r>
              <a:rPr lang="en-US" altLang="en-US" smtClean="0"/>
              <a:t>SELECT staffNo, fName, lName, position, salary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altLang="en-US" smtClean="0"/>
              <a:t>FROM Staff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altLang="en-US" smtClean="0"/>
              <a:t>WHERE salary&gt;=20000 AND salary &lt;= 30000;</a:t>
            </a:r>
          </a:p>
          <a:p>
            <a:pPr lvl="1" algn="just">
              <a:lnSpc>
                <a:spcPct val="60000"/>
              </a:lnSpc>
              <a:buFontTx/>
              <a:buNone/>
            </a:pPr>
            <a:endParaRPr lang="en-US" altLang="en-US" smtClean="0"/>
          </a:p>
          <a:p>
            <a:pPr algn="just">
              <a:lnSpc>
                <a:spcPct val="90000"/>
              </a:lnSpc>
            </a:pPr>
            <a:r>
              <a:rPr lang="en-US" altLang="en-US" b="1" smtClean="0"/>
              <a:t>Useful, though, for a range of values.</a:t>
            </a: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1200">
                <a:solidFill>
                  <a:srgbClr val="000066"/>
                </a:solidFill>
              </a:rPr>
              <a:t>Pearson Education © 2009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1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FBDE192-DDE5-4AA7-B267-E4C9805B04CC}" type="slidenum">
              <a:rPr lang="en-GB" altLang="en-US" smtClean="0">
                <a:solidFill>
                  <a:srgbClr val="000066"/>
                </a:solidFill>
              </a:rPr>
              <a:pPr/>
              <a:t>44</a:t>
            </a:fld>
            <a:endParaRPr lang="en-GB" altLang="en-US" smtClean="0">
              <a:solidFill>
                <a:srgbClr val="000066"/>
              </a:solidFill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altLang="en-US" sz="2900" b="1" smtClean="0"/>
              <a:t>Example 6.8  Set Membership</a:t>
            </a:r>
            <a:endParaRPr lang="en-US" altLang="en-US" b="1" smtClean="0">
              <a:solidFill>
                <a:schemeClr val="tx1"/>
              </a:solidFill>
            </a:endParaRP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153400" cy="4114800"/>
          </a:xfrm>
        </p:spPr>
        <p:txBody>
          <a:bodyPr/>
          <a:lstStyle/>
          <a:p>
            <a:pPr algn="just">
              <a:buFont typeface="Monotype Sorts" pitchFamily="2" charset="2"/>
              <a:buNone/>
            </a:pPr>
            <a:r>
              <a:rPr lang="en-US" altLang="en-US" b="1" smtClean="0"/>
              <a:t>List all managers and supervisors.</a:t>
            </a:r>
          </a:p>
          <a:p>
            <a:pPr algn="just">
              <a:lnSpc>
                <a:spcPct val="10000"/>
              </a:lnSpc>
              <a:buFont typeface="Monotype Sorts" pitchFamily="2" charset="2"/>
              <a:buNone/>
            </a:pPr>
            <a:endParaRPr lang="en-US" altLang="en-US" b="1" smtClean="0"/>
          </a:p>
          <a:p>
            <a:pPr lvl="1" algn="just">
              <a:buFontTx/>
              <a:buNone/>
            </a:pPr>
            <a:r>
              <a:rPr lang="en-US" altLang="en-US" smtClean="0"/>
              <a:t>SELECT staffNo, fName, lName, position</a:t>
            </a:r>
          </a:p>
          <a:p>
            <a:pPr lvl="1" algn="just">
              <a:buFontTx/>
              <a:buNone/>
            </a:pPr>
            <a:r>
              <a:rPr lang="en-US" altLang="en-US" smtClean="0"/>
              <a:t>FROM Staff</a:t>
            </a:r>
          </a:p>
          <a:p>
            <a:pPr lvl="1" algn="just">
              <a:buFontTx/>
              <a:buNone/>
            </a:pPr>
            <a:r>
              <a:rPr lang="en-US" altLang="en-US" smtClean="0"/>
              <a:t>WHERE position IN (‘Manager’, ‘Supervisor’);</a:t>
            </a:r>
          </a:p>
        </p:txBody>
      </p:sp>
      <p:pic>
        <p:nvPicPr>
          <p:cNvPr id="203781" name="Picture 5" descr="DS3-Table 05-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962400"/>
            <a:ext cx="5711825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1200">
                <a:solidFill>
                  <a:srgbClr val="000066"/>
                </a:solidFill>
              </a:rPr>
              <a:t>Pearson Education © 2009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9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AB853C5-7E81-4F1B-89DD-CA1E3AD69B43}" type="slidenum">
              <a:rPr lang="en-GB" altLang="en-US" smtClean="0">
                <a:solidFill>
                  <a:srgbClr val="000066"/>
                </a:solidFill>
              </a:rPr>
              <a:pPr/>
              <a:t>45</a:t>
            </a:fld>
            <a:endParaRPr lang="en-GB" altLang="en-US" smtClean="0">
              <a:solidFill>
                <a:srgbClr val="000066"/>
              </a:solidFill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altLang="en-US" sz="2900" b="1" smtClean="0"/>
              <a:t>Example 6.8  Set Membership</a:t>
            </a:r>
            <a:endParaRPr lang="en-US" altLang="en-US" b="1" smtClean="0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305800" cy="41148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90000"/>
              </a:lnSpc>
            </a:pPr>
            <a:r>
              <a:rPr lang="en-US" altLang="en-US" b="1" smtClean="0"/>
              <a:t> There is a negated version (NOT IN). </a:t>
            </a:r>
          </a:p>
          <a:p>
            <a:pPr marL="0" indent="0" algn="just">
              <a:lnSpc>
                <a:spcPct val="90000"/>
              </a:lnSpc>
            </a:pPr>
            <a:r>
              <a:rPr lang="en-US" altLang="en-US" b="1" smtClean="0"/>
              <a:t> IN does not add much to SQL’s expressive power. Could have expressed this as:</a:t>
            </a:r>
          </a:p>
          <a:p>
            <a:pPr marL="374650" lvl="1" indent="-184150" algn="just">
              <a:lnSpc>
                <a:spcPct val="50000"/>
              </a:lnSpc>
              <a:buFontTx/>
              <a:buNone/>
            </a:pPr>
            <a:endParaRPr lang="en-US" altLang="en-US" b="1" smtClean="0"/>
          </a:p>
          <a:p>
            <a:pPr marL="374650" lvl="1" indent="-184150" algn="just">
              <a:lnSpc>
                <a:spcPct val="90000"/>
              </a:lnSpc>
              <a:buFontTx/>
              <a:buNone/>
            </a:pPr>
            <a:r>
              <a:rPr lang="en-US" altLang="en-US" sz="2400" smtClean="0"/>
              <a:t>    SELECT staffNo, fName, lName, position</a:t>
            </a:r>
          </a:p>
          <a:p>
            <a:pPr marL="374650" lvl="1" indent="-184150" algn="just">
              <a:lnSpc>
                <a:spcPct val="90000"/>
              </a:lnSpc>
              <a:buFontTx/>
              <a:buNone/>
            </a:pPr>
            <a:r>
              <a:rPr lang="en-US" altLang="en-US" sz="2400" smtClean="0"/>
              <a:t>	 FROM Staff</a:t>
            </a:r>
          </a:p>
          <a:p>
            <a:pPr marL="374650" lvl="1" indent="-184150" algn="just">
              <a:lnSpc>
                <a:spcPct val="90000"/>
              </a:lnSpc>
              <a:buFontTx/>
              <a:buNone/>
            </a:pPr>
            <a:r>
              <a:rPr lang="en-US" altLang="en-US" sz="2400" smtClean="0"/>
              <a:t>   WHERE position=‘Manager’ OR</a:t>
            </a:r>
          </a:p>
          <a:p>
            <a:pPr marL="374650" lvl="1" indent="-184150" algn="just">
              <a:lnSpc>
                <a:spcPct val="90000"/>
              </a:lnSpc>
              <a:buFontTx/>
              <a:buNone/>
            </a:pPr>
            <a:r>
              <a:rPr lang="en-US" altLang="en-US" sz="2400" smtClean="0"/>
              <a:t>                   position=‘Supervisor’;</a:t>
            </a:r>
          </a:p>
          <a:p>
            <a:pPr marL="0" indent="0" algn="just">
              <a:lnSpc>
                <a:spcPct val="40000"/>
              </a:lnSpc>
              <a:buFont typeface="Monotype Sorts" pitchFamily="2" charset="2"/>
              <a:buNone/>
            </a:pPr>
            <a:endParaRPr lang="en-US" altLang="en-US" sz="2400" b="1" smtClean="0"/>
          </a:p>
          <a:p>
            <a:pPr marL="0" indent="0" algn="just">
              <a:lnSpc>
                <a:spcPct val="90000"/>
              </a:lnSpc>
            </a:pPr>
            <a:r>
              <a:rPr lang="en-US" altLang="en-US" sz="2400" b="1" smtClean="0"/>
              <a:t> </a:t>
            </a:r>
            <a:r>
              <a:rPr lang="en-US" altLang="en-US" b="1" smtClean="0"/>
              <a:t>IN is more efficient when set contains many values.</a:t>
            </a: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1200">
                <a:solidFill>
                  <a:srgbClr val="000066"/>
                </a:solidFill>
              </a:rPr>
              <a:t>Pearson Education © 2009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1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81C57B8-2740-4A2E-AFEA-25B827016F11}" type="slidenum">
              <a:rPr lang="en-GB" altLang="en-US" smtClean="0">
                <a:solidFill>
                  <a:srgbClr val="000066"/>
                </a:solidFill>
              </a:rPr>
              <a:pPr/>
              <a:t>46</a:t>
            </a:fld>
            <a:endParaRPr lang="en-GB" altLang="en-US" smtClean="0">
              <a:solidFill>
                <a:srgbClr val="000066"/>
              </a:solidFill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altLang="en-US" sz="2900" b="1" smtClean="0"/>
              <a:t>Example 6.9  Pattern Matching</a:t>
            </a:r>
            <a:endParaRPr lang="en-US" altLang="en-US" b="1" smtClean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524000"/>
            <a:ext cx="8305800" cy="4114800"/>
          </a:xfrm>
        </p:spPr>
        <p:txBody>
          <a:bodyPr/>
          <a:lstStyle/>
          <a:p>
            <a:pPr algn="just">
              <a:buFont typeface="Monotype Sorts" pitchFamily="2" charset="2"/>
              <a:buNone/>
            </a:pPr>
            <a:r>
              <a:rPr lang="en-US" altLang="en-US" b="1" smtClean="0"/>
              <a:t>Find all owners with the string ‘Glasgow’ in their address.</a:t>
            </a:r>
          </a:p>
          <a:p>
            <a:pPr algn="just">
              <a:lnSpc>
                <a:spcPct val="0"/>
              </a:lnSpc>
              <a:buFont typeface="Monotype Sorts" pitchFamily="2" charset="2"/>
              <a:buNone/>
            </a:pPr>
            <a:endParaRPr lang="en-US" altLang="en-US" b="1" smtClean="0"/>
          </a:p>
          <a:p>
            <a:pPr algn="just">
              <a:buFont typeface="Monotype Sorts" pitchFamily="2" charset="2"/>
              <a:buNone/>
            </a:pPr>
            <a:r>
              <a:rPr lang="en-US" altLang="en-US" b="1" smtClean="0"/>
              <a:t>	 </a:t>
            </a:r>
            <a:r>
              <a:rPr lang="en-US" altLang="en-US" smtClean="0"/>
              <a:t>SELECT ownerNo, fName, lName, address, telNo</a:t>
            </a:r>
          </a:p>
          <a:p>
            <a:pPr lvl="1" algn="just">
              <a:buFontTx/>
              <a:buNone/>
            </a:pPr>
            <a:r>
              <a:rPr lang="en-US" altLang="en-US" smtClean="0"/>
              <a:t>FROM PrivateOwner</a:t>
            </a:r>
          </a:p>
          <a:p>
            <a:pPr lvl="1" algn="just">
              <a:buFontTx/>
              <a:buNone/>
            </a:pPr>
            <a:r>
              <a:rPr lang="en-US" altLang="en-US" smtClean="0"/>
              <a:t>WHERE address LIKE ‘%Glasgow%’;</a:t>
            </a:r>
          </a:p>
        </p:txBody>
      </p:sp>
      <p:pic>
        <p:nvPicPr>
          <p:cNvPr id="208900" name="Picture 4" descr="DS3-Table 05-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4191000"/>
            <a:ext cx="6781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1200">
                <a:solidFill>
                  <a:srgbClr val="000066"/>
                </a:solidFill>
              </a:rPr>
              <a:t>Pearson Education © 2009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3F35637-5D85-41BC-BDD8-AA67EFCD8614}" type="slidenum">
              <a:rPr lang="en-GB" altLang="en-US" smtClean="0">
                <a:solidFill>
                  <a:srgbClr val="000066"/>
                </a:solidFill>
              </a:rPr>
              <a:pPr/>
              <a:t>47</a:t>
            </a:fld>
            <a:endParaRPr lang="en-GB" altLang="en-US" smtClean="0">
              <a:solidFill>
                <a:srgbClr val="000066"/>
              </a:solidFill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altLang="en-US" sz="2900" b="1" smtClean="0"/>
              <a:t>Example 6.9  Pattern Matching</a:t>
            </a:r>
            <a:endParaRPr lang="en-US" altLang="en-US" b="1" smtClean="0"/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229600" cy="4114800"/>
          </a:xfrm>
        </p:spPr>
        <p:txBody>
          <a:bodyPr/>
          <a:lstStyle/>
          <a:p>
            <a:pPr algn="just">
              <a:spcAft>
                <a:spcPct val="25000"/>
              </a:spcAft>
            </a:pPr>
            <a:r>
              <a:rPr lang="en-US" altLang="en-US" b="1" smtClean="0"/>
              <a:t>SQL has two special pattern matching symbols:</a:t>
            </a:r>
          </a:p>
          <a:p>
            <a:pPr marL="457200" lvl="1" indent="0">
              <a:buFontTx/>
              <a:buNone/>
            </a:pPr>
            <a:r>
              <a:rPr lang="en-US" altLang="en-US" b="1" smtClean="0"/>
              <a:t>%: </a:t>
            </a:r>
            <a:r>
              <a:rPr lang="en-US" altLang="en-US" smtClean="0"/>
              <a:t>sequence of zero or more characters</a:t>
            </a:r>
          </a:p>
          <a:p>
            <a:pPr marL="457200" lvl="1" indent="0">
              <a:spcAft>
                <a:spcPct val="25000"/>
              </a:spcAft>
              <a:buFontTx/>
              <a:buNone/>
            </a:pPr>
            <a:r>
              <a:rPr lang="en-US" altLang="en-US" b="1" smtClean="0"/>
              <a:t>_ </a:t>
            </a:r>
            <a:r>
              <a:rPr lang="en-US" altLang="en-US" smtClean="0"/>
              <a:t>(underscore): any single character.</a:t>
            </a:r>
          </a:p>
          <a:p>
            <a:pPr algn="just">
              <a:spcBef>
                <a:spcPct val="25000"/>
              </a:spcBef>
            </a:pPr>
            <a:r>
              <a:rPr lang="en-US" altLang="en-US" b="1" smtClean="0"/>
              <a:t>LIKE ‘%Glasgow%’ means a sequence of characters of any length containing ‘</a:t>
            </a:r>
            <a:r>
              <a:rPr lang="en-US" altLang="en-US" b="1" i="1" smtClean="0"/>
              <a:t>Glasgow</a:t>
            </a:r>
            <a:r>
              <a:rPr lang="en-US" altLang="en-US" b="1" smtClean="0"/>
              <a:t>’.</a:t>
            </a:r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1200">
                <a:solidFill>
                  <a:srgbClr val="000066"/>
                </a:solidFill>
              </a:rPr>
              <a:t>Pearson Education © 2009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7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778400B-9947-4C20-B108-B96E79242F86}" type="slidenum">
              <a:rPr lang="en-GB" altLang="en-US" smtClean="0">
                <a:solidFill>
                  <a:srgbClr val="000066"/>
                </a:solidFill>
              </a:rPr>
              <a:pPr/>
              <a:t>48</a:t>
            </a:fld>
            <a:endParaRPr lang="en-GB" altLang="en-US" smtClean="0">
              <a:solidFill>
                <a:srgbClr val="000066"/>
              </a:solidFill>
            </a:endParaRPr>
          </a:p>
        </p:txBody>
      </p:sp>
      <p:sp>
        <p:nvSpPr>
          <p:cNvPr id="3072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altLang="en-US" sz="2900" b="1" smtClean="0"/>
              <a:t>Example 6.10  NULL Search Condition</a:t>
            </a:r>
            <a:endParaRPr lang="en-US" altLang="en-US" b="1" smtClean="0"/>
          </a:p>
        </p:txBody>
      </p:sp>
      <p:sp>
        <p:nvSpPr>
          <p:cNvPr id="2150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11175" y="1557338"/>
            <a:ext cx="8093075" cy="41148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90000"/>
              </a:lnSpc>
              <a:spcAft>
                <a:spcPct val="25000"/>
              </a:spcAft>
              <a:buFont typeface="Monotype Sorts" pitchFamily="2" charset="2"/>
              <a:buNone/>
            </a:pPr>
            <a:r>
              <a:rPr lang="en-US" altLang="en-US" sz="2000" b="1" dirty="0" smtClean="0"/>
              <a:t>	</a:t>
            </a:r>
            <a:r>
              <a:rPr lang="en-US" altLang="en-US" b="1" dirty="0" smtClean="0"/>
              <a:t>List details of all viewings on property PG4 where a comment has not been supplied.</a:t>
            </a:r>
          </a:p>
          <a:p>
            <a:pPr algn="just">
              <a:lnSpc>
                <a:spcPct val="90000"/>
              </a:lnSpc>
              <a:spcAft>
                <a:spcPct val="25000"/>
              </a:spcAft>
              <a:buNone/>
            </a:pPr>
            <a:r>
              <a:rPr lang="en-GB" dirty="0"/>
              <a:t>Viewing (</a:t>
            </a:r>
            <a:r>
              <a:rPr lang="en-GB" u="sng" dirty="0" err="1"/>
              <a:t>PropertyNo</a:t>
            </a:r>
            <a:r>
              <a:rPr lang="en-GB" dirty="0"/>
              <a:t>, </a:t>
            </a:r>
            <a:r>
              <a:rPr lang="en-GB" u="sng" dirty="0" err="1"/>
              <a:t>RenterNo</a:t>
            </a:r>
            <a:r>
              <a:rPr lang="en-GB" dirty="0"/>
              <a:t>, </a:t>
            </a:r>
            <a:r>
              <a:rPr lang="en-GB" u="sng" dirty="0" err="1"/>
              <a:t>DateViewed</a:t>
            </a:r>
            <a:r>
              <a:rPr lang="en-GB" dirty="0"/>
              <a:t>, Comments)</a:t>
            </a:r>
            <a:endParaRPr lang="en-US" dirty="0"/>
          </a:p>
          <a:p>
            <a:pPr algn="just">
              <a:lnSpc>
                <a:spcPct val="90000"/>
              </a:lnSpc>
              <a:spcBef>
                <a:spcPct val="25000"/>
              </a:spcBef>
            </a:pPr>
            <a:r>
              <a:rPr lang="en-US" altLang="en-US" sz="2400" dirty="0" smtClean="0"/>
              <a:t>There are 2 viewings for property PG4, one with and one without a comment. </a:t>
            </a:r>
          </a:p>
          <a:p>
            <a:pPr algn="just">
              <a:lnSpc>
                <a:spcPct val="90000"/>
              </a:lnSpc>
              <a:spcAft>
                <a:spcPct val="25000"/>
              </a:spcAft>
            </a:pPr>
            <a:r>
              <a:rPr lang="en-US" altLang="en-US" sz="2400" dirty="0" smtClean="0"/>
              <a:t>Have to test for null explicitly using special keyword IS NULL:</a:t>
            </a:r>
          </a:p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800" dirty="0" smtClean="0"/>
              <a:t>		</a:t>
            </a:r>
            <a:r>
              <a:rPr lang="en-US" altLang="en-US" sz="2400" dirty="0" smtClean="0"/>
              <a:t>SELECT </a:t>
            </a:r>
            <a:r>
              <a:rPr lang="en-US" altLang="en-US" sz="2400" dirty="0" err="1" smtClean="0"/>
              <a:t>clientNo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viewDate</a:t>
            </a:r>
            <a:endParaRPr lang="en-US" altLang="en-US" sz="2400" dirty="0" smtClean="0"/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altLang="en-US" sz="2400" dirty="0" smtClean="0"/>
              <a:t>		FROM Viewing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altLang="en-US" sz="2400" dirty="0" smtClean="0"/>
              <a:t>		WHERE </a:t>
            </a:r>
            <a:r>
              <a:rPr lang="en-US" altLang="en-US" sz="2400" dirty="0" err="1" smtClean="0"/>
              <a:t>propertyNo</a:t>
            </a:r>
            <a:r>
              <a:rPr lang="en-US" altLang="en-US" sz="2400" dirty="0" smtClean="0"/>
              <a:t> = ‘PG4’ AND 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altLang="en-US" sz="2400" dirty="0" smtClean="0"/>
              <a:t>                      comment IS NULL;</a:t>
            </a:r>
          </a:p>
        </p:txBody>
      </p:sp>
      <p:sp>
        <p:nvSpPr>
          <p:cNvPr id="30725" name="Text Box 1028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1200">
                <a:solidFill>
                  <a:srgbClr val="000066"/>
                </a:solidFill>
              </a:rPr>
              <a:t>Pearson Education © 2009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449DEB8-4A01-4C1D-B7D7-3856EF3E8C52}" type="slidenum">
              <a:rPr lang="en-GB" altLang="en-US" smtClean="0">
                <a:solidFill>
                  <a:srgbClr val="000066"/>
                </a:solidFill>
              </a:rPr>
              <a:pPr/>
              <a:t>49</a:t>
            </a:fld>
            <a:endParaRPr lang="en-GB" altLang="en-US" smtClean="0">
              <a:solidFill>
                <a:srgbClr val="000066"/>
              </a:solidFill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altLang="en-US" sz="2900" b="1" smtClean="0"/>
              <a:t>Example 6.10  NULL Search Condition</a:t>
            </a:r>
            <a:endParaRPr lang="en-US" altLang="en-US" b="1" smtClean="0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35050" y="1676400"/>
            <a:ext cx="6850063" cy="3481388"/>
          </a:xfrm>
        </p:spPr>
        <p:txBody>
          <a:bodyPr/>
          <a:lstStyle/>
          <a:p>
            <a:pPr algn="just"/>
            <a:endParaRPr lang="en-US" altLang="en-US" sz="2400" b="1" smtClean="0"/>
          </a:p>
          <a:p>
            <a:pPr algn="just"/>
            <a:endParaRPr lang="en-US" altLang="en-US" sz="2400" b="1" smtClean="0"/>
          </a:p>
          <a:p>
            <a:pPr algn="just"/>
            <a:endParaRPr lang="en-US" altLang="en-US" sz="2400" b="1" smtClean="0"/>
          </a:p>
          <a:p>
            <a:pPr algn="just"/>
            <a:endParaRPr lang="en-US" altLang="en-US" sz="2400" b="1" smtClean="0"/>
          </a:p>
          <a:p>
            <a:pPr algn="just"/>
            <a:endParaRPr lang="en-US" altLang="en-US" sz="2400" b="1" smtClean="0"/>
          </a:p>
          <a:p>
            <a:pPr algn="just"/>
            <a:r>
              <a:rPr lang="en-US" altLang="en-US" sz="2400" b="1" smtClean="0"/>
              <a:t>Negated version (IS NOT NULL) can test for non-null values.</a:t>
            </a:r>
            <a:endParaRPr lang="en-US" altLang="en-US" sz="2400" smtClean="0"/>
          </a:p>
        </p:txBody>
      </p:sp>
      <p:pic>
        <p:nvPicPr>
          <p:cNvPr id="216070" name="Picture 6" descr="C05NT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08175" y="1773238"/>
            <a:ext cx="3787775" cy="1938337"/>
          </a:xfrm>
          <a:noFill/>
        </p:spPr>
      </p:pic>
      <p:sp>
        <p:nvSpPr>
          <p:cNvPr id="31750" name="Text Box 8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1200">
                <a:solidFill>
                  <a:srgbClr val="000066"/>
                </a:solidFill>
              </a:rPr>
              <a:t>Pearson Education © 2009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altLang="en-US" sz="2900" b="1" smtClean="0"/>
              <a:t>Literals</a:t>
            </a:r>
            <a:endParaRPr lang="en-US" altLang="en-US" b="1" smtClean="0"/>
          </a:p>
        </p:txBody>
      </p:sp>
      <p:sp>
        <p:nvSpPr>
          <p:cNvPr id="403459" name="Rectangle 1027"/>
          <p:cNvSpPr>
            <a:spLocks noGrp="1" noChangeArrowheads="1"/>
          </p:cNvSpPr>
          <p:nvPr>
            <p:ph idx="1"/>
          </p:nvPr>
        </p:nvSpPr>
        <p:spPr>
          <a:xfrm>
            <a:off x="533400" y="1557338"/>
            <a:ext cx="8077200" cy="4114800"/>
          </a:xfrm>
        </p:spPr>
        <p:txBody>
          <a:bodyPr/>
          <a:lstStyle/>
          <a:p>
            <a:pPr algn="just"/>
            <a:r>
              <a:rPr lang="en-US" altLang="en-US" smtClean="0"/>
              <a:t>Literals are constants used in SQL statements.</a:t>
            </a:r>
          </a:p>
          <a:p>
            <a:pPr algn="just">
              <a:lnSpc>
                <a:spcPct val="70000"/>
              </a:lnSpc>
            </a:pPr>
            <a:endParaRPr lang="en-US" altLang="en-US" b="1" smtClean="0"/>
          </a:p>
          <a:p>
            <a:pPr algn="just"/>
            <a:r>
              <a:rPr lang="en-US" altLang="en-US" smtClean="0"/>
              <a:t>All </a:t>
            </a:r>
            <a:r>
              <a:rPr lang="en-US" altLang="en-US" b="1" smtClean="0"/>
              <a:t>non-numeric</a:t>
            </a:r>
            <a:r>
              <a:rPr lang="en-US" altLang="en-US" smtClean="0"/>
              <a:t> literals must be enclosed in </a:t>
            </a:r>
            <a:r>
              <a:rPr lang="en-US" altLang="en-US" b="1" smtClean="0"/>
              <a:t>single quotes.</a:t>
            </a:r>
            <a:r>
              <a:rPr lang="en-US" altLang="en-US" smtClean="0"/>
              <a:t> e.g. </a:t>
            </a:r>
            <a:r>
              <a:rPr lang="en-US" altLang="en-US" b="1" smtClean="0"/>
              <a:t>‘</a:t>
            </a:r>
            <a:r>
              <a:rPr lang="en-US" altLang="en-US" smtClean="0"/>
              <a:t>London</a:t>
            </a:r>
            <a:r>
              <a:rPr lang="en-US" altLang="en-US" b="1" smtClean="0"/>
              <a:t>’</a:t>
            </a:r>
          </a:p>
          <a:p>
            <a:pPr algn="just">
              <a:lnSpc>
                <a:spcPct val="70000"/>
              </a:lnSpc>
            </a:pPr>
            <a:endParaRPr lang="en-US" altLang="en-US" b="1" smtClean="0"/>
          </a:p>
          <a:p>
            <a:pPr algn="just"/>
            <a:r>
              <a:rPr lang="en-US" altLang="en-US" smtClean="0"/>
              <a:t>All </a:t>
            </a:r>
            <a:r>
              <a:rPr lang="en-US" altLang="en-US" b="1" smtClean="0"/>
              <a:t>numeric</a:t>
            </a:r>
            <a:r>
              <a:rPr lang="en-US" altLang="en-US" smtClean="0"/>
              <a:t> literals must </a:t>
            </a:r>
            <a:r>
              <a:rPr lang="en-US" altLang="en-US" b="1" smtClean="0"/>
              <a:t>not</a:t>
            </a:r>
            <a:r>
              <a:rPr lang="en-US" altLang="en-US" smtClean="0"/>
              <a:t> be enclosed in quotes e.g. 650.00</a:t>
            </a:r>
          </a:p>
        </p:txBody>
      </p:sp>
      <p:sp>
        <p:nvSpPr>
          <p:cNvPr id="112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706E23-A8D7-4FC3-8AF6-F91C95830DEF}" type="slidenum">
              <a:rPr lang="en-GB" altLang="en-US" smtClean="0">
                <a:solidFill>
                  <a:srgbClr val="000066"/>
                </a:solidFill>
              </a:rPr>
              <a:pPr/>
              <a:t>5</a:t>
            </a:fld>
            <a:endParaRPr lang="en-GB" altLang="en-US" smtClean="0">
              <a:solidFill>
                <a:srgbClr val="000066"/>
              </a:solidFill>
            </a:endParaRPr>
          </a:p>
        </p:txBody>
      </p:sp>
      <p:sp>
        <p:nvSpPr>
          <p:cNvPr id="11269" name="Text Box 1028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1200">
                <a:solidFill>
                  <a:srgbClr val="000066"/>
                </a:solidFill>
              </a:rPr>
              <a:t>Pearson Education © 2009</a:t>
            </a:r>
          </a:p>
        </p:txBody>
      </p:sp>
    </p:spTree>
    <p:extLst>
      <p:ext uri="{BB962C8B-B14F-4D97-AF65-F5344CB8AC3E}">
        <p14:creationId xmlns:p14="http://schemas.microsoft.com/office/powerpoint/2010/main" val="323216890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59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CFF1DC9-9CD6-44D3-8008-7668077EBA6D}" type="slidenum">
              <a:rPr lang="en-GB" altLang="en-US" smtClean="0">
                <a:solidFill>
                  <a:srgbClr val="000066"/>
                </a:solidFill>
              </a:rPr>
              <a:pPr/>
              <a:t>50</a:t>
            </a:fld>
            <a:endParaRPr lang="en-GB" altLang="en-US" smtClean="0">
              <a:solidFill>
                <a:srgbClr val="000066"/>
              </a:solidFill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pPr algn="just"/>
            <a:r>
              <a:rPr lang="en-US" altLang="en-US" sz="2900" b="1" dirty="0" smtClean="0"/>
              <a:t>Example 6.11  Single Column Ordering</a:t>
            </a:r>
            <a:endParaRPr lang="en-US" altLang="en-US" b="1" dirty="0" smtClean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153400" cy="4114800"/>
          </a:xfrm>
        </p:spPr>
        <p:txBody>
          <a:bodyPr/>
          <a:lstStyle/>
          <a:p>
            <a:pPr algn="just">
              <a:buFont typeface="Monotype Sorts" pitchFamily="2" charset="2"/>
              <a:buNone/>
            </a:pPr>
            <a:r>
              <a:rPr lang="en-US" altLang="en-US" b="1" smtClean="0"/>
              <a:t>Order by:</a:t>
            </a:r>
            <a:r>
              <a:rPr lang="en-US" altLang="en-US" smtClean="0"/>
              <a:t> allow the retrieved records to be ordered in ascending (ASC) or descending order (DESC) on any column or combination of columns.</a:t>
            </a:r>
          </a:p>
          <a:p>
            <a:pPr algn="just">
              <a:buFont typeface="Monotype Sorts" pitchFamily="2" charset="2"/>
              <a:buNone/>
            </a:pPr>
            <a:endParaRPr lang="en-US" altLang="en-US" b="1" smtClean="0"/>
          </a:p>
          <a:p>
            <a:pPr algn="just">
              <a:buFont typeface="Monotype Sorts" pitchFamily="2" charset="2"/>
              <a:buNone/>
            </a:pPr>
            <a:r>
              <a:rPr lang="en-US" altLang="en-US" b="1" smtClean="0"/>
              <a:t>List salaries for all staff, arranged in descending order of salary.</a:t>
            </a:r>
          </a:p>
          <a:p>
            <a:pPr algn="just">
              <a:buFont typeface="Monotype Sorts" pitchFamily="2" charset="2"/>
              <a:buNone/>
            </a:pPr>
            <a:r>
              <a:rPr lang="en-US" altLang="en-US" smtClean="0"/>
              <a:t>		SELECT staffNo, fName, lName, salary</a:t>
            </a:r>
          </a:p>
          <a:p>
            <a:pPr lvl="1" algn="just">
              <a:buFontTx/>
              <a:buNone/>
            </a:pPr>
            <a:r>
              <a:rPr lang="en-US" altLang="en-US" smtClean="0"/>
              <a:t>		FROM Staff</a:t>
            </a:r>
          </a:p>
          <a:p>
            <a:pPr lvl="1" algn="just">
              <a:buFontTx/>
              <a:buNone/>
            </a:pPr>
            <a:r>
              <a:rPr lang="en-US" altLang="en-US" smtClean="0"/>
              <a:t>		ORDER BY salary DESC;</a:t>
            </a:r>
          </a:p>
        </p:txBody>
      </p:sp>
      <p:sp>
        <p:nvSpPr>
          <p:cNvPr id="32773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1200">
                <a:solidFill>
                  <a:srgbClr val="000066"/>
                </a:solidFill>
              </a:rPr>
              <a:t>Pearson Education © 2009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1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DC515EA-51E4-4457-959F-628480D58F8C}" type="slidenum">
              <a:rPr lang="en-GB" altLang="en-US" smtClean="0">
                <a:solidFill>
                  <a:srgbClr val="000066"/>
                </a:solidFill>
              </a:rPr>
              <a:pPr/>
              <a:t>51</a:t>
            </a:fld>
            <a:endParaRPr lang="en-GB" altLang="en-US" smtClean="0">
              <a:solidFill>
                <a:srgbClr val="000066"/>
              </a:solidFill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altLang="en-US" sz="2900" b="1" smtClean="0"/>
              <a:t>Example 6.11  Single Column Ordering</a:t>
            </a:r>
            <a:endParaRPr lang="en-US" altLang="en-US" smtClean="0"/>
          </a:p>
        </p:txBody>
      </p:sp>
      <p:pic>
        <p:nvPicPr>
          <p:cNvPr id="219141" name="Picture 5" descr="DS3-Table 05-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122958"/>
            <a:ext cx="49530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Text Box 6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1200">
                <a:solidFill>
                  <a:srgbClr val="000066"/>
                </a:solidFill>
              </a:rPr>
              <a:t>Pearson Education © 2009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</a:t>
            </a:r>
            <a:r>
              <a:rPr lang="en-US" dirty="0"/>
              <a:t>Data Definition DDL</a:t>
            </a:r>
          </a:p>
        </p:txBody>
      </p:sp>
      <p:sp>
        <p:nvSpPr>
          <p:cNvPr id="2" name="عنصر نائب للنص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200" b="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rtl="0"/>
            <a:r>
              <a:rPr lang="en-US" sz="2900" b="1" dirty="0" smtClean="0"/>
              <a:t>Data Definition</a:t>
            </a:r>
            <a:endParaRPr lang="en-US" b="1" dirty="0" smtClean="0"/>
          </a:p>
        </p:txBody>
      </p:sp>
      <p:sp>
        <p:nvSpPr>
          <p:cNvPr id="307203" name="Rectangle 3"/>
          <p:cNvSpPr>
            <a:spLocks noGrp="1" noChangeArrowheads="1"/>
          </p:cNvSpPr>
          <p:nvPr>
            <p:ph idx="1"/>
          </p:nvPr>
        </p:nvSpPr>
        <p:spPr>
          <a:xfrm>
            <a:off x="438150" y="2122512"/>
            <a:ext cx="8382000" cy="4114800"/>
          </a:xfrm>
        </p:spPr>
        <p:txBody>
          <a:bodyPr/>
          <a:lstStyle/>
          <a:p>
            <a:pPr algn="just" rtl="0">
              <a:lnSpc>
                <a:spcPct val="90000"/>
              </a:lnSpc>
              <a:defRPr/>
            </a:pPr>
            <a:r>
              <a:rPr lang="en-US" sz="2400" b="1" dirty="0" smtClean="0">
                <a:latin typeface="+mj-lt"/>
                <a:cs typeface="Times New Roman" pitchFamily="18" charset="0"/>
              </a:rPr>
              <a:t>SQL DDL allows database objects such as schemas, domains, tables, views, and indexes to be created and destroyed. </a:t>
            </a:r>
          </a:p>
          <a:p>
            <a:pPr algn="just" rtl="0">
              <a:lnSpc>
                <a:spcPct val="90000"/>
              </a:lnSpc>
              <a:defRPr/>
            </a:pPr>
            <a:r>
              <a:rPr lang="en-US" sz="2400" b="1" dirty="0" smtClean="0">
                <a:latin typeface="+mj-lt"/>
                <a:cs typeface="Times New Roman" pitchFamily="18" charset="0"/>
              </a:rPr>
              <a:t>Main SQL DDL statements are:</a:t>
            </a:r>
          </a:p>
          <a:p>
            <a:pPr lvl="1" algn="just" rtl="0">
              <a:lnSpc>
                <a:spcPct val="0"/>
              </a:lnSpc>
              <a:defRPr/>
            </a:pPr>
            <a:endParaRPr lang="en-US" sz="2400" b="1" dirty="0" smtClean="0">
              <a:latin typeface="+mj-lt"/>
              <a:cs typeface="Times New Roman" pitchFamily="18" charset="0"/>
            </a:endParaRPr>
          </a:p>
          <a:p>
            <a:pPr lvl="1" algn="just" rtl="0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CREATE SCHEMA		DROP SCHEMA</a:t>
            </a:r>
          </a:p>
          <a:p>
            <a:pPr lvl="1" algn="just" rtl="0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CREATE DOMAIN        	DROP DOMAIN</a:t>
            </a:r>
          </a:p>
          <a:p>
            <a:pPr lvl="1" algn="just" rtl="0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CREATE/ALTER TABLE	DROP TABLE</a:t>
            </a:r>
          </a:p>
          <a:p>
            <a:pPr lvl="1" algn="just" rtl="0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CREATE VIEW			DROP VIEW</a:t>
            </a:r>
          </a:p>
          <a:p>
            <a:pPr lvl="1" algn="just" rtl="0">
              <a:lnSpc>
                <a:spcPct val="30000"/>
              </a:lnSpc>
              <a:buFontTx/>
              <a:buNone/>
              <a:defRPr/>
            </a:pPr>
            <a:endParaRPr lang="en-US" sz="2400" b="1" dirty="0" smtClean="0">
              <a:latin typeface="+mj-lt"/>
              <a:cs typeface="Times New Roman" pitchFamily="18" charset="0"/>
            </a:endParaRPr>
          </a:p>
          <a:p>
            <a:pPr algn="just" rtl="0">
              <a:lnSpc>
                <a:spcPct val="90000"/>
              </a:lnSpc>
              <a:defRPr/>
            </a:pPr>
            <a:r>
              <a:rPr lang="en-US" sz="2400" b="1" dirty="0" smtClean="0">
                <a:latin typeface="+mj-lt"/>
                <a:cs typeface="Times New Roman" pitchFamily="18" charset="0"/>
              </a:rPr>
              <a:t>Many DBMSs also provide:</a:t>
            </a:r>
          </a:p>
          <a:p>
            <a:pPr lvl="1" algn="just" rtl="0">
              <a:lnSpc>
                <a:spcPct val="30000"/>
              </a:lnSpc>
              <a:defRPr/>
            </a:pPr>
            <a:endParaRPr lang="en-US" sz="2400" b="1" dirty="0" smtClean="0">
              <a:latin typeface="+mj-lt"/>
              <a:cs typeface="Times New Roman" pitchFamily="18" charset="0"/>
            </a:endParaRPr>
          </a:p>
          <a:p>
            <a:pPr lvl="1" algn="just" rtl="0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CREATE INDEX            	DROP INDEX</a:t>
            </a:r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315A6B-02D3-47F9-9882-CE4B45E7AFFE}" type="slidenum">
              <a:rPr lang="en-GB" smtClean="0"/>
              <a:pPr/>
              <a:t>7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8579893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9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Identifiers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400" dirty="0" smtClean="0"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May contain A-Z, a-z, 0-9, _</a:t>
            </a:r>
          </a:p>
          <a:p>
            <a:pPr algn="l" rtl="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400" b="1" dirty="0" smtClean="0">
                <a:latin typeface="+mj-lt"/>
              </a:rPr>
              <a:t> No longer than 128 characters</a:t>
            </a:r>
          </a:p>
          <a:p>
            <a:pPr algn="l" rtl="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400" b="1" dirty="0" smtClean="0">
                <a:latin typeface="+mj-lt"/>
              </a:rPr>
              <a:t> Start with letter</a:t>
            </a:r>
          </a:p>
          <a:p>
            <a:pPr algn="l" rtl="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400" b="1" dirty="0" smtClean="0">
                <a:latin typeface="+mj-lt"/>
              </a:rPr>
              <a:t> Cannot contain spaces</a:t>
            </a:r>
          </a:p>
          <a:p>
            <a:pPr algn="l" rtl="0">
              <a:buFont typeface="Monotype Sorts" pitchFamily="2" charset="2"/>
              <a:buNone/>
              <a:defRPr/>
            </a:pPr>
            <a:endParaRPr lang="en-US" sz="2400" dirty="0" smtClean="0">
              <a:latin typeface="+mj-lt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D3DA4B-8069-49E7-BA1A-374225BC71D4}" type="slidenum">
              <a:rPr lang="en-GB" smtClean="0"/>
              <a:pPr/>
              <a:t>8</a:t>
            </a:fld>
            <a:endParaRPr lang="en-GB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rtl="0"/>
            <a:r>
              <a:rPr lang="en-US" sz="2900" b="1" dirty="0" smtClean="0"/>
              <a:t>Data </a:t>
            </a:r>
            <a:r>
              <a:rPr lang="en-US" sz="2900" b="1" dirty="0" smtClean="0"/>
              <a:t>Definition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78496"/>
            <a:ext cx="8305800" cy="4114800"/>
          </a:xfrm>
        </p:spPr>
        <p:txBody>
          <a:bodyPr/>
          <a:lstStyle/>
          <a:p>
            <a:pPr algn="just" rtl="0">
              <a:lnSpc>
                <a:spcPct val="90000"/>
              </a:lnSpc>
            </a:pPr>
            <a:r>
              <a:rPr lang="en-US" sz="2400" b="1" dirty="0" smtClean="0"/>
              <a:t>Relations and other database objects exist in an </a:t>
            </a:r>
            <a:r>
              <a:rPr lang="en-US" sz="2400" b="1" i="1" dirty="0" smtClean="0"/>
              <a:t>environment</a:t>
            </a:r>
            <a:r>
              <a:rPr lang="en-US" sz="2400" b="1" dirty="0" smtClean="0"/>
              <a:t>. </a:t>
            </a:r>
          </a:p>
          <a:p>
            <a:pPr algn="just" rtl="0">
              <a:lnSpc>
                <a:spcPct val="90000"/>
              </a:lnSpc>
            </a:pPr>
            <a:r>
              <a:rPr lang="en-US" sz="2400" b="1" dirty="0" smtClean="0"/>
              <a:t>Each environment contains one or more </a:t>
            </a:r>
            <a:r>
              <a:rPr lang="en-US" sz="2400" b="1" i="1" dirty="0" smtClean="0"/>
              <a:t>catalogs</a:t>
            </a:r>
            <a:r>
              <a:rPr lang="en-US" sz="2400" b="1" dirty="0" smtClean="0"/>
              <a:t>, and each catalog consists of set of schemas. </a:t>
            </a:r>
          </a:p>
          <a:p>
            <a:pPr algn="just" rtl="0">
              <a:lnSpc>
                <a:spcPct val="90000"/>
              </a:lnSpc>
            </a:pPr>
            <a:r>
              <a:rPr lang="en-US" sz="2400" b="1" dirty="0" smtClean="0"/>
              <a:t>Schema is named collection of related database objects.</a:t>
            </a:r>
          </a:p>
          <a:p>
            <a:pPr algn="just" rtl="0">
              <a:lnSpc>
                <a:spcPct val="90000"/>
              </a:lnSpc>
            </a:pPr>
            <a:r>
              <a:rPr lang="en-US" sz="2400" b="1" dirty="0" smtClean="0"/>
              <a:t>Objects in a schema can be tables, views, domains, assertions, collations, translations, and character sets. All have same owner. </a:t>
            </a:r>
          </a:p>
        </p:txBody>
      </p:sp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DDC374-9CAB-4245-BB61-3C95C1D6F858}" type="slidenum">
              <a:rPr lang="en-GB" smtClean="0"/>
              <a:pPr/>
              <a:t>9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99547515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3556</TotalTime>
  <Words>1626</Words>
  <Application>Microsoft Office PowerPoint</Application>
  <PresentationFormat>عرض على الشاشة (3:4)‏</PresentationFormat>
  <Paragraphs>458</Paragraphs>
  <Slides>51</Slides>
  <Notes>3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51</vt:i4>
      </vt:variant>
    </vt:vector>
  </HeadingPairs>
  <TitlesOfParts>
    <vt:vector size="52" baseType="lpstr">
      <vt:lpstr>تدفق</vt:lpstr>
      <vt:lpstr>SQL</vt:lpstr>
      <vt:lpstr>Chapter - Objectives</vt:lpstr>
      <vt:lpstr>Objectives of SQL</vt:lpstr>
      <vt:lpstr>Writing SQL Commands</vt:lpstr>
      <vt:lpstr>Literals</vt:lpstr>
      <vt:lpstr>1.  Data Definition DDL</vt:lpstr>
      <vt:lpstr>Data Definition</vt:lpstr>
      <vt:lpstr>Identifiers</vt:lpstr>
      <vt:lpstr>Data Definition</vt:lpstr>
      <vt:lpstr>1.1  CREATE SCHEMA</vt:lpstr>
      <vt:lpstr>1.2. CREATE TABLE</vt:lpstr>
      <vt:lpstr>1.2. CREATE TABLE</vt:lpstr>
      <vt:lpstr>ISO SQL Data Types</vt:lpstr>
      <vt:lpstr>Example 7.1 - CREATE TABLE</vt:lpstr>
      <vt:lpstr>1.3. ALTER TABLE</vt:lpstr>
      <vt:lpstr>1.3. ALTER TABLE</vt:lpstr>
      <vt:lpstr>1.3. ALTER TABLE</vt:lpstr>
      <vt:lpstr>1.4. DROP TABLE</vt:lpstr>
      <vt:lpstr>2. Data Manipulation DML</vt:lpstr>
      <vt:lpstr>2.1. INSERT</vt:lpstr>
      <vt:lpstr>2.1. INSERT</vt:lpstr>
      <vt:lpstr>Example 6.35  INSERT … VALUES</vt:lpstr>
      <vt:lpstr>Example 6.36  INSERT using Defaults</vt:lpstr>
      <vt:lpstr>2.2. UPDATE</vt:lpstr>
      <vt:lpstr>2.2. UPDATE</vt:lpstr>
      <vt:lpstr>Example 6.38/39  UPDATE All Rows</vt:lpstr>
      <vt:lpstr>Example 6.40  UPDATE Multiple Columns</vt:lpstr>
      <vt:lpstr>2.3. DELETE</vt:lpstr>
      <vt:lpstr>Example 6.41/42  DELETE Specific Rows</vt:lpstr>
      <vt:lpstr>2.4. SELECT</vt:lpstr>
      <vt:lpstr>Example 6.1  All Columns, All Rows</vt:lpstr>
      <vt:lpstr>Example 6.1  All Columns, All Rows</vt:lpstr>
      <vt:lpstr>Example 6.2  Specific Columns, All Rows</vt:lpstr>
      <vt:lpstr>Example 6.2  Specific Columns, All Rows</vt:lpstr>
      <vt:lpstr>Example 6.3  Use of DISTINCT</vt:lpstr>
      <vt:lpstr>Example 6.4  Calculated Fields</vt:lpstr>
      <vt:lpstr>Example 6.4  Calculated Fields</vt:lpstr>
      <vt:lpstr>Row Selection (WHERE clause)</vt:lpstr>
      <vt:lpstr>Example 6.5  Comparison Search Condition</vt:lpstr>
      <vt:lpstr>Example 6.6  Compound Comparison Search Condition </vt:lpstr>
      <vt:lpstr>Example 6.7  Range Search Condition</vt:lpstr>
      <vt:lpstr>Example 6.7  Range Search Condition</vt:lpstr>
      <vt:lpstr>Example 6.7  Range Search Condition</vt:lpstr>
      <vt:lpstr>Example 6.8  Set Membership</vt:lpstr>
      <vt:lpstr>Example 6.8  Set Membership</vt:lpstr>
      <vt:lpstr>Example 6.9  Pattern Matching</vt:lpstr>
      <vt:lpstr>Example 6.9  Pattern Matching</vt:lpstr>
      <vt:lpstr>Example 6.10  NULL Search Condition</vt:lpstr>
      <vt:lpstr>Example 6.10  NULL Search Condition</vt:lpstr>
      <vt:lpstr>Example 6.11  Single Column Ordering</vt:lpstr>
      <vt:lpstr>Example 6.11  Single Column Ordering</vt:lpstr>
    </vt:vector>
  </TitlesOfParts>
  <Company>University of Paisley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subject>Database Systems</dc:subject>
  <dc:creator>Thomas M. Connolly and Carolyn E. Begg</dc:creator>
  <dc:description>Transparencies for Chapter 6 of textbook_x000d_
Database Systems: A Practical Approach to Design, Implementation, and Management</dc:description>
  <cp:lastModifiedBy>haya</cp:lastModifiedBy>
  <cp:revision>223</cp:revision>
  <cp:lastPrinted>1998-06-08T15:17:53Z</cp:lastPrinted>
  <dcterms:created xsi:type="dcterms:W3CDTF">1996-12-09T10:09:10Z</dcterms:created>
  <dcterms:modified xsi:type="dcterms:W3CDTF">2017-04-22T23:07:52Z</dcterms:modified>
</cp:coreProperties>
</file>