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resh, Anandan" initials="SA" lastIdx="10" clrIdx="0">
    <p:extLst>
      <p:ext uri="{19B8F6BF-5375-455C-9EA6-DF929625EA0E}">
        <p15:presenceInfo xmlns:p15="http://schemas.microsoft.com/office/powerpoint/2012/main" userId="S-1-5-21-2752970185-40930380-1894245210-21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633"/>
    <a:srgbClr val="18293A"/>
    <a:srgbClr val="00A4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20" autoAdjust="0"/>
    <p:restoredTop sz="94599" autoAdjust="0"/>
  </p:normalViewPr>
  <p:slideViewPr>
    <p:cSldViewPr>
      <p:cViewPr varScale="1">
        <p:scale>
          <a:sx n="105" d="100"/>
          <a:sy n="105" d="100"/>
        </p:scale>
        <p:origin x="19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19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BE231-3047-46CC-8EB7-0A9C6A23B5E3}" type="datetimeFigureOut">
              <a:rPr lang="en-GB" smtClean="0"/>
              <a:pPr/>
              <a:t>19/07/2019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D405B-D0BD-49FD-B9CE-587CD7BE639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238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29C7B-D5A1-4F4F-81D6-26274366EFEE}" type="datetimeFigureOut">
              <a:rPr lang="en-GB" smtClean="0"/>
              <a:t>19/07/2019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C9930-0A10-4D51-BF8B-58A66CF9DE8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Figure 8.7 Alternative response mechanisms for a business-to-business landing page example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C9930-0A10-4D51-BF8B-58A66CF9DE8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226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Figure 8.3 Measures used for setting campaign objectives or assessing campaign success, increasing in sophistication from bottom to top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C9930-0A10-4D51-BF8B-58A66CF9DE8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049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Figure 8.6 Range of response mechanisms from online media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C9930-0A10-4D51-BF8B-58A66CF9DE8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988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Table 8.2 A range of targeting and segmentation approaches for a digital campaign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C9930-0A10-4D51-BF8B-58A66CF9DE8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64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Figure 8.8 The Content Distribution Matrix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C9930-0A10-4D51-BF8B-58A66CF9DE8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782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Figure 8.9 The Content Marketing Matrix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C9930-0A10-4D51-BF8B-58A66CF9DE8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510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Figure 8.16 Spreadsheet template for digital campaign budgeting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C9930-0A10-4D51-BF8B-58A66CF9DE8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35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19888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115616" y="4077072"/>
            <a:ext cx="3528392" cy="1944216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003800" y="3860800"/>
            <a:ext cx="3240088" cy="2232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187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137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buClr>
                <a:srgbClr val="EA5633"/>
              </a:buCl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328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32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19/07/2019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07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19/07/2019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027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19/07/2019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28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19/07/2019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31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19/07/2019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29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19/07/2019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50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600200" y="6429345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Tx/>
              <a:defRPr/>
            </a:pPr>
            <a:r>
              <a:rPr lang="en-IN" sz="1200" b="0" i="0" u="none" strike="noStrike" kern="12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2019, 2016, 2012</a:t>
            </a:r>
            <a:r>
              <a:rPr lang="en-US" alt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Pearson Education, Inc. All Rights Reserved</a:t>
            </a:r>
          </a:p>
        </p:txBody>
      </p:sp>
      <p:pic>
        <p:nvPicPr>
          <p:cNvPr id="8" name="Picture 7" descr="Pearson Logo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5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00A4B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18293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18293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18293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18293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18293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75782"/>
            <a:ext cx="3336811" cy="4536504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F7EB6F3-A41E-4D17-8801-90AAAD8F406A}"/>
              </a:ext>
            </a:extLst>
          </p:cNvPr>
          <p:cNvSpPr txBox="1">
            <a:spLocks/>
          </p:cNvSpPr>
          <p:nvPr/>
        </p:nvSpPr>
        <p:spPr bwMode="auto">
          <a:xfrm>
            <a:off x="4522682" y="3573016"/>
            <a:ext cx="400975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Chapter 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  <a:p>
            <a:pPr marL="0" lvl="0" indent="0">
              <a:spcBef>
                <a:spcPts val="1200"/>
              </a:spcBef>
              <a:buNone/>
              <a:defRPr/>
            </a:pPr>
            <a:r>
              <a:rPr lang="en-US" sz="2200" dirty="0">
                <a:solidFill>
                  <a:srgbClr val="000000"/>
                </a:solidFill>
              </a:rPr>
              <a:t>Campaign planning for digital media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F7EB6F3-A41E-4D17-8801-90AAAD8F406A}"/>
              </a:ext>
            </a:extLst>
          </p:cNvPr>
          <p:cNvSpPr txBox="1">
            <a:spLocks/>
          </p:cNvSpPr>
          <p:nvPr/>
        </p:nvSpPr>
        <p:spPr bwMode="auto">
          <a:xfrm>
            <a:off x="4522682" y="2013894"/>
            <a:ext cx="414870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 3</a:t>
            </a:r>
          </a:p>
          <a:p>
            <a:pPr marL="0" lvl="0" indent="0">
              <a:spcBef>
                <a:spcPts val="1200"/>
              </a:spcBef>
              <a:buNone/>
              <a:defRPr/>
            </a:pPr>
            <a:r>
              <a:rPr lang="en-US" sz="2200" dirty="0">
                <a:solidFill>
                  <a:srgbClr val="000000"/>
                </a:solidFill>
              </a:rPr>
              <a:t>Digital marketing: implementation and practice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16024" y="14759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rgbClr val="007BA4"/>
                </a:solidFill>
              </a:rPr>
              <a:t>DIGITAL MARKETING</a:t>
            </a:r>
            <a:br>
              <a:rPr lang="en-GB" b="1" dirty="0">
                <a:solidFill>
                  <a:srgbClr val="007BA4"/>
                </a:solidFill>
              </a:rPr>
            </a:br>
            <a:r>
              <a:rPr lang="en-GB" sz="2700" b="1" dirty="0">
                <a:solidFill>
                  <a:srgbClr val="007BA4"/>
                </a:solidFill>
              </a:rPr>
              <a:t>STRATEGY, IMPLEMENTATION AND </a:t>
            </a:r>
            <a:r>
              <a:rPr lang="en-GB" sz="2700" b="1" dirty="0" smtClean="0">
                <a:solidFill>
                  <a:srgbClr val="007BA4"/>
                </a:solidFill>
              </a:rPr>
              <a:t>PRACTICE</a:t>
            </a:r>
            <a:br>
              <a:rPr lang="en-GB" sz="2700" b="1" dirty="0" smtClean="0">
                <a:solidFill>
                  <a:srgbClr val="007BA4"/>
                </a:solidFill>
              </a:rPr>
            </a:br>
            <a:r>
              <a:rPr lang="en-GB" sz="2700" dirty="0" smtClean="0">
                <a:solidFill>
                  <a:srgbClr val="007BA4"/>
                </a:solidFill>
              </a:rPr>
              <a:t>Seventh Edition</a:t>
            </a:r>
            <a:endParaRPr lang="en-GB" sz="2700" b="1" dirty="0">
              <a:solidFill>
                <a:srgbClr val="007B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45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1536" y="226740"/>
            <a:ext cx="5620928" cy="780685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7BA4"/>
                </a:solidFill>
              </a:rPr>
              <a:t>Step 2 Campaign insight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564" y="1268760"/>
            <a:ext cx="8229600" cy="604664"/>
          </a:xfrm>
        </p:spPr>
        <p:txBody>
          <a:bodyPr/>
          <a:lstStyle/>
          <a:p>
            <a:r>
              <a:rPr lang="en-GB" dirty="0"/>
              <a:t>Customer insight for digital marketing campaigns </a:t>
            </a:r>
          </a:p>
        </p:txBody>
      </p:sp>
      <p:sp>
        <p:nvSpPr>
          <p:cNvPr id="4" name="Rectangle 3"/>
          <p:cNvSpPr/>
          <p:nvPr/>
        </p:nvSpPr>
        <p:spPr>
          <a:xfrm>
            <a:off x="522660" y="191683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Site audience</a:t>
            </a:r>
          </a:p>
          <a:p>
            <a:pPr marL="342900" lvl="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Online buying behaviour</a:t>
            </a:r>
          </a:p>
          <a:p>
            <a:pPr marL="342900" lvl="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Customer media consumption</a:t>
            </a:r>
          </a:p>
          <a:p>
            <a:pPr marL="342900" lvl="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Customer search behaviour</a:t>
            </a:r>
          </a:p>
          <a:p>
            <a:pPr marL="342900" lvl="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Competitor campaign activity 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Competitor performance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097244"/>
            <a:ext cx="2931727" cy="289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352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641" y="298748"/>
            <a:ext cx="7481455" cy="645195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Step 3 Segmentation and targeting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AFD4C17-8DD2-724E-A5E3-483271687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821826"/>
              </p:ext>
            </p:extLst>
          </p:nvPr>
        </p:nvGraphicFramePr>
        <p:xfrm>
          <a:off x="546600" y="1591287"/>
          <a:ext cx="8201864" cy="4082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5320">
                  <a:extLst>
                    <a:ext uri="{9D8B030D-6E8A-4147-A177-3AD203B41FA5}">
                      <a16:colId xmlns:a16="http://schemas.microsoft.com/office/drawing/2014/main" val="1445996468"/>
                    </a:ext>
                  </a:extLst>
                </a:gridCol>
                <a:gridCol w="4896544">
                  <a:extLst>
                    <a:ext uri="{9D8B030D-6E8A-4147-A177-3AD203B41FA5}">
                      <a16:colId xmlns:a16="http://schemas.microsoft.com/office/drawing/2014/main" val="2718192507"/>
                    </a:ext>
                  </a:extLst>
                </a:gridCol>
              </a:tblGrid>
              <a:tr h="356030">
                <a:tc>
                  <a:txBody>
                    <a:bodyPr/>
                    <a:lstStyle/>
                    <a:p>
                      <a:r>
                        <a:rPr lang="en-US" sz="1400" dirty="0"/>
                        <a:t>Targeting 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Examples of online targeting attributes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203288"/>
                  </a:ext>
                </a:extLst>
              </a:tr>
              <a:tr h="5772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 Relationship </a:t>
                      </a:r>
                      <a:r>
                        <a:rPr lang="en-US" sz="1200" dirty="0"/>
                        <a:t>with 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New contacts (prospects who haven’t purchased), ‘nursery’ (new customers), existing customers, lapsed customers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391883"/>
                  </a:ext>
                </a:extLst>
              </a:tr>
              <a:tr h="69414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 Demographic </a:t>
                      </a:r>
                      <a:r>
                        <a:rPr lang="en-US" sz="1200" dirty="0"/>
                        <a:t>segmentation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B2C: age, gender, social group, geographic location</a:t>
                      </a:r>
                    </a:p>
                    <a:p>
                      <a:r>
                        <a:rPr lang="en-US" sz="1200" dirty="0" smtClean="0"/>
                        <a:t>B2B: company size, industry served, individual members of decision-making unit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114107"/>
                  </a:ext>
                </a:extLst>
              </a:tr>
              <a:tr h="5208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 Psychographic </a:t>
                      </a:r>
                      <a:r>
                        <a:rPr lang="en-US" sz="1200" dirty="0"/>
                        <a:t>of attitudinal segmentation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Attitudes to risk and value when buying, e.g. early adopter, brand loyal or price conscious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46767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 Value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Assessment of current or historical value and future value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332635"/>
                  </a:ext>
                </a:extLst>
              </a:tr>
              <a:tr h="59190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 Lifecycle </a:t>
                      </a:r>
                      <a:r>
                        <a:rPr lang="en-US" sz="1200" dirty="0"/>
                        <a:t>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Position in lifecycle, related to value and </a:t>
                      </a:r>
                      <a:r>
                        <a:rPr lang="en-US" sz="1200" dirty="0" err="1" smtClean="0"/>
                        <a:t>behaviour</a:t>
                      </a:r>
                      <a:r>
                        <a:rPr lang="en-US" sz="1200" dirty="0" smtClean="0"/>
                        <a:t>, i.e. time since initial registration, number of products purchased, categories purchased in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685955"/>
                  </a:ext>
                </a:extLst>
              </a:tr>
              <a:tr h="59190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 </a:t>
                      </a:r>
                      <a:r>
                        <a:rPr lang="en-US" sz="1200" dirty="0" err="1" smtClean="0"/>
                        <a:t>Behaviour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Search term entered into search engine; interaction with content in websites or emails; responsiveness to different types of offers (promotion or product type); responsiveness to campaigns in different channels (channel preference); purchase history in product categories including </a:t>
                      </a:r>
                      <a:r>
                        <a:rPr lang="en-US" sz="1200" dirty="0" err="1" smtClean="0"/>
                        <a:t>recency</a:t>
                      </a:r>
                      <a:r>
                        <a:rPr lang="en-US" sz="1200" dirty="0" smtClean="0"/>
                        <a:t>, frequency and monetary value (Chapter 6)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24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236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3" y="386524"/>
            <a:ext cx="7481455" cy="944628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Step 4 Offer message development and creative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044" y="1340768"/>
            <a:ext cx="2818656" cy="45429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Content marketing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882924"/>
            <a:ext cx="4176464" cy="420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190634" y="6184813"/>
            <a:ext cx="27542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00" i="1" dirty="0">
                <a:latin typeface="+mj-lt"/>
              </a:rPr>
              <a:t>Source </a:t>
            </a:r>
            <a:r>
              <a:rPr lang="en-IN" sz="1000" dirty="0">
                <a:latin typeface="+mj-lt"/>
              </a:rPr>
              <a:t>: SmartInsights.com (with permission)</a:t>
            </a:r>
            <a:endParaRPr lang="en-IN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28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0433" y="276759"/>
            <a:ext cx="2383823" cy="645195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Activity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852" y="898024"/>
            <a:ext cx="8229600" cy="82068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Review a company’s use of different types of content support marketing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672" y="1707358"/>
            <a:ext cx="4427905" cy="4387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483768" y="6148684"/>
            <a:ext cx="27190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00" i="1" dirty="0">
                <a:latin typeface="+mj-lt"/>
              </a:rPr>
              <a:t>Source</a:t>
            </a:r>
            <a:r>
              <a:rPr lang="en-IN" sz="1000" dirty="0">
                <a:latin typeface="+mj-lt"/>
              </a:rPr>
              <a:t>: SmartInsights.com (with permission)</a:t>
            </a:r>
            <a:endParaRPr lang="en-IN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090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3200">
                <a:solidFill>
                  <a:srgbClr val="007BA4"/>
                </a:solidFill>
              </a:rPr>
              <a:t>Set 5 Budgeting and selecting the digital media mix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26" y="1443658"/>
            <a:ext cx="8229600" cy="1540768"/>
          </a:xfrm>
        </p:spPr>
        <p:txBody>
          <a:bodyPr/>
          <a:lstStyle/>
          <a:p>
            <a:r>
              <a:rPr lang="en-GB" dirty="0"/>
              <a:t>Level of investment</a:t>
            </a:r>
          </a:p>
          <a:p>
            <a:r>
              <a:rPr lang="en-GB" dirty="0"/>
              <a:t>Selecting the right mix of digital media</a:t>
            </a:r>
          </a:p>
          <a:p>
            <a:r>
              <a:rPr lang="en-GB" dirty="0"/>
              <a:t>Level of investment in digital assets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852936"/>
            <a:ext cx="3077328" cy="3197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69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72"/>
            <a:ext cx="8229600" cy="15213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rgbClr val="007BA4"/>
                </a:solidFill>
              </a:rPr>
              <a:t>Figure 8.10 Options for the online vs </a:t>
            </a:r>
            <a:r>
              <a:rPr lang="en-US" sz="3200" dirty="0" smtClean="0">
                <a:solidFill>
                  <a:srgbClr val="007BA4"/>
                </a:solidFill>
              </a:rPr>
              <a:t>offline communications </a:t>
            </a:r>
            <a:r>
              <a:rPr lang="en-US" sz="3200" dirty="0">
                <a:solidFill>
                  <a:srgbClr val="007BA4"/>
                </a:solidFill>
              </a:rPr>
              <a:t>mix: (a) online&gt;offline</a:t>
            </a:r>
            <a:r>
              <a:rPr lang="en-US" sz="3200" dirty="0" smtClean="0">
                <a:solidFill>
                  <a:srgbClr val="007BA4"/>
                </a:solidFill>
              </a:rPr>
              <a:t>, (</a:t>
            </a:r>
            <a:r>
              <a:rPr lang="en-US" sz="3200" dirty="0">
                <a:solidFill>
                  <a:srgbClr val="007BA4"/>
                </a:solidFill>
              </a:rPr>
              <a:t>b) similar online and offline, (c) offline&gt;online</a:t>
            </a:r>
            <a:endParaRPr lang="en-GB" sz="3200" dirty="0">
              <a:solidFill>
                <a:srgbClr val="007BA4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05" y="2600619"/>
            <a:ext cx="7911062" cy="212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484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539"/>
            <a:ext cx="8229600" cy="138303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007BA4"/>
                </a:solidFill>
              </a:rPr>
              <a:t>Figure 8.11 Recommendations of the mix </a:t>
            </a:r>
            <a:r>
              <a:rPr lang="en-US" sz="2800" dirty="0" smtClean="0">
                <a:solidFill>
                  <a:srgbClr val="007BA4"/>
                </a:solidFill>
              </a:rPr>
              <a:t>of </a:t>
            </a:r>
            <a:r>
              <a:rPr lang="en-US" sz="2800" dirty="0">
                <a:solidFill>
                  <a:srgbClr val="007BA4"/>
                </a:solidFill>
              </a:rPr>
              <a:t>investment in digital media for direct </a:t>
            </a:r>
            <a:r>
              <a:rPr lang="en-US" sz="2800" dirty="0" smtClean="0">
                <a:solidFill>
                  <a:srgbClr val="007BA4"/>
                </a:solidFill>
              </a:rPr>
              <a:t>and brand </a:t>
            </a:r>
            <a:r>
              <a:rPr lang="en-US" sz="2800" dirty="0">
                <a:solidFill>
                  <a:srgbClr val="007BA4"/>
                </a:solidFill>
              </a:rPr>
              <a:t>response campaigns</a:t>
            </a:r>
            <a:endParaRPr lang="en-GB" sz="2800" dirty="0">
              <a:solidFill>
                <a:srgbClr val="007BA4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1557326"/>
            <a:ext cx="5324281" cy="4607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788083" y="6245132"/>
            <a:ext cx="28119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00" i="1" dirty="0">
                <a:latin typeface="+mj-lt"/>
              </a:rPr>
              <a:t>Source</a:t>
            </a:r>
            <a:r>
              <a:rPr lang="en-IN" sz="1000" dirty="0">
                <a:latin typeface="+mj-lt"/>
              </a:rPr>
              <a:t>: Zenith Media (www.zenithmedia.com)</a:t>
            </a:r>
            <a:endParaRPr lang="en-IN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238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33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GB" sz="2800" dirty="0">
                <a:solidFill>
                  <a:srgbClr val="007BA4"/>
                </a:solidFill>
              </a:rPr>
              <a:t>Figure 8.12 Examples of different referrers contributing to a sale for a car rental company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04864"/>
            <a:ext cx="8036364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206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7BA4"/>
                </a:solidFill>
              </a:rPr>
              <a:t>Figure 8.13 Example of different referrers contributing to a social media campaign</a:t>
            </a:r>
            <a:endParaRPr lang="en-GB" sz="3200" dirty="0">
              <a:solidFill>
                <a:srgbClr val="007BA4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4"/>
          <a:stretch/>
        </p:blipFill>
        <p:spPr>
          <a:xfrm>
            <a:off x="626904" y="1736025"/>
            <a:ext cx="7890192" cy="3817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204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Figure 8.14 Examples of the referring mix for an airline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55" y="1916832"/>
            <a:ext cx="8098090" cy="3240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57200" y="5312359"/>
            <a:ext cx="12747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00" i="1" dirty="0">
                <a:latin typeface="+mj-lt"/>
              </a:rPr>
              <a:t>Source</a:t>
            </a:r>
            <a:r>
              <a:rPr lang="en-IN" sz="1000" dirty="0">
                <a:latin typeface="+mj-lt"/>
              </a:rPr>
              <a:t>: Lee (2010)</a:t>
            </a:r>
            <a:endParaRPr lang="en-IN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574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668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rgbClr val="007BA4"/>
                </a:solidFill>
              </a:rPr>
              <a:t>Chapter 8 Campaign planning for digital media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53580" y="1366168"/>
            <a:ext cx="4752528" cy="4498834"/>
          </a:xfrm>
        </p:spPr>
        <p:txBody>
          <a:bodyPr>
            <a:normAutofit/>
          </a:bodyPr>
          <a:lstStyle/>
          <a:p>
            <a:r>
              <a:rPr lang="en-GB" b="1" dirty="0"/>
              <a:t>Main topics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The characteristics of digital media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Goal setting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Campaign insight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Segmentation and targeting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Offer, message development and creative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Budgeting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Integrations</a:t>
            </a:r>
          </a:p>
          <a:p>
            <a:endParaRPr lang="en-GB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73310"/>
            <a:ext cx="1080120" cy="10870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916832"/>
            <a:ext cx="1885877" cy="2563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39552" y="5775647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Case study: Facebook – a Titan of the digital age</a:t>
            </a:r>
          </a:p>
        </p:txBody>
      </p:sp>
    </p:spTree>
    <p:extLst>
      <p:ext uri="{BB962C8B-B14F-4D97-AF65-F5344CB8AC3E}">
        <p14:creationId xmlns:p14="http://schemas.microsoft.com/office/powerpoint/2010/main" val="423115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782"/>
            <a:ext cx="8229600" cy="780685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Levels of investments in digital assets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19" y="980728"/>
            <a:ext cx="6293162" cy="5069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335089" y="6165304"/>
            <a:ext cx="38908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00" i="1" dirty="0">
                <a:latin typeface="+mj-lt"/>
              </a:rPr>
              <a:t>Source </a:t>
            </a:r>
            <a:r>
              <a:rPr lang="en-IN" sz="1000" dirty="0">
                <a:latin typeface="+mj-lt"/>
              </a:rPr>
              <a:t>: www.smartinsights.com/conversion-model-spreadsheets</a:t>
            </a:r>
            <a:endParaRPr lang="en-IN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936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1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3200">
                <a:solidFill>
                  <a:srgbClr val="007BA4"/>
                </a:solidFill>
              </a:rPr>
              <a:t>Step 6 Integration into overall media schedule or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" y="1443658"/>
            <a:ext cx="6347048" cy="2764904"/>
          </a:xfrm>
        </p:spPr>
        <p:txBody>
          <a:bodyPr/>
          <a:lstStyle/>
          <a:p>
            <a:r>
              <a:rPr lang="en-GB" dirty="0"/>
              <a:t>Key activities: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Branding and messaging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Varying the offer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Frequency and interval of communications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Sequencing of communications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Optimising timing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429000"/>
            <a:ext cx="2304288" cy="254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681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>
                <a:solidFill>
                  <a:srgbClr val="007BA4"/>
                </a:solidFill>
              </a:rPr>
              <a:t>Figure 8.17 Integration of different communication tools through time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60572"/>
            <a:ext cx="7502364" cy="4460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779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3" y="339251"/>
            <a:ext cx="7481455" cy="1039095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Case study Facebook – a Titan of the digital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321" y="1437828"/>
            <a:ext cx="7501358" cy="3719364"/>
          </a:xfrm>
        </p:spPr>
        <p:txBody>
          <a:bodyPr>
            <a:noAutofit/>
          </a:bodyPr>
          <a:lstStyle/>
          <a:p>
            <a:r>
              <a:rPr lang="en-GB" dirty="0"/>
              <a:t>Questions: </a:t>
            </a:r>
          </a:p>
          <a:p>
            <a:pPr marL="363538" indent="-363538">
              <a:buClr>
                <a:srgbClr val="007BA4"/>
              </a:buClr>
              <a:buFont typeface="+mj-lt"/>
              <a:buAutoNum type="arabicPeriod"/>
            </a:pPr>
            <a:r>
              <a:rPr lang="en-GB" sz="2000" dirty="0" smtClean="0"/>
              <a:t>As </a:t>
            </a:r>
            <a:r>
              <a:rPr lang="en-GB" sz="2000" dirty="0"/>
              <a:t>an investor in a social network such as Facebook, which financial and customer-related metrics would you use to assess and benchmark the current business success and future growth?</a:t>
            </a:r>
          </a:p>
          <a:p>
            <a:pPr marL="363538" indent="-363538">
              <a:buClr>
                <a:srgbClr val="007BA4"/>
              </a:buClr>
              <a:buFont typeface="+mj-lt"/>
              <a:buAutoNum type="arabicPeriod"/>
            </a:pPr>
            <a:r>
              <a:rPr lang="en-GB" sz="2000" dirty="0" smtClean="0"/>
              <a:t>Complete </a:t>
            </a:r>
            <a:r>
              <a:rPr lang="en-GB" sz="2000" dirty="0"/>
              <a:t>a situation analysis for Facebook focusing in an assessment of the main business risks that could damage the future growth potential of the social network</a:t>
            </a:r>
          </a:p>
          <a:p>
            <a:pPr marL="363538" indent="-363538">
              <a:buClr>
                <a:srgbClr val="007BA4"/>
              </a:buClr>
              <a:buFont typeface="+mj-lt"/>
              <a:buAutoNum type="arabicPeriod"/>
            </a:pPr>
            <a:r>
              <a:rPr lang="en-GB" sz="2000" dirty="0" smtClean="0"/>
              <a:t>Imaging </a:t>
            </a:r>
            <a:r>
              <a:rPr lang="en-GB" sz="2000" dirty="0"/>
              <a:t>you are Facebook’s marketing </a:t>
            </a:r>
            <a:r>
              <a:rPr lang="en-GB" sz="2000" dirty="0" smtClean="0"/>
              <a:t>director. Suggest </a:t>
            </a:r>
            <a:r>
              <a:rPr lang="en-GB" sz="2000" dirty="0"/>
              <a:t>a </a:t>
            </a:r>
            <a:r>
              <a:rPr lang="en-GB" sz="2000" dirty="0" smtClean="0"/>
              <a:t>marketing </a:t>
            </a:r>
            <a:r>
              <a:rPr lang="en-GB" sz="2000" dirty="0"/>
              <a:t>strategy for the next 18 months based on your answers to question 2. </a:t>
            </a:r>
          </a:p>
          <a:p>
            <a:pPr>
              <a:buClr>
                <a:srgbClr val="007BA4"/>
              </a:buClr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990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3" y="260648"/>
            <a:ext cx="7481455" cy="709714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The characteristics of digital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152" y="1268760"/>
            <a:ext cx="6480720" cy="4525963"/>
          </a:xfrm>
        </p:spPr>
        <p:txBody>
          <a:bodyPr/>
          <a:lstStyle/>
          <a:p>
            <a:pPr marL="342900" lvl="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From push to pull</a:t>
            </a:r>
          </a:p>
          <a:p>
            <a:pPr marL="342900" lvl="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Interactive dialogues</a:t>
            </a:r>
          </a:p>
          <a:p>
            <a:pPr marL="342900" lvl="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From one-to many to one-to -some and one-to-one</a:t>
            </a:r>
          </a:p>
          <a:p>
            <a:pPr marL="342900" lvl="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From one-to many to many-to-many communications</a:t>
            </a:r>
          </a:p>
          <a:p>
            <a:pPr marL="342900" lvl="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From lean back to lean forward</a:t>
            </a:r>
          </a:p>
          <a:p>
            <a:pPr marL="342900" lvl="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Medium changes, advertising standards </a:t>
            </a:r>
          </a:p>
          <a:p>
            <a:pPr marL="342900" lvl="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Increase in communications</a:t>
            </a:r>
          </a:p>
          <a:p>
            <a:pPr marL="342900" lvl="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Integration</a:t>
            </a:r>
          </a:p>
          <a:p>
            <a:pPr marL="342900" lvl="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Timing of campaign</a:t>
            </a:r>
          </a:p>
          <a:p>
            <a:pPr>
              <a:buClr>
                <a:srgbClr val="007BA4"/>
              </a:buClr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61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" y="110019"/>
            <a:ext cx="9052560" cy="1383030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007BA4"/>
                </a:solidFill>
              </a:rPr>
              <a:t>Figure 8.1 The differences between one-to-many and one-to-one communication </a:t>
            </a:r>
            <a:r>
              <a:rPr lang="en-US" sz="2400" dirty="0" smtClean="0">
                <a:solidFill>
                  <a:srgbClr val="007BA4"/>
                </a:solidFill>
              </a:rPr>
              <a:t>using the </a:t>
            </a:r>
            <a:r>
              <a:rPr lang="en-US" sz="2400" dirty="0">
                <a:solidFill>
                  <a:srgbClr val="007BA4"/>
                </a:solidFill>
              </a:rPr>
              <a:t>Internet [</a:t>
            </a:r>
            <a:r>
              <a:rPr lang="en-US" sz="2400" dirty="0" err="1">
                <a:solidFill>
                  <a:srgbClr val="007BA4"/>
                </a:solidFill>
              </a:rPr>
              <a:t>organisation</a:t>
            </a:r>
            <a:r>
              <a:rPr lang="en-US" sz="2400" dirty="0">
                <a:solidFill>
                  <a:srgbClr val="007BA4"/>
                </a:solidFill>
              </a:rPr>
              <a:t> (O) communicating a </a:t>
            </a:r>
            <a:r>
              <a:rPr lang="en-US" sz="2400" dirty="0" smtClean="0">
                <a:solidFill>
                  <a:srgbClr val="007BA4"/>
                </a:solidFill>
              </a:rPr>
              <a:t>message (M</a:t>
            </a:r>
            <a:r>
              <a:rPr lang="en-US" sz="2400" dirty="0">
                <a:solidFill>
                  <a:srgbClr val="007BA4"/>
                </a:solidFill>
              </a:rPr>
              <a:t>) to customers (C)]</a:t>
            </a:r>
            <a:endParaRPr lang="en-GB" sz="2400" dirty="0">
              <a:solidFill>
                <a:srgbClr val="007BA4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520" y="1547951"/>
            <a:ext cx="3927484" cy="4718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302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>
                <a:solidFill>
                  <a:srgbClr val="007BA4"/>
                </a:solidFill>
              </a:rPr>
              <a:t>Figure 8.2 The communication model of Schramm (1955) applied to the internet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65" y="1948756"/>
            <a:ext cx="7645871" cy="3176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62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2831" y="279908"/>
            <a:ext cx="3978338" cy="699748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Step1: Goal setting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744" y="1124744"/>
            <a:ext cx="8229600" cy="532656"/>
          </a:xfrm>
        </p:spPr>
        <p:txBody>
          <a:bodyPr/>
          <a:lstStyle/>
          <a:p>
            <a:r>
              <a:rPr lang="en-GB" dirty="0"/>
              <a:t>Terminology for measuring digital campaigns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40" y="1863026"/>
            <a:ext cx="6804320" cy="4247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596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" y="300038"/>
            <a:ext cx="9052560" cy="1143000"/>
          </a:xfrm>
        </p:spPr>
        <p:txBody>
          <a:bodyPr>
            <a:noAutofit/>
          </a:bodyPr>
          <a:lstStyle/>
          <a:p>
            <a:pPr algn="ctr"/>
            <a:r>
              <a:rPr lang="en-GB" sz="3200">
                <a:solidFill>
                  <a:srgbClr val="007BA4"/>
                </a:solidFill>
              </a:rPr>
              <a:t>Figure 8.4 An example of the effectiveness measures for an online ad campaign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877" y="1602683"/>
            <a:ext cx="5818246" cy="4623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491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257" y="274638"/>
            <a:ext cx="844348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Figure 8.5 Conversion marketing approach to objective setting for web communications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01" y="1700808"/>
            <a:ext cx="7325291" cy="4171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644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3" y="271014"/>
            <a:ext cx="7481455" cy="709714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Campaign response mechanism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872" y="1456184"/>
            <a:ext cx="8229600" cy="532656"/>
          </a:xfrm>
        </p:spPr>
        <p:txBody>
          <a:bodyPr/>
          <a:lstStyle/>
          <a:p>
            <a:r>
              <a:rPr lang="en-GB" dirty="0"/>
              <a:t>Online response mechanism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03" y="2204864"/>
            <a:ext cx="7735995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194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igital Marketing">
      <a:dk1>
        <a:sysClr val="windowText" lastClr="000000"/>
      </a:dk1>
      <a:lt1>
        <a:srgbClr val="FFFFFF"/>
      </a:lt1>
      <a:dk2>
        <a:srgbClr val="18293A"/>
      </a:dk2>
      <a:lt2>
        <a:srgbClr val="EEECE1"/>
      </a:lt2>
      <a:accent1>
        <a:srgbClr val="00A4B7"/>
      </a:accent1>
      <a:accent2>
        <a:srgbClr val="EA5633"/>
      </a:accent2>
      <a:accent3>
        <a:srgbClr val="18293A"/>
      </a:accent3>
      <a:accent4>
        <a:srgbClr val="00A4B7"/>
      </a:accent4>
      <a:accent5>
        <a:srgbClr val="18293A"/>
      </a:accent5>
      <a:accent6>
        <a:srgbClr val="EA5633"/>
      </a:accent6>
      <a:hlink>
        <a:srgbClr val="00A4B7"/>
      </a:hlink>
      <a:folHlink>
        <a:srgbClr val="EA563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2795</TotalTime>
  <Words>762</Words>
  <Application>Microsoft Office PowerPoint</Application>
  <PresentationFormat>On-screen Show (4:3)</PresentationFormat>
  <Paragraphs>103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Verdana</vt:lpstr>
      <vt:lpstr>Office Theme</vt:lpstr>
      <vt:lpstr>DIGITAL MARKETING STRATEGY, IMPLEMENTATION AND PRACTICE Seventh Edition</vt:lpstr>
      <vt:lpstr>Chapter 8 Campaign planning for digital media </vt:lpstr>
      <vt:lpstr>The characteristics of digital media</vt:lpstr>
      <vt:lpstr>Figure 8.1 The differences between one-to-many and one-to-one communication using the Internet [organisation (O) communicating a message (M) to customers (C)]</vt:lpstr>
      <vt:lpstr>Figure 8.2 The communication model of Schramm (1955) applied to the internet </vt:lpstr>
      <vt:lpstr>Step1: Goal setting</vt:lpstr>
      <vt:lpstr>Figure 8.4 An example of the effectiveness measures for an online ad campaign</vt:lpstr>
      <vt:lpstr>Figure 8.5 Conversion marketing approach to objective setting for web communications </vt:lpstr>
      <vt:lpstr>Campaign response mechanism</vt:lpstr>
      <vt:lpstr>Step 2 Campaign insight</vt:lpstr>
      <vt:lpstr>Step 3 Segmentation and targeting</vt:lpstr>
      <vt:lpstr>Step 4 Offer message development and creative </vt:lpstr>
      <vt:lpstr>Activity </vt:lpstr>
      <vt:lpstr>Set 5 Budgeting and selecting the digital media mix</vt:lpstr>
      <vt:lpstr>Figure 8.10 Options for the online vs offline communications mix: (a) online&gt;offline, (b) similar online and offline, (c) offline&gt;online</vt:lpstr>
      <vt:lpstr>Figure 8.11 Recommendations of the mix of investment in digital media for direct and brand response campaigns</vt:lpstr>
      <vt:lpstr>Figure 8.12 Examples of different referrers contributing to a sale for a car rental company</vt:lpstr>
      <vt:lpstr>Figure 8.13 Example of different referrers contributing to a social media campaign</vt:lpstr>
      <vt:lpstr>Figure 8.14 Examples of the referring mix for an airline</vt:lpstr>
      <vt:lpstr>Levels of investments in digital assets</vt:lpstr>
      <vt:lpstr>Step 6 Integration into overall media schedule or plan</vt:lpstr>
      <vt:lpstr>Figure 8.17 Integration of different communication tools through time</vt:lpstr>
      <vt:lpstr>Case study Facebook – a Titan of the digital age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Marketing Powerpoint Slides</dc:title>
  <dc:subject>Digital Marketing</dc:subject>
  <dc:creator>Kirsty Farrelly</dc:creator>
  <cp:keywords>Digital Marketing</cp:keywords>
  <cp:lastModifiedBy>Vivekan G</cp:lastModifiedBy>
  <cp:revision>170</cp:revision>
  <dcterms:created xsi:type="dcterms:W3CDTF">2019-02-27T10:38:23Z</dcterms:created>
  <dcterms:modified xsi:type="dcterms:W3CDTF">2019-07-19T11:46:23Z</dcterms:modified>
</cp:coreProperties>
</file>