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8" r:id="rId14"/>
    <p:sldId id="269" r:id="rId15"/>
    <p:sldId id="270" r:id="rId16"/>
    <p:sldId id="272" r:id="rId17"/>
    <p:sldId id="271"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5" d="100"/>
          <a:sy n="55" d="100"/>
        </p:scale>
        <p:origin x="-192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printerSettings" Target="printerSettings/printerSettings1.bin"/><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33F571C0-F033-424C-B5FC-EBB245CFE721}" type="datetimeFigureOut">
              <a:rPr lang="en-US" smtClean="0"/>
              <a:t>4/13/16</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33F571C0-F033-424C-B5FC-EBB245CFE721}" type="datetimeFigureOut">
              <a:rPr lang="en-US" smtClean="0"/>
              <a:t>4/13/16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0BE8AC-59A1-A74D-BCB7-C74587B47458}" type="slidenum">
              <a:rPr lang="en-US" smtClean="0"/>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33F571C0-F033-424C-B5FC-EBB245CFE721}" type="datetimeFigureOut">
              <a:rPr lang="en-US" smtClean="0"/>
              <a:t>4/13/16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0BE8AC-59A1-A74D-BCB7-C74587B47458}"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33F571C0-F033-424C-B5FC-EBB245CFE721}" type="datetimeFigureOut">
              <a:rPr lang="en-US" smtClean="0"/>
              <a:t>4/13/16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0BE8AC-59A1-A74D-BCB7-C74587B47458}"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33F571C0-F033-424C-B5FC-EBB245CFE721}" type="datetimeFigureOut">
              <a:rPr lang="en-US" smtClean="0"/>
              <a:t>4/13/16</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33F571C0-F033-424C-B5FC-EBB245CFE721}" type="datetimeFigureOut">
              <a:rPr lang="en-US" smtClean="0"/>
              <a:t>4/13/16</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E80BE8AC-59A1-A74D-BCB7-C74587B47458}" type="slidenum">
              <a:rPr lang="en-US" smtClean="0"/>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F571C0-F033-424C-B5FC-EBB245CFE721}" type="datetimeFigureOut">
              <a:rPr lang="en-US" smtClean="0"/>
              <a:t>4/13/16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0BE8AC-59A1-A74D-BCB7-C74587B47458}" type="slidenum">
              <a:rPr lang="en-US" smtClean="0"/>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33F571C0-F033-424C-B5FC-EBB245CFE721}" type="datetimeFigureOut">
              <a:rPr lang="en-US" smtClean="0"/>
              <a:t>4/13/16</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E80BE8AC-59A1-A74D-BCB7-C74587B47458}"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33F571C0-F033-424C-B5FC-EBB245CFE721}" type="datetimeFigureOut">
              <a:rPr lang="en-US" smtClean="0"/>
              <a:t>4/13/16</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E80BE8AC-59A1-A74D-BCB7-C74587B47458}"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33F571C0-F033-424C-B5FC-EBB245CFE721}" type="datetimeFigureOut">
              <a:rPr lang="en-US" smtClean="0"/>
              <a:t>4/13/16</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E80BE8AC-59A1-A74D-BCB7-C74587B47458}" type="slidenum">
              <a:rPr lang="en-US" smtClean="0"/>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smtClean="0"/>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33F571C0-F033-424C-B5FC-EBB245CFE721}" type="datetimeFigureOut">
              <a:rPr lang="en-US" smtClean="0"/>
              <a:t>4/13/16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0BE8AC-59A1-A74D-BCB7-C74587B4745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33F571C0-F033-424C-B5FC-EBB245CFE721}" type="datetimeFigureOut">
              <a:rPr lang="en-US" smtClean="0"/>
              <a:t>4/13/16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0BE8AC-59A1-A74D-BCB7-C74587B47458}"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33F571C0-F033-424C-B5FC-EBB245CFE721}" type="datetimeFigureOut">
              <a:rPr lang="en-US" smtClean="0"/>
              <a:t>4/13/16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0BE8AC-59A1-A74D-BCB7-C74587B47458}" type="slidenum">
              <a:rPr lang="en-US" smtClean="0"/>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33F571C0-F033-424C-B5FC-EBB245CFE721}" type="datetimeFigureOut">
              <a:rPr lang="en-US" smtClean="0"/>
              <a:t>4/13/16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0BE8AC-59A1-A74D-BCB7-C74587B47458}"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33F571C0-F033-424C-B5FC-EBB245CFE721}" type="datetimeFigureOut">
              <a:rPr lang="en-US" smtClean="0"/>
              <a:t>4/13/16</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smtClean="0"/>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33F571C0-F033-424C-B5FC-EBB245CFE721}" type="datetimeFigureOut">
              <a:rPr lang="en-US" smtClean="0"/>
              <a:t>4/13/16</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E80BE8AC-59A1-A74D-BCB7-C74587B47458}" type="slidenum">
              <a:rPr lang="en-US" smtClean="0"/>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33F571C0-F033-424C-B5FC-EBB245CFE721}" type="datetimeFigureOut">
              <a:rPr lang="en-US" smtClean="0"/>
              <a:t>4/13/16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0BE8AC-59A1-A74D-BCB7-C74587B4745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33F571C0-F033-424C-B5FC-EBB245CFE721}" type="datetimeFigureOut">
              <a:rPr lang="en-US" smtClean="0"/>
              <a:t>4/13/16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0BE8AC-59A1-A74D-BCB7-C74587B47458}" type="slidenum">
              <a:rPr lang="en-US" smtClean="0"/>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33F571C0-F033-424C-B5FC-EBB245CFE721}" type="datetimeFigureOut">
              <a:rPr lang="en-US" smtClean="0"/>
              <a:t>4/13/16</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E80BE8AC-59A1-A74D-BCB7-C74587B4745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33F571C0-F033-424C-B5FC-EBB245CFE721}" type="datetimeFigureOut">
              <a:rPr lang="en-US" smtClean="0"/>
              <a:t>4/13/16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0BE8AC-59A1-A74D-BCB7-C74587B47458}" type="slidenum">
              <a:rPr lang="en-US" smtClean="0"/>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33F571C0-F033-424C-B5FC-EBB245CFE721}" type="datetimeFigureOut">
              <a:rPr lang="en-US" smtClean="0"/>
              <a:t>4/13/16</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E80BE8AC-59A1-A74D-BCB7-C74587B4745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7.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Stock Valuation</a:t>
            </a:r>
            <a:endParaRPr lang="en-US" dirty="0"/>
          </a:p>
        </p:txBody>
      </p:sp>
      <p:sp>
        <p:nvSpPr>
          <p:cNvPr id="3" name="Subtitle 2"/>
          <p:cNvSpPr>
            <a:spLocks noGrp="1"/>
          </p:cNvSpPr>
          <p:nvPr>
            <p:ph type="subTitle" idx="1"/>
          </p:nvPr>
        </p:nvSpPr>
        <p:spPr/>
        <p:txBody>
          <a:bodyPr/>
          <a:lstStyle/>
          <a:p>
            <a:r>
              <a:rPr lang="en-US" dirty="0" smtClean="0"/>
              <a:t>Ch8</a:t>
            </a:r>
            <a:endParaRPr lang="en-US" dirty="0"/>
          </a:p>
        </p:txBody>
      </p:sp>
    </p:spTree>
    <p:extLst>
      <p:ext uri="{BB962C8B-B14F-4D97-AF65-F5344CB8AC3E}">
        <p14:creationId xmlns:p14="http://schemas.microsoft.com/office/powerpoint/2010/main" val="21464401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98474" y="1981200"/>
            <a:ext cx="7556313" cy="4668982"/>
          </a:xfrm>
        </p:spPr>
        <p:txBody>
          <a:bodyPr>
            <a:normAutofit fontScale="92500" lnSpcReduction="20000"/>
          </a:bodyPr>
          <a:lstStyle/>
          <a:p>
            <a:r>
              <a:rPr lang="en-US" b="1" dirty="0"/>
              <a:t>Proffered stock : </a:t>
            </a:r>
            <a:r>
              <a:rPr lang="en-US" dirty="0"/>
              <a:t>Stocks with dividends priority over common stock, normally with a fixed dividend rate, sometimes without voting rights. (has a stated value: </a:t>
            </a:r>
            <a:r>
              <a:rPr lang="en-US" dirty="0" smtClean="0"/>
              <a:t>usually </a:t>
            </a:r>
            <a:r>
              <a:rPr lang="en-US" dirty="0"/>
              <a:t>$100</a:t>
            </a:r>
            <a:r>
              <a:rPr lang="en-US" dirty="0" smtClean="0"/>
              <a:t>)</a:t>
            </a:r>
          </a:p>
          <a:p>
            <a:r>
              <a:rPr lang="en-US" dirty="0" smtClean="0"/>
              <a:t>It differs from common stock because it has preference over common stock in the payment of dividends and in the distribution of corporation assets in the event of liquidation.</a:t>
            </a:r>
          </a:p>
          <a:p>
            <a:r>
              <a:rPr lang="en-US" b="1" dirty="0"/>
              <a:t>Cumulative and noncumulative dividends:</a:t>
            </a:r>
            <a:endParaRPr lang="en-US" dirty="0"/>
          </a:p>
          <a:p>
            <a:pPr marL="0" lvl="0" indent="0">
              <a:buNone/>
            </a:pPr>
            <a:r>
              <a:rPr lang="en-US" dirty="0" smtClean="0"/>
              <a:t>Dividends payable on proffered stock are either cumulative or noncumulative.</a:t>
            </a:r>
          </a:p>
          <a:p>
            <a:pPr marL="0" lvl="0" indent="0">
              <a:buNone/>
            </a:pPr>
            <a:r>
              <a:rPr lang="en-US" dirty="0" smtClean="0"/>
              <a:t>If they are cumulative, they will be carried forward as an arrearage.</a:t>
            </a:r>
          </a:p>
          <a:p>
            <a:pPr marL="0" lvl="0" indent="0">
              <a:buNone/>
            </a:pPr>
            <a:r>
              <a:rPr lang="en-US" dirty="0" smtClean="0"/>
              <a:t>Holders of proffered stock are often granted voting and other rights if proffered dividend have not been paid for sometime.</a:t>
            </a:r>
            <a:endParaRPr lang="en-US" dirty="0"/>
          </a:p>
          <a:p>
            <a:endParaRPr lang="en-US" dirty="0"/>
          </a:p>
        </p:txBody>
      </p:sp>
    </p:spTree>
    <p:extLst>
      <p:ext uri="{BB962C8B-B14F-4D97-AF65-F5344CB8AC3E}">
        <p14:creationId xmlns:p14="http://schemas.microsoft.com/office/powerpoint/2010/main" val="38307067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647361"/>
          </a:xfrm>
        </p:spPr>
        <p:txBody>
          <a:bodyPr/>
          <a:lstStyle/>
          <a:p>
            <a:r>
              <a:rPr lang="en-US" dirty="0" smtClean="0"/>
              <a:t>Common </a:t>
            </a:r>
            <a:r>
              <a:rPr lang="en-US" dirty="0"/>
              <a:t>S</a:t>
            </a:r>
            <a:r>
              <a:rPr lang="en-US" dirty="0" smtClean="0"/>
              <a:t>tock Valuation</a:t>
            </a:r>
            <a:endParaRPr lang="en-US" dirty="0"/>
          </a:p>
        </p:txBody>
      </p:sp>
      <p:sp>
        <p:nvSpPr>
          <p:cNvPr id="3" name="Content Placeholder 2"/>
          <p:cNvSpPr>
            <a:spLocks noGrp="1"/>
          </p:cNvSpPr>
          <p:nvPr>
            <p:ph idx="1"/>
          </p:nvPr>
        </p:nvSpPr>
        <p:spPr>
          <a:xfrm>
            <a:off x="498474" y="1454727"/>
            <a:ext cx="7556313" cy="5033817"/>
          </a:xfrm>
        </p:spPr>
        <p:txBody>
          <a:bodyPr>
            <a:normAutofit fontScale="92500" lnSpcReduction="10000"/>
          </a:bodyPr>
          <a:lstStyle/>
          <a:p>
            <a:r>
              <a:rPr lang="en-US" b="1" dirty="0" smtClean="0">
                <a:solidFill>
                  <a:srgbClr val="F7901E"/>
                </a:solidFill>
              </a:rPr>
              <a:t>Example: </a:t>
            </a:r>
            <a:r>
              <a:rPr lang="en-US" b="1" dirty="0" smtClean="0"/>
              <a:t>you </a:t>
            </a:r>
            <a:r>
              <a:rPr lang="en-US" b="1" dirty="0"/>
              <a:t>are considering buying a share of stock today. You plan to sell the stock in one year. You somehow know that the stock will be worth $70 at that time. You predict that the stock will also pay a $10 per share dividend at the end of the year. If you require a 25 percent return on your investment, what is the most you would pay for the stock? In other words, what is the present value of the $10 dividend along with the $70 ending value at 25 percent?</a:t>
            </a:r>
          </a:p>
          <a:p>
            <a:pPr marL="0" indent="0">
              <a:buNone/>
            </a:pPr>
            <a:r>
              <a:rPr lang="en-US" dirty="0"/>
              <a:t>If you buy the stock today and sell it at the end of the year, you will have a total of $80 in cash. At 25 percent:</a:t>
            </a:r>
          </a:p>
          <a:p>
            <a:pPr marL="0" indent="0">
              <a:buNone/>
            </a:pPr>
            <a:r>
              <a:rPr lang="en-US" dirty="0"/>
              <a:t>Present value=($10+70)/1.25=$64</a:t>
            </a:r>
          </a:p>
          <a:p>
            <a:pPr marL="0" indent="0">
              <a:buNone/>
            </a:pPr>
            <a:r>
              <a:rPr lang="pt-BR" i="1" dirty="0">
                <a:solidFill>
                  <a:schemeClr val="accent4"/>
                </a:solidFill>
              </a:rPr>
              <a:t>P</a:t>
            </a:r>
            <a:r>
              <a:rPr lang="pt-BR" sz="1600" dirty="0">
                <a:solidFill>
                  <a:schemeClr val="accent4"/>
                </a:solidFill>
              </a:rPr>
              <a:t>0</a:t>
            </a:r>
            <a:r>
              <a:rPr lang="pt-BR" dirty="0">
                <a:solidFill>
                  <a:schemeClr val="accent4"/>
                </a:solidFill>
              </a:rPr>
              <a:t>=(</a:t>
            </a:r>
            <a:r>
              <a:rPr lang="pt-BR" i="1" dirty="0">
                <a:solidFill>
                  <a:schemeClr val="accent4"/>
                </a:solidFill>
              </a:rPr>
              <a:t>D</a:t>
            </a:r>
            <a:r>
              <a:rPr lang="pt-BR" sz="1600" dirty="0">
                <a:solidFill>
                  <a:schemeClr val="accent4"/>
                </a:solidFill>
              </a:rPr>
              <a:t>1</a:t>
            </a:r>
            <a:r>
              <a:rPr lang="pt-BR" dirty="0">
                <a:solidFill>
                  <a:schemeClr val="accent4"/>
                </a:solidFill>
              </a:rPr>
              <a:t>+</a:t>
            </a:r>
            <a:r>
              <a:rPr lang="pt-BR" i="1" dirty="0">
                <a:solidFill>
                  <a:schemeClr val="accent4"/>
                </a:solidFill>
              </a:rPr>
              <a:t>P</a:t>
            </a:r>
            <a:r>
              <a:rPr lang="pt-BR" sz="1600" dirty="0">
                <a:solidFill>
                  <a:schemeClr val="accent4"/>
                </a:solidFill>
              </a:rPr>
              <a:t>1</a:t>
            </a:r>
            <a:r>
              <a:rPr lang="pt-BR" dirty="0">
                <a:solidFill>
                  <a:schemeClr val="accent4"/>
                </a:solidFill>
              </a:rPr>
              <a:t>)/(1+</a:t>
            </a:r>
            <a:r>
              <a:rPr lang="pt-BR" i="1" dirty="0">
                <a:solidFill>
                  <a:schemeClr val="accent4"/>
                </a:solidFill>
              </a:rPr>
              <a:t>R</a:t>
            </a:r>
            <a:r>
              <a:rPr lang="pt-BR" dirty="0" smtClean="0">
                <a:solidFill>
                  <a:schemeClr val="accent4"/>
                </a:solidFill>
              </a:rPr>
              <a:t>)</a:t>
            </a:r>
          </a:p>
          <a:p>
            <a:pPr marL="0" indent="0">
              <a:buNone/>
            </a:pPr>
            <a:r>
              <a:rPr lang="pt-BR" dirty="0" err="1" smtClean="0">
                <a:solidFill>
                  <a:schemeClr val="tx1"/>
                </a:solidFill>
              </a:rPr>
              <a:t>Where</a:t>
            </a:r>
            <a:r>
              <a:rPr lang="pt-BR" dirty="0" smtClean="0">
                <a:solidFill>
                  <a:schemeClr val="tx1"/>
                </a:solidFill>
              </a:rPr>
              <a:t> P0 </a:t>
            </a:r>
            <a:r>
              <a:rPr lang="pt-BR" dirty="0" err="1" smtClean="0">
                <a:solidFill>
                  <a:schemeClr val="tx1"/>
                </a:solidFill>
              </a:rPr>
              <a:t>is</a:t>
            </a:r>
            <a:r>
              <a:rPr lang="pt-BR" dirty="0" smtClean="0">
                <a:solidFill>
                  <a:schemeClr val="tx1"/>
                </a:solidFill>
              </a:rPr>
              <a:t> </a:t>
            </a:r>
            <a:r>
              <a:rPr lang="pt-BR" dirty="0" err="1" smtClean="0">
                <a:solidFill>
                  <a:schemeClr val="tx1"/>
                </a:solidFill>
              </a:rPr>
              <a:t>the</a:t>
            </a:r>
            <a:r>
              <a:rPr lang="pt-BR" dirty="0" smtClean="0">
                <a:solidFill>
                  <a:schemeClr val="tx1"/>
                </a:solidFill>
              </a:rPr>
              <a:t> </a:t>
            </a:r>
            <a:r>
              <a:rPr lang="pt-BR" dirty="0" err="1" smtClean="0">
                <a:solidFill>
                  <a:schemeClr val="tx1"/>
                </a:solidFill>
              </a:rPr>
              <a:t>price</a:t>
            </a:r>
            <a:r>
              <a:rPr lang="pt-BR" dirty="0" smtClean="0">
                <a:solidFill>
                  <a:schemeClr val="tx1"/>
                </a:solidFill>
              </a:rPr>
              <a:t> </a:t>
            </a:r>
            <a:r>
              <a:rPr lang="pt-BR" dirty="0" err="1" smtClean="0">
                <a:solidFill>
                  <a:schemeClr val="tx1"/>
                </a:solidFill>
              </a:rPr>
              <a:t>of</a:t>
            </a:r>
            <a:r>
              <a:rPr lang="pt-BR" dirty="0" smtClean="0">
                <a:solidFill>
                  <a:schemeClr val="tx1"/>
                </a:solidFill>
              </a:rPr>
              <a:t> </a:t>
            </a:r>
            <a:r>
              <a:rPr lang="pt-BR" dirty="0" err="1" smtClean="0">
                <a:solidFill>
                  <a:schemeClr val="tx1"/>
                </a:solidFill>
              </a:rPr>
              <a:t>the</a:t>
            </a:r>
            <a:r>
              <a:rPr lang="pt-BR" dirty="0" smtClean="0">
                <a:solidFill>
                  <a:schemeClr val="tx1"/>
                </a:solidFill>
              </a:rPr>
              <a:t> stock </a:t>
            </a:r>
            <a:r>
              <a:rPr lang="pt-BR" dirty="0" err="1" smtClean="0">
                <a:solidFill>
                  <a:schemeClr val="tx1"/>
                </a:solidFill>
              </a:rPr>
              <a:t>today</a:t>
            </a:r>
            <a:r>
              <a:rPr lang="pt-BR" dirty="0" smtClean="0">
                <a:solidFill>
                  <a:schemeClr val="tx1"/>
                </a:solidFill>
              </a:rPr>
              <a:t> </a:t>
            </a:r>
            <a:r>
              <a:rPr lang="pt-BR" dirty="0" err="1" smtClean="0">
                <a:solidFill>
                  <a:schemeClr val="tx1"/>
                </a:solidFill>
              </a:rPr>
              <a:t>and</a:t>
            </a:r>
            <a:r>
              <a:rPr lang="pt-BR" dirty="0" smtClean="0">
                <a:solidFill>
                  <a:schemeClr val="tx1"/>
                </a:solidFill>
              </a:rPr>
              <a:t> P1 </a:t>
            </a:r>
            <a:r>
              <a:rPr lang="pt-BR" dirty="0" err="1" smtClean="0">
                <a:solidFill>
                  <a:schemeClr val="tx1"/>
                </a:solidFill>
              </a:rPr>
              <a:t>is</a:t>
            </a:r>
            <a:r>
              <a:rPr lang="pt-BR" dirty="0" smtClean="0">
                <a:solidFill>
                  <a:schemeClr val="tx1"/>
                </a:solidFill>
              </a:rPr>
              <a:t> </a:t>
            </a:r>
            <a:r>
              <a:rPr lang="pt-BR" dirty="0" err="1" smtClean="0">
                <a:solidFill>
                  <a:schemeClr val="tx1"/>
                </a:solidFill>
              </a:rPr>
              <a:t>the</a:t>
            </a:r>
            <a:r>
              <a:rPr lang="pt-BR" dirty="0" smtClean="0">
                <a:solidFill>
                  <a:schemeClr val="tx1"/>
                </a:solidFill>
              </a:rPr>
              <a:t> </a:t>
            </a:r>
            <a:r>
              <a:rPr lang="pt-BR" dirty="0" err="1" smtClean="0">
                <a:solidFill>
                  <a:schemeClr val="tx1"/>
                </a:solidFill>
              </a:rPr>
              <a:t>price</a:t>
            </a:r>
            <a:r>
              <a:rPr lang="pt-BR" dirty="0" smtClean="0">
                <a:solidFill>
                  <a:schemeClr val="tx1"/>
                </a:solidFill>
              </a:rPr>
              <a:t> </a:t>
            </a:r>
            <a:r>
              <a:rPr lang="pt-BR" dirty="0" err="1" smtClean="0">
                <a:solidFill>
                  <a:schemeClr val="tx1"/>
                </a:solidFill>
              </a:rPr>
              <a:t>of</a:t>
            </a:r>
            <a:r>
              <a:rPr lang="pt-BR" dirty="0" smtClean="0">
                <a:solidFill>
                  <a:schemeClr val="tx1"/>
                </a:solidFill>
              </a:rPr>
              <a:t> </a:t>
            </a:r>
            <a:r>
              <a:rPr lang="pt-BR" dirty="0" err="1" smtClean="0">
                <a:solidFill>
                  <a:schemeClr val="tx1"/>
                </a:solidFill>
              </a:rPr>
              <a:t>the</a:t>
            </a:r>
            <a:r>
              <a:rPr lang="pt-BR" dirty="0" smtClean="0">
                <a:solidFill>
                  <a:schemeClr val="tx1"/>
                </a:solidFill>
              </a:rPr>
              <a:t> stock in </a:t>
            </a:r>
            <a:r>
              <a:rPr lang="pt-BR" dirty="0" err="1" smtClean="0">
                <a:solidFill>
                  <a:schemeClr val="tx1"/>
                </a:solidFill>
              </a:rPr>
              <a:t>one</a:t>
            </a:r>
            <a:r>
              <a:rPr lang="pt-BR" dirty="0" smtClean="0">
                <a:solidFill>
                  <a:schemeClr val="tx1"/>
                </a:solidFill>
              </a:rPr>
              <a:t> </a:t>
            </a:r>
            <a:r>
              <a:rPr lang="pt-BR" dirty="0" err="1" smtClean="0">
                <a:solidFill>
                  <a:schemeClr val="tx1"/>
                </a:solidFill>
              </a:rPr>
              <a:t>year</a:t>
            </a:r>
            <a:r>
              <a:rPr lang="pt-BR" dirty="0" smtClean="0">
                <a:solidFill>
                  <a:schemeClr val="tx1"/>
                </a:solidFill>
              </a:rPr>
              <a:t> </a:t>
            </a:r>
            <a:r>
              <a:rPr lang="pt-BR" dirty="0" err="1" smtClean="0">
                <a:solidFill>
                  <a:schemeClr val="tx1"/>
                </a:solidFill>
              </a:rPr>
              <a:t>and</a:t>
            </a:r>
            <a:r>
              <a:rPr lang="pt-BR" dirty="0" smtClean="0">
                <a:solidFill>
                  <a:schemeClr val="tx1"/>
                </a:solidFill>
              </a:rPr>
              <a:t> </a:t>
            </a:r>
            <a:r>
              <a:rPr lang="pt-BR" dirty="0" err="1" smtClean="0">
                <a:solidFill>
                  <a:schemeClr val="tx1"/>
                </a:solidFill>
              </a:rPr>
              <a:t>R</a:t>
            </a:r>
            <a:r>
              <a:rPr lang="pt-BR" dirty="0" smtClean="0">
                <a:solidFill>
                  <a:schemeClr val="tx1"/>
                </a:solidFill>
              </a:rPr>
              <a:t> </a:t>
            </a:r>
            <a:r>
              <a:rPr lang="pt-BR" dirty="0" err="1" smtClean="0">
                <a:solidFill>
                  <a:schemeClr val="tx1"/>
                </a:solidFill>
              </a:rPr>
              <a:t>is</a:t>
            </a:r>
            <a:r>
              <a:rPr lang="pt-BR" dirty="0" smtClean="0">
                <a:solidFill>
                  <a:schemeClr val="tx1"/>
                </a:solidFill>
              </a:rPr>
              <a:t> </a:t>
            </a:r>
            <a:r>
              <a:rPr lang="pt-BR" dirty="0" err="1" smtClean="0">
                <a:solidFill>
                  <a:schemeClr val="tx1"/>
                </a:solidFill>
              </a:rPr>
              <a:t>the</a:t>
            </a:r>
            <a:r>
              <a:rPr lang="pt-BR" dirty="0" smtClean="0">
                <a:solidFill>
                  <a:schemeClr val="tx1"/>
                </a:solidFill>
              </a:rPr>
              <a:t> </a:t>
            </a:r>
            <a:r>
              <a:rPr lang="pt-BR" dirty="0" err="1" smtClean="0">
                <a:solidFill>
                  <a:schemeClr val="tx1"/>
                </a:solidFill>
              </a:rPr>
              <a:t>required</a:t>
            </a:r>
            <a:r>
              <a:rPr lang="pt-BR" dirty="0" smtClean="0">
                <a:solidFill>
                  <a:schemeClr val="tx1"/>
                </a:solidFill>
              </a:rPr>
              <a:t> </a:t>
            </a:r>
            <a:r>
              <a:rPr lang="pt-BR" dirty="0" err="1" smtClean="0">
                <a:solidFill>
                  <a:schemeClr val="tx1"/>
                </a:solidFill>
              </a:rPr>
              <a:t>return</a:t>
            </a:r>
            <a:endParaRPr lang="pt-BR" dirty="0" smtClean="0">
              <a:solidFill>
                <a:schemeClr val="tx1"/>
              </a:solidFill>
            </a:endParaRPr>
          </a:p>
          <a:p>
            <a:pPr marL="0" indent="0">
              <a:buNone/>
            </a:pPr>
            <a:endParaRPr lang="en-US" dirty="0">
              <a:solidFill>
                <a:schemeClr val="accent4"/>
              </a:solidFill>
            </a:endParaRPr>
          </a:p>
        </p:txBody>
      </p:sp>
    </p:spTree>
    <p:extLst>
      <p:ext uri="{BB962C8B-B14F-4D97-AF65-F5344CB8AC3E}">
        <p14:creationId xmlns:p14="http://schemas.microsoft.com/office/powerpoint/2010/main" val="17660106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878270"/>
          </a:xfrm>
        </p:spPr>
        <p:txBody>
          <a:bodyPr/>
          <a:lstStyle/>
          <a:p>
            <a:endParaRPr lang="en-US" dirty="0"/>
          </a:p>
        </p:txBody>
      </p:sp>
      <p:sp>
        <p:nvSpPr>
          <p:cNvPr id="3" name="Content Placeholder 2"/>
          <p:cNvSpPr>
            <a:spLocks noGrp="1"/>
          </p:cNvSpPr>
          <p:nvPr>
            <p:ph idx="1"/>
          </p:nvPr>
        </p:nvSpPr>
        <p:spPr>
          <a:xfrm>
            <a:off x="498474" y="1570182"/>
            <a:ext cx="7556313" cy="4555981"/>
          </a:xfrm>
        </p:spPr>
        <p:txBody>
          <a:bodyPr>
            <a:normAutofit/>
          </a:bodyPr>
          <a:lstStyle/>
          <a:p>
            <a:r>
              <a:rPr lang="en-US" dirty="0" smtClean="0"/>
              <a:t>The price today of a share of stock P0 is the present value of all of its future dividends </a:t>
            </a:r>
          </a:p>
          <a:p>
            <a:pPr marL="0" indent="0">
              <a:buNone/>
            </a:pPr>
            <a:r>
              <a:rPr lang="en-US" dirty="0">
                <a:solidFill>
                  <a:srgbClr val="4BACC6">
                    <a:lumMod val="75000"/>
                  </a:srgbClr>
                </a:solidFill>
              </a:rPr>
              <a:t>P0=[D1/(1+R)]+[D2/(1+R)²]+[D</a:t>
            </a:r>
            <a:r>
              <a:rPr lang="en-US" sz="1200" dirty="0">
                <a:solidFill>
                  <a:srgbClr val="4BACC6">
                    <a:lumMod val="75000"/>
                  </a:srgbClr>
                </a:solidFill>
              </a:rPr>
              <a:t>3</a:t>
            </a:r>
            <a:r>
              <a:rPr lang="en-US" dirty="0">
                <a:solidFill>
                  <a:srgbClr val="4BACC6">
                    <a:lumMod val="75000"/>
                  </a:srgbClr>
                </a:solidFill>
              </a:rPr>
              <a:t>/(1+R)³]+[D3/(1+R)³]+[D</a:t>
            </a:r>
            <a:r>
              <a:rPr lang="en-US" sz="1200" dirty="0">
                <a:solidFill>
                  <a:srgbClr val="4BACC6">
                    <a:lumMod val="75000"/>
                  </a:srgbClr>
                </a:solidFill>
              </a:rPr>
              <a:t>4</a:t>
            </a:r>
            <a:r>
              <a:rPr lang="en-US" dirty="0">
                <a:solidFill>
                  <a:srgbClr val="4BACC6">
                    <a:lumMod val="75000"/>
                  </a:srgbClr>
                </a:solidFill>
              </a:rPr>
              <a:t>/(1+R)⁴…</a:t>
            </a:r>
            <a:r>
              <a:rPr lang="en-US" dirty="0" smtClean="0">
                <a:solidFill>
                  <a:srgbClr val="4BACC6">
                    <a:lumMod val="75000"/>
                  </a:srgbClr>
                </a:solidFill>
              </a:rPr>
              <a:t>…</a:t>
            </a:r>
          </a:p>
          <a:p>
            <a:r>
              <a:rPr lang="en-US" dirty="0" smtClean="0"/>
              <a:t>The </a:t>
            </a:r>
            <a:r>
              <a:rPr lang="en-US" dirty="0"/>
              <a:t>three cases we consider are the following:</a:t>
            </a:r>
          </a:p>
          <a:p>
            <a:pPr marL="0" indent="0">
              <a:buNone/>
            </a:pPr>
            <a:r>
              <a:rPr lang="en-US" dirty="0"/>
              <a:t>(1) The dividend has a zero growth rate,</a:t>
            </a:r>
          </a:p>
          <a:p>
            <a:pPr marL="0" indent="0">
              <a:buNone/>
            </a:pPr>
            <a:r>
              <a:rPr lang="en-US" dirty="0"/>
              <a:t>(2) the dividend grows at a constant rate, and </a:t>
            </a:r>
          </a:p>
          <a:p>
            <a:pPr marL="0" indent="0">
              <a:buNone/>
            </a:pPr>
            <a:r>
              <a:rPr lang="en-US" dirty="0"/>
              <a:t>(3) the dividend grows at a constant rate after</a:t>
            </a:r>
          </a:p>
          <a:p>
            <a:pPr marL="0" indent="0">
              <a:buNone/>
            </a:pPr>
            <a:r>
              <a:rPr lang="en-US" dirty="0"/>
              <a:t>	some length of time.</a:t>
            </a:r>
          </a:p>
          <a:p>
            <a:pPr marL="0" indent="0">
              <a:buNone/>
            </a:pPr>
            <a:endParaRPr lang="en-US" dirty="0" smtClean="0">
              <a:solidFill>
                <a:srgbClr val="4BACC6">
                  <a:lumMod val="75000"/>
                </a:srgbClr>
              </a:solidFill>
            </a:endParaRPr>
          </a:p>
          <a:p>
            <a:pPr marL="0" indent="0">
              <a:buNone/>
            </a:pPr>
            <a:endParaRPr lang="en-US" dirty="0" smtClean="0">
              <a:solidFill>
                <a:srgbClr val="4BACC6">
                  <a:lumMod val="75000"/>
                </a:srgbClr>
              </a:solidFill>
            </a:endParaRPr>
          </a:p>
          <a:p>
            <a:pPr marL="0" indent="0">
              <a:buNone/>
            </a:pPr>
            <a:endParaRPr lang="en-US" dirty="0" smtClean="0">
              <a:solidFill>
                <a:srgbClr val="4BACC6">
                  <a:lumMod val="75000"/>
                </a:srgbClr>
              </a:solidFill>
            </a:endParaRPr>
          </a:p>
          <a:p>
            <a:pPr marL="0" indent="0">
              <a:buNone/>
            </a:pPr>
            <a:endParaRPr lang="en-US" dirty="0"/>
          </a:p>
        </p:txBody>
      </p:sp>
    </p:spTree>
    <p:extLst>
      <p:ext uri="{BB962C8B-B14F-4D97-AF65-F5344CB8AC3E}">
        <p14:creationId xmlns:p14="http://schemas.microsoft.com/office/powerpoint/2010/main" val="18605712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624270"/>
          </a:xfrm>
        </p:spPr>
        <p:txBody>
          <a:bodyPr/>
          <a:lstStyle/>
          <a:p>
            <a:r>
              <a:rPr lang="en-US" dirty="0" smtClean="0"/>
              <a:t>Some Special Cases </a:t>
            </a:r>
            <a:endParaRPr lang="en-US" dirty="0"/>
          </a:p>
        </p:txBody>
      </p:sp>
      <p:sp>
        <p:nvSpPr>
          <p:cNvPr id="3" name="Content Placeholder 2"/>
          <p:cNvSpPr>
            <a:spLocks noGrp="1"/>
          </p:cNvSpPr>
          <p:nvPr>
            <p:ph idx="1"/>
          </p:nvPr>
        </p:nvSpPr>
        <p:spPr>
          <a:xfrm>
            <a:off x="498474" y="1431636"/>
            <a:ext cx="7556313" cy="5149273"/>
          </a:xfrm>
        </p:spPr>
        <p:txBody>
          <a:bodyPr>
            <a:normAutofit/>
          </a:bodyPr>
          <a:lstStyle/>
          <a:p>
            <a:r>
              <a:rPr lang="en-US" dirty="0" smtClean="0">
                <a:solidFill>
                  <a:schemeClr val="accent5"/>
                </a:solidFill>
              </a:rPr>
              <a:t>1. zero growth</a:t>
            </a:r>
          </a:p>
          <a:p>
            <a:pPr marL="0" indent="0">
              <a:buNone/>
            </a:pPr>
            <a:r>
              <a:rPr lang="en-US" dirty="0" smtClean="0"/>
              <a:t>D1=D2=D3=D4 = CONSTANT</a:t>
            </a:r>
          </a:p>
          <a:p>
            <a:pPr marL="0" indent="0">
              <a:buNone/>
            </a:pPr>
            <a:r>
              <a:rPr lang="en-US" dirty="0" smtClean="0"/>
              <a:t>Because the dividend is always the same, the stock can be viewed as ordinary perpetuity with a cash flow equal to D every period. </a:t>
            </a:r>
            <a:endParaRPr lang="en-US" dirty="0"/>
          </a:p>
          <a:p>
            <a:pPr marL="0" indent="0">
              <a:buNone/>
            </a:pPr>
            <a:r>
              <a:rPr lang="en-US" dirty="0" smtClean="0"/>
              <a:t>The value of the stock in this case: P0= D/R, where R is the required return.</a:t>
            </a:r>
          </a:p>
          <a:p>
            <a:pPr marL="0" indent="0">
              <a:buNone/>
            </a:pPr>
            <a:r>
              <a:rPr lang="en-US" dirty="0" smtClean="0"/>
              <a:t>Example: Suppose a company has a policy of paying a $10 per share dividend every year. If the policy is to be continued indefinitely, what is the value of the stock if the required return is 20%?</a:t>
            </a:r>
          </a:p>
          <a:p>
            <a:pPr marL="0" indent="0">
              <a:buNone/>
            </a:pPr>
            <a:r>
              <a:rPr lang="en-US" dirty="0" smtClean="0"/>
              <a:t>The stock is worth $10/0.20 = $50 per share. </a:t>
            </a:r>
            <a:endParaRPr lang="en-US" dirty="0"/>
          </a:p>
        </p:txBody>
      </p:sp>
    </p:spTree>
    <p:extLst>
      <p:ext uri="{BB962C8B-B14F-4D97-AF65-F5344CB8AC3E}">
        <p14:creationId xmlns:p14="http://schemas.microsoft.com/office/powerpoint/2010/main" val="16530675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832088"/>
          </a:xfrm>
        </p:spPr>
        <p:txBody>
          <a:bodyPr/>
          <a:lstStyle/>
          <a:p>
            <a:r>
              <a:rPr lang="en-US" dirty="0" smtClean="0"/>
              <a:t>Some Special Cases</a:t>
            </a:r>
            <a:endParaRPr lang="en-US" dirty="0"/>
          </a:p>
        </p:txBody>
      </p:sp>
      <p:sp>
        <p:nvSpPr>
          <p:cNvPr id="3" name="Content Placeholder 2"/>
          <p:cNvSpPr>
            <a:spLocks noGrp="1"/>
          </p:cNvSpPr>
          <p:nvPr>
            <p:ph idx="1"/>
          </p:nvPr>
        </p:nvSpPr>
        <p:spPr>
          <a:xfrm>
            <a:off x="498474" y="1316182"/>
            <a:ext cx="7556313" cy="5298181"/>
          </a:xfrm>
        </p:spPr>
        <p:txBody>
          <a:bodyPr/>
          <a:lstStyle/>
          <a:p>
            <a:r>
              <a:rPr lang="en-US" dirty="0" smtClean="0">
                <a:solidFill>
                  <a:srgbClr val="F7901E"/>
                </a:solidFill>
              </a:rPr>
              <a:t>2. Constant Growth</a:t>
            </a:r>
            <a:endParaRPr lang="en-US" dirty="0" smtClean="0">
              <a:solidFill>
                <a:schemeClr val="tx1"/>
              </a:solidFill>
            </a:endParaRPr>
          </a:p>
          <a:p>
            <a:pPr marL="0" indent="0">
              <a:buNone/>
            </a:pPr>
            <a:r>
              <a:rPr lang="en-US" dirty="0" smtClean="0">
                <a:solidFill>
                  <a:schemeClr val="tx1"/>
                </a:solidFill>
              </a:rPr>
              <a:t>Suppose we know that the dividend for some company always grows at a steady rate (g) if  we let (D0) be the dividend just paid, then the next dividend with be </a:t>
            </a:r>
          </a:p>
          <a:p>
            <a:pPr marL="0" indent="0">
              <a:buNone/>
            </a:pPr>
            <a:r>
              <a:rPr lang="en-US" dirty="0" smtClean="0">
                <a:solidFill>
                  <a:schemeClr val="tx1"/>
                </a:solidFill>
              </a:rPr>
              <a:t>D1= D0 (1+g)</a:t>
            </a:r>
          </a:p>
          <a:p>
            <a:pPr marL="0" indent="0">
              <a:buNone/>
            </a:pPr>
            <a:r>
              <a:rPr lang="en-US" dirty="0" smtClean="0">
                <a:solidFill>
                  <a:schemeClr val="tx1"/>
                </a:solidFill>
              </a:rPr>
              <a:t>As a rule :</a:t>
            </a:r>
          </a:p>
          <a:p>
            <a:pPr marL="0" indent="0">
              <a:buNone/>
            </a:pPr>
            <a:r>
              <a:rPr lang="en-US" dirty="0" smtClean="0">
                <a:solidFill>
                  <a:schemeClr val="tx1"/>
                </a:solidFill>
              </a:rPr>
              <a:t> </a:t>
            </a:r>
          </a:p>
          <a:p>
            <a:pPr marL="0" indent="0">
              <a:buNone/>
            </a:pPr>
            <a:r>
              <a:rPr lang="en-US" dirty="0" smtClean="0">
                <a:solidFill>
                  <a:schemeClr val="tx1"/>
                </a:solidFill>
              </a:rPr>
              <a:t> or </a:t>
            </a:r>
            <a:r>
              <a:rPr lang="en-US" dirty="0" err="1" smtClean="0">
                <a:solidFill>
                  <a:schemeClr val="tx1"/>
                </a:solidFill>
              </a:rPr>
              <a:t>Dt</a:t>
            </a:r>
            <a:r>
              <a:rPr lang="en-US" dirty="0" smtClean="0">
                <a:solidFill>
                  <a:schemeClr val="tx1"/>
                </a:solidFill>
              </a:rPr>
              <a:t> = D1 *  </a:t>
            </a:r>
            <a:r>
              <a:rPr lang="en-US" dirty="0"/>
              <a:t>(1+g)</a:t>
            </a:r>
            <a:r>
              <a:rPr lang="en-US" baseline="30000" dirty="0"/>
              <a:t> </a:t>
            </a:r>
            <a:r>
              <a:rPr lang="en-US" baseline="30000" dirty="0" smtClean="0"/>
              <a:t>t-1</a:t>
            </a:r>
            <a:endParaRPr lang="en-US" dirty="0" smtClean="0">
              <a:solidFill>
                <a:schemeClr val="tx1"/>
              </a:solidFill>
            </a:endParaRPr>
          </a:p>
          <a:p>
            <a:pPr marL="0" indent="0">
              <a:buNone/>
            </a:pPr>
            <a:r>
              <a:rPr lang="en-US" dirty="0" smtClean="0">
                <a:solidFill>
                  <a:schemeClr val="tx1"/>
                </a:solidFill>
              </a:rPr>
              <a:t>as we have seen before with cash flows that grows at a constant rate forever is called a growing perpetuity. </a:t>
            </a:r>
            <a:endParaRPr lang="en-US" sz="2800" dirty="0"/>
          </a:p>
        </p:txBody>
      </p:sp>
      <p:sp>
        <p:nvSpPr>
          <p:cNvPr id="4" name="Rectangle 3"/>
          <p:cNvSpPr/>
          <p:nvPr/>
        </p:nvSpPr>
        <p:spPr>
          <a:xfrm>
            <a:off x="955578" y="4074246"/>
            <a:ext cx="2124903" cy="62874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en-US" dirty="0" err="1" smtClean="0">
                <a:solidFill>
                  <a:schemeClr val="tx1"/>
                </a:solidFill>
              </a:rPr>
              <a:t>Dt</a:t>
            </a:r>
            <a:r>
              <a:rPr lang="en-US" dirty="0" smtClean="0">
                <a:solidFill>
                  <a:schemeClr val="tx1"/>
                </a:solidFill>
              </a:rPr>
              <a:t> = D0 *</a:t>
            </a:r>
            <a:r>
              <a:rPr lang="en-US" dirty="0" smtClean="0"/>
              <a:t>(1+g)</a:t>
            </a:r>
            <a:r>
              <a:rPr lang="en-US" baseline="30000" dirty="0" smtClean="0"/>
              <a:t> t</a:t>
            </a:r>
            <a:r>
              <a:rPr lang="en-US" dirty="0" smtClean="0"/>
              <a:t> </a:t>
            </a:r>
            <a:endParaRPr lang="en-US" dirty="0"/>
          </a:p>
        </p:txBody>
      </p:sp>
    </p:spTree>
    <p:extLst>
      <p:ext uri="{BB962C8B-B14F-4D97-AF65-F5344CB8AC3E}">
        <p14:creationId xmlns:p14="http://schemas.microsoft.com/office/powerpoint/2010/main" val="3390065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873988"/>
          </a:xfrm>
        </p:spPr>
        <p:txBody>
          <a:bodyPr/>
          <a:lstStyle/>
          <a:p>
            <a:r>
              <a:rPr lang="en-US" dirty="0" smtClean="0"/>
              <a:t>Constant Growth</a:t>
            </a:r>
            <a:endParaRPr lang="en-US" dirty="0"/>
          </a:p>
        </p:txBody>
      </p:sp>
      <p:sp>
        <p:nvSpPr>
          <p:cNvPr id="3" name="Content Placeholder 2"/>
          <p:cNvSpPr>
            <a:spLocks noGrp="1"/>
          </p:cNvSpPr>
          <p:nvPr>
            <p:ph idx="1"/>
          </p:nvPr>
        </p:nvSpPr>
        <p:spPr>
          <a:xfrm>
            <a:off x="498474" y="1358082"/>
            <a:ext cx="7556313" cy="4768081"/>
          </a:xfrm>
        </p:spPr>
        <p:txBody>
          <a:bodyPr/>
          <a:lstStyle/>
          <a:p>
            <a:r>
              <a:rPr lang="en-US" dirty="0" smtClean="0"/>
              <a:t>Example: </a:t>
            </a:r>
          </a:p>
          <a:p>
            <a:pPr marL="0" indent="0">
              <a:buNone/>
            </a:pPr>
            <a:r>
              <a:rPr lang="en-US" dirty="0" smtClean="0"/>
              <a:t>The </a:t>
            </a:r>
            <a:r>
              <a:rPr lang="en-US" dirty="0" err="1" smtClean="0"/>
              <a:t>Hedless</a:t>
            </a:r>
            <a:r>
              <a:rPr lang="en-US" dirty="0" smtClean="0"/>
              <a:t> Corporation has just paid a dividend of $4 per share. The dividend of this company grows at a steady rate of 8% per year. Based on this information, what will the dividend be in five years?</a:t>
            </a:r>
          </a:p>
          <a:p>
            <a:pPr marL="0" indent="0">
              <a:buNone/>
            </a:pPr>
            <a:r>
              <a:rPr lang="en-US" dirty="0" smtClean="0"/>
              <a:t>Here we have a $3 current amount that grows at 8% per year for five years. The future amount is:</a:t>
            </a:r>
          </a:p>
          <a:p>
            <a:pPr marL="0" indent="0">
              <a:buNone/>
            </a:pPr>
            <a:r>
              <a:rPr lang="en-US" dirty="0" smtClean="0"/>
              <a:t>$3 * (1.08)</a:t>
            </a:r>
            <a:r>
              <a:rPr lang="en-US" baseline="30000" dirty="0" smtClean="0"/>
              <a:t> 5</a:t>
            </a:r>
            <a:r>
              <a:rPr lang="en-US" dirty="0" smtClean="0"/>
              <a:t> = $4.41.</a:t>
            </a:r>
          </a:p>
          <a:p>
            <a:pPr marL="0" indent="0">
              <a:buNone/>
            </a:pPr>
            <a:r>
              <a:rPr lang="en-US" dirty="0" smtClean="0"/>
              <a:t>The dividend will increase by $1.41 over the coming five years.</a:t>
            </a:r>
            <a:endParaRPr lang="en-US" dirty="0"/>
          </a:p>
          <a:p>
            <a:pPr marL="0" indent="0">
              <a:buNone/>
            </a:pPr>
            <a:endParaRPr lang="en-US" dirty="0"/>
          </a:p>
        </p:txBody>
      </p:sp>
    </p:spTree>
    <p:extLst>
      <p:ext uri="{BB962C8B-B14F-4D97-AF65-F5344CB8AC3E}">
        <p14:creationId xmlns:p14="http://schemas.microsoft.com/office/powerpoint/2010/main" val="21199250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811114"/>
          </a:xfrm>
        </p:spPr>
        <p:txBody>
          <a:bodyPr/>
          <a:lstStyle/>
          <a:p>
            <a:endParaRPr lang="en-US" dirty="0"/>
          </a:p>
        </p:txBody>
      </p:sp>
      <p:sp>
        <p:nvSpPr>
          <p:cNvPr id="3" name="Content Placeholder 2"/>
          <p:cNvSpPr>
            <a:spLocks noGrp="1"/>
          </p:cNvSpPr>
          <p:nvPr>
            <p:ph idx="1"/>
          </p:nvPr>
        </p:nvSpPr>
        <p:spPr>
          <a:xfrm>
            <a:off x="498474" y="1408382"/>
            <a:ext cx="7556313" cy="5449618"/>
          </a:xfrm>
        </p:spPr>
        <p:txBody>
          <a:bodyPr/>
          <a:lstStyle/>
          <a:p>
            <a:r>
              <a:rPr lang="en-US" dirty="0" smtClean="0"/>
              <a:t>As long as the growth rate g is less than the discount rate r, the the present value of future cash flow or the value of the stock will be:</a:t>
            </a:r>
          </a:p>
          <a:p>
            <a:pPr marL="0" indent="0">
              <a:buNone/>
            </a:pPr>
            <a:r>
              <a:rPr lang="en-US" dirty="0" smtClean="0"/>
              <a:t>Po = Do * (1+g) / R-g  =  D1/R-g</a:t>
            </a:r>
          </a:p>
          <a:p>
            <a:pPr marL="0" indent="0">
              <a:buNone/>
            </a:pPr>
            <a:r>
              <a:rPr lang="en-US" dirty="0" smtClean="0"/>
              <a:t>And we call that </a:t>
            </a:r>
            <a:r>
              <a:rPr lang="en-US" dirty="0" smtClean="0">
                <a:solidFill>
                  <a:schemeClr val="accent6"/>
                </a:solidFill>
              </a:rPr>
              <a:t>the dividend growth model </a:t>
            </a:r>
          </a:p>
          <a:p>
            <a:pPr marL="0" indent="0">
              <a:buNone/>
            </a:pPr>
            <a:r>
              <a:rPr lang="en-US" dirty="0" err="1" smtClean="0"/>
              <a:t>Pt</a:t>
            </a:r>
            <a:r>
              <a:rPr lang="en-US" dirty="0" smtClean="0"/>
              <a:t>  </a:t>
            </a:r>
            <a:r>
              <a:rPr lang="en-US" dirty="0"/>
              <a:t>= </a:t>
            </a:r>
            <a:r>
              <a:rPr lang="en-US" dirty="0" err="1" smtClean="0"/>
              <a:t>Dt</a:t>
            </a:r>
            <a:r>
              <a:rPr lang="en-US" dirty="0" smtClean="0"/>
              <a:t> </a:t>
            </a:r>
            <a:r>
              <a:rPr lang="en-US" dirty="0"/>
              <a:t>* (1+g) / R-g  =  </a:t>
            </a:r>
            <a:r>
              <a:rPr lang="en-US" dirty="0" smtClean="0"/>
              <a:t>Dt+1/</a:t>
            </a:r>
            <a:r>
              <a:rPr lang="en-US" dirty="0"/>
              <a:t>R-</a:t>
            </a:r>
            <a:r>
              <a:rPr lang="en-US" dirty="0" smtClean="0"/>
              <a:t>g</a:t>
            </a:r>
          </a:p>
          <a:p>
            <a:pPr marL="0" indent="0">
              <a:buNone/>
            </a:pPr>
            <a:r>
              <a:rPr lang="en-US" dirty="0" smtClean="0"/>
              <a:t>Example: Suppose Do= $2.30, R is 13% and g is 5% then the price:</a:t>
            </a:r>
            <a:r>
              <a:rPr lang="ar-sa" dirty="0" smtClean="0"/>
              <a:t> </a:t>
            </a:r>
          </a:p>
          <a:p>
            <a:pPr marL="0" indent="0">
              <a:buNone/>
            </a:pPr>
            <a:r>
              <a:rPr lang="en-US" dirty="0" smtClean="0"/>
              <a:t>Po = Do * (1+g)/(r-g)</a:t>
            </a:r>
          </a:p>
          <a:p>
            <a:pPr marL="0" indent="0">
              <a:buNone/>
            </a:pPr>
            <a:r>
              <a:rPr lang="en-US" dirty="0" smtClean="0"/>
              <a:t>= $2.30 * 1.05/ (0.13-0.05)</a:t>
            </a:r>
          </a:p>
          <a:p>
            <a:pPr marL="0" indent="0">
              <a:buNone/>
            </a:pPr>
            <a:r>
              <a:rPr lang="en-US" dirty="0" smtClean="0"/>
              <a:t>= $30.19</a:t>
            </a:r>
            <a:endParaRPr lang="en-US" dirty="0"/>
          </a:p>
          <a:p>
            <a:pPr marL="0" indent="0">
              <a:buNone/>
            </a:pPr>
            <a:endParaRPr lang="en-US" dirty="0" smtClean="0">
              <a:solidFill>
                <a:schemeClr val="accent6"/>
              </a:solidFill>
            </a:endParaRPr>
          </a:p>
          <a:p>
            <a:pPr marL="0" indent="0">
              <a:buNone/>
            </a:pPr>
            <a:endParaRPr lang="en-US" dirty="0">
              <a:solidFill>
                <a:schemeClr val="accent6"/>
              </a:solidFill>
            </a:endParaRPr>
          </a:p>
        </p:txBody>
      </p:sp>
    </p:spTree>
    <p:extLst>
      <p:ext uri="{BB962C8B-B14F-4D97-AF65-F5344CB8AC3E}">
        <p14:creationId xmlns:p14="http://schemas.microsoft.com/office/powerpoint/2010/main" val="26969329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98474" y="1600200"/>
            <a:ext cx="7556313" cy="4525963"/>
          </a:xfrm>
        </p:spPr>
        <p:txBody>
          <a:bodyPr/>
          <a:lstStyle/>
          <a:p>
            <a:r>
              <a:rPr lang="en-US" dirty="0" smtClean="0"/>
              <a:t>Within the same example, suppose we are interested in the price of the stock in five years p5?</a:t>
            </a:r>
          </a:p>
          <a:p>
            <a:pPr marL="0" indent="0">
              <a:buNone/>
            </a:pPr>
            <a:r>
              <a:rPr lang="en-US" dirty="0" smtClean="0"/>
              <a:t>To find it, we need to find the dividend in year 5 D5:</a:t>
            </a:r>
          </a:p>
          <a:p>
            <a:pPr marL="0" indent="0">
              <a:buNone/>
            </a:pPr>
            <a:r>
              <a:rPr lang="en-US" dirty="0" smtClean="0"/>
              <a:t>D5 = $2.30 * </a:t>
            </a:r>
            <a:r>
              <a:rPr lang="en-US" dirty="0"/>
              <a:t>(</a:t>
            </a:r>
            <a:r>
              <a:rPr lang="en-US" dirty="0" smtClean="0"/>
              <a:t>1.05)</a:t>
            </a:r>
            <a:r>
              <a:rPr lang="en-US" baseline="30000" dirty="0" smtClean="0"/>
              <a:t> 5 </a:t>
            </a:r>
            <a:r>
              <a:rPr lang="en-US" dirty="0" smtClean="0"/>
              <a:t>  = $2.935</a:t>
            </a:r>
          </a:p>
          <a:p>
            <a:pPr marL="0" indent="0">
              <a:buNone/>
            </a:pPr>
            <a:r>
              <a:rPr lang="en-US" dirty="0" smtClean="0"/>
              <a:t>Then from the dividend growth model we get the price of the stock in five years:</a:t>
            </a:r>
          </a:p>
          <a:p>
            <a:pPr marL="0" indent="0">
              <a:buNone/>
            </a:pPr>
            <a:r>
              <a:rPr lang="en-US" dirty="0" smtClean="0"/>
              <a:t>P5= D5 * (1+g)/R-g  = $2.935 * 1.05/ 0.13-0.05 = $38.53 </a:t>
            </a:r>
            <a:endParaRPr lang="en-US" dirty="0"/>
          </a:p>
        </p:txBody>
      </p:sp>
    </p:spTree>
    <p:extLst>
      <p:ext uri="{BB962C8B-B14F-4D97-AF65-F5344CB8AC3E}">
        <p14:creationId xmlns:p14="http://schemas.microsoft.com/office/powerpoint/2010/main" val="15425335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98474" y="1710178"/>
            <a:ext cx="7556313" cy="4415986"/>
          </a:xfrm>
        </p:spPr>
        <p:txBody>
          <a:bodyPr>
            <a:normAutofit lnSpcReduction="10000"/>
          </a:bodyPr>
          <a:lstStyle/>
          <a:p>
            <a:r>
              <a:rPr lang="en-US" dirty="0" smtClean="0"/>
              <a:t>Example : The next dividend for the Gordon Growth Company will be $4 per share. Investors require a 16 percent return on such companies. The dividend increases by 6% every year. Based on the dividend growth model, what is the value of the stock today? What is the value of the stock in four years?</a:t>
            </a:r>
          </a:p>
          <a:p>
            <a:pPr marL="0" indent="0">
              <a:buNone/>
            </a:pPr>
            <a:r>
              <a:rPr lang="en-US" dirty="0" smtClean="0"/>
              <a:t>The tricky part here is that we are given D1 not Do so we wont multiply $4 by (1+g). The price per share is:</a:t>
            </a:r>
          </a:p>
          <a:p>
            <a:pPr marL="0" indent="0">
              <a:buNone/>
            </a:pPr>
            <a:r>
              <a:rPr lang="en-US" dirty="0" smtClean="0"/>
              <a:t>Po = D1/(R-g)</a:t>
            </a:r>
          </a:p>
          <a:p>
            <a:pPr marL="0" indent="0">
              <a:buNone/>
            </a:pPr>
            <a:r>
              <a:rPr lang="en-US" dirty="0" smtClean="0"/>
              <a:t>= $4/ (0.26-0.06) </a:t>
            </a:r>
          </a:p>
          <a:p>
            <a:pPr marL="0" indent="0">
              <a:buNone/>
            </a:pPr>
            <a:r>
              <a:rPr lang="en-US" dirty="0" smtClean="0"/>
              <a:t>= $ 40</a:t>
            </a:r>
            <a:endParaRPr lang="en-US" dirty="0"/>
          </a:p>
        </p:txBody>
      </p:sp>
    </p:spTree>
    <p:extLst>
      <p:ext uri="{BB962C8B-B14F-4D97-AF65-F5344CB8AC3E}">
        <p14:creationId xmlns:p14="http://schemas.microsoft.com/office/powerpoint/2010/main" val="9872752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635066"/>
          </a:xfrm>
        </p:spPr>
        <p:txBody>
          <a:bodyPr/>
          <a:lstStyle/>
          <a:p>
            <a:r>
              <a:rPr lang="en-US" dirty="0" smtClean="0"/>
              <a:t>Continue the Example</a:t>
            </a:r>
            <a:endParaRPr lang="en-US" dirty="0"/>
          </a:p>
        </p:txBody>
      </p:sp>
      <p:sp>
        <p:nvSpPr>
          <p:cNvPr id="3" name="Content Placeholder 2"/>
          <p:cNvSpPr>
            <a:spLocks noGrp="1"/>
          </p:cNvSpPr>
          <p:nvPr>
            <p:ph idx="1"/>
          </p:nvPr>
        </p:nvSpPr>
        <p:spPr>
          <a:xfrm>
            <a:off x="498474" y="1320358"/>
            <a:ext cx="7556313" cy="4979633"/>
          </a:xfrm>
        </p:spPr>
        <p:txBody>
          <a:bodyPr/>
          <a:lstStyle/>
          <a:p>
            <a:r>
              <a:rPr lang="en-US" dirty="0" smtClean="0"/>
              <a:t>The value of the stock in four years?</a:t>
            </a:r>
          </a:p>
          <a:p>
            <a:pPr marL="0" indent="0">
              <a:buNone/>
            </a:pPr>
            <a:r>
              <a:rPr lang="en-US" dirty="0" smtClean="0"/>
              <a:t>We need to find D4 </a:t>
            </a:r>
          </a:p>
          <a:p>
            <a:pPr marL="0" indent="0">
              <a:buNone/>
            </a:pPr>
            <a:r>
              <a:rPr lang="en-US" dirty="0" smtClean="0"/>
              <a:t>D4 = D1 (</a:t>
            </a:r>
            <a:r>
              <a:rPr lang="en-US" dirty="0"/>
              <a:t>1+g)</a:t>
            </a:r>
            <a:r>
              <a:rPr lang="en-US" baseline="30000" dirty="0"/>
              <a:t> </a:t>
            </a:r>
            <a:r>
              <a:rPr lang="en-US" baseline="30000" dirty="0" smtClean="0"/>
              <a:t>3</a:t>
            </a:r>
            <a:r>
              <a:rPr lang="en-US" dirty="0" smtClean="0"/>
              <a:t> = $4 *</a:t>
            </a:r>
            <a:r>
              <a:rPr lang="en-US" dirty="0"/>
              <a:t>(</a:t>
            </a:r>
            <a:r>
              <a:rPr lang="en-US" dirty="0" smtClean="0"/>
              <a:t>1.06)</a:t>
            </a:r>
            <a:r>
              <a:rPr lang="en-US" baseline="30000" dirty="0" smtClean="0"/>
              <a:t> 3 </a:t>
            </a:r>
            <a:r>
              <a:rPr lang="en-US" dirty="0" smtClean="0"/>
              <a:t> = $4.764</a:t>
            </a:r>
          </a:p>
          <a:p>
            <a:pPr marL="0" indent="0">
              <a:buNone/>
            </a:pPr>
            <a:r>
              <a:rPr lang="en-US" dirty="0" smtClean="0"/>
              <a:t>The price in four years using the dividend growth model:</a:t>
            </a:r>
          </a:p>
          <a:p>
            <a:pPr marL="0" indent="0">
              <a:buNone/>
            </a:pPr>
            <a:r>
              <a:rPr lang="en-US" dirty="0" smtClean="0"/>
              <a:t>P4= D4 * </a:t>
            </a:r>
            <a:r>
              <a:rPr lang="en-US" dirty="0"/>
              <a:t>(1+g)</a:t>
            </a:r>
            <a:r>
              <a:rPr lang="en-US" baseline="30000" dirty="0"/>
              <a:t> </a:t>
            </a:r>
            <a:r>
              <a:rPr lang="en-US" dirty="0" smtClean="0"/>
              <a:t> /r-g</a:t>
            </a:r>
          </a:p>
          <a:p>
            <a:pPr marL="0" indent="0">
              <a:buNone/>
            </a:pPr>
            <a:r>
              <a:rPr lang="en-US" dirty="0"/>
              <a:t> </a:t>
            </a:r>
            <a:r>
              <a:rPr lang="en-US" dirty="0" smtClean="0"/>
              <a:t>   = $4.764 *1.06 (0.16- 0.06)</a:t>
            </a:r>
          </a:p>
          <a:p>
            <a:pPr marL="0" indent="0">
              <a:buNone/>
            </a:pPr>
            <a:r>
              <a:rPr lang="en-US" dirty="0"/>
              <a:t> </a:t>
            </a:r>
            <a:r>
              <a:rPr lang="en-US" dirty="0" smtClean="0"/>
              <a:t> = $50.50 </a:t>
            </a:r>
          </a:p>
          <a:p>
            <a:pPr marL="0" indent="0">
              <a:buNone/>
            </a:pPr>
            <a:r>
              <a:rPr lang="en-US" dirty="0" smtClean="0"/>
              <a:t>Or by finding the future value of </a:t>
            </a:r>
            <a:r>
              <a:rPr lang="en-US" dirty="0" err="1" smtClean="0"/>
              <a:t>po</a:t>
            </a:r>
            <a:endParaRPr lang="en-US" dirty="0" smtClean="0"/>
          </a:p>
          <a:p>
            <a:pPr marL="0" indent="0">
              <a:buNone/>
            </a:pPr>
            <a:r>
              <a:rPr lang="en-US" dirty="0" smtClean="0"/>
              <a:t>P4 = p0 *</a:t>
            </a:r>
            <a:r>
              <a:rPr lang="en-US" dirty="0"/>
              <a:t>(1</a:t>
            </a:r>
            <a:r>
              <a:rPr lang="en-US" dirty="0" smtClean="0"/>
              <a:t>+r)</a:t>
            </a:r>
            <a:r>
              <a:rPr lang="en-US" baseline="30000" dirty="0" smtClean="0"/>
              <a:t> t</a:t>
            </a:r>
            <a:r>
              <a:rPr lang="en-US" dirty="0" smtClean="0"/>
              <a:t> =  50 * </a:t>
            </a:r>
            <a:r>
              <a:rPr lang="en-US" dirty="0"/>
              <a:t>(</a:t>
            </a:r>
            <a:r>
              <a:rPr lang="en-US" dirty="0" smtClean="0"/>
              <a:t>1.06)</a:t>
            </a:r>
            <a:r>
              <a:rPr lang="en-US" baseline="30000" dirty="0" smtClean="0"/>
              <a:t> 4</a:t>
            </a:r>
            <a:r>
              <a:rPr lang="en-US" dirty="0" smtClean="0"/>
              <a:t> = $50.50</a:t>
            </a:r>
            <a:endParaRPr lang="en-US" dirty="0"/>
          </a:p>
          <a:p>
            <a:pPr marL="0" indent="0">
              <a:buNone/>
            </a:pPr>
            <a:endParaRPr lang="en-US" dirty="0"/>
          </a:p>
          <a:p>
            <a:pPr marL="0" indent="0">
              <a:buNone/>
            </a:pPr>
            <a:endParaRPr lang="en-US" dirty="0"/>
          </a:p>
          <a:p>
            <a:pPr marL="0" indent="0">
              <a:buNone/>
            </a:pPr>
            <a:endParaRPr lang="en-US" dirty="0" smtClean="0"/>
          </a:p>
          <a:p>
            <a:pPr marL="0" indent="0">
              <a:buNone/>
            </a:pPr>
            <a:endParaRPr lang="en-US" dirty="0" smtClean="0"/>
          </a:p>
          <a:p>
            <a:pPr marL="0" indent="0">
              <a:buNone/>
            </a:pPr>
            <a:endParaRPr lang="en-US" dirty="0" smtClean="0"/>
          </a:p>
        </p:txBody>
      </p:sp>
    </p:spTree>
    <p:extLst>
      <p:ext uri="{BB962C8B-B14F-4D97-AF65-F5344CB8AC3E}">
        <p14:creationId xmlns:p14="http://schemas.microsoft.com/office/powerpoint/2010/main" val="1440131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832088"/>
          </a:xfrm>
        </p:spPr>
        <p:txBody>
          <a:bodyPr/>
          <a:lstStyle/>
          <a:p>
            <a:r>
              <a:rPr lang="en-US" sz="2800" b="1" dirty="0"/>
              <a:t>Features of Common and Proffered Stocks</a:t>
            </a:r>
            <a:r>
              <a:rPr lang="en-US" sz="2800" dirty="0"/>
              <a:t> </a:t>
            </a:r>
          </a:p>
        </p:txBody>
      </p:sp>
      <p:sp>
        <p:nvSpPr>
          <p:cNvPr id="3" name="Content Placeholder 2"/>
          <p:cNvSpPr>
            <a:spLocks noGrp="1"/>
          </p:cNvSpPr>
          <p:nvPr>
            <p:ph idx="1"/>
          </p:nvPr>
        </p:nvSpPr>
        <p:spPr>
          <a:xfrm>
            <a:off x="498474" y="1043712"/>
            <a:ext cx="7556313" cy="5082452"/>
          </a:xfrm>
        </p:spPr>
        <p:txBody>
          <a:bodyPr>
            <a:normAutofit fontScale="40000" lnSpcReduction="20000"/>
          </a:bodyPr>
          <a:lstStyle/>
          <a:p>
            <a:r>
              <a:rPr lang="en-US" sz="3400" b="1" dirty="0"/>
              <a:t>First: Common Stock</a:t>
            </a:r>
            <a:endParaRPr lang="en-US" sz="3400" dirty="0"/>
          </a:p>
          <a:p>
            <a:pPr marL="0" indent="0">
              <a:buNone/>
            </a:pPr>
            <a:r>
              <a:rPr lang="en-US" sz="3400" b="1" dirty="0"/>
              <a:t>Definition: </a:t>
            </a:r>
            <a:r>
              <a:rPr lang="en-US" sz="3400" dirty="0"/>
              <a:t>Equity with no priority in dividend or in bankruptcy.</a:t>
            </a:r>
          </a:p>
          <a:p>
            <a:r>
              <a:rPr lang="en-US" sz="5000" b="1" dirty="0">
                <a:solidFill>
                  <a:schemeClr val="accent5"/>
                </a:solidFill>
              </a:rPr>
              <a:t>Stockholder rights:</a:t>
            </a:r>
            <a:endParaRPr lang="en-US" sz="5000" dirty="0">
              <a:solidFill>
                <a:schemeClr val="accent5"/>
              </a:solidFill>
            </a:endParaRPr>
          </a:p>
          <a:p>
            <a:pPr marL="0" lvl="0" indent="0">
              <a:buNone/>
            </a:pPr>
            <a:r>
              <a:rPr lang="en-US" sz="3400" b="1" dirty="0" smtClean="0">
                <a:solidFill>
                  <a:schemeClr val="accent6"/>
                </a:solidFill>
              </a:rPr>
              <a:t>1. Voting </a:t>
            </a:r>
            <a:r>
              <a:rPr lang="en-US" sz="3400" b="1" dirty="0">
                <a:solidFill>
                  <a:schemeClr val="accent6"/>
                </a:solidFill>
              </a:rPr>
              <a:t>right:</a:t>
            </a:r>
            <a:endParaRPr lang="en-US" sz="3400" dirty="0">
              <a:solidFill>
                <a:schemeClr val="accent6"/>
              </a:solidFill>
            </a:endParaRPr>
          </a:p>
          <a:p>
            <a:pPr>
              <a:buFont typeface="Wingdings" charset="2"/>
              <a:buChar char="Ø"/>
            </a:pPr>
            <a:r>
              <a:rPr lang="en-US" sz="3400" b="1" dirty="0" smtClean="0"/>
              <a:t> </a:t>
            </a:r>
            <a:r>
              <a:rPr lang="en-US" sz="3400" dirty="0"/>
              <a:t>Shareholders control the corporation through the right to elect directors.</a:t>
            </a:r>
          </a:p>
          <a:p>
            <a:pPr lvl="0">
              <a:buFont typeface="Wingdings" charset="2"/>
              <a:buChar char="Ø"/>
            </a:pPr>
            <a:r>
              <a:rPr lang="en-US" sz="3400" dirty="0"/>
              <a:t>Shareholders elect board of directors who in turn hire managers to run the company.</a:t>
            </a:r>
          </a:p>
          <a:p>
            <a:pPr lvl="0">
              <a:buFont typeface="Wingdings" charset="2"/>
              <a:buChar char="Ø"/>
            </a:pPr>
            <a:r>
              <a:rPr lang="en-US" sz="3400" dirty="0"/>
              <a:t>Directors are elected each year at an annual meeting.</a:t>
            </a:r>
          </a:p>
          <a:p>
            <a:pPr lvl="0">
              <a:buFont typeface="Wingdings" charset="2"/>
              <a:buChar char="Ø"/>
            </a:pPr>
            <a:r>
              <a:rPr lang="en-US" sz="3400" dirty="0"/>
              <a:t> The general idea of voting is: “one share, one vote”, the golden rule (as much stocks you have, as much as you have a power in electing the board)</a:t>
            </a:r>
          </a:p>
          <a:p>
            <a:pPr lvl="0">
              <a:buFont typeface="Wingdings" charset="2"/>
              <a:buChar char="Ø"/>
            </a:pPr>
            <a:r>
              <a:rPr lang="en-US" sz="3400" dirty="0"/>
              <a:t>The mechanism for electing directors is either: </a:t>
            </a:r>
          </a:p>
          <a:p>
            <a:pPr marL="0" lvl="0" indent="0">
              <a:buNone/>
            </a:pPr>
            <a:r>
              <a:rPr lang="en-US" sz="3400" i="1" dirty="0" smtClean="0"/>
              <a:t>                    A.  Straight </a:t>
            </a:r>
            <a:r>
              <a:rPr lang="en-US" sz="3400" i="1" dirty="0"/>
              <a:t>Voting</a:t>
            </a:r>
            <a:endParaRPr lang="en-US" sz="3400" dirty="0"/>
          </a:p>
          <a:p>
            <a:pPr marL="0" lvl="0" indent="0">
              <a:buNone/>
            </a:pPr>
            <a:r>
              <a:rPr lang="en-US" sz="3400" i="1" dirty="0" smtClean="0"/>
              <a:t>                    B. Cumulative </a:t>
            </a:r>
            <a:r>
              <a:rPr lang="en-US" sz="3400" i="1" dirty="0"/>
              <a:t>Voting </a:t>
            </a:r>
            <a:endParaRPr lang="en-US" sz="3400" dirty="0"/>
          </a:p>
          <a:p>
            <a:pPr marL="0" indent="0">
              <a:buNone/>
            </a:pPr>
            <a:endParaRPr lang="en-US" dirty="0"/>
          </a:p>
        </p:txBody>
      </p:sp>
    </p:spTree>
    <p:extLst>
      <p:ext uri="{BB962C8B-B14F-4D97-AF65-F5344CB8AC3E}">
        <p14:creationId xmlns:p14="http://schemas.microsoft.com/office/powerpoint/2010/main" val="30210874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798539"/>
          </a:xfrm>
        </p:spPr>
        <p:txBody>
          <a:bodyPr/>
          <a:lstStyle/>
          <a:p>
            <a:r>
              <a:rPr lang="en-US" dirty="0" smtClean="0"/>
              <a:t>Non Constant Growth</a:t>
            </a:r>
            <a:endParaRPr lang="en-US" dirty="0"/>
          </a:p>
        </p:txBody>
      </p:sp>
      <p:sp>
        <p:nvSpPr>
          <p:cNvPr id="3" name="Content Placeholder 2"/>
          <p:cNvSpPr>
            <a:spLocks noGrp="1"/>
          </p:cNvSpPr>
          <p:nvPr>
            <p:ph idx="1"/>
          </p:nvPr>
        </p:nvSpPr>
        <p:spPr>
          <a:xfrm>
            <a:off x="498474" y="1282634"/>
            <a:ext cx="7556313" cy="5407178"/>
          </a:xfrm>
        </p:spPr>
        <p:txBody>
          <a:bodyPr>
            <a:normAutofit fontScale="92500" lnSpcReduction="10000"/>
          </a:bodyPr>
          <a:lstStyle/>
          <a:p>
            <a:r>
              <a:rPr lang="en-US" dirty="0" smtClean="0"/>
              <a:t>Example: company that is currently not paying dividends, you predict that , in five years, the company will pay a dividend for the first time. The dividend will be $0.50 per share. You then expect that the dividend will grow at a rate of 10% per year indefinitely. The required return on companies such as this one is 20%. What is the price of the stock today?</a:t>
            </a:r>
          </a:p>
          <a:p>
            <a:pPr marL="0" indent="0">
              <a:buNone/>
            </a:pPr>
            <a:r>
              <a:rPr lang="en-US" dirty="0" smtClean="0"/>
              <a:t>We first need to know what will be the value of the stock when the company starts to pay dividend then find the present value of that to get the value of the stock today.</a:t>
            </a:r>
          </a:p>
          <a:p>
            <a:pPr marL="0" indent="0">
              <a:buNone/>
            </a:pPr>
            <a:r>
              <a:rPr lang="en-US" dirty="0" smtClean="0"/>
              <a:t>The company starts paying dividend at D5 </a:t>
            </a:r>
          </a:p>
          <a:p>
            <a:pPr marL="0" indent="0">
              <a:buNone/>
            </a:pPr>
            <a:r>
              <a:rPr lang="en-US" dirty="0" smtClean="0"/>
              <a:t>So we can find P4= D4 (1+g)/R-g</a:t>
            </a:r>
          </a:p>
          <a:p>
            <a:pPr marL="0" indent="0">
              <a:buNone/>
            </a:pPr>
            <a:r>
              <a:rPr lang="en-US" dirty="0" smtClean="0"/>
              <a:t>                                 = D5 /r-g</a:t>
            </a:r>
          </a:p>
          <a:p>
            <a:pPr marL="0" indent="0">
              <a:buNone/>
            </a:pPr>
            <a:r>
              <a:rPr lang="en-US" dirty="0"/>
              <a:t> </a:t>
            </a:r>
            <a:r>
              <a:rPr lang="en-US" dirty="0" smtClean="0"/>
              <a:t>		 = $0.5/ (0.20-0.10)</a:t>
            </a:r>
          </a:p>
          <a:p>
            <a:pPr marL="0" indent="0">
              <a:buNone/>
            </a:pPr>
            <a:r>
              <a:rPr lang="en-US" dirty="0"/>
              <a:t>	</a:t>
            </a:r>
            <a:r>
              <a:rPr lang="en-US" dirty="0" smtClean="0"/>
              <a:t>	= $5</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595951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so the stock will worth $5 in four years.</a:t>
            </a:r>
          </a:p>
          <a:p>
            <a:pPr marL="0" indent="0">
              <a:buNone/>
            </a:pPr>
            <a:r>
              <a:rPr lang="en-US" dirty="0" smtClean="0"/>
              <a:t>Then p0 or the value today = $5/1.20</a:t>
            </a:r>
            <a:r>
              <a:rPr lang="en-US" baseline="30000" dirty="0" smtClean="0"/>
              <a:t> 4</a:t>
            </a:r>
            <a:r>
              <a:rPr lang="en-US" dirty="0" smtClean="0"/>
              <a:t> = $2.41.</a:t>
            </a:r>
          </a:p>
          <a:p>
            <a:pPr marL="0" indent="0">
              <a:buNone/>
            </a:pPr>
            <a:endParaRPr lang="en-US" dirty="0"/>
          </a:p>
          <a:p>
            <a:pPr marL="0" indent="0">
              <a:buNone/>
            </a:pPr>
            <a:r>
              <a:rPr lang="en-US" dirty="0" smtClean="0"/>
              <a:t>What if the dividend is not zero in the first few years???</a:t>
            </a:r>
            <a:endParaRPr lang="en-US" dirty="0"/>
          </a:p>
        </p:txBody>
      </p:sp>
    </p:spTree>
    <p:extLst>
      <p:ext uri="{BB962C8B-B14F-4D97-AF65-F5344CB8AC3E}">
        <p14:creationId xmlns:p14="http://schemas.microsoft.com/office/powerpoint/2010/main" val="25675397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760815"/>
          </a:xfrm>
        </p:spPr>
        <p:txBody>
          <a:bodyPr/>
          <a:lstStyle/>
          <a:p>
            <a:endParaRPr lang="en-US" dirty="0"/>
          </a:p>
        </p:txBody>
      </p:sp>
      <p:sp>
        <p:nvSpPr>
          <p:cNvPr id="3" name="Content Placeholder 2"/>
          <p:cNvSpPr>
            <a:spLocks noGrp="1"/>
          </p:cNvSpPr>
          <p:nvPr>
            <p:ph idx="1"/>
          </p:nvPr>
        </p:nvSpPr>
        <p:spPr>
          <a:xfrm>
            <a:off x="498474" y="1433532"/>
            <a:ext cx="7556313" cy="4692632"/>
          </a:xfrm>
        </p:spPr>
        <p:txBody>
          <a:bodyPr>
            <a:normAutofit lnSpcReduction="10000"/>
          </a:bodyPr>
          <a:lstStyle/>
          <a:p>
            <a:r>
              <a:rPr lang="en-US" dirty="0" smtClean="0"/>
              <a:t>Example: suppose </a:t>
            </a:r>
            <a:r>
              <a:rPr lang="en-US" dirty="0"/>
              <a:t>you have come up with the following dividend forecasts for the next three years: </a:t>
            </a:r>
            <a:endParaRPr lang="en-US" dirty="0" smtClean="0"/>
          </a:p>
          <a:p>
            <a:endParaRPr lang="en-US" dirty="0"/>
          </a:p>
          <a:p>
            <a:endParaRPr lang="en-US" dirty="0" smtClean="0"/>
          </a:p>
          <a:p>
            <a:pPr marL="0" indent="0">
              <a:buNone/>
            </a:pPr>
            <a:r>
              <a:rPr lang="en-US" dirty="0" smtClean="0"/>
              <a:t>After </a:t>
            </a:r>
            <a:r>
              <a:rPr lang="en-US" dirty="0"/>
              <a:t>the third year, the dividend will grow at a constant rate of 5 percent per year. The required return is 10 percent. What is the value of the stock today? </a:t>
            </a:r>
            <a:endParaRPr lang="en-US" dirty="0" smtClean="0"/>
          </a:p>
          <a:p>
            <a:pPr marL="0" indent="0">
              <a:buNone/>
            </a:pPr>
            <a:r>
              <a:rPr lang="en-US" dirty="0"/>
              <a:t>for this problem, constant growth starts at time 3. This means we can use our </a:t>
            </a:r>
            <a:r>
              <a:rPr lang="en-US" dirty="0" smtClean="0"/>
              <a:t>constant </a:t>
            </a:r>
            <a:r>
              <a:rPr lang="en-US" dirty="0"/>
              <a:t>growth model to determine the stock price at time 3, </a:t>
            </a:r>
            <a:r>
              <a:rPr lang="en-US" i="1" dirty="0"/>
              <a:t>P</a:t>
            </a:r>
            <a:r>
              <a:rPr lang="en-US" dirty="0"/>
              <a:t>3. By far the most common mistake in this situation is to incorrectly identify the start of the constant growth phase and, as a result, calculate the future stock price at the wrong time. </a:t>
            </a:r>
            <a:endParaRPr lang="en-US" dirty="0"/>
          </a:p>
          <a:p>
            <a:pPr marL="0" indent="0">
              <a:buNone/>
            </a:pPr>
            <a:endParaRPr lang="en-US" dirty="0"/>
          </a:p>
          <a:p>
            <a:pPr marL="0" indent="0">
              <a:buNone/>
            </a:pPr>
            <a:endParaRPr lang="en-US" dirty="0"/>
          </a:p>
          <a:p>
            <a:endParaRPr lang="en-US" dirty="0"/>
          </a:p>
        </p:txBody>
      </p:sp>
      <p:pic>
        <p:nvPicPr>
          <p:cNvPr id="4" name="Picture 3" descr="Screen Shot 2016-04-14 at 12.16.52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2130" y="2037123"/>
            <a:ext cx="2736140" cy="1244909"/>
          </a:xfrm>
          <a:prstGeom prst="rect">
            <a:avLst/>
          </a:prstGeom>
        </p:spPr>
      </p:pic>
    </p:spTree>
    <p:extLst>
      <p:ext uri="{BB962C8B-B14F-4D97-AF65-F5344CB8AC3E}">
        <p14:creationId xmlns:p14="http://schemas.microsoft.com/office/powerpoint/2010/main" val="38145760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98474" y="1600200"/>
            <a:ext cx="7556313" cy="4525963"/>
          </a:xfrm>
        </p:spPr>
        <p:txBody>
          <a:bodyPr/>
          <a:lstStyle/>
          <a:p>
            <a:pPr marL="0" indent="0">
              <a:buNone/>
            </a:pPr>
            <a:r>
              <a:rPr lang="en-US" dirty="0"/>
              <a:t>To </a:t>
            </a:r>
            <a:r>
              <a:rPr lang="en-US" dirty="0" smtClean="0"/>
              <a:t>calculate </a:t>
            </a:r>
            <a:r>
              <a:rPr lang="en-US" dirty="0"/>
              <a:t>this present value, we first have to compute the present value of the stock price three </a:t>
            </a:r>
            <a:r>
              <a:rPr lang="en-US" dirty="0" smtClean="0"/>
              <a:t>years, </a:t>
            </a:r>
            <a:r>
              <a:rPr lang="en-US" dirty="0"/>
              <a:t>then have to add in the present value of the </a:t>
            </a:r>
            <a:endParaRPr lang="en-US" dirty="0"/>
          </a:p>
          <a:p>
            <a:r>
              <a:rPr lang="en-US" dirty="0" smtClean="0"/>
              <a:t> </a:t>
            </a:r>
            <a:r>
              <a:rPr lang="en-US" dirty="0"/>
              <a:t>dividends that will be paid between now and then. So, the price in three years is: </a:t>
            </a:r>
            <a:endParaRPr lang="en-US" dirty="0"/>
          </a:p>
          <a:p>
            <a:r>
              <a:rPr lang="en-US" i="1" dirty="0" smtClean="0"/>
              <a:t>P</a:t>
            </a:r>
            <a:r>
              <a:rPr lang="en-US" dirty="0" smtClean="0"/>
              <a:t>3= </a:t>
            </a:r>
            <a:r>
              <a:rPr lang="en-US" dirty="0"/>
              <a:t>􏰀</a:t>
            </a:r>
            <a:r>
              <a:rPr lang="en-US" i="1" dirty="0"/>
              <a:t>D</a:t>
            </a:r>
            <a:r>
              <a:rPr lang="en-US" dirty="0"/>
              <a:t>3 􏰃(</a:t>
            </a:r>
            <a:r>
              <a:rPr lang="en-US" dirty="0" smtClean="0"/>
              <a:t>1+􏰁</a:t>
            </a:r>
            <a:r>
              <a:rPr lang="en-US" i="1" dirty="0"/>
              <a:t>g</a:t>
            </a:r>
            <a:r>
              <a:rPr lang="en-US" dirty="0"/>
              <a:t>)</a:t>
            </a:r>
            <a:r>
              <a:rPr lang="en-US" dirty="0" smtClean="0"/>
              <a:t>􏰑/(</a:t>
            </a:r>
            <a:r>
              <a:rPr lang="en-US" i="1" dirty="0" smtClean="0"/>
              <a:t>R-</a:t>
            </a:r>
            <a:r>
              <a:rPr lang="en-US" dirty="0" smtClean="0"/>
              <a:t>􏰂</a:t>
            </a:r>
            <a:r>
              <a:rPr lang="en-US" i="1" dirty="0"/>
              <a:t>g</a:t>
            </a:r>
            <a:r>
              <a:rPr lang="en-US" dirty="0"/>
              <a:t>)</a:t>
            </a:r>
            <a:br>
              <a:rPr lang="en-US" dirty="0"/>
            </a:br>
            <a:r>
              <a:rPr lang="en-US" dirty="0" smtClean="0"/>
              <a:t>􏰀= </a:t>
            </a:r>
            <a:r>
              <a:rPr lang="en-US" dirty="0"/>
              <a:t>$2.50 </a:t>
            </a:r>
            <a:r>
              <a:rPr lang="en-US" dirty="0" smtClean="0"/>
              <a:t>􏰃( </a:t>
            </a:r>
            <a:r>
              <a:rPr lang="en-US" dirty="0"/>
              <a:t>1.05</a:t>
            </a:r>
            <a:r>
              <a:rPr lang="en-US" dirty="0" smtClean="0"/>
              <a:t>􏰑)/(</a:t>
            </a:r>
            <a:r>
              <a:rPr lang="en-US" dirty="0"/>
              <a:t>.10 </a:t>
            </a:r>
            <a:r>
              <a:rPr lang="en-US" dirty="0" smtClean="0"/>
              <a:t>=􏰂 </a:t>
            </a:r>
            <a:r>
              <a:rPr lang="en-US" dirty="0"/>
              <a:t>.05</a:t>
            </a:r>
            <a:r>
              <a:rPr lang="en-US" dirty="0" smtClean="0"/>
              <a:t>)= </a:t>
            </a:r>
            <a:r>
              <a:rPr lang="en-US" dirty="0"/>
              <a:t>􏰀 $52.50 </a:t>
            </a:r>
            <a:endParaRPr lang="en-US" dirty="0" smtClean="0"/>
          </a:p>
          <a:p>
            <a:endParaRPr lang="en-US" dirty="0"/>
          </a:p>
          <a:p>
            <a:pPr marL="0" indent="0">
              <a:buNone/>
            </a:pPr>
            <a:endParaRPr lang="en-US" dirty="0"/>
          </a:p>
          <a:p>
            <a:endParaRPr lang="en-US" dirty="0"/>
          </a:p>
        </p:txBody>
      </p:sp>
      <p:pic>
        <p:nvPicPr>
          <p:cNvPr id="4" name="Picture 3" descr="Screen Shot 2016-04-14 at 12.22.32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7280" y="4360848"/>
            <a:ext cx="7874000" cy="2286000"/>
          </a:xfrm>
          <a:prstGeom prst="rect">
            <a:avLst/>
          </a:prstGeom>
        </p:spPr>
      </p:pic>
    </p:spTree>
    <p:extLst>
      <p:ext uri="{BB962C8B-B14F-4D97-AF65-F5344CB8AC3E}">
        <p14:creationId xmlns:p14="http://schemas.microsoft.com/office/powerpoint/2010/main" val="32552441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We can now calculate the total value of the stock as the present value of the first three </a:t>
            </a:r>
            <a:r>
              <a:rPr lang="en-US" dirty="0" smtClean="0"/>
              <a:t>dividends </a:t>
            </a:r>
            <a:r>
              <a:rPr lang="en-US" dirty="0"/>
              <a:t>plus the present value of the price at time 3, </a:t>
            </a:r>
            <a:r>
              <a:rPr lang="en-US" i="1" dirty="0"/>
              <a:t>P</a:t>
            </a:r>
            <a:r>
              <a:rPr lang="en-US" dirty="0"/>
              <a:t>3: </a:t>
            </a:r>
            <a:endParaRPr lang="en-US" dirty="0"/>
          </a:p>
          <a:p>
            <a:endParaRPr lang="en-US" dirty="0"/>
          </a:p>
        </p:txBody>
      </p:sp>
      <p:pic>
        <p:nvPicPr>
          <p:cNvPr id="4" name="Picture 3" descr="Screen Shot 2016-04-14 at 12.24.13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7649" y="3266086"/>
            <a:ext cx="5232400" cy="2425700"/>
          </a:xfrm>
          <a:prstGeom prst="rect">
            <a:avLst/>
          </a:prstGeom>
        </p:spPr>
      </p:pic>
    </p:spTree>
    <p:extLst>
      <p:ext uri="{BB962C8B-B14F-4D97-AF65-F5344CB8AC3E}">
        <p14:creationId xmlns:p14="http://schemas.microsoft.com/office/powerpoint/2010/main" val="16689490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811114"/>
          </a:xfrm>
        </p:spPr>
        <p:txBody>
          <a:bodyPr/>
          <a:lstStyle/>
          <a:p>
            <a:r>
              <a:rPr lang="en-US" dirty="0" smtClean="0"/>
              <a:t>Example</a:t>
            </a:r>
            <a:endParaRPr lang="en-US" dirty="0"/>
          </a:p>
        </p:txBody>
      </p:sp>
      <p:sp>
        <p:nvSpPr>
          <p:cNvPr id="3" name="Content Placeholder 2"/>
          <p:cNvSpPr>
            <a:spLocks noGrp="1"/>
          </p:cNvSpPr>
          <p:nvPr>
            <p:ph idx="1"/>
          </p:nvPr>
        </p:nvSpPr>
        <p:spPr>
          <a:xfrm>
            <a:off x="498474" y="1156886"/>
            <a:ext cx="7556313" cy="4969278"/>
          </a:xfrm>
        </p:spPr>
        <p:txBody>
          <a:bodyPr/>
          <a:lstStyle/>
          <a:p>
            <a:r>
              <a:rPr lang="en-US" dirty="0"/>
              <a:t>Chain Reaction, Inc., has been growing at a phenomenal rate of 30 percent per year because of its rapid expansion and explosive sales. You believe this growth rate will last for three more years and will then drop to 10 percent per year. If the growth rate then remains at 10 percent indefinitely, what is the total value of the stock? Total dividends just paid were $5 million, and the required return is 20 percent. </a:t>
            </a:r>
            <a:endParaRPr lang="en-US" dirty="0"/>
          </a:p>
          <a:p>
            <a:pPr marL="0" indent="0">
              <a:buNone/>
            </a:pPr>
            <a:r>
              <a:rPr lang="en-US" dirty="0"/>
              <a:t>To value the equity in this company, we first need to calculate the total dividends over the supernormal growth period: </a:t>
            </a:r>
            <a:endParaRPr lang="en-US" dirty="0"/>
          </a:p>
          <a:p>
            <a:pPr marL="0" indent="0">
              <a:buNone/>
            </a:pPr>
            <a:endParaRPr lang="en-US" dirty="0" smtClean="0"/>
          </a:p>
          <a:p>
            <a:pPr marL="0" indent="0">
              <a:buNone/>
            </a:pPr>
            <a:endParaRPr lang="en-US" dirty="0"/>
          </a:p>
        </p:txBody>
      </p:sp>
      <p:pic>
        <p:nvPicPr>
          <p:cNvPr id="4" name="Picture 3" descr="Screen Shot 2016-04-14 at 12.26.05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6921" y="4427852"/>
            <a:ext cx="3784600" cy="1447800"/>
          </a:xfrm>
          <a:prstGeom prst="rect">
            <a:avLst/>
          </a:prstGeom>
        </p:spPr>
      </p:pic>
    </p:spTree>
    <p:extLst>
      <p:ext uri="{BB962C8B-B14F-4D97-AF65-F5344CB8AC3E}">
        <p14:creationId xmlns:p14="http://schemas.microsoft.com/office/powerpoint/2010/main" val="33688698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6" name="Content Placeholder 5"/>
          <p:cNvSpPr>
            <a:spLocks noGrp="1"/>
          </p:cNvSpPr>
          <p:nvPr>
            <p:ph idx="1"/>
          </p:nvPr>
        </p:nvSpPr>
        <p:spPr>
          <a:xfrm>
            <a:off x="498474" y="1981200"/>
            <a:ext cx="7556313" cy="4595438"/>
          </a:xfrm>
        </p:spPr>
        <p:txBody>
          <a:bodyPr/>
          <a:lstStyle/>
          <a:p>
            <a:r>
              <a:rPr lang="en-US" dirty="0"/>
              <a:t>The price at time 3 can be calculated as: </a:t>
            </a:r>
            <a:endParaRPr lang="en-US" dirty="0" smtClean="0"/>
          </a:p>
          <a:p>
            <a:pPr marL="0" indent="0">
              <a:buNone/>
            </a:pPr>
            <a:r>
              <a:rPr lang="en-US" i="1" dirty="0" smtClean="0"/>
              <a:t>P</a:t>
            </a:r>
            <a:r>
              <a:rPr lang="en-US" dirty="0" smtClean="0"/>
              <a:t>3= </a:t>
            </a:r>
            <a:r>
              <a:rPr lang="en-US" dirty="0"/>
              <a:t>􏰀</a:t>
            </a:r>
            <a:r>
              <a:rPr lang="en-US" i="1" dirty="0"/>
              <a:t>D</a:t>
            </a:r>
            <a:r>
              <a:rPr lang="en-US" dirty="0"/>
              <a:t>3 􏰃(1</a:t>
            </a:r>
            <a:r>
              <a:rPr lang="en-US" dirty="0" smtClean="0"/>
              <a:t>􏰁+</a:t>
            </a:r>
            <a:r>
              <a:rPr lang="en-US" i="1" dirty="0" smtClean="0"/>
              <a:t>g</a:t>
            </a:r>
            <a:r>
              <a:rPr lang="en-US" dirty="0"/>
              <a:t>)</a:t>
            </a:r>
            <a:r>
              <a:rPr lang="en-US" dirty="0" smtClean="0"/>
              <a:t>􏰑/(</a:t>
            </a:r>
            <a:r>
              <a:rPr lang="en-US" i="1" dirty="0" smtClean="0"/>
              <a:t>R-</a:t>
            </a:r>
            <a:r>
              <a:rPr lang="en-US" dirty="0" smtClean="0"/>
              <a:t>􏰂</a:t>
            </a:r>
            <a:r>
              <a:rPr lang="en-US" i="1" dirty="0"/>
              <a:t>g</a:t>
            </a:r>
            <a:r>
              <a:rPr lang="en-US" dirty="0"/>
              <a:t>) </a:t>
            </a:r>
            <a:endParaRPr lang="en-US" dirty="0" smtClean="0"/>
          </a:p>
          <a:p>
            <a:pPr marL="0" indent="0">
              <a:buNone/>
            </a:pPr>
            <a:r>
              <a:rPr lang="en-US" dirty="0"/>
              <a:t>where </a:t>
            </a:r>
            <a:r>
              <a:rPr lang="en-US" i="1" dirty="0"/>
              <a:t>g </a:t>
            </a:r>
            <a:r>
              <a:rPr lang="en-US" dirty="0"/>
              <a:t>is the long-run growth rate. So, we have: </a:t>
            </a:r>
            <a:endParaRPr lang="en-US" dirty="0" smtClean="0"/>
          </a:p>
          <a:p>
            <a:pPr marL="0" indent="0">
              <a:buNone/>
            </a:pPr>
            <a:r>
              <a:rPr lang="en-US" i="1" dirty="0"/>
              <a:t>P</a:t>
            </a:r>
            <a:r>
              <a:rPr lang="en-US" dirty="0"/>
              <a:t>3 􏰀 $</a:t>
            </a:r>
            <a:r>
              <a:rPr lang="en-US" dirty="0" smtClean="0"/>
              <a:t>10.985 * </a:t>
            </a:r>
            <a:r>
              <a:rPr lang="en-US" dirty="0"/>
              <a:t>􏰃 1.10</a:t>
            </a:r>
            <a:r>
              <a:rPr lang="en-US" dirty="0" smtClean="0"/>
              <a:t>􏰑/(</a:t>
            </a:r>
            <a:r>
              <a:rPr lang="en-US" dirty="0"/>
              <a:t>.20 </a:t>
            </a:r>
            <a:r>
              <a:rPr lang="en-US" dirty="0" smtClean="0"/>
              <a:t>-􏰂</a:t>
            </a:r>
            <a:r>
              <a:rPr lang="en-US" dirty="0"/>
              <a:t>.10</a:t>
            </a:r>
            <a:r>
              <a:rPr lang="en-US" dirty="0" smtClean="0"/>
              <a:t>)= </a:t>
            </a:r>
            <a:r>
              <a:rPr lang="en-US" dirty="0"/>
              <a:t>􏰀 $120.835 </a:t>
            </a:r>
            <a:endParaRPr lang="en-US" dirty="0"/>
          </a:p>
          <a:p>
            <a:pPr marL="0" indent="0">
              <a:buNone/>
            </a:pPr>
            <a:endParaRPr lang="en-US" dirty="0"/>
          </a:p>
          <a:p>
            <a:pPr marL="0" indent="0">
              <a:buNone/>
            </a:pPr>
            <a:endParaRPr lang="en-US" dirty="0"/>
          </a:p>
          <a:p>
            <a:pPr marL="0" indent="0">
              <a:buNone/>
            </a:pPr>
            <a:endParaRPr lang="en-US" dirty="0"/>
          </a:p>
        </p:txBody>
      </p:sp>
      <p:pic>
        <p:nvPicPr>
          <p:cNvPr id="7" name="Picture 6" descr="Screen Shot 2016-04-14 at 12.29.19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8300" y="3700463"/>
            <a:ext cx="8244474" cy="2382291"/>
          </a:xfrm>
          <a:prstGeom prst="rect">
            <a:avLst/>
          </a:prstGeom>
        </p:spPr>
      </p:pic>
    </p:spTree>
    <p:extLst>
      <p:ext uri="{BB962C8B-B14F-4D97-AF65-F5344CB8AC3E}">
        <p14:creationId xmlns:p14="http://schemas.microsoft.com/office/powerpoint/2010/main" val="41949360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stage growth</a:t>
            </a:r>
            <a:endParaRPr lang="en-US" dirty="0"/>
          </a:p>
        </p:txBody>
      </p:sp>
      <p:sp>
        <p:nvSpPr>
          <p:cNvPr id="3" name="Content Placeholder 2"/>
          <p:cNvSpPr>
            <a:spLocks noGrp="1"/>
          </p:cNvSpPr>
          <p:nvPr>
            <p:ph idx="1"/>
          </p:nvPr>
        </p:nvSpPr>
        <p:spPr>
          <a:xfrm>
            <a:off x="498474" y="1420956"/>
            <a:ext cx="7556313" cy="4705207"/>
          </a:xfrm>
        </p:spPr>
        <p:txBody>
          <a:bodyPr/>
          <a:lstStyle/>
          <a:p>
            <a:r>
              <a:rPr lang="en-US" dirty="0"/>
              <a:t>the idea is that the dividend will grow at a rate of </a:t>
            </a:r>
            <a:r>
              <a:rPr lang="en-US" i="1" dirty="0"/>
              <a:t>g</a:t>
            </a:r>
            <a:r>
              <a:rPr lang="en-US" dirty="0"/>
              <a:t>1 for </a:t>
            </a:r>
            <a:r>
              <a:rPr lang="en-US" i="1" dirty="0"/>
              <a:t>t </a:t>
            </a:r>
            <a:r>
              <a:rPr lang="en-US" dirty="0"/>
              <a:t>years and then grow at a rate of </a:t>
            </a:r>
            <a:r>
              <a:rPr lang="en-US" i="1" dirty="0"/>
              <a:t>g</a:t>
            </a:r>
            <a:r>
              <a:rPr lang="en-US" dirty="0"/>
              <a:t>2 thereafter forever. </a:t>
            </a:r>
            <a:endParaRPr lang="en-US" dirty="0"/>
          </a:p>
          <a:p>
            <a:endParaRPr lang="en-US" dirty="0" smtClean="0"/>
          </a:p>
          <a:p>
            <a:pPr marL="0" indent="0">
              <a:buNone/>
            </a:pPr>
            <a:r>
              <a:rPr lang="en-US" dirty="0" smtClean="0"/>
              <a:t>Or for any price:</a:t>
            </a:r>
            <a:endParaRPr lang="en-US" dirty="0"/>
          </a:p>
        </p:txBody>
      </p:sp>
      <p:pic>
        <p:nvPicPr>
          <p:cNvPr id="4" name="Picture 3" descr="Screen Shot 2016-04-14 at 12.32.05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8474" y="2155062"/>
            <a:ext cx="4330700" cy="774700"/>
          </a:xfrm>
          <a:prstGeom prst="rect">
            <a:avLst/>
          </a:prstGeom>
        </p:spPr>
      </p:pic>
      <p:pic>
        <p:nvPicPr>
          <p:cNvPr id="5" name="Picture 4" descr="Screen Shot 2016-04-14 at 12.32.30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8473" y="3520953"/>
            <a:ext cx="4769779" cy="930538"/>
          </a:xfrm>
          <a:prstGeom prst="rect">
            <a:avLst/>
          </a:prstGeom>
        </p:spPr>
      </p:pic>
    </p:spTree>
    <p:extLst>
      <p:ext uri="{BB962C8B-B14F-4D97-AF65-F5344CB8AC3E}">
        <p14:creationId xmlns:p14="http://schemas.microsoft.com/office/powerpoint/2010/main" val="36440893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547042"/>
          </a:xfrm>
        </p:spPr>
        <p:txBody>
          <a:bodyPr/>
          <a:lstStyle/>
          <a:p>
            <a:r>
              <a:rPr lang="en-US" dirty="0" smtClean="0"/>
              <a:t>Example</a:t>
            </a:r>
            <a:endParaRPr lang="en-US" dirty="0"/>
          </a:p>
        </p:txBody>
      </p:sp>
      <p:sp>
        <p:nvSpPr>
          <p:cNvPr id="3" name="Content Placeholder 2"/>
          <p:cNvSpPr>
            <a:spLocks noGrp="1"/>
          </p:cNvSpPr>
          <p:nvPr>
            <p:ph idx="1"/>
          </p:nvPr>
        </p:nvSpPr>
        <p:spPr>
          <a:xfrm>
            <a:off x="498474" y="1257484"/>
            <a:ext cx="7556313" cy="4868680"/>
          </a:xfrm>
        </p:spPr>
        <p:txBody>
          <a:bodyPr/>
          <a:lstStyle/>
          <a:p>
            <a:r>
              <a:rPr lang="en-US" sz="1800" dirty="0"/>
              <a:t>The </a:t>
            </a:r>
            <a:r>
              <a:rPr lang="en-US" sz="1800" dirty="0" err="1"/>
              <a:t>Highfield</a:t>
            </a:r>
            <a:r>
              <a:rPr lang="en-US" sz="1800" dirty="0"/>
              <a:t> Company’s dividend is expected to grow at 20 percent for the next five years. After that, the growth is expected to be 4 percent forever. If the required return is 10 per- cent, what’s the value of the stock? </a:t>
            </a:r>
            <a:endParaRPr lang="en-US" sz="1800" dirty="0"/>
          </a:p>
          <a:p>
            <a:pPr marL="0" indent="0">
              <a:buNone/>
            </a:pPr>
            <a:r>
              <a:rPr lang="en-US" sz="1800" dirty="0"/>
              <a:t>The dividend just paid was $2. </a:t>
            </a:r>
            <a:r>
              <a:rPr lang="en-US" sz="1800" dirty="0" smtClean="0"/>
              <a:t>the </a:t>
            </a:r>
            <a:r>
              <a:rPr lang="en-US" sz="1800" dirty="0"/>
              <a:t>stock price five years from now, </a:t>
            </a:r>
            <a:r>
              <a:rPr lang="en-US" sz="1800" i="1" dirty="0"/>
              <a:t>P</a:t>
            </a:r>
            <a:r>
              <a:rPr lang="en-US" sz="1800" dirty="0"/>
              <a:t>5: </a:t>
            </a:r>
            <a:endParaRPr lang="en-US" sz="1800" dirty="0"/>
          </a:p>
          <a:p>
            <a:pPr marL="0" indent="0">
              <a:buNone/>
            </a:pPr>
            <a:endParaRPr lang="en-US" dirty="0"/>
          </a:p>
        </p:txBody>
      </p:sp>
      <p:pic>
        <p:nvPicPr>
          <p:cNvPr id="4" name="Picture 3" descr="Screen Shot 2016-04-14 at 12.34.49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8474" y="3124200"/>
            <a:ext cx="6705600" cy="3733800"/>
          </a:xfrm>
          <a:prstGeom prst="rect">
            <a:avLst/>
          </a:prstGeom>
        </p:spPr>
      </p:pic>
    </p:spTree>
    <p:extLst>
      <p:ext uri="{BB962C8B-B14F-4D97-AF65-F5344CB8AC3E}">
        <p14:creationId xmlns:p14="http://schemas.microsoft.com/office/powerpoint/2010/main" val="11296748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a:t>COMPONENTS OF THE REQUIRED RETURN </a:t>
            </a:r>
            <a:r>
              <a:rPr lang="en-US" sz="2800" dirty="0"/>
              <a:t/>
            </a:r>
            <a:br>
              <a:rPr lang="en-US" sz="2800" dirty="0"/>
            </a:br>
            <a:endParaRPr lang="en-US" sz="2800" dirty="0"/>
          </a:p>
        </p:txBody>
      </p:sp>
      <p:sp>
        <p:nvSpPr>
          <p:cNvPr id="3" name="Content Placeholder 2"/>
          <p:cNvSpPr>
            <a:spLocks noGrp="1"/>
          </p:cNvSpPr>
          <p:nvPr>
            <p:ph idx="1"/>
          </p:nvPr>
        </p:nvSpPr>
        <p:spPr>
          <a:xfrm>
            <a:off x="498474" y="1600200"/>
            <a:ext cx="7556313" cy="4525963"/>
          </a:xfrm>
        </p:spPr>
        <p:txBody>
          <a:bodyPr/>
          <a:lstStyle/>
          <a:p>
            <a:r>
              <a:rPr lang="en-US" dirty="0"/>
              <a:t>Earlier, we calculated </a:t>
            </a:r>
            <a:r>
              <a:rPr lang="en-US" i="1" dirty="0"/>
              <a:t>P</a:t>
            </a:r>
            <a:r>
              <a:rPr lang="en-US" dirty="0"/>
              <a:t>0 as: </a:t>
            </a:r>
            <a:endParaRPr lang="en-US" dirty="0"/>
          </a:p>
          <a:p>
            <a:r>
              <a:rPr lang="en-US" i="1" dirty="0" smtClean="0"/>
              <a:t>P</a:t>
            </a:r>
            <a:r>
              <a:rPr lang="en-US" dirty="0" smtClean="0"/>
              <a:t>0= </a:t>
            </a:r>
            <a:r>
              <a:rPr lang="en-US" dirty="0"/>
              <a:t>􏰀 </a:t>
            </a:r>
            <a:r>
              <a:rPr lang="en-US" i="1" dirty="0"/>
              <a:t>D</a:t>
            </a:r>
            <a:r>
              <a:rPr lang="en-US" dirty="0"/>
              <a:t>1</a:t>
            </a:r>
            <a:r>
              <a:rPr lang="en-US" dirty="0" smtClean="0"/>
              <a:t>􏰑/(</a:t>
            </a:r>
            <a:r>
              <a:rPr lang="en-US" i="1" dirty="0"/>
              <a:t>R </a:t>
            </a:r>
            <a:r>
              <a:rPr lang="en-US" dirty="0"/>
              <a:t>􏰂 </a:t>
            </a:r>
            <a:r>
              <a:rPr lang="en-US" i="1" dirty="0"/>
              <a:t>g</a:t>
            </a:r>
            <a:r>
              <a:rPr lang="en-US" dirty="0"/>
              <a:t>)</a:t>
            </a:r>
            <a:br>
              <a:rPr lang="en-US" dirty="0"/>
            </a:br>
            <a:r>
              <a:rPr lang="en-US" dirty="0"/>
              <a:t>If we rearrange this to solve for </a:t>
            </a:r>
            <a:r>
              <a:rPr lang="en-US" i="1" dirty="0"/>
              <a:t>R</a:t>
            </a:r>
            <a:r>
              <a:rPr lang="en-US" dirty="0"/>
              <a:t>, we get: </a:t>
            </a:r>
            <a:endParaRPr lang="en-US" dirty="0" smtClean="0"/>
          </a:p>
          <a:p>
            <a:endParaRPr lang="en-US" dirty="0"/>
          </a:p>
          <a:p>
            <a:endParaRPr lang="en-US" dirty="0"/>
          </a:p>
          <a:p>
            <a:r>
              <a:rPr lang="en-US" dirty="0"/>
              <a:t>This tells us that the total return, </a:t>
            </a:r>
            <a:r>
              <a:rPr lang="en-US" i="1" dirty="0"/>
              <a:t>R</a:t>
            </a:r>
            <a:r>
              <a:rPr lang="en-US" dirty="0"/>
              <a:t>, has two components. </a:t>
            </a:r>
            <a:endParaRPr lang="en-US" dirty="0"/>
          </a:p>
          <a:p>
            <a:pPr lvl="2"/>
            <a:r>
              <a:rPr lang="en-US" dirty="0" smtClean="0"/>
              <a:t>   </a:t>
            </a:r>
            <a:r>
              <a:rPr lang="en-US" dirty="0"/>
              <a:t>The first of these, </a:t>
            </a:r>
            <a:r>
              <a:rPr lang="en-US" i="1" dirty="0"/>
              <a:t>D</a:t>
            </a:r>
            <a:r>
              <a:rPr lang="en-US" dirty="0"/>
              <a:t>1􏰑</a:t>
            </a:r>
            <a:r>
              <a:rPr lang="en-US" i="1" dirty="0"/>
              <a:t>P</a:t>
            </a:r>
            <a:r>
              <a:rPr lang="en-US" dirty="0"/>
              <a:t>0, is called the </a:t>
            </a:r>
            <a:r>
              <a:rPr lang="en-US" b="1" dirty="0"/>
              <a:t>dividend yield</a:t>
            </a:r>
            <a:r>
              <a:rPr lang="en-US" dirty="0"/>
              <a:t>. </a:t>
            </a:r>
            <a:endParaRPr lang="en-US" dirty="0" smtClean="0"/>
          </a:p>
          <a:p>
            <a:pPr lvl="2"/>
            <a:r>
              <a:rPr lang="en-US" dirty="0"/>
              <a:t>The second </a:t>
            </a:r>
            <a:r>
              <a:rPr lang="en-US" dirty="0" smtClean="0"/>
              <a:t>part </a:t>
            </a:r>
            <a:r>
              <a:rPr lang="en-US" dirty="0"/>
              <a:t>is also the rate at which the stock price grows </a:t>
            </a:r>
            <a:r>
              <a:rPr lang="en-US" dirty="0" smtClean="0"/>
              <a:t>or we call it </a:t>
            </a:r>
            <a:r>
              <a:rPr lang="en-US" b="1" dirty="0"/>
              <a:t>capital gains yield </a:t>
            </a:r>
            <a:endParaRPr lang="en-US" dirty="0"/>
          </a:p>
          <a:p>
            <a:pPr lvl="2"/>
            <a:endParaRPr lang="en-US" dirty="0"/>
          </a:p>
          <a:p>
            <a:pPr lvl="2"/>
            <a:endParaRPr lang="en-US" dirty="0"/>
          </a:p>
          <a:p>
            <a:pPr lvl="2"/>
            <a:endParaRPr lang="en-US" dirty="0"/>
          </a:p>
          <a:p>
            <a:pPr lvl="2"/>
            <a:endParaRPr lang="en-US" dirty="0"/>
          </a:p>
        </p:txBody>
      </p:sp>
      <p:pic>
        <p:nvPicPr>
          <p:cNvPr id="4" name="Picture 3" descr="Screen Shot 2016-04-14 at 12.39.10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8499" y="2972925"/>
            <a:ext cx="2704917" cy="937847"/>
          </a:xfrm>
          <a:prstGeom prst="rect">
            <a:avLst/>
          </a:prstGeom>
        </p:spPr>
      </p:pic>
    </p:spTree>
    <p:extLst>
      <p:ext uri="{BB962C8B-B14F-4D97-AF65-F5344CB8AC3E}">
        <p14:creationId xmlns:p14="http://schemas.microsoft.com/office/powerpoint/2010/main" val="30950588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785906"/>
          </a:xfrm>
        </p:spPr>
        <p:txBody>
          <a:bodyPr/>
          <a:lstStyle/>
          <a:p>
            <a:r>
              <a:rPr lang="en-US" sz="2400" dirty="0" smtClean="0"/>
              <a:t>1. VOTING RIGHT (Straight voting)</a:t>
            </a:r>
            <a:endParaRPr lang="en-US" sz="2400" dirty="0"/>
          </a:p>
        </p:txBody>
      </p:sp>
      <p:sp>
        <p:nvSpPr>
          <p:cNvPr id="3" name="Content Placeholder 2"/>
          <p:cNvSpPr>
            <a:spLocks noGrp="1"/>
          </p:cNvSpPr>
          <p:nvPr>
            <p:ph idx="1"/>
          </p:nvPr>
        </p:nvSpPr>
        <p:spPr>
          <a:xfrm>
            <a:off x="498474" y="1270000"/>
            <a:ext cx="7556313" cy="4856164"/>
          </a:xfrm>
        </p:spPr>
        <p:txBody>
          <a:bodyPr>
            <a:normAutofit/>
          </a:bodyPr>
          <a:lstStyle/>
          <a:p>
            <a:pPr lvl="0"/>
            <a:r>
              <a:rPr lang="en-US" dirty="0"/>
              <a:t>Straight Voting:</a:t>
            </a:r>
          </a:p>
          <a:p>
            <a:r>
              <a:rPr lang="en-US" b="1" dirty="0"/>
              <a:t>Example: </a:t>
            </a:r>
            <a:r>
              <a:rPr lang="en-US" dirty="0"/>
              <a:t>If you have 500 shares and the number of board of directors to be elected is 4 members, then you will make 4 meetings to elect. Each one of these meetings you cannot vote with more than 500 votes for yourself or for someone else</a:t>
            </a:r>
            <a:r>
              <a:rPr lang="en-US" dirty="0" smtClean="0"/>
              <a:t>.</a:t>
            </a:r>
            <a:endParaRPr lang="en-US" dirty="0"/>
          </a:p>
          <a:p>
            <a:pPr>
              <a:buFont typeface="Wingdings" charset="2"/>
              <a:buChar char="Ø"/>
            </a:pPr>
            <a:r>
              <a:rPr lang="en-US" dirty="0"/>
              <a:t>A procedure in which a shareholder may cast all votes for </a:t>
            </a:r>
            <a:r>
              <a:rPr lang="en-US" u="sng" dirty="0"/>
              <a:t>each member</a:t>
            </a:r>
            <a:r>
              <a:rPr lang="en-US" dirty="0"/>
              <a:t> of the board of directors. </a:t>
            </a:r>
          </a:p>
          <a:p>
            <a:pPr lvl="0">
              <a:buFont typeface="Wingdings" charset="2"/>
              <a:buChar char="Ø"/>
            </a:pPr>
            <a:r>
              <a:rPr lang="en-US" dirty="0"/>
              <a:t>directors are electing one at a time</a:t>
            </a:r>
            <a:r>
              <a:rPr lang="en-US" dirty="0" smtClean="0"/>
              <a:t>.</a:t>
            </a:r>
          </a:p>
          <a:p>
            <a:pPr lvl="0">
              <a:buFont typeface="Wingdings" charset="2"/>
              <a:buChar char="Ø"/>
            </a:pPr>
            <a:endParaRPr lang="en-US" dirty="0"/>
          </a:p>
          <a:p>
            <a:endParaRPr lang="en-US" dirty="0"/>
          </a:p>
        </p:txBody>
      </p:sp>
      <p:sp>
        <p:nvSpPr>
          <p:cNvPr id="4" name="Rectangle 3"/>
          <p:cNvSpPr/>
          <p:nvPr/>
        </p:nvSpPr>
        <p:spPr>
          <a:xfrm>
            <a:off x="785091" y="5042509"/>
            <a:ext cx="6280727" cy="72934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lvl="0">
              <a:buFont typeface="Wingdings" charset="2"/>
              <a:buChar char="Ø"/>
            </a:pPr>
            <a:r>
              <a:rPr lang="en-US" dirty="0" smtClean="0"/>
              <a:t>You guarantee a seat if you own 50% + 1 Share of stock.</a:t>
            </a:r>
            <a:endParaRPr lang="en-US" dirty="0"/>
          </a:p>
        </p:txBody>
      </p:sp>
    </p:spTree>
    <p:extLst>
      <p:ext uri="{BB962C8B-B14F-4D97-AF65-F5344CB8AC3E}">
        <p14:creationId xmlns:p14="http://schemas.microsoft.com/office/powerpoint/2010/main" val="36015473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dirty="0"/>
              <a:t>suppose we observe a stock selling for $20 per share. The next dividend will be $1 per share. You think that the dividend will grow by 10 percent per year more or less indefinitely. What return does this stock offer if this is correct? </a:t>
            </a:r>
            <a:endParaRPr lang="en-US" dirty="0" smtClean="0"/>
          </a:p>
          <a:p>
            <a:endParaRPr lang="en-US" dirty="0"/>
          </a:p>
          <a:p>
            <a:pPr marL="0" indent="0">
              <a:buNone/>
            </a:pPr>
            <a:endParaRPr lang="en-US" dirty="0"/>
          </a:p>
        </p:txBody>
      </p:sp>
      <p:pic>
        <p:nvPicPr>
          <p:cNvPr id="4" name="Picture 3" descr="Screen Shot 2016-04-14 at 12.43.05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12980" y="3553180"/>
            <a:ext cx="6019800" cy="2857500"/>
          </a:xfrm>
          <a:prstGeom prst="rect">
            <a:avLst/>
          </a:prstGeom>
        </p:spPr>
      </p:pic>
    </p:spTree>
    <p:extLst>
      <p:ext uri="{BB962C8B-B14F-4D97-AF65-F5344CB8AC3E}">
        <p14:creationId xmlns:p14="http://schemas.microsoft.com/office/powerpoint/2010/main" val="363577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873988"/>
          </a:xfrm>
        </p:spPr>
        <p:txBody>
          <a:bodyPr/>
          <a:lstStyle/>
          <a:p>
            <a:r>
              <a:rPr lang="en-US" dirty="0" smtClean="0"/>
              <a:t>Review</a:t>
            </a:r>
            <a:endParaRPr lang="en-US" dirty="0"/>
          </a:p>
        </p:txBody>
      </p:sp>
      <p:sp>
        <p:nvSpPr>
          <p:cNvPr id="3" name="Content Placeholder 2"/>
          <p:cNvSpPr>
            <a:spLocks noGrp="1"/>
          </p:cNvSpPr>
          <p:nvPr>
            <p:ph idx="1"/>
          </p:nvPr>
        </p:nvSpPr>
        <p:spPr>
          <a:xfrm>
            <a:off x="498474" y="1358082"/>
            <a:ext cx="7556313" cy="4768081"/>
          </a:xfrm>
        </p:spPr>
        <p:txBody>
          <a:bodyPr>
            <a:normAutofit fontScale="92500" lnSpcReduction="20000"/>
          </a:bodyPr>
          <a:lstStyle/>
          <a:p>
            <a:r>
              <a:rPr lang="en-US" dirty="0" smtClean="0"/>
              <a:t>.</a:t>
            </a:r>
            <a:r>
              <a:rPr lang="en-US" dirty="0"/>
              <a:t> Which one of following is the rate at which a stock's price is expected to appreciate? </a:t>
            </a:r>
            <a:br>
              <a:rPr lang="en-US" dirty="0"/>
            </a:br>
            <a:r>
              <a:rPr lang="en-US" dirty="0"/>
              <a:t>A. current yield</a:t>
            </a:r>
            <a:br>
              <a:rPr lang="en-US" dirty="0"/>
            </a:br>
            <a:r>
              <a:rPr lang="en-US" dirty="0"/>
              <a:t>B. total return</a:t>
            </a:r>
            <a:br>
              <a:rPr lang="en-US" dirty="0"/>
            </a:br>
            <a:r>
              <a:rPr lang="en-US" dirty="0"/>
              <a:t>C. dividend yield</a:t>
            </a:r>
            <a:br>
              <a:rPr lang="en-US" dirty="0"/>
            </a:br>
            <a:r>
              <a:rPr lang="en-US" b="1" u="sng" dirty="0"/>
              <a:t>D.</a:t>
            </a:r>
            <a:r>
              <a:rPr lang="en-US" dirty="0"/>
              <a:t> capital gains yield</a:t>
            </a:r>
            <a:br>
              <a:rPr lang="en-US" dirty="0"/>
            </a:br>
            <a:r>
              <a:rPr lang="en-US" dirty="0"/>
              <a:t>E. coupon rate</a:t>
            </a:r>
            <a:r>
              <a:rPr lang="en-US" dirty="0"/>
              <a:t> </a:t>
            </a:r>
            <a:endParaRPr lang="en-US" dirty="0" smtClean="0"/>
          </a:p>
          <a:p>
            <a:r>
              <a:rPr lang="en-US" dirty="0" smtClean="0"/>
              <a:t>.</a:t>
            </a:r>
            <a:r>
              <a:rPr lang="en-US" dirty="0"/>
              <a:t> Which one of the following is an underlying assumption of the dividend growth model? </a:t>
            </a:r>
            <a:br>
              <a:rPr lang="en-US" dirty="0"/>
            </a:br>
            <a:r>
              <a:rPr lang="en-US" dirty="0"/>
              <a:t>A. A stock has the same value to every investor.</a:t>
            </a:r>
            <a:br>
              <a:rPr lang="en-US" dirty="0"/>
            </a:br>
            <a:r>
              <a:rPr lang="en-US" b="1" u="sng" dirty="0"/>
              <a:t>B.</a:t>
            </a:r>
            <a:r>
              <a:rPr lang="en-US" dirty="0"/>
              <a:t> A stock's value is equal to the discounted present value of the future cash flows which it generates.</a:t>
            </a:r>
            <a:br>
              <a:rPr lang="en-US" dirty="0"/>
            </a:br>
            <a:r>
              <a:rPr lang="en-US" dirty="0"/>
              <a:t>C. A stock's value changes in direct relation to the required return.</a:t>
            </a:r>
            <a:br>
              <a:rPr lang="en-US" dirty="0"/>
            </a:br>
            <a:r>
              <a:rPr lang="en-US" dirty="0"/>
              <a:t>D. Stocks that pay the same annual dividend have equal market values.</a:t>
            </a:r>
            <a:br>
              <a:rPr lang="en-US" dirty="0"/>
            </a:br>
            <a:r>
              <a:rPr lang="en-US" dirty="0"/>
              <a:t>E. The dividend growth rate is inversely related to a stock's market price.</a:t>
            </a:r>
          </a:p>
          <a:p>
            <a:endParaRPr lang="en-US" dirty="0"/>
          </a:p>
        </p:txBody>
      </p:sp>
    </p:spTree>
    <p:extLst>
      <p:ext uri="{BB962C8B-B14F-4D97-AF65-F5344CB8AC3E}">
        <p14:creationId xmlns:p14="http://schemas.microsoft.com/office/powerpoint/2010/main" val="40182292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lstStyle/>
          <a:p>
            <a:r>
              <a:rPr lang="en-US" dirty="0"/>
              <a:t> </a:t>
            </a:r>
            <a:r>
              <a:rPr lang="en-US" dirty="0" err="1"/>
              <a:t>Sessler</a:t>
            </a:r>
            <a:r>
              <a:rPr lang="en-US" dirty="0"/>
              <a:t> Manufacturers made two announcements concerning its common stock today. First, the company announced that the next annual dividend will be $1.75 a share. Secondly, all dividends after that will decrease by 1.5 percent annually. What is the maximum amount you should pay to purchase a share of this stock today if you require a 14 percent rate of return? </a:t>
            </a:r>
            <a:br>
              <a:rPr lang="en-US" dirty="0"/>
            </a:br>
            <a:r>
              <a:rPr lang="en-US" b="1" u="sng" dirty="0"/>
              <a:t>A.</a:t>
            </a:r>
            <a:r>
              <a:rPr lang="en-US" dirty="0"/>
              <a:t> $11.29</a:t>
            </a:r>
            <a:br>
              <a:rPr lang="en-US" dirty="0"/>
            </a:br>
            <a:r>
              <a:rPr lang="en-US" dirty="0"/>
              <a:t>B. $12.64</a:t>
            </a:r>
            <a:br>
              <a:rPr lang="en-US" dirty="0"/>
            </a:br>
            <a:r>
              <a:rPr lang="en-US" dirty="0"/>
              <a:t>C. $13.27</a:t>
            </a:r>
            <a:br>
              <a:rPr lang="en-US" dirty="0"/>
            </a:br>
            <a:r>
              <a:rPr lang="en-US" dirty="0"/>
              <a:t>D. $14.00</a:t>
            </a:r>
            <a:br>
              <a:rPr lang="en-US" dirty="0"/>
            </a:br>
            <a:r>
              <a:rPr lang="en-US" dirty="0"/>
              <a:t>E. $14.21</a:t>
            </a:r>
          </a:p>
          <a:p>
            <a:endParaRPr lang="en-US" dirty="0"/>
          </a:p>
        </p:txBody>
      </p:sp>
    </p:spTree>
    <p:extLst>
      <p:ext uri="{BB962C8B-B14F-4D97-AF65-F5344CB8AC3E}">
        <p14:creationId xmlns:p14="http://schemas.microsoft.com/office/powerpoint/2010/main" val="29131641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832088"/>
          </a:xfrm>
        </p:spPr>
        <p:txBody>
          <a:bodyPr/>
          <a:lstStyle/>
          <a:p>
            <a:r>
              <a:rPr lang="en-US" sz="2800" dirty="0"/>
              <a:t>1. </a:t>
            </a:r>
            <a:r>
              <a:rPr lang="en-US" sz="2400" dirty="0"/>
              <a:t>VOTING RIGHT </a:t>
            </a:r>
            <a:r>
              <a:rPr lang="en-US" sz="2400" dirty="0" smtClean="0"/>
              <a:t>(cumulative </a:t>
            </a:r>
            <a:r>
              <a:rPr lang="en-US" sz="2400" dirty="0"/>
              <a:t>voting)</a:t>
            </a:r>
          </a:p>
        </p:txBody>
      </p:sp>
      <p:sp>
        <p:nvSpPr>
          <p:cNvPr id="3" name="Content Placeholder 2"/>
          <p:cNvSpPr>
            <a:spLocks noGrp="1"/>
          </p:cNvSpPr>
          <p:nvPr>
            <p:ph idx="1"/>
          </p:nvPr>
        </p:nvSpPr>
        <p:spPr>
          <a:xfrm>
            <a:off x="498474" y="1316182"/>
            <a:ext cx="7556313" cy="5264727"/>
          </a:xfrm>
        </p:spPr>
        <p:txBody>
          <a:bodyPr>
            <a:normAutofit/>
          </a:bodyPr>
          <a:lstStyle/>
          <a:p>
            <a:pPr lvl="0"/>
            <a:r>
              <a:rPr lang="en-US" dirty="0"/>
              <a:t>Cumulative voting: </a:t>
            </a:r>
          </a:p>
          <a:p>
            <a:r>
              <a:rPr lang="en-US" dirty="0"/>
              <a:t>A procedure in which a shareholder may cast all votes for </a:t>
            </a:r>
            <a:r>
              <a:rPr lang="en-US" u="sng" dirty="0"/>
              <a:t>one member</a:t>
            </a:r>
            <a:r>
              <a:rPr lang="en-US" dirty="0"/>
              <a:t> of the board of directors</a:t>
            </a:r>
          </a:p>
          <a:p>
            <a:r>
              <a:rPr lang="en-US" dirty="0" smtClean="0"/>
              <a:t>In cumulative voting, shareholders just make one meeting to elect the board of directors. And its calculated as: </a:t>
            </a:r>
          </a:p>
          <a:p>
            <a:endParaRPr lang="en-US" dirty="0" smtClean="0"/>
          </a:p>
          <a:p>
            <a:endParaRPr lang="en-US" dirty="0" smtClean="0"/>
          </a:p>
          <a:p>
            <a:endParaRPr lang="en-US" dirty="0" smtClean="0"/>
          </a:p>
          <a:p>
            <a:r>
              <a:rPr lang="en-US" dirty="0" smtClean="0"/>
              <a:t>The cumulative voting permits minority participation.</a:t>
            </a:r>
          </a:p>
          <a:p>
            <a:endParaRPr lang="en-US" dirty="0"/>
          </a:p>
        </p:txBody>
      </p:sp>
      <p:sp>
        <p:nvSpPr>
          <p:cNvPr id="6" name="Rectangle 5"/>
          <p:cNvSpPr/>
          <p:nvPr/>
        </p:nvSpPr>
        <p:spPr>
          <a:xfrm>
            <a:off x="900545" y="3556000"/>
            <a:ext cx="6419273" cy="1593273"/>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lvl="0"/>
            <a:r>
              <a:rPr lang="en-US" dirty="0" smtClean="0"/>
              <a:t>Calculated as: the number of shares * the number of directors elected (N).</a:t>
            </a:r>
          </a:p>
          <a:p>
            <a:pPr lvl="0"/>
            <a:r>
              <a:rPr lang="en-US" dirty="0" smtClean="0"/>
              <a:t>1/ (N+1) % of the stocks + 1 share of stock, will guarantee you a seat in the board.</a:t>
            </a:r>
            <a:endParaRPr lang="en-US" dirty="0"/>
          </a:p>
        </p:txBody>
      </p:sp>
    </p:spTree>
    <p:extLst>
      <p:ext uri="{BB962C8B-B14F-4D97-AF65-F5344CB8AC3E}">
        <p14:creationId xmlns:p14="http://schemas.microsoft.com/office/powerpoint/2010/main" val="13447813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462633"/>
          </a:xfrm>
        </p:spPr>
        <p:txBody>
          <a:bodyPr/>
          <a:lstStyle/>
          <a:p>
            <a:r>
              <a:rPr lang="en-US" dirty="0" smtClean="0"/>
              <a:t>Voting Right</a:t>
            </a:r>
            <a:endParaRPr lang="en-US" dirty="0"/>
          </a:p>
        </p:txBody>
      </p:sp>
      <p:sp>
        <p:nvSpPr>
          <p:cNvPr id="3" name="Content Placeholder 2"/>
          <p:cNvSpPr>
            <a:spLocks noGrp="1"/>
          </p:cNvSpPr>
          <p:nvPr>
            <p:ph idx="1"/>
          </p:nvPr>
        </p:nvSpPr>
        <p:spPr>
          <a:xfrm>
            <a:off x="498474" y="1385456"/>
            <a:ext cx="7556313" cy="4740708"/>
          </a:xfrm>
        </p:spPr>
        <p:txBody>
          <a:bodyPr>
            <a:normAutofit lnSpcReduction="10000"/>
          </a:bodyPr>
          <a:lstStyle/>
          <a:p>
            <a:r>
              <a:rPr lang="en-US" dirty="0" smtClean="0"/>
              <a:t>Straight voting prevent minority shareholders from having a chance in electing themselves and that</a:t>
            </a:r>
            <a:r>
              <a:rPr lang="fr-FR" dirty="0" smtClean="0"/>
              <a:t>’</a:t>
            </a:r>
            <a:r>
              <a:rPr lang="en-US" dirty="0" smtClean="0"/>
              <a:t>s why its preferred in some countries. </a:t>
            </a:r>
          </a:p>
          <a:p>
            <a:pPr lvl="0"/>
            <a:r>
              <a:rPr lang="en-US" dirty="0" smtClean="0"/>
              <a:t>However, </a:t>
            </a:r>
            <a:r>
              <a:rPr lang="en-US" dirty="0"/>
              <a:t>When  cumulative voting is mandatory in some states or countries, one way to minimize its impact is through</a:t>
            </a:r>
            <a:r>
              <a:rPr lang="en-US" b="1" dirty="0"/>
              <a:t> Staggering.</a:t>
            </a:r>
            <a:endParaRPr lang="en-US" dirty="0"/>
          </a:p>
          <a:p>
            <a:r>
              <a:rPr lang="en-US" u="sng" dirty="0"/>
              <a:t>A staggered election means</a:t>
            </a:r>
            <a:r>
              <a:rPr lang="en-US" dirty="0"/>
              <a:t> that only a</a:t>
            </a:r>
            <a:r>
              <a:rPr lang="en-US" i="1" dirty="0"/>
              <a:t> fraction </a:t>
            </a:r>
            <a:r>
              <a:rPr lang="en-US" dirty="0"/>
              <a:t>of directors are to be elected in  a particular time.</a:t>
            </a:r>
          </a:p>
          <a:p>
            <a:r>
              <a:rPr lang="en-US" b="1" dirty="0"/>
              <a:t>Example :  </a:t>
            </a:r>
            <a:r>
              <a:rPr lang="en-US" dirty="0"/>
              <a:t>at a specific time, only two members of the board are to be elected, which means it will take a shareholders 1/(2+1)= 33.3% to guarantee a seat in the board. This process result in:</a:t>
            </a:r>
          </a:p>
          <a:p>
            <a:pPr lvl="2">
              <a:buFont typeface="Wingdings" charset="2"/>
              <a:buChar char="Ø"/>
            </a:pPr>
            <a:r>
              <a:rPr lang="en-US" dirty="0" smtClean="0"/>
              <a:t>Making </a:t>
            </a:r>
            <a:r>
              <a:rPr lang="en-US" dirty="0"/>
              <a:t>it more difficult for minority to elect directors because there are fewer directors to be elected.</a:t>
            </a:r>
          </a:p>
          <a:p>
            <a:endParaRPr lang="en-US" dirty="0"/>
          </a:p>
        </p:txBody>
      </p:sp>
    </p:spTree>
    <p:extLst>
      <p:ext uri="{BB962C8B-B14F-4D97-AF65-F5344CB8AC3E}">
        <p14:creationId xmlns:p14="http://schemas.microsoft.com/office/powerpoint/2010/main" val="3962754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693542"/>
          </a:xfrm>
        </p:spPr>
        <p:txBody>
          <a:bodyPr/>
          <a:lstStyle/>
          <a:p>
            <a:r>
              <a:rPr lang="en-US" dirty="0" smtClean="0"/>
              <a:t>Example</a:t>
            </a:r>
            <a:endParaRPr lang="en-US" dirty="0"/>
          </a:p>
        </p:txBody>
      </p:sp>
      <p:sp>
        <p:nvSpPr>
          <p:cNvPr id="3" name="Content Placeholder 2"/>
          <p:cNvSpPr>
            <a:spLocks noGrp="1"/>
          </p:cNvSpPr>
          <p:nvPr>
            <p:ph idx="1"/>
          </p:nvPr>
        </p:nvSpPr>
        <p:spPr>
          <a:xfrm>
            <a:off x="498474" y="1177636"/>
            <a:ext cx="7556313" cy="4948527"/>
          </a:xfrm>
        </p:spPr>
        <p:txBody>
          <a:bodyPr>
            <a:normAutofit fontScale="92500" lnSpcReduction="10000"/>
          </a:bodyPr>
          <a:lstStyle/>
          <a:p>
            <a:r>
              <a:rPr lang="en-US" dirty="0" smtClean="0"/>
              <a:t>Stock in JRJ corporation sells for $20 per share and features cumulative voting. There are $10,000 shares outstanding. If three directors are up for elections, how much does it cost to ensure yourself a seat on the board?</a:t>
            </a:r>
          </a:p>
          <a:p>
            <a:pPr marL="0" indent="0">
              <a:buNone/>
            </a:pPr>
            <a:r>
              <a:rPr lang="en-US" dirty="0" smtClean="0"/>
              <a:t>The question here is how many shares of stock it will take to get a seat.</a:t>
            </a:r>
          </a:p>
          <a:p>
            <a:pPr marL="0" indent="0">
              <a:buNone/>
            </a:pPr>
            <a:r>
              <a:rPr lang="en-US" dirty="0" smtClean="0"/>
              <a:t>To guarantee a seat in the board:  1/ 3+1 = ¼ % of stocks + one stock.</a:t>
            </a:r>
          </a:p>
          <a:p>
            <a:pPr marL="0" indent="0">
              <a:buNone/>
            </a:pPr>
            <a:r>
              <a:rPr lang="en-US" dirty="0" smtClean="0"/>
              <a:t>The answer is 2,501 shares will guarantee you a seat in the board.</a:t>
            </a:r>
          </a:p>
          <a:p>
            <a:pPr marL="0" indent="0">
              <a:buNone/>
            </a:pPr>
            <a:r>
              <a:rPr lang="en-US" dirty="0" smtClean="0"/>
              <a:t>So the cost will be 2,501 *$20 = $50,020.</a:t>
            </a:r>
          </a:p>
          <a:p>
            <a:pPr marL="0" indent="0">
              <a:buNone/>
            </a:pPr>
            <a:r>
              <a:rPr lang="en-US" dirty="0" smtClean="0"/>
              <a:t>Why is that? Because there is no way that the remaining (7,499) votes can be divided among three people to give all of them more than 2,501 votes.</a:t>
            </a:r>
            <a:endParaRPr lang="en-US" dirty="0"/>
          </a:p>
        </p:txBody>
      </p:sp>
    </p:spTree>
    <p:extLst>
      <p:ext uri="{BB962C8B-B14F-4D97-AF65-F5344CB8AC3E}">
        <p14:creationId xmlns:p14="http://schemas.microsoft.com/office/powerpoint/2010/main" val="20976332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Voting Right</a:t>
            </a:r>
            <a:endParaRPr lang="en-US" dirty="0"/>
          </a:p>
        </p:txBody>
      </p:sp>
      <p:sp>
        <p:nvSpPr>
          <p:cNvPr id="3" name="Content Placeholder 2"/>
          <p:cNvSpPr>
            <a:spLocks noGrp="1"/>
          </p:cNvSpPr>
          <p:nvPr>
            <p:ph idx="1"/>
          </p:nvPr>
        </p:nvSpPr>
        <p:spPr/>
        <p:txBody>
          <a:bodyPr/>
          <a:lstStyle/>
          <a:p>
            <a:r>
              <a:rPr lang="en-US" b="1" dirty="0"/>
              <a:t>Proxy voting </a:t>
            </a:r>
            <a:r>
              <a:rPr lang="en-US" dirty="0"/>
              <a:t>the grant of authority by a shareholder to someone else to vote his or her shares. </a:t>
            </a:r>
          </a:p>
          <a:p>
            <a:r>
              <a:rPr lang="en-US" b="1" dirty="0"/>
              <a:t>Classes of Stock </a:t>
            </a:r>
            <a:r>
              <a:rPr lang="en-US" dirty="0"/>
              <a:t>each class has unequal voting right. Ex. Google: </a:t>
            </a:r>
            <a:r>
              <a:rPr lang="en-US" dirty="0" err="1"/>
              <a:t>google</a:t>
            </a:r>
            <a:r>
              <a:rPr lang="en-US" dirty="0"/>
              <a:t> has two classes of common stock. Class A shares and class </a:t>
            </a:r>
            <a:r>
              <a:rPr lang="en-US" dirty="0" smtClean="0"/>
              <a:t>B shares</a:t>
            </a:r>
            <a:r>
              <a:rPr lang="en-US" dirty="0"/>
              <a:t>.</a:t>
            </a:r>
          </a:p>
          <a:p>
            <a:pPr marL="0" indent="0">
              <a:buNone/>
            </a:pPr>
            <a:r>
              <a:rPr lang="en-US" dirty="0" smtClean="0"/>
              <a:t>  Class </a:t>
            </a:r>
            <a:r>
              <a:rPr lang="en-US" dirty="0"/>
              <a:t>A shares are held by the public and each share has one vote. Class B shares are held by company’s insiders, and each class B shares has 10 votes.</a:t>
            </a:r>
          </a:p>
          <a:p>
            <a:pPr marL="0" indent="0">
              <a:buNone/>
            </a:pPr>
            <a:r>
              <a:rPr lang="en-US" dirty="0"/>
              <a:t>( the purpose of classes of stock is to control the firm)</a:t>
            </a:r>
          </a:p>
          <a:p>
            <a:endParaRPr lang="en-US" dirty="0"/>
          </a:p>
        </p:txBody>
      </p:sp>
    </p:spTree>
    <p:extLst>
      <p:ext uri="{BB962C8B-B14F-4D97-AF65-F5344CB8AC3E}">
        <p14:creationId xmlns:p14="http://schemas.microsoft.com/office/powerpoint/2010/main" val="22104474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stockholders rights</a:t>
            </a:r>
            <a:endParaRPr lang="en-US" dirty="0"/>
          </a:p>
        </p:txBody>
      </p:sp>
      <p:sp>
        <p:nvSpPr>
          <p:cNvPr id="3" name="Content Placeholder 2"/>
          <p:cNvSpPr>
            <a:spLocks noGrp="1"/>
          </p:cNvSpPr>
          <p:nvPr>
            <p:ph idx="1"/>
          </p:nvPr>
        </p:nvSpPr>
        <p:spPr>
          <a:xfrm>
            <a:off x="498474" y="1339274"/>
            <a:ext cx="7556313" cy="4786890"/>
          </a:xfrm>
        </p:spPr>
        <p:txBody>
          <a:bodyPr/>
          <a:lstStyle/>
          <a:p>
            <a:r>
              <a:rPr lang="en-US" dirty="0"/>
              <a:t>Other shareholders rights (other than voting):</a:t>
            </a:r>
          </a:p>
          <a:p>
            <a:r>
              <a:rPr lang="en-US" dirty="0" smtClean="0"/>
              <a:t>The </a:t>
            </a:r>
            <a:r>
              <a:rPr lang="en-US" dirty="0"/>
              <a:t>right to share dividends paid.</a:t>
            </a:r>
          </a:p>
          <a:p>
            <a:r>
              <a:rPr lang="en-US" dirty="0" smtClean="0"/>
              <a:t> </a:t>
            </a:r>
            <a:r>
              <a:rPr lang="en-US" dirty="0"/>
              <a:t>T</a:t>
            </a:r>
            <a:r>
              <a:rPr lang="en-US" dirty="0" smtClean="0"/>
              <a:t>he </a:t>
            </a:r>
            <a:r>
              <a:rPr lang="en-US" dirty="0"/>
              <a:t>right to share assets remaining after liabilities have been paid in liquidation.</a:t>
            </a:r>
          </a:p>
          <a:p>
            <a:r>
              <a:rPr lang="en-US" dirty="0" smtClean="0"/>
              <a:t> </a:t>
            </a:r>
            <a:r>
              <a:rPr lang="en-US" dirty="0"/>
              <a:t>T</a:t>
            </a:r>
            <a:r>
              <a:rPr lang="en-US" dirty="0" smtClean="0"/>
              <a:t>he </a:t>
            </a:r>
            <a:r>
              <a:rPr lang="en-US" dirty="0"/>
              <a:t>right to vote in making big decisions.</a:t>
            </a:r>
          </a:p>
          <a:p>
            <a:r>
              <a:rPr lang="en-US" dirty="0" smtClean="0"/>
              <a:t> </a:t>
            </a:r>
            <a:r>
              <a:rPr lang="en-US" dirty="0"/>
              <a:t>T</a:t>
            </a:r>
            <a:r>
              <a:rPr lang="en-US" dirty="0" smtClean="0"/>
              <a:t>he </a:t>
            </a:r>
            <a:r>
              <a:rPr lang="en-US" i="1" dirty="0"/>
              <a:t>preemptive right</a:t>
            </a:r>
            <a:r>
              <a:rPr lang="en-US" dirty="0"/>
              <a:t>:  the company that wants to sell stocks, it must offer it first to the existing shareholders before offering it to general public </a:t>
            </a:r>
            <a:r>
              <a:rPr lang="en-US" u="sng" dirty="0"/>
              <a:t>to protect</a:t>
            </a:r>
            <a:r>
              <a:rPr lang="en-US" dirty="0"/>
              <a:t> their proportionate ownership in the corporation. </a:t>
            </a:r>
          </a:p>
          <a:p>
            <a:endParaRPr lang="en-US" dirty="0"/>
          </a:p>
        </p:txBody>
      </p:sp>
    </p:spTree>
    <p:extLst>
      <p:ext uri="{BB962C8B-B14F-4D97-AF65-F5344CB8AC3E}">
        <p14:creationId xmlns:p14="http://schemas.microsoft.com/office/powerpoint/2010/main" val="18562505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Dividends</a:t>
            </a:r>
            <a:endParaRPr lang="en-US" dirty="0"/>
          </a:p>
        </p:txBody>
      </p:sp>
      <p:sp>
        <p:nvSpPr>
          <p:cNvPr id="3" name="Content Placeholder 2"/>
          <p:cNvSpPr>
            <a:spLocks noGrp="1"/>
          </p:cNvSpPr>
          <p:nvPr>
            <p:ph idx="1"/>
          </p:nvPr>
        </p:nvSpPr>
        <p:spPr>
          <a:xfrm>
            <a:off x="360167" y="1981200"/>
            <a:ext cx="7556313" cy="4144963"/>
          </a:xfrm>
        </p:spPr>
        <p:txBody>
          <a:bodyPr>
            <a:normAutofit/>
          </a:bodyPr>
          <a:lstStyle/>
          <a:p>
            <a:pPr marL="0" indent="0">
              <a:buNone/>
            </a:pPr>
            <a:r>
              <a:rPr lang="en-US" sz="2400" b="1" dirty="0">
                <a:solidFill>
                  <a:schemeClr val="accent5"/>
                </a:solidFill>
              </a:rPr>
              <a:t>Dividends</a:t>
            </a:r>
            <a:endParaRPr lang="en-US" sz="2400" dirty="0">
              <a:solidFill>
                <a:schemeClr val="accent5"/>
              </a:solidFill>
            </a:endParaRPr>
          </a:p>
          <a:p>
            <a:r>
              <a:rPr lang="en-US" dirty="0"/>
              <a:t>Payments by a corporation to shareholders, made in either cash or stock.</a:t>
            </a:r>
          </a:p>
          <a:p>
            <a:r>
              <a:rPr lang="en-US" dirty="0"/>
              <a:t>Characteristics of dividends:</a:t>
            </a:r>
          </a:p>
          <a:p>
            <a:pPr lvl="2"/>
            <a:r>
              <a:rPr lang="en-US" dirty="0"/>
              <a:t>Unless the board declares the dividend, it is </a:t>
            </a:r>
            <a:r>
              <a:rPr lang="en-US" u="sng" dirty="0"/>
              <a:t>not</a:t>
            </a:r>
            <a:r>
              <a:rPr lang="en-US" dirty="0"/>
              <a:t> a liability of corporation. </a:t>
            </a:r>
          </a:p>
          <a:p>
            <a:pPr lvl="2"/>
            <a:r>
              <a:rPr lang="en-US" dirty="0"/>
              <a:t>The payment of the dividends is not a business expense so it is not deductible for corporate tax purposes.</a:t>
            </a:r>
          </a:p>
          <a:p>
            <a:pPr lvl="2"/>
            <a:r>
              <a:rPr lang="en-US" dirty="0"/>
              <a:t>Dividends received by shareholders are taxable.</a:t>
            </a:r>
          </a:p>
          <a:p>
            <a:endParaRPr lang="en-US" dirty="0"/>
          </a:p>
          <a:p>
            <a:endParaRPr lang="en-US" dirty="0"/>
          </a:p>
        </p:txBody>
      </p:sp>
    </p:spTree>
    <p:extLst>
      <p:ext uri="{BB962C8B-B14F-4D97-AF65-F5344CB8AC3E}">
        <p14:creationId xmlns:p14="http://schemas.microsoft.com/office/powerpoint/2010/main" val="1964470410"/>
      </p:ext>
    </p:extLst>
  </p:cSld>
  <p:clrMapOvr>
    <a:masterClrMapping/>
  </p:clrMapOvr>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350</TotalTime>
  <Words>2787</Words>
  <Application>Microsoft Macintosh PowerPoint</Application>
  <PresentationFormat>On-screen Show (4:3)</PresentationFormat>
  <Paragraphs>190</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Advantage</vt:lpstr>
      <vt:lpstr>Stock Valuation</vt:lpstr>
      <vt:lpstr>Features of Common and Proffered Stocks </vt:lpstr>
      <vt:lpstr>1. VOTING RIGHT (Straight voting)</vt:lpstr>
      <vt:lpstr>1. VOTING RIGHT (cumulative voting)</vt:lpstr>
      <vt:lpstr>Voting Right</vt:lpstr>
      <vt:lpstr>Example</vt:lpstr>
      <vt:lpstr>Voting Right</vt:lpstr>
      <vt:lpstr>Common stockholders rights</vt:lpstr>
      <vt:lpstr>Dividends</vt:lpstr>
      <vt:lpstr>PowerPoint Presentation</vt:lpstr>
      <vt:lpstr>Common Stock Valuation</vt:lpstr>
      <vt:lpstr>PowerPoint Presentation</vt:lpstr>
      <vt:lpstr>Some Special Cases </vt:lpstr>
      <vt:lpstr>Some Special Cases</vt:lpstr>
      <vt:lpstr>Constant Growth</vt:lpstr>
      <vt:lpstr>PowerPoint Presentation</vt:lpstr>
      <vt:lpstr>PowerPoint Presentation</vt:lpstr>
      <vt:lpstr>PowerPoint Presentation</vt:lpstr>
      <vt:lpstr>Continue the Example</vt:lpstr>
      <vt:lpstr>Non Constant Growth</vt:lpstr>
      <vt:lpstr>PowerPoint Presentation</vt:lpstr>
      <vt:lpstr>PowerPoint Presentation</vt:lpstr>
      <vt:lpstr>PowerPoint Presentation</vt:lpstr>
      <vt:lpstr>PowerPoint Presentation</vt:lpstr>
      <vt:lpstr>Example</vt:lpstr>
      <vt:lpstr>PowerPoint Presentation</vt:lpstr>
      <vt:lpstr>Two stage growth</vt:lpstr>
      <vt:lpstr>Example</vt:lpstr>
      <vt:lpstr>COMPONENTS OF THE REQUIRED RETURN  </vt:lpstr>
      <vt:lpstr>Example</vt:lpstr>
      <vt:lpstr>Review</vt:lpstr>
      <vt:lpstr>Review</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Stock Valuation</dc:title>
  <dc:creator>Nouf Alabdulkarim</dc:creator>
  <cp:lastModifiedBy>Nouf Alabdulkarim</cp:lastModifiedBy>
  <cp:revision>25</cp:revision>
  <dcterms:created xsi:type="dcterms:W3CDTF">2016-04-13T15:57:30Z</dcterms:created>
  <dcterms:modified xsi:type="dcterms:W3CDTF">2016-04-13T21:48:03Z</dcterms:modified>
</cp:coreProperties>
</file>