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31" r:id="rId23"/>
    <p:sldId id="332" r:id="rId24"/>
    <p:sldId id="316" r:id="rId25"/>
    <p:sldId id="317" r:id="rId26"/>
    <p:sldId id="318" r:id="rId27"/>
    <p:sldId id="319" r:id="rId28"/>
    <p:sldId id="320" r:id="rId29"/>
    <p:sldId id="321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sim ammour" initials="na" lastIdx="1" clrIdx="0">
    <p:extLst>
      <p:ext uri="{19B8F6BF-5375-455C-9EA6-DF929625EA0E}">
        <p15:presenceInfo xmlns:p15="http://schemas.microsoft.com/office/powerpoint/2012/main" userId="f86abe116215b0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2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5AF0-7374-45EB-B4FD-C6CB88E5E0D1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0DFC-59F3-4535-8C19-6A3E2440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0DFC-59F3-4535-8C19-6A3E24402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0DFC-59F3-4535-8C19-6A3E24402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9628-D2E6-43DB-ABDC-0470FBF6B1A7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1CC6-D419-4185-AF32-173C1F307263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8BE-DCCD-46F1-ABFC-AE252E50DB5A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B145-E863-47CB-A5D4-9E228C42F331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3189-D141-4EF9-A19C-BFA2684898F9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E74-1C78-4F8B-B329-2C9D7ED862A8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F64B-CF8C-4515-98F9-30C9157F0DF8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611E-325D-4911-A2B6-9FBF71306CE3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C6E9-0CEE-41B3-93A8-B166C14B668B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900-3A14-4B5F-A411-51A4E23319D3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855-198F-48F5-B1A0-7CA28BA18106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7D0F-E902-43F0-A416-6E81CB99791A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00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10.png"/><Relationship Id="rId4" Type="http://schemas.openxmlformats.org/officeDocument/2006/relationships/image" Target="../media/image8.png"/><Relationship Id="rId9" Type="http://schemas.openxmlformats.org/officeDocument/2006/relationships/image" Target="../media/image1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0.png"/><Relationship Id="rId3" Type="http://schemas.openxmlformats.org/officeDocument/2006/relationships/image" Target="../media/image164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89.png"/><Relationship Id="rId2" Type="http://schemas.openxmlformats.org/officeDocument/2006/relationships/image" Target="../media/image177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60.png"/><Relationship Id="rId10" Type="http://schemas.openxmlformats.org/officeDocument/2006/relationships/image" Target="../media/image183.png"/><Relationship Id="rId4" Type="http://schemas.openxmlformats.org/officeDocument/2006/relationships/image" Target="../media/image166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40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8738" y="61207"/>
            <a:ext cx="3895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Chapter 7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3117820" y="1261536"/>
            <a:ext cx="5762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Digital </a:t>
            </a:r>
            <a:r>
              <a:rPr lang="en-GB" sz="5400" b="1" dirty="0" smtClean="0"/>
              <a:t>Filter Design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253145" y="2499866"/>
            <a:ext cx="9685710" cy="35994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867405" y="6356350"/>
            <a:ext cx="410819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4492" y="2876753"/>
            <a:ext cx="352692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15000"/>
              </a:lnSpc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FIR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Filter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Design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6426" y="2836835"/>
            <a:ext cx="3680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Frequency Sampling Design Method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856426" y="3212762"/>
            <a:ext cx="357341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Fourier Transform Design Method</a:t>
            </a:r>
            <a:endParaRPr lang="en-US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7432" y="3964971"/>
            <a:ext cx="33489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2. IIR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Filter Design.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8312" y="5038072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3. Application 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0546" y="3883861"/>
            <a:ext cx="3445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Bilinear Transformation Method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0546" y="4261662"/>
            <a:ext cx="3023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Pole Zero Placement Method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20546" y="4857217"/>
            <a:ext cx="2468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60 –Hz Hum Eliminator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8799" y="5268904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ECG Pulse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56426" y="2876753"/>
            <a:ext cx="0" cy="711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56426" y="3888720"/>
            <a:ext cx="0" cy="711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29353" y="4857217"/>
            <a:ext cx="0" cy="711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2888" y="-10036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Example: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Window Method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8747"/>
            <a:ext cx="12192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a 5-tap FIR band reject (band-stop) filter with a lower cut-off frequency of 2,000 Hz, an upper cut-off frequency of 2,400 Hz, and a sampling rate of 8,000 Hz using the Hamming window method. Determine the transfer function.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12" y="217185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0988" y="2095285"/>
            <a:ext cx="11443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8512" y="2241327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Solution: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000015"/>
            <a:ext cx="251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normalized cut-off frequencies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7382" y="3253930"/>
            <a:ext cx="358159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56968" y="2988289"/>
            <a:ext cx="4764420" cy="779531"/>
            <a:chOff x="3156968" y="2988289"/>
            <a:chExt cx="4764420" cy="779531"/>
          </a:xfrm>
        </p:grpSpPr>
        <p:pic>
          <p:nvPicPr>
            <p:cNvPr id="12" name="Picture 1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6968" y="2988289"/>
              <a:ext cx="4764420" cy="38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5282" y="3324088"/>
              <a:ext cx="4687792" cy="365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156968" y="3063205"/>
              <a:ext cx="0" cy="7046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10988" y="4199765"/>
            <a:ext cx="1365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5-tap FIR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083598" y="4272532"/>
            <a:ext cx="358159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71156" y="424593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 +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</a:rPr>
              <a:t>‏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= 5 then M=2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8331" y="3733084"/>
            <a:ext cx="4353067" cy="13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4776281" y="4272532"/>
            <a:ext cx="358159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/>
              <p:cNvSpPr/>
              <p:nvPr/>
            </p:nvSpPr>
            <p:spPr>
              <a:xfrm>
                <a:off x="9853650" y="3995520"/>
                <a:ext cx="737014" cy="372719"/>
              </a:xfrm>
              <a:prstGeom prst="wedgeRoundRectCallout">
                <a:avLst>
                  <a:gd name="adj1" fmla="val -82598"/>
                  <a:gd name="adj2" fmla="val 116786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650" y="3995520"/>
                <a:ext cx="737014" cy="372719"/>
              </a:xfrm>
              <a:prstGeom prst="wedgeRoundRectCallout">
                <a:avLst>
                  <a:gd name="adj1" fmla="val -82598"/>
                  <a:gd name="adj2" fmla="val 116786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771" y="4881300"/>
            <a:ext cx="3402662" cy="5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497" y="5378378"/>
            <a:ext cx="3613210" cy="5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788" y="5818477"/>
            <a:ext cx="3423619" cy="5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ight Arrow 27"/>
              <p:cNvSpPr/>
              <p:nvPr/>
            </p:nvSpPr>
            <p:spPr>
              <a:xfrm>
                <a:off x="4071418" y="5676223"/>
                <a:ext cx="1086090" cy="4400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𝑆𝑦𝑚𝑚𝑒𝑡𝑟𝑦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ight Arrow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18" y="5676223"/>
                <a:ext cx="1086090" cy="440099"/>
              </a:xfrm>
              <a:prstGeom prst="rightArrow">
                <a:avLst/>
              </a:prstGeom>
              <a:blipFill rotWithShape="0">
                <a:blip r:embed="rId9"/>
                <a:stretch>
                  <a:fillRect l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39178" y="5521505"/>
            <a:ext cx="2183600" cy="36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9178" y="5902922"/>
            <a:ext cx="2118451" cy="3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7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61852" y="0"/>
            <a:ext cx="691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Window Method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</a:t>
            </a:r>
            <a:r>
              <a:rPr lang="en-US" sz="32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contd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2" y="930992"/>
            <a:ext cx="1460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Hamming </a:t>
            </a:r>
            <a:endParaRPr lang="en-GB" sz="2400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 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61245" y="735955"/>
            <a:ext cx="3597608" cy="1658156"/>
            <a:chOff x="1561245" y="735955"/>
            <a:chExt cx="3597608" cy="1658156"/>
          </a:xfrm>
        </p:grpSpPr>
        <p:pic>
          <p:nvPicPr>
            <p:cNvPr id="9" name="Picture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7163" y="1343420"/>
              <a:ext cx="3270061" cy="577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1561245" y="831368"/>
              <a:ext cx="0" cy="14421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5837" y="735955"/>
              <a:ext cx="3543016" cy="59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7163" y="1904841"/>
              <a:ext cx="3406540" cy="4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ight Arrow 11"/>
              <p:cNvSpPr/>
              <p:nvPr/>
            </p:nvSpPr>
            <p:spPr>
              <a:xfrm>
                <a:off x="5160179" y="1632144"/>
                <a:ext cx="1086090" cy="4400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𝑆𝑦𝑚𝑚𝑒𝑡𝑟𝑦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ight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79" y="1632144"/>
                <a:ext cx="1086090" cy="440099"/>
              </a:xfrm>
              <a:prstGeom prst="rightArrow">
                <a:avLst/>
              </a:prstGeom>
              <a:blipFill rotWithShape="0">
                <a:blip r:embed="rId5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7463" y="1343420"/>
            <a:ext cx="2647169" cy="4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7463" y="1835687"/>
            <a:ext cx="2578930" cy="3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4890" y="2795427"/>
            <a:ext cx="15465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Windowed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impulse</a:t>
            </a:r>
          </a:p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response 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15837" y="2499747"/>
            <a:ext cx="4220428" cy="1723715"/>
            <a:chOff x="1615837" y="2499747"/>
            <a:chExt cx="4220428" cy="172371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615837" y="2574737"/>
              <a:ext cx="1326" cy="16487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1596" y="2499747"/>
              <a:ext cx="3245628" cy="35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1596" y="2852383"/>
              <a:ext cx="4124893" cy="38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29485" y="3219623"/>
              <a:ext cx="4206780" cy="3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/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41596" y="3541491"/>
              <a:ext cx="3135120" cy="38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/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41596" y="3906693"/>
              <a:ext cx="2992917" cy="3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8628" y="4488108"/>
                <a:ext cx="4726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By delaying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by M = 2 samples,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8" y="4488108"/>
                <a:ext cx="4726679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933" t="-10526" r="-3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22441" y="4481852"/>
            <a:ext cx="5119230" cy="5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33665" y="5401215"/>
            <a:ext cx="281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transfer function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52193" y="5327566"/>
            <a:ext cx="6950525" cy="619211"/>
            <a:chOff x="2777603" y="5506921"/>
            <a:chExt cx="6950525" cy="619211"/>
          </a:xfrm>
        </p:grpSpPr>
        <p:pic>
          <p:nvPicPr>
            <p:cNvPr id="28" name="Picture 27"/>
            <p:cNvPicPr/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777603" y="5580570"/>
              <a:ext cx="6789478" cy="54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ounded Rectangle 28"/>
            <p:cNvSpPr/>
            <p:nvPr/>
          </p:nvSpPr>
          <p:spPr>
            <a:xfrm>
              <a:off x="2777603" y="5506921"/>
              <a:ext cx="6950525" cy="61921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6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579" y="3070746"/>
            <a:ext cx="4615558" cy="36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03929" y="6380139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4326" y="0"/>
            <a:ext cx="5923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FIR Filter Length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64" y="823650"/>
            <a:ext cx="8595922" cy="2532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675" y="448105"/>
            <a:ext cx="1188265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 the required stop-band attenuation and pass-band ripple specifications the appropriate window can be selected.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9420" y="3608612"/>
            <a:ext cx="4116025" cy="2532652"/>
            <a:chOff x="5300930" y="3584824"/>
            <a:chExt cx="4116025" cy="2532652"/>
          </a:xfrm>
        </p:grpSpPr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6784" y="3650737"/>
              <a:ext cx="3698632" cy="215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300930" y="3584824"/>
              <a:ext cx="4116025" cy="253265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2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10" y="5412034"/>
            <a:ext cx="6511678" cy="12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4535" y="0"/>
            <a:ext cx="788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FIR Filter Length Estimation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512" y="217185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19235" y="2364226"/>
            <a:ext cx="9985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3875" y="2102616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Solution: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666574" y="2807222"/>
            <a:ext cx="550543" cy="30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617" y="563291"/>
            <a:ext cx="3225054" cy="1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2985541" y="584775"/>
            <a:ext cx="0" cy="177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410" y="1182983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Design a BPF with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2218" y="1129275"/>
            <a:ext cx="3467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Use Hamming window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75" y="2593382"/>
            <a:ext cx="3137153" cy="406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7" y="3010467"/>
            <a:ext cx="3174688" cy="3618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464" y="2503144"/>
            <a:ext cx="1802817" cy="380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479" y="2945373"/>
            <a:ext cx="1800806" cy="3926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377082" y="2676572"/>
            <a:ext cx="4410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nearest higher odd N = 25</a:t>
            </a:r>
            <a:endParaRPr lang="en-US" sz="2400" dirty="0"/>
          </a:p>
        </p:txBody>
      </p:sp>
      <p:pic>
        <p:nvPicPr>
          <p:cNvPr id="23" name="Picture 2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512" y="3398563"/>
            <a:ext cx="7808359" cy="152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906" y="4518736"/>
            <a:ext cx="363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</a:t>
            </a:r>
            <a:r>
              <a:rPr lang="en-GB" sz="24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Matlab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design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06872" y="3165533"/>
            <a:ext cx="4285128" cy="322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6636910" y="2772500"/>
            <a:ext cx="550543" cy="30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742631" y="5076087"/>
            <a:ext cx="1753137" cy="277326"/>
          </a:xfrm>
          <a:prstGeom prst="wedgeRoundRectCallout">
            <a:avLst>
              <a:gd name="adj1" fmla="val -35162"/>
              <a:gd name="adj2" fmla="val 878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Window type Hamming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872002" y="5016147"/>
            <a:ext cx="1753137" cy="277326"/>
          </a:xfrm>
          <a:prstGeom prst="wedgeRoundRectCallout">
            <a:avLst>
              <a:gd name="adj1" fmla="val -35162"/>
              <a:gd name="adj2" fmla="val 878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Filter type BPF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00" y="812917"/>
            <a:ext cx="7260963" cy="39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776" y="4807038"/>
            <a:ext cx="6091518" cy="15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90813" y="0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Application: Noise 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4775"/>
            <a:ext cx="12192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 design a digital filter to remove frequency components (noise) other than the desired frequency range.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70" y="584775"/>
            <a:ext cx="8982635" cy="5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24471" y="0"/>
            <a:ext cx="7157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Application: Noise Reduction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–contd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4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165" y="2750404"/>
            <a:ext cx="4486835" cy="37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1525" y="0"/>
            <a:ext cx="7168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Frequency Sampling Design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7843" y="584775"/>
            <a:ext cx="258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</a:rPr>
              <a:t>Simple to design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643" y="2102801"/>
            <a:ext cx="270619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Filter length = 2M+1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8610600" y="1910921"/>
                <a:ext cx="3489513" cy="710224"/>
              </a:xfrm>
              <a:prstGeom prst="wedgeRoundRectCallout">
                <a:avLst>
                  <a:gd name="adj1" fmla="val -65126"/>
                  <a:gd name="adj2" fmla="val 3199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are obtained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from sampled desired frequency response at equally spaced instants in frequency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domain</a:t>
                </a:r>
                <a:endParaRPr lang="en-US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910921"/>
                <a:ext cx="3489513" cy="710224"/>
              </a:xfrm>
              <a:prstGeom prst="wedgeRoundRectCallout">
                <a:avLst>
                  <a:gd name="adj1" fmla="val -65126"/>
                  <a:gd name="adj2" fmla="val 31992"/>
                  <a:gd name="adj3" fmla="val 16667"/>
                </a:avLst>
              </a:prstGeom>
              <a:blipFill rotWithShape="0">
                <a:blip r:embed="rId3"/>
                <a:stretch>
                  <a:fillRect t="-1681" r="-1502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606880" y="1949651"/>
            <a:ext cx="4338012" cy="1172543"/>
            <a:chOff x="3606880" y="1949651"/>
            <a:chExt cx="4338012" cy="1172543"/>
          </a:xfrm>
        </p:grpSpPr>
        <p:pic>
          <p:nvPicPr>
            <p:cNvPr id="7" name="Picture 6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880" y="1972495"/>
              <a:ext cx="4270058" cy="67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06880" y="1949651"/>
              <a:ext cx="4270058" cy="67149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866778" y="2711312"/>
                  <a:ext cx="4078114" cy="4108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Magnitude response in the range 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a14:m>
                  <a:endPara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778" y="2711312"/>
                  <a:ext cx="4078114" cy="410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6" t="-2985" b="-19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H="1" flipV="1">
              <a:off x="3783105" y="2483884"/>
              <a:ext cx="255495" cy="32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1061716"/>
            <a:ext cx="121001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key feature of frequency sampling is that the filter coefficients can be calculated based on the specified magnitudes of the desired filter frequency response uniformly in the frequency domain.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05" y="3237471"/>
            <a:ext cx="402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</a:rPr>
              <a:t>Calculate FIR filter coefficients: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8898" y="3880112"/>
            <a:ext cx="6083014" cy="870699"/>
            <a:chOff x="708898" y="3880112"/>
            <a:chExt cx="6083014" cy="870699"/>
          </a:xfrm>
        </p:grpSpPr>
        <p:pic>
          <p:nvPicPr>
            <p:cNvPr id="17" name="Picture 16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4297" y="3880112"/>
              <a:ext cx="6017615" cy="8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08898" y="3903082"/>
              <a:ext cx="6083013" cy="8112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7412" y="4861083"/>
            <a:ext cx="254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</a:rPr>
              <a:t>Use the symmetry:</a:t>
            </a:r>
          </a:p>
        </p:txBody>
      </p:sp>
      <p:pic>
        <p:nvPicPr>
          <p:cNvPr id="21" name="Picture 2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297" y="5471900"/>
            <a:ext cx="4201974" cy="4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40255" y="5433019"/>
            <a:ext cx="4270058" cy="5796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496698" y="2626972"/>
            <a:ext cx="183777" cy="2059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6511" y="0"/>
            <a:ext cx="9131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Frequency Sampling Design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3165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1340" y="1682201"/>
            <a:ext cx="11443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" y="1682201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740405"/>
                <a:ext cx="12286128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Design a linear phase low-pass FIR filter with 7 taps and a cut-off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radians using the frequency sampling method.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0405"/>
                <a:ext cx="12286128" cy="941796"/>
              </a:xfrm>
              <a:prstGeom prst="rect">
                <a:avLst/>
              </a:prstGeom>
              <a:blipFill rotWithShape="0">
                <a:blip r:embed="rId2"/>
                <a:stretch>
                  <a:fillRect l="-744" t="-1935" r="-149" b="-1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901" y="2254665"/>
                <a:ext cx="30613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⟶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1" y="2254665"/>
                <a:ext cx="306135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7388836" y="2338078"/>
            <a:ext cx="654423" cy="359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661254" y="1837831"/>
            <a:ext cx="1655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Sampled</a:t>
            </a:r>
          </a:p>
          <a:p>
            <a:pPr algn="ctr"/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>
                <a:solidFill>
                  <a:srgbClr val="00B0F0"/>
                </a:solidFill>
              </a:rPr>
              <a:t>frequencies</a:t>
            </a:r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9511" y="2123348"/>
            <a:ext cx="3179203" cy="6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8721" y="1837831"/>
            <a:ext cx="2985079" cy="20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8332862" y="1907130"/>
            <a:ext cx="0" cy="194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3231236" y="2281808"/>
            <a:ext cx="654423" cy="359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6047" y="4252323"/>
            <a:ext cx="4109213" cy="21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22"/>
          <p:cNvSpPr/>
          <p:nvPr/>
        </p:nvSpPr>
        <p:spPr>
          <a:xfrm>
            <a:off x="9793930" y="4622048"/>
            <a:ext cx="2150988" cy="276543"/>
          </a:xfrm>
          <a:prstGeom prst="wedgeRoundRectCallout">
            <a:avLst>
              <a:gd name="adj1" fmla="val -45214"/>
              <a:gd name="adj2" fmla="val 1030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rgbClr val="00B0F0"/>
                </a:solidFill>
              </a:rPr>
              <a:t>H</a:t>
            </a:r>
            <a:r>
              <a:rPr lang="en-GB" sz="1200" i="1" baseline="-25000" dirty="0">
                <a:solidFill>
                  <a:srgbClr val="00B0F0"/>
                </a:solidFill>
              </a:rPr>
              <a:t>k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r>
              <a:rPr lang="en-GB" sz="1200" dirty="0" smtClean="0">
                <a:solidFill>
                  <a:srgbClr val="00B0F0"/>
                </a:solidFill>
              </a:rPr>
              <a:t>at </a:t>
            </a:r>
            <a:r>
              <a:rPr lang="en-GB" sz="1200" dirty="0">
                <a:solidFill>
                  <a:srgbClr val="00B0F0"/>
                </a:solidFill>
              </a:rPr>
              <a:t>the specified frequencies </a:t>
            </a:r>
            <a:endParaRPr lang="en-US" sz="1200" dirty="0">
              <a:solidFill>
                <a:srgbClr val="00B0F0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804" y="2964804"/>
            <a:ext cx="5964863" cy="125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603" y="4220176"/>
            <a:ext cx="3625708" cy="25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 rot="10800000">
            <a:off x="6636769" y="3122593"/>
            <a:ext cx="1216312" cy="359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399494" y="3959714"/>
            <a:ext cx="1169894" cy="604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940652" y="3965221"/>
            <a:ext cx="136113" cy="5991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6048" y="4914837"/>
            <a:ext cx="1959904" cy="112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ight Arrow 35"/>
          <p:cNvSpPr/>
          <p:nvPr/>
        </p:nvSpPr>
        <p:spPr>
          <a:xfrm>
            <a:off x="4199131" y="5392565"/>
            <a:ext cx="654423" cy="359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558447" y="4881741"/>
            <a:ext cx="165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By </a:t>
            </a:r>
          </a:p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 Symmetry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028640" y="4881741"/>
            <a:ext cx="0" cy="122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8804" y="4338149"/>
            <a:ext cx="0" cy="23833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6897" y="0"/>
            <a:ext cx="6558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Coefficient Quantization 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4775"/>
            <a:ext cx="972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Obtaining filter coefficients with infinite precision is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Filter coefficients are usually truncated or rounded off for the </a:t>
            </a:r>
            <a:r>
              <a:rPr lang="en-GB" sz="2400" dirty="0" smtClean="0">
                <a:solidFill>
                  <a:srgbClr val="0070C0"/>
                </a:solidFill>
              </a:rPr>
              <a:t>application. 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3222" y="1385259"/>
            <a:ext cx="8471932" cy="1001190"/>
            <a:chOff x="343221" y="1553279"/>
            <a:chExt cx="8471932" cy="1001190"/>
          </a:xfrm>
        </p:grpSpPr>
        <p:sp>
          <p:nvSpPr>
            <p:cNvPr id="6" name="Rectangle 5"/>
            <p:cNvSpPr/>
            <p:nvPr/>
          </p:nvSpPr>
          <p:spPr>
            <a:xfrm>
              <a:off x="343221" y="1678843"/>
              <a:ext cx="35808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FIR filter transfer function with infinite precision </a:t>
              </a:r>
              <a:r>
                <a:rPr lang="en-GB" sz="20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coefficients: 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102" y="1553279"/>
              <a:ext cx="4891051" cy="1001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373357" y="2408513"/>
            <a:ext cx="8650422" cy="1014573"/>
            <a:chOff x="117060" y="2963276"/>
            <a:chExt cx="8650422" cy="1014573"/>
          </a:xfrm>
        </p:grpSpPr>
        <p:sp>
          <p:nvSpPr>
            <p:cNvPr id="8" name="Rectangle 7"/>
            <p:cNvSpPr/>
            <p:nvPr/>
          </p:nvSpPr>
          <p:spPr>
            <a:xfrm>
              <a:off x="201004" y="3090016"/>
              <a:ext cx="30397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FIR filter transfer function with quantized precision 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98525" y="3090016"/>
              <a:ext cx="4702792" cy="88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17060" y="2963276"/>
              <a:ext cx="8650422" cy="101457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301" y="3685736"/>
            <a:ext cx="2682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Error of the magnitude frequency response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8297" y="3518039"/>
            <a:ext cx="4450698" cy="15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899146" y="3635099"/>
            <a:ext cx="90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K=tap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207624" y="4392104"/>
            <a:ext cx="1607530" cy="489372"/>
          </a:xfrm>
          <a:prstGeom prst="wedgeRoundRectCallout">
            <a:avLst>
              <a:gd name="adj1" fmla="val -86917"/>
              <a:gd name="adj2" fmla="val -159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B0F0"/>
                </a:solidFill>
              </a:rPr>
              <a:t>B=Number of Bits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K=tap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683" y="5058821"/>
            <a:ext cx="1201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0683" y="5058821"/>
            <a:ext cx="124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83123" y="5136805"/>
            <a:ext cx="500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25-Tap FIR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filter, 8 bit code (sign + 7 bits for fraction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83123" y="5136805"/>
            <a:ext cx="5007525" cy="38368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3222" y="5604795"/>
            <a:ext cx="5186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Let infinite precision coeff. = 0.00759455135346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109941" y="6001367"/>
                <a:ext cx="75315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0.00759455135346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=0.9721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 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rounded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up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integer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941" y="6001367"/>
                <a:ext cx="753154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9672" r="-2267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58966" y="6395619"/>
                <a:ext cx="3468578" cy="38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Quantized coeff.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0.0078125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6" y="6395619"/>
                <a:ext cx="3468578" cy="385875"/>
              </a:xfrm>
              <a:prstGeom prst="rect">
                <a:avLst/>
              </a:prstGeom>
              <a:blipFill rotWithShape="0">
                <a:blip r:embed="rId6"/>
                <a:stretch>
                  <a:fillRect l="-1406" t="-106349" r="-703" b="-17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12643" y="5112413"/>
                <a:ext cx="4322302" cy="1018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Error is bounded by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(less than)</a:t>
                </a:r>
                <a:endParaRPr lang="en-US" sz="2000" dirty="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GB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en-GB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GB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=0.0977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43" y="5112413"/>
                <a:ext cx="4322302" cy="1018740"/>
              </a:xfrm>
              <a:prstGeom prst="rect">
                <a:avLst/>
              </a:prstGeom>
              <a:blipFill rotWithShape="0">
                <a:blip r:embed="rId7"/>
                <a:stretch>
                  <a:fillRect l="-1551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67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4446" y="0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IIR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Filter Design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258" y="584775"/>
            <a:ext cx="552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TGBOLD"/>
              </a:rPr>
              <a:t>Definition: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dvTG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636" y="615552"/>
            <a:ext cx="8784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Infinite impulse response (</a:t>
            </a:r>
            <a:r>
              <a:rPr lang="en-GB" sz="2000" b="1" i="1" dirty="0"/>
              <a:t>IIR</a:t>
            </a:r>
            <a:r>
              <a:rPr lang="en-GB" sz="2000" dirty="0"/>
              <a:t>) filter is described using </a:t>
            </a:r>
            <a:r>
              <a:rPr lang="en-GB" sz="2000" dirty="0" smtClean="0"/>
              <a:t>: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dvTGBOLD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162" y="2031244"/>
            <a:ext cx="4856443" cy="9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1679" y="3654360"/>
            <a:ext cx="2277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IIR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filter 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transfer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258" y="1934901"/>
            <a:ext cx="276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IIR filter 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difference equation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5527" y="3654360"/>
            <a:ext cx="4241720" cy="88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8953500" y="1696876"/>
            <a:ext cx="2057400" cy="476049"/>
          </a:xfrm>
          <a:prstGeom prst="wedgeRoundRectCallout">
            <a:avLst>
              <a:gd name="adj1" fmla="val -80964"/>
              <a:gd name="adj2" fmla="val 935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70C0"/>
                </a:solidFill>
              </a:rPr>
              <a:t>IIR filter </a:t>
            </a:r>
            <a:r>
              <a:rPr lang="en-GB" sz="1200" dirty="0" smtClean="0">
                <a:solidFill>
                  <a:srgbClr val="0070C0"/>
                </a:solidFill>
              </a:rPr>
              <a:t>output depends </a:t>
            </a:r>
            <a:r>
              <a:rPr lang="en-GB" sz="1200" dirty="0">
                <a:solidFill>
                  <a:srgbClr val="0070C0"/>
                </a:solidFill>
              </a:rPr>
              <a:t>also on the past </a:t>
            </a:r>
            <a:r>
              <a:rPr lang="en-GB" sz="1200" dirty="0" smtClean="0">
                <a:solidFill>
                  <a:srgbClr val="0070C0"/>
                </a:solidFill>
              </a:rPr>
              <a:t>outputs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0634" y="0"/>
            <a:ext cx="407996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FIR Filter Design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580920"/>
            <a:ext cx="7225720" cy="461665"/>
            <a:chOff x="145342" y="700999"/>
            <a:chExt cx="3224337" cy="461665"/>
          </a:xfrm>
        </p:grpSpPr>
        <p:sp>
          <p:nvSpPr>
            <p:cNvPr id="6" name="Rectangle 5"/>
            <p:cNvSpPr/>
            <p:nvPr/>
          </p:nvSpPr>
          <p:spPr>
            <a:xfrm>
              <a:off x="793101" y="756528"/>
              <a:ext cx="25765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A finite impulse response (</a:t>
              </a:r>
              <a:r>
                <a:rPr lang="en-GB" sz="2000" b="1" i="1" dirty="0"/>
                <a:t>FIR</a:t>
              </a:r>
              <a:r>
                <a:rPr lang="en-GB" sz="2000" dirty="0"/>
                <a:t>) </a:t>
              </a:r>
              <a:r>
                <a:rPr lang="en-GB" sz="2000" dirty="0" smtClean="0"/>
                <a:t>filter is </a:t>
              </a:r>
              <a:r>
                <a:rPr lang="en-GB" sz="2000" dirty="0"/>
                <a:t>specified by </a:t>
              </a:r>
              <a:endPara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dvTGBOL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342" y="700999"/>
              <a:ext cx="15012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dvTGBOLD"/>
                </a:rPr>
                <a:t>Definition: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TGBOLD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9321654" y="2154172"/>
                <a:ext cx="1708981" cy="470647"/>
              </a:xfrm>
              <a:prstGeom prst="wedgeRoundRectCallout">
                <a:avLst>
                  <a:gd name="adj1" fmla="val -87319"/>
                  <a:gd name="adj2" fmla="val 36786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1200" b="1" i="1" dirty="0" smtClean="0">
                    <a:solidFill>
                      <a:srgbClr val="0070C0"/>
                    </a:solidFill>
                  </a:rPr>
                  <a:t> filter coefficients, K+1 filter length</a:t>
                </a:r>
                <a:r>
                  <a:rPr lang="en-GB" sz="1200" dirty="0" smtClean="0">
                    <a:solidFill>
                      <a:srgbClr val="0070C0"/>
                    </a:solidFill>
                  </a:rPr>
                  <a:t> 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654" y="2154172"/>
                <a:ext cx="1708981" cy="470647"/>
              </a:xfrm>
              <a:prstGeom prst="wedgeRoundRectCallout">
                <a:avLst>
                  <a:gd name="adj1" fmla="val -87319"/>
                  <a:gd name="adj2" fmla="val 36786"/>
                  <a:gd name="adj3" fmla="val 16667"/>
                </a:avLst>
              </a:prstGeom>
              <a:blipFill rotWithShape="0"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20" y="3519733"/>
            <a:ext cx="4785117" cy="283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700" y="2225699"/>
            <a:ext cx="482600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 function of the FIR filter: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819" y="2092152"/>
            <a:ext cx="3589781" cy="6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700" y="2854498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difference equation 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2254" y="2970912"/>
            <a:ext cx="5940860" cy="43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700" y="4398580"/>
            <a:ext cx="3955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realization of the FIR filter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590" y="1158939"/>
            <a:ext cx="2072186" cy="8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9099" y="0"/>
            <a:ext cx="1049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IIR Filter Design: Bilinear Transformation Method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76753"/>
            <a:ext cx="7922564" cy="50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1493" y="2698424"/>
            <a:ext cx="3330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Steps of the design procedure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89897" y="0"/>
            <a:ext cx="670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Bilinear Transformation Method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017" y="2109649"/>
            <a:ext cx="2058436" cy="7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50" y="3263080"/>
            <a:ext cx="3771163" cy="91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709539"/>
            <a:ext cx="193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For LPF and HPF: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21984"/>
            <a:ext cx="1947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For BPF and BRF: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61181" y="856503"/>
            <a:ext cx="2142272" cy="451297"/>
          </a:xfrm>
          <a:prstGeom prst="wedgeRoundRectCallout">
            <a:avLst>
              <a:gd name="adj1" fmla="val -5338"/>
              <a:gd name="adj2" fmla="val 716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Frequency Warping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982200" y="292387"/>
            <a:ext cx="1678382" cy="749054"/>
          </a:xfrm>
          <a:prstGeom prst="wedgeRoundRectCallout">
            <a:avLst>
              <a:gd name="adj1" fmla="val -46323"/>
              <a:gd name="adj2" fmla="val 1133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rgbClr val="0070C0"/>
                </a:solidFill>
              </a:rPr>
              <a:t>Prototype Transformation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8457" y="5518161"/>
            <a:ext cx="3169995" cy="807751"/>
            <a:chOff x="501253" y="3598347"/>
            <a:chExt cx="3169995" cy="807751"/>
          </a:xfrm>
        </p:grpSpPr>
        <p:pic>
          <p:nvPicPr>
            <p:cNvPr id="15" name="Picture 1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253" y="3598347"/>
              <a:ext cx="3047164" cy="807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501253" y="3598347"/>
              <a:ext cx="3169995" cy="80775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103228" y="4759953"/>
            <a:ext cx="4127061" cy="464615"/>
          </a:xfrm>
          <a:prstGeom prst="wedgeRoundRectCallout">
            <a:avLst>
              <a:gd name="adj1" fmla="val -2629"/>
              <a:gd name="adj2" fmla="val 943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Obtained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digital filter Transfer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</a:rPr>
              <a:t>Function: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5914" y="1548720"/>
            <a:ext cx="4139727" cy="28111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428936" y="1687241"/>
            <a:ext cx="7734643" cy="4616372"/>
            <a:chOff x="4428936" y="1687241"/>
            <a:chExt cx="7734643" cy="4616372"/>
          </a:xfrm>
        </p:grpSpPr>
        <p:grpSp>
          <p:nvGrpSpPr>
            <p:cNvPr id="21" name="Group 20"/>
            <p:cNvGrpSpPr/>
            <p:nvPr/>
          </p:nvGrpSpPr>
          <p:grpSpPr>
            <a:xfrm>
              <a:off x="4428936" y="1687241"/>
              <a:ext cx="7734643" cy="4616372"/>
              <a:chOff x="4289035" y="1709539"/>
              <a:chExt cx="7734643" cy="461637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1768" y="1841234"/>
                <a:ext cx="7343263" cy="4446967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4289035" y="1709539"/>
                <a:ext cx="7734643" cy="4616372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ular Callout 21"/>
            <p:cNvSpPr/>
            <p:nvPr/>
          </p:nvSpPr>
          <p:spPr>
            <a:xfrm>
              <a:off x="4519774" y="2540640"/>
              <a:ext cx="1539833" cy="749054"/>
            </a:xfrm>
            <a:prstGeom prst="wedgeRoundRectCallout">
              <a:avLst>
                <a:gd name="adj1" fmla="val 5083"/>
                <a:gd name="adj2" fmla="val 11152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From analog LPF to desired analog filter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66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860425"/>
            <a:ext cx="7734300" cy="5495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897" y="0"/>
            <a:ext cx="670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Bilinear Transformation Method </a:t>
            </a:r>
          </a:p>
        </p:txBody>
      </p:sp>
    </p:spTree>
    <p:extLst>
      <p:ext uri="{BB962C8B-B14F-4D97-AF65-F5344CB8AC3E}">
        <p14:creationId xmlns:p14="http://schemas.microsoft.com/office/powerpoint/2010/main" val="23460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492874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89897" y="0"/>
            <a:ext cx="670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Bilinear Transformation Method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533687"/>
            <a:ext cx="79152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748" y="5964185"/>
            <a:ext cx="3765773" cy="88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1152" y="6468396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82231" y="6431129"/>
            <a:ext cx="496949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9723" y="0"/>
            <a:ext cx="909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1: Bilinear Transformation Method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6663" y="692130"/>
            <a:ext cx="107453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Design a first-order high-pass digital Chebyshev filter with a cut-off frequency of 3 kHz and 1 dB ripple on the pass-band using a sampling frequency of 8,000 Hz.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2" y="901418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28" y="1741281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Solution: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39553"/>
            <a:ext cx="3345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Digital frequency (rad/s):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1940" y="2242335"/>
            <a:ext cx="6434825" cy="50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2979543"/>
            <a:ext cx="4249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Pre-warped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analog frequency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8421" y="2841738"/>
            <a:ext cx="6386015" cy="7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86641" y="3800860"/>
            <a:ext cx="5597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First-order LP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Chebyshev filter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prototype:</a:t>
            </a:r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418" y="3654539"/>
            <a:ext cx="2164554" cy="7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4571723"/>
            <a:ext cx="4778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Applying transformation LPF to HPF:</a:t>
            </a:r>
          </a:p>
        </p:txBody>
      </p:sp>
      <p:pic>
        <p:nvPicPr>
          <p:cNvPr id="15" name="Picture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0513" y="4384975"/>
            <a:ext cx="5428264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1549723" y="5323188"/>
            <a:ext cx="1315201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8635" y="5077270"/>
            <a:ext cx="2322517" cy="5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46663" y="5098828"/>
            <a:ext cx="1336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Dividing </a:t>
            </a:r>
            <a:r>
              <a:rPr lang="en-GB" sz="12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by </a:t>
            </a:r>
            <a:r>
              <a:rPr lang="en-GB" sz="12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1.9625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971" y="5828628"/>
            <a:ext cx="182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Applying BLT: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8516202" y="5859102"/>
            <a:ext cx="34445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027453" y="5549462"/>
            <a:ext cx="3164547" cy="840004"/>
            <a:chOff x="6701695" y="5689089"/>
            <a:chExt cx="3164547" cy="840004"/>
          </a:xfrm>
        </p:grpSpPr>
        <p:pic>
          <p:nvPicPr>
            <p:cNvPr id="23" name="Picture 22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19331" y="5689089"/>
              <a:ext cx="3046911" cy="840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ounded Rectangle 23"/>
            <p:cNvSpPr/>
            <p:nvPr/>
          </p:nvSpPr>
          <p:spPr>
            <a:xfrm>
              <a:off x="6701695" y="5689089"/>
              <a:ext cx="3164547" cy="84000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4799800" y="6045092"/>
            <a:ext cx="344453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445" y="5664382"/>
            <a:ext cx="2909771" cy="89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27" y="3985895"/>
            <a:ext cx="6803649" cy="7925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3522" y="0"/>
            <a:ext cx="909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2: Bilinear Transformation Method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1" y="1116320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18" y="2088444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Solution: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722" y="798313"/>
            <a:ext cx="1033747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Design a second-order digital band-pass Butterworth filter with the following specifications: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22" y="1209195"/>
            <a:ext cx="3295333" cy="82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1537379" y="798313"/>
            <a:ext cx="0" cy="12337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418" y="2668061"/>
            <a:ext cx="2661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Digital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frequencies: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916" y="2549211"/>
            <a:ext cx="6025018" cy="6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3608865"/>
            <a:ext cx="409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pre-warped analog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frequency:  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449380"/>
            <a:ext cx="6515318" cy="6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893" y="4588590"/>
            <a:ext cx="5148869" cy="5668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154571"/>
            <a:ext cx="3140122" cy="4981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44495" y="5869166"/>
            <a:ext cx="9185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 first-order LPF prototype will produce second-order BPF prototype.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7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861" y="1085864"/>
            <a:ext cx="1419960" cy="6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3833" y="0"/>
            <a:ext cx="10331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2: Bilinear Transformation Method 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contd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19500"/>
            <a:ext cx="500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prototype transformation (LPF to BPF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):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900" y="1230408"/>
            <a:ext cx="246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 order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LPF prototype: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624" y="1903801"/>
            <a:ext cx="246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Applying transformation LPF to BPF: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6861" y="1903801"/>
            <a:ext cx="5996405" cy="9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3110" y="3380813"/>
            <a:ext cx="182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Applying BLT: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873" y="3272947"/>
            <a:ext cx="4756838" cy="85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057270" y="4612943"/>
            <a:ext cx="464871" cy="49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71431" y="4421298"/>
            <a:ext cx="3702560" cy="811377"/>
            <a:chOff x="1971431" y="4421298"/>
            <a:chExt cx="3702560" cy="811377"/>
          </a:xfrm>
        </p:grpSpPr>
        <p:pic>
          <p:nvPicPr>
            <p:cNvPr id="13" name="Picture 1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1431" y="4421298"/>
              <a:ext cx="3692390" cy="81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1981601" y="4467466"/>
              <a:ext cx="3692390" cy="761663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084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865" y="5430699"/>
            <a:ext cx="3139142" cy="8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7153" y="0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Pole Zero Placement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628" y="584775"/>
            <a:ext cx="3961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Second-Order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BPF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Design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20" y="1164138"/>
            <a:ext cx="4356741" cy="30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3401" y="1978214"/>
            <a:ext cx="6512869" cy="31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648690" y="989431"/>
            <a:ext cx="4705110" cy="977577"/>
            <a:chOff x="6648690" y="989431"/>
            <a:chExt cx="4705110" cy="977577"/>
          </a:xfrm>
        </p:grpSpPr>
        <p:grpSp>
          <p:nvGrpSpPr>
            <p:cNvPr id="13" name="Group 12"/>
            <p:cNvGrpSpPr/>
            <p:nvPr/>
          </p:nvGrpSpPr>
          <p:grpSpPr>
            <a:xfrm>
              <a:off x="6696809" y="989431"/>
              <a:ext cx="4656991" cy="944066"/>
              <a:chOff x="5623403" y="1225257"/>
              <a:chExt cx="4656991" cy="9440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5623403" y="1225257"/>
                    <a:ext cx="465699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400" b="1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AdvPSA88A"/>
                      </a:rPr>
                      <a:t>Poles</a:t>
                    </a:r>
                    <a:r>
                      <a:rPr lang="en-GB" sz="24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AdvPSA88A"/>
                      </a:rPr>
                      <a:t> </a:t>
                    </a:r>
                    <a:r>
                      <a:rPr lang="en-GB" sz="12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AdvPSA88A"/>
                      </a:rPr>
                      <a:t>are complex </a:t>
                    </a:r>
                    <a:r>
                      <a:rPr lang="en-GB" sz="1200" dirty="0" smtClean="0">
                        <a:latin typeface="Calibri" panose="020F0502020204030204" pitchFamily="34" charset="0"/>
                        <a:ea typeface="Times New Roman" panose="02020603050405020304" pitchFamily="18" charset="0"/>
                        <a:cs typeface="AdvPSA88A"/>
                      </a:rPr>
                      <a:t>conjugate with </a:t>
                    </a:r>
                    <a:r>
                      <a:rPr lang="en-GB" sz="1200" dirty="0"/>
                      <a:t>magnitude </a:t>
                    </a:r>
                    <a:r>
                      <a:rPr lang="en-GB" sz="1200" b="1" i="1" dirty="0">
                        <a:solidFill>
                          <a:srgbClr val="FF0000"/>
                        </a:solidFill>
                      </a:rPr>
                      <a:t>r</a:t>
                    </a:r>
                    <a:r>
                      <a:rPr lang="en-GB" sz="1200" dirty="0"/>
                      <a:t> </a:t>
                    </a:r>
                    <a:r>
                      <a:rPr lang="en-GB" sz="1200" dirty="0" smtClean="0"/>
                      <a:t>and </a:t>
                    </a:r>
                    <a:r>
                      <a:rPr lang="en-GB" sz="1200" dirty="0"/>
                      <a:t>the angle </a:t>
                    </a:r>
                    <a14:m>
                      <m:oMath xmlns:m="http://schemas.openxmlformats.org/officeDocument/2006/math"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3403" y="1225257"/>
                    <a:ext cx="4656991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93" b="-6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5623403" y="1615325"/>
                <a:ext cx="448236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Zeros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 </a:t>
                </a:r>
                <a:r>
                  <a:rPr lang="en-GB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are placed at z=1 corresponding to DC (zero frequency), and z= -1, corresponding to the folding frequency </a:t>
                </a:r>
                <a:endParaRPr lang="en-US" sz="1200" dirty="0">
                  <a:latin typeface="Calibri" panose="020F0502020204030204" pitchFamily="34" charset="0"/>
                  <a:ea typeface="Times New Roman" panose="02020603050405020304" pitchFamily="18" charset="0"/>
                  <a:cs typeface="AdvPSA88A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648690" y="1094347"/>
              <a:ext cx="4462293" cy="87266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020" y="4245311"/>
            <a:ext cx="5059653" cy="60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020" y="4768531"/>
            <a:ext cx="2172574" cy="77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04247" y="5219431"/>
            <a:ext cx="5088885" cy="106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038600" y="5219432"/>
            <a:ext cx="5154532" cy="988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32865" y="6405977"/>
            <a:ext cx="2615051" cy="315498"/>
          </a:xfrm>
          <a:prstGeom prst="wedgeRoundRectCallout">
            <a:avLst>
              <a:gd name="adj1" fmla="val -44020"/>
              <a:gd name="adj2" fmla="val -1683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B0F0"/>
                </a:solidFill>
              </a:rPr>
              <a:t>scale </a:t>
            </a:r>
            <a:r>
              <a:rPr lang="en-GB" sz="1200" dirty="0" smtClean="0">
                <a:solidFill>
                  <a:srgbClr val="00B0F0"/>
                </a:solidFill>
              </a:rPr>
              <a:t>to have unit </a:t>
            </a:r>
            <a:r>
              <a:rPr lang="en-GB" sz="1200" dirty="0">
                <a:solidFill>
                  <a:srgbClr val="00B0F0"/>
                </a:solidFill>
              </a:rPr>
              <a:t>pass-band </a:t>
            </a:r>
            <a:r>
              <a:rPr lang="en-GB" sz="1200" dirty="0" smtClean="0">
                <a:solidFill>
                  <a:srgbClr val="00B0F0"/>
                </a:solidFill>
              </a:rPr>
              <a:t>BPF gain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5531" y="2259770"/>
            <a:ext cx="1296537" cy="627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Pole-zero </a:t>
            </a:r>
            <a:r>
              <a:rPr lang="en-GB" sz="1200" dirty="0">
                <a:solidFill>
                  <a:srgbClr val="00B0F0"/>
                </a:solidFill>
              </a:rPr>
              <a:t>placement for a second-order narrow BPF.</a:t>
            </a:r>
            <a:endParaRPr lang="en-US" sz="1200" dirty="0"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65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386756" y="5715788"/>
            <a:ext cx="3419642" cy="772998"/>
            <a:chOff x="8130194" y="5976800"/>
            <a:chExt cx="3419642" cy="772998"/>
          </a:xfrm>
        </p:grpSpPr>
        <p:pic>
          <p:nvPicPr>
            <p:cNvPr id="45" name="Picture 4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03747" y="5976800"/>
              <a:ext cx="3046089" cy="7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0194" y="6222170"/>
              <a:ext cx="373553" cy="306847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6716" y="6405479"/>
            <a:ext cx="599364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7960" y="0"/>
            <a:ext cx="5857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Pole Zero Placement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0003" y="462133"/>
            <a:ext cx="5171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Second-Order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BSF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(Notch) Design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3747" y="1052995"/>
            <a:ext cx="340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The zeros are placed on the unit circle with the same angles with respect to poles.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55" y="1020409"/>
            <a:ext cx="4622568" cy="5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4983" y="856264"/>
            <a:ext cx="2202413" cy="79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9624" y="1652450"/>
            <a:ext cx="5732059" cy="27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01844" y="1751440"/>
            <a:ext cx="4912129" cy="935446"/>
            <a:chOff x="465088" y="2562928"/>
            <a:chExt cx="4912129" cy="935446"/>
          </a:xfrm>
        </p:grpSpPr>
        <p:pic>
          <p:nvPicPr>
            <p:cNvPr id="10" name="Picture 9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689" y="2562928"/>
              <a:ext cx="4745828" cy="88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465088" y="2624443"/>
              <a:ext cx="4912129" cy="873931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533689" y="193893"/>
            <a:ext cx="2400580" cy="684795"/>
          </a:xfrm>
          <a:prstGeom prst="wedgeRoundRectCallout">
            <a:avLst>
              <a:gd name="adj1" fmla="val -59738"/>
              <a:gd name="adj2" fmla="val 919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Poles amplitude Determines the  3 </a:t>
            </a:r>
            <a:r>
              <a:rPr lang="en-GB" sz="1400" dirty="0">
                <a:solidFill>
                  <a:srgbClr val="0070C0"/>
                </a:solidFill>
              </a:rPr>
              <a:t>dB bandwidth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349146" y="1742321"/>
            <a:ext cx="1493705" cy="686980"/>
          </a:xfrm>
          <a:prstGeom prst="wedgeRoundRectCallout">
            <a:avLst>
              <a:gd name="adj1" fmla="val -24339"/>
              <a:gd name="adj2" fmla="val -10259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Poles angle Determines the center </a:t>
            </a:r>
            <a:r>
              <a:rPr lang="en-GB" sz="1400" dirty="0">
                <a:solidFill>
                  <a:srgbClr val="0070C0"/>
                </a:solidFill>
              </a:rPr>
              <a:t>frequency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689" y="2846505"/>
            <a:ext cx="2498941" cy="7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ular Callout 15"/>
          <p:cNvSpPr/>
          <p:nvPr/>
        </p:nvSpPr>
        <p:spPr>
          <a:xfrm>
            <a:off x="3448726" y="2846506"/>
            <a:ext cx="2501698" cy="551876"/>
          </a:xfrm>
          <a:prstGeom prst="wedgeRoundRectCallout">
            <a:avLst>
              <a:gd name="adj1" fmla="val -66436"/>
              <a:gd name="adj2" fmla="val 21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70C0"/>
                </a:solidFill>
              </a:rPr>
              <a:t>scale factor to adjust the BRF so it has a unit pass-band gain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844" y="3459895"/>
            <a:ext cx="1284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Example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03323" y="5769534"/>
            <a:ext cx="3563764" cy="6900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84" y="3985860"/>
            <a:ext cx="389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Design a second-order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notch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filter with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19434" y="3579886"/>
            <a:ext cx="28523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Sampling rate = 8,000 Hz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905472"/>
            <a:ext cx="33190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3 dB bandwidth: BW = 100 Hz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58736" y="4167150"/>
            <a:ext cx="460420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Narrow stop-band centered at f</a:t>
            </a:r>
            <a:r>
              <a:rPr lang="en-GB" baseline="-25000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0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 = 1,500 Hz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0812" y="4529393"/>
            <a:ext cx="2684915" cy="4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33"/>
          <p:cNvSpPr/>
          <p:nvPr/>
        </p:nvSpPr>
        <p:spPr>
          <a:xfrm>
            <a:off x="3059048" y="4669816"/>
            <a:ext cx="328628" cy="2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4647" y="4556827"/>
            <a:ext cx="3227253" cy="3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9768" y="4987508"/>
            <a:ext cx="2340743" cy="78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ight Arrow 36"/>
          <p:cNvSpPr/>
          <p:nvPr/>
        </p:nvSpPr>
        <p:spPr>
          <a:xfrm>
            <a:off x="3059048" y="5205309"/>
            <a:ext cx="328628" cy="2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98509" y="5052211"/>
            <a:ext cx="3937317" cy="52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3360" y="5723511"/>
            <a:ext cx="1585912" cy="45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45516" y="5700467"/>
            <a:ext cx="2299737" cy="59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ight Arrow 41"/>
          <p:cNvSpPr/>
          <p:nvPr/>
        </p:nvSpPr>
        <p:spPr>
          <a:xfrm>
            <a:off x="2003080" y="5833519"/>
            <a:ext cx="328628" cy="2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65078" y="5063638"/>
            <a:ext cx="3200400" cy="6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8465078" y="4483375"/>
            <a:ext cx="2203490" cy="591636"/>
            <a:chOff x="8465078" y="4483375"/>
            <a:chExt cx="2203490" cy="591636"/>
          </a:xfrm>
        </p:grpSpPr>
        <p:pic>
          <p:nvPicPr>
            <p:cNvPr id="43" name="Picture 42"/>
            <p:cNvPicPr/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838631" y="4483375"/>
              <a:ext cx="1829937" cy="59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5078" y="4649531"/>
              <a:ext cx="373553" cy="306847"/>
            </a:xfrm>
            <a:prstGeom prst="rect">
              <a:avLst/>
            </a:prstGeom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1385897" y="3560635"/>
            <a:ext cx="5456954" cy="4193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99098" y="3514487"/>
            <a:ext cx="1286800" cy="4070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019434" y="3717087"/>
            <a:ext cx="0" cy="756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7919693" y="5999364"/>
            <a:ext cx="328628" cy="2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8048651" y="5260937"/>
            <a:ext cx="328628" cy="2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7707396" y="4649532"/>
            <a:ext cx="0" cy="17068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5027" y="4249679"/>
            <a:ext cx="1285424" cy="63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8914" y="4748581"/>
            <a:ext cx="2444775" cy="60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12" y="1059725"/>
            <a:ext cx="4291206" cy="184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88375" y="6456234"/>
            <a:ext cx="3317211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22079" y="6402660"/>
            <a:ext cx="551362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9194" y="-306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Pole Zero Placement Method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First-Order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LPF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Design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713743" y="2085148"/>
            <a:ext cx="2334" cy="1196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70" y="2829417"/>
            <a:ext cx="4291206" cy="4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8704" y="761022"/>
                <a:ext cx="3324372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GB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When Cut-off </a:t>
                </a:r>
                <a:r>
                  <a:rPr lang="en-GB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𝑐</m:t>
                        </m:r>
                      </m:sub>
                    </m:sSub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&lt;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04" y="761022"/>
                <a:ext cx="3324372" cy="447943"/>
              </a:xfrm>
              <a:prstGeom prst="rect">
                <a:avLst/>
              </a:prstGeom>
              <a:blipFill rotWithShape="0">
                <a:blip r:embed="rId6"/>
                <a:stretch>
                  <a:fillRect l="-1465" t="-127397" r="-20696" b="-18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0" y="919924"/>
            <a:ext cx="1204420" cy="431533"/>
          </a:xfrm>
          <a:prstGeom prst="wedgeRoundRectCallout">
            <a:avLst>
              <a:gd name="adj1" fmla="val 34945"/>
              <a:gd name="adj2" fmla="val 751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Pole placed on the real axis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2922" y="1238482"/>
            <a:ext cx="4235355" cy="12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53400" y="825094"/>
                <a:ext cx="3368679" cy="526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GB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When Cut-off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𝑓</m:t>
                        </m:r>
                      </m:e>
                      <m:sub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𝑐</m:t>
                        </m:r>
                      </m:sub>
                    </m:sSub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&gt;</m:t>
                    </m:r>
                    <m:f>
                      <m:fPr>
                        <m:type m:val="skw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dvPSA88A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825094"/>
                <a:ext cx="3368679" cy="526363"/>
              </a:xfrm>
              <a:prstGeom prst="rect">
                <a:avLst/>
              </a:prstGeom>
              <a:blipFill rotWithShape="0">
                <a:blip r:embed="rId8"/>
                <a:stretch>
                  <a:fillRect l="-1630" t="-96552" r="-20652" b="-150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8188" y="2829417"/>
            <a:ext cx="5373891" cy="3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H="1" flipV="1">
            <a:off x="57973" y="3293738"/>
            <a:ext cx="12192001" cy="280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965312" y="984993"/>
            <a:ext cx="1204420" cy="431533"/>
          </a:xfrm>
          <a:prstGeom prst="wedgeRoundRectCallout">
            <a:avLst>
              <a:gd name="adj1" fmla="val 34945"/>
              <a:gd name="adj2" fmla="val 751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Pole placed on the real axis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4913759" y="1638537"/>
                <a:ext cx="1470541" cy="431533"/>
              </a:xfrm>
              <a:prstGeom prst="wedgeRoundRectCallout">
                <a:avLst>
                  <a:gd name="adj1" fmla="val 21024"/>
                  <a:gd name="adj2" fmla="val 4985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</a:rPr>
                  <a:t>The zero is placed at (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59" y="1638537"/>
                <a:ext cx="1470541" cy="431533"/>
              </a:xfrm>
              <a:prstGeom prst="wedgeRoundRectCallout">
                <a:avLst>
                  <a:gd name="adj1" fmla="val 21024"/>
                  <a:gd name="adj2" fmla="val 49850"/>
                  <a:gd name="adj3" fmla="val 16667"/>
                </a:avLst>
              </a:prstGeom>
              <a:blipFill rotWithShape="0">
                <a:blip r:embed="rId10"/>
                <a:stretch>
                  <a:fillRect t="-274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13200" y="3545242"/>
            <a:ext cx="1069975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7973" y="4019587"/>
            <a:ext cx="124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Example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39306" y="3456449"/>
            <a:ext cx="1625202" cy="651932"/>
            <a:chOff x="4088541" y="3482592"/>
            <a:chExt cx="1625202" cy="651932"/>
          </a:xfrm>
        </p:grpSpPr>
        <p:pic>
          <p:nvPicPr>
            <p:cNvPr id="20" name="Picture 19"/>
            <p:cNvPicPr/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88541" y="3510635"/>
              <a:ext cx="1449070" cy="54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ounded Rectangle 22"/>
            <p:cNvSpPr/>
            <p:nvPr/>
          </p:nvSpPr>
          <p:spPr>
            <a:xfrm>
              <a:off x="4088541" y="3482592"/>
              <a:ext cx="1625202" cy="651932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7066284" y="3471218"/>
            <a:ext cx="1423922" cy="431533"/>
          </a:xfrm>
          <a:prstGeom prst="wedgeRoundRectCallout">
            <a:avLst>
              <a:gd name="adj1" fmla="val -62818"/>
              <a:gd name="adj2" fmla="val 245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70C0"/>
                </a:solidFill>
              </a:rPr>
              <a:t>unit </a:t>
            </a:r>
            <a:r>
              <a:rPr lang="en-GB" sz="1200" dirty="0" smtClean="0">
                <a:solidFill>
                  <a:srgbClr val="0070C0"/>
                </a:solidFill>
              </a:rPr>
              <a:t>pass-band </a:t>
            </a:r>
            <a:r>
              <a:rPr lang="en-GB" sz="1200" dirty="0">
                <a:solidFill>
                  <a:srgbClr val="0070C0"/>
                </a:solidFill>
              </a:rPr>
              <a:t>gain scale factor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632275" y="3565122"/>
            <a:ext cx="1423922" cy="304899"/>
          </a:xfrm>
          <a:prstGeom prst="wedgeRoundRectCallout">
            <a:avLst>
              <a:gd name="adj1" fmla="val 66575"/>
              <a:gd name="adj2" fmla="val 182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0070C0"/>
                </a:solidFill>
              </a:rPr>
              <a:t>Transfer function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241878" y="4262953"/>
            <a:ext cx="11008097" cy="84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7973" y="4018107"/>
            <a:ext cx="1183905" cy="463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870" y="4738931"/>
            <a:ext cx="3204374" cy="8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84820" y="4460551"/>
            <a:ext cx="544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transfer function </a:t>
            </a:r>
            <a:r>
              <a:rPr lang="en-GB" dirty="0" smtClean="0"/>
              <a:t>of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first-order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LPF is required to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satisfy: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9950" y="5616272"/>
            <a:ext cx="560379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820" y="5627697"/>
                <a:ext cx="5499262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Since cut-off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frequency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=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100 Hz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=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2000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𝐻𝑧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pole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at: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0" y="5627697"/>
                <a:ext cx="5499262" cy="492507"/>
              </a:xfrm>
              <a:prstGeom prst="rect">
                <a:avLst/>
              </a:prstGeom>
              <a:blipFill rotWithShape="0">
                <a:blip r:embed="rId14"/>
                <a:stretch>
                  <a:fillRect l="-887" r="-11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5820" y="6095825"/>
            <a:ext cx="2245070" cy="2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ight Arrow 38"/>
          <p:cNvSpPr/>
          <p:nvPr/>
        </p:nvSpPr>
        <p:spPr>
          <a:xfrm>
            <a:off x="572876" y="6492395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0185" y="6422261"/>
            <a:ext cx="3406827" cy="34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6957042" y="4378107"/>
            <a:ext cx="223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unit gain scale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factor: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784533" y="4945325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5694493" y="4262953"/>
            <a:ext cx="3977" cy="13647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57042" y="5321908"/>
            <a:ext cx="181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transfer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function: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" name="Picture 50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93545" y="5209754"/>
            <a:ext cx="1454123" cy="6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ight Arrow 51"/>
          <p:cNvSpPr/>
          <p:nvPr/>
        </p:nvSpPr>
        <p:spPr>
          <a:xfrm>
            <a:off x="7058362" y="6058946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70259" y="5833850"/>
            <a:ext cx="3911973" cy="6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ed Rectangle 53"/>
          <p:cNvSpPr/>
          <p:nvPr/>
        </p:nvSpPr>
        <p:spPr>
          <a:xfrm>
            <a:off x="7326267" y="5866587"/>
            <a:ext cx="4195812" cy="6183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3324" y="9934"/>
            <a:ext cx="7795724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Fourier Transform Design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Method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661" y="1606460"/>
            <a:ext cx="43862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Frequency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 of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ideal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LPF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018820"/>
            <a:ext cx="3479426" cy="12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0263" y="697018"/>
            <a:ext cx="3491474" cy="195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17" y="3009087"/>
            <a:ext cx="396050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Impulse response of ideal LPF: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2027" y="3068996"/>
            <a:ext cx="3659841" cy="22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2661" y="3558407"/>
                <a:ext cx="86489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desired impulse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 ideal LPF is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infinite and symmetrical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After truncating </a:t>
                </a:r>
                <a:r>
                  <a:rPr lang="en-US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2M+</a:t>
                </a:r>
                <a:r>
                  <a:rPr lang="en-US" dirty="0"/>
                  <a:t>1 major </a:t>
                </a:r>
                <a:r>
                  <a:rPr lang="en-US" dirty="0" smtClean="0"/>
                  <a:t>components </a:t>
                </a:r>
                <a:r>
                  <a:rPr lang="en-GB" dirty="0"/>
                  <a:t>using the coefficient </a:t>
                </a:r>
                <a:r>
                  <a:rPr lang="en-GB" dirty="0" smtClean="0"/>
                  <a:t>symmetry: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1" y="3558407"/>
                <a:ext cx="864895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493" t="-5660" r="-28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72838" y="4204738"/>
            <a:ext cx="7092763" cy="1098809"/>
            <a:chOff x="803881" y="4400422"/>
            <a:chExt cx="7092763" cy="1098809"/>
          </a:xfrm>
        </p:grpSpPr>
        <p:pic>
          <p:nvPicPr>
            <p:cNvPr id="12" name="Picture 11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3881" y="4400422"/>
              <a:ext cx="7092763" cy="77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085051" y="5088349"/>
              <a:ext cx="1182503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Symmetric</a:t>
              </a:r>
              <a:endPara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 flipV="1">
              <a:off x="2405777" y="5061857"/>
              <a:ext cx="1679274" cy="2319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</p:cNvCxnSpPr>
            <p:nvPr/>
          </p:nvCxnSpPr>
          <p:spPr>
            <a:xfrm flipV="1">
              <a:off x="5267554" y="5046754"/>
              <a:ext cx="1724917" cy="247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17009" y="5254624"/>
            <a:ext cx="567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obtain causal FIR filter, </a:t>
            </a:r>
            <a:r>
              <a:rPr lang="en-GB" dirty="0"/>
              <a:t>h(n) is delayed by </a:t>
            </a:r>
            <a:r>
              <a:rPr lang="en-GB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dirty="0"/>
              <a:t> samples.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2" y="5759541"/>
            <a:ext cx="3746217" cy="480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8153400" y="3975476"/>
            <a:ext cx="856372" cy="441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565601" y="2555262"/>
            <a:ext cx="1766658" cy="1076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03830" y="5846568"/>
            <a:ext cx="877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Where,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697" y="5868093"/>
            <a:ext cx="3780079" cy="326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ular Callout 35"/>
              <p:cNvSpPr/>
              <p:nvPr/>
            </p:nvSpPr>
            <p:spPr>
              <a:xfrm>
                <a:off x="9521985" y="2366219"/>
                <a:ext cx="2357130" cy="470647"/>
              </a:xfrm>
              <a:prstGeom prst="wedgeRoundRectCallout">
                <a:avLst>
                  <a:gd name="adj1" fmla="val -25945"/>
                  <a:gd name="adj2" fmla="val 8535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𝒇𝒐𝒖𝒓𝒊𝒆𝒓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𝑻𝒓𝒂𝒏𝒔𝒇𝒐𝒓𝒎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Rounded 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85" y="2366219"/>
                <a:ext cx="2357130" cy="470647"/>
              </a:xfrm>
              <a:prstGeom prst="wedgeRoundRectCallout">
                <a:avLst>
                  <a:gd name="adj1" fmla="val -25945"/>
                  <a:gd name="adj2" fmla="val 85357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6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10" y="2844613"/>
            <a:ext cx="4800905" cy="3885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0460" y="6495157"/>
            <a:ext cx="3538312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22079" y="6402660"/>
            <a:ext cx="551362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9194" y="-306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Pole Zero Placement Method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First-Order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HPF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Design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713743" y="2085148"/>
            <a:ext cx="2334" cy="1196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88704" y="761022"/>
                <a:ext cx="3324372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GB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When Cut-off </a:t>
                </a:r>
                <a:r>
                  <a:rPr lang="en-GB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𝑐</m:t>
                        </m:r>
                      </m:sub>
                    </m:sSub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&lt;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04" y="761022"/>
                <a:ext cx="3324372" cy="447943"/>
              </a:xfrm>
              <a:prstGeom prst="rect">
                <a:avLst/>
              </a:prstGeom>
              <a:blipFill rotWithShape="0">
                <a:blip r:embed="rId3"/>
                <a:stretch>
                  <a:fillRect l="-1465" t="-127397" r="-20696" b="-18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0" y="919924"/>
            <a:ext cx="1204420" cy="431533"/>
          </a:xfrm>
          <a:prstGeom prst="wedgeRoundRectCallout">
            <a:avLst>
              <a:gd name="adj1" fmla="val 34945"/>
              <a:gd name="adj2" fmla="val 751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Pole placed on the real axis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53400" y="825094"/>
                <a:ext cx="3368679" cy="526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:r>
                  <a:rPr lang="en-GB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When Cut-off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𝑓</m:t>
                        </m:r>
                      </m:e>
                      <m:sub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𝑐</m:t>
                        </m:r>
                      </m:sub>
                    </m:sSub>
                    <m:r>
                      <a:rPr lang="en-GB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&gt;</m:t>
                    </m:r>
                    <m:f>
                      <m:fPr>
                        <m:type m:val="skw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dvPSA88A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825094"/>
                <a:ext cx="3368679" cy="526363"/>
              </a:xfrm>
              <a:prstGeom prst="rect">
                <a:avLst/>
              </a:prstGeom>
              <a:blipFill rotWithShape="0">
                <a:blip r:embed="rId4"/>
                <a:stretch>
                  <a:fillRect l="-1630" t="-96552" r="-20652" b="-150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 flipV="1">
            <a:off x="57973" y="3293738"/>
            <a:ext cx="12192001" cy="280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965312" y="984993"/>
            <a:ext cx="1204420" cy="431533"/>
          </a:xfrm>
          <a:prstGeom prst="wedgeRoundRectCallout">
            <a:avLst>
              <a:gd name="adj1" fmla="val 34945"/>
              <a:gd name="adj2" fmla="val 751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Pole placed on the real axis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4913759" y="1638537"/>
                <a:ext cx="1470541" cy="431533"/>
              </a:xfrm>
              <a:prstGeom prst="wedgeRoundRectCallout">
                <a:avLst>
                  <a:gd name="adj1" fmla="val 21024"/>
                  <a:gd name="adj2" fmla="val 49850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</a:rPr>
                  <a:t>The zero is placed at (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=+1) </m:t>
                    </m:r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59" y="1638537"/>
                <a:ext cx="1470541" cy="431533"/>
              </a:xfrm>
              <a:prstGeom prst="wedgeRoundRectCallout">
                <a:avLst>
                  <a:gd name="adj1" fmla="val 21024"/>
                  <a:gd name="adj2" fmla="val 49850"/>
                  <a:gd name="adj3" fmla="val 16667"/>
                </a:avLst>
              </a:prstGeom>
              <a:blipFill rotWithShape="0">
                <a:blip r:embed="rId5"/>
                <a:stretch>
                  <a:fillRect t="-274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7973" y="4019587"/>
            <a:ext cx="124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Example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39306" y="3456449"/>
            <a:ext cx="1625202" cy="6519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7066284" y="3471218"/>
            <a:ext cx="1423922" cy="431533"/>
          </a:xfrm>
          <a:prstGeom prst="wedgeRoundRectCallout">
            <a:avLst>
              <a:gd name="adj1" fmla="val -62818"/>
              <a:gd name="adj2" fmla="val 245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70C0"/>
                </a:solidFill>
              </a:rPr>
              <a:t>unit </a:t>
            </a:r>
            <a:r>
              <a:rPr lang="en-GB" sz="1200" dirty="0" smtClean="0">
                <a:solidFill>
                  <a:srgbClr val="0070C0"/>
                </a:solidFill>
              </a:rPr>
              <a:t>pass-band </a:t>
            </a:r>
            <a:r>
              <a:rPr lang="en-GB" sz="1200" dirty="0">
                <a:solidFill>
                  <a:srgbClr val="0070C0"/>
                </a:solidFill>
              </a:rPr>
              <a:t>gain scale factor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632275" y="3565122"/>
            <a:ext cx="1423922" cy="304899"/>
          </a:xfrm>
          <a:prstGeom prst="wedgeRoundRectCallout">
            <a:avLst>
              <a:gd name="adj1" fmla="val 66575"/>
              <a:gd name="adj2" fmla="val 182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0070C0"/>
                </a:solidFill>
              </a:rPr>
              <a:t>Transfer function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241878" y="4262953"/>
            <a:ext cx="11008097" cy="84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7973" y="4018107"/>
            <a:ext cx="1183905" cy="463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4820" y="4460551"/>
            <a:ext cx="544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transfer function </a:t>
            </a:r>
            <a:r>
              <a:rPr lang="en-GB" dirty="0" smtClean="0"/>
              <a:t>of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first-order HPF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is required to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satisfy: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9950" y="5616272"/>
            <a:ext cx="560379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820" y="5627697"/>
                <a:ext cx="555376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Since cut-off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frequency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= 3800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Hz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dvPSA88A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dvPSA88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AdvPSA88A"/>
                              </a:rPr>
                            </m:ctrlPr>
                          </m:sSubPr>
                          <m:e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dvPSA88A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dvPSA88A"/>
                          </a:rPr>
                          <m:t>4</m:t>
                        </m:r>
                      </m:den>
                    </m:f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=2000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𝐻𝑧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dvPSA88A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pole at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0" y="5627697"/>
                <a:ext cx="5553764" cy="492507"/>
              </a:xfrm>
              <a:prstGeom prst="rect">
                <a:avLst/>
              </a:prstGeom>
              <a:blipFill rotWithShape="0">
                <a:blip r:embed="rId6"/>
                <a:stretch>
                  <a:fillRect l="-878" r="-11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38"/>
          <p:cNvSpPr/>
          <p:nvPr/>
        </p:nvSpPr>
        <p:spPr>
          <a:xfrm>
            <a:off x="245598" y="6529352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57042" y="4378107"/>
            <a:ext cx="223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unit gain scale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factor: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784533" y="4945325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5694493" y="4262953"/>
            <a:ext cx="3977" cy="13647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57042" y="5321908"/>
            <a:ext cx="181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transfer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function: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7058362" y="6058946"/>
            <a:ext cx="217463" cy="221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326267" y="5798346"/>
            <a:ext cx="4195812" cy="7224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048" y="1316233"/>
            <a:ext cx="4137033" cy="158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8313" y="1305163"/>
            <a:ext cx="4311341" cy="14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705" y="2839408"/>
            <a:ext cx="5832884" cy="330403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1337" y="3478967"/>
            <a:ext cx="1501140" cy="55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0551" y="3500239"/>
            <a:ext cx="1095375" cy="5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3061" y="4761579"/>
            <a:ext cx="3290073" cy="8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3061" y="6058946"/>
            <a:ext cx="2757159" cy="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3503" y="6484969"/>
            <a:ext cx="3959899" cy="3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51824" y="4297231"/>
            <a:ext cx="1322664" cy="5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06488" y="4771010"/>
            <a:ext cx="2601241" cy="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949734" y="5214979"/>
            <a:ext cx="1406498" cy="57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31326" y="5856399"/>
            <a:ext cx="3850545" cy="5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88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0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IIR Filter realization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51" y="771420"/>
            <a:ext cx="1323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4042" y="637537"/>
            <a:ext cx="806127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Realize the first-order digital high-pass Butterworth filter using a direct-form I realization.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4680" y="1290338"/>
            <a:ext cx="2607831" cy="82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4451" y="2264511"/>
            <a:ext cx="129875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51" y="2633152"/>
            <a:ext cx="241117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Filter coefficients: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184" y="2722828"/>
            <a:ext cx="4466136" cy="42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663" y="3887953"/>
            <a:ext cx="5162333" cy="23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0337" y="3407016"/>
            <a:ext cx="206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DSP equation: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093" y="3318330"/>
            <a:ext cx="5336539" cy="49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2057" y="4231202"/>
            <a:ext cx="2335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Implementation: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dvPSA88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0" y="2188874"/>
            <a:ext cx="12192001" cy="280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55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68244" y="0"/>
            <a:ext cx="7505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Application1: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60 –Hz Hum Eliminator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612371"/>
            <a:ext cx="8614439" cy="4561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026" y="598812"/>
            <a:ext cx="12050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Calibri" panose="020F0502020204030204" pitchFamily="34" charset="0"/>
              </a:rPr>
              <a:t>Hum noise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created by poor power supply or electromagnetic interference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 characterized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by a frequency of 60 Hz and its harmonics.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560" y="2186178"/>
            <a:ext cx="31598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Eliminate 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the 60-Hz hum frequency with its second and third harmonics in most practical applications. 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560" y="4215277"/>
            <a:ext cx="34073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We can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do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this by cascading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3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notch filters having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frequencies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A"/>
              </a:rPr>
              <a:t>of 60 Hz, 120 Hz, and 180 Hz, respectively.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3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51623" y="0"/>
            <a:ext cx="4876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Application2: ECG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Pulse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27" y="1351944"/>
            <a:ext cx="8533051" cy="4313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8031"/>
            <a:ext cx="1202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The ECG signal is produced by the 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electrical activity 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of the human </a:t>
            </a:r>
            <a:r>
              <a:rPr lang="en-GB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heart, it is </a:t>
            </a:r>
            <a:r>
              <a:rPr lang="en-GB" sz="2000" dirty="0"/>
              <a:t>characterized by five peaks and valleys </a:t>
            </a:r>
            <a:r>
              <a:rPr lang="en-GB" sz="2000" b="1" i="1" dirty="0"/>
              <a:t>P, Q, R, S</a:t>
            </a:r>
            <a:r>
              <a:rPr lang="en-GB" sz="2000" dirty="0"/>
              <a:t>, and </a:t>
            </a:r>
            <a:r>
              <a:rPr lang="en-GB" sz="2000" b="1" i="1" dirty="0"/>
              <a:t>T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482080"/>
            <a:ext cx="349062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The properties of the </a:t>
            </a:r>
            <a:r>
              <a:rPr lang="en-GB" sz="20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QRS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 complex, </a:t>
            </a:r>
            <a:r>
              <a:rPr lang="en-GB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(rate 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of occurrence and times, heights, and widths, provide information to cardiologists concerning various pathological conditions of the heart.</a:t>
            </a:r>
            <a:endParaRPr lang="en-US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" y="4258177"/>
                <a:ext cx="345162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C"/>
                  </a:rPr>
                  <a:t>ECG + Hum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vPSA88C"/>
                      </a:rPr>
                      <m:t>⟶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vPSA88C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dvPSA88C"/>
                  </a:rPr>
                  <a:t>makes difficult to analyze.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258177"/>
                <a:ext cx="3451623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767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45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" y="730140"/>
            <a:ext cx="6222074" cy="169232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88823" y="6481390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03623" y="6492875"/>
            <a:ext cx="2743200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6657" y="0"/>
            <a:ext cx="786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Heart Beat Detection Using ECG Pulse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407" y="1702815"/>
            <a:ext cx="5833593" cy="48278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87" y="2570623"/>
            <a:ext cx="58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Initial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corrupted ECG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data (with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60-Hz interference and its 120 and 180 Hz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harmonics, and muscle noise).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55" y="3819455"/>
            <a:ext cx="5503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The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60-Hz interference and its harmonics of 120 and 180 Hz have been removed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2" y="4983143"/>
            <a:ext cx="4470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Result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after the band-pass filter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C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27093" y="2533813"/>
            <a:ext cx="1130287" cy="536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 flipV="1">
            <a:off x="5598492" y="4116716"/>
            <a:ext cx="759915" cy="291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4576752" y="5213976"/>
            <a:ext cx="1494704" cy="1961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237" y="5459727"/>
            <a:ext cx="550525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Original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ECG signal occupies the frequency range from 0.01 Hz to 250 Hz </a:t>
            </a:r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(used for diagnostic-quality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ECG).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AdvPSA88C"/>
            </a:endParaRPr>
          </a:p>
        </p:txBody>
      </p:sp>
    </p:spTree>
    <p:extLst>
      <p:ext uri="{BB962C8B-B14F-4D97-AF65-F5344CB8AC3E}">
        <p14:creationId xmlns:p14="http://schemas.microsoft.com/office/powerpoint/2010/main" val="3123470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8447" y="0"/>
            <a:ext cx="7383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EGC Signal pre-processing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991" y="790359"/>
            <a:ext cx="970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Design the ECG signal pre-processing system for heart beat rate detection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728804"/>
            <a:ext cx="1510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Problem: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98447" y="1313579"/>
            <a:ext cx="6149179" cy="1361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51666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Solution: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132" y="3039880"/>
            <a:ext cx="49646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60-Hz eliminator design (notch frequency of 60Hz)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83883" y="3490363"/>
            <a:ext cx="5088869" cy="114987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83882" y="4862380"/>
            <a:ext cx="4392833" cy="103345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7033" y="3562358"/>
            <a:ext cx="2716720" cy="3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2720" y="4110877"/>
            <a:ext cx="2533613" cy="7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7033" y="5024005"/>
            <a:ext cx="2533613" cy="66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H="1">
            <a:off x="6987654" y="3342210"/>
            <a:ext cx="13647" cy="25932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6290323" y="4483836"/>
            <a:ext cx="370673" cy="449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7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1759" y="710502"/>
            <a:ext cx="46601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transfer functions 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and the difference </a:t>
            </a:r>
            <a:r>
              <a:rPr lang="en-GB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equations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5115" y="0"/>
            <a:ext cx="863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EGC Signal 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pre-processing -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ontd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96" y="1153663"/>
            <a:ext cx="3531854" cy="7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526" y="1281031"/>
            <a:ext cx="6639733" cy="36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21" y="1937726"/>
            <a:ext cx="3616588" cy="565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820" y="2028968"/>
            <a:ext cx="7701887" cy="310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96" y="2600608"/>
            <a:ext cx="3559438" cy="558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92" y="2605718"/>
            <a:ext cx="7490541" cy="35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78" y="3677029"/>
            <a:ext cx="6059125" cy="2327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649" y="3777661"/>
            <a:ext cx="5936351" cy="22271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38921" y="3223559"/>
            <a:ext cx="51141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Frequency responses of three cascaded notch filters.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4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7" y="957034"/>
            <a:ext cx="5374583" cy="17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5115" y="0"/>
            <a:ext cx="863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Example: EGC Signal 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pre-processing -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ontd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723" y="656004"/>
            <a:ext cx="3887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dvPSA88C"/>
              </a:rPr>
              <a:t>The second-stage design using the BLT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63" y="2881868"/>
            <a:ext cx="5524708" cy="7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096000" y="2852382"/>
            <a:ext cx="5995917" cy="710655"/>
            <a:chOff x="6096000" y="2852382"/>
            <a:chExt cx="5995917" cy="710655"/>
          </a:xfrm>
        </p:grpSpPr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2852382"/>
              <a:ext cx="4572900" cy="33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95685" y="3187990"/>
              <a:ext cx="5296232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323" y="3855666"/>
            <a:ext cx="7269227" cy="21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594960"/>
            <a:ext cx="8583707" cy="59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9268" y="0"/>
            <a:ext cx="1151308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Ideal Impulse Responses for Standard FIR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Filters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207" y="6479267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765" y="194081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702" y="618867"/>
                <a:ext cx="12192000" cy="1444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Design a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3-tap FIR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LPF with cut-off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frequency of 800 Hz and a sampling rate of 8,000 Hz using the Fourier transform method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Determine the transfer function and difference equation of the designed FIR system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GB" dirty="0" smtClean="0"/>
                  <a:t>Compute </a:t>
                </a:r>
                <a:r>
                  <a:rPr lang="en-GB" dirty="0"/>
                  <a:t>and plot the magnitude frequency response for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radians</a:t>
                </a:r>
                <a:r>
                  <a:rPr lang="en-GB" dirty="0" smtClean="0"/>
                  <a:t>.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" y="618867"/>
                <a:ext cx="12192000" cy="1444498"/>
              </a:xfrm>
              <a:prstGeom prst="rect">
                <a:avLst/>
              </a:prstGeom>
              <a:blipFill rotWithShape="0">
                <a:blip r:embed="rId2"/>
                <a:stretch>
                  <a:fillRect l="-400" t="-847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330" y="2023895"/>
            <a:ext cx="1553630" cy="5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3524" y="-6884"/>
            <a:ext cx="5750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FIR </a:t>
            </a:r>
            <a:r>
              <a:rPr lang="en-GB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Low Pass Filter </a:t>
            </a: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Design 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3626" y="2465903"/>
            <a:ext cx="9515059" cy="486896"/>
            <a:chOff x="133626" y="2601954"/>
            <a:chExt cx="9515059" cy="486896"/>
          </a:xfrm>
        </p:grpSpPr>
        <p:sp>
          <p:nvSpPr>
            <p:cNvPr id="8" name="Rectangle 7"/>
            <p:cNvSpPr/>
            <p:nvPr/>
          </p:nvSpPr>
          <p:spPr>
            <a:xfrm>
              <a:off x="133626" y="2601954"/>
              <a:ext cx="39217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Normalized </a:t>
              </a:r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cut-off frequency </a:t>
              </a:r>
              <a:endParaRPr lang="en-US" sz="24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14207" y="2747743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8632" y="2601954"/>
              <a:ext cx="4900053" cy="48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175054" y="3573465"/>
            <a:ext cx="11178746" cy="832883"/>
            <a:chOff x="82578" y="3816447"/>
            <a:chExt cx="11178746" cy="832883"/>
          </a:xfrm>
        </p:grpSpPr>
        <p:sp>
          <p:nvSpPr>
            <p:cNvPr id="16" name="Rectangle 15"/>
            <p:cNvSpPr/>
            <p:nvPr/>
          </p:nvSpPr>
          <p:spPr>
            <a:xfrm>
              <a:off x="82578" y="3972222"/>
              <a:ext cx="2282933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filter </a:t>
              </a:r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coefficients</a:t>
              </a:r>
            </a:p>
            <a:p>
              <a:pPr algn="ctr"/>
              <a:r>
                <a:rPr lang="en-GB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From previous slide table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434440" y="4101426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7538" y="3949083"/>
              <a:ext cx="2715363" cy="55815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2576" y="3816447"/>
              <a:ext cx="4948748" cy="64333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73646" y="395345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974" y="3070308"/>
            <a:ext cx="10943853" cy="461665"/>
            <a:chOff x="157262" y="3649070"/>
            <a:chExt cx="10943853" cy="461665"/>
          </a:xfrm>
        </p:grpSpPr>
        <p:sp>
          <p:nvSpPr>
            <p:cNvPr id="11" name="Rectangle 10"/>
            <p:cNvSpPr/>
            <p:nvPr/>
          </p:nvSpPr>
          <p:spPr>
            <a:xfrm>
              <a:off x="157262" y="3649070"/>
              <a:ext cx="1508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3-tap filter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29963" y="3785714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03247" y="3726203"/>
                  <a:ext cx="161371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+1=3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247" y="3726203"/>
                  <a:ext cx="161371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151" r="-3774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ight Arrow 13"/>
            <p:cNvSpPr/>
            <p:nvPr/>
          </p:nvSpPr>
          <p:spPr>
            <a:xfrm>
              <a:off x="5860851" y="3785788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28625" y="3718264"/>
                  <a:ext cx="9078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625" y="3718264"/>
                  <a:ext cx="9078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383" r="-8054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ight Arrow 27"/>
            <p:cNvSpPr/>
            <p:nvPr/>
          </p:nvSpPr>
          <p:spPr>
            <a:xfrm>
              <a:off x="4122877" y="3779733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328670" y="3758448"/>
                  <a:ext cx="29347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670" y="3758448"/>
                  <a:ext cx="293477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52" t="-4444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ight Arrow 29"/>
            <p:cNvSpPr/>
            <p:nvPr/>
          </p:nvSpPr>
          <p:spPr>
            <a:xfrm>
              <a:off x="9284165" y="3773176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830767" y="3744453"/>
                  <a:ext cx="12703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=−1, 0, 1,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767" y="3744453"/>
                  <a:ext cx="1270348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0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431798" y="4893213"/>
            <a:ext cx="5187256" cy="531251"/>
            <a:chOff x="16757" y="5001276"/>
            <a:chExt cx="5187256" cy="531251"/>
          </a:xfrm>
        </p:grpSpPr>
        <p:pic>
          <p:nvPicPr>
            <p:cNvPr id="35" name="Picture 34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08395" y="5001276"/>
              <a:ext cx="2295618" cy="43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16757" y="5070862"/>
              <a:ext cx="2333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Using </a:t>
              </a:r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symmetry </a:t>
              </a:r>
              <a:endPara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364223" y="5170560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118" y="4270697"/>
            <a:ext cx="9345364" cy="584379"/>
            <a:chOff x="110043" y="4525073"/>
            <a:chExt cx="9345364" cy="584379"/>
          </a:xfrm>
        </p:grpSpPr>
        <p:sp>
          <p:nvSpPr>
            <p:cNvPr id="24" name="Right Arrow 23"/>
            <p:cNvSpPr/>
            <p:nvPr/>
          </p:nvSpPr>
          <p:spPr>
            <a:xfrm>
              <a:off x="2860871" y="4715819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09340" y="4565414"/>
              <a:ext cx="1884229" cy="5440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21093" y="4525073"/>
              <a:ext cx="3234314" cy="57244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46514" y="464399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and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043" y="4624750"/>
              <a:ext cx="2867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compute </a:t>
              </a:r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coefficients </a:t>
              </a:r>
              <a:endPara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007" y="5315246"/>
            <a:ext cx="9410731" cy="1196523"/>
            <a:chOff x="241007" y="5315246"/>
            <a:chExt cx="9410731" cy="1196523"/>
          </a:xfrm>
        </p:grpSpPr>
        <p:sp>
          <p:nvSpPr>
            <p:cNvPr id="36" name="Rectangle 35"/>
            <p:cNvSpPr/>
            <p:nvPr/>
          </p:nvSpPr>
          <p:spPr>
            <a:xfrm>
              <a:off x="241007" y="5592883"/>
              <a:ext cx="22036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Delaying </a:t>
              </a:r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h(n) </a:t>
              </a:r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by</a:t>
              </a:r>
            </a:p>
            <a:p>
              <a:r>
                <a:rPr lang="en-GB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= 1 sample </a:t>
              </a:r>
              <a:endPara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5498178" y="5851834"/>
              <a:ext cx="364748" cy="2654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04063" y="5322102"/>
              <a:ext cx="3235436" cy="3391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41071" y="5715957"/>
              <a:ext cx="3164786" cy="33086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77218" y="6046821"/>
              <a:ext cx="3574520" cy="377059"/>
            </a:xfrm>
            <a:prstGeom prst="rect">
              <a:avLst/>
            </a:prstGeom>
          </p:spPr>
        </p:pic>
        <p:sp>
          <p:nvSpPr>
            <p:cNvPr id="44" name="Left Bracket 43"/>
            <p:cNvSpPr/>
            <p:nvPr/>
          </p:nvSpPr>
          <p:spPr>
            <a:xfrm>
              <a:off x="6037635" y="5315246"/>
              <a:ext cx="45719" cy="1196523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696426" y="5823782"/>
              <a:ext cx="364748" cy="2654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23436" y="5915007"/>
              <a:ext cx="1905000" cy="419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40460" y="5527323"/>
              <a:ext cx="1640985" cy="437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6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10" y="5762349"/>
            <a:ext cx="5264493" cy="73233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" y="522604"/>
            <a:ext cx="584923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The </a:t>
            </a: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 </a:t>
            </a:r>
            <a:r>
              <a:rPr lang="en-GB" sz="2400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function: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Causal FIR filter coefficients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0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 - </a:t>
            </a:r>
            <a:r>
              <a:rPr lang="en-U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Contd.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308" y="1958704"/>
            <a:ext cx="4590209" cy="5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80374" y="1289365"/>
            <a:ext cx="11943701" cy="622207"/>
            <a:chOff x="129288" y="1075274"/>
            <a:chExt cx="11943701" cy="622207"/>
          </a:xfrm>
        </p:grpSpPr>
        <p:pic>
          <p:nvPicPr>
            <p:cNvPr id="6" name="Picture 5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288" y="1159039"/>
              <a:ext cx="3288367" cy="538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6097" y="1075274"/>
              <a:ext cx="3594288" cy="59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34390" y="1153410"/>
              <a:ext cx="4038599" cy="489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ight Arrow 9"/>
            <p:cNvSpPr/>
            <p:nvPr/>
          </p:nvSpPr>
          <p:spPr>
            <a:xfrm>
              <a:off x="3509074" y="1290583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632888" y="1267101"/>
              <a:ext cx="364520" cy="2622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374" y="2011351"/>
            <a:ext cx="204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inverse z-transform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177775" y="2100285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9515" y="600375"/>
            <a:ext cx="5164789" cy="3779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0030" y="1002290"/>
            <a:ext cx="4382109" cy="3017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44308" y="2011351"/>
            <a:ext cx="4590209" cy="470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45000" y="2705768"/>
            <a:ext cx="744216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The magnitude frequency response and phase response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7650" y="3370698"/>
                <a:ext cx="13094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Substituting</a:t>
                </a:r>
              </a:p>
              <a:p>
                <a:pPr algn="ctr"/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0" y="3370698"/>
                <a:ext cx="1309461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4206" t="-5660" r="-467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111" y="3334903"/>
            <a:ext cx="1039459" cy="408359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626570" y="3526623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3230" y="3455740"/>
            <a:ext cx="4173936" cy="3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Arrow 30"/>
          <p:cNvSpPr/>
          <p:nvPr/>
        </p:nvSpPr>
        <p:spPr>
          <a:xfrm>
            <a:off x="2566006" y="4091678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1667" y="3937408"/>
            <a:ext cx="5085319" cy="45237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0774" y="3980085"/>
            <a:ext cx="2174092" cy="409698"/>
            <a:chOff x="-9217" y="3976663"/>
            <a:chExt cx="2174092" cy="409698"/>
          </a:xfrm>
        </p:grpSpPr>
        <p:sp>
          <p:nvSpPr>
            <p:cNvPr id="34" name="Rectangle 33"/>
            <p:cNvSpPr/>
            <p:nvPr/>
          </p:nvSpPr>
          <p:spPr>
            <a:xfrm>
              <a:off x="-9217" y="4017029"/>
              <a:ext cx="16131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Factoring term </a:t>
              </a:r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79696" y="3976663"/>
              <a:ext cx="585179" cy="373864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60774" y="4544543"/>
            <a:ext cx="206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Euler formula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6272" y="4498368"/>
            <a:ext cx="2088495" cy="395121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>
            <a:off x="4381359" y="4576601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939412" y="4395482"/>
            <a:ext cx="4449729" cy="498007"/>
            <a:chOff x="5103731" y="4448710"/>
            <a:chExt cx="4449729" cy="4980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30030" y="4448710"/>
              <a:ext cx="3623430" cy="4980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03731" y="4503192"/>
              <a:ext cx="887049" cy="443525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38108" y="4977303"/>
            <a:ext cx="196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Magnitude and phase frequency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 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2310896" y="5224258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1090" y="5122115"/>
            <a:ext cx="3214899" cy="5019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26903" y="4988739"/>
            <a:ext cx="5324475" cy="1447800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526699" y="6066521"/>
            <a:ext cx="364520" cy="26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021" y="1019885"/>
            <a:ext cx="6491979" cy="551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47715" y="0"/>
            <a:ext cx="26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Linear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5" y="393913"/>
            <a:ext cx="569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If filter has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linear phase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property </a:t>
            </a:r>
            <a:r>
              <a:rPr lang="en-GB" sz="2400" dirty="0" smtClean="0"/>
              <a:t>(</a:t>
            </a:r>
            <a:r>
              <a:rPr lang="en-GB" sz="2400" dirty="0"/>
              <a:t>the FIR coefficients are symmetric about the middle coefficient, and the FIR filter order is an odd </a:t>
            </a:r>
            <a:r>
              <a:rPr lang="en-GB" sz="2400" dirty="0" smtClean="0"/>
              <a:t>number)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 output will simply be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 delayed version of input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2236" y="3450246"/>
            <a:ext cx="476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Let, 17-tap FIR filter with linear phase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property (M=8)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160435" y="2444429"/>
            <a:ext cx="1790464" cy="564777"/>
          </a:xfrm>
          <a:prstGeom prst="wedgeRoundRectCallout">
            <a:avLst>
              <a:gd name="adj1" fmla="val 95387"/>
              <a:gd name="adj2" fmla="val 505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M=8 samples delay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37123" y="4833807"/>
            <a:ext cx="1790462" cy="564777"/>
          </a:xfrm>
          <a:prstGeom prst="wedgeRoundRectCallout">
            <a:avLst>
              <a:gd name="adj1" fmla="val 100644"/>
              <a:gd name="adj2" fmla="val 363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M=8 samples delay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225" y="2161971"/>
            <a:ext cx="5060575" cy="433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535" y="1490150"/>
            <a:ext cx="4979334" cy="6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59970" y="6381190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0"/>
            <a:ext cx="333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Nonlinear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92" y="547858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Input: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799" y="487774"/>
            <a:ext cx="5941920" cy="57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1692" y="1100338"/>
            <a:ext cx="3516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Linear phase filter output:</a:t>
            </a:r>
          </a:p>
        </p:txBody>
      </p:sp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8424" y="1030297"/>
            <a:ext cx="5045729" cy="5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1692" y="1580965"/>
            <a:ext cx="542084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90 degree Non-linear phase filter output: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3194" y="2617542"/>
            <a:ext cx="1115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Input: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28574" y="3996306"/>
            <a:ext cx="3516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Linear phase filter output: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08" y="5375070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90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degrees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phase delay filter output: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8542" y="5859084"/>
            <a:ext cx="1477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Distorted!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5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7418" y="0"/>
            <a:ext cx="72234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FIR Filtering With Window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58642"/>
            <a:ext cx="693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 functions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used to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remedy the undesirable Gibbs oscillations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02610"/>
            <a:ext cx="6060141" cy="47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56" y="4954207"/>
            <a:ext cx="2333346" cy="41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511" y="3811905"/>
                <a:ext cx="4881283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Applying the window sequence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to the filter coefficients gives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" y="3811905"/>
                <a:ext cx="4881283" cy="941796"/>
              </a:xfrm>
              <a:prstGeom prst="rect">
                <a:avLst/>
              </a:prstGeom>
              <a:blipFill rotWithShape="0">
                <a:blip r:embed="rId4"/>
                <a:stretch>
                  <a:fillRect l="-1748" t="-1935" b="-1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1865942"/>
                <a:ext cx="58696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window function, which is symmetrical and can gradually weight the designed FIR coefficients down to zeros at both ends for the range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65942"/>
                <a:ext cx="586964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350" t="-3101" r="-155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1998</Words>
  <Application>Microsoft Office PowerPoint</Application>
  <PresentationFormat>Widescreen</PresentationFormat>
  <Paragraphs>334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AdvPSA88A</vt:lpstr>
      <vt:lpstr>AdvPSA88C</vt:lpstr>
      <vt:lpstr>AdvTGBOLD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nassim ammour</dc:creator>
  <cp:lastModifiedBy>nassim ammour</cp:lastModifiedBy>
  <cp:revision>160</cp:revision>
  <dcterms:created xsi:type="dcterms:W3CDTF">2016-02-23T05:28:13Z</dcterms:created>
  <dcterms:modified xsi:type="dcterms:W3CDTF">2016-11-22T10:16:10Z</dcterms:modified>
</cp:coreProperties>
</file>