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8"/>
  </p:notesMasterIdLst>
  <p:sldIdLst>
    <p:sldId id="319" r:id="rId2"/>
    <p:sldId id="307" r:id="rId3"/>
    <p:sldId id="309" r:id="rId4"/>
    <p:sldId id="314" r:id="rId5"/>
    <p:sldId id="258" r:id="rId6"/>
    <p:sldId id="260" r:id="rId7"/>
    <p:sldId id="315" r:id="rId8"/>
    <p:sldId id="261" r:id="rId9"/>
    <p:sldId id="321" r:id="rId10"/>
    <p:sldId id="322" r:id="rId11"/>
    <p:sldId id="323" r:id="rId12"/>
    <p:sldId id="263" r:id="rId13"/>
    <p:sldId id="326" r:id="rId14"/>
    <p:sldId id="316" r:id="rId15"/>
    <p:sldId id="273" r:id="rId16"/>
    <p:sldId id="275" r:id="rId17"/>
    <p:sldId id="317" r:id="rId18"/>
    <p:sldId id="276" r:id="rId19"/>
    <p:sldId id="277" r:id="rId20"/>
    <p:sldId id="279" r:id="rId21"/>
    <p:sldId id="282" r:id="rId22"/>
    <p:sldId id="285" r:id="rId23"/>
    <p:sldId id="327" r:id="rId24"/>
    <p:sldId id="288" r:id="rId25"/>
    <p:sldId id="289" r:id="rId26"/>
    <p:sldId id="290" r:id="rId27"/>
    <p:sldId id="291" r:id="rId28"/>
    <p:sldId id="293" r:id="rId29"/>
    <p:sldId id="295" r:id="rId30"/>
    <p:sldId id="298" r:id="rId31"/>
    <p:sldId id="301" r:id="rId32"/>
    <p:sldId id="318" r:id="rId33"/>
    <p:sldId id="303" r:id="rId34"/>
    <p:sldId id="328" r:id="rId35"/>
    <p:sldId id="329" r:id="rId36"/>
    <p:sldId id="32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varScale="1">
        <p:scale>
          <a:sx n="109" d="100"/>
          <a:sy n="109" d="100"/>
        </p:scale>
        <p:origin x="1674" y="114"/>
      </p:cViewPr>
      <p:guideLst>
        <p:guide orient="horz" pos="2160"/>
        <p:guide pos="2880"/>
      </p:guideLst>
    </p:cSldViewPr>
  </p:slideViewPr>
  <p:outlineViewPr>
    <p:cViewPr>
      <p:scale>
        <a:sx n="33" d="100"/>
        <a:sy n="33" d="100"/>
      </p:scale>
      <p:origin x="0" y="3376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6EEBCCF-1294-4BB5-A404-CE62FFB4A875}" type="datetimeFigureOut">
              <a:rPr lang="en-US"/>
              <a:pPr>
                <a:defRPr/>
              </a:pPr>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6F67B2A-FA21-4439-B06B-3C08254A3B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5D539A-14C0-4519-8111-CC8929401B95}" type="slidenum">
              <a:rPr lang="en-US">
                <a:ea typeface="ＭＳ Ｐゴシック" pitchFamily="-72" charset="-128"/>
                <a:cs typeface="ＭＳ Ｐゴシック" pitchFamily="-72" charset="-128"/>
              </a:rPr>
              <a:pPr fontAlgn="base">
                <a:spcBef>
                  <a:spcPct val="0"/>
                </a:spcBef>
                <a:spcAft>
                  <a:spcPct val="0"/>
                </a:spcAft>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A91DAE-AA6C-442A-BCE8-07179F6A4DB5}" type="slidenum">
              <a:rPr lang="en-US">
                <a:ea typeface="ＭＳ Ｐゴシック" pitchFamily="-72" charset="-128"/>
                <a:cs typeface="ＭＳ Ｐゴシック" pitchFamily="-72" charset="-128"/>
              </a:rPr>
              <a:pPr fontAlgn="base">
                <a:spcBef>
                  <a:spcPct val="0"/>
                </a:spcBef>
                <a:spcAft>
                  <a:spcPct val="0"/>
                </a:spcAft>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529B8-6FFD-4810-8412-E0124E8A2EB1}" type="slidenum">
              <a:rPr lang="en-US">
                <a:ea typeface="ＭＳ Ｐゴシック" pitchFamily="-72" charset="-128"/>
                <a:cs typeface="ＭＳ Ｐゴシック" pitchFamily="-72" charset="-128"/>
              </a:rPr>
              <a:pPr fontAlgn="base">
                <a:spcBef>
                  <a:spcPct val="0"/>
                </a:spcBef>
                <a:spcAft>
                  <a:spcPct val="0"/>
                </a:spcAft>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3F6D83-A869-4E67-8F1B-FD305E47DF2A}" type="slidenum">
              <a:rPr lang="en-US">
                <a:ea typeface="ＭＳ Ｐゴシック" pitchFamily="-72" charset="-128"/>
                <a:cs typeface="ＭＳ Ｐゴシック" pitchFamily="-72" charset="-128"/>
              </a:rPr>
              <a:pPr fontAlgn="base">
                <a:spcBef>
                  <a:spcPct val="0"/>
                </a:spcBef>
                <a:spcAft>
                  <a:spcPct val="0"/>
                </a:spcAft>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CB4C97-D237-4116-912A-D4DA147CBDE3}" type="slidenum">
              <a:rPr lang="en-US">
                <a:ea typeface="ＭＳ Ｐゴシック" pitchFamily="-72" charset="-128"/>
                <a:cs typeface="ＭＳ Ｐゴシック" pitchFamily="-72" charset="-128"/>
              </a:rPr>
              <a:pPr fontAlgn="base">
                <a:spcBef>
                  <a:spcPct val="0"/>
                </a:spcBef>
                <a:spcAft>
                  <a:spcPct val="0"/>
                </a:spcAft>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44A2D1-ECF4-4D4A-A6F6-A60C1B736C3C}" type="slidenum">
              <a:rPr lang="en-US">
                <a:ea typeface="ＭＳ Ｐゴシック" pitchFamily="-72" charset="-128"/>
                <a:cs typeface="ＭＳ Ｐゴシック" pitchFamily="-72" charset="-128"/>
              </a:rPr>
              <a:pPr fontAlgn="base">
                <a:spcBef>
                  <a:spcPct val="0"/>
                </a:spcBef>
                <a:spcAft>
                  <a:spcPct val="0"/>
                </a:spcAft>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C17FE5-8A0F-42A8-BB6E-FADF5C8696CA}" type="slidenum">
              <a:rPr lang="en-US">
                <a:ea typeface="ＭＳ Ｐゴシック" pitchFamily="-72" charset="-128"/>
                <a:cs typeface="ＭＳ Ｐゴシック" pitchFamily="-72" charset="-128"/>
              </a:rPr>
              <a:pPr fontAlgn="base">
                <a:spcBef>
                  <a:spcPct val="0"/>
                </a:spcBef>
                <a:spcAft>
                  <a:spcPct val="0"/>
                </a:spcAft>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329523-7E24-4067-A9BE-60F9A57A7F74}" type="slidenum">
              <a:rPr lang="en-US">
                <a:ea typeface="ＭＳ Ｐゴシック" pitchFamily="-72" charset="-128"/>
                <a:cs typeface="ＭＳ Ｐゴシック" pitchFamily="-72" charset="-128"/>
              </a:rPr>
              <a:pPr fontAlgn="base">
                <a:spcBef>
                  <a:spcPct val="0"/>
                </a:spcBef>
                <a:spcAft>
                  <a:spcPct val="0"/>
                </a:spcAft>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070FFD-BD2F-4951-B432-11E572DD0366}" type="slidenum">
              <a:rPr lang="en-US">
                <a:ea typeface="ＭＳ Ｐゴシック" pitchFamily="-72" charset="-128"/>
                <a:cs typeface="ＭＳ Ｐゴシック" pitchFamily="-72" charset="-128"/>
              </a:rPr>
              <a:pPr fontAlgn="base">
                <a:spcBef>
                  <a:spcPct val="0"/>
                </a:spcBef>
                <a:spcAft>
                  <a:spcPct val="0"/>
                </a:spcAft>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9AA8DE-BBE3-4731-9BAB-937C48C77DCA}" type="slidenum">
              <a:rPr lang="en-US">
                <a:ea typeface="ＭＳ Ｐゴシック" pitchFamily="-72" charset="-128"/>
                <a:cs typeface="ＭＳ Ｐゴシック" pitchFamily="-72" charset="-128"/>
              </a:rPr>
              <a:pPr fontAlgn="base">
                <a:spcBef>
                  <a:spcPct val="0"/>
                </a:spcBef>
                <a:spcAft>
                  <a:spcPct val="0"/>
                </a:spcAft>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DBF9CC-B6EA-424E-9822-0CAB40669BD3}" type="slidenum">
              <a:rPr lang="en-US">
                <a:ea typeface="ＭＳ Ｐゴシック" pitchFamily="-72" charset="-128"/>
                <a:cs typeface="ＭＳ Ｐゴシック" pitchFamily="-72" charset="-128"/>
              </a:rPr>
              <a:pPr fontAlgn="base">
                <a:spcBef>
                  <a:spcPct val="0"/>
                </a:spcBef>
                <a:spcAft>
                  <a:spcPct val="0"/>
                </a:spcAft>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EF0DC5-0CA0-4221-82DE-55BE4E4BB0C1}" type="slidenum">
              <a:rPr lang="en-US">
                <a:ea typeface="ＭＳ Ｐゴシック" pitchFamily="-72" charset="-128"/>
                <a:cs typeface="ＭＳ Ｐゴシック" pitchFamily="-72" charset="-128"/>
              </a:rPr>
              <a:pPr fontAlgn="base">
                <a:spcBef>
                  <a:spcPct val="0"/>
                </a:spcBef>
                <a:spcAft>
                  <a:spcPct val="0"/>
                </a:spcAft>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0DD484-8A8B-4F86-823E-9C9BB27D0A5C}" type="slidenum">
              <a:rPr lang="en-US">
                <a:ea typeface="ＭＳ Ｐゴシック" pitchFamily="-72" charset="-128"/>
                <a:cs typeface="ＭＳ Ｐゴシック" pitchFamily="-72" charset="-128"/>
              </a:rPr>
              <a:pPr fontAlgn="base">
                <a:spcBef>
                  <a:spcPct val="0"/>
                </a:spcBef>
                <a:spcAft>
                  <a:spcPct val="0"/>
                </a:spcAft>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51A5D-3F68-4763-9AED-48FD29DBF138}" type="slidenum">
              <a:rPr lang="en-US">
                <a:ea typeface="ＭＳ Ｐゴシック" pitchFamily="-72" charset="-128"/>
                <a:cs typeface="ＭＳ Ｐゴシック" pitchFamily="-72" charset="-128"/>
              </a:rPr>
              <a:pPr fontAlgn="base">
                <a:spcBef>
                  <a:spcPct val="0"/>
                </a:spcBef>
                <a:spcAft>
                  <a:spcPct val="0"/>
                </a:spcAft>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A8E752-8088-42FC-94BA-117D15D5393D}" type="slidenum">
              <a:rPr lang="en-US">
                <a:ea typeface="ＭＳ Ｐゴシック" pitchFamily="-72" charset="-128"/>
                <a:cs typeface="ＭＳ Ｐゴシック" pitchFamily="-72" charset="-128"/>
              </a:rPr>
              <a:pPr fontAlgn="base">
                <a:spcBef>
                  <a:spcPct val="0"/>
                </a:spcBef>
                <a:spcAft>
                  <a:spcPct val="0"/>
                </a:spcAft>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3864E0-841E-4CFE-806C-48068D7C401D}" type="slidenum">
              <a:rPr lang="en-US">
                <a:ea typeface="ＭＳ Ｐゴシック" pitchFamily="-72" charset="-128"/>
                <a:cs typeface="ＭＳ Ｐゴシック" pitchFamily="-72" charset="-128"/>
              </a:rPr>
              <a:pPr fontAlgn="base">
                <a:spcBef>
                  <a:spcPct val="0"/>
                </a:spcBef>
                <a:spcAft>
                  <a:spcPct val="0"/>
                </a:spcAft>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686EE6-EDDD-46BC-9ED0-6ACD27833B59}" type="slidenum">
              <a:rPr lang="en-US">
                <a:ea typeface="ＭＳ Ｐゴシック" pitchFamily="-72" charset="-128"/>
                <a:cs typeface="ＭＳ Ｐゴシック" pitchFamily="-72" charset="-128"/>
              </a:rPr>
              <a:pPr fontAlgn="base">
                <a:spcBef>
                  <a:spcPct val="0"/>
                </a:spcBef>
                <a:spcAft>
                  <a:spcPct val="0"/>
                </a:spcAft>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27E8E6-A3DA-4A53-867D-DEC9D5362D43}" type="slidenum">
              <a:rPr lang="en-US">
                <a:ea typeface="ＭＳ Ｐゴシック" pitchFamily="-72" charset="-128"/>
                <a:cs typeface="ＭＳ Ｐゴシック" pitchFamily="-72" charset="-128"/>
              </a:rPr>
              <a:pPr fontAlgn="base">
                <a:spcBef>
                  <a:spcPct val="0"/>
                </a:spcBef>
                <a:spcAft>
                  <a:spcPct val="0"/>
                </a:spcAft>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BE2559-6115-43E9-AD54-ABBB2FE134E5}" type="slidenum">
              <a:rPr lang="en-US">
                <a:ea typeface="ＭＳ Ｐゴシック" pitchFamily="-72" charset="-128"/>
                <a:cs typeface="ＭＳ Ｐゴシック" pitchFamily="-72" charset="-128"/>
              </a:rPr>
              <a:pPr fontAlgn="base">
                <a:spcBef>
                  <a:spcPct val="0"/>
                </a:spcBef>
                <a:spcAft>
                  <a:spcPct val="0"/>
                </a:spcAft>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CCCFD3-382D-4E95-99E2-9080705BC131}" type="slidenum">
              <a:rPr lang="en-US">
                <a:ea typeface="ＭＳ Ｐゴシック" pitchFamily="-72" charset="-128"/>
                <a:cs typeface="ＭＳ Ｐゴシック" pitchFamily="-72" charset="-128"/>
              </a:rPr>
              <a:pPr fontAlgn="base">
                <a:spcBef>
                  <a:spcPct val="0"/>
                </a:spcBef>
                <a:spcAft>
                  <a:spcPct val="0"/>
                </a:spcAft>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D28898-BB3E-4489-9EF6-4BCAC8BC008A}" type="slidenum">
              <a:rPr lang="en-US">
                <a:ea typeface="ＭＳ Ｐゴシック" pitchFamily="-72" charset="-128"/>
                <a:cs typeface="ＭＳ Ｐゴシック" pitchFamily="-72" charset="-128"/>
              </a:rPr>
              <a:pPr fontAlgn="base">
                <a:spcBef>
                  <a:spcPct val="0"/>
                </a:spcBef>
                <a:spcAft>
                  <a:spcPct val="0"/>
                </a:spcAft>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B5A9DE-7B06-4798-9C26-27FC04EA20A3}" type="slidenum">
              <a:rPr lang="en-US">
                <a:ea typeface="ＭＳ Ｐゴシック" pitchFamily="-72" charset="-128"/>
                <a:cs typeface="ＭＳ Ｐゴシック" pitchFamily="-72" charset="-128"/>
              </a:rPr>
              <a:pPr fontAlgn="base">
                <a:spcBef>
                  <a:spcPct val="0"/>
                </a:spcBef>
                <a:spcAft>
                  <a:spcPct val="0"/>
                </a:spcAft>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DFD1F8-C57D-4CEF-A0DA-735CDD5F5976}" type="slidenum">
              <a:rPr lang="en-US">
                <a:ea typeface="ＭＳ Ｐゴシック" pitchFamily="-72" charset="-128"/>
                <a:cs typeface="ＭＳ Ｐゴシック" pitchFamily="-72" charset="-128"/>
              </a:rPr>
              <a:pPr fontAlgn="base">
                <a:spcBef>
                  <a:spcPct val="0"/>
                </a:spcBef>
                <a:spcAft>
                  <a:spcPct val="0"/>
                </a:spcAft>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4C74CE-F833-4298-9869-E3C9FAB08C47}" type="slidenum">
              <a:rPr lang="en-US">
                <a:ea typeface="ＭＳ Ｐゴシック" pitchFamily="-72" charset="-128"/>
                <a:cs typeface="ＭＳ Ｐゴシック" pitchFamily="-72" charset="-128"/>
              </a:rPr>
              <a:pPr fontAlgn="base">
                <a:spcBef>
                  <a:spcPct val="0"/>
                </a:spcBef>
                <a:spcAft>
                  <a:spcPct val="0"/>
                </a:spcAft>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D538F-8009-4D83-9F31-733E035D8324}"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A09006-B52D-4C1A-8293-1C20AEAFE151}" type="slidenum">
              <a:rPr lang="en-US">
                <a:ea typeface="ＭＳ Ｐゴシック" pitchFamily="-72" charset="-128"/>
                <a:cs typeface="ＭＳ Ｐゴシック" pitchFamily="-72" charset="-128"/>
              </a:rPr>
              <a:pPr fontAlgn="base">
                <a:spcBef>
                  <a:spcPct val="0"/>
                </a:spcBef>
                <a:spcAft>
                  <a:spcPct val="0"/>
                </a:spcAft>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FCEEC-1E23-4357-AA3E-66CF5C8760D3}" type="slidenum">
              <a:rPr lang="en-US">
                <a:ea typeface="ＭＳ Ｐゴシック" pitchFamily="-72" charset="-128"/>
                <a:cs typeface="ＭＳ Ｐゴシック" pitchFamily="-72" charset="-128"/>
              </a:rPr>
              <a:pPr fontAlgn="base">
                <a:spcBef>
                  <a:spcPct val="0"/>
                </a:spcBef>
                <a:spcAft>
                  <a:spcPct val="0"/>
                </a:spcAft>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62C77A-62F4-4B4C-9CCB-C6778C4ABC3F}" type="slidenum">
              <a:rPr lang="en-US">
                <a:ea typeface="ＭＳ Ｐゴシック" pitchFamily="-72" charset="-128"/>
                <a:cs typeface="ＭＳ Ｐゴシック" pitchFamily="-72" charset="-128"/>
              </a:rPr>
              <a:pPr fontAlgn="base">
                <a:spcBef>
                  <a:spcPct val="0"/>
                </a:spcBef>
                <a:spcAft>
                  <a:spcPct val="0"/>
                </a:spcAft>
              </a:pPr>
              <a:t>12</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F12171E-F96E-45CB-9440-ED4305DE9328}" type="datetimeFigureOut">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60489B-2E94-4972-A0E1-1047B9203C24}"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3D6E597-E60D-4759-BCFB-F49EE86344AC}" type="datetimeFigureOut">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5F41C0-3DD5-4373-863E-09B71E8E613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EF2ACD7-995B-4156-8E86-6E2C188A27DC}" type="datetimeFigureOut">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81749C-CCFE-4A12-829F-D2584CBE009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4307F2A-D845-4161-8A53-A5DF2049A055}" type="datetimeFigureOut">
              <a:rPr lang="en-US" smtClean="0"/>
              <a:pPr>
                <a:defRPr/>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FDE29-7D74-4663-B290-0817DA3DF5D0}" type="slidenum">
              <a:rPr lang="en-US" smtClean="0"/>
              <a:pPr/>
              <a:t>‹#›</a:t>
            </a:fld>
            <a:endParaRPr lang="en-US"/>
          </a:p>
        </p:txBody>
      </p:sp>
      <p:sp>
        <p:nvSpPr>
          <p:cNvPr id="7"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8"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7-</a:t>
            </a:r>
            <a:fld id="{ABC0AC76-8E90-408B-A898-B0F089D515DB}"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727EC77-B97F-4DEC-9101-D17EA1E087CD}" type="datetimeFigureOut">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692430-0710-4674-8622-CBD1AA160C6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8613686-FC59-40AB-AA6E-9CA74655740A}" type="datetimeFigureOut">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CBB792-E37C-462A-BB93-EF6B7E32AFB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A815058-C9B6-48FA-BBCB-B05C3C7CCD35}" type="datetimeFigureOut">
              <a:rPr lang="en-US" smtClean="0"/>
              <a:pPr>
                <a:defRPr/>
              </a:pPr>
              <a:t>1/15/2019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B4AC0E7-2A2E-4108-BC49-8731A1FFFC3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D83296F-ECAD-4CED-82A2-0BFA2BDA5A31}" type="datetimeFigureOut">
              <a:rPr lang="en-US" smtClean="0"/>
              <a:pPr>
                <a:defRPr/>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FDE29-7D74-4663-B290-0817DA3DF5D0}" type="slidenum">
              <a:rPr lang="en-US" smtClean="0"/>
              <a:pPr/>
              <a:t>‹#›</a:t>
            </a:fld>
            <a:endParaRPr lang="en-US"/>
          </a:p>
        </p:txBody>
      </p:sp>
      <p:sp>
        <p:nvSpPr>
          <p:cNvPr id="6"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7"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7-</a:t>
            </a:r>
            <a:fld id="{CD82F3B4-C61B-4248-8AAC-271D217428C0}"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51688DC-4F01-44DF-9A62-8E1EFF4E8704}" type="datetimeFigureOut">
              <a:rPr lang="en-US" smtClean="0"/>
              <a:pPr>
                <a:defRPr/>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FDE29-7D74-4663-B290-0817DA3DF5D0}" type="slidenum">
              <a:rPr lang="en-US" smtClean="0"/>
              <a:pPr/>
              <a:t>‹#›</a:t>
            </a:fld>
            <a:endParaRPr lang="en-US"/>
          </a:p>
        </p:txBody>
      </p:sp>
      <p:sp>
        <p:nvSpPr>
          <p:cNvPr id="5"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6"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7-</a:t>
            </a:r>
            <a:fld id="{B0458FDC-6CA6-4313-8869-7F7FE8B09D7E}"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EA524D3-D845-47CC-9387-B42D425F3322}" type="datetimeFigureOut">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63FD88-6DB7-48C4-9884-8171002AE2C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BEF2F53-6388-49E1-A046-F61B342FF608}" type="datetimeFigureOut">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6F17FA-04E6-46E8-989B-063A0888E1D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A5AA69-D7BC-4438-B34A-3F50B11A3692}" type="datetimeFigureOut">
              <a:rPr lang="en-US" smtClean="0"/>
              <a:pPr>
                <a:defRPr/>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560A651-8919-4004-8706-E3949E93583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4705"/>
            <a:ext cx="7772400" cy="1944215"/>
          </a:xfrm>
        </p:spPr>
        <p:txBody>
          <a:bodyPr/>
          <a:lstStyle/>
          <a:p>
            <a:pPr fontAlgn="auto">
              <a:spcAft>
                <a:spcPts val="0"/>
              </a:spcAft>
              <a:defRPr/>
            </a:pPr>
            <a:r>
              <a:rPr lang="en-US" b="1" dirty="0" smtClean="0"/>
              <a:t>Chapter 7</a:t>
            </a:r>
            <a:endParaRPr lang="en-US" b="1" dirty="0"/>
          </a:p>
        </p:txBody>
      </p:sp>
      <p:sp>
        <p:nvSpPr>
          <p:cNvPr id="14338" name="Subtitle 4"/>
          <p:cNvSpPr>
            <a:spLocks noGrp="1"/>
          </p:cNvSpPr>
          <p:nvPr>
            <p:ph type="subTitle" idx="1"/>
          </p:nvPr>
        </p:nvSpPr>
        <p:spPr>
          <a:xfrm>
            <a:off x="1371600" y="2564904"/>
            <a:ext cx="6400800" cy="3073896"/>
          </a:xfrm>
        </p:spPr>
        <p:txBody>
          <a:bodyPr>
            <a:normAutofit/>
          </a:bodyPr>
          <a:lstStyle/>
          <a:p>
            <a:pPr marR="0"/>
            <a:r>
              <a:rPr lang="en-US" sz="4400" b="1" dirty="0" smtClean="0">
                <a:solidFill>
                  <a:srgbClr val="FF0000"/>
                </a:solidFill>
              </a:rPr>
              <a:t>Evaluating Survey Data Collection Methods</a:t>
            </a:r>
          </a:p>
        </p:txBody>
      </p:sp>
      <p:sp>
        <p:nvSpPr>
          <p:cNvPr id="14339" name="Slide Number Placeholder 8"/>
          <p:cNvSpPr>
            <a:spLocks noGrp="1"/>
          </p:cNvSpPr>
          <p:nvPr/>
        </p:nvSpPr>
        <p:spPr bwMode="auto">
          <a:xfrm>
            <a:off x="8077200" y="6172200"/>
            <a:ext cx="762000" cy="365125"/>
          </a:xfrm>
          <a:prstGeom prst="rect">
            <a:avLst/>
          </a:prstGeom>
          <a:noFill/>
          <a:ln w="9525">
            <a:noFill/>
            <a:miter lim="800000"/>
            <a:headEnd/>
            <a:tailEnd/>
          </a:ln>
        </p:spPr>
        <p:txBody>
          <a:bodyPr lIns="0" tIns="0" rIns="0" bIns="0" anchor="b">
            <a:prstTxWarp prst="textNoShape">
              <a:avLst/>
            </a:prstTxWarp>
          </a:bodyPr>
          <a:lstStyle/>
          <a:p>
            <a:pPr algn="r"/>
            <a:fld id="{DF7EBC97-075F-4DAB-89E2-B4DE0F1F473C}" type="slidenum">
              <a:rPr lang="en-US" sz="1200">
                <a:solidFill>
                  <a:srgbClr val="D1EAEE"/>
                </a:solidFill>
                <a:latin typeface="Constantia" pitchFamily="-72" charset="0"/>
              </a:rPr>
              <a:pPr algn="r"/>
              <a:t>1</a:t>
            </a:fld>
            <a:endParaRPr lang="en-US" sz="1200">
              <a:solidFill>
                <a:srgbClr val="D1EAEE"/>
              </a:solidFill>
              <a:latin typeface="Constantia" pitchFamily="-72" charset="0"/>
            </a:endParaRPr>
          </a:p>
        </p:txBody>
      </p:sp>
      <p:sp>
        <p:nvSpPr>
          <p:cNvPr id="14340" name="Rectangle 1"/>
          <p:cNvSpPr>
            <a:spLocks noChangeArrowheads="1"/>
          </p:cNvSpPr>
          <p:nvPr/>
        </p:nvSpPr>
        <p:spPr bwMode="auto">
          <a:xfrm>
            <a:off x="2514600" y="6353175"/>
            <a:ext cx="2968625" cy="274638"/>
          </a:xfrm>
          <a:prstGeom prst="rect">
            <a:avLst/>
          </a:prstGeom>
          <a:noFill/>
          <a:ln w="9525">
            <a:noFill/>
            <a:miter lim="800000"/>
            <a:headEnd/>
            <a:tailEnd/>
          </a:ln>
        </p:spPr>
        <p:txBody>
          <a:bodyPr wrap="none">
            <a:prstTxWarp prst="textNoShape">
              <a:avLst/>
            </a:prstTxWarp>
            <a:spAutoFit/>
          </a:bodyPr>
          <a:lstStyle/>
          <a:p>
            <a:r>
              <a:rPr lang="en-US" sz="1200">
                <a:latin typeface="Constantia" pitchFamily="-72" charset="0"/>
              </a:rPr>
              <a:t>Copyright © 2014 Pearson Education, Inc.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404664"/>
            <a:ext cx="8229600" cy="5721499"/>
          </a:xfrm>
        </p:spPr>
        <p:txBody>
          <a:bodyPr/>
          <a:lstStyle/>
          <a:p>
            <a:pPr>
              <a:buNone/>
            </a:pPr>
            <a:r>
              <a:rPr lang="en-US" b="1" dirty="0" smtClean="0">
                <a:solidFill>
                  <a:srgbClr val="FF00FF"/>
                </a:solidFill>
              </a:rPr>
              <a:t>2- Computer-Assisted Surveys;</a:t>
            </a:r>
            <a:r>
              <a:rPr lang="en-US" dirty="0" smtClean="0"/>
              <a:t> the interviewer basically verbalizes the question while relying to some degree on computer technology to facilitate the interview work.</a:t>
            </a:r>
          </a:p>
          <a:p>
            <a:pPr>
              <a:buNone/>
            </a:pPr>
            <a:r>
              <a:rPr lang="en-US" b="1" dirty="0" smtClean="0"/>
              <a:t>•Advantages:</a:t>
            </a:r>
          </a:p>
          <a:p>
            <a:pPr>
              <a:buFontTx/>
              <a:buChar char="-"/>
            </a:pPr>
            <a:r>
              <a:rPr lang="en-US" dirty="0" smtClean="0"/>
              <a:t>Speed</a:t>
            </a:r>
          </a:p>
          <a:p>
            <a:pPr>
              <a:buFontTx/>
              <a:buChar char="-"/>
            </a:pPr>
            <a:r>
              <a:rPr lang="en-US" dirty="0" smtClean="0"/>
              <a:t>Relatively error-free interviews</a:t>
            </a:r>
          </a:p>
          <a:p>
            <a:pPr>
              <a:buFontTx/>
              <a:buChar char="-"/>
            </a:pPr>
            <a:r>
              <a:rPr lang="en-US" dirty="0" smtClean="0"/>
              <a:t>Use of pictures, videos, and graphic</a:t>
            </a:r>
          </a:p>
          <a:p>
            <a:pPr>
              <a:buFontTx/>
              <a:buChar char="-"/>
            </a:pPr>
            <a:r>
              <a:rPr lang="en-US" dirty="0" smtClean="0"/>
              <a:t>Quick capture of data</a:t>
            </a:r>
          </a:p>
          <a:p>
            <a:pPr>
              <a:buNone/>
            </a:pPr>
            <a:endParaRPr lang="en-US" b="1" dirty="0">
              <a:solidFill>
                <a:srgbClr val="FF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US" dirty="0"/>
          </a:p>
        </p:txBody>
      </p:sp>
      <p:sp>
        <p:nvSpPr>
          <p:cNvPr id="3" name="Content Placeholder 2"/>
          <p:cNvSpPr>
            <a:spLocks noGrp="1"/>
          </p:cNvSpPr>
          <p:nvPr>
            <p:ph idx="1"/>
          </p:nvPr>
        </p:nvSpPr>
        <p:spPr>
          <a:xfrm>
            <a:off x="457200" y="620688"/>
            <a:ext cx="8229600" cy="5505475"/>
          </a:xfrm>
        </p:spPr>
        <p:txBody>
          <a:bodyPr/>
          <a:lstStyle/>
          <a:p>
            <a:r>
              <a:rPr lang="en-US" b="1" dirty="0" smtClean="0"/>
              <a:t>Disadvantages:</a:t>
            </a:r>
          </a:p>
          <a:p>
            <a:pPr>
              <a:buNone/>
            </a:pPr>
            <a:r>
              <a:rPr lang="en-US" dirty="0" smtClean="0"/>
              <a:t>-Technical skills nay be required</a:t>
            </a:r>
          </a:p>
          <a:p>
            <a:pPr>
              <a:buNone/>
            </a:pPr>
            <a:r>
              <a:rPr lang="en-US" dirty="0" smtClean="0"/>
              <a:t>-Setup costs can be high</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flipV="1">
            <a:off x="457200" y="0"/>
            <a:ext cx="8229600" cy="116632"/>
          </a:xfrm>
        </p:spPr>
        <p:txBody>
          <a:bodyPr>
            <a:normAutofit fontScale="90000"/>
          </a:bodyPr>
          <a:lstStyle/>
          <a:p>
            <a:pPr fontAlgn="auto">
              <a:spcAft>
                <a:spcPts val="0"/>
              </a:spcAft>
              <a:defRPr/>
            </a:pPr>
            <a:endParaRPr lang="en-US" dirty="0" smtClean="0">
              <a:ea typeface="+mj-ea"/>
              <a:cs typeface="+mj-cs"/>
            </a:endParaRPr>
          </a:p>
        </p:txBody>
      </p:sp>
      <p:sp>
        <p:nvSpPr>
          <p:cNvPr id="34818" name="Content Placeholder 2"/>
          <p:cNvSpPr>
            <a:spLocks noGrp="1"/>
          </p:cNvSpPr>
          <p:nvPr>
            <p:ph idx="1"/>
          </p:nvPr>
        </p:nvSpPr>
        <p:spPr>
          <a:xfrm>
            <a:off x="457200" y="476672"/>
            <a:ext cx="8229600" cy="5360566"/>
          </a:xfrm>
        </p:spPr>
        <p:txBody>
          <a:bodyPr>
            <a:normAutofit fontScale="92500" lnSpcReduction="20000"/>
          </a:bodyPr>
          <a:lstStyle/>
          <a:p>
            <a:pPr>
              <a:buNone/>
            </a:pPr>
            <a:r>
              <a:rPr lang="en-US" b="1" dirty="0" smtClean="0">
                <a:solidFill>
                  <a:srgbClr val="FF00FF"/>
                </a:solidFill>
              </a:rPr>
              <a:t>3-Self-administered</a:t>
            </a:r>
            <a:r>
              <a:rPr lang="en-US" dirty="0" smtClean="0">
                <a:solidFill>
                  <a:srgbClr val="FF00FF"/>
                </a:solidFill>
              </a:rPr>
              <a:t>: </a:t>
            </a:r>
            <a:r>
              <a:rPr lang="en-US" dirty="0" smtClean="0"/>
              <a:t>the respondent completes the survey on his or her own.</a:t>
            </a:r>
          </a:p>
          <a:p>
            <a:pPr>
              <a:buNone/>
            </a:pPr>
            <a:r>
              <a:rPr lang="en-US" dirty="0" smtClean="0"/>
              <a:t>-</a:t>
            </a:r>
            <a:r>
              <a:rPr lang="en-US" dirty="0" smtClean="0">
                <a:ea typeface="+mn-ea"/>
                <a:cs typeface="+mn-cs"/>
              </a:rPr>
              <a:t>Traditional “paper and pencil” survey</a:t>
            </a:r>
          </a:p>
          <a:p>
            <a:r>
              <a:rPr lang="en-US" b="1" dirty="0" smtClean="0"/>
              <a:t>Advantages:</a:t>
            </a:r>
          </a:p>
          <a:p>
            <a:pPr lvl="1"/>
            <a:r>
              <a:rPr lang="en-US" dirty="0" smtClean="0"/>
              <a:t>Reduced cost</a:t>
            </a:r>
          </a:p>
          <a:p>
            <a:pPr lvl="1"/>
            <a:r>
              <a:rPr lang="en-US" dirty="0" smtClean="0"/>
              <a:t>Respondents control pace at which they answer</a:t>
            </a:r>
          </a:p>
          <a:p>
            <a:pPr lvl="1"/>
            <a:r>
              <a:rPr lang="en-US" dirty="0" smtClean="0"/>
              <a:t>No interview-evaluation apprehension</a:t>
            </a:r>
          </a:p>
          <a:p>
            <a:r>
              <a:rPr lang="en-US" b="1" dirty="0" smtClean="0"/>
              <a:t>Disadvantages:</a:t>
            </a:r>
          </a:p>
          <a:p>
            <a:pPr lvl="1"/>
            <a:r>
              <a:rPr lang="en-US" dirty="0" smtClean="0"/>
              <a:t>Respondent controls the survey—does not send in on time or does not send in.</a:t>
            </a:r>
          </a:p>
          <a:p>
            <a:pPr lvl="1"/>
            <a:r>
              <a:rPr lang="en-US" dirty="0" smtClean="0"/>
              <a:t>Lack of monitoring—no one to explain or encourage respondents.</a:t>
            </a:r>
          </a:p>
          <a:p>
            <a:pPr lvl="1"/>
            <a:r>
              <a:rPr lang="en-US" dirty="0" smtClean="0"/>
              <a:t>High questionnaire requirements—it must be perfect.</a:t>
            </a:r>
          </a:p>
          <a:p>
            <a:pPr lvl="1"/>
            <a:endParaRPr lang="en-US" dirty="0" smtClean="0"/>
          </a:p>
          <a:p>
            <a:pPr lvl="1">
              <a:buNone/>
            </a:pPr>
            <a:endParaRPr lang="en-US" dirty="0" smtClean="0"/>
          </a:p>
          <a:p>
            <a:pPr>
              <a:buNone/>
            </a:pPr>
            <a:endParaRPr lang="en-US" dirty="0" smtClean="0">
              <a:ea typeface="+mn-ea"/>
              <a:cs typeface="+mn-cs"/>
            </a:endParaRPr>
          </a:p>
          <a:p>
            <a:pPr>
              <a:buNone/>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260648"/>
            <a:ext cx="8229600" cy="5865515"/>
          </a:xfrm>
        </p:spPr>
        <p:txBody>
          <a:bodyPr>
            <a:normAutofit/>
          </a:bodyPr>
          <a:lstStyle/>
          <a:p>
            <a:pPr>
              <a:buNone/>
            </a:pPr>
            <a:r>
              <a:rPr lang="en-US" b="1" dirty="0" smtClean="0">
                <a:solidFill>
                  <a:srgbClr val="FF00FF"/>
                </a:solidFill>
                <a:ea typeface="+mn-ea"/>
                <a:cs typeface="+mn-cs"/>
              </a:rPr>
              <a:t>4-Computer administered surveys</a:t>
            </a:r>
            <a:r>
              <a:rPr lang="en-US" dirty="0" smtClean="0">
                <a:solidFill>
                  <a:srgbClr val="FF00FF"/>
                </a:solidFill>
                <a:ea typeface="+mn-ea"/>
                <a:cs typeface="+mn-cs"/>
              </a:rPr>
              <a:t>: </a:t>
            </a:r>
            <a:r>
              <a:rPr lang="en-US" dirty="0" smtClean="0"/>
              <a:t>a computer plays an integral role in posing the questions and recording respondents answers.</a:t>
            </a:r>
            <a:endParaRPr lang="en-US" dirty="0" smtClean="0">
              <a:ea typeface="+mn-ea"/>
              <a:cs typeface="+mn-cs"/>
            </a:endParaRPr>
          </a:p>
          <a:p>
            <a:r>
              <a:rPr lang="en-US" b="1" dirty="0" smtClean="0"/>
              <a:t>Advantages:</a:t>
            </a:r>
          </a:p>
          <a:p>
            <a:pPr lvl="1"/>
            <a:r>
              <a:rPr lang="en-US" dirty="0" smtClean="0"/>
              <a:t>Breadth of user-friendly features</a:t>
            </a:r>
          </a:p>
          <a:p>
            <a:pPr lvl="1"/>
            <a:r>
              <a:rPr lang="en-US" dirty="0" smtClean="0"/>
              <a:t>Relatively inexpensive</a:t>
            </a:r>
          </a:p>
          <a:p>
            <a:pPr lvl="1"/>
            <a:r>
              <a:rPr lang="en-US" dirty="0" smtClean="0"/>
              <a:t>Reduction of interview evaluation concern in respondents</a:t>
            </a:r>
          </a:p>
          <a:p>
            <a:r>
              <a:rPr lang="en-US" b="1" dirty="0" smtClean="0"/>
              <a:t>Disadvantages:</a:t>
            </a:r>
          </a:p>
          <a:p>
            <a:pPr lvl="1"/>
            <a:r>
              <a:rPr lang="en-US" dirty="0" smtClean="0"/>
              <a:t>Requires computer-literate and Internet-connected respondents</a:t>
            </a:r>
          </a:p>
          <a:p>
            <a:pPr lvl="1">
              <a:buNone/>
            </a:pPr>
            <a:endParaRPr lang="en-US" dirty="0" smtClean="0"/>
          </a:p>
          <a:p>
            <a:pPr lvl="1">
              <a:buNone/>
            </a:pPr>
            <a:endParaRPr lang="en-US" dirty="0" smtClean="0"/>
          </a:p>
          <a:p>
            <a:pPr>
              <a:buNone/>
            </a:pPr>
            <a:endParaRPr lang="en-US" dirty="0" smtClean="0">
              <a:ea typeface="+mn-ea"/>
              <a:cs typeface="+mn-cs"/>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cstate="print"/>
          <a:srcRect/>
          <a:stretch>
            <a:fillRect/>
          </a:stretch>
        </p:blipFill>
        <p:spPr bwMode="auto">
          <a:xfrm>
            <a:off x="152400" y="1250950"/>
            <a:ext cx="8763000" cy="36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274638"/>
            <a:ext cx="8229600" cy="58018"/>
          </a:xfrm>
        </p:spPr>
        <p:txBody>
          <a:bodyPr>
            <a:normAutofit fontScale="90000"/>
          </a:bodyPr>
          <a:lstStyle/>
          <a:p>
            <a:endParaRPr lang="en-US" dirty="0" smtClean="0"/>
          </a:p>
        </p:txBody>
      </p:sp>
      <p:sp>
        <p:nvSpPr>
          <p:cNvPr id="57346" name="Content Placeholder 2"/>
          <p:cNvSpPr>
            <a:spLocks noGrp="1"/>
          </p:cNvSpPr>
          <p:nvPr>
            <p:ph idx="1"/>
          </p:nvPr>
        </p:nvSpPr>
        <p:spPr>
          <a:xfrm>
            <a:off x="457200" y="332656"/>
            <a:ext cx="8229600" cy="5793507"/>
          </a:xfrm>
        </p:spPr>
        <p:txBody>
          <a:bodyPr/>
          <a:lstStyle/>
          <a:p>
            <a:pPr>
              <a:buNone/>
            </a:pPr>
            <a:r>
              <a:rPr lang="en-US" b="1" dirty="0" smtClean="0">
                <a:solidFill>
                  <a:srgbClr val="FF00FF"/>
                </a:solidFill>
              </a:rPr>
              <a:t>5-Mixed-mode surveys </a:t>
            </a:r>
            <a:r>
              <a:rPr lang="en-US" dirty="0" smtClean="0"/>
              <a:t>use multiple data collection methods.</a:t>
            </a:r>
          </a:p>
          <a:p>
            <a:r>
              <a:rPr lang="en-US" dirty="0" smtClean="0"/>
              <a:t>It has become increasingly popular to use mixed-mode surveys in recent years.</a:t>
            </a:r>
          </a:p>
          <a:p>
            <a:r>
              <a:rPr lang="en-US" b="1" dirty="0" smtClean="0"/>
              <a:t>Advantages: </a:t>
            </a:r>
          </a:p>
          <a:p>
            <a:pPr lvl="1"/>
            <a:r>
              <a:rPr lang="en-US" dirty="0" smtClean="0"/>
              <a:t>Multiple advantages to achieve data collection goal</a:t>
            </a:r>
          </a:p>
          <a:p>
            <a:pPr lvl="1"/>
            <a:r>
              <a:rPr lang="en-US" dirty="0" smtClean="0"/>
              <a:t>Example: May use online surveys to quickly reach portion of population with Internet access and may use telephone calling to reach those without Internet access.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endParaRPr lang="en-US" dirty="0" smtClean="0"/>
          </a:p>
        </p:txBody>
      </p:sp>
      <p:sp>
        <p:nvSpPr>
          <p:cNvPr id="61442" name="Content Placeholder 2"/>
          <p:cNvSpPr>
            <a:spLocks noGrp="1"/>
          </p:cNvSpPr>
          <p:nvPr>
            <p:ph idx="1"/>
          </p:nvPr>
        </p:nvSpPr>
        <p:spPr/>
        <p:txBody>
          <a:bodyPr/>
          <a:lstStyle/>
          <a:p>
            <a:r>
              <a:rPr lang="en-US" b="1" dirty="0" smtClean="0"/>
              <a:t>Disadvantages: </a:t>
            </a:r>
          </a:p>
          <a:p>
            <a:pPr lvl="1"/>
            <a:r>
              <a:rPr lang="en-US" dirty="0" smtClean="0"/>
              <a:t>Mode affects response?</a:t>
            </a:r>
          </a:p>
          <a:p>
            <a:pPr lvl="1"/>
            <a:r>
              <a:rPr lang="en-US" dirty="0" smtClean="0"/>
              <a:t>Additional complexity</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cstate="print"/>
          <a:srcRect/>
          <a:stretch>
            <a:fillRect/>
          </a:stretch>
        </p:blipFill>
        <p:spPr bwMode="auto">
          <a:xfrm>
            <a:off x="1259632" y="1066800"/>
            <a:ext cx="7731968" cy="4953000"/>
          </a:xfrm>
          <a:prstGeom prst="rect">
            <a:avLst/>
          </a:prstGeom>
          <a:noFill/>
          <a:ln w="9525">
            <a:noFill/>
            <a:miter lim="800000"/>
            <a:headEnd/>
            <a:tailEnd/>
          </a:ln>
        </p:spPr>
      </p:pic>
      <p:sp>
        <p:nvSpPr>
          <p:cNvPr id="6" name="Left Brace 5"/>
          <p:cNvSpPr/>
          <p:nvPr/>
        </p:nvSpPr>
        <p:spPr>
          <a:xfrm>
            <a:off x="1043608" y="1844824"/>
            <a:ext cx="432048" cy="1368152"/>
          </a:xfrm>
          <a:prstGeom prst="leftBrace">
            <a:avLst>
              <a:gd name="adj1" fmla="val 8333"/>
              <a:gd name="adj2" fmla="val 4747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a:off x="1115616" y="3717032"/>
            <a:ext cx="333751" cy="576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1259632" y="450912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107504" y="2204864"/>
            <a:ext cx="1008112" cy="707886"/>
          </a:xfrm>
          <a:prstGeom prst="rect">
            <a:avLst/>
          </a:prstGeom>
          <a:noFill/>
        </p:spPr>
        <p:txBody>
          <a:bodyPr wrap="square" rtlCol="0">
            <a:spAutoFit/>
          </a:bodyPr>
          <a:lstStyle/>
          <a:p>
            <a:r>
              <a:rPr lang="en-US" sz="800" dirty="0" smtClean="0"/>
              <a:t>PERSON-ADMINISTERED/COMPUTER-</a:t>
            </a:r>
          </a:p>
          <a:p>
            <a:r>
              <a:rPr lang="en-US" sz="800" dirty="0" smtClean="0"/>
              <a:t>ASSISTED SURVEY</a:t>
            </a:r>
            <a:endParaRPr lang="en-US" sz="800" dirty="0"/>
          </a:p>
        </p:txBody>
      </p:sp>
      <p:sp>
        <p:nvSpPr>
          <p:cNvPr id="11" name="TextBox 10"/>
          <p:cNvSpPr txBox="1"/>
          <p:nvPr/>
        </p:nvSpPr>
        <p:spPr>
          <a:xfrm>
            <a:off x="107504" y="3861048"/>
            <a:ext cx="976819" cy="461665"/>
          </a:xfrm>
          <a:prstGeom prst="rect">
            <a:avLst/>
          </a:prstGeom>
          <a:noFill/>
        </p:spPr>
        <p:txBody>
          <a:bodyPr wrap="square" rtlCol="0">
            <a:spAutoFit/>
          </a:bodyPr>
          <a:lstStyle/>
          <a:p>
            <a:r>
              <a:rPr lang="en-US" sz="800" dirty="0" smtClean="0"/>
              <a:t>COMPUTER-</a:t>
            </a:r>
          </a:p>
          <a:p>
            <a:r>
              <a:rPr lang="en-US" sz="800" dirty="0" smtClean="0"/>
              <a:t>ADMINISTERED SURVEYS</a:t>
            </a:r>
            <a:endParaRPr lang="en-US" sz="800" dirty="0"/>
          </a:p>
        </p:txBody>
      </p:sp>
      <p:sp>
        <p:nvSpPr>
          <p:cNvPr id="12" name="TextBox 11"/>
          <p:cNvSpPr txBox="1"/>
          <p:nvPr/>
        </p:nvSpPr>
        <p:spPr>
          <a:xfrm>
            <a:off x="179512" y="4869160"/>
            <a:ext cx="1008112" cy="461665"/>
          </a:xfrm>
          <a:prstGeom prst="rect">
            <a:avLst/>
          </a:prstGeom>
          <a:noFill/>
        </p:spPr>
        <p:txBody>
          <a:bodyPr wrap="square" rtlCol="0">
            <a:spAutoFit/>
          </a:bodyPr>
          <a:lstStyle/>
          <a:p>
            <a:r>
              <a:rPr lang="en-US" sz="800" dirty="0" smtClean="0"/>
              <a:t>SELF-</a:t>
            </a:r>
          </a:p>
          <a:p>
            <a:r>
              <a:rPr lang="en-US" sz="800" dirty="0" smtClean="0"/>
              <a:t>ADMINISTERED</a:t>
            </a:r>
          </a:p>
          <a:p>
            <a:r>
              <a:rPr lang="en-US" sz="800" dirty="0" smtClean="0"/>
              <a:t>SURVEY</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normAutofit fontScale="90000"/>
          </a:bodyPr>
          <a:lstStyle/>
          <a:p>
            <a:r>
              <a:rPr lang="en-US" b="1" dirty="0" smtClean="0">
                <a:solidFill>
                  <a:srgbClr val="FF0000"/>
                </a:solidFill>
              </a:rPr>
              <a:t>Descriptions of Data Collection Methods</a:t>
            </a:r>
          </a:p>
        </p:txBody>
      </p:sp>
      <p:sp>
        <p:nvSpPr>
          <p:cNvPr id="65538" name="Content Placeholder 2"/>
          <p:cNvSpPr>
            <a:spLocks noGrp="1"/>
          </p:cNvSpPr>
          <p:nvPr>
            <p:ph idx="1"/>
          </p:nvPr>
        </p:nvSpPr>
        <p:spPr/>
        <p:txBody>
          <a:bodyPr>
            <a:normAutofit lnSpcReduction="10000"/>
          </a:bodyPr>
          <a:lstStyle/>
          <a:p>
            <a:pPr>
              <a:buNone/>
            </a:pPr>
            <a:r>
              <a:rPr lang="en-US" b="1" u="sng" dirty="0" smtClean="0">
                <a:solidFill>
                  <a:srgbClr val="FF0000"/>
                </a:solidFill>
              </a:rPr>
              <a:t>First; </a:t>
            </a:r>
            <a:r>
              <a:rPr lang="en-US" b="1" u="sng" dirty="0" smtClean="0">
                <a:solidFill>
                  <a:srgbClr val="FF00FF"/>
                </a:solidFill>
              </a:rPr>
              <a:t>Person-Administered Interviews;</a:t>
            </a:r>
          </a:p>
          <a:p>
            <a:pPr>
              <a:buNone/>
            </a:pPr>
            <a:r>
              <a:rPr lang="en-US" dirty="0" smtClean="0">
                <a:solidFill>
                  <a:srgbClr val="7030A0"/>
                </a:solidFill>
              </a:rPr>
              <a:t>1- </a:t>
            </a:r>
            <a:r>
              <a:rPr lang="en-US" b="1" dirty="0" smtClean="0">
                <a:solidFill>
                  <a:srgbClr val="7030A0"/>
                </a:solidFill>
              </a:rPr>
              <a:t>in-home survey </a:t>
            </a:r>
            <a:r>
              <a:rPr lang="en-US" dirty="0" smtClean="0"/>
              <a:t>is conducted by an interviewer in the home of the respondent.</a:t>
            </a:r>
          </a:p>
          <a:p>
            <a:r>
              <a:rPr lang="en-US" dirty="0" smtClean="0"/>
              <a:t>In-home interviews are used when the survey requires respondents to see, read, touch, use, or interact with product prototype and when the researcher believes the security and comfort of respondents homes are important in affecting the quality of the data collected.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288032"/>
          </a:xfrm>
        </p:spPr>
        <p:txBody>
          <a:bodyPr>
            <a:normAutofit fontScale="90000"/>
          </a:bodyPr>
          <a:lstStyle/>
          <a:p>
            <a:pPr fontAlgn="auto">
              <a:spcAft>
                <a:spcPts val="0"/>
              </a:spcAft>
              <a:defRPr/>
            </a:pPr>
            <a:endParaRPr lang="en-US" dirty="0">
              <a:ea typeface="+mj-ea"/>
              <a:cs typeface="+mj-cs"/>
            </a:endParaRPr>
          </a:p>
        </p:txBody>
      </p:sp>
      <p:sp>
        <p:nvSpPr>
          <p:cNvPr id="32771" name="Content Placeholder 2"/>
          <p:cNvSpPr>
            <a:spLocks noGrp="1"/>
          </p:cNvSpPr>
          <p:nvPr>
            <p:ph idx="1"/>
          </p:nvPr>
        </p:nvSpPr>
        <p:spPr>
          <a:xfrm>
            <a:off x="457200" y="1268760"/>
            <a:ext cx="8229600" cy="5406678"/>
          </a:xfrm>
        </p:spPr>
        <p:txBody>
          <a:bodyPr>
            <a:normAutofit/>
          </a:bodyPr>
          <a:lstStyle/>
          <a:p>
            <a:pPr marL="274320" indent="-274320" fontAlgn="auto">
              <a:spcAft>
                <a:spcPts val="0"/>
              </a:spcAft>
              <a:buClr>
                <a:schemeClr val="accent3"/>
              </a:buClr>
              <a:buFont typeface="Wingdings 2"/>
              <a:buChar char=""/>
              <a:defRPr/>
            </a:pPr>
            <a:r>
              <a:rPr lang="en-US" b="1" dirty="0" smtClean="0">
                <a:ea typeface="+mn-ea"/>
                <a:cs typeface="+mn-cs"/>
              </a:rPr>
              <a:t>Key advantages: </a:t>
            </a:r>
          </a:p>
          <a:p>
            <a:pPr marL="640080" lvl="1" indent="-246888" fontAlgn="auto">
              <a:spcAft>
                <a:spcPts val="0"/>
              </a:spcAft>
              <a:buNone/>
              <a:defRPr/>
            </a:pPr>
            <a:r>
              <a:rPr lang="en-US" dirty="0" smtClean="0">
                <a:ea typeface="+mn-ea"/>
              </a:rPr>
              <a:t>-Conducted in the privacy of the home, which facilitates interviewer</a:t>
            </a:r>
            <a:r>
              <a:rPr lang="en-US" dirty="0">
                <a:ea typeface="+mn-ea"/>
              </a:rPr>
              <a:t>–</a:t>
            </a:r>
            <a:r>
              <a:rPr lang="en-US" dirty="0" smtClean="0">
                <a:ea typeface="+mn-ea"/>
              </a:rPr>
              <a:t>respondent rapport</a:t>
            </a:r>
          </a:p>
          <a:p>
            <a:pPr marL="274320" indent="-274320" fontAlgn="auto">
              <a:spcAft>
                <a:spcPts val="0"/>
              </a:spcAft>
              <a:buClr>
                <a:schemeClr val="accent3"/>
              </a:buClr>
              <a:buFont typeface="Wingdings 2"/>
              <a:buChar char=""/>
              <a:defRPr/>
            </a:pPr>
            <a:endParaRPr lang="en-US" dirty="0" smtClean="0">
              <a:ea typeface="+mn-ea"/>
              <a:cs typeface="+mn-cs"/>
            </a:endParaRPr>
          </a:p>
          <a:p>
            <a:pPr marL="0" indent="0" fontAlgn="auto">
              <a:spcAft>
                <a:spcPts val="0"/>
              </a:spcAft>
              <a:buClr>
                <a:schemeClr val="accent3"/>
              </a:buClr>
              <a:buFont typeface="Wingdings 2"/>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229600" cy="922114"/>
          </a:xfrm>
        </p:spPr>
        <p:txBody>
          <a:bodyPr/>
          <a:lstStyle/>
          <a:p>
            <a:r>
              <a:rPr lang="en-US" b="1" u="sng" dirty="0" smtClean="0">
                <a:solidFill>
                  <a:srgbClr val="FF0000"/>
                </a:solidFill>
              </a:rPr>
              <a:t>Learning Objectives</a:t>
            </a:r>
          </a:p>
        </p:txBody>
      </p:sp>
      <p:sp>
        <p:nvSpPr>
          <p:cNvPr id="3" name="Content Placeholder 2"/>
          <p:cNvSpPr>
            <a:spLocks noGrp="1"/>
          </p:cNvSpPr>
          <p:nvPr>
            <p:ph idx="1"/>
          </p:nvPr>
        </p:nvSpPr>
        <p:spPr>
          <a:xfrm>
            <a:off x="457200" y="1412776"/>
            <a:ext cx="8229600" cy="4713387"/>
          </a:xfrm>
        </p:spPr>
        <p:txBody>
          <a:bodyPr>
            <a:normAutofit fontScale="70000" lnSpcReduction="20000"/>
          </a:bodyPr>
          <a:lstStyle/>
          <a:p>
            <a:pPr marL="274320" indent="-274320" fontAlgn="auto">
              <a:spcAft>
                <a:spcPts val="0"/>
              </a:spcAft>
              <a:buClr>
                <a:schemeClr val="accent3"/>
              </a:buClr>
              <a:buFont typeface="Wingdings 2"/>
              <a:buChar char=""/>
              <a:defRPr/>
            </a:pPr>
            <a:r>
              <a:rPr lang="en-US" sz="3600" dirty="0" smtClean="0">
                <a:ea typeface="+mn-ea"/>
                <a:cs typeface="+mn-cs"/>
              </a:rPr>
              <a:t>To learn the four basic alternative modes for gathering survey data</a:t>
            </a:r>
          </a:p>
          <a:p>
            <a:pPr marL="274320" indent="-274320" fontAlgn="auto">
              <a:spcAft>
                <a:spcPts val="0"/>
              </a:spcAft>
              <a:buClr>
                <a:schemeClr val="accent3"/>
              </a:buClr>
              <a:buFont typeface="Wingdings 2"/>
              <a:buChar char=""/>
              <a:defRPr/>
            </a:pPr>
            <a:r>
              <a:rPr lang="en-US" sz="3600" dirty="0" smtClean="0">
                <a:ea typeface="+mn-ea"/>
                <a:cs typeface="+mn-cs"/>
              </a:rPr>
              <a:t> To understand the advantages and disadvantages of each of the various data collection modes</a:t>
            </a:r>
          </a:p>
          <a:p>
            <a:pPr marL="274320" indent="-274320" fontAlgn="auto">
              <a:spcAft>
                <a:spcPts val="0"/>
              </a:spcAft>
              <a:buClr>
                <a:schemeClr val="accent3"/>
              </a:buClr>
              <a:buFont typeface="Wingdings 2"/>
              <a:buChar char=""/>
              <a:defRPr/>
            </a:pPr>
            <a:r>
              <a:rPr lang="en-US" sz="3600" dirty="0">
                <a:ea typeface="+mn-ea"/>
                <a:cs typeface="+mn-cs"/>
              </a:rPr>
              <a:t>To comprehend the factors researchers consider when choosing a particular survey </a:t>
            </a:r>
            <a:r>
              <a:rPr lang="en-US" sz="3600" dirty="0" smtClean="0">
                <a:ea typeface="+mn-ea"/>
                <a:cs typeface="+mn-cs"/>
              </a:rPr>
              <a:t>method</a:t>
            </a:r>
            <a:endParaRPr lang="ar-KW" sz="3600" dirty="0" smtClean="0">
              <a:ea typeface="+mn-ea"/>
              <a:cs typeface="+mn-cs"/>
            </a:endParaRPr>
          </a:p>
          <a:p>
            <a:pPr marL="274320" indent="-274320">
              <a:buClr>
                <a:schemeClr val="accent3"/>
              </a:buClr>
              <a:buFont typeface="Wingdings 2"/>
              <a:buChar char=""/>
              <a:defRPr/>
            </a:pPr>
            <a:r>
              <a:rPr lang="en-US" sz="3600" dirty="0"/>
              <a:t>To become knowledgeable about the details of different types of survey data collection methods, such as personal interviews, telephone interviews, and computer-administered interviews, including online surveys</a:t>
            </a:r>
          </a:p>
          <a:p>
            <a:pPr marL="274320" indent="-274320" fontAlgn="auto">
              <a:spcAft>
                <a:spcPts val="0"/>
              </a:spcAft>
              <a:buClr>
                <a:schemeClr val="accent3"/>
              </a:buClr>
              <a:buNone/>
              <a:defRPr/>
            </a:pPr>
            <a:endParaRPr lang="en-US" dirty="0">
              <a:ea typeface="+mn-ea"/>
              <a:cs typeface="+mn-cs"/>
            </a:endParaRPr>
          </a:p>
          <a:p>
            <a:pPr marL="0" indent="0" fontAlgn="auto">
              <a:spcAft>
                <a:spcPts val="0"/>
              </a:spcAft>
              <a:buClr>
                <a:schemeClr val="accent3"/>
              </a:buClr>
              <a:buFont typeface="Wingdings 2"/>
              <a:buNone/>
              <a:defRPr/>
            </a:pPr>
            <a:endParaRPr lang="en-US" b="1" dirty="0" smtClean="0">
              <a:ea typeface="+mn-ea"/>
              <a:cs typeface="+mn-cs"/>
            </a:endParaRPr>
          </a:p>
          <a:p>
            <a:pPr marL="0" indent="0" fontAlgn="auto">
              <a:spcAft>
                <a:spcPts val="0"/>
              </a:spcAft>
              <a:buClr>
                <a:schemeClr val="accent3"/>
              </a:buClr>
              <a:buFont typeface="Wingdings 2"/>
              <a:buNone/>
              <a:defRPr/>
            </a:pPr>
            <a:r>
              <a:rPr lang="en-US" dirty="0" smtClean="0">
                <a:ea typeface="+mn-ea"/>
                <a:cs typeface="+mn-cs"/>
              </a:rPr>
              <a:t> </a:t>
            </a:r>
          </a:p>
          <a:p>
            <a:pPr marL="274320" indent="-274320" fontAlgn="auto">
              <a:spcAft>
                <a:spcPts val="0"/>
              </a:spcAft>
              <a:buClr>
                <a:schemeClr val="accent3"/>
              </a:buClr>
              <a:buFont typeface="Wingdings 2"/>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908720"/>
          </a:xfrm>
        </p:spPr>
        <p:txBody>
          <a:bodyPr/>
          <a:lstStyle/>
          <a:p>
            <a:pPr algn="l"/>
            <a:r>
              <a:rPr lang="en-US" b="1" dirty="0" smtClean="0">
                <a:solidFill>
                  <a:srgbClr val="7030A0"/>
                </a:solidFill>
              </a:rPr>
              <a:t>2-Mall-Intercept Surveys</a:t>
            </a:r>
          </a:p>
        </p:txBody>
      </p:sp>
      <p:sp>
        <p:nvSpPr>
          <p:cNvPr id="71682" name="Content Placeholder 2"/>
          <p:cNvSpPr>
            <a:spLocks noGrp="1"/>
          </p:cNvSpPr>
          <p:nvPr>
            <p:ph idx="1"/>
          </p:nvPr>
        </p:nvSpPr>
        <p:spPr>
          <a:xfrm>
            <a:off x="457200" y="764704"/>
            <a:ext cx="8229600" cy="5361459"/>
          </a:xfrm>
        </p:spPr>
        <p:txBody>
          <a:bodyPr>
            <a:normAutofit lnSpcReduction="10000"/>
          </a:bodyPr>
          <a:lstStyle/>
          <a:p>
            <a:r>
              <a:rPr lang="en-US" dirty="0" smtClean="0"/>
              <a:t>The </a:t>
            </a:r>
            <a:r>
              <a:rPr lang="en-US" b="1" dirty="0" smtClean="0"/>
              <a:t>mall-intercept</a:t>
            </a:r>
            <a:r>
              <a:rPr lang="en-US" dirty="0" smtClean="0"/>
              <a:t> survey is one in which the respondent is encountered and questioned while he or she is visiting a shopping mall.</a:t>
            </a:r>
          </a:p>
          <a:p>
            <a:r>
              <a:rPr lang="en-US" b="1" dirty="0" smtClean="0"/>
              <a:t>Key advantages: </a:t>
            </a:r>
          </a:p>
          <a:p>
            <a:pPr lvl="1"/>
            <a:r>
              <a:rPr lang="en-US" dirty="0" smtClean="0"/>
              <a:t>Mall-intercept interviews are conducted in large shopping malls, and they are less expensive per interview than are in-home interviews</a:t>
            </a:r>
          </a:p>
          <a:p>
            <a:r>
              <a:rPr lang="en-US" b="1" dirty="0" smtClean="0"/>
              <a:t>Key disadvantages: </a:t>
            </a:r>
          </a:p>
          <a:p>
            <a:pPr lvl="1"/>
            <a:r>
              <a:rPr lang="en-US" dirty="0" smtClean="0"/>
              <a:t>Only mall patrons are interviewed.</a:t>
            </a:r>
          </a:p>
          <a:p>
            <a:pPr lvl="1"/>
            <a:r>
              <a:rPr lang="en-US" dirty="0" smtClean="0"/>
              <a:t>Respondents may feel uncomfortable answering the questions in the mall.</a:t>
            </a:r>
          </a:p>
          <a:p>
            <a:pPr lvl="1">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836712"/>
          </a:xfrm>
        </p:spPr>
        <p:txBody>
          <a:bodyPr/>
          <a:lstStyle/>
          <a:p>
            <a:pPr algn="l"/>
            <a:r>
              <a:rPr lang="en-US" b="1" dirty="0" smtClean="0">
                <a:solidFill>
                  <a:srgbClr val="7030A0"/>
                </a:solidFill>
              </a:rPr>
              <a:t>3-In-Office Surveys</a:t>
            </a:r>
          </a:p>
        </p:txBody>
      </p:sp>
      <p:sp>
        <p:nvSpPr>
          <p:cNvPr id="77826" name="Content Placeholder 2"/>
          <p:cNvSpPr>
            <a:spLocks noGrp="1"/>
          </p:cNvSpPr>
          <p:nvPr>
            <p:ph idx="1"/>
          </p:nvPr>
        </p:nvSpPr>
        <p:spPr>
          <a:xfrm>
            <a:off x="457200" y="620688"/>
            <a:ext cx="8229600" cy="5505475"/>
          </a:xfrm>
        </p:spPr>
        <p:txBody>
          <a:bodyPr/>
          <a:lstStyle/>
          <a:p>
            <a:r>
              <a:rPr lang="en-US" b="1" dirty="0" smtClean="0"/>
              <a:t>In-office surveys </a:t>
            </a:r>
            <a:r>
              <a:rPr lang="en-US" dirty="0" smtClean="0"/>
              <a:t>take place in person while the respondent is in his or her office or perhaps in a company lounge area.</a:t>
            </a:r>
          </a:p>
          <a:p>
            <a:r>
              <a:rPr lang="en-US" b="1" dirty="0" smtClean="0"/>
              <a:t>Key advantage: </a:t>
            </a:r>
          </a:p>
          <a:p>
            <a:pPr lvl="1"/>
            <a:r>
              <a:rPr lang="en-US" dirty="0" smtClean="0"/>
              <a:t>Useful for interviewing busy executives</a:t>
            </a:r>
          </a:p>
          <a:p>
            <a:r>
              <a:rPr lang="en-US" b="1" dirty="0" smtClean="0"/>
              <a:t>Key disadvantages: </a:t>
            </a:r>
          </a:p>
          <a:p>
            <a:pPr lvl="1"/>
            <a:r>
              <a:rPr lang="en-US" dirty="0" smtClean="0"/>
              <a:t>Relatively high cost per interview</a:t>
            </a:r>
          </a:p>
          <a:p>
            <a:pPr lvl="1"/>
            <a:r>
              <a:rPr lang="en-US" dirty="0" smtClean="0"/>
              <a:t>Gaining access is sometimes difficult</a:t>
            </a:r>
          </a:p>
          <a:p>
            <a:pPr lvl="1">
              <a:buNone/>
            </a:pPr>
            <a:endParaRPr lang="en-US" dirty="0" smtClean="0"/>
          </a:p>
          <a:p>
            <a:endParaRPr lang="en-US" dirty="0" smtClean="0"/>
          </a:p>
        </p:txBody>
      </p:sp>
      <p:sp>
        <p:nvSpPr>
          <p:cNvPr id="5" name="Slide Number Placeholder 4"/>
          <p:cNvSpPr>
            <a:spLocks noGrp="1"/>
          </p:cNvSpPr>
          <p:nvPr>
            <p:ph type="sldNum" sz="quarter" idx="12"/>
          </p:nvPr>
        </p:nvSpPr>
        <p:spPr/>
        <p:txBody>
          <a:bodyPr/>
          <a:lstStyle/>
          <a:p>
            <a:pPr>
              <a:defRPr/>
            </a:pPr>
            <a:r>
              <a:rPr lang="en-US" dirty="0"/>
              <a:t>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pPr algn="l" fontAlgn="auto">
              <a:spcAft>
                <a:spcPts val="0"/>
              </a:spcAft>
              <a:defRPr/>
            </a:pPr>
            <a:r>
              <a:rPr lang="en-US" b="1" dirty="0" smtClean="0">
                <a:solidFill>
                  <a:srgbClr val="7030A0"/>
                </a:solidFill>
                <a:ea typeface="+mj-ea"/>
                <a:cs typeface="+mj-cs"/>
              </a:rPr>
              <a:t>4- Telephone Surveys;</a:t>
            </a:r>
            <a:endParaRPr lang="en-US" b="1" dirty="0">
              <a:solidFill>
                <a:srgbClr val="7030A0"/>
              </a:solidFill>
              <a:ea typeface="+mj-ea"/>
              <a:cs typeface="+mj-cs"/>
            </a:endParaRPr>
          </a:p>
        </p:txBody>
      </p:sp>
      <p:sp>
        <p:nvSpPr>
          <p:cNvPr id="83970" name="Content Placeholder 2"/>
          <p:cNvSpPr>
            <a:spLocks noGrp="1"/>
          </p:cNvSpPr>
          <p:nvPr>
            <p:ph idx="1"/>
          </p:nvPr>
        </p:nvSpPr>
        <p:spPr>
          <a:xfrm>
            <a:off x="457200" y="836712"/>
            <a:ext cx="8229600" cy="5838726"/>
          </a:xfrm>
        </p:spPr>
        <p:txBody>
          <a:bodyPr/>
          <a:lstStyle/>
          <a:p>
            <a:r>
              <a:rPr lang="en-US" b="1" dirty="0">
                <a:solidFill>
                  <a:srgbClr val="0070C0"/>
                </a:solidFill>
              </a:rPr>
              <a:t>Central Location Telephone Surveying</a:t>
            </a:r>
            <a:endParaRPr lang="en-US" b="1" dirty="0" smtClean="0">
              <a:solidFill>
                <a:srgbClr val="0070C0"/>
              </a:solidFill>
            </a:endParaRPr>
          </a:p>
          <a:p>
            <a:pPr>
              <a:buNone/>
            </a:pPr>
            <a:r>
              <a:rPr lang="en-US" dirty="0" smtClean="0"/>
              <a:t>    Involves a field data collection company installing several telephone lines at one location from which interviewers make calls.</a:t>
            </a:r>
          </a:p>
          <a:p>
            <a:pPr>
              <a:buNone/>
            </a:pPr>
            <a:endParaRPr lang="en-US" dirty="0" smtClean="0"/>
          </a:p>
          <a:p>
            <a:r>
              <a:rPr lang="en-US" b="1" dirty="0" smtClean="0"/>
              <a:t>Key advantages: </a:t>
            </a:r>
          </a:p>
          <a:p>
            <a:pPr lvl="1"/>
            <a:r>
              <a:rPr lang="en-US" dirty="0" smtClean="0"/>
              <a:t>Fast turnaround</a:t>
            </a:r>
          </a:p>
          <a:p>
            <a:pPr lvl="1"/>
            <a:r>
              <a:rPr lang="en-US" dirty="0" smtClean="0"/>
              <a:t>Good quality control</a:t>
            </a:r>
          </a:p>
          <a:p>
            <a:pPr lvl="1"/>
            <a:r>
              <a:rPr lang="en-US" dirty="0" smtClean="0"/>
              <a:t>Reasonable cost</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US" dirty="0"/>
          </a:p>
        </p:txBody>
      </p:sp>
      <p:sp>
        <p:nvSpPr>
          <p:cNvPr id="3" name="Content Placeholder 2"/>
          <p:cNvSpPr>
            <a:spLocks noGrp="1"/>
          </p:cNvSpPr>
          <p:nvPr>
            <p:ph idx="1"/>
          </p:nvPr>
        </p:nvSpPr>
        <p:spPr>
          <a:xfrm>
            <a:off x="457200" y="155773"/>
            <a:ext cx="8229600" cy="6009531"/>
          </a:xfrm>
        </p:spPr>
        <p:txBody>
          <a:bodyPr>
            <a:normAutofit lnSpcReduction="10000"/>
          </a:bodyPr>
          <a:lstStyle/>
          <a:p>
            <a:r>
              <a:rPr lang="en-US" b="1" dirty="0" smtClean="0"/>
              <a:t>Key disadvantage;</a:t>
            </a:r>
          </a:p>
          <a:p>
            <a:pPr>
              <a:buNone/>
            </a:pPr>
            <a:r>
              <a:rPr lang="en-US" dirty="0" smtClean="0"/>
              <a:t>1-The respondent cannot be shown anything or physically interact with the research object.</a:t>
            </a:r>
          </a:p>
          <a:p>
            <a:pPr>
              <a:buNone/>
            </a:pPr>
            <a:r>
              <a:rPr lang="en-US" dirty="0" smtClean="0"/>
              <a:t>2-The telephone interview does not permit the interviewer to make the various judgments and evaluations that can be made by the in-person interviewer.</a:t>
            </a:r>
          </a:p>
          <a:p>
            <a:pPr>
              <a:buNone/>
            </a:pPr>
            <a:r>
              <a:rPr lang="en-US" dirty="0" smtClean="0"/>
              <a:t>3-Marketing researchers are more limited in the quantity and type of information they can obtain.</a:t>
            </a:r>
          </a:p>
          <a:p>
            <a:pPr>
              <a:buNone/>
            </a:pPr>
            <a:r>
              <a:rPr lang="en-US" dirty="0" smtClean="0"/>
              <a:t>4- The growing threat to its existence as a result of increased noncooperation by the public.</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274638"/>
            <a:ext cx="8229600" cy="778098"/>
          </a:xfrm>
        </p:spPr>
        <p:txBody>
          <a:bodyPr/>
          <a:lstStyle/>
          <a:p>
            <a:pPr algn="l"/>
            <a:r>
              <a:rPr lang="en-US" b="1" dirty="0" smtClean="0">
                <a:solidFill>
                  <a:srgbClr val="0070C0"/>
                </a:solidFill>
              </a:rPr>
              <a:t>CATI;</a:t>
            </a:r>
          </a:p>
        </p:txBody>
      </p:sp>
      <p:sp>
        <p:nvSpPr>
          <p:cNvPr id="90114" name="Content Placeholder 2"/>
          <p:cNvSpPr>
            <a:spLocks noGrp="1"/>
          </p:cNvSpPr>
          <p:nvPr>
            <p:ph idx="1"/>
          </p:nvPr>
        </p:nvSpPr>
        <p:spPr>
          <a:xfrm>
            <a:off x="457200" y="908720"/>
            <a:ext cx="8229600" cy="5217443"/>
          </a:xfrm>
        </p:spPr>
        <p:txBody>
          <a:bodyPr/>
          <a:lstStyle/>
          <a:p>
            <a:r>
              <a:rPr lang="en-US" dirty="0" smtClean="0"/>
              <a:t>The most advanced telephone interview companies have computerized the central location telephone interviewing process with systems called </a:t>
            </a:r>
            <a:r>
              <a:rPr lang="en-US" b="1" dirty="0" smtClean="0"/>
              <a:t>computer-assisted telephone interviews </a:t>
            </a:r>
            <a:r>
              <a:rPr lang="en-US" dirty="0" smtClean="0"/>
              <a:t>(CATI).</a:t>
            </a:r>
          </a:p>
          <a:p>
            <a:r>
              <a:rPr lang="en-US" dirty="0" smtClean="0"/>
              <a:t>With CATI, the interviewer reads the questions on a computer screen and enters respondents answers directly in to the computer program.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16632"/>
            <a:ext cx="8229600" cy="158006"/>
          </a:xfrm>
        </p:spPr>
        <p:txBody>
          <a:bodyPr>
            <a:normAutofit fontScale="90000"/>
          </a:bodyPr>
          <a:lstStyle/>
          <a:p>
            <a:pPr fontAlgn="auto">
              <a:spcAft>
                <a:spcPts val="0"/>
              </a:spcAft>
              <a:defRPr/>
            </a:pPr>
            <a:endParaRPr lang="en-US" dirty="0">
              <a:ea typeface="+mj-ea"/>
              <a:cs typeface="+mj-cs"/>
            </a:endParaRPr>
          </a:p>
        </p:txBody>
      </p:sp>
      <p:sp>
        <p:nvSpPr>
          <p:cNvPr id="92162" name="Content Placeholder 2"/>
          <p:cNvSpPr>
            <a:spLocks noGrp="1"/>
          </p:cNvSpPr>
          <p:nvPr>
            <p:ph idx="1"/>
          </p:nvPr>
        </p:nvSpPr>
        <p:spPr>
          <a:xfrm>
            <a:off x="457200" y="332656"/>
            <a:ext cx="8229600" cy="5793507"/>
          </a:xfrm>
        </p:spPr>
        <p:txBody>
          <a:bodyPr/>
          <a:lstStyle/>
          <a:p>
            <a:r>
              <a:rPr lang="en-US" b="1" dirty="0" smtClean="0"/>
              <a:t>Key advantages: </a:t>
            </a:r>
          </a:p>
          <a:p>
            <a:pPr>
              <a:buNone/>
            </a:pPr>
            <a:endParaRPr lang="en-US" b="1" dirty="0" smtClean="0"/>
          </a:p>
          <a:p>
            <a:pPr>
              <a:buNone/>
            </a:pPr>
            <a:r>
              <a:rPr lang="en-US" dirty="0" smtClean="0"/>
              <a:t>-With CATI, the interviewer is the voice of the computers.</a:t>
            </a:r>
          </a:p>
          <a:p>
            <a:pPr>
              <a:buNone/>
            </a:pPr>
            <a:endParaRPr lang="en-US" dirty="0" smtClean="0"/>
          </a:p>
          <a:p>
            <a:pPr>
              <a:buNone/>
            </a:pPr>
            <a:r>
              <a:rPr lang="en-US" dirty="0" smtClean="0"/>
              <a:t>-Most CATI systems are programmed to reject wrong answers.</a:t>
            </a:r>
          </a:p>
          <a:p>
            <a:pPr>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normAutofit fontScale="90000"/>
          </a:bodyPr>
          <a:lstStyle/>
          <a:p>
            <a:pPr algn="l"/>
            <a:r>
              <a:rPr lang="en-US" b="1" u="sng" dirty="0" smtClean="0">
                <a:solidFill>
                  <a:srgbClr val="FF0000"/>
                </a:solidFill>
              </a:rPr>
              <a:t>Second : </a:t>
            </a:r>
            <a:r>
              <a:rPr lang="en-US" b="1" u="sng" dirty="0" smtClean="0">
                <a:solidFill>
                  <a:srgbClr val="FF00FF"/>
                </a:solidFill>
              </a:rPr>
              <a:t>Computer- </a:t>
            </a:r>
            <a:r>
              <a:rPr lang="en-US" b="1" u="sng" dirty="0" err="1" smtClean="0">
                <a:solidFill>
                  <a:srgbClr val="FF00FF"/>
                </a:solidFill>
              </a:rPr>
              <a:t>Administerd</a:t>
            </a:r>
            <a:r>
              <a:rPr lang="en-US" b="1" u="sng" dirty="0" smtClean="0">
                <a:solidFill>
                  <a:srgbClr val="FF00FF"/>
                </a:solidFill>
              </a:rPr>
              <a:t> interviews</a:t>
            </a:r>
            <a:endParaRPr lang="en-US" b="1" u="sng" dirty="0" smtClean="0">
              <a:solidFill>
                <a:srgbClr val="FF0000"/>
              </a:solidFill>
            </a:endParaRPr>
          </a:p>
        </p:txBody>
      </p:sp>
      <p:sp>
        <p:nvSpPr>
          <p:cNvPr id="94210" name="Content Placeholder 2"/>
          <p:cNvSpPr>
            <a:spLocks noGrp="1"/>
          </p:cNvSpPr>
          <p:nvPr>
            <p:ph idx="1"/>
          </p:nvPr>
        </p:nvSpPr>
        <p:spPr/>
        <p:txBody>
          <a:bodyPr/>
          <a:lstStyle/>
          <a:p>
            <a:pPr>
              <a:buNone/>
            </a:pPr>
            <a:r>
              <a:rPr lang="en-US" b="1" dirty="0" smtClean="0">
                <a:solidFill>
                  <a:srgbClr val="7030A0"/>
                </a:solidFill>
              </a:rPr>
              <a:t>1-Fully Automated Survey</a:t>
            </a:r>
          </a:p>
          <a:p>
            <a:r>
              <a:rPr lang="en-US" dirty="0" smtClean="0"/>
              <a:t>Some companies have developed fully automated surveys in which the survey is administered by a computer but not online.</a:t>
            </a:r>
          </a:p>
          <a:p>
            <a:r>
              <a:rPr lang="en-US" dirty="0" smtClean="0"/>
              <a:t>In the research industry, this approach is known as completely automated telephone survey (CATS).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260648"/>
          </a:xfrm>
        </p:spPr>
        <p:txBody>
          <a:bodyPr>
            <a:normAutofit fontScale="90000"/>
          </a:bodyPr>
          <a:lstStyle/>
          <a:p>
            <a:pPr fontAlgn="auto">
              <a:spcAft>
                <a:spcPts val="0"/>
              </a:spcAft>
              <a:defRPr/>
            </a:pPr>
            <a:endParaRPr lang="en-US" dirty="0">
              <a:ea typeface="+mj-ea"/>
              <a:cs typeface="+mj-cs"/>
            </a:endParaRPr>
          </a:p>
        </p:txBody>
      </p:sp>
      <p:sp>
        <p:nvSpPr>
          <p:cNvPr id="96258" name="Content Placeholder 2"/>
          <p:cNvSpPr>
            <a:spLocks noGrp="1"/>
          </p:cNvSpPr>
          <p:nvPr>
            <p:ph idx="1"/>
          </p:nvPr>
        </p:nvSpPr>
        <p:spPr>
          <a:xfrm>
            <a:off x="457200" y="188640"/>
            <a:ext cx="8229600" cy="6562998"/>
          </a:xfrm>
        </p:spPr>
        <p:txBody>
          <a:bodyPr/>
          <a:lstStyle/>
          <a:p>
            <a:r>
              <a:rPr lang="en-US" b="1" dirty="0" smtClean="0"/>
              <a:t>Key advantages: </a:t>
            </a:r>
          </a:p>
          <a:p>
            <a:pPr lvl="1"/>
            <a:r>
              <a:rPr lang="en-US" dirty="0" smtClean="0"/>
              <a:t>Respondent responds at his or her own pace</a:t>
            </a:r>
          </a:p>
          <a:p>
            <a:pPr lvl="1"/>
            <a:r>
              <a:rPr lang="en-US" dirty="0" smtClean="0"/>
              <a:t>Computer data file results</a:t>
            </a:r>
          </a:p>
          <a:p>
            <a:pPr lvl="1">
              <a:buNone/>
            </a:pPr>
            <a:endParaRPr lang="en-US" dirty="0" smtClean="0"/>
          </a:p>
          <a:p>
            <a:pPr lvl="1">
              <a:buNone/>
            </a:pPr>
            <a:r>
              <a:rPr lang="en-US" sz="3200" b="1" dirty="0" smtClean="0">
                <a:solidFill>
                  <a:srgbClr val="7030A0"/>
                </a:solidFill>
              </a:rPr>
              <a:t>2-Online Interviews;</a:t>
            </a:r>
          </a:p>
          <a:p>
            <a:pPr lvl="1">
              <a:buNone/>
            </a:pPr>
            <a:r>
              <a:rPr lang="en-US" sz="3200" dirty="0" smtClean="0"/>
              <a:t>•The </a:t>
            </a:r>
            <a:r>
              <a:rPr lang="en-US" sz="3200" b="1" dirty="0" smtClean="0"/>
              <a:t>Internet-based questionnaire </a:t>
            </a:r>
            <a:r>
              <a:rPr lang="en-US" sz="3200" dirty="0" smtClean="0"/>
              <a:t>in which the respondent answers questions online has become the industry standard </a:t>
            </a:r>
            <a:r>
              <a:rPr lang="en-US" sz="3200" smtClean="0"/>
              <a:t>for surveys.</a:t>
            </a:r>
            <a:endParaRPr lang="en-US" sz="3200" b="1" dirty="0" smtClean="0">
              <a:solidFill>
                <a:srgbClr val="7030A0"/>
              </a:solidFill>
            </a:endParaRPr>
          </a:p>
          <a:p>
            <a:pPr lvl="1"/>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16632"/>
            <a:ext cx="8229600" cy="158006"/>
          </a:xfrm>
        </p:spPr>
        <p:txBody>
          <a:bodyPr>
            <a:normAutofit fontScale="90000"/>
          </a:bodyPr>
          <a:lstStyle/>
          <a:p>
            <a:pPr fontAlgn="auto">
              <a:spcAft>
                <a:spcPts val="0"/>
              </a:spcAft>
              <a:defRPr/>
            </a:pPr>
            <a:endParaRPr lang="en-US" dirty="0">
              <a:ea typeface="+mj-ea"/>
              <a:cs typeface="+mj-cs"/>
            </a:endParaRPr>
          </a:p>
        </p:txBody>
      </p:sp>
      <p:sp>
        <p:nvSpPr>
          <p:cNvPr id="100354" name="Content Placeholder 2"/>
          <p:cNvSpPr>
            <a:spLocks noGrp="1"/>
          </p:cNvSpPr>
          <p:nvPr>
            <p:ph idx="1"/>
          </p:nvPr>
        </p:nvSpPr>
        <p:spPr>
          <a:xfrm>
            <a:off x="457200" y="260648"/>
            <a:ext cx="8229600" cy="5865515"/>
          </a:xfrm>
        </p:spPr>
        <p:txBody>
          <a:bodyPr/>
          <a:lstStyle/>
          <a:p>
            <a:r>
              <a:rPr lang="en-US" b="1" dirty="0" smtClean="0"/>
              <a:t>Key advantages: </a:t>
            </a:r>
          </a:p>
          <a:p>
            <a:pPr lvl="1"/>
            <a:r>
              <a:rPr lang="en-US" dirty="0" smtClean="0"/>
              <a:t>Ease of creating and posting</a:t>
            </a:r>
          </a:p>
          <a:p>
            <a:pPr lvl="1"/>
            <a:r>
              <a:rPr lang="en-US" dirty="0" smtClean="0"/>
              <a:t>Fast turnaround</a:t>
            </a:r>
          </a:p>
          <a:p>
            <a:pPr lvl="1"/>
            <a:r>
              <a:rPr lang="en-US" dirty="0" smtClean="0"/>
              <a:t>Computer data file </a:t>
            </a:r>
          </a:p>
          <a:p>
            <a:pPr lvl="1"/>
            <a:r>
              <a:rPr lang="en-US" dirty="0" smtClean="0"/>
              <a:t>Results</a:t>
            </a:r>
          </a:p>
          <a:p>
            <a:pPr lvl="1">
              <a:buNone/>
            </a:pPr>
            <a:endParaRPr lang="en-US" dirty="0" smtClean="0"/>
          </a:p>
          <a:p>
            <a:r>
              <a:rPr lang="en-US" b="1" dirty="0" smtClean="0"/>
              <a:t>Key disadvantage: </a:t>
            </a:r>
          </a:p>
          <a:p>
            <a:pPr lvl="1"/>
            <a:r>
              <a:rPr lang="en-US" dirty="0" smtClean="0"/>
              <a:t>Marketing researchers were quick to realize that online surveys presented design challenges and opportunities related to fostering cooperation in potential respondents.</a:t>
            </a:r>
          </a:p>
          <a:p>
            <a:pPr lvl="1">
              <a:buNone/>
            </a:pPr>
            <a:endParaRPr lang="en-US" dirty="0" smtClean="0"/>
          </a:p>
          <a:p>
            <a:pPr lvl="1"/>
            <a:endParaRPr lang="en-US" dirty="0" smtClean="0"/>
          </a:p>
          <a:p>
            <a:pPr lvl="1"/>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260648"/>
            <a:ext cx="8229600" cy="1008112"/>
          </a:xfrm>
        </p:spPr>
        <p:txBody>
          <a:bodyPr/>
          <a:lstStyle/>
          <a:p>
            <a:r>
              <a:rPr lang="en-US" b="1" dirty="0" smtClean="0">
                <a:solidFill>
                  <a:srgbClr val="FF0000"/>
                </a:solidFill>
              </a:rPr>
              <a:t>Thirdly : </a:t>
            </a:r>
            <a:r>
              <a:rPr lang="en-US" b="1" dirty="0" smtClean="0">
                <a:solidFill>
                  <a:srgbClr val="FF00FF"/>
                </a:solidFill>
              </a:rPr>
              <a:t>Self-Administered Survey</a:t>
            </a:r>
          </a:p>
        </p:txBody>
      </p:sp>
      <p:sp>
        <p:nvSpPr>
          <p:cNvPr id="104450" name="Content Placeholder 2"/>
          <p:cNvSpPr>
            <a:spLocks noGrp="1"/>
          </p:cNvSpPr>
          <p:nvPr>
            <p:ph idx="1"/>
          </p:nvPr>
        </p:nvSpPr>
        <p:spPr>
          <a:xfrm>
            <a:off x="457200" y="1052737"/>
            <a:ext cx="8229600" cy="5195664"/>
          </a:xfrm>
        </p:spPr>
        <p:txBody>
          <a:bodyPr/>
          <a:lstStyle/>
          <a:p>
            <a:pPr>
              <a:buNone/>
            </a:pPr>
            <a:r>
              <a:rPr lang="en-US" b="1" dirty="0" smtClean="0">
                <a:solidFill>
                  <a:srgbClr val="7030A0"/>
                </a:solidFill>
              </a:rPr>
              <a:t>1- group self-administered survey </a:t>
            </a:r>
            <a:r>
              <a:rPr lang="en-US" dirty="0" smtClean="0"/>
              <a:t>entails administering a questionnaire to respondents in groups rather than individually for convenience and to gain economies of scale.</a:t>
            </a:r>
          </a:p>
          <a:p>
            <a:r>
              <a:rPr lang="en-US" b="1" dirty="0" smtClean="0"/>
              <a:t>Key advantages: </a:t>
            </a:r>
          </a:p>
          <a:p>
            <a:pPr lvl="1"/>
            <a:r>
              <a:rPr lang="en-US" dirty="0" smtClean="0"/>
              <a:t>Cost of interviewer eliminated</a:t>
            </a:r>
          </a:p>
          <a:p>
            <a:pPr lvl="1"/>
            <a:r>
              <a:rPr lang="en-US" dirty="0" smtClean="0"/>
              <a:t>Economical for assembled groups of respondents</a:t>
            </a:r>
          </a:p>
          <a:p>
            <a:r>
              <a:rPr lang="en-US" b="1" dirty="0" smtClean="0"/>
              <a:t>Key disadvantage: </a:t>
            </a:r>
          </a:p>
          <a:p>
            <a:pPr lvl="1"/>
            <a:r>
              <a:rPr lang="en-US" dirty="0" smtClean="0"/>
              <a:t>Must find groups and secure permission to conduct the survey</a:t>
            </a:r>
          </a:p>
          <a:p>
            <a:pPr lvl="1">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cstate="print"/>
          <a:srcRect/>
          <a:stretch>
            <a:fillRect/>
          </a:stretch>
        </p:blipFill>
        <p:spPr bwMode="auto">
          <a:xfrm>
            <a:off x="2065338" y="762000"/>
            <a:ext cx="4648200" cy="575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flipV="1">
            <a:off x="457200" y="116632"/>
            <a:ext cx="8229600" cy="158006"/>
          </a:xfrm>
        </p:spPr>
        <p:txBody>
          <a:bodyPr>
            <a:normAutofit fontScale="90000"/>
          </a:bodyPr>
          <a:lstStyle/>
          <a:p>
            <a:endParaRPr lang="en-US" dirty="0" smtClean="0"/>
          </a:p>
        </p:txBody>
      </p:sp>
      <p:sp>
        <p:nvSpPr>
          <p:cNvPr id="110594" name="Content Placeholder 2"/>
          <p:cNvSpPr>
            <a:spLocks noGrp="1"/>
          </p:cNvSpPr>
          <p:nvPr>
            <p:ph idx="1"/>
          </p:nvPr>
        </p:nvSpPr>
        <p:spPr>
          <a:xfrm>
            <a:off x="539552" y="260648"/>
            <a:ext cx="8147248" cy="5865515"/>
          </a:xfrm>
        </p:spPr>
        <p:txBody>
          <a:bodyPr>
            <a:normAutofit fontScale="92500"/>
          </a:bodyPr>
          <a:lstStyle/>
          <a:p>
            <a:pPr>
              <a:buNone/>
            </a:pPr>
            <a:r>
              <a:rPr lang="en-US" b="1" dirty="0" smtClean="0">
                <a:solidFill>
                  <a:srgbClr val="7030A0"/>
                </a:solidFill>
              </a:rPr>
              <a:t>2- drop-off survey </a:t>
            </a:r>
            <a:r>
              <a:rPr lang="en-US" dirty="0" smtClean="0"/>
              <a:t>is sometimes called “drop and collect,” in which the survey representative approaches a prospective respondent, introduces the general purpose of the survey to the prospect, and leaves it with the respondent to fill out on his or her own.</a:t>
            </a:r>
          </a:p>
          <a:p>
            <a:r>
              <a:rPr lang="en-US" b="1" dirty="0" smtClean="0"/>
              <a:t>Key advantages: </a:t>
            </a:r>
          </a:p>
          <a:p>
            <a:pPr lvl="1"/>
            <a:r>
              <a:rPr lang="en-US" dirty="0" smtClean="0"/>
              <a:t>Cost of interviewer eliminated</a:t>
            </a:r>
          </a:p>
          <a:p>
            <a:pPr lvl="1"/>
            <a:r>
              <a:rPr lang="en-US" dirty="0" smtClean="0"/>
              <a:t>Appropriate for local market surveys</a:t>
            </a:r>
          </a:p>
          <a:p>
            <a:r>
              <a:rPr lang="en-US" b="1" dirty="0" smtClean="0"/>
              <a:t>Key disadvantage: </a:t>
            </a:r>
          </a:p>
          <a:p>
            <a:pPr lvl="1"/>
            <a:r>
              <a:rPr lang="en-US" dirty="0" smtClean="0"/>
              <a:t>Generally not appropriate for large-scale national survey</a:t>
            </a:r>
          </a:p>
          <a:p>
            <a:pPr lvl="1">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274638"/>
            <a:ext cx="8229600" cy="58018"/>
          </a:xfrm>
        </p:spPr>
        <p:txBody>
          <a:bodyPr>
            <a:normAutofit fontScale="90000"/>
          </a:bodyPr>
          <a:lstStyle/>
          <a:p>
            <a:endParaRPr lang="en-US" dirty="0" smtClean="0"/>
          </a:p>
        </p:txBody>
      </p:sp>
      <p:sp>
        <p:nvSpPr>
          <p:cNvPr id="116738" name="Content Placeholder 2"/>
          <p:cNvSpPr>
            <a:spLocks noGrp="1"/>
          </p:cNvSpPr>
          <p:nvPr>
            <p:ph idx="1"/>
          </p:nvPr>
        </p:nvSpPr>
        <p:spPr>
          <a:xfrm>
            <a:off x="457200" y="404664"/>
            <a:ext cx="8229600" cy="5721499"/>
          </a:xfrm>
        </p:spPr>
        <p:txBody>
          <a:bodyPr/>
          <a:lstStyle/>
          <a:p>
            <a:pPr>
              <a:buNone/>
            </a:pPr>
            <a:r>
              <a:rPr lang="en-US" b="1" dirty="0" smtClean="0">
                <a:solidFill>
                  <a:srgbClr val="7030A0"/>
                </a:solidFill>
              </a:rPr>
              <a:t>3- mail survey </a:t>
            </a:r>
            <a:r>
              <a:rPr lang="en-US" dirty="0" smtClean="0"/>
              <a:t>is one in which the questions are mailed to prospective respondents who are asked to fill them out and return them to the researcher by mail.</a:t>
            </a:r>
            <a:endParaRPr lang="en-US" dirty="0"/>
          </a:p>
          <a:p>
            <a:r>
              <a:rPr lang="en-US" b="1" dirty="0" smtClean="0"/>
              <a:t>Key disadvantage: </a:t>
            </a:r>
          </a:p>
          <a:p>
            <a:pPr lvl="1"/>
            <a:r>
              <a:rPr lang="en-US" dirty="0" err="1" smtClean="0"/>
              <a:t>Nonresponse</a:t>
            </a:r>
            <a:r>
              <a:rPr lang="en-US" dirty="0" smtClean="0"/>
              <a:t>, which refers to questionnaires that are not returned</a:t>
            </a:r>
          </a:p>
          <a:p>
            <a:pPr lvl="1"/>
            <a:r>
              <a:rPr lang="en-US" dirty="0" smtClean="0"/>
              <a:t>Self-selection bias, which means that those who do respond are probably different from those who do not fill out the questionnaire and return it</a:t>
            </a:r>
          </a:p>
          <a:p>
            <a:pPr>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3" cstate="print"/>
          <a:srcRect/>
          <a:stretch>
            <a:fillRect/>
          </a:stretch>
        </p:blipFill>
        <p:spPr bwMode="auto">
          <a:xfrm>
            <a:off x="914400" y="762000"/>
            <a:ext cx="7304088"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457200" y="274638"/>
            <a:ext cx="8229600" cy="778098"/>
          </a:xfrm>
        </p:spPr>
        <p:txBody>
          <a:bodyPr/>
          <a:lstStyle/>
          <a:p>
            <a:r>
              <a:rPr lang="en-US" b="1" dirty="0" smtClean="0">
                <a:solidFill>
                  <a:srgbClr val="FF0000"/>
                </a:solidFill>
              </a:rPr>
              <a:t>Choice of Survey Method</a:t>
            </a:r>
          </a:p>
        </p:txBody>
      </p:sp>
      <p:sp>
        <p:nvSpPr>
          <p:cNvPr id="122882" name="Content Placeholder 2"/>
          <p:cNvSpPr>
            <a:spLocks noGrp="1"/>
          </p:cNvSpPr>
          <p:nvPr>
            <p:ph idx="1"/>
          </p:nvPr>
        </p:nvSpPr>
        <p:spPr>
          <a:xfrm>
            <a:off x="457200" y="980728"/>
            <a:ext cx="8229600" cy="5145435"/>
          </a:xfrm>
        </p:spPr>
        <p:txBody>
          <a:bodyPr/>
          <a:lstStyle/>
          <a:p>
            <a:r>
              <a:rPr lang="en-US" dirty="0" smtClean="0"/>
              <a:t>In selecting a data collection mode, the researcher balances quality cost , time, and other consideration.</a:t>
            </a:r>
          </a:p>
          <a:p>
            <a:r>
              <a:rPr lang="en-US" b="1" dirty="0" smtClean="0">
                <a:solidFill>
                  <a:srgbClr val="7030A0"/>
                </a:solidFill>
              </a:rPr>
              <a:t>How much time is there for data collection?</a:t>
            </a:r>
          </a:p>
          <a:p>
            <a:pPr>
              <a:buNone/>
            </a:pPr>
            <a:r>
              <a:rPr lang="en-US" dirty="0" smtClean="0"/>
              <a:t>   -Sometimes data must be collected quickly. </a:t>
            </a:r>
            <a:r>
              <a:rPr lang="en-US" dirty="0"/>
              <a:t>  </a:t>
            </a:r>
            <a:r>
              <a:rPr lang="en-US" dirty="0" smtClean="0"/>
              <a:t>    -There are many reasons for tight.</a:t>
            </a:r>
          </a:p>
          <a:p>
            <a:r>
              <a:rPr lang="en-US" b="1" dirty="0" smtClean="0">
                <a:solidFill>
                  <a:srgbClr val="7030A0"/>
                </a:solidFill>
              </a:rPr>
              <a:t>How much money is there for data collection?</a:t>
            </a:r>
          </a:p>
          <a:p>
            <a:pPr>
              <a:buNone/>
            </a:pPr>
            <a:r>
              <a:rPr lang="en-US" dirty="0" smtClean="0"/>
              <a:t> -We should know the budget of the </a:t>
            </a:r>
            <a:r>
              <a:rPr lang="en-US" dirty="0" err="1" smtClean="0"/>
              <a:t>compny</a:t>
            </a:r>
            <a:r>
              <a:rPr lang="en-US" dirty="0" smtClean="0"/>
              <a:t>.</a:t>
            </a:r>
          </a:p>
          <a:p>
            <a:pPr>
              <a:buNone/>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88640"/>
            <a:ext cx="8229600" cy="85998"/>
          </a:xfrm>
        </p:spPr>
        <p:txBody>
          <a:bodyPr>
            <a:normAutofit fontScale="90000"/>
          </a:bodyPr>
          <a:lstStyle/>
          <a:p>
            <a:endParaRPr lang="en-US" dirty="0"/>
          </a:p>
        </p:txBody>
      </p:sp>
      <p:sp>
        <p:nvSpPr>
          <p:cNvPr id="3" name="Content Placeholder 2"/>
          <p:cNvSpPr>
            <a:spLocks noGrp="1"/>
          </p:cNvSpPr>
          <p:nvPr>
            <p:ph idx="1"/>
          </p:nvPr>
        </p:nvSpPr>
        <p:spPr>
          <a:xfrm>
            <a:off x="457200" y="116632"/>
            <a:ext cx="8229600" cy="6009531"/>
          </a:xfrm>
        </p:spPr>
        <p:txBody>
          <a:bodyPr/>
          <a:lstStyle/>
          <a:p>
            <a:r>
              <a:rPr lang="en-US" b="1" dirty="0" smtClean="0">
                <a:solidFill>
                  <a:srgbClr val="7030A0"/>
                </a:solidFill>
              </a:rPr>
              <a:t>What type of respondents interaction required?</a:t>
            </a:r>
          </a:p>
          <a:p>
            <a:pPr>
              <a:buFontTx/>
              <a:buChar char="-"/>
            </a:pPr>
            <a:r>
              <a:rPr lang="en-US" dirty="0" smtClean="0"/>
              <a:t>If respondents need to see, handle, or experience something, the data collection mode must accommodate these requirements.</a:t>
            </a:r>
          </a:p>
          <a:p>
            <a:r>
              <a:rPr lang="en-US" b="1" dirty="0" smtClean="0">
                <a:solidFill>
                  <a:srgbClr val="7030A0"/>
                </a:solidFill>
              </a:rPr>
              <a:t>What is the incidence rate?</a:t>
            </a:r>
          </a:p>
          <a:p>
            <a:pPr>
              <a:buNone/>
            </a:pPr>
            <a:r>
              <a:rPr lang="en-US" dirty="0" smtClean="0"/>
              <a:t>-The incidence rate , the percentage of the population that possesses some characteristic necessary to be included in the survey, affects the decision about data collection mode.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404664"/>
            <a:ext cx="8229600" cy="5721499"/>
          </a:xfrm>
        </p:spPr>
        <p:txBody>
          <a:bodyPr/>
          <a:lstStyle/>
          <a:p>
            <a:r>
              <a:rPr lang="en-US" b="1" dirty="0" smtClean="0">
                <a:solidFill>
                  <a:srgbClr val="7030A0"/>
                </a:solidFill>
              </a:rPr>
              <a:t>Are there cultural and/or infrastructure considerations?</a:t>
            </a:r>
          </a:p>
          <a:p>
            <a:pPr>
              <a:buNone/>
            </a:pPr>
            <a:r>
              <a:rPr lang="en-US" dirty="0" smtClean="0"/>
              <a:t>-Cultural norms and/or limitations of communications systems may limit the data collection mode choice.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3" cstate="print"/>
          <a:srcRect/>
          <a:stretch>
            <a:fillRect/>
          </a:stretch>
        </p:blipFill>
        <p:spPr bwMode="auto">
          <a:xfrm>
            <a:off x="755576" y="1268760"/>
            <a:ext cx="8064895" cy="5006628"/>
          </a:xfrm>
          <a:prstGeom prst="rect">
            <a:avLst/>
          </a:prstGeom>
          <a:noFill/>
          <a:ln w="9525">
            <a:noFill/>
            <a:miter lim="800000"/>
            <a:headEnd/>
            <a:tailEnd/>
          </a:ln>
        </p:spPr>
      </p:pic>
      <p:sp>
        <p:nvSpPr>
          <p:cNvPr id="4" name="Title 3"/>
          <p:cNvSpPr>
            <a:spLocks noGrp="1"/>
          </p:cNvSpPr>
          <p:nvPr>
            <p:ph type="title"/>
          </p:nvPr>
        </p:nvSpPr>
        <p:spPr/>
        <p:txBody>
          <a:bodyPr/>
          <a:lstStyle/>
          <a:p>
            <a:pPr fontAlgn="auto">
              <a:spcAft>
                <a:spcPts val="0"/>
              </a:spcAft>
              <a:defRPr/>
            </a:pPr>
            <a:r>
              <a:rPr lang="en-US" dirty="0" smtClean="0"/>
              <a:t>Contemporary Survey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b="1" dirty="0" smtClean="0">
                <a:solidFill>
                  <a:srgbClr val="FF0000"/>
                </a:solidFill>
              </a:rPr>
              <a:t>Surveys</a:t>
            </a:r>
          </a:p>
        </p:txBody>
      </p:sp>
      <p:sp>
        <p:nvSpPr>
          <p:cNvPr id="14339"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dirty="0" smtClean="0">
                <a:ea typeface="+mn-ea"/>
                <a:cs typeface="+mn-cs"/>
              </a:rPr>
              <a:t>A </a:t>
            </a:r>
            <a:r>
              <a:rPr lang="en-US" b="1" dirty="0" smtClean="0">
                <a:ea typeface="+mn-ea"/>
                <a:cs typeface="+mn-cs"/>
              </a:rPr>
              <a:t>survey</a:t>
            </a:r>
            <a:r>
              <a:rPr lang="en-US" dirty="0" smtClean="0">
                <a:ea typeface="+mn-ea"/>
                <a:cs typeface="+mn-cs"/>
              </a:rPr>
              <a:t> involves interviews with a large number of respondents using a predesigned questionnaire.</a:t>
            </a:r>
            <a:endParaRPr lang="ar-KW" dirty="0" smtClean="0">
              <a:ea typeface="+mn-ea"/>
              <a:cs typeface="+mn-cs"/>
            </a:endParaRPr>
          </a:p>
          <a:p>
            <a:pPr marL="274320" indent="-274320" fontAlgn="auto">
              <a:spcAft>
                <a:spcPts val="0"/>
              </a:spcAft>
              <a:buClr>
                <a:schemeClr val="accent3"/>
              </a:buClr>
              <a:buNone/>
              <a:defRPr/>
            </a:pPr>
            <a:endParaRPr lang="ar-KW" dirty="0" smtClean="0">
              <a:ea typeface="+mn-ea"/>
              <a:cs typeface="+mn-cs"/>
            </a:endParaRPr>
          </a:p>
          <a:p>
            <a:r>
              <a:rPr lang="en-US" b="1" u="sng" dirty="0" smtClean="0"/>
              <a:t>Four basic survey methods:</a:t>
            </a:r>
          </a:p>
          <a:p>
            <a:pPr lvl="1">
              <a:buNone/>
            </a:pPr>
            <a:r>
              <a:rPr lang="en-US" dirty="0" smtClean="0"/>
              <a:t>1-Person-administered surveys</a:t>
            </a:r>
          </a:p>
          <a:p>
            <a:pPr lvl="1">
              <a:buNone/>
            </a:pPr>
            <a:r>
              <a:rPr lang="en-US" dirty="0" smtClean="0"/>
              <a:t>2-Computer-assisted surveys</a:t>
            </a:r>
          </a:p>
          <a:p>
            <a:pPr lvl="1">
              <a:buNone/>
            </a:pPr>
            <a:r>
              <a:rPr lang="en-US" dirty="0" smtClean="0"/>
              <a:t>3-Self-administered surveys</a:t>
            </a:r>
          </a:p>
          <a:p>
            <a:pPr lvl="1">
              <a:buNone/>
            </a:pPr>
            <a:r>
              <a:rPr lang="en-US" dirty="0" smtClean="0"/>
              <a:t>4-Mixed-mode (hybrid) surveys</a:t>
            </a:r>
          </a:p>
          <a:p>
            <a:pPr marL="274320" indent="-274320" fontAlgn="auto">
              <a:spcAft>
                <a:spcPts val="0"/>
              </a:spcAft>
              <a:buClr>
                <a:schemeClr val="accent3"/>
              </a:buClr>
              <a:buFont typeface="Wingdings 2"/>
              <a:buChar char=""/>
              <a:defRPr/>
            </a:pPr>
            <a:endParaRPr lang="en-US" dirty="0" smtClean="0">
              <a:ea typeface="+mn-ea"/>
              <a:cs typeface="+mn-cs"/>
            </a:endParaRPr>
          </a:p>
          <a:p>
            <a:pPr marL="0" indent="0" fontAlgn="auto">
              <a:spcAft>
                <a:spcPts val="0"/>
              </a:spcAft>
              <a:buClr>
                <a:schemeClr val="accent3"/>
              </a:buClr>
              <a:buFont typeface="Wingdings 2"/>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b="1" dirty="0" smtClean="0">
                <a:solidFill>
                  <a:srgbClr val="00B050"/>
                </a:solidFill>
              </a:rPr>
              <a:t>Advantages of Surveys</a:t>
            </a:r>
          </a:p>
        </p:txBody>
      </p:sp>
      <p:sp>
        <p:nvSpPr>
          <p:cNvPr id="28674" name="Content Placeholder 2"/>
          <p:cNvSpPr>
            <a:spLocks noGrp="1"/>
          </p:cNvSpPr>
          <p:nvPr>
            <p:ph idx="1"/>
          </p:nvPr>
        </p:nvSpPr>
        <p:spPr/>
        <p:txBody>
          <a:bodyPr/>
          <a:lstStyle/>
          <a:p>
            <a:pPr>
              <a:buNone/>
            </a:pPr>
            <a:r>
              <a:rPr lang="en-US" dirty="0" smtClean="0"/>
              <a:t>1-Standardization</a:t>
            </a:r>
          </a:p>
          <a:p>
            <a:pPr>
              <a:buNone/>
            </a:pPr>
            <a:r>
              <a:rPr lang="en-US" dirty="0" smtClean="0"/>
              <a:t>2-Ease of administration</a:t>
            </a:r>
          </a:p>
          <a:p>
            <a:pPr>
              <a:buNone/>
            </a:pPr>
            <a:r>
              <a:rPr lang="en-US" dirty="0" smtClean="0"/>
              <a:t>3-Ability to tap the “unseen”</a:t>
            </a:r>
          </a:p>
          <a:p>
            <a:pPr>
              <a:buNone/>
            </a:pPr>
            <a:r>
              <a:rPr lang="en-US" dirty="0" smtClean="0"/>
              <a:t>4-Suitability to tabulation and statistical analysis</a:t>
            </a:r>
          </a:p>
          <a:p>
            <a:pPr>
              <a:buNone/>
            </a:pPr>
            <a:r>
              <a:rPr lang="en-US" dirty="0" smtClean="0"/>
              <a:t>5-Sensitivity to subgroup differences</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cstate="print"/>
          <a:srcRect/>
          <a:stretch>
            <a:fillRect/>
          </a:stretch>
        </p:blipFill>
        <p:spPr bwMode="auto">
          <a:xfrm>
            <a:off x="312738" y="1600200"/>
            <a:ext cx="8831262" cy="307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60648"/>
            <a:ext cx="8229600" cy="576064"/>
          </a:xfrm>
        </p:spPr>
        <p:txBody>
          <a:bodyPr>
            <a:normAutofit fontScale="90000"/>
          </a:bodyPr>
          <a:lstStyle/>
          <a:p>
            <a:pPr fontAlgn="auto">
              <a:spcAft>
                <a:spcPts val="0"/>
              </a:spcAft>
              <a:defRPr/>
            </a:pPr>
            <a:r>
              <a:rPr lang="en-US" dirty="0" smtClean="0">
                <a:ea typeface="+mj-ea"/>
                <a:cs typeface="+mj-cs"/>
              </a:rPr>
              <a:t/>
            </a:r>
            <a:br>
              <a:rPr lang="en-US" dirty="0" smtClean="0">
                <a:ea typeface="+mj-ea"/>
                <a:cs typeface="+mj-cs"/>
              </a:rPr>
            </a:br>
            <a:r>
              <a:rPr lang="en-US" b="1" dirty="0" smtClean="0">
                <a:solidFill>
                  <a:srgbClr val="00B050"/>
                </a:solidFill>
                <a:ea typeface="+mj-ea"/>
                <a:cs typeface="+mj-cs"/>
              </a:rPr>
              <a:t>Data Collection Modes</a:t>
            </a:r>
          </a:p>
        </p:txBody>
      </p:sp>
      <p:sp>
        <p:nvSpPr>
          <p:cNvPr id="17411" name="Content Placeholder 2"/>
          <p:cNvSpPr>
            <a:spLocks noGrp="1"/>
          </p:cNvSpPr>
          <p:nvPr>
            <p:ph idx="1"/>
          </p:nvPr>
        </p:nvSpPr>
        <p:spPr>
          <a:xfrm>
            <a:off x="457200" y="1196753"/>
            <a:ext cx="8229600" cy="5661248"/>
          </a:xfrm>
        </p:spPr>
        <p:txBody>
          <a:bodyPr>
            <a:normAutofit/>
          </a:bodyPr>
          <a:lstStyle/>
          <a:p>
            <a:pPr marL="274320" indent="-274320" fontAlgn="auto">
              <a:spcAft>
                <a:spcPts val="0"/>
              </a:spcAft>
              <a:buClr>
                <a:schemeClr val="accent3"/>
              </a:buClr>
              <a:buNone/>
              <a:defRPr/>
            </a:pPr>
            <a:r>
              <a:rPr lang="en-US" b="1" dirty="0" smtClean="0">
                <a:solidFill>
                  <a:srgbClr val="FF00FF"/>
                </a:solidFill>
                <a:ea typeface="+mn-ea"/>
                <a:cs typeface="+mn-cs"/>
              </a:rPr>
              <a:t>1-Person administered Surveys</a:t>
            </a:r>
            <a:r>
              <a:rPr lang="en-US" dirty="0" smtClean="0">
                <a:solidFill>
                  <a:srgbClr val="FF00FF"/>
                </a:solidFill>
                <a:ea typeface="+mn-ea"/>
                <a:cs typeface="+mn-cs"/>
              </a:rPr>
              <a:t>: </a:t>
            </a:r>
            <a:r>
              <a:rPr lang="en-US" dirty="0" smtClean="0">
                <a:ea typeface="+mn-ea"/>
                <a:cs typeface="+mn-cs"/>
              </a:rPr>
              <a:t>an interviewer reads questions, either face-to-face or over the telephone, to the respondent and records his or her answers.</a:t>
            </a:r>
          </a:p>
          <a:p>
            <a:r>
              <a:rPr lang="en-US" b="1" dirty="0" smtClean="0"/>
              <a:t>Advantages:</a:t>
            </a:r>
          </a:p>
          <a:p>
            <a:pPr lvl="1"/>
            <a:r>
              <a:rPr lang="en-US" dirty="0" smtClean="0"/>
              <a:t>Feedback</a:t>
            </a:r>
          </a:p>
          <a:p>
            <a:pPr lvl="1"/>
            <a:r>
              <a:rPr lang="en-US" dirty="0" smtClean="0"/>
              <a:t>Rapport</a:t>
            </a:r>
          </a:p>
          <a:p>
            <a:pPr lvl="1"/>
            <a:r>
              <a:rPr lang="en-US" dirty="0" smtClean="0"/>
              <a:t>Quality control</a:t>
            </a:r>
          </a:p>
          <a:p>
            <a:pPr lvl="1"/>
            <a:r>
              <a:rPr lang="en-US" dirty="0" smtClean="0"/>
              <a:t>Adaptability</a:t>
            </a:r>
            <a:endParaRPr lang="en-US" dirty="0"/>
          </a:p>
          <a:p>
            <a:endParaRPr lang="en-US" dirty="0" smtClean="0"/>
          </a:p>
          <a:p>
            <a:pPr lvl="1"/>
            <a:endParaRPr lang="en-US" dirty="0" smtClean="0"/>
          </a:p>
          <a:p>
            <a:endParaRPr lang="en-US" dirty="0" smtClean="0"/>
          </a:p>
          <a:p>
            <a:pPr marL="274320" indent="-274320" fontAlgn="auto">
              <a:spcAft>
                <a:spcPts val="0"/>
              </a:spcAft>
              <a:buClr>
                <a:schemeClr val="accent3"/>
              </a:buClr>
              <a:buNone/>
              <a:defRPr/>
            </a:pPr>
            <a:endParaRPr lang="en-US" dirty="0" smtClean="0">
              <a:ea typeface="+mn-ea"/>
              <a:cs typeface="+mn-cs"/>
            </a:endParaRPr>
          </a:p>
          <a:p>
            <a:pPr marL="0" indent="0" fontAlgn="auto">
              <a:spcAft>
                <a:spcPts val="0"/>
              </a:spcAft>
              <a:buClr>
                <a:schemeClr val="accent3"/>
              </a:buClr>
              <a:buFont typeface="Wingdings 2"/>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US" dirty="0"/>
          </a:p>
        </p:txBody>
      </p:sp>
      <p:sp>
        <p:nvSpPr>
          <p:cNvPr id="3" name="Content Placeholder 2"/>
          <p:cNvSpPr>
            <a:spLocks noGrp="1"/>
          </p:cNvSpPr>
          <p:nvPr>
            <p:ph idx="1"/>
          </p:nvPr>
        </p:nvSpPr>
        <p:spPr>
          <a:xfrm>
            <a:off x="457200" y="836712"/>
            <a:ext cx="8229600" cy="5289451"/>
          </a:xfrm>
        </p:spPr>
        <p:txBody>
          <a:bodyPr/>
          <a:lstStyle/>
          <a:p>
            <a:r>
              <a:rPr lang="en-US" b="1" dirty="0" smtClean="0"/>
              <a:t>Disadvantages:</a:t>
            </a:r>
          </a:p>
          <a:p>
            <a:pPr lvl="1">
              <a:buNone/>
            </a:pPr>
            <a:r>
              <a:rPr lang="en-US" dirty="0" smtClean="0"/>
              <a:t>a)Humans make errors</a:t>
            </a:r>
          </a:p>
          <a:p>
            <a:pPr lvl="1">
              <a:buNone/>
            </a:pPr>
            <a:r>
              <a:rPr lang="en-US" dirty="0" smtClean="0"/>
              <a:t>b)Slow speed</a:t>
            </a:r>
          </a:p>
          <a:p>
            <a:pPr lvl="1">
              <a:buNone/>
            </a:pPr>
            <a:r>
              <a:rPr lang="en-US" dirty="0" smtClean="0"/>
              <a:t>c)High cost</a:t>
            </a:r>
          </a:p>
          <a:p>
            <a:pPr marL="342900" lvl="1" indent="-342900">
              <a:buNone/>
            </a:pPr>
            <a:r>
              <a:rPr lang="en-US" dirty="0" smtClean="0"/>
              <a:t>     d)Interview evaluation: apprehensive they are answering the question “correctly.” Feel they are being “evaluated.”  Especially a problem with sensitive topics such as hygiene, finances, political opinions, etc.</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2237</TotalTime>
  <Words>1292</Words>
  <Application>Microsoft Office PowerPoint</Application>
  <PresentationFormat>عرض على الشاشة (4:3)</PresentationFormat>
  <Paragraphs>210</Paragraphs>
  <Slides>36</Slides>
  <Notes>28</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36</vt:i4>
      </vt:variant>
    </vt:vector>
  </HeadingPairs>
  <TitlesOfParts>
    <vt:vector size="42" baseType="lpstr">
      <vt:lpstr>ＭＳ Ｐゴシック</vt:lpstr>
      <vt:lpstr>Arial</vt:lpstr>
      <vt:lpstr>Calibri</vt:lpstr>
      <vt:lpstr>Constantia</vt:lpstr>
      <vt:lpstr>Wingdings 2</vt:lpstr>
      <vt:lpstr>Office Theme</vt:lpstr>
      <vt:lpstr>Chapter 7</vt:lpstr>
      <vt:lpstr>Learning Objectives</vt:lpstr>
      <vt:lpstr>عرض تقديمي في PowerPoint</vt:lpstr>
      <vt:lpstr>Contemporary Survey</vt:lpstr>
      <vt:lpstr>Surveys</vt:lpstr>
      <vt:lpstr>Advantages of Surveys</vt:lpstr>
      <vt:lpstr>عرض تقديمي في PowerPoint</vt:lpstr>
      <vt:lpstr> Data Collection Modes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Descriptions of Data Collection Methods</vt:lpstr>
      <vt:lpstr>عرض تقديمي في PowerPoint</vt:lpstr>
      <vt:lpstr>2-Mall-Intercept Surveys</vt:lpstr>
      <vt:lpstr>3-In-Office Surveys</vt:lpstr>
      <vt:lpstr>4- Telephone Surveys;</vt:lpstr>
      <vt:lpstr>عرض تقديمي في PowerPoint</vt:lpstr>
      <vt:lpstr>CATI;</vt:lpstr>
      <vt:lpstr>عرض تقديمي في PowerPoint</vt:lpstr>
      <vt:lpstr>Second : Computer- Administerd interviews</vt:lpstr>
      <vt:lpstr>عرض تقديمي في PowerPoint</vt:lpstr>
      <vt:lpstr>عرض تقديمي في PowerPoint</vt:lpstr>
      <vt:lpstr>Thirdly : Self-Administered Survey</vt:lpstr>
      <vt:lpstr>عرض تقديمي في PowerPoint</vt:lpstr>
      <vt:lpstr>عرض تقديمي في PowerPoint</vt:lpstr>
      <vt:lpstr>عرض تقديمي في PowerPoint</vt:lpstr>
      <vt:lpstr>Choice of Survey Method</vt:lpstr>
      <vt:lpstr>عرض تقديمي في PowerPoint</vt:lpstr>
      <vt:lpstr>عرض تقديمي في PowerPoint</vt:lpstr>
      <vt:lpstr>عرض تقديمي في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Survey Data Collection Methods</dc:title>
  <dc:creator>Christina</dc:creator>
  <cp:lastModifiedBy>HP</cp:lastModifiedBy>
  <cp:revision>68</cp:revision>
  <dcterms:created xsi:type="dcterms:W3CDTF">2012-12-10T05:35:19Z</dcterms:created>
  <dcterms:modified xsi:type="dcterms:W3CDTF">2019-01-15T15:43:57Z</dcterms:modified>
</cp:coreProperties>
</file>