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9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resh, Anandan" initials="SA" lastIdx="5" clrIdx="0">
    <p:extLst>
      <p:ext uri="{19B8F6BF-5375-455C-9EA6-DF929625EA0E}">
        <p15:presenceInfo xmlns:p15="http://schemas.microsoft.com/office/powerpoint/2012/main" userId="S-1-5-21-2752970185-40930380-1894245210-21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633"/>
    <a:srgbClr val="18293A"/>
    <a:srgbClr val="00A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94599" autoAdjust="0"/>
  </p:normalViewPr>
  <p:slideViewPr>
    <p:cSldViewPr>
      <p:cViewPr varScale="1">
        <p:scale>
          <a:sx n="105" d="100"/>
          <a:sy n="105" d="100"/>
        </p:scale>
        <p:origin x="1986" y="114"/>
      </p:cViewPr>
      <p:guideLst>
        <p:guide orient="horz" pos="2160"/>
        <p:guide pos="2880"/>
        <p:guide orient="horz" pos="979"/>
      </p:guideLst>
    </p:cSldViewPr>
  </p:slideViewPr>
  <p:outlineViewPr>
    <p:cViewPr>
      <p:scale>
        <a:sx n="33" d="100"/>
        <a:sy n="33" d="100"/>
      </p:scale>
      <p:origin x="0" y="451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BE231-3047-46CC-8EB7-0A9C6A23B5E3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D405B-D0BD-49FD-B9CE-587CD7BE63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238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29C7B-D5A1-4F4F-81D6-26274366EFEE}" type="datetimeFigureOut">
              <a:rPr lang="en-GB" smtClean="0"/>
              <a:t>19/07/2019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C9930-0A10-4D51-BF8B-58A66CF9DE8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Figure 7.2 The online customer experience pyramid – success factors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338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7.6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Metrobank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desktop and mobile experiences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436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523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7.8 </a:t>
            </a:r>
            <a:r>
              <a:rPr lang="en-IN" sz="12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Optimax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website ( www.optimax.com )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416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7.14 Responsive design showing updated layout for different content blocks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79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7.15 Faceted navigation at Euroffice.com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8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9888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15616" y="4077072"/>
            <a:ext cx="3528392" cy="1944216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003800" y="3860800"/>
            <a:ext cx="3240088" cy="223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18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13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buClr>
                <a:srgbClr val="EA5633"/>
              </a:buCl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32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32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7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2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2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31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29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50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Tx/>
              <a:defRPr/>
            </a:pPr>
            <a:r>
              <a:rPr lang="en-IN" sz="12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2019, 2016, 2012</a:t>
            </a:r>
            <a:r>
              <a:rPr lang="en-US" alt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Pearson Education, Inc. All Rights Reserved</a:t>
            </a:r>
          </a:p>
        </p:txBody>
      </p:sp>
      <p:pic>
        <p:nvPicPr>
          <p:cNvPr id="8" name="Picture 7" descr="Pearson Logo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5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A4B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18293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8293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8293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8293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18293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75782"/>
            <a:ext cx="3336811" cy="4536504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F7EB6F3-A41E-4D17-8801-90AAAD8F406A}"/>
              </a:ext>
            </a:extLst>
          </p:cNvPr>
          <p:cNvSpPr txBox="1">
            <a:spLocks/>
          </p:cNvSpPr>
          <p:nvPr/>
        </p:nvSpPr>
        <p:spPr bwMode="auto">
          <a:xfrm>
            <a:off x="4522682" y="3573016"/>
            <a:ext cx="400975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Chapter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  <a:p>
            <a:pPr marL="0" lvl="0" indent="0">
              <a:spcBef>
                <a:spcPts val="1200"/>
              </a:spcBef>
              <a:buNone/>
              <a:defRPr/>
            </a:pPr>
            <a:r>
              <a:rPr lang="en-US" sz="2200" dirty="0">
                <a:solidFill>
                  <a:srgbClr val="000000"/>
                </a:solidFill>
              </a:rPr>
              <a:t>Delivering the digital customer experience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F7EB6F3-A41E-4D17-8801-90AAAD8F406A}"/>
              </a:ext>
            </a:extLst>
          </p:cNvPr>
          <p:cNvSpPr txBox="1">
            <a:spLocks/>
          </p:cNvSpPr>
          <p:nvPr/>
        </p:nvSpPr>
        <p:spPr bwMode="auto">
          <a:xfrm>
            <a:off x="4522682" y="2013894"/>
            <a:ext cx="41487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 3</a:t>
            </a:r>
          </a:p>
          <a:p>
            <a:pPr marL="0" lvl="0" indent="0">
              <a:spcBef>
                <a:spcPts val="1200"/>
              </a:spcBef>
              <a:buNone/>
              <a:defRPr/>
            </a:pPr>
            <a:r>
              <a:rPr lang="en-US" sz="2200" dirty="0">
                <a:solidFill>
                  <a:srgbClr val="000000"/>
                </a:solidFill>
              </a:rPr>
              <a:t>Digital marketing: implementation and practice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16024" y="14759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rgbClr val="007BA4"/>
                </a:solidFill>
              </a:rPr>
              <a:t>DIGITAL MARKETING</a:t>
            </a:r>
            <a:br>
              <a:rPr lang="en-GB" b="1" dirty="0">
                <a:solidFill>
                  <a:srgbClr val="007BA4"/>
                </a:solidFill>
              </a:rPr>
            </a:br>
            <a:r>
              <a:rPr lang="en-GB" sz="2700" b="1" dirty="0">
                <a:solidFill>
                  <a:srgbClr val="007BA4"/>
                </a:solidFill>
              </a:rPr>
              <a:t>STRATEGY, IMPLEMENTATION AND </a:t>
            </a:r>
            <a:r>
              <a:rPr lang="en-GB" sz="2700" b="1" dirty="0" smtClean="0">
                <a:solidFill>
                  <a:srgbClr val="007BA4"/>
                </a:solidFill>
              </a:rPr>
              <a:t>PRACTICE</a:t>
            </a:r>
            <a:br>
              <a:rPr lang="en-GB" sz="2700" b="1" dirty="0" smtClean="0">
                <a:solidFill>
                  <a:srgbClr val="007BA4"/>
                </a:solidFill>
              </a:rPr>
            </a:br>
            <a:r>
              <a:rPr lang="en-GB" sz="2700" dirty="0" smtClean="0">
                <a:solidFill>
                  <a:srgbClr val="007BA4"/>
                </a:solidFill>
              </a:rPr>
              <a:t>Seventh Edition</a:t>
            </a:r>
            <a:endParaRPr lang="en-GB" sz="2700" b="1" dirty="0">
              <a:solidFill>
                <a:srgbClr val="007B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165049"/>
            <a:ext cx="9052561" cy="94463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7BA4"/>
                </a:solidFill>
              </a:rPr>
              <a:t>Figure 7.7 Web Page performance test service results ( www.webpagetest.org )</a:t>
            </a:r>
            <a:endParaRPr lang="en-GB" sz="3200" dirty="0">
              <a:solidFill>
                <a:srgbClr val="007BA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" r="1903"/>
          <a:stretch/>
        </p:blipFill>
        <p:spPr>
          <a:xfrm>
            <a:off x="1112403" y="1331624"/>
            <a:ext cx="6919195" cy="5006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27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339" y="261267"/>
            <a:ext cx="6801323" cy="709714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Defining site or app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68628"/>
            <a:ext cx="8229600" cy="1052260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The discovery or analysis phase involves using marketing research techniques to find out the needs of the business and audience. </a:t>
            </a:r>
          </a:p>
          <a:p>
            <a:r>
              <a:rPr lang="en-GB" sz="2000" dirty="0">
                <a:solidFill>
                  <a:schemeClr val="tx1"/>
                </a:solidFill>
              </a:rPr>
              <a:t>Key considerations: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2498532"/>
            <a:ext cx="799288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576"/>
              </a:spcBef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Business requirements</a:t>
            </a:r>
          </a:p>
          <a:p>
            <a:pPr marL="285750" indent="-285750">
              <a:spcBef>
                <a:spcPts val="576"/>
              </a:spcBef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Usability requirements</a:t>
            </a:r>
          </a:p>
          <a:p>
            <a:pPr marL="285750" indent="-285750">
              <a:spcBef>
                <a:spcPts val="576"/>
              </a:spcBef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Web accessibility requirements</a:t>
            </a:r>
          </a:p>
          <a:p>
            <a:pPr marL="285750" indent="-285750">
              <a:spcBef>
                <a:spcPts val="576"/>
              </a:spcBef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Personalisation requirements</a:t>
            </a:r>
          </a:p>
          <a:p>
            <a:pPr marL="285750" indent="-285750">
              <a:spcBef>
                <a:spcPts val="576"/>
              </a:spcBef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Localisation and cultural customisation </a:t>
            </a:r>
          </a:p>
          <a:p>
            <a:pPr marL="285750" indent="-285750">
              <a:spcBef>
                <a:spcPts val="576"/>
              </a:spcBef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Reviewing competitor web sites</a:t>
            </a:r>
          </a:p>
          <a:p>
            <a:pPr marL="285750" indent="-285750">
              <a:spcBef>
                <a:spcPts val="576"/>
              </a:spcBef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Designing the information architecture</a:t>
            </a:r>
          </a:p>
          <a:p>
            <a:pPr marL="285750" indent="-285750">
              <a:spcBef>
                <a:spcPts val="576"/>
              </a:spcBef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Blueprints, wire frames and landing pages</a:t>
            </a:r>
          </a:p>
        </p:txBody>
      </p:sp>
    </p:spTree>
    <p:extLst>
      <p:ext uri="{BB962C8B-B14F-4D97-AF65-F5344CB8AC3E}">
        <p14:creationId xmlns:p14="http://schemas.microsoft.com/office/powerpoint/2010/main" val="35487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286048"/>
            <a:ext cx="9052560" cy="645195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solidFill>
                  <a:srgbClr val="007BA4"/>
                </a:solidFill>
              </a:rPr>
              <a:t>Figure 7.10 </a:t>
            </a:r>
            <a:r>
              <a:rPr lang="fr-FR" sz="3200" dirty="0" err="1">
                <a:solidFill>
                  <a:srgbClr val="007BA4"/>
                </a:solidFill>
              </a:rPr>
              <a:t>Personalisation</a:t>
            </a:r>
            <a:r>
              <a:rPr lang="fr-FR" sz="3200" dirty="0">
                <a:solidFill>
                  <a:srgbClr val="007BA4"/>
                </a:solidFill>
              </a:rPr>
              <a:t> </a:t>
            </a:r>
            <a:r>
              <a:rPr lang="fr-FR" sz="3200" dirty="0" err="1">
                <a:solidFill>
                  <a:srgbClr val="007BA4"/>
                </a:solidFill>
              </a:rPr>
              <a:t>pyramid</a:t>
            </a:r>
            <a:r>
              <a:rPr lang="fr-FR" sz="3200" dirty="0">
                <a:solidFill>
                  <a:srgbClr val="007BA4"/>
                </a:solidFill>
              </a:rPr>
              <a:t> web site</a:t>
            </a:r>
            <a:endParaRPr lang="en-GB" sz="3200" dirty="0">
              <a:solidFill>
                <a:srgbClr val="007BA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94" y="1340768"/>
            <a:ext cx="7819405" cy="4396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39552" y="5919083"/>
            <a:ext cx="21771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i="1" dirty="0">
                <a:latin typeface="+mj-lt"/>
              </a:rPr>
              <a:t>Source</a:t>
            </a:r>
            <a:r>
              <a:rPr lang="en-IN" sz="1000" dirty="0">
                <a:latin typeface="+mj-lt"/>
              </a:rPr>
              <a:t>: </a:t>
            </a:r>
            <a:r>
              <a:rPr lang="en-IN" sz="1000" dirty="0" err="1">
                <a:latin typeface="+mj-lt"/>
              </a:rPr>
              <a:t>Monetate</a:t>
            </a:r>
            <a:r>
              <a:rPr lang="en-IN" sz="1000" dirty="0">
                <a:latin typeface="+mj-lt"/>
              </a:rPr>
              <a:t>, with permission.</a:t>
            </a:r>
            <a:endParaRPr lang="en-I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208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60" y="337226"/>
            <a:ext cx="9014681" cy="577400"/>
          </a:xfrm>
        </p:spPr>
        <p:txBody>
          <a:bodyPr>
            <a:normAutofit/>
          </a:bodyPr>
          <a:lstStyle/>
          <a:p>
            <a:pPr algn="ctr"/>
            <a:r>
              <a:rPr lang="en-GB" sz="3100" dirty="0">
                <a:solidFill>
                  <a:srgbClr val="007BA4"/>
                </a:solidFill>
              </a:rPr>
              <a:t>Figure 7.11 The continuum of translation types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2" y="1718276"/>
            <a:ext cx="8275613" cy="3493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08922" y="5384367"/>
            <a:ext cx="15023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i="1" dirty="0">
                <a:latin typeface="+mj-lt"/>
              </a:rPr>
              <a:t>Source</a:t>
            </a:r>
            <a:r>
              <a:rPr lang="en-IN" sz="1000" dirty="0">
                <a:latin typeface="+mj-lt"/>
              </a:rPr>
              <a:t>: Chaffey (2017)</a:t>
            </a:r>
            <a:endParaRPr lang="en-I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27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300038"/>
            <a:ext cx="90525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007BA4"/>
                </a:solidFill>
              </a:rPr>
              <a:t>Figure 7.12 Site structure diagram (blueprint) showing layout and relationships between pages</a:t>
            </a:r>
            <a:endParaRPr lang="en-GB" sz="3200" dirty="0">
              <a:solidFill>
                <a:srgbClr val="007BA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574" y="1484784"/>
            <a:ext cx="4260083" cy="472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70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BA4"/>
                </a:solidFill>
              </a:rPr>
              <a:t>Figure 7.13 Example wireframe for a children’s toy site</a:t>
            </a:r>
            <a:endParaRPr lang="en-GB" sz="3200" dirty="0">
              <a:solidFill>
                <a:srgbClr val="007BA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188" y="1435857"/>
            <a:ext cx="5291873" cy="4848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462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339" y="186128"/>
            <a:ext cx="6801323" cy="858754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Designing the user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852" y="1196752"/>
            <a:ext cx="2304256" cy="3456384"/>
          </a:xfrm>
        </p:spPr>
        <p:txBody>
          <a:bodyPr>
            <a:normAutofit fontScale="92500"/>
          </a:bodyPr>
          <a:lstStyle/>
          <a:p>
            <a:r>
              <a:rPr lang="en-GB" dirty="0"/>
              <a:t>Key topics: 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Evaluating designs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Elements of site design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Mobile design requirements and techniques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12776"/>
            <a:ext cx="5767631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735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339" y="258967"/>
            <a:ext cx="6801323" cy="709714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Managing and testing content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152" y="1412776"/>
            <a:ext cx="8229600" cy="1036712"/>
          </a:xfrm>
        </p:spPr>
        <p:txBody>
          <a:bodyPr/>
          <a:lstStyle/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Criteria </a:t>
            </a:r>
            <a:r>
              <a:rPr lang="en-GB" dirty="0"/>
              <a:t>for selecting a content management system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Testing </a:t>
            </a:r>
            <a:r>
              <a:rPr lang="en-GB" dirty="0"/>
              <a:t>the experience 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068960"/>
            <a:ext cx="3008172" cy="290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613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490" y="273348"/>
            <a:ext cx="6183021" cy="709714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Online retail merchandising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44" y="1196753"/>
            <a:ext cx="6069880" cy="2952327"/>
          </a:xfrm>
        </p:spPr>
        <p:txBody>
          <a:bodyPr>
            <a:normAutofit/>
          </a:bodyPr>
          <a:lstStyle/>
          <a:p>
            <a:r>
              <a:rPr lang="en-GB" dirty="0"/>
              <a:t>Common approaches: </a:t>
            </a:r>
          </a:p>
          <a:p>
            <a:endParaRPr lang="en-GB" sz="1600" dirty="0"/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Expanding navigation through synonyms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Applying faceted navigation 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Featuring the best-selling products 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Use of bundling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Use of </a:t>
            </a:r>
            <a:r>
              <a:rPr lang="en-GB" dirty="0" smtClean="0"/>
              <a:t>customer ratings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71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348"/>
            <a:ext cx="8229600" cy="709714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The impact of service quality on e-loyalty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152" y="1446684"/>
            <a:ext cx="8229600" cy="2476872"/>
          </a:xfrm>
        </p:spPr>
        <p:txBody>
          <a:bodyPr/>
          <a:lstStyle/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/>
              <a:t>Tangibles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/>
              <a:t>Reliability and responsiveness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/>
              <a:t>Assurance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/>
              <a:t>Multichannel communication preferences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/>
              <a:t>Empathy </a:t>
            </a:r>
          </a:p>
          <a:p>
            <a:pPr>
              <a:buClr>
                <a:srgbClr val="007BA4"/>
              </a:buClr>
            </a:pP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56992"/>
            <a:ext cx="2592288" cy="2693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9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Chapter 7 Delivering the digital customer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645" y="1556793"/>
            <a:ext cx="6948264" cy="4176464"/>
          </a:xfrm>
        </p:spPr>
        <p:txBody>
          <a:bodyPr>
            <a:normAutofit/>
          </a:bodyPr>
          <a:lstStyle/>
          <a:p>
            <a:r>
              <a:rPr lang="en-GB" b="1" dirty="0"/>
              <a:t>Main topics: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Planning web sites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Initiating digital experience project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Defining site or app requirements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Designing the user experience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Managing and testing the concept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Online retail merchandising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Site promotion and traffic building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The impact of service quality on </a:t>
            </a:r>
            <a:r>
              <a:rPr lang="en-GB" dirty="0" smtClean="0"/>
              <a:t>e-loyalty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1080120" cy="1087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961" y="2348880"/>
            <a:ext cx="1885877" cy="2563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54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85472"/>
            <a:ext cx="9052560" cy="1521333"/>
          </a:xfrm>
        </p:spPr>
        <p:txBody>
          <a:bodyPr>
            <a:no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Figure 7.16 Variation between product complexity, customer value and type of online experiences used to deliver service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8" y="2031720"/>
            <a:ext cx="7961307" cy="4029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4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235248"/>
            <a:ext cx="9052560" cy="780685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Table 7.5 Online elements of service quality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Tangibles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Reliability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Responsiveness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Assurance and empathy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Ease of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Availability </a:t>
                      </a:r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Download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Contact with call centre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Content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Reliability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Email response</a:t>
                      </a:r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Personalisation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Email replies</a:t>
                      </a:r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Call-back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Privacy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Fulfilment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Security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85165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1E462D-DDCB-5E44-B0D3-9F249C537F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10" y="4713921"/>
            <a:ext cx="1493953" cy="1552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940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Case study 7 Refining the online customer experiences at i-to-i.com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852" y="1484784"/>
            <a:ext cx="8229600" cy="4061048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Questions</a:t>
            </a:r>
            <a:r>
              <a:rPr lang="en-GB" dirty="0"/>
              <a:t> 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/>
              <a:t>Select one country that </a:t>
            </a:r>
            <a:r>
              <a:rPr lang="en-GB" dirty="0" err="1"/>
              <a:t>i</a:t>
            </a:r>
            <a:r>
              <a:rPr lang="en-GB" dirty="0"/>
              <a:t>-to-</a:t>
            </a:r>
            <a:r>
              <a:rPr lang="en-GB" dirty="0" err="1"/>
              <a:t>i</a:t>
            </a:r>
            <a:r>
              <a:rPr lang="en-GB" dirty="0"/>
              <a:t> operates in closest to the area where you live. Define a persona based on their age and product needs and then identify the main customer journeys and content requirements for this persona.  Which routes through the site would this user follow?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/>
              <a:t>Review the range of engagement techniques on the      </a:t>
            </a:r>
            <a:r>
              <a:rPr lang="en-GB" dirty="0" err="1"/>
              <a:t>i</a:t>
            </a:r>
            <a:r>
              <a:rPr lang="en-GB" dirty="0"/>
              <a:t>-to-</a:t>
            </a:r>
            <a:r>
              <a:rPr lang="en-GB" dirty="0" err="1"/>
              <a:t>i</a:t>
            </a:r>
            <a:r>
              <a:rPr lang="en-GB" dirty="0"/>
              <a:t> web site to engage the audience to generate leads</a:t>
            </a:r>
          </a:p>
          <a:p>
            <a:pPr marL="457200" indent="-457200">
              <a:buClr>
                <a:srgbClr val="007BA4"/>
              </a:buClr>
              <a:buFont typeface="+mj-lt"/>
              <a:buAutoNum type="arabicPeriod"/>
            </a:pPr>
            <a:r>
              <a:rPr lang="en-GB" dirty="0"/>
              <a:t>Identify key area for </a:t>
            </a:r>
            <a:r>
              <a:rPr lang="en-GB" dirty="0" smtClean="0"/>
              <a:t>improvement </a:t>
            </a:r>
            <a:r>
              <a:rPr lang="en-GB" dirty="0"/>
              <a:t>of  </a:t>
            </a:r>
            <a:r>
              <a:rPr lang="en-GB" dirty="0" err="1"/>
              <a:t>i</a:t>
            </a:r>
            <a:r>
              <a:rPr lang="en-GB" dirty="0"/>
              <a:t>-to-</a:t>
            </a:r>
            <a:r>
              <a:rPr lang="en-GB" dirty="0" err="1"/>
              <a:t>i</a:t>
            </a:r>
            <a:r>
              <a:rPr lang="en-GB" dirty="0"/>
              <a:t> based on your use of the site. </a:t>
            </a:r>
          </a:p>
        </p:txBody>
      </p:sp>
    </p:spTree>
    <p:extLst>
      <p:ext uri="{BB962C8B-B14F-4D97-AF65-F5344CB8AC3E}">
        <p14:creationId xmlns:p14="http://schemas.microsoft.com/office/powerpoint/2010/main" val="3782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00" y="332656"/>
            <a:ext cx="8613201" cy="586541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Delivering the digital customer experience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741" y="1247495"/>
            <a:ext cx="5520122" cy="4981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595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300038"/>
            <a:ext cx="7481455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Planning web sites, app design and redesign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433984"/>
            <a:ext cx="7787208" cy="3651200"/>
          </a:xfrm>
        </p:spPr>
        <p:txBody>
          <a:bodyPr/>
          <a:lstStyle/>
          <a:p>
            <a:r>
              <a:rPr lang="en-GB" dirty="0"/>
              <a:t>Main development tasks: 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Pre-development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Discovery, analysis, design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Content creation, coding development and testing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Publishing or launching the site or improvement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Pre-launch promotion or communications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Ongoing promotion 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Ongoing </a:t>
            </a:r>
            <a:r>
              <a:rPr lang="en-GB" dirty="0" smtClean="0"/>
              <a:t>development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945378"/>
            <a:ext cx="2319528" cy="2523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3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Figure 7.3 Summary of the process of website development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450" y="1532727"/>
            <a:ext cx="3247101" cy="4770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98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339" y="274638"/>
            <a:ext cx="6801323" cy="1143000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Figure 7.4 Interactive approach to improving site effectiveness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93" y="1700808"/>
            <a:ext cx="6254014" cy="4173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331640" y="6050121"/>
            <a:ext cx="15103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000" i="1" dirty="0">
                <a:latin typeface="+mj-lt"/>
              </a:rPr>
              <a:t>Source</a:t>
            </a:r>
            <a:r>
              <a:rPr lang="en-IN" sz="1000" dirty="0">
                <a:latin typeface="+mj-lt"/>
              </a:rPr>
              <a:t>: Sullivan (2011)</a:t>
            </a:r>
            <a:endParaRPr lang="en-I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32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Who should be involved in a digital experience project?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152" y="1446684"/>
            <a:ext cx="4114800" cy="3629000"/>
          </a:xfrm>
        </p:spPr>
        <p:txBody>
          <a:bodyPr/>
          <a:lstStyle/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Site sponsor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Site owner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Project manager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Site designer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Content developer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Webmaster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Digital experience analyst</a:t>
            </a:r>
          </a:p>
          <a:p>
            <a:pPr marL="342900" indent="-342900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/>
              <a:t>Stakeholder</a:t>
            </a:r>
          </a:p>
          <a:p>
            <a:pPr>
              <a:buClr>
                <a:srgbClr val="007BA4"/>
              </a:buClr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111376"/>
            <a:ext cx="2592288" cy="2859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99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BA4"/>
                </a:solidFill>
              </a:rPr>
              <a:t>Figure 7.5 Example of a website ‘Design and Build’ project timeline</a:t>
            </a:r>
            <a:endParaRPr lang="en-GB" sz="3200" dirty="0">
              <a:solidFill>
                <a:srgbClr val="007BA4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48" y="1412776"/>
            <a:ext cx="4721905" cy="4855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63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7BA4"/>
                </a:solidFill>
              </a:rPr>
              <a:t>Initiation of a digital project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1453580"/>
            <a:ext cx="6048672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576"/>
              </a:spcBef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Domain name selection and registration </a:t>
            </a:r>
          </a:p>
          <a:p>
            <a:pPr marL="285750" indent="-285750">
              <a:spcBef>
                <a:spcPts val="576"/>
              </a:spcBef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Uniform resource locators</a:t>
            </a:r>
          </a:p>
          <a:p>
            <a:pPr marL="285750" indent="-285750">
              <a:spcBef>
                <a:spcPts val="576"/>
              </a:spcBef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Selecting a hosting provider</a:t>
            </a:r>
          </a:p>
          <a:p>
            <a:pPr marL="285750" indent="-285750">
              <a:spcBef>
                <a:spcPts val="576"/>
              </a:spcBef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Web site performance optimisation </a:t>
            </a:r>
          </a:p>
        </p:txBody>
      </p:sp>
    </p:spTree>
    <p:extLst>
      <p:ext uri="{BB962C8B-B14F-4D97-AF65-F5344CB8AC3E}">
        <p14:creationId xmlns:p14="http://schemas.microsoft.com/office/powerpoint/2010/main" val="216298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gital Marketing">
      <a:dk1>
        <a:sysClr val="windowText" lastClr="000000"/>
      </a:dk1>
      <a:lt1>
        <a:srgbClr val="FFFFFF"/>
      </a:lt1>
      <a:dk2>
        <a:srgbClr val="18293A"/>
      </a:dk2>
      <a:lt2>
        <a:srgbClr val="EEECE1"/>
      </a:lt2>
      <a:accent1>
        <a:srgbClr val="00A4B7"/>
      </a:accent1>
      <a:accent2>
        <a:srgbClr val="EA5633"/>
      </a:accent2>
      <a:accent3>
        <a:srgbClr val="18293A"/>
      </a:accent3>
      <a:accent4>
        <a:srgbClr val="00A4B7"/>
      </a:accent4>
      <a:accent5>
        <a:srgbClr val="18293A"/>
      </a:accent5>
      <a:accent6>
        <a:srgbClr val="EA5633"/>
      </a:accent6>
      <a:hlink>
        <a:srgbClr val="00A4B7"/>
      </a:hlink>
      <a:folHlink>
        <a:srgbClr val="EA56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2771</TotalTime>
  <Words>574</Words>
  <Application>Microsoft Office PowerPoint</Application>
  <PresentationFormat>On-screen Show (4:3)</PresentationFormat>
  <Paragraphs>119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Verdana</vt:lpstr>
      <vt:lpstr>Office Theme</vt:lpstr>
      <vt:lpstr>DIGITAL MARKETING STRATEGY, IMPLEMENTATION AND PRACTICE Seventh Edition</vt:lpstr>
      <vt:lpstr>Chapter 7 Delivering the digital customer experience</vt:lpstr>
      <vt:lpstr>Delivering the digital customer experience</vt:lpstr>
      <vt:lpstr>Planning web sites, app design and redesign projects</vt:lpstr>
      <vt:lpstr>Figure 7.3 Summary of the process of website development</vt:lpstr>
      <vt:lpstr>Figure 7.4 Interactive approach to improving site effectiveness </vt:lpstr>
      <vt:lpstr>Who should be involved in a digital experience project? </vt:lpstr>
      <vt:lpstr>Figure 7.5 Example of a website ‘Design and Build’ project timeline</vt:lpstr>
      <vt:lpstr>Initiation of a digital project</vt:lpstr>
      <vt:lpstr>Figure 7.7 Web Page performance test service results ( www.webpagetest.org )</vt:lpstr>
      <vt:lpstr>Defining site or app requirements</vt:lpstr>
      <vt:lpstr>Figure 7.10 Personalisation pyramid web site</vt:lpstr>
      <vt:lpstr>Figure 7.11 The continuum of translation types</vt:lpstr>
      <vt:lpstr>Figure 7.12 Site structure diagram (blueprint) showing layout and relationships between pages</vt:lpstr>
      <vt:lpstr>Figure 7.13 Example wireframe for a children’s toy site</vt:lpstr>
      <vt:lpstr>Designing the user experience</vt:lpstr>
      <vt:lpstr>Managing and testing content </vt:lpstr>
      <vt:lpstr>Online retail merchandising</vt:lpstr>
      <vt:lpstr>The impact of service quality on e-loyalty</vt:lpstr>
      <vt:lpstr>Figure 7.16 Variation between product complexity, customer value and type of online experiences used to deliver service</vt:lpstr>
      <vt:lpstr>Table 7.5 Online elements of service quality</vt:lpstr>
      <vt:lpstr>Case study 7 Refining the online customer experiences at i-to-i.com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 Powerpoint Slides</dc:title>
  <dc:subject>Digital Marketing</dc:subject>
  <dc:creator>Kirsty Farrelly</dc:creator>
  <cp:keywords>Digital Marketing</cp:keywords>
  <cp:lastModifiedBy>Vivekan G</cp:lastModifiedBy>
  <cp:revision>171</cp:revision>
  <dcterms:created xsi:type="dcterms:W3CDTF">2019-02-27T10:38:23Z</dcterms:created>
  <dcterms:modified xsi:type="dcterms:W3CDTF">2019-07-19T11:28:04Z</dcterms:modified>
</cp:coreProperties>
</file>