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sim ammour" initials="na" lastIdx="1" clrIdx="0">
    <p:extLst>
      <p:ext uri="{19B8F6BF-5375-455C-9EA6-DF929625EA0E}">
        <p15:presenceInfo xmlns:p15="http://schemas.microsoft.com/office/powerpoint/2012/main" userId="f86abe116215b0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95AF0-7374-45EB-B4FD-C6CB88E5E0D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10DFC-59F3-4535-8C19-6A3E2440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10DFC-59F3-4535-8C19-6A3E24402F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9628-D2E6-43DB-ABDC-0470FBF6B1A7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1CC6-D419-4185-AF32-173C1F307263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D28BE-DCCD-46F1-ABFC-AE252E50DB5A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2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B145-E863-47CB-A5D4-9E228C42F331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8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3189-D141-4EF9-A19C-BFA2684898F9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3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1E74-1C78-4F8B-B329-2C9D7ED862A8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7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F64B-CF8C-4515-98F9-30C9157F0DF8}" type="datetime1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7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611E-325D-4911-A2B6-9FBF71306CE3}" type="datetime1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C6E9-0CEE-41B3-93A8-B166C14B668B}" type="datetime1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6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3900-3A14-4B5F-A411-51A4E23319D3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8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4855-198F-48F5-B1A0-7CA28BA18106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8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7D0F-E902-43F0-A416-6E81CB99791A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886B-644D-4758-9B34-3F41B762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3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png"/><Relationship Id="rId4" Type="http://schemas.openxmlformats.org/officeDocument/2006/relationships/image" Target="../media/image6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4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8738" y="61207"/>
            <a:ext cx="38951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Chapter 6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4408738" y="1261536"/>
            <a:ext cx="39424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/>
              <a:t>Digital Filters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253145" y="2499866"/>
            <a:ext cx="9685710" cy="318939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867405" y="6356350"/>
            <a:ext cx="410819" cy="365125"/>
          </a:xfrm>
        </p:spPr>
        <p:txBody>
          <a:bodyPr/>
          <a:lstStyle/>
          <a:p>
            <a:fld id="{707F886B-644D-4758-9B34-3F41B762D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94974" y="-75978"/>
            <a:ext cx="8084264" cy="6860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Digital Filter: Frequency Response</a:t>
            </a:r>
            <a:endParaRPr lang="en-US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66853" y="628130"/>
                <a:ext cx="119126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From the Laplace transfer function, we can achieve the analog filter frequency response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𝐻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(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𝑗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𝜔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)</m:t>
                    </m:r>
                  </m:oMath>
                </a14:m>
                <a:r>
                  <a:rPr lang="en-GB" sz="20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 </a:t>
                </a:r>
                <a:r>
                  <a:rPr lang="en-GB" sz="2000" dirty="0"/>
                  <a:t>by substituting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2000" dirty="0"/>
                  <a:t> into the transfer function H(s</a:t>
                </a:r>
                <a:r>
                  <a:rPr lang="en-GB" sz="2000" dirty="0" smtClean="0"/>
                  <a:t>).</a:t>
                </a:r>
                <a:r>
                  <a:rPr lang="en-GB" sz="20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853" y="628130"/>
                <a:ext cx="1191260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461" t="-4310" r="-921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782" y="3531044"/>
            <a:ext cx="7785418" cy="688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165" y="5158232"/>
            <a:ext cx="7648035" cy="85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8177" y="4540723"/>
            <a:ext cx="1715040" cy="49931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891255" y="4408627"/>
            <a:ext cx="22639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Magnitude frequency </a:t>
            </a:r>
            <a:endParaRPr lang="en-US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response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57647" y="4468196"/>
            <a:ext cx="164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Phase response</a:t>
            </a:r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flipV="1">
            <a:off x="7023232" y="4070685"/>
            <a:ext cx="344576" cy="337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357293" y="4147492"/>
            <a:ext cx="759262" cy="4007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95520" y="4948268"/>
            <a:ext cx="344576" cy="3985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357293" y="4837528"/>
            <a:ext cx="931550" cy="469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124" y="4487256"/>
            <a:ext cx="1387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Putting</a:t>
            </a:r>
            <a:endParaRPr lang="en-US" sz="3200" dirty="0"/>
          </a:p>
        </p:txBody>
      </p:sp>
      <p:pic>
        <p:nvPicPr>
          <p:cNvPr id="16" name="Picture 1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0354" y="1467619"/>
            <a:ext cx="2040318" cy="5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-66854" y="2169760"/>
                <a:ext cx="12034735" cy="9384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Similarly, in a DSP system, we substitute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dvTGBOLD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dvTGBOLD"/>
                              </a:rPr>
                              <m:t>z</m:t>
                            </m:r>
                            <m:r>
                              <a:rPr lang="en-GB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dvTGBOLD"/>
                              </a:rPr>
                              <m:t>= 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dvTGBOLD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dvTGBOLD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GB" sz="2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dvTGBOLD"/>
                                  </a:rPr>
                                  <m:t>sT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s</m:t>
                        </m:r>
                        <m:r>
                          <a:rPr lang="en-GB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jω</m:t>
                        </m:r>
                      </m:sub>
                    </m:sSub>
                    <m:r>
                      <a:rPr lang="en-GB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e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jωT</m:t>
                        </m:r>
                      </m:sup>
                    </m:sSup>
                  </m:oMath>
                </a14:m>
                <a:r>
                  <a:rPr lang="en-GB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 into the Z-transfer </a:t>
                </a:r>
                <a:r>
                  <a:rPr lang="en-GB" sz="2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function of the system’s transfer function </a:t>
                </a:r>
                <a:r>
                  <a:rPr lang="en-GB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H(z) to acquire the digital frequency response </a:t>
                </a:r>
                <a:endParaRPr lang="en-US" sz="2000" dirty="0"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854" y="2169760"/>
                <a:ext cx="12034735" cy="938462"/>
              </a:xfrm>
              <a:prstGeom prst="rect">
                <a:avLst/>
              </a:prstGeom>
              <a:blipFill rotWithShape="0">
                <a:blip r:embed="rId7"/>
                <a:stretch>
                  <a:fillRect l="-456" t="-66234" b="-6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57526" y="5892581"/>
            <a:ext cx="1919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i="1" dirty="0">
                <a:solidFill>
                  <a:srgbClr val="FF0000"/>
                </a:solidFill>
                <a:latin typeface="Calibri" panose="020F0502020204030204" pitchFamily="34" charset="0"/>
              </a:rPr>
              <a:t>normalized digital </a:t>
            </a:r>
            <a:endParaRPr lang="en-GB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frequency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217083" y="5125498"/>
            <a:ext cx="625164" cy="6732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42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CEN352, Dr. Nassim Ammour, King Saud University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7054" y="0"/>
            <a:ext cx="6817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Frequency Response </a:t>
            </a:r>
            <a:r>
              <a:rPr 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Example</a:t>
            </a:r>
            <a:endParaRPr lang="en-US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8549" y="990006"/>
            <a:ext cx="3206563" cy="58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06178" y="624840"/>
            <a:ext cx="10209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Given the digital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system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with a sampling rate of 8,000 Hz, determine the frequency response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8552" y="1422802"/>
            <a:ext cx="123303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Solution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8552" y="678232"/>
            <a:ext cx="1253869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Problem</a:t>
            </a:r>
            <a:endParaRPr lang="en-US" sz="2400" b="1" i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dvTG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8552" y="1791626"/>
            <a:ext cx="5927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z-transform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both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sides 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on the difference equation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0548" y="2215398"/>
            <a:ext cx="3071813" cy="48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035457" y="3009489"/>
            <a:ext cx="4253395" cy="886484"/>
            <a:chOff x="659688" y="3784053"/>
            <a:chExt cx="4253395" cy="886484"/>
          </a:xfrm>
        </p:grpSpPr>
        <p:sp>
          <p:nvSpPr>
            <p:cNvPr id="12" name="Rectangle 11"/>
            <p:cNvSpPr/>
            <p:nvPr/>
          </p:nvSpPr>
          <p:spPr>
            <a:xfrm>
              <a:off x="659688" y="3784053"/>
              <a:ext cx="69935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transfer </a:t>
              </a:r>
              <a:r>
                <a:rPr lang="en-GB" sz="12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function 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60731" y="4145561"/>
              <a:ext cx="949817" cy="32057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78532" y="3899151"/>
              <a:ext cx="3034551" cy="771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Rectangle 17"/>
          <p:cNvSpPr/>
          <p:nvPr/>
        </p:nvSpPr>
        <p:spPr>
          <a:xfrm>
            <a:off x="92984" y="2642728"/>
            <a:ext cx="2902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Frequency response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998937" y="3780369"/>
            <a:ext cx="4855834" cy="827491"/>
            <a:chOff x="221682" y="3281000"/>
            <a:chExt cx="4855834" cy="8274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243653" y="3295448"/>
                  <a:ext cx="995657" cy="3782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653" y="3295448"/>
                  <a:ext cx="995657" cy="37824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ight Arrow 15"/>
            <p:cNvSpPr/>
            <p:nvPr/>
          </p:nvSpPr>
          <p:spPr>
            <a:xfrm>
              <a:off x="221682" y="3578286"/>
              <a:ext cx="949817" cy="2603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5065" y="3281000"/>
              <a:ext cx="3632451" cy="827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19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98873" y="4846215"/>
            <a:ext cx="4397127" cy="66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96244" y="5607182"/>
            <a:ext cx="3481272" cy="7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ight Arrow 21"/>
          <p:cNvSpPr/>
          <p:nvPr/>
        </p:nvSpPr>
        <p:spPr>
          <a:xfrm>
            <a:off x="168552" y="4978006"/>
            <a:ext cx="1488063" cy="309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6419" y="4549264"/>
            <a:ext cx="1574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Magnitude frequency response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68942" y="5864590"/>
            <a:ext cx="1275492" cy="336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2349" y="5488710"/>
            <a:ext cx="1228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Phase frequency response</a:t>
            </a:r>
            <a:endParaRPr lang="en-US" sz="1200" dirty="0">
              <a:solidFill>
                <a:srgbClr val="0070C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38133" y="1494195"/>
            <a:ext cx="5894158" cy="4871573"/>
            <a:chOff x="6154407" y="1229269"/>
            <a:chExt cx="5894158" cy="4871573"/>
          </a:xfrm>
        </p:grpSpPr>
        <p:pic>
          <p:nvPicPr>
            <p:cNvPr id="26" name="Picture 25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448697" y="1229269"/>
              <a:ext cx="5267325" cy="417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Rectangle 28"/>
            <p:cNvSpPr/>
            <p:nvPr/>
          </p:nvSpPr>
          <p:spPr>
            <a:xfrm>
              <a:off x="6154407" y="5362178"/>
              <a:ext cx="58941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It is observed that when the frequency increases, the magnitude response decreases. The DSP system acts like a digital low-pass filter, and its phase response is linear.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933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69849"/>
            <a:ext cx="4114800" cy="365125"/>
          </a:xfrm>
        </p:spPr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9569" y="4465"/>
            <a:ext cx="9228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Digital Filter: Frequency Response </a:t>
            </a:r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–contd</a:t>
            </a:r>
            <a:r>
              <a:rPr 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9794" y="587268"/>
            <a:ext cx="4745210" cy="4881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GB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BASIC TYPES OF FILTERING</a:t>
            </a:r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7108" y="599692"/>
            <a:ext cx="4844044" cy="357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oup 46"/>
          <p:cNvGrpSpPr/>
          <p:nvPr/>
        </p:nvGrpSpPr>
        <p:grpSpPr>
          <a:xfrm>
            <a:off x="0" y="980711"/>
            <a:ext cx="6341015" cy="4054808"/>
            <a:chOff x="658660" y="1226958"/>
            <a:chExt cx="6341015" cy="4054808"/>
          </a:xfrm>
        </p:grpSpPr>
        <p:pic>
          <p:nvPicPr>
            <p:cNvPr id="18" name="Picture 17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45790" y="1226958"/>
              <a:ext cx="5153885" cy="3571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822156" y="2254711"/>
              <a:ext cx="1979067" cy="8356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Pass-band Ripple (frequency fluctuation) parameter</a:t>
              </a:r>
              <a:endPara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045772" y="2028981"/>
              <a:ext cx="179643" cy="2849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658660" y="3304694"/>
              <a:ext cx="1985737" cy="8356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Stop-band Ripple (frequency fluctuation) parameter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141395" y="3938968"/>
              <a:ext cx="84020" cy="16131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1959543" y="4693913"/>
              <a:ext cx="1461611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Pass-band </a:t>
              </a:r>
              <a:r>
                <a:rPr lang="en-GB" sz="1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cut-off </a:t>
              </a: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frequency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3315877" y="4693914"/>
              <a:ext cx="361361" cy="30604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41588" y="4680235"/>
              <a:ext cx="1551412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Stop-band cut-off frequency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5271238" y="4792413"/>
              <a:ext cx="223437" cy="23505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2100371" y="4857377"/>
            <a:ext cx="317433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GB" sz="2800" b="1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Low-pass </a:t>
            </a:r>
            <a:r>
              <a:rPr lang="en-GB" sz="28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filter (LPF)</a:t>
            </a: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53400" y="4076073"/>
            <a:ext cx="333302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GB" sz="28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High-pass filter (HPF)</a:t>
            </a: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00509" y="5765365"/>
            <a:ext cx="5843091" cy="421233"/>
            <a:chOff x="163770" y="5931516"/>
            <a:chExt cx="6865066" cy="561150"/>
          </a:xfrm>
        </p:grpSpPr>
        <p:sp>
          <p:nvSpPr>
            <p:cNvPr id="39" name="Rectangle 38"/>
            <p:cNvSpPr/>
            <p:nvPr/>
          </p:nvSpPr>
          <p:spPr>
            <a:xfrm>
              <a:off x="210504" y="5959026"/>
              <a:ext cx="3551129" cy="4920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Matlab</a:t>
              </a:r>
              <a:r>
                <a:rPr 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: Frequency </a:t>
              </a:r>
              <a:r>
                <a:rPr lang="en-US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Response:</a:t>
              </a:r>
              <a:endParaRPr lang="en-US" dirty="0"/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5276" y="5959026"/>
              <a:ext cx="2974853" cy="533640"/>
            </a:xfrm>
            <a:prstGeom prst="rect">
              <a:avLst/>
            </a:prstGeom>
          </p:spPr>
        </p:pic>
        <p:sp>
          <p:nvSpPr>
            <p:cNvPr id="42" name="Rounded Rectangle 41"/>
            <p:cNvSpPr/>
            <p:nvPr/>
          </p:nvSpPr>
          <p:spPr>
            <a:xfrm>
              <a:off x="163770" y="5931516"/>
              <a:ext cx="6865066" cy="53364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5" name="Picture 4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57353" y="4646075"/>
            <a:ext cx="5933799" cy="172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222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46755" y="0"/>
            <a:ext cx="9228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Digital Filter: Frequency Response –</a:t>
            </a:r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contd.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4815" y="646331"/>
            <a:ext cx="4745210" cy="4881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GB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BASIC TYPES OF FILTERING</a:t>
            </a:r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246" y="1200556"/>
            <a:ext cx="5161225" cy="35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451909" y="1002275"/>
            <a:ext cx="6535088" cy="4676834"/>
            <a:chOff x="542891" y="1054532"/>
            <a:chExt cx="6535088" cy="4676834"/>
          </a:xfrm>
        </p:grpSpPr>
        <p:pic>
          <p:nvPicPr>
            <p:cNvPr id="6" name="Picture 5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9106" y="1054532"/>
              <a:ext cx="5431418" cy="3612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542891" y="4877790"/>
              <a:ext cx="1599968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Lower stop-band </a:t>
              </a:r>
              <a:r>
                <a:rPr lang="en-GB" sz="1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cut-off </a:t>
              </a: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frequency</a:t>
              </a:r>
              <a:endPara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73050" y="5143513"/>
              <a:ext cx="1549517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Lower Pass-band cut-off frequency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14020" y="4724673"/>
              <a:ext cx="1963959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Higher stop-band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en-GB" sz="1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Cut-off </a:t>
              </a: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frequency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3616" y="5143513"/>
              <a:ext cx="1479177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Higher pass-band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en-GB" sz="1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Cut-off </a:t>
              </a: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frequency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2031952" y="4712431"/>
              <a:ext cx="294865" cy="35651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2796988" y="4746813"/>
              <a:ext cx="54130" cy="38586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4143943" y="4781892"/>
              <a:ext cx="146748" cy="287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4778188" y="4764353"/>
              <a:ext cx="514605" cy="25424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8016027" y="5366451"/>
            <a:ext cx="333777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GB" sz="2800" b="1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Band-stop </a:t>
            </a:r>
            <a:r>
              <a:rPr lang="en-GB" sz="28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filter (BSF)</a:t>
            </a:r>
            <a:endParaRPr lang="en-US" sz="2800" b="1" i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AdvTGBOLD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49563" y="5643583"/>
            <a:ext cx="338592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GB" sz="2800" b="1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Band-pass </a:t>
            </a:r>
            <a:r>
              <a:rPr lang="en-GB" sz="28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filter (BPF)</a:t>
            </a:r>
            <a:endParaRPr lang="en-US" sz="2800" b="1" i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AdvTGBOLD"/>
            </a:endParaRPr>
          </a:p>
        </p:txBody>
      </p:sp>
    </p:spTree>
    <p:extLst>
      <p:ext uri="{BB962C8B-B14F-4D97-AF65-F5344CB8AC3E}">
        <p14:creationId xmlns:p14="http://schemas.microsoft.com/office/powerpoint/2010/main" val="428947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10785" y="0"/>
            <a:ext cx="6479659" cy="69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Digital Filtering: Realization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8842" y="1330872"/>
            <a:ext cx="5054315" cy="126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45342" y="2619935"/>
            <a:ext cx="478297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The </a:t>
            </a:r>
            <a:r>
              <a:rPr lang="en-GB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Digital filter difference equation: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8559" y="2639528"/>
            <a:ext cx="4276855" cy="107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1140" y="3121516"/>
                <a:ext cx="4741621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Where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𝑎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𝑖</m:t>
                        </m:r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 </m:t>
                        </m:r>
                      </m:sub>
                    </m:sSub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𝑎𝑛𝑑</m:t>
                    </m:r>
                    <m:r>
                      <a:rPr lang="en-GB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𝑏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𝑖</m:t>
                        </m:r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GB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  represent the coefficients of the system.</a:t>
                </a:r>
                <a:endParaRPr lang="en-US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40" y="3121516"/>
                <a:ext cx="4741621" cy="800219"/>
              </a:xfrm>
              <a:prstGeom prst="rect">
                <a:avLst/>
              </a:prstGeom>
              <a:blipFill rotWithShape="0">
                <a:blip r:embed="rId4"/>
                <a:stretch>
                  <a:fillRect l="-1285" t="-763" r="-2057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45342" y="700999"/>
            <a:ext cx="12046658" cy="762883"/>
            <a:chOff x="145342" y="700999"/>
            <a:chExt cx="12046658" cy="7628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1639170" y="755996"/>
                  <a:ext cx="10552830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2000" dirty="0">
                      <a:latin typeface="Calibri" panose="020F0502020204030204" pitchFamily="34" charset="0"/>
                      <a:ea typeface="Times New Roman" panose="02020603050405020304" pitchFamily="18" charset="0"/>
                      <a:cs typeface="AdvTGBOLD"/>
                    </a:rPr>
                    <a:t>A digital filter is a DSP system, where </a:t>
                  </a:r>
                  <a14:m>
                    <m:oMath xmlns:m="http://schemas.openxmlformats.org/officeDocument/2006/math">
                      <m:r>
                        <a:rPr lang="en-GB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dvTGBOLD"/>
                        </a:rPr>
                        <m:t>𝑥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dvTGBOLD"/>
                            </a:rPr>
                          </m:ctrlPr>
                        </m:dPr>
                        <m:e>
                          <m:r>
                            <a:rPr lang="en-GB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dvTGBOLD"/>
                            </a:rPr>
                            <m:t>𝑛</m:t>
                          </m:r>
                        </m:e>
                      </m:d>
                      <m:r>
                        <a:rPr lang="en-GB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dvTGBOLD"/>
                        </a:rPr>
                        <m:t>𝑎𝑛𝑑</m:t>
                      </m:r>
                      <m:r>
                        <a:rPr lang="en-GB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dvTGBOLD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dvTGBOLD"/>
                        </a:rPr>
                        <m:t>y</m:t>
                      </m:r>
                      <m:r>
                        <a:rPr lang="en-GB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dvTGBOLD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dvTGBOLD"/>
                        </a:rPr>
                        <m:t>n</m:t>
                      </m:r>
                      <m:r>
                        <a:rPr lang="en-GB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dvTGBOLD"/>
                        </a:rPr>
                        <m:t>) </m:t>
                      </m:r>
                    </m:oMath>
                  </a14:m>
                  <a:r>
                    <a:rPr lang="en-GB" sz="2000" dirty="0">
                      <a:latin typeface="Calibri" panose="020F0502020204030204" pitchFamily="34" charset="0"/>
                      <a:ea typeface="Times New Roman" panose="02020603050405020304" pitchFamily="18" charset="0"/>
                      <a:cs typeface="AdvTGBOLD"/>
                    </a:rPr>
                    <a:t> are the DSP system’s input and output, respectively. </a:t>
                  </a:r>
                  <a:endPara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9170" y="755996"/>
                  <a:ext cx="10552830" cy="70788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635" t="-4310" b="-146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9"/>
            <p:cNvSpPr/>
            <p:nvPr/>
          </p:nvSpPr>
          <p:spPr>
            <a:xfrm>
              <a:off x="145342" y="700999"/>
              <a:ext cx="15012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Definition:</a:t>
              </a:r>
              <a:endPara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1171" y="4594271"/>
            <a:ext cx="32476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Matlab Implementation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:</a:t>
            </a:r>
          </a:p>
          <a:p>
            <a:r>
              <a:rPr lang="en-US" sz="2000" i="1" dirty="0">
                <a:latin typeface="Cambria Math" panose="02040503050406030204" pitchFamily="18" charset="0"/>
                <a:ea typeface="Times New Roman" panose="02020603050405020304" pitchFamily="18" charset="0"/>
                <a:cs typeface="AdvTGBOLD"/>
              </a:rPr>
              <a:t>3-tap (2ndorder) IIR filter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26042" y="3883228"/>
            <a:ext cx="3966258" cy="2543459"/>
            <a:chOff x="4656899" y="3921735"/>
            <a:chExt cx="3966258" cy="254345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56899" y="3936806"/>
              <a:ext cx="3817383" cy="2419543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4656899" y="3921735"/>
              <a:ext cx="3966258" cy="254345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12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04122" y="-56535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Example</a:t>
            </a:r>
            <a:endParaRPr lang="en-US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43352" y="729103"/>
            <a:ext cx="6206294" cy="418873"/>
            <a:chOff x="289364" y="638340"/>
            <a:chExt cx="6206294" cy="418873"/>
          </a:xfrm>
        </p:grpSpPr>
        <p:sp>
          <p:nvSpPr>
            <p:cNvPr id="5" name="Rectangle 4"/>
            <p:cNvSpPr/>
            <p:nvPr/>
          </p:nvSpPr>
          <p:spPr>
            <a:xfrm>
              <a:off x="289364" y="646331"/>
              <a:ext cx="2211696" cy="410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dirty="0"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Given the DSP system</a:t>
              </a:r>
              <a:endPara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01060" y="638340"/>
              <a:ext cx="3994598" cy="418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1"/>
          <p:cNvGrpSpPr/>
          <p:nvPr/>
        </p:nvGrpSpPr>
        <p:grpSpPr>
          <a:xfrm>
            <a:off x="243352" y="1213798"/>
            <a:ext cx="9088403" cy="433232"/>
            <a:chOff x="265896" y="1129031"/>
            <a:chExt cx="9088403" cy="433232"/>
          </a:xfrm>
        </p:grpSpPr>
        <p:sp>
          <p:nvSpPr>
            <p:cNvPr id="7" name="Rectangle 6"/>
            <p:cNvSpPr/>
            <p:nvPr/>
          </p:nvSpPr>
          <p:spPr>
            <a:xfrm>
              <a:off x="265896" y="1146031"/>
              <a:ext cx="2258632" cy="410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dirty="0"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with initial conditions </a:t>
              </a:r>
              <a:endPara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33224" y="1167814"/>
              <a:ext cx="3247623" cy="334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864345" y="1129031"/>
              <a:ext cx="1507144" cy="410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dirty="0"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and the input </a:t>
              </a:r>
              <a:endPara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0" name="Picture 9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71489" y="1140681"/>
              <a:ext cx="1982810" cy="42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4551" y="1665814"/>
                <a:ext cx="8305800" cy="41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Compute the</a:t>
                </a:r>
                <a:r>
                  <a:rPr lang="en-GB" sz="1000" dirty="0">
                    <a:effectLst/>
                    <a:latin typeface="AdvTGROMAN"/>
                    <a:ea typeface="Times New Roman" panose="02020603050405020304" pitchFamily="18" charset="0"/>
                    <a:cs typeface="AdvTGROMAN"/>
                  </a:rPr>
                  <a:t>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system response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y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(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n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) 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 for 20 samples using MATLAB.</a:t>
                </a:r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1" y="1665814"/>
                <a:ext cx="8305800" cy="410882"/>
              </a:xfrm>
              <a:prstGeom prst="rect">
                <a:avLst/>
              </a:prstGeom>
              <a:blipFill rotWithShape="0">
                <a:blip r:embed="rId5"/>
                <a:stretch>
                  <a:fillRect l="-661" t="-147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39481" y="2190192"/>
            <a:ext cx="1367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Solution: </a:t>
            </a:r>
          </a:p>
        </p:txBody>
      </p:sp>
      <p:pic>
        <p:nvPicPr>
          <p:cNvPr id="15" name="Picture 1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146" y="2786150"/>
            <a:ext cx="5545169" cy="167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/>
        </p:nvCxnSpPr>
        <p:spPr>
          <a:xfrm>
            <a:off x="6348599" y="2190192"/>
            <a:ext cx="0" cy="4201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46" y="4508093"/>
            <a:ext cx="6134970" cy="18482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710" y="2571976"/>
            <a:ext cx="5404091" cy="279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68578" y="0"/>
            <a:ext cx="4195379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Transfer Function</a:t>
            </a:r>
            <a:endParaRPr lang="en-US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00" y="627830"/>
                <a:ext cx="12103100" cy="41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𝑥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𝑛</m:t>
                        </m:r>
                      </m:e>
                    </m:d>
                    <m:r>
                      <a:rPr lang="en-GB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and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 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𝑦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𝑛</m:t>
                        </m:r>
                      </m:e>
                    </m:d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 are the input and the output of the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Digital filter (DSP) respectively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, and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𝑋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𝑧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 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𝑎𝑛𝑑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 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dvTGBOLD"/>
                      </a:rPr>
                      <m:t>𝑌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dvTGBOLD"/>
                          </a:rPr>
                          <m:t>𝑧</m:t>
                        </m:r>
                      </m:e>
                    </m:d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dvTGBOLD"/>
                  </a:rPr>
                  <a:t> are their Z-transforms, </a:t>
                </a:r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" y="627830"/>
                <a:ext cx="12103100" cy="410882"/>
              </a:xfrm>
              <a:prstGeom prst="rect">
                <a:avLst/>
              </a:prstGeom>
              <a:blipFill rotWithShape="0">
                <a:blip r:embed="rId2"/>
                <a:stretch>
                  <a:fillRect l="-453" t="-2985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5050" y="1134729"/>
            <a:ext cx="5035550" cy="127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54106" y="2527950"/>
            <a:ext cx="2846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Differential Equation: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7210" y="3828988"/>
            <a:ext cx="1767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Z-Transform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9849" y="2527950"/>
            <a:ext cx="5339233" cy="7942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849" y="3862329"/>
            <a:ext cx="5529267" cy="85664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9976" y="5179727"/>
            <a:ext cx="2434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Transfer Function: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75050" y="4980898"/>
            <a:ext cx="5391150" cy="1026202"/>
            <a:chOff x="3575050" y="4980898"/>
            <a:chExt cx="5391150" cy="1026202"/>
          </a:xfrm>
        </p:grpSpPr>
        <p:pic>
          <p:nvPicPr>
            <p:cNvPr id="14" name="Picture 13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93546" y="4980898"/>
              <a:ext cx="5100636" cy="934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3575050" y="4980898"/>
              <a:ext cx="5391150" cy="1026202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U-Turn Arrow 16"/>
          <p:cNvSpPr/>
          <p:nvPr/>
        </p:nvSpPr>
        <p:spPr>
          <a:xfrm rot="5400000">
            <a:off x="8995910" y="3097182"/>
            <a:ext cx="1208539" cy="764041"/>
          </a:xfrm>
          <a:prstGeom prst="uturnArrow">
            <a:avLst>
              <a:gd name="adj1" fmla="val 18351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0377498" y="3306406"/>
            <a:ext cx="976302" cy="233699"/>
          </a:xfrm>
          <a:prstGeom prst="wedgeRoundRectCallout">
            <a:avLst>
              <a:gd name="adj1" fmla="val -79372"/>
              <a:gd name="adj2" fmla="val 2727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Z-Transform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833100" y="6356350"/>
            <a:ext cx="520700" cy="365125"/>
          </a:xfrm>
        </p:spPr>
        <p:txBody>
          <a:bodyPr/>
          <a:lstStyle/>
          <a:p>
            <a:fld id="{707F886B-644D-4758-9B34-3F41B762DB70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90658" y="0"/>
            <a:ext cx="64043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Example: Transfer Function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1323" y="791237"/>
            <a:ext cx="11252296" cy="583130"/>
            <a:chOff x="331323" y="791237"/>
            <a:chExt cx="11252296" cy="583130"/>
          </a:xfrm>
        </p:grpSpPr>
        <p:pic>
          <p:nvPicPr>
            <p:cNvPr id="5" name="Picture 4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90328" y="851970"/>
              <a:ext cx="4933950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432924" y="851970"/>
              <a:ext cx="17574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Given a DSP: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206330" y="824269"/>
              <a:ext cx="4377289" cy="517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Find the </a:t>
              </a:r>
              <a:r>
                <a:rPr lang="en-GB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its transfer </a:t>
              </a:r>
              <a:r>
                <a: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function H(z).</a:t>
              </a:r>
              <a:endPara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1323" y="791237"/>
              <a:ext cx="11252295" cy="58313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38632" y="1648696"/>
            <a:ext cx="1767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Z-Transform:</a:t>
            </a:r>
          </a:p>
        </p:txBody>
      </p: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328" y="1595112"/>
            <a:ext cx="54562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ular Callout 11"/>
          <p:cNvSpPr/>
          <p:nvPr/>
        </p:nvSpPr>
        <p:spPr>
          <a:xfrm>
            <a:off x="8369300" y="1463393"/>
            <a:ext cx="1981200" cy="501650"/>
          </a:xfrm>
          <a:prstGeom prst="wedgeRoundRectCallout">
            <a:avLst>
              <a:gd name="adj1" fmla="val -79372"/>
              <a:gd name="adj2" fmla="val 2727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Z-transform </a:t>
            </a:r>
            <a:r>
              <a:rPr lang="en-GB" sz="1200" dirty="0">
                <a:solidFill>
                  <a:srgbClr val="0070C0"/>
                </a:solidFill>
              </a:rPr>
              <a:t>on both sides of the </a:t>
            </a:r>
            <a:r>
              <a:rPr lang="en-GB" sz="1200" dirty="0" smtClean="0">
                <a:solidFill>
                  <a:srgbClr val="0070C0"/>
                </a:solidFill>
              </a:rPr>
              <a:t>difference </a:t>
            </a:r>
            <a:r>
              <a:rPr lang="en-GB" sz="1200" dirty="0">
                <a:solidFill>
                  <a:srgbClr val="0070C0"/>
                </a:solidFill>
              </a:rPr>
              <a:t>equation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3901" y="2114977"/>
            <a:ext cx="1542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Rearrange:</a:t>
            </a:r>
          </a:p>
        </p:txBody>
      </p:sp>
      <p:pic>
        <p:nvPicPr>
          <p:cNvPr id="14" name="Picture 1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5372" y="2050362"/>
            <a:ext cx="448786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ular Callout 14"/>
          <p:cNvSpPr/>
          <p:nvPr/>
        </p:nvSpPr>
        <p:spPr>
          <a:xfrm>
            <a:off x="8180572" y="2060349"/>
            <a:ext cx="2197100" cy="501650"/>
          </a:xfrm>
          <a:prstGeom prst="wedgeRoundRectCallout">
            <a:avLst>
              <a:gd name="adj1" fmla="val -79372"/>
              <a:gd name="adj2" fmla="val 2727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70C0"/>
                </a:solidFill>
              </a:rPr>
              <a:t>factoring Y(z) on the left side and X(z) on the right side</a:t>
            </a:r>
            <a:endParaRPr lang="en-US" sz="1200" dirty="0">
              <a:solidFill>
                <a:srgbClr val="0070C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444426" y="2700705"/>
            <a:ext cx="6924873" cy="858393"/>
            <a:chOff x="1419027" y="3598729"/>
            <a:chExt cx="6924873" cy="858393"/>
          </a:xfrm>
        </p:grpSpPr>
        <p:sp>
          <p:nvSpPr>
            <p:cNvPr id="16" name="Rectangle 15"/>
            <p:cNvSpPr/>
            <p:nvPr/>
          </p:nvSpPr>
          <p:spPr>
            <a:xfrm>
              <a:off x="1419027" y="3785897"/>
              <a:ext cx="24345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anose="020F0502020204030204" pitchFamily="34" charset="0"/>
                </a:rPr>
                <a:t>Transfer Function:</a:t>
              </a:r>
            </a:p>
          </p:txBody>
        </p:sp>
        <p:pic>
          <p:nvPicPr>
            <p:cNvPr id="17" name="Picture 1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8133" y="3598729"/>
              <a:ext cx="4215733" cy="85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ounded Rectangle 18"/>
            <p:cNvSpPr/>
            <p:nvPr/>
          </p:nvSpPr>
          <p:spPr>
            <a:xfrm>
              <a:off x="1419027" y="3598729"/>
              <a:ext cx="6924873" cy="858393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ular Callout 20"/>
              <p:cNvSpPr/>
              <p:nvPr/>
            </p:nvSpPr>
            <p:spPr>
              <a:xfrm>
                <a:off x="8396806" y="5139173"/>
                <a:ext cx="3553894" cy="267863"/>
              </a:xfrm>
              <a:prstGeom prst="wedgeRoundRectCallout">
                <a:avLst>
                  <a:gd name="adj1" fmla="val -60075"/>
                  <a:gd name="adj2" fmla="val 22529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rgbClr val="0070C0"/>
                    </a:solidFill>
                  </a:rPr>
                  <a:t>Dividing the numerator and denominator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Rounded Rectangular Callou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806" y="5139173"/>
                <a:ext cx="3553894" cy="267863"/>
              </a:xfrm>
              <a:prstGeom prst="wedgeRoundRectCallout">
                <a:avLst>
                  <a:gd name="adj1" fmla="val -60075"/>
                  <a:gd name="adj2" fmla="val 22529"/>
                  <a:gd name="adj3" fmla="val 16667"/>
                </a:avLst>
              </a:prstGeom>
              <a:blipFill rotWithShape="0">
                <a:blip r:embed="rId6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215900" y="3683020"/>
            <a:ext cx="11760200" cy="127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66667" y="3753034"/>
            <a:ext cx="11252295" cy="900193"/>
            <a:chOff x="438632" y="4133859"/>
            <a:chExt cx="11252295" cy="900193"/>
          </a:xfrm>
        </p:grpSpPr>
        <p:sp>
          <p:nvSpPr>
            <p:cNvPr id="27" name="Rectangle 26"/>
            <p:cNvSpPr/>
            <p:nvPr/>
          </p:nvSpPr>
          <p:spPr>
            <a:xfrm>
              <a:off x="556894" y="4323449"/>
              <a:ext cx="16211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Given H(z) :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50596" y="4256443"/>
              <a:ext cx="5480155" cy="517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Find the difference </a:t>
              </a:r>
              <a:r>
                <a:rPr lang="en-GB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equation of the system</a:t>
              </a:r>
              <a:endPara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endParaRPr>
            </a:p>
          </p:txBody>
        </p:sp>
        <p:pic>
          <p:nvPicPr>
            <p:cNvPr id="30" name="Picture 29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61715" y="4150245"/>
              <a:ext cx="2725738" cy="839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Rounded Rectangle 28"/>
            <p:cNvSpPr/>
            <p:nvPr/>
          </p:nvSpPr>
          <p:spPr>
            <a:xfrm>
              <a:off x="438632" y="4133859"/>
              <a:ext cx="11252295" cy="900193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3781" y="4658981"/>
            <a:ext cx="6922785" cy="854742"/>
            <a:chOff x="698526" y="4800736"/>
            <a:chExt cx="6922785" cy="854742"/>
          </a:xfrm>
        </p:grpSpPr>
        <p:pic>
          <p:nvPicPr>
            <p:cNvPr id="33" name="Picture 32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04501" y="4800736"/>
              <a:ext cx="4639841" cy="854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Rectangle 31"/>
            <p:cNvSpPr/>
            <p:nvPr/>
          </p:nvSpPr>
          <p:spPr>
            <a:xfrm>
              <a:off x="698526" y="5021917"/>
              <a:ext cx="15426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latin typeface="Calibri" panose="020F0502020204030204" pitchFamily="34" charset="0"/>
                </a:rPr>
                <a:t>Rearrange:</a:t>
              </a: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078701" y="5008289"/>
              <a:ext cx="542610" cy="624002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807714" y="5166957"/>
              <a:ext cx="251385" cy="277847"/>
            </a:xfrm>
            <a:prstGeom prst="rect">
              <a:avLst/>
            </a:prstGeom>
          </p:spPr>
        </p:pic>
      </p:grpSp>
      <p:pic>
        <p:nvPicPr>
          <p:cNvPr id="38" name="Picture 37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97315" y="5407036"/>
            <a:ext cx="3374202" cy="51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ight Arrow 38"/>
          <p:cNvSpPr/>
          <p:nvPr/>
        </p:nvSpPr>
        <p:spPr>
          <a:xfrm>
            <a:off x="1747870" y="5563008"/>
            <a:ext cx="387864" cy="23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5804950" y="5650624"/>
            <a:ext cx="387864" cy="23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26247" y="5516540"/>
            <a:ext cx="3973513" cy="40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ounded Rectangular Callout 41"/>
          <p:cNvSpPr/>
          <p:nvPr/>
        </p:nvSpPr>
        <p:spPr>
          <a:xfrm>
            <a:off x="8396806" y="6004373"/>
            <a:ext cx="2436294" cy="417971"/>
          </a:xfrm>
          <a:prstGeom prst="wedgeRoundRectCallout">
            <a:avLst>
              <a:gd name="adj1" fmla="val -60075"/>
              <a:gd name="adj2" fmla="val 225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70C0"/>
                </a:solidFill>
              </a:rPr>
              <a:t>Applying the inverse z-transform and using the shift property</a:t>
            </a:r>
            <a:endParaRPr lang="en-US" sz="1200" dirty="0">
              <a:solidFill>
                <a:srgbClr val="0070C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31323" y="5867661"/>
            <a:ext cx="7588439" cy="585954"/>
            <a:chOff x="331323" y="5867661"/>
            <a:chExt cx="7588439" cy="585954"/>
          </a:xfrm>
        </p:grpSpPr>
        <p:sp>
          <p:nvSpPr>
            <p:cNvPr id="34" name="Rectangle 33"/>
            <p:cNvSpPr/>
            <p:nvPr/>
          </p:nvSpPr>
          <p:spPr>
            <a:xfrm>
              <a:off x="331323" y="5955144"/>
              <a:ext cx="2846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anose="020F0502020204030204" pitchFamily="34" charset="0"/>
                </a:rPr>
                <a:t>Differential Equation:</a:t>
              </a:r>
            </a:p>
          </p:txBody>
        </p:sp>
        <p:pic>
          <p:nvPicPr>
            <p:cNvPr id="37" name="Picture 36"/>
            <p:cNvPicPr/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253125" y="5867661"/>
              <a:ext cx="4595475" cy="549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Rounded Rectangle 42"/>
            <p:cNvSpPr/>
            <p:nvPr/>
          </p:nvSpPr>
          <p:spPr>
            <a:xfrm>
              <a:off x="331323" y="5979188"/>
              <a:ext cx="7588439" cy="474427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10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10774" y="0"/>
            <a:ext cx="79704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Pole –Zero from Transfer Function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000" y="934135"/>
            <a:ext cx="642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digital transfer function can be written in the pole-zero </a:t>
            </a:r>
            <a:r>
              <a:rPr lang="en-GB" dirty="0" smtClean="0"/>
              <a:t>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alibri" panose="020F0502020204030204" pitchFamily="34" charset="0"/>
              <a:ea typeface="Times New Roman" panose="02020603050405020304" pitchFamily="18" charset="0"/>
              <a:cs typeface="AdvTG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The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z-plane pole-zero plot is used to investigate characteristics and the stability of the digital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system.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5035" y="1224613"/>
            <a:ext cx="5357813" cy="271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7000" y="2419603"/>
            <a:ext cx="642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Relationship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of the sampled system in the Laplace domain and its digital system in the z-transform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domain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0260" y="3414410"/>
            <a:ext cx="104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mapping</a:t>
            </a:r>
            <a:r>
              <a:rPr lang="en-GB" sz="1100" dirty="0">
                <a:latin typeface="AdvPSA88A"/>
                <a:ea typeface="Times New Roman" panose="02020603050405020304" pitchFamily="18" charset="0"/>
                <a:cs typeface="AdvPSA88A"/>
              </a:rPr>
              <a:t>: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574" y="3264596"/>
            <a:ext cx="1330926" cy="51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2706" y="3599076"/>
            <a:ext cx="2961481" cy="252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27000" y="4312081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dirty="0"/>
              <a:t>The z-plane is divided into two parts by a unit circle.</a:t>
            </a:r>
            <a:endParaRPr lang="en-US" dirty="0"/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GB" dirty="0" smtClean="0">
              <a:latin typeface="Calibri" panose="020F0502020204030204" pitchFamily="34" charset="0"/>
              <a:ea typeface="Times New Roman" panose="02020603050405020304" pitchFamily="18" charset="0"/>
              <a:cs typeface="AdvTGBOLD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Each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pole is marked on z-plane using the cross symbol x, while each zero is plotted using the small circle symbol o.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20240" y="0"/>
            <a:ext cx="55515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Example: Pole-zero plot</a:t>
            </a:r>
            <a:endParaRPr lang="en-US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4077" y="786753"/>
            <a:ext cx="10834123" cy="747713"/>
            <a:chOff x="164077" y="786753"/>
            <a:chExt cx="10834123" cy="747713"/>
          </a:xfrm>
        </p:grpSpPr>
        <p:sp>
          <p:nvSpPr>
            <p:cNvPr id="5" name="Rectangle 4"/>
            <p:cNvSpPr/>
            <p:nvPr/>
          </p:nvSpPr>
          <p:spPr>
            <a:xfrm>
              <a:off x="7862780" y="929778"/>
              <a:ext cx="2678297" cy="517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Plot poles and </a:t>
              </a:r>
              <a:r>
                <a:rPr lang="en-GB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zeros</a:t>
              </a:r>
              <a:endPara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99000" y="786753"/>
              <a:ext cx="2794000" cy="747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164077" y="929778"/>
              <a:ext cx="44650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Given </a:t>
              </a:r>
              <a:r>
                <a: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the digital transfer </a:t>
              </a:r>
              <a:r>
                <a:rPr lang="en-GB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AdvTGBOLD"/>
                </a:rPr>
                <a:t>function: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4077" y="786753"/>
              <a:ext cx="10834123" cy="747713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5578" y="1643624"/>
            <a:ext cx="4609323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6687360" y="1776002"/>
                <a:ext cx="1923240" cy="345281"/>
              </a:xfrm>
              <a:prstGeom prst="wedgeRoundRectCallout">
                <a:avLst>
                  <a:gd name="adj1" fmla="val -79372"/>
                  <a:gd name="adj2" fmla="val 27270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200" dirty="0" smtClean="0">
                    <a:solidFill>
                      <a:srgbClr val="0070C0"/>
                    </a:solidFill>
                  </a:rPr>
                  <a:t>multiplying the numerator and denominator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360" y="1776002"/>
                <a:ext cx="1923240" cy="345281"/>
              </a:xfrm>
              <a:prstGeom prst="wedgeRoundRectCallout">
                <a:avLst>
                  <a:gd name="adj1" fmla="val -79372"/>
                  <a:gd name="adj2" fmla="val 27270"/>
                  <a:gd name="adj3" fmla="val 16667"/>
                </a:avLst>
              </a:prstGeom>
              <a:blipFill rotWithShape="0">
                <a:blip r:embed="rId4"/>
                <a:stretch>
                  <a:fillRect t="-13559" b="-28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7911" y="2520632"/>
            <a:ext cx="3515117" cy="760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96916" y="3436690"/>
                <a:ext cx="2641684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𝑧𝑒𝑟𝑜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𝑝𝑜𝑙𝑒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𝑝𝑜𝑙𝑒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916" y="3436690"/>
                <a:ext cx="2641684" cy="5767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0609" y="2246452"/>
            <a:ext cx="4289124" cy="34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84603" y="4484371"/>
            <a:ext cx="2741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The system is stable.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8292" y="5305643"/>
            <a:ext cx="3281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The zeros do not affect system stability.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178300" y="3186780"/>
            <a:ext cx="2778969" cy="1004263"/>
            <a:chOff x="4178300" y="3186780"/>
            <a:chExt cx="2778969" cy="1004263"/>
          </a:xfrm>
        </p:grpSpPr>
        <p:sp>
          <p:nvSpPr>
            <p:cNvPr id="17" name="Right Arrow 16"/>
            <p:cNvSpPr/>
            <p:nvPr/>
          </p:nvSpPr>
          <p:spPr>
            <a:xfrm>
              <a:off x="4178300" y="3590151"/>
              <a:ext cx="311145" cy="2883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4594222" y="3277639"/>
              <a:ext cx="184028" cy="91340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4656441" y="3186780"/>
                  <a:ext cx="14302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𝑧𝑒𝑟𝑜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1=0.5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6441" y="3186780"/>
                  <a:ext cx="1430200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4686236" y="3474269"/>
                  <a:ext cx="224612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𝑝𝑜𝑙𝑒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=−0.6+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0.3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6236" y="3474269"/>
                  <a:ext cx="2246128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4711141" y="3808330"/>
                  <a:ext cx="224612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𝑝𝑜𝑙𝑒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2=−0.6−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0.3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1141" y="3808330"/>
                  <a:ext cx="2246128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6521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8600" y="0"/>
            <a:ext cx="9207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System </a:t>
            </a:r>
            <a:r>
              <a:rPr 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Stability </a:t>
            </a: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(Depends </a:t>
            </a:r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on poles’ </a:t>
            </a: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location)</a:t>
            </a:r>
            <a:endParaRPr lang="en-US" sz="36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950" y="646331"/>
            <a:ext cx="119761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If the outmost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poles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of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the DSP TF H(z) are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inside the unit circle on the z-plane pole-zero plot, then the </a:t>
            </a:r>
            <a:r>
              <a:rPr lang="en-GB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system is stable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.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the outmost </a:t>
            </a:r>
            <a:r>
              <a:rPr lang="en-GB" dirty="0" smtClean="0"/>
              <a:t>poles are </a:t>
            </a:r>
            <a:r>
              <a:rPr lang="en-GB" dirty="0"/>
              <a:t>first-order </a:t>
            </a:r>
            <a:r>
              <a:rPr lang="en-GB" dirty="0" smtClean="0"/>
              <a:t>poles of the DSP TF H(z</a:t>
            </a:r>
            <a:r>
              <a:rPr lang="en-GB" dirty="0"/>
              <a:t>) and on the unit circle on the z-plane pole-zero plot, then the system is </a:t>
            </a:r>
            <a:r>
              <a:rPr lang="en-GB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marginally stable</a:t>
            </a:r>
            <a:r>
              <a:rPr lang="en-GB" dirty="0" smtClean="0"/>
              <a:t>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94310"/>
            <a:ext cx="5271519" cy="47087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5651500" y="1694310"/>
            <a:ext cx="15590" cy="44905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034372" y="2340641"/>
            <a:ext cx="5449470" cy="3308441"/>
            <a:chOff x="6034372" y="2340641"/>
            <a:chExt cx="5449470" cy="330844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5362" y="2340641"/>
              <a:ext cx="5408480" cy="330844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34372" y="3117850"/>
              <a:ext cx="903923" cy="2476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59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CEN352, Dr. Nassim Ammour,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886B-644D-4758-9B34-3F41B762DB70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2572" y="0"/>
            <a:ext cx="6157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Example: System Stability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1" y="663355"/>
            <a:ext cx="6919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Sketch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the z-plane pole-zero plot and determine the </a:t>
            </a:r>
            <a:r>
              <a:rPr lang="en-GB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dvTGBOLD"/>
              </a:rPr>
              <a:t>stability for the system: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924" y="646331"/>
            <a:ext cx="3929876" cy="8112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63" y="1825605"/>
            <a:ext cx="3786443" cy="39528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339863" y="2454270"/>
            <a:ext cx="10124860" cy="429142"/>
            <a:chOff x="339863" y="2552146"/>
            <a:chExt cx="10124860" cy="42914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863" y="2552146"/>
              <a:ext cx="8270737" cy="4291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45510" y="2603036"/>
              <a:ext cx="1819213" cy="378252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98500" y="3594437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Since the outermost pole is multiple order (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sz="28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order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 at z = 1 and is on the unit circle, the </a:t>
            </a: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</a:rPr>
              <a:t>system is unstable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0351" y="2964977"/>
            <a:ext cx="3579783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762</Words>
  <Application>Microsoft Office PowerPoint</Application>
  <PresentationFormat>Widescreen</PresentationFormat>
  <Paragraphs>126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AdvPSA88A</vt:lpstr>
      <vt:lpstr>AdvTGBOLD</vt:lpstr>
      <vt:lpstr>AdvTGROMAN</vt:lpstr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nassim ammour</dc:creator>
  <cp:lastModifiedBy>nassim ammour</cp:lastModifiedBy>
  <cp:revision>88</cp:revision>
  <dcterms:created xsi:type="dcterms:W3CDTF">2016-02-23T05:28:13Z</dcterms:created>
  <dcterms:modified xsi:type="dcterms:W3CDTF">2016-11-08T10:07:53Z</dcterms:modified>
</cp:coreProperties>
</file>