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38"/>
  </p:notesMasterIdLst>
  <p:sldIdLst>
    <p:sldId id="256" r:id="rId2"/>
    <p:sldId id="293" r:id="rId3"/>
    <p:sldId id="297" r:id="rId4"/>
    <p:sldId id="296" r:id="rId5"/>
    <p:sldId id="257" r:id="rId6"/>
    <p:sldId id="299" r:id="rId7"/>
    <p:sldId id="259" r:id="rId8"/>
    <p:sldId id="261" r:id="rId9"/>
    <p:sldId id="262" r:id="rId10"/>
    <p:sldId id="263" r:id="rId11"/>
    <p:sldId id="264" r:id="rId12"/>
    <p:sldId id="265" r:id="rId13"/>
    <p:sldId id="300" r:id="rId14"/>
    <p:sldId id="266" r:id="rId15"/>
    <p:sldId id="268" r:id="rId16"/>
    <p:sldId id="301" r:id="rId17"/>
    <p:sldId id="270" r:id="rId18"/>
    <p:sldId id="286" r:id="rId19"/>
    <p:sldId id="302" r:id="rId20"/>
    <p:sldId id="272" r:id="rId21"/>
    <p:sldId id="287" r:id="rId22"/>
    <p:sldId id="274" r:id="rId23"/>
    <p:sldId id="276" r:id="rId24"/>
    <p:sldId id="303" r:id="rId25"/>
    <p:sldId id="277" r:id="rId26"/>
    <p:sldId id="288" r:id="rId27"/>
    <p:sldId id="278" r:id="rId28"/>
    <p:sldId id="298" r:id="rId29"/>
    <p:sldId id="279" r:id="rId30"/>
    <p:sldId id="280" r:id="rId31"/>
    <p:sldId id="282" r:id="rId32"/>
    <p:sldId id="308" r:id="rId33"/>
    <p:sldId id="304" r:id="rId34"/>
    <p:sldId id="305" r:id="rId35"/>
    <p:sldId id="306" r:id="rId36"/>
    <p:sldId id="307" r:id="rId3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varScale="1">
        <p:scale>
          <a:sx n="115" d="100"/>
          <a:sy n="115" d="100"/>
        </p:scale>
        <p:origin x="14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20F222DB-FED2-4433-BAA7-48593CFC1AB9}" type="datetimeFigureOut">
              <a:rPr lang="en-US"/>
              <a:pPr>
                <a:defRPr/>
              </a:pPr>
              <a:t>1/15/2019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C383F41-6E53-493B-88AD-FAFC0E2C276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1776DC-F161-42BB-8D6C-927D77E17D62}" type="slidenum">
              <a:rPr lang="en-US">
                <a:ea typeface="ＭＳ Ｐゴシック" pitchFamily="-72" charset="-128"/>
                <a:cs typeface="ＭＳ Ｐゴシック" pitchFamily="-72" charset="-128"/>
              </a:rPr>
              <a:pPr fontAlgn="base">
                <a:spcBef>
                  <a:spcPct val="0"/>
                </a:spcBef>
                <a:spcAft>
                  <a:spcPct val="0"/>
                </a:spcAft>
              </a:pPr>
              <a:t>1</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B1F56D-08F6-4015-9DDA-9F735BEB960C}" type="slidenum">
              <a:rPr lang="en-US">
                <a:ea typeface="ＭＳ Ｐゴシック" pitchFamily="-72" charset="-128"/>
                <a:cs typeface="ＭＳ Ｐゴシック" pitchFamily="-72" charset="-128"/>
              </a:rPr>
              <a:pPr fontAlgn="base">
                <a:spcBef>
                  <a:spcPct val="0"/>
                </a:spcBef>
                <a:spcAft>
                  <a:spcPct val="0"/>
                </a:spcAft>
              </a:pPr>
              <a:t>10</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B140CB-7411-44C0-B5D7-D09249B5D5A1}" type="slidenum">
              <a:rPr lang="en-US">
                <a:ea typeface="ＭＳ Ｐゴシック" pitchFamily="-72" charset="-128"/>
                <a:cs typeface="ＭＳ Ｐゴシック" pitchFamily="-72" charset="-128"/>
              </a:rPr>
              <a:pPr fontAlgn="base">
                <a:spcBef>
                  <a:spcPct val="0"/>
                </a:spcBef>
                <a:spcAft>
                  <a:spcPct val="0"/>
                </a:spcAft>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8D0C0B-0D63-484E-8FAA-D5F6914616FA}" type="slidenum">
              <a:rPr lang="en-US">
                <a:ea typeface="ＭＳ Ｐゴシック" pitchFamily="-72" charset="-128"/>
                <a:cs typeface="ＭＳ Ｐゴシック" pitchFamily="-72" charset="-128"/>
              </a:rPr>
              <a:pPr fontAlgn="base">
                <a:spcBef>
                  <a:spcPct val="0"/>
                </a:spcBef>
                <a:spcAft>
                  <a:spcPct val="0"/>
                </a:spcAft>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4EB5CF-454A-4281-AA8C-EA13EB5B5735}" type="slidenum">
              <a:rPr lang="en-US">
                <a:ea typeface="ＭＳ Ｐゴシック" pitchFamily="-72" charset="-128"/>
                <a:cs typeface="ＭＳ Ｐゴシック" pitchFamily="-72" charset="-128"/>
              </a:rPr>
              <a:pPr fontAlgn="base">
                <a:spcBef>
                  <a:spcPct val="0"/>
                </a:spcBef>
                <a:spcAft>
                  <a:spcPct val="0"/>
                </a:spcAft>
              </a:pPr>
              <a:t>14</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601E26-9F2F-428F-9579-7C33C56FC94F}" type="slidenum">
              <a:rPr lang="en-US">
                <a:ea typeface="ＭＳ Ｐゴシック" pitchFamily="-72" charset="-128"/>
                <a:cs typeface="ＭＳ Ｐゴシック" pitchFamily="-72" charset="-128"/>
              </a:rPr>
              <a:pPr fontAlgn="base">
                <a:spcBef>
                  <a:spcPct val="0"/>
                </a:spcBef>
                <a:spcAft>
                  <a:spcPct val="0"/>
                </a:spcAft>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730A45-3DE6-4085-86D3-13995711E9A7}" type="slidenum">
              <a:rPr lang="en-US">
                <a:ea typeface="ＭＳ Ｐゴシック" pitchFamily="-72" charset="-128"/>
                <a:cs typeface="ＭＳ Ｐゴシック" pitchFamily="-72" charset="-128"/>
              </a:rPr>
              <a:pPr fontAlgn="base">
                <a:spcBef>
                  <a:spcPct val="0"/>
                </a:spcBef>
                <a:spcAft>
                  <a:spcPct val="0"/>
                </a:spcAft>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18C95C-5FC7-407F-BF8F-F0A5B6719D04}" type="slidenum">
              <a:rPr lang="en-US">
                <a:ea typeface="ＭＳ Ｐゴシック" pitchFamily="-72" charset="-128"/>
                <a:cs typeface="ＭＳ Ｐゴシック" pitchFamily="-72" charset="-128"/>
              </a:rPr>
              <a:pPr fontAlgn="base">
                <a:spcBef>
                  <a:spcPct val="0"/>
                </a:spcBef>
                <a:spcAft>
                  <a:spcPct val="0"/>
                </a:spcAft>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49B315-151E-459B-8ABE-0B73906EA0FD}" type="slidenum">
              <a:rPr lang="en-US">
                <a:ea typeface="ＭＳ Ｐゴシック" pitchFamily="-72" charset="-128"/>
                <a:cs typeface="ＭＳ Ｐゴシック" pitchFamily="-72" charset="-128"/>
              </a:rPr>
              <a:pPr fontAlgn="base">
                <a:spcBef>
                  <a:spcPct val="0"/>
                </a:spcBef>
                <a:spcAft>
                  <a:spcPct val="0"/>
                </a:spcAft>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340DA1-7480-478F-A16E-BAD977BF1047}" type="slidenum">
              <a:rPr lang="en-US">
                <a:ea typeface="ＭＳ Ｐゴシック" pitchFamily="-72" charset="-128"/>
                <a:cs typeface="ＭＳ Ｐゴシック" pitchFamily="-72" charset="-128"/>
              </a:rPr>
              <a:pPr fontAlgn="base">
                <a:spcBef>
                  <a:spcPct val="0"/>
                </a:spcBef>
                <a:spcAft>
                  <a:spcPct val="0"/>
                </a:spcAft>
              </a:pPr>
              <a:t>21</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9495D8-59DC-4BE0-8D79-DE7A4059EDC4}" type="slidenum">
              <a:rPr lang="en-US">
                <a:ea typeface="ＭＳ Ｐゴシック" pitchFamily="-72" charset="-128"/>
                <a:cs typeface="ＭＳ Ｐゴシック" pitchFamily="-72" charset="-128"/>
              </a:rPr>
              <a:pPr fontAlgn="base">
                <a:spcBef>
                  <a:spcPct val="0"/>
                </a:spcBef>
                <a:spcAft>
                  <a:spcPct val="0"/>
                </a:spcAft>
              </a:pPr>
              <a:t>22</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2B6F58-55E7-447B-87C6-DDE954F4C76E}" type="slidenum">
              <a:rPr lang="en-US">
                <a:ea typeface="ＭＳ Ｐゴシック" pitchFamily="-72" charset="-128"/>
                <a:cs typeface="ＭＳ Ｐゴシック" pitchFamily="-72" charset="-128"/>
              </a:rPr>
              <a:pPr fontAlgn="base">
                <a:spcBef>
                  <a:spcPct val="0"/>
                </a:spcBef>
                <a:spcAft>
                  <a:spcPct val="0"/>
                </a:spcAft>
              </a:pPr>
              <a:t>2</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4D5CF2-671A-464B-809F-88A60638D5F0}" type="slidenum">
              <a:rPr lang="en-US">
                <a:ea typeface="ＭＳ Ｐゴシック" pitchFamily="-72" charset="-128"/>
                <a:cs typeface="ＭＳ Ｐゴシック" pitchFamily="-72" charset="-128"/>
              </a:rPr>
              <a:pPr fontAlgn="base">
                <a:spcBef>
                  <a:spcPct val="0"/>
                </a:spcBef>
                <a:spcAft>
                  <a:spcPct val="0"/>
                </a:spcAft>
              </a:pPr>
              <a:t>23</a:t>
            </a:fld>
            <a:endParaRPr lang="en-US">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660B67-FBC0-4135-B4DD-E07DEFC68005}" type="slidenum">
              <a:rPr lang="en-US">
                <a:ea typeface="ＭＳ Ｐゴシック" pitchFamily="-72" charset="-128"/>
                <a:cs typeface="ＭＳ Ｐゴシック" pitchFamily="-72" charset="-128"/>
              </a:rPr>
              <a:pPr fontAlgn="base">
                <a:spcBef>
                  <a:spcPct val="0"/>
                </a:spcBef>
                <a:spcAft>
                  <a:spcPct val="0"/>
                </a:spcAft>
              </a:pPr>
              <a:t>25</a:t>
            </a:fld>
            <a:endParaRPr lang="en-US">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4B8AE2-E44F-488B-B1CF-B5157701A9D8}" type="slidenum">
              <a:rPr lang="en-US">
                <a:ea typeface="ＭＳ Ｐゴシック" pitchFamily="-72" charset="-128"/>
                <a:cs typeface="ＭＳ Ｐゴシック" pitchFamily="-72" charset="-128"/>
              </a:rPr>
              <a:pPr fontAlgn="base">
                <a:spcBef>
                  <a:spcPct val="0"/>
                </a:spcBef>
                <a:spcAft>
                  <a:spcPct val="0"/>
                </a:spcAft>
              </a:pPr>
              <a:t>26</a:t>
            </a:fld>
            <a:endParaRPr lang="en-US">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33C55B-1A0A-48B4-8A57-E041D59970CE}" type="slidenum">
              <a:rPr lang="en-US">
                <a:ea typeface="ＭＳ Ｐゴシック" pitchFamily="-72" charset="-128"/>
                <a:cs typeface="ＭＳ Ｐゴシック" pitchFamily="-72" charset="-128"/>
              </a:rPr>
              <a:pPr fontAlgn="base">
                <a:spcBef>
                  <a:spcPct val="0"/>
                </a:spcBef>
                <a:spcAft>
                  <a:spcPct val="0"/>
                </a:spcAft>
              </a:pPr>
              <a:t>27</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93364D-CC54-4E01-9BE1-6E0DD37FDC3B}" type="slidenum">
              <a:rPr lang="en-US">
                <a:ea typeface="ＭＳ Ｐゴシック" pitchFamily="-72" charset="-128"/>
                <a:cs typeface="ＭＳ Ｐゴシック" pitchFamily="-72" charset="-128"/>
              </a:rPr>
              <a:pPr fontAlgn="base">
                <a:spcBef>
                  <a:spcPct val="0"/>
                </a:spcBef>
                <a:spcAft>
                  <a:spcPct val="0"/>
                </a:spcAft>
              </a:pPr>
              <a:t>28</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noTextEdi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68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557E66-5B3E-4769-ACED-4D8E0CE9BA0A}" type="slidenum">
              <a:rPr lang="en-US">
                <a:ea typeface="ＭＳ Ｐゴシック" pitchFamily="-72" charset="-128"/>
                <a:cs typeface="ＭＳ Ｐゴシック" pitchFamily="-72" charset="-128"/>
              </a:rPr>
              <a:pPr fontAlgn="base">
                <a:spcBef>
                  <a:spcPct val="0"/>
                </a:spcBef>
                <a:spcAft>
                  <a:spcPct val="0"/>
                </a:spcAft>
              </a:pPr>
              <a:t>29</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noTextEdi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88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2579A7-CBF4-496A-9C0F-12BAFED2A02B}" type="slidenum">
              <a:rPr lang="en-US">
                <a:ea typeface="ＭＳ Ｐゴシック" pitchFamily="-72" charset="-128"/>
                <a:cs typeface="ＭＳ Ｐゴシック" pitchFamily="-72" charset="-128"/>
              </a:rPr>
              <a:pPr fontAlgn="base">
                <a:spcBef>
                  <a:spcPct val="0"/>
                </a:spcBef>
                <a:spcAft>
                  <a:spcPct val="0"/>
                </a:spcAft>
              </a:pPr>
              <a:t>30</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829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C1258B-6ABD-4560-85B2-DEDE1DFD9E9D}" type="slidenum">
              <a:rPr lang="en-US">
                <a:ea typeface="ＭＳ Ｐゴシック" pitchFamily="-72" charset="-128"/>
                <a:cs typeface="ＭＳ Ｐゴシック" pitchFamily="-72" charset="-128"/>
              </a:rPr>
              <a:pPr fontAlgn="base">
                <a:spcBef>
                  <a:spcPct val="0"/>
                </a:spcBef>
                <a:spcAft>
                  <a:spcPct val="0"/>
                </a:spcAft>
              </a:pPr>
              <a:t>31</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01D795-A281-439E-B42C-D8F46120604D}" type="slidenum">
              <a:rPr lang="en-US">
                <a:ea typeface="ＭＳ Ｐゴシック" pitchFamily="-72" charset="-128"/>
                <a:cs typeface="ＭＳ Ｐゴシック" pitchFamily="-72" charset="-128"/>
              </a:rPr>
              <a:pPr fontAlgn="base">
                <a:spcBef>
                  <a:spcPct val="0"/>
                </a:spcBef>
                <a:spcAft>
                  <a:spcPct val="0"/>
                </a:spcAft>
              </a:pPr>
              <a:t>3</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818789-0F97-410B-88B7-934CFA1CFEF6}" type="slidenum">
              <a:rPr lang="en-US">
                <a:ea typeface="ＭＳ Ｐゴシック" pitchFamily="-72" charset="-128"/>
                <a:cs typeface="ＭＳ Ｐゴシック" pitchFamily="-72" charset="-128"/>
              </a:rPr>
              <a:pPr fontAlgn="base">
                <a:spcBef>
                  <a:spcPct val="0"/>
                </a:spcBef>
                <a:spcAft>
                  <a:spcPct val="0"/>
                </a:spcAft>
              </a:pPr>
              <a:t>4</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D1688E-E1C7-47E4-95ED-1E17143A7F13}" type="slidenum">
              <a:rPr lang="en-US">
                <a:ea typeface="ＭＳ Ｐゴシック" pitchFamily="-72" charset="-128"/>
                <a:cs typeface="ＭＳ Ｐゴシック" pitchFamily="-72" charset="-128"/>
              </a:rPr>
              <a:pPr fontAlgn="base">
                <a:spcBef>
                  <a:spcPct val="0"/>
                </a:spcBef>
                <a:spcAft>
                  <a:spcPct val="0"/>
                </a:spcAft>
              </a:pPr>
              <a:t>5</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189FCC-5EB6-471C-AAF4-54BCD683EB2C}" type="slidenum">
              <a:rPr lang="en-US">
                <a:ea typeface="ＭＳ Ｐゴシック" pitchFamily="-72" charset="-128"/>
                <a:cs typeface="ＭＳ Ｐゴシック" pitchFamily="-72" charset="-128"/>
              </a:rPr>
              <a:pPr fontAlgn="base">
                <a:spcBef>
                  <a:spcPct val="0"/>
                </a:spcBef>
                <a:spcAft>
                  <a:spcPct val="0"/>
                </a:spcAft>
              </a:pPr>
              <a:t>6</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17E978-562E-4935-975C-C82B0EE9425A}" type="slidenum">
              <a:rPr lang="en-US">
                <a:ea typeface="ＭＳ Ｐゴシック" pitchFamily="-72" charset="-128"/>
                <a:cs typeface="ＭＳ Ｐゴシック" pitchFamily="-72" charset="-128"/>
              </a:rPr>
              <a:pPr fontAlgn="base">
                <a:spcBef>
                  <a:spcPct val="0"/>
                </a:spcBef>
                <a:spcAft>
                  <a:spcPct val="0"/>
                </a:spcAft>
              </a:pPr>
              <a:t>7</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6AE11E-EA00-405C-9654-F7EEEBB407A3}" type="slidenum">
              <a:rPr lang="en-US">
                <a:ea typeface="ＭＳ Ｐゴシック" pitchFamily="-72" charset="-128"/>
                <a:cs typeface="ＭＳ Ｐゴシック" pitchFamily="-72" charset="-128"/>
              </a:rPr>
              <a:pPr fontAlgn="base">
                <a:spcBef>
                  <a:spcPct val="0"/>
                </a:spcBef>
                <a:spcAft>
                  <a:spcPct val="0"/>
                </a:spcAft>
              </a:pPr>
              <a:t>8</a:t>
            </a:fld>
            <a:endParaRPr lang="en-US" dirty="0">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A4E7DC-D060-4C5E-85E9-DEEE8652F1DD}" type="slidenum">
              <a:rPr lang="en-US">
                <a:ea typeface="ＭＳ Ｐゴシック" pitchFamily="-72" charset="-128"/>
                <a:cs typeface="ＭＳ Ｐゴシック" pitchFamily="-72" charset="-128"/>
              </a:rPr>
              <a:pPr fontAlgn="base">
                <a:spcBef>
                  <a:spcPct val="0"/>
                </a:spcBef>
                <a:spcAft>
                  <a:spcPct val="0"/>
                </a:spcAft>
              </a:pPr>
              <a:t>9</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1B8E7B60-6E7B-4C4B-8869-FA5EB7D9E9D3}"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09E9ED9-16BD-4B35-9165-999D8CBB4D92}"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0C9C1F5-3BE0-40E0-9A45-9CE2842A9E8B}"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88B7B1C-6260-4FE6-B29D-49D1AD35ADA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CA97031-B715-49DC-BF4E-D6C69E503CAE}"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0EFE567-C342-4EFE-84BF-B968A198365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3A2B585-58BE-49A3-816C-90691E052D70}"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4DB76-8F42-4D7F-A591-863FCFF0D0BC}" type="slidenum">
              <a:rPr lang="en-US" smtClean="0"/>
              <a:pPr/>
              <a:t>‹#›</a:t>
            </a:fld>
            <a:endParaRPr lang="en-US"/>
          </a:p>
        </p:txBody>
      </p:sp>
      <p:sp>
        <p:nvSpPr>
          <p:cNvPr id="7"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8"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6-</a:t>
            </a:r>
            <a:fld id="{E5AC8C1F-A6C7-435F-86AA-FF142E21303F}"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D56E999-2941-4E58-A5E2-9BF910B4BB08}"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4E195A9-ABCF-466D-9BAB-60089254099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29841613-38D3-4F60-86E3-A492F4EAAD78}" type="datetimeFigureOut">
              <a:rPr lang="en-US" smtClean="0"/>
              <a:pPr>
                <a:defRPr/>
              </a:pPr>
              <a:t>1/15/2019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621C93-FE61-4D0C-AB94-FA8EEE68F5A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BB0AA235-0405-4996-B2B7-9810DD617E6E}" type="datetimeFigureOut">
              <a:rPr lang="en-US" smtClean="0"/>
              <a:pPr>
                <a:defRPr/>
              </a:pPr>
              <a:t>1/15/2019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98D97E-8CB4-42BF-AD5F-EE61CC6AED4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2E39A44-7194-48F5-A4A1-962C27AD4A8C}" type="datetimeFigureOut">
              <a:rPr lang="en-US" smtClean="0"/>
              <a:pPr>
                <a:defRPr/>
              </a:pPr>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64DB76-8F42-4D7F-A591-863FCFF0D0BC}" type="slidenum">
              <a:rPr lang="en-US" smtClean="0"/>
              <a:pPr/>
              <a:t>‹#›</a:t>
            </a:fld>
            <a:endParaRPr lang="en-US"/>
          </a:p>
        </p:txBody>
      </p:sp>
      <p:sp>
        <p:nvSpPr>
          <p:cNvPr id="6"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7"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6-</a:t>
            </a:r>
            <a:fld id="{ABE5D202-D860-400D-AC2E-F6DFB1D17732}"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2A3CDBF-D6B8-4774-B166-EEA3F3CBE1D6}" type="datetimeFigureOut">
              <a:rPr lang="en-US" smtClean="0"/>
              <a:pPr>
                <a:defRPr/>
              </a:pPr>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64DB76-8F42-4D7F-A591-863FCFF0D0BC}" type="slidenum">
              <a:rPr lang="en-US" smtClean="0"/>
              <a:pPr/>
              <a:t>‹#›</a:t>
            </a:fld>
            <a:endParaRPr lang="en-US"/>
          </a:p>
        </p:txBody>
      </p:sp>
      <p:sp>
        <p:nvSpPr>
          <p:cNvPr id="5"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6"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6-</a:t>
            </a:r>
            <a:fld id="{D2882EF1-069F-4C97-AC03-EDE14D6A796D}"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2DA8C8A-26D2-44B0-A42B-95166348A828}" type="datetimeFigureOut">
              <a:rPr lang="en-US" smtClean="0"/>
              <a:pPr>
                <a:defRPr/>
              </a:pPr>
              <a:t>1/15/2019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D9B391E-EEA5-402D-A2FB-11E5C5447F77}"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A0A4074-E980-49B2-92CF-A928091BDA98}" type="datetimeFigureOut">
              <a:rPr lang="en-US" smtClean="0"/>
              <a:pPr>
                <a:defRPr/>
              </a:pPr>
              <a:t>1/15/2019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2082FDF-EFA7-4881-9BF9-F29C86B9E5A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AA33EE5-53BA-407B-B480-89518985F945}" type="datetimeFigureOut">
              <a:rPr lang="en-US" smtClean="0"/>
              <a:pPr>
                <a:defRPr/>
              </a:pPr>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CAC8229-5943-44AE-8ED7-4F65D3FAF6A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2022"/>
            <a:ext cx="7851648" cy="2158313"/>
          </a:xfrm>
        </p:spPr>
        <p:txBody>
          <a:bodyPr/>
          <a:lstStyle/>
          <a:p>
            <a:pPr fontAlgn="auto">
              <a:spcAft>
                <a:spcPts val="0"/>
              </a:spcAft>
              <a:defRPr/>
            </a:pPr>
            <a:r>
              <a:rPr lang="en-US" b="1" dirty="0" smtClean="0"/>
              <a:t>Chapter 6</a:t>
            </a:r>
            <a:r>
              <a:rPr lang="en-US" dirty="0" smtClean="0"/>
              <a:t/>
            </a:r>
            <a:br>
              <a:rPr lang="en-US" dirty="0" smtClean="0"/>
            </a:br>
            <a:endParaRPr lang="en-US" dirty="0"/>
          </a:p>
        </p:txBody>
      </p:sp>
      <p:sp>
        <p:nvSpPr>
          <p:cNvPr id="14338" name="Subtitle 2"/>
          <p:cNvSpPr>
            <a:spLocks noGrp="1"/>
          </p:cNvSpPr>
          <p:nvPr>
            <p:ph type="subTitle" idx="1"/>
          </p:nvPr>
        </p:nvSpPr>
        <p:spPr>
          <a:xfrm>
            <a:off x="1371600" y="2471351"/>
            <a:ext cx="6400800" cy="3167449"/>
          </a:xfrm>
        </p:spPr>
        <p:txBody>
          <a:bodyPr>
            <a:normAutofit/>
          </a:bodyPr>
          <a:lstStyle/>
          <a:p>
            <a:pPr marR="0"/>
            <a:r>
              <a:rPr lang="en-US" sz="3600" b="1" dirty="0" smtClean="0">
                <a:solidFill>
                  <a:srgbClr val="0070C0"/>
                </a:solidFill>
              </a:rPr>
              <a:t>Qualitative Research Techniques</a:t>
            </a:r>
          </a:p>
        </p:txBody>
      </p:sp>
      <p:sp>
        <p:nvSpPr>
          <p:cNvPr id="8" name="Slide Number Placeholder 8"/>
          <p:cNvSpPr>
            <a:spLocks noGrp="1"/>
          </p:cNvSpPr>
          <p:nvPr>
            <p:ph type="sldNum" sz="quarter" idx="12"/>
          </p:nvPr>
        </p:nvSpPr>
        <p:spPr>
          <a:xfrm>
            <a:off x="8027988" y="6248400"/>
            <a:ext cx="762000" cy="365125"/>
          </a:xfrm>
        </p:spPr>
        <p:txBody>
          <a:bodyPr/>
          <a:lstStyle/>
          <a:p>
            <a:pPr>
              <a:defRPr/>
            </a:pPr>
            <a:fld id="{D90523DA-8811-4CB4-A1F2-D8ED3A7A7889}" type="slidenum">
              <a:rPr lang="en-US"/>
              <a:pPr>
                <a:defRPr/>
              </a:pPr>
              <a:t>1</a:t>
            </a:fld>
            <a:endParaRPr lang="en-US" dirty="0"/>
          </a:p>
        </p:txBody>
      </p:sp>
      <p:sp>
        <p:nvSpPr>
          <p:cNvPr id="14339" name="Rectangle 6"/>
          <p:cNvSpPr>
            <a:spLocks noChangeArrowheads="1"/>
          </p:cNvSpPr>
          <p:nvPr/>
        </p:nvSpPr>
        <p:spPr bwMode="auto">
          <a:xfrm>
            <a:off x="2905125" y="6345238"/>
            <a:ext cx="2986088" cy="276225"/>
          </a:xfrm>
          <a:prstGeom prst="rect">
            <a:avLst/>
          </a:prstGeom>
          <a:noFill/>
          <a:ln w="9525">
            <a:noFill/>
            <a:miter lim="800000"/>
            <a:headEnd/>
            <a:tailEnd/>
          </a:ln>
        </p:spPr>
        <p:txBody>
          <a:bodyPr wrap="none">
            <a:prstTxWarp prst="textNoShape">
              <a:avLst/>
            </a:prstTxWarp>
            <a:spAutoFit/>
          </a:bodyPr>
          <a:lstStyle/>
          <a:p>
            <a:r>
              <a:rPr lang="en-US" sz="1200" dirty="0">
                <a:latin typeface="Constantia" pitchFamily="-72" charset="0"/>
              </a:rPr>
              <a:t>Copyright © 2014 Pearson Education, Inc.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457200" y="274638"/>
            <a:ext cx="8229600" cy="45719"/>
          </a:xfrm>
        </p:spPr>
        <p:txBody>
          <a:bodyPr>
            <a:normAutofit fontScale="90000"/>
          </a:bodyPr>
          <a:lstStyle/>
          <a:p>
            <a:endParaRPr lang="en-US" dirty="0" smtClean="0"/>
          </a:p>
        </p:txBody>
      </p:sp>
      <p:sp>
        <p:nvSpPr>
          <p:cNvPr id="36866" name="Content Placeholder 2"/>
          <p:cNvSpPr>
            <a:spLocks noGrp="1"/>
          </p:cNvSpPr>
          <p:nvPr>
            <p:ph idx="1"/>
          </p:nvPr>
        </p:nvSpPr>
        <p:spPr>
          <a:xfrm>
            <a:off x="457200" y="320358"/>
            <a:ext cx="8229600" cy="5805806"/>
          </a:xfrm>
        </p:spPr>
        <p:txBody>
          <a:bodyPr/>
          <a:lstStyle/>
          <a:p>
            <a:pPr>
              <a:buNone/>
            </a:pPr>
            <a:r>
              <a:rPr lang="en-US" b="1" dirty="0" smtClean="0">
                <a:solidFill>
                  <a:srgbClr val="7030A0"/>
                </a:solidFill>
              </a:rPr>
              <a:t>3- Structured versus unstructured</a:t>
            </a:r>
          </a:p>
          <a:p>
            <a:pPr>
              <a:buNone/>
            </a:pPr>
            <a:r>
              <a:rPr lang="en-US" b="1" dirty="0" smtClean="0"/>
              <a:t>-Structured</a:t>
            </a:r>
            <a:r>
              <a:rPr lang="en-US" dirty="0" smtClean="0"/>
              <a:t>—researcher identifies beforehand which behaviors are to be observed and recorded  (often there is a checklist).</a:t>
            </a:r>
          </a:p>
          <a:p>
            <a:pPr>
              <a:buNone/>
            </a:pPr>
            <a:r>
              <a:rPr lang="en-US" b="1" dirty="0" smtClean="0"/>
              <a:t>-Unstructured</a:t>
            </a:r>
            <a:r>
              <a:rPr lang="en-US" dirty="0" smtClean="0"/>
              <a:t>—all behavior is observed, and the observer determines what is to be recorded.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flipV="1">
            <a:off x="457200" y="374409"/>
            <a:ext cx="8229600" cy="45719"/>
          </a:xfrm>
        </p:spPr>
        <p:txBody>
          <a:bodyPr>
            <a:normAutofit fontScale="90000"/>
          </a:bodyPr>
          <a:lstStyle/>
          <a:p>
            <a:endParaRPr lang="en-US" dirty="0" smtClean="0"/>
          </a:p>
        </p:txBody>
      </p:sp>
      <p:sp>
        <p:nvSpPr>
          <p:cNvPr id="38914" name="Content Placeholder 2"/>
          <p:cNvSpPr>
            <a:spLocks noGrp="1"/>
          </p:cNvSpPr>
          <p:nvPr>
            <p:ph idx="1"/>
          </p:nvPr>
        </p:nvSpPr>
        <p:spPr>
          <a:xfrm>
            <a:off x="457200" y="733168"/>
            <a:ext cx="8229600" cy="5392995"/>
          </a:xfrm>
        </p:spPr>
        <p:txBody>
          <a:bodyPr/>
          <a:lstStyle/>
          <a:p>
            <a:pPr>
              <a:buNone/>
            </a:pPr>
            <a:r>
              <a:rPr lang="en-US" b="1" dirty="0" smtClean="0">
                <a:solidFill>
                  <a:srgbClr val="7030A0"/>
                </a:solidFill>
              </a:rPr>
              <a:t>4- In situ versus invented;</a:t>
            </a:r>
          </a:p>
          <a:p>
            <a:pPr>
              <a:buNone/>
            </a:pPr>
            <a:r>
              <a:rPr lang="en-US" b="1" dirty="0" smtClean="0"/>
              <a:t>-In situ </a:t>
            </a:r>
            <a:r>
              <a:rPr lang="en-US" dirty="0" smtClean="0"/>
              <a:t>observation:  the researcher observes the behavior exactly as it happens.</a:t>
            </a:r>
          </a:p>
          <a:p>
            <a:pPr>
              <a:buNone/>
            </a:pPr>
            <a:r>
              <a:rPr lang="en-US" b="1" dirty="0" smtClean="0"/>
              <a:t>-Invented </a:t>
            </a:r>
            <a:r>
              <a:rPr lang="en-US" dirty="0" smtClean="0"/>
              <a:t>observation:  the researcher creates the situation.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57200" y="436604"/>
            <a:ext cx="8229600" cy="981033"/>
          </a:xfrm>
        </p:spPr>
        <p:txBody>
          <a:bodyPr>
            <a:normAutofit fontScale="90000"/>
          </a:bodyPr>
          <a:lstStyle/>
          <a:p>
            <a:r>
              <a:rPr lang="en-US" sz="4000" b="1" dirty="0" smtClean="0">
                <a:solidFill>
                  <a:srgbClr val="FF0000"/>
                </a:solidFill>
              </a:rPr>
              <a:t>Appropriate conditions for use of observation</a:t>
            </a:r>
            <a:r>
              <a:rPr lang="en-US" dirty="0" smtClean="0"/>
              <a:t/>
            </a:r>
            <a:br>
              <a:rPr lang="en-US" dirty="0" smtClean="0"/>
            </a:br>
            <a:endParaRPr lang="en-US" dirty="0" smtClean="0"/>
          </a:p>
        </p:txBody>
      </p:sp>
      <p:sp>
        <p:nvSpPr>
          <p:cNvPr id="40962" name="Content Placeholder 2"/>
          <p:cNvSpPr>
            <a:spLocks noGrp="1"/>
          </p:cNvSpPr>
          <p:nvPr>
            <p:ph idx="1"/>
          </p:nvPr>
        </p:nvSpPr>
        <p:spPr/>
        <p:txBody>
          <a:bodyPr>
            <a:normAutofit/>
          </a:bodyPr>
          <a:lstStyle/>
          <a:p>
            <a:pPr lvl="1">
              <a:buNone/>
            </a:pPr>
            <a:r>
              <a:rPr lang="en-US" dirty="0" smtClean="0"/>
              <a:t>•Certain conditions must be met before a researcher can successfully use observation as a marketing research tool; the event must occur during a relatively short time interval, and the observed behavior must occur in a public setting.</a:t>
            </a:r>
          </a:p>
          <a:p>
            <a:pPr lvl="1">
              <a:buNone/>
            </a:pPr>
            <a:r>
              <a:rPr lang="en-US" b="1" dirty="0" smtClean="0">
                <a:solidFill>
                  <a:srgbClr val="0070C0"/>
                </a:solidFill>
              </a:rPr>
              <a:t>•Short time interval</a:t>
            </a:r>
            <a:r>
              <a:rPr lang="en-US" dirty="0" smtClean="0"/>
              <a:t>—event must begin and end in a reasonably short time.  You cannot </a:t>
            </a:r>
            <a:r>
              <a:rPr lang="ja-JP" altLang="en-US" smtClean="0">
                <a:ea typeface="HGP明朝E" charset="-128"/>
                <a:cs typeface="HGP明朝E" charset="-128"/>
              </a:rPr>
              <a:t>“</a:t>
            </a:r>
            <a:r>
              <a:rPr lang="en-US" altLang="ja-JP" dirty="0" smtClean="0">
                <a:ea typeface="HGP明朝E" charset="-128"/>
                <a:cs typeface="HGP明朝E" charset="-128"/>
              </a:rPr>
              <a:t>observe</a:t>
            </a:r>
            <a:r>
              <a:rPr lang="ja-JP" altLang="en-US" smtClean="0">
                <a:ea typeface="HGP明朝E" charset="-128"/>
                <a:cs typeface="HGP明朝E" charset="-128"/>
              </a:rPr>
              <a:t>”</a:t>
            </a:r>
            <a:r>
              <a:rPr lang="en-US" altLang="ja-JP" dirty="0" smtClean="0">
                <a:ea typeface="HGP明朝E" charset="-128"/>
                <a:cs typeface="HGP明朝E" charset="-128"/>
              </a:rPr>
              <a:t> a process of purchasing that lasts months.</a:t>
            </a:r>
          </a:p>
          <a:p>
            <a:pPr>
              <a:buNone/>
            </a:pPr>
            <a:r>
              <a:rPr lang="en-US" sz="2800" b="1" dirty="0" smtClean="0">
                <a:ea typeface="HGP明朝E" charset="-128"/>
              </a:rPr>
              <a:t>     Example;</a:t>
            </a:r>
            <a:r>
              <a:rPr lang="en-US" sz="2800" dirty="0" smtClean="0">
                <a:ea typeface="HGP明朝E" charset="-128"/>
              </a:rPr>
              <a:t> shopping trip in a super market.</a:t>
            </a:r>
            <a:endParaRPr lang="en-US" sz="28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72995"/>
            <a:ext cx="8229600" cy="101643"/>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5851525"/>
          </a:xfrm>
        </p:spPr>
        <p:txBody>
          <a:bodyPr>
            <a:normAutofit lnSpcReduction="10000"/>
          </a:bodyPr>
          <a:lstStyle/>
          <a:p>
            <a:pPr lvl="1">
              <a:buNone/>
            </a:pPr>
            <a:r>
              <a:rPr lang="en-US" b="1" dirty="0" smtClean="0">
                <a:solidFill>
                  <a:srgbClr val="0070C0"/>
                </a:solidFill>
              </a:rPr>
              <a:t>•Public behavior</a:t>
            </a:r>
            <a:r>
              <a:rPr lang="en-US" dirty="0" smtClean="0"/>
              <a:t>—cannot observe private behaviors.</a:t>
            </a:r>
          </a:p>
          <a:p>
            <a:pPr lvl="1">
              <a:buNone/>
            </a:pPr>
            <a:r>
              <a:rPr lang="en-US" dirty="0" smtClean="0"/>
              <a:t>-</a:t>
            </a:r>
            <a:r>
              <a:rPr lang="en-US" b="1" dirty="0" smtClean="0"/>
              <a:t>Public behavior </a:t>
            </a:r>
            <a:r>
              <a:rPr lang="en-US" dirty="0" smtClean="0"/>
              <a:t>refers to behavior that occurs in a setting he researcher can readily observe such as shopping in a grocery store or with </a:t>
            </a:r>
            <a:r>
              <a:rPr lang="en-US" dirty="0" err="1" smtClean="0"/>
              <a:t>childern</a:t>
            </a:r>
            <a:r>
              <a:rPr lang="en-US" dirty="0" smtClean="0"/>
              <a:t> in a department store.</a:t>
            </a:r>
          </a:p>
          <a:p>
            <a:pPr lvl="1">
              <a:buNone/>
            </a:pPr>
            <a:endParaRPr lang="en-US" dirty="0" smtClean="0"/>
          </a:p>
          <a:p>
            <a:pPr lvl="1">
              <a:buNone/>
            </a:pPr>
            <a:r>
              <a:rPr lang="en-US" b="1" dirty="0" smtClean="0">
                <a:solidFill>
                  <a:srgbClr val="0070C0"/>
                </a:solidFill>
              </a:rPr>
              <a:t>•Faulty recall conditions</a:t>
            </a:r>
            <a:r>
              <a:rPr lang="en-US" dirty="0" smtClean="0"/>
              <a:t>—behaviors are so </a:t>
            </a:r>
            <a:r>
              <a:rPr lang="ja-JP" altLang="en-US" smtClean="0">
                <a:ea typeface="HGP明朝E" charset="-128"/>
                <a:cs typeface="HGP明朝E" charset="-128"/>
              </a:rPr>
              <a:t>“</a:t>
            </a:r>
            <a:r>
              <a:rPr lang="en-US" altLang="ja-JP" dirty="0" smtClean="0">
                <a:ea typeface="HGP明朝E" charset="-128"/>
                <a:cs typeface="HGP明朝E" charset="-128"/>
              </a:rPr>
              <a:t>automatic</a:t>
            </a:r>
            <a:r>
              <a:rPr lang="ja-JP" altLang="en-US" smtClean="0">
                <a:ea typeface="HGP明朝E" charset="-128"/>
                <a:cs typeface="HGP明朝E" charset="-128"/>
              </a:rPr>
              <a:t>”</a:t>
            </a:r>
            <a:r>
              <a:rPr lang="en-US" altLang="ja-JP" dirty="0" smtClean="0">
                <a:ea typeface="HGP明朝E" charset="-128"/>
                <a:cs typeface="HGP明朝E" charset="-128"/>
              </a:rPr>
              <a:t> that consumer cannot recall them.</a:t>
            </a:r>
          </a:p>
          <a:p>
            <a:pPr lvl="1">
              <a:buNone/>
            </a:pPr>
            <a:r>
              <a:rPr lang="en-US" altLang="ja-JP" b="1" u="sng" dirty="0" smtClean="0">
                <a:ea typeface="HGP明朝E" charset="-128"/>
                <a:cs typeface="HGP明朝E" charset="-128"/>
              </a:rPr>
              <a:t>Example; </a:t>
            </a:r>
            <a:r>
              <a:rPr lang="en-US" altLang="ja-JP" dirty="0" smtClean="0">
                <a:ea typeface="HGP明朝E" charset="-128"/>
                <a:cs typeface="HGP明朝E" charset="-128"/>
              </a:rPr>
              <a:t>people cannot recall accurately how many times they looked at their wristwatch while waiting in a long line to buy a ticket to a best-selling movie.</a:t>
            </a:r>
          </a:p>
          <a:p>
            <a:pPr lvl="1">
              <a:buNone/>
            </a:pPr>
            <a:endParaRPr lang="en-US" altLang="ja-JP" dirty="0" smtClean="0">
              <a:ea typeface="HGP明朝E" charset="-128"/>
              <a:cs typeface="HGP明朝E" charset="-128"/>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7200" y="274638"/>
            <a:ext cx="8229600" cy="45719"/>
          </a:xfrm>
        </p:spPr>
        <p:txBody>
          <a:bodyPr>
            <a:normAutofit fontScale="90000"/>
          </a:bodyPr>
          <a:lstStyle/>
          <a:p>
            <a:endParaRPr lang="en-US" dirty="0" smtClean="0"/>
          </a:p>
        </p:txBody>
      </p:sp>
      <p:sp>
        <p:nvSpPr>
          <p:cNvPr id="43010" name="Content Placeholder 2"/>
          <p:cNvSpPr>
            <a:spLocks noGrp="1"/>
          </p:cNvSpPr>
          <p:nvPr>
            <p:ph idx="1"/>
          </p:nvPr>
        </p:nvSpPr>
        <p:spPr>
          <a:xfrm>
            <a:off x="457200" y="320357"/>
            <a:ext cx="8229600" cy="5805807"/>
          </a:xfrm>
        </p:spPr>
        <p:txBody>
          <a:bodyPr/>
          <a:lstStyle/>
          <a:p>
            <a:r>
              <a:rPr lang="en-US" b="1" dirty="0" smtClean="0">
                <a:solidFill>
                  <a:srgbClr val="00B050"/>
                </a:solidFill>
              </a:rPr>
              <a:t>Advantages of observational data</a:t>
            </a:r>
          </a:p>
          <a:p>
            <a:pPr lvl="1">
              <a:buNone/>
            </a:pPr>
            <a:r>
              <a:rPr lang="en-US" dirty="0" smtClean="0"/>
              <a:t>1-Insight into actual, not reported, behaviors</a:t>
            </a:r>
          </a:p>
          <a:p>
            <a:pPr lvl="1">
              <a:buNone/>
            </a:pPr>
            <a:r>
              <a:rPr lang="en-US" dirty="0" smtClean="0"/>
              <a:t>2-No chance for recall error</a:t>
            </a:r>
          </a:p>
          <a:p>
            <a:pPr lvl="1">
              <a:buNone/>
            </a:pPr>
            <a:r>
              <a:rPr lang="en-US" dirty="0" smtClean="0"/>
              <a:t>3-Better accuracy</a:t>
            </a:r>
          </a:p>
          <a:p>
            <a:pPr lvl="1">
              <a:buNone/>
            </a:pPr>
            <a:r>
              <a:rPr lang="en-US" dirty="0" smtClean="0"/>
              <a:t>4-Less cost</a:t>
            </a:r>
          </a:p>
          <a:p>
            <a:r>
              <a:rPr lang="en-US" b="1" dirty="0" smtClean="0">
                <a:solidFill>
                  <a:srgbClr val="00B050"/>
                </a:solidFill>
              </a:rPr>
              <a:t>Limitations of observational data</a:t>
            </a:r>
          </a:p>
          <a:p>
            <a:pPr lvl="1">
              <a:buNone/>
            </a:pPr>
            <a:r>
              <a:rPr lang="en-US" dirty="0" smtClean="0"/>
              <a:t>1-Small number of subjects</a:t>
            </a:r>
          </a:p>
          <a:p>
            <a:pPr lvl="1">
              <a:buNone/>
            </a:pPr>
            <a:r>
              <a:rPr lang="en-US" dirty="0" smtClean="0"/>
              <a:t>2-Subjective interpretations</a:t>
            </a:r>
          </a:p>
          <a:p>
            <a:pPr lvl="1">
              <a:buNone/>
            </a:pPr>
            <a:r>
              <a:rPr lang="en-US" dirty="0" smtClean="0"/>
              <a:t>3-Inability to pry beneath the behavior observed</a:t>
            </a:r>
          </a:p>
          <a:p>
            <a:pPr lvl="1">
              <a:buNone/>
            </a:pPr>
            <a:r>
              <a:rPr lang="en-US" dirty="0" smtClean="0"/>
              <a:t>4-Motivations, attitudes, and other internal conditions are unobserved</a:t>
            </a:r>
            <a:endParaRPr lang="en-US" altLang="ja-JP" dirty="0" smtClean="0">
              <a:ea typeface="HGP明朝E" charset="-128"/>
              <a:cs typeface="HGP明朝E" charset="-128"/>
            </a:endParaRPr>
          </a:p>
          <a:p>
            <a:pPr lvl="1">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457200" y="0"/>
            <a:ext cx="8229600" cy="1062681"/>
          </a:xfrm>
        </p:spPr>
        <p:txBody>
          <a:bodyPr/>
          <a:lstStyle/>
          <a:p>
            <a:r>
              <a:rPr lang="en-US" b="1" dirty="0" smtClean="0">
                <a:solidFill>
                  <a:srgbClr val="FF0000"/>
                </a:solidFill>
              </a:rPr>
              <a:t>Focus Groups</a:t>
            </a:r>
          </a:p>
        </p:txBody>
      </p:sp>
      <p:sp>
        <p:nvSpPr>
          <p:cNvPr id="47106" name="Content Placeholder 2"/>
          <p:cNvSpPr>
            <a:spLocks noGrp="1"/>
          </p:cNvSpPr>
          <p:nvPr>
            <p:ph idx="1"/>
          </p:nvPr>
        </p:nvSpPr>
        <p:spPr>
          <a:xfrm>
            <a:off x="457200" y="930876"/>
            <a:ext cx="8229600" cy="5195287"/>
          </a:xfrm>
        </p:spPr>
        <p:txBody>
          <a:bodyPr/>
          <a:lstStyle/>
          <a:p>
            <a:r>
              <a:rPr lang="en-US" b="1" dirty="0" smtClean="0">
                <a:solidFill>
                  <a:srgbClr val="FF00FF"/>
                </a:solidFill>
              </a:rPr>
              <a:t>Focus groups </a:t>
            </a:r>
            <a:r>
              <a:rPr lang="en-US" dirty="0" smtClean="0"/>
              <a:t>are small groups of people brought together and guided by a moderator through an unstructured, spontaneous discussion for the purpose of gaining information relevant to the research problem.</a:t>
            </a:r>
          </a:p>
          <a:p>
            <a:pPr>
              <a:buNone/>
            </a:pPr>
            <a:endParaRPr lang="en-US" dirty="0" smtClean="0"/>
          </a:p>
          <a:p>
            <a:r>
              <a:rPr lang="en-US" b="1" dirty="0" smtClean="0"/>
              <a:t>Focus groups </a:t>
            </a:r>
            <a:r>
              <a:rPr lang="en-US" dirty="0" smtClean="0"/>
              <a:t>represent a useful technique for gathering information from a limited sample of respondent.</a:t>
            </a:r>
          </a:p>
          <a:p>
            <a:pPr>
              <a:buNone/>
            </a:pPr>
            <a:endParaRPr lang="en-US" b="1" dirty="0" smtClean="0"/>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Information from Focus group </a:t>
            </a:r>
            <a:r>
              <a:rPr lang="en-US" dirty="0" smtClean="0"/>
              <a:t>can be used to generate ideas, to learn the respondents ,</a:t>
            </a:r>
          </a:p>
          <a:p>
            <a:pPr>
              <a:buNone/>
            </a:pPr>
            <a:r>
              <a:rPr lang="en-US" dirty="0" smtClean="0"/>
              <a:t>” vocabulary” when relating to certain type of product, or to gain some insights into basic needs and attitudes.</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457200" y="274638"/>
            <a:ext cx="8229600" cy="606811"/>
          </a:xfrm>
        </p:spPr>
        <p:txBody>
          <a:bodyPr>
            <a:normAutofit fontScale="90000"/>
          </a:bodyPr>
          <a:lstStyle/>
          <a:p>
            <a:r>
              <a:rPr lang="en-US" b="1" dirty="0" smtClean="0">
                <a:solidFill>
                  <a:srgbClr val="00B050"/>
                </a:solidFill>
              </a:rPr>
              <a:t>How Focus Group Work</a:t>
            </a:r>
          </a:p>
        </p:txBody>
      </p:sp>
      <p:sp>
        <p:nvSpPr>
          <p:cNvPr id="49154" name="Content Placeholder 2"/>
          <p:cNvSpPr>
            <a:spLocks noGrp="1"/>
          </p:cNvSpPr>
          <p:nvPr>
            <p:ph idx="1"/>
          </p:nvPr>
        </p:nvSpPr>
        <p:spPr>
          <a:xfrm>
            <a:off x="457200" y="881450"/>
            <a:ext cx="8229600" cy="5244714"/>
          </a:xfrm>
        </p:spPr>
        <p:txBody>
          <a:bodyPr>
            <a:normAutofit lnSpcReduction="10000"/>
          </a:bodyPr>
          <a:lstStyle/>
          <a:p>
            <a:r>
              <a:rPr lang="en-US" b="1" dirty="0" smtClean="0"/>
              <a:t>Types of Focus Groups;</a:t>
            </a:r>
          </a:p>
          <a:p>
            <a:pPr>
              <a:buNone/>
            </a:pPr>
            <a:r>
              <a:rPr lang="en-US" b="1" dirty="0" smtClean="0">
                <a:solidFill>
                  <a:srgbClr val="7030A0"/>
                </a:solidFill>
              </a:rPr>
              <a:t>1-Traditional</a:t>
            </a:r>
            <a:r>
              <a:rPr lang="en-US" dirty="0" smtClean="0">
                <a:solidFill>
                  <a:srgbClr val="7030A0"/>
                </a:solidFill>
              </a:rPr>
              <a:t>: </a:t>
            </a:r>
            <a:r>
              <a:rPr lang="en-US" dirty="0" smtClean="0"/>
              <a:t>Select 6 to 12 persons and meet in a dedicated room with one-way mirror for client viewing, for about two hours.</a:t>
            </a:r>
            <a:endParaRPr lang="ar-KW" dirty="0" smtClean="0"/>
          </a:p>
          <a:p>
            <a:pPr>
              <a:buNone/>
            </a:pPr>
            <a:r>
              <a:rPr lang="en-US" b="1" dirty="0" smtClean="0">
                <a:solidFill>
                  <a:srgbClr val="7030A0"/>
                </a:solidFill>
              </a:rPr>
              <a:t>2-Contemporary</a:t>
            </a:r>
            <a:r>
              <a:rPr lang="en-US" dirty="0" smtClean="0"/>
              <a:t>: Online and the client can observe the online activity from remote locations; may have 25 or even 50 respondents; allow client interaction; may take place in nontraditional locations.</a:t>
            </a:r>
          </a:p>
          <a:p>
            <a:pPr>
              <a:buNone/>
            </a:pPr>
            <a:r>
              <a:rPr lang="en-US" dirty="0" smtClean="0"/>
              <a:t>-Focus group participant are guided by </a:t>
            </a:r>
            <a:r>
              <a:rPr lang="en-US" b="1" dirty="0" smtClean="0"/>
              <a:t>Moderator.</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457200" y="274638"/>
            <a:ext cx="8229600" cy="45719"/>
          </a:xfrm>
        </p:spPr>
        <p:txBody>
          <a:bodyPr>
            <a:normAutofit fontScale="90000"/>
          </a:bodyPr>
          <a:lstStyle/>
          <a:p>
            <a:endParaRPr lang="en-US" dirty="0" smtClean="0"/>
          </a:p>
        </p:txBody>
      </p:sp>
      <p:sp>
        <p:nvSpPr>
          <p:cNvPr id="53250" name="Content Placeholder 2"/>
          <p:cNvSpPr>
            <a:spLocks noGrp="1"/>
          </p:cNvSpPr>
          <p:nvPr>
            <p:ph idx="1"/>
          </p:nvPr>
        </p:nvSpPr>
        <p:spPr>
          <a:xfrm>
            <a:off x="457200" y="568412"/>
            <a:ext cx="8229600" cy="5557752"/>
          </a:xfrm>
        </p:spPr>
        <p:txBody>
          <a:bodyPr>
            <a:normAutofit fontScale="92500"/>
          </a:bodyPr>
          <a:lstStyle/>
          <a:p>
            <a:r>
              <a:rPr lang="en-US" b="1" dirty="0" smtClean="0"/>
              <a:t>Moderator</a:t>
            </a:r>
            <a:r>
              <a:rPr lang="en-US" dirty="0" smtClean="0"/>
              <a:t>: responsible for creating the correct atmosphere in the group and guiding discussion.</a:t>
            </a:r>
          </a:p>
          <a:p>
            <a:pPr>
              <a:buNone/>
            </a:pPr>
            <a:endParaRPr lang="en-US" dirty="0" smtClean="0"/>
          </a:p>
          <a:p>
            <a:r>
              <a:rPr lang="en-US" dirty="0" smtClean="0"/>
              <a:t>Focus group company principals are sometime referred to as </a:t>
            </a:r>
            <a:r>
              <a:rPr lang="en-US" b="1" dirty="0" smtClean="0"/>
              <a:t>Qualitative research consultants (QRC).</a:t>
            </a:r>
          </a:p>
          <a:p>
            <a:pPr>
              <a:buNone/>
            </a:pPr>
            <a:endParaRPr lang="en-US" dirty="0" smtClean="0"/>
          </a:p>
          <a:p>
            <a:r>
              <a:rPr lang="en-US" b="1" dirty="0" smtClean="0"/>
              <a:t>The QRC prepares a Focus group report</a:t>
            </a:r>
            <a:r>
              <a:rPr lang="en-US" dirty="0" smtClean="0"/>
              <a:t>: summarizes the information provided by the focus group participants relative to the research questions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2540"/>
          </a:xfrm>
        </p:spPr>
        <p:txBody>
          <a:bodyPr>
            <a:normAutofit fontScale="90000"/>
          </a:bodyPr>
          <a:lstStyle/>
          <a:p>
            <a:endParaRPr lang="en-US" dirty="0"/>
          </a:p>
        </p:txBody>
      </p:sp>
      <p:sp>
        <p:nvSpPr>
          <p:cNvPr id="3" name="Content Placeholder 2"/>
          <p:cNvSpPr>
            <a:spLocks noGrp="1"/>
          </p:cNvSpPr>
          <p:nvPr>
            <p:ph idx="1"/>
          </p:nvPr>
        </p:nvSpPr>
        <p:spPr>
          <a:xfrm>
            <a:off x="457200" y="576650"/>
            <a:ext cx="8229600" cy="5549514"/>
          </a:xfrm>
        </p:spPr>
        <p:txBody>
          <a:bodyPr>
            <a:normAutofit lnSpcReduction="10000"/>
          </a:bodyPr>
          <a:lstStyle/>
          <a:p>
            <a:r>
              <a:rPr lang="en-US" b="1" u="sng" dirty="0" smtClean="0"/>
              <a:t>Two factors are crucial when analyzing the data:</a:t>
            </a:r>
          </a:p>
          <a:p>
            <a:pPr>
              <a:buNone/>
            </a:pPr>
            <a:r>
              <a:rPr lang="en-US" dirty="0" smtClean="0"/>
              <a:t>1-Some sense must be made by translating the statements of participants into categories or themes and then reporting the degree of consensus apparent in the focus group.</a:t>
            </a:r>
          </a:p>
          <a:p>
            <a:pPr>
              <a:buNone/>
            </a:pPr>
            <a:r>
              <a:rPr lang="en-US" dirty="0" smtClean="0"/>
              <a:t>2-The demographic and buyer behavior characteristic of focus group participants should be judged against the target market profile to assess to what degree the group represent the target market.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b="1" u="sng" dirty="0" smtClean="0">
                <a:solidFill>
                  <a:srgbClr val="FF0000"/>
                </a:solidFill>
              </a:rPr>
              <a:t>Learning Objectives</a:t>
            </a:r>
          </a:p>
        </p:txBody>
      </p:sp>
      <p:sp>
        <p:nvSpPr>
          <p:cNvPr id="16386" name="Content Placeholder 2"/>
          <p:cNvSpPr>
            <a:spLocks noGrp="1"/>
          </p:cNvSpPr>
          <p:nvPr>
            <p:ph idx="1"/>
          </p:nvPr>
        </p:nvSpPr>
        <p:spPr/>
        <p:txBody>
          <a:bodyPr/>
          <a:lstStyle/>
          <a:p>
            <a:r>
              <a:rPr lang="en-US" dirty="0" smtClean="0"/>
              <a:t>To understand basic difference between quantitative and qualitative research techniques</a:t>
            </a:r>
          </a:p>
          <a:p>
            <a:r>
              <a:rPr lang="en-US" dirty="0" smtClean="0"/>
              <a:t>To learn the pros and cons of using observation as a means of gathering data</a:t>
            </a:r>
          </a:p>
          <a:p>
            <a:r>
              <a:rPr lang="en-US" dirty="0" smtClean="0"/>
              <a:t>To discover what focus groups are and how they are conducted and analyzed</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457200" y="274638"/>
            <a:ext cx="8229600" cy="45719"/>
          </a:xfrm>
        </p:spPr>
        <p:txBody>
          <a:bodyPr>
            <a:normAutofit fontScale="90000"/>
          </a:bodyPr>
          <a:lstStyle/>
          <a:p>
            <a:endParaRPr lang="en-US" dirty="0" smtClean="0"/>
          </a:p>
        </p:txBody>
      </p:sp>
      <p:sp>
        <p:nvSpPr>
          <p:cNvPr id="55298" name="Content Placeholder 2"/>
          <p:cNvSpPr>
            <a:spLocks noGrp="1"/>
          </p:cNvSpPr>
          <p:nvPr>
            <p:ph idx="1"/>
          </p:nvPr>
        </p:nvSpPr>
        <p:spPr>
          <a:xfrm>
            <a:off x="457200" y="320358"/>
            <a:ext cx="8229600" cy="5805806"/>
          </a:xfrm>
        </p:spPr>
        <p:txBody>
          <a:bodyPr>
            <a:normAutofit fontScale="92500" lnSpcReduction="10000"/>
          </a:bodyPr>
          <a:lstStyle/>
          <a:p>
            <a:r>
              <a:rPr lang="en-US" b="1" dirty="0" smtClean="0">
                <a:solidFill>
                  <a:srgbClr val="00B050"/>
                </a:solidFill>
              </a:rPr>
              <a:t>Online focus group</a:t>
            </a:r>
            <a:r>
              <a:rPr lang="en-US" dirty="0" smtClean="0">
                <a:solidFill>
                  <a:srgbClr val="00B050"/>
                </a:solidFill>
              </a:rPr>
              <a:t>: </a:t>
            </a:r>
            <a:r>
              <a:rPr lang="en-US" dirty="0" smtClean="0"/>
              <a:t>a form of contemporary focus groups, one in which the respondents and/or clients communicate and/or observe by use of the Internet.</a:t>
            </a:r>
          </a:p>
          <a:p>
            <a:r>
              <a:rPr lang="en-US" b="1" u="sng" dirty="0" smtClean="0"/>
              <a:t>Advantages:</a:t>
            </a:r>
          </a:p>
          <a:p>
            <a:pPr lvl="1">
              <a:buNone/>
            </a:pPr>
            <a:r>
              <a:rPr lang="en-US" dirty="0" smtClean="0"/>
              <a:t>1-No physical setup is necessary.</a:t>
            </a:r>
          </a:p>
          <a:p>
            <a:pPr lvl="1">
              <a:buNone/>
            </a:pPr>
            <a:r>
              <a:rPr lang="en-US" dirty="0" smtClean="0"/>
              <a:t>2-Transcripts are captured on file in real time.</a:t>
            </a:r>
          </a:p>
          <a:p>
            <a:pPr lvl="1">
              <a:buNone/>
            </a:pPr>
            <a:r>
              <a:rPr lang="en-US" dirty="0" smtClean="0"/>
              <a:t>3-Participants can be in widely separated geographical areas.</a:t>
            </a:r>
          </a:p>
          <a:p>
            <a:pPr lvl="1">
              <a:buNone/>
            </a:pPr>
            <a:r>
              <a:rPr lang="en-US" dirty="0" smtClean="0"/>
              <a:t>4-Participants are comfortable in their home or office environments.</a:t>
            </a:r>
          </a:p>
          <a:p>
            <a:pPr lvl="1">
              <a:buNone/>
            </a:pPr>
            <a:r>
              <a:rPr lang="en-US" dirty="0" smtClean="0"/>
              <a:t>5-The moderator can exchange private messages with individual participants.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457200" y="274638"/>
            <a:ext cx="8229600" cy="45719"/>
          </a:xfrm>
        </p:spPr>
        <p:txBody>
          <a:bodyPr>
            <a:normAutofit fontScale="90000"/>
          </a:bodyPr>
          <a:lstStyle/>
          <a:p>
            <a:endParaRPr lang="en-US" dirty="0" smtClean="0"/>
          </a:p>
        </p:txBody>
      </p:sp>
      <p:sp>
        <p:nvSpPr>
          <p:cNvPr id="59394" name="Content Placeholder 2"/>
          <p:cNvSpPr>
            <a:spLocks noGrp="1"/>
          </p:cNvSpPr>
          <p:nvPr>
            <p:ph idx="1"/>
          </p:nvPr>
        </p:nvSpPr>
        <p:spPr>
          <a:xfrm>
            <a:off x="457200" y="274638"/>
            <a:ext cx="8229600" cy="5851525"/>
          </a:xfrm>
        </p:spPr>
        <p:txBody>
          <a:bodyPr/>
          <a:lstStyle/>
          <a:p>
            <a:r>
              <a:rPr lang="en-US" b="1" u="sng" dirty="0" smtClean="0"/>
              <a:t>Disadvantages of online focus group:</a:t>
            </a:r>
          </a:p>
          <a:p>
            <a:pPr lvl="1">
              <a:buNone/>
            </a:pPr>
            <a:r>
              <a:rPr lang="en-US" dirty="0" smtClean="0"/>
              <a:t>1-Observation of participants’ body  language is not possible.</a:t>
            </a:r>
          </a:p>
          <a:p>
            <a:pPr lvl="1">
              <a:buNone/>
            </a:pPr>
            <a:r>
              <a:rPr lang="en-US" dirty="0" smtClean="0"/>
              <a:t>2-Participants cannot physically inspect products or taste food items.</a:t>
            </a:r>
          </a:p>
          <a:p>
            <a:pPr lvl="1">
              <a:buNone/>
            </a:pPr>
            <a:r>
              <a:rPr lang="en-US" dirty="0" smtClean="0"/>
              <a:t>3-Participants can lose interest or become distracted.</a:t>
            </a:r>
          </a:p>
          <a:p>
            <a:pPr lvl="1">
              <a:buNone/>
            </a:pPr>
            <a:endParaRPr lang="en-US" b="1" u="sng"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274638"/>
            <a:ext cx="8229600" cy="45719"/>
          </a:xfrm>
        </p:spPr>
        <p:txBody>
          <a:bodyPr>
            <a:normAutofit fontScale="90000"/>
          </a:bodyPr>
          <a:lstStyle/>
          <a:p>
            <a:endParaRPr lang="en-US" dirty="0" smtClean="0"/>
          </a:p>
        </p:txBody>
      </p:sp>
      <p:sp>
        <p:nvSpPr>
          <p:cNvPr id="61442" name="Content Placeholder 2"/>
          <p:cNvSpPr>
            <a:spLocks noGrp="1"/>
          </p:cNvSpPr>
          <p:nvPr>
            <p:ph idx="1"/>
          </p:nvPr>
        </p:nvSpPr>
        <p:spPr>
          <a:xfrm>
            <a:off x="457200" y="428368"/>
            <a:ext cx="8229600" cy="5697795"/>
          </a:xfrm>
        </p:spPr>
        <p:txBody>
          <a:bodyPr>
            <a:normAutofit fontScale="92500" lnSpcReduction="20000"/>
          </a:bodyPr>
          <a:lstStyle/>
          <a:p>
            <a:pPr>
              <a:buNone/>
            </a:pPr>
            <a:r>
              <a:rPr lang="en-US" b="1" dirty="0" smtClean="0"/>
              <a:t>    •</a:t>
            </a:r>
            <a:r>
              <a:rPr lang="en-US" b="1" u="sng" dirty="0" smtClean="0"/>
              <a:t>Advantages of Focus Groups:</a:t>
            </a:r>
          </a:p>
          <a:p>
            <a:pPr>
              <a:buNone/>
            </a:pPr>
            <a:r>
              <a:rPr lang="en-US" dirty="0" smtClean="0"/>
              <a:t>     1-Generate fresh ideas</a:t>
            </a:r>
          </a:p>
          <a:p>
            <a:pPr>
              <a:buNone/>
            </a:pPr>
            <a:r>
              <a:rPr lang="en-US" dirty="0" smtClean="0"/>
              <a:t>     2-Allow clients to observe their participants</a:t>
            </a:r>
          </a:p>
          <a:p>
            <a:pPr>
              <a:buNone/>
            </a:pPr>
            <a:r>
              <a:rPr lang="en-US" dirty="0" smtClean="0"/>
              <a:t>     3-May be directed at understanding a wide    variety of issues </a:t>
            </a:r>
          </a:p>
          <a:p>
            <a:pPr>
              <a:buNone/>
            </a:pPr>
            <a:r>
              <a:rPr lang="en-US" dirty="0" smtClean="0"/>
              <a:t>    4-Allow fairly easy access to special respondent groups</a:t>
            </a:r>
          </a:p>
          <a:p>
            <a:pPr lvl="1">
              <a:buNone/>
            </a:pPr>
            <a:r>
              <a:rPr lang="en-US" b="1" u="sng" dirty="0" smtClean="0"/>
              <a:t>• Disadvantages of Focus Groups;</a:t>
            </a:r>
          </a:p>
          <a:p>
            <a:pPr>
              <a:buNone/>
            </a:pPr>
            <a:r>
              <a:rPr lang="en-US" dirty="0" smtClean="0"/>
              <a:t>      1-Representativeness of participants</a:t>
            </a:r>
          </a:p>
          <a:p>
            <a:pPr>
              <a:buNone/>
            </a:pPr>
            <a:r>
              <a:rPr lang="en-US" dirty="0" smtClean="0"/>
              <a:t>      2-Dependence on the moderator</a:t>
            </a:r>
          </a:p>
          <a:p>
            <a:pPr>
              <a:buNone/>
            </a:pPr>
            <a:r>
              <a:rPr lang="en-US" dirty="0" smtClean="0"/>
              <a:t>      3-Interpretation sometimes difficult</a:t>
            </a:r>
          </a:p>
          <a:p>
            <a:pPr>
              <a:buNone/>
            </a:pP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457200" y="172996"/>
            <a:ext cx="8229600" cy="1013254"/>
          </a:xfrm>
        </p:spPr>
        <p:txBody>
          <a:bodyPr>
            <a:normAutofit fontScale="90000"/>
          </a:bodyPr>
          <a:lstStyle/>
          <a:p>
            <a:pPr fontAlgn="auto">
              <a:spcAft>
                <a:spcPts val="0"/>
              </a:spcAft>
              <a:defRPr/>
            </a:pPr>
            <a:r>
              <a:rPr lang="en-US" b="1" dirty="0" smtClean="0">
                <a:solidFill>
                  <a:srgbClr val="00B050"/>
                </a:solidFill>
                <a:ea typeface="+mj-ea"/>
                <a:cs typeface="+mj-cs"/>
              </a:rPr>
              <a:t>When Should Focus Groups Be Used?</a:t>
            </a:r>
            <a:endParaRPr lang="en-US" b="1" dirty="0">
              <a:solidFill>
                <a:srgbClr val="00B050"/>
              </a:solidFill>
              <a:ea typeface="+mj-ea"/>
              <a:cs typeface="+mj-cs"/>
            </a:endParaRPr>
          </a:p>
        </p:txBody>
      </p:sp>
      <p:sp>
        <p:nvSpPr>
          <p:cNvPr id="65538" name="Content Placeholder 2"/>
          <p:cNvSpPr>
            <a:spLocks noGrp="1"/>
          </p:cNvSpPr>
          <p:nvPr>
            <p:ph idx="1"/>
          </p:nvPr>
        </p:nvSpPr>
        <p:spPr>
          <a:xfrm>
            <a:off x="457200" y="1186251"/>
            <a:ext cx="8229600" cy="5557450"/>
          </a:xfrm>
        </p:spPr>
        <p:txBody>
          <a:bodyPr/>
          <a:lstStyle/>
          <a:p>
            <a:r>
              <a:rPr lang="en-US" dirty="0" smtClean="0"/>
              <a:t>Focus groups should be used when the research objective is to describe rather than predict.</a:t>
            </a:r>
          </a:p>
          <a:p>
            <a:r>
              <a:rPr lang="en-US" b="1" u="sng" dirty="0" smtClean="0">
                <a:solidFill>
                  <a:srgbClr val="0070C0"/>
                </a:solidFill>
              </a:rPr>
              <a:t>They work well for the following situation;</a:t>
            </a:r>
          </a:p>
          <a:p>
            <a:pPr>
              <a:buNone/>
            </a:pPr>
            <a:r>
              <a:rPr lang="en-US" dirty="0" smtClean="0"/>
              <a:t>1- A company wants to know “how to speak to its market”.</a:t>
            </a:r>
          </a:p>
          <a:p>
            <a:pPr>
              <a:buNone/>
            </a:pPr>
            <a:r>
              <a:rPr lang="en-US" dirty="0" smtClean="0"/>
              <a:t>2- What language and terms do its customer use?</a:t>
            </a:r>
          </a:p>
          <a:p>
            <a:pPr>
              <a:buNone/>
            </a:pPr>
            <a:r>
              <a:rPr lang="en-US" dirty="0" smtClean="0"/>
              <a:t>3-What are some new ideas for an ad campaign?</a:t>
            </a:r>
          </a:p>
          <a:p>
            <a:pPr>
              <a:buNone/>
            </a:pPr>
            <a:endParaRPr lang="en-US" dirty="0" smtClean="0"/>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5851525"/>
          </a:xfrm>
        </p:spPr>
        <p:txBody>
          <a:bodyPr/>
          <a:lstStyle/>
          <a:p>
            <a:pPr>
              <a:buNone/>
            </a:pPr>
            <a:r>
              <a:rPr lang="en-US" dirty="0" smtClean="0"/>
              <a:t>4- Will a new service we are developing have appeal to customer and how can we improve it?</a:t>
            </a:r>
          </a:p>
          <a:p>
            <a:pPr>
              <a:buNone/>
            </a:pPr>
            <a:r>
              <a:rPr lang="en-US" dirty="0" smtClean="0"/>
              <a:t>5- How can we better package our product?</a:t>
            </a:r>
          </a:p>
          <a:p>
            <a:pPr>
              <a:buNone/>
            </a:pPr>
            <a:r>
              <a:rPr lang="en-US" dirty="0" smtClean="0"/>
              <a:t>- In all these cases, focus group can describe the terms customers use; their reaction and ideas for ads, product, or package features are appealing, and suggestions for improving the company’s delivery of </a:t>
            </a:r>
            <a:r>
              <a:rPr lang="en-US" dirty="0" err="1" smtClean="0"/>
              <a:t>benfits</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222422"/>
            <a:ext cx="8229600" cy="1285102"/>
          </a:xfrm>
        </p:spPr>
        <p:txBody>
          <a:bodyPr>
            <a:normAutofit fontScale="90000"/>
          </a:bodyPr>
          <a:lstStyle/>
          <a:p>
            <a:pPr fontAlgn="auto">
              <a:spcAft>
                <a:spcPts val="0"/>
              </a:spcAft>
              <a:defRPr/>
            </a:pPr>
            <a:r>
              <a:rPr lang="en-US" b="1" dirty="0" smtClean="0">
                <a:solidFill>
                  <a:srgbClr val="00B050"/>
                </a:solidFill>
                <a:ea typeface="+mj-ea"/>
                <a:cs typeface="+mj-cs"/>
              </a:rPr>
              <a:t>When Should Focus Groups </a:t>
            </a:r>
            <a:r>
              <a:rPr lang="en-US" b="1" i="1" dirty="0" smtClean="0">
                <a:solidFill>
                  <a:srgbClr val="00B050"/>
                </a:solidFill>
                <a:ea typeface="+mj-ea"/>
                <a:cs typeface="+mj-cs"/>
              </a:rPr>
              <a:t>Not</a:t>
            </a:r>
            <a:r>
              <a:rPr lang="en-US" b="1" dirty="0" smtClean="0">
                <a:solidFill>
                  <a:srgbClr val="00B050"/>
                </a:solidFill>
                <a:ea typeface="+mj-ea"/>
                <a:cs typeface="+mj-cs"/>
              </a:rPr>
              <a:t> Be Used?</a:t>
            </a:r>
            <a:endParaRPr lang="en-US" b="1" dirty="0">
              <a:solidFill>
                <a:srgbClr val="00B050"/>
              </a:solidFill>
              <a:ea typeface="+mj-ea"/>
              <a:cs typeface="+mj-cs"/>
            </a:endParaRPr>
          </a:p>
        </p:txBody>
      </p:sp>
      <p:sp>
        <p:nvSpPr>
          <p:cNvPr id="67586" name="Content Placeholder 2"/>
          <p:cNvSpPr>
            <a:spLocks noGrp="1"/>
          </p:cNvSpPr>
          <p:nvPr>
            <p:ph idx="1"/>
          </p:nvPr>
        </p:nvSpPr>
        <p:spPr>
          <a:xfrm>
            <a:off x="403225" y="1507524"/>
            <a:ext cx="8229600" cy="5213951"/>
          </a:xfrm>
        </p:spPr>
        <p:txBody>
          <a:bodyPr/>
          <a:lstStyle/>
          <a:p>
            <a:r>
              <a:rPr lang="en-US" dirty="0" smtClean="0"/>
              <a:t>Focus groups should not be used when the research questions require a prediction or when a major decision affecting the company’s livelihood rests on the research results.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pPr fontAlgn="auto">
              <a:spcAft>
                <a:spcPts val="0"/>
              </a:spcAft>
              <a:defRPr/>
            </a:pPr>
            <a:r>
              <a:rPr lang="en-US" b="1" dirty="0" smtClean="0">
                <a:solidFill>
                  <a:srgbClr val="00B050"/>
                </a:solidFill>
                <a:ea typeface="+mj-ea"/>
                <a:cs typeface="+mj-cs"/>
              </a:rPr>
              <a:t>Some Objectives of Focus Groups</a:t>
            </a:r>
            <a:endParaRPr lang="en-US" b="1" dirty="0">
              <a:solidFill>
                <a:srgbClr val="00B050"/>
              </a:solidFill>
              <a:ea typeface="+mj-ea"/>
              <a:cs typeface="+mj-cs"/>
            </a:endParaRPr>
          </a:p>
        </p:txBody>
      </p:sp>
      <p:sp>
        <p:nvSpPr>
          <p:cNvPr id="69634" name="Content Placeholder 2"/>
          <p:cNvSpPr>
            <a:spLocks noGrp="1"/>
          </p:cNvSpPr>
          <p:nvPr>
            <p:ph idx="1"/>
          </p:nvPr>
        </p:nvSpPr>
        <p:spPr/>
        <p:txBody>
          <a:bodyPr/>
          <a:lstStyle/>
          <a:p>
            <a:pPr>
              <a:buNone/>
            </a:pPr>
            <a:r>
              <a:rPr lang="en-US" dirty="0" smtClean="0"/>
              <a:t>1-To generate ideas</a:t>
            </a:r>
          </a:p>
          <a:p>
            <a:pPr>
              <a:buNone/>
            </a:pPr>
            <a:r>
              <a:rPr lang="en-US" dirty="0" smtClean="0"/>
              <a:t>2-To understand consumer vocabulary</a:t>
            </a:r>
          </a:p>
          <a:p>
            <a:pPr>
              <a:buNone/>
            </a:pPr>
            <a:r>
              <a:rPr lang="en-US" dirty="0" smtClean="0"/>
              <a:t>3-To reveal consumer goods, motives, perceptions, and attitudes about products or services</a:t>
            </a:r>
          </a:p>
          <a:p>
            <a:pPr>
              <a:buNone/>
            </a:pPr>
            <a:r>
              <a:rPr lang="en-US" dirty="0" smtClean="0"/>
              <a:t>4-To understand findings from quantitative studies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457200" y="197709"/>
            <a:ext cx="8229600" cy="1408670"/>
          </a:xfrm>
        </p:spPr>
        <p:txBody>
          <a:bodyPr>
            <a:normAutofit fontScale="90000"/>
          </a:bodyPr>
          <a:lstStyle/>
          <a:p>
            <a:pPr fontAlgn="auto">
              <a:spcAft>
                <a:spcPts val="0"/>
              </a:spcAft>
              <a:defRPr/>
            </a:pPr>
            <a:r>
              <a:rPr lang="en-US" b="1" dirty="0" smtClean="0">
                <a:solidFill>
                  <a:srgbClr val="00B050"/>
                </a:solidFill>
                <a:ea typeface="+mj-ea"/>
                <a:cs typeface="+mj-cs"/>
              </a:rPr>
              <a:t>Operational Aspects of Traditional Focus Groups</a:t>
            </a:r>
            <a:endParaRPr lang="en-US" b="1" dirty="0">
              <a:solidFill>
                <a:srgbClr val="00B050"/>
              </a:solidFill>
              <a:ea typeface="+mj-ea"/>
              <a:cs typeface="+mj-cs"/>
            </a:endParaRPr>
          </a:p>
        </p:txBody>
      </p:sp>
      <p:sp>
        <p:nvSpPr>
          <p:cNvPr id="71682" name="Content Placeholder 2"/>
          <p:cNvSpPr>
            <a:spLocks noGrp="1"/>
          </p:cNvSpPr>
          <p:nvPr>
            <p:ph idx="1"/>
          </p:nvPr>
        </p:nvSpPr>
        <p:spPr>
          <a:xfrm>
            <a:off x="457200" y="1425147"/>
            <a:ext cx="8229600" cy="5223304"/>
          </a:xfrm>
        </p:spPr>
        <p:txBody>
          <a:bodyPr/>
          <a:lstStyle/>
          <a:p>
            <a:pPr>
              <a:buNone/>
            </a:pPr>
            <a:r>
              <a:rPr lang="en-US" b="1" dirty="0" smtClean="0"/>
              <a:t>1-How many people should be in a focus group? </a:t>
            </a:r>
            <a:r>
              <a:rPr lang="en-US" dirty="0" smtClean="0"/>
              <a:t>The optimal size of a focus group is 6 to 12 people.</a:t>
            </a:r>
            <a:endParaRPr lang="en-US" b="1" dirty="0" smtClean="0"/>
          </a:p>
          <a:p>
            <a:pPr>
              <a:buNone/>
            </a:pPr>
            <a:r>
              <a:rPr lang="en-US" b="1" dirty="0" smtClean="0"/>
              <a:t>2-Who should be in the focus group?</a:t>
            </a:r>
            <a:r>
              <a:rPr lang="en-US" dirty="0" smtClean="0"/>
              <a:t> Focus group members should be homegeneous.</a:t>
            </a:r>
            <a:endParaRPr lang="en-US" b="1" dirty="0" smtClean="0"/>
          </a:p>
          <a:p>
            <a:pPr>
              <a:buNone/>
            </a:pPr>
            <a:r>
              <a:rPr lang="en-US" b="1" dirty="0" smtClean="0"/>
              <a:t>3-How should focus group participants be recruited and selected? </a:t>
            </a:r>
            <a:r>
              <a:rPr lang="en-US" dirty="0" smtClean="0"/>
              <a:t>Selection of focus group members is determined by the purpose of the focus group.</a:t>
            </a:r>
            <a:endParaRPr lang="en-US"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457200" y="140043"/>
            <a:ext cx="8229600" cy="45719"/>
          </a:xfrm>
        </p:spPr>
        <p:txBody>
          <a:bodyPr>
            <a:normAutofit fontScale="90000"/>
          </a:bodyPr>
          <a:lstStyle/>
          <a:p>
            <a:pPr fontAlgn="auto">
              <a:spcAft>
                <a:spcPts val="0"/>
              </a:spcAft>
              <a:defRPr/>
            </a:pPr>
            <a:endParaRPr lang="en-US" dirty="0">
              <a:ea typeface="+mj-ea"/>
              <a:cs typeface="+mj-cs"/>
            </a:endParaRPr>
          </a:p>
        </p:txBody>
      </p:sp>
      <p:sp>
        <p:nvSpPr>
          <p:cNvPr id="73730" name="Content Placeholder 2"/>
          <p:cNvSpPr>
            <a:spLocks noGrp="1"/>
          </p:cNvSpPr>
          <p:nvPr>
            <p:ph idx="1"/>
          </p:nvPr>
        </p:nvSpPr>
        <p:spPr>
          <a:xfrm>
            <a:off x="457200" y="288324"/>
            <a:ext cx="8489092" cy="6287101"/>
          </a:xfrm>
        </p:spPr>
        <p:txBody>
          <a:bodyPr/>
          <a:lstStyle/>
          <a:p>
            <a:pPr>
              <a:buNone/>
            </a:pPr>
            <a:r>
              <a:rPr lang="en-US" sz="2800" b="1" dirty="0" smtClean="0"/>
              <a:t>4-Where should a focus group meet?</a:t>
            </a:r>
            <a:r>
              <a:rPr lang="en-US" sz="2800" dirty="0" smtClean="0"/>
              <a:t> Focus group facilities should be comfortable allow interaction, and not have distractions.</a:t>
            </a:r>
            <a:endParaRPr lang="en-US" sz="2800" b="1" dirty="0" smtClean="0"/>
          </a:p>
          <a:p>
            <a:pPr>
              <a:buNone/>
            </a:pPr>
            <a:r>
              <a:rPr lang="en-US" sz="2800" b="1" dirty="0" smtClean="0"/>
              <a:t>5-When should the moderator become involved in the research project?</a:t>
            </a:r>
            <a:r>
              <a:rPr lang="en-US" sz="2800" dirty="0" smtClean="0"/>
              <a:t> Moderators should not be hired at the last minute to run focus groups.</a:t>
            </a:r>
            <a:endParaRPr lang="en-US" sz="2800" b="1" dirty="0" smtClean="0"/>
          </a:p>
          <a:p>
            <a:pPr>
              <a:buNone/>
            </a:pPr>
            <a:r>
              <a:rPr lang="en-US" sz="2800" b="1" dirty="0" smtClean="0"/>
              <a:t>6-How are focus group results reported and used?</a:t>
            </a:r>
            <a:r>
              <a:rPr lang="en-US" sz="2800" dirty="0" smtClean="0"/>
              <a:t> Focus groups report some of the subtle and obscure features of the relationship among consumers and products, advertising, an sales efforts.</a:t>
            </a:r>
            <a:endParaRPr lang="en-US" sz="2800" b="1" dirty="0" smtClean="0"/>
          </a:p>
          <a:p>
            <a:pPr>
              <a:buNone/>
            </a:pPr>
            <a:r>
              <a:rPr lang="en-US" sz="2800" b="1" dirty="0" smtClean="0"/>
              <a:t>7-What other benefits do focus groups offer?</a:t>
            </a:r>
            <a:r>
              <a:rPr lang="en-US" sz="2800" dirty="0" smtClean="0"/>
              <a:t> The focus group approach is firmly entrenched in the marketing research world as a mainstay technique.</a:t>
            </a:r>
            <a:endParaRPr lang="en-US" sz="2800" b="1" dirty="0" smtClean="0"/>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xfrm>
            <a:off x="457200" y="274638"/>
            <a:ext cx="8229600" cy="853946"/>
          </a:xfrm>
        </p:spPr>
        <p:txBody>
          <a:bodyPr/>
          <a:lstStyle/>
          <a:p>
            <a:r>
              <a:rPr lang="en-US" b="1" dirty="0" smtClean="0">
                <a:solidFill>
                  <a:srgbClr val="FF0000"/>
                </a:solidFill>
              </a:rPr>
              <a:t>Other Qualitative Techniques</a:t>
            </a:r>
          </a:p>
        </p:txBody>
      </p:sp>
      <p:sp>
        <p:nvSpPr>
          <p:cNvPr id="61442" name="Content Placeholder 2"/>
          <p:cNvSpPr>
            <a:spLocks noGrp="1"/>
          </p:cNvSpPr>
          <p:nvPr>
            <p:ph idx="1"/>
          </p:nvPr>
        </p:nvSpPr>
        <p:spPr>
          <a:xfrm>
            <a:off x="457200" y="947352"/>
            <a:ext cx="8229600" cy="5178812"/>
          </a:xfrm>
        </p:spPr>
        <p:txBody>
          <a:bodyPr>
            <a:normAutofit fontScale="92500" lnSpcReduction="20000"/>
          </a:bodyPr>
          <a:lstStyle/>
          <a:p>
            <a:pPr marL="274320" indent="-274320" fontAlgn="auto">
              <a:spcAft>
                <a:spcPts val="0"/>
              </a:spcAft>
              <a:buClr>
                <a:schemeClr val="accent3"/>
              </a:buClr>
              <a:buNone/>
              <a:defRPr/>
            </a:pPr>
            <a:r>
              <a:rPr lang="en-US" b="1" dirty="0" smtClean="0">
                <a:solidFill>
                  <a:srgbClr val="FF00FF"/>
                </a:solidFill>
                <a:ea typeface="+mn-ea"/>
                <a:cs typeface="+mn-cs"/>
              </a:rPr>
              <a:t>1-In-depth interview</a:t>
            </a:r>
            <a:r>
              <a:rPr lang="en-US" dirty="0" smtClean="0">
                <a:solidFill>
                  <a:srgbClr val="FF00FF"/>
                </a:solidFill>
                <a:ea typeface="+mn-ea"/>
                <a:cs typeface="+mn-cs"/>
              </a:rPr>
              <a:t> (IDI) </a:t>
            </a:r>
            <a:r>
              <a:rPr lang="en-US" dirty="0" smtClean="0">
                <a:ea typeface="+mn-ea"/>
                <a:cs typeface="+mn-cs"/>
              </a:rPr>
              <a:t>is a set of probing questions posed one-on-one to a subject by a trained interviewer so as to gain an idea of what the subject thinks about something or why he or she behaves a certain way.</a:t>
            </a:r>
          </a:p>
          <a:p>
            <a:pPr marL="274320" indent="-274320" fontAlgn="auto">
              <a:spcAft>
                <a:spcPts val="0"/>
              </a:spcAft>
              <a:buClr>
                <a:schemeClr val="accent3"/>
              </a:buClr>
              <a:buFontTx/>
              <a:buChar char="-"/>
              <a:defRPr/>
            </a:pPr>
            <a:r>
              <a:rPr lang="en-US" dirty="0" smtClean="0"/>
              <a:t>When IDI are conducted using the telephone they are called “</a:t>
            </a:r>
            <a:r>
              <a:rPr lang="en-US" dirty="0" err="1" smtClean="0"/>
              <a:t>tele</a:t>
            </a:r>
            <a:r>
              <a:rPr lang="en-US" dirty="0" smtClean="0"/>
              <a:t>-depth </a:t>
            </a:r>
            <a:r>
              <a:rPr lang="en-US" dirty="0" err="1" smtClean="0"/>
              <a:t>interviewS</a:t>
            </a:r>
            <a:r>
              <a:rPr lang="en-US" dirty="0" smtClean="0"/>
              <a:t> or TDIS.</a:t>
            </a:r>
          </a:p>
          <a:p>
            <a:pPr marL="274320" indent="-274320" fontAlgn="auto">
              <a:spcAft>
                <a:spcPts val="0"/>
              </a:spcAft>
              <a:buClr>
                <a:schemeClr val="accent3"/>
              </a:buClr>
              <a:buFontTx/>
              <a:buChar char="-"/>
              <a:defRPr/>
            </a:pPr>
            <a:r>
              <a:rPr lang="en-US" dirty="0" smtClean="0"/>
              <a:t>When visuals are added by the web, they called web-TDIS.</a:t>
            </a:r>
            <a:endParaRPr lang="en-US" dirty="0" smtClean="0">
              <a:ea typeface="+mn-ea"/>
              <a:cs typeface="+mn-cs"/>
            </a:endParaRPr>
          </a:p>
          <a:p>
            <a:pPr marL="274320" indent="-274320" fontAlgn="auto">
              <a:spcAft>
                <a:spcPts val="0"/>
              </a:spcAft>
              <a:buClr>
                <a:schemeClr val="accent3"/>
              </a:buClr>
              <a:buFont typeface="Wingdings 2"/>
              <a:buChar char=""/>
              <a:defRPr/>
            </a:pPr>
            <a:r>
              <a:rPr lang="en-US" b="1" dirty="0" smtClean="0">
                <a:ea typeface="+mn-ea"/>
                <a:cs typeface="+mn-cs"/>
              </a:rPr>
              <a:t>Laddering  </a:t>
            </a:r>
            <a:r>
              <a:rPr lang="en-US" dirty="0" smtClean="0"/>
              <a:t>is a technique used in depth interviews in an </a:t>
            </a:r>
            <a:r>
              <a:rPr lang="en-US" dirty="0" smtClean="0">
                <a:ea typeface="+mn-ea"/>
                <a:cs typeface="+mn-cs"/>
              </a:rPr>
              <a:t>attempts to discover how product attributes are associated with consumer values.</a:t>
            </a:r>
          </a:p>
          <a:p>
            <a:pPr marL="0" indent="0" fontAlgn="auto">
              <a:spcAft>
                <a:spcPts val="0"/>
              </a:spcAft>
              <a:buClr>
                <a:schemeClr val="accent3"/>
              </a:buClr>
              <a:buFont typeface="Wingdings 2"/>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endParaRPr lang="en-US" dirty="0" smtClean="0"/>
          </a:p>
        </p:txBody>
      </p:sp>
      <p:sp>
        <p:nvSpPr>
          <p:cNvPr id="18434" name="Content Placeholder 2"/>
          <p:cNvSpPr>
            <a:spLocks noGrp="1"/>
          </p:cNvSpPr>
          <p:nvPr>
            <p:ph idx="1"/>
          </p:nvPr>
        </p:nvSpPr>
        <p:spPr/>
        <p:txBody>
          <a:bodyPr/>
          <a:lstStyle/>
          <a:p>
            <a:r>
              <a:rPr lang="en-US" dirty="0" smtClean="0"/>
              <a:t>To become acquainted with online focus groups and their advantages</a:t>
            </a:r>
          </a:p>
          <a:p>
            <a:r>
              <a:rPr lang="en-US" dirty="0" smtClean="0"/>
              <a:t>To become familiar with other qualitative methods used by marketing researchers</a:t>
            </a:r>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a:xfrm>
            <a:off x="457200" y="274638"/>
            <a:ext cx="8229600" cy="45719"/>
          </a:xfrm>
        </p:spPr>
        <p:txBody>
          <a:bodyPr>
            <a:normAutofit fontScale="90000"/>
          </a:bodyPr>
          <a:lstStyle/>
          <a:p>
            <a:endParaRPr lang="en-US" dirty="0" smtClean="0"/>
          </a:p>
        </p:txBody>
      </p:sp>
      <p:sp>
        <p:nvSpPr>
          <p:cNvPr id="77826" name="Content Placeholder 2"/>
          <p:cNvSpPr>
            <a:spLocks noGrp="1"/>
          </p:cNvSpPr>
          <p:nvPr>
            <p:ph idx="1"/>
          </p:nvPr>
        </p:nvSpPr>
        <p:spPr>
          <a:xfrm>
            <a:off x="457200" y="420130"/>
            <a:ext cx="8229600" cy="5706033"/>
          </a:xfrm>
        </p:spPr>
        <p:txBody>
          <a:bodyPr/>
          <a:lstStyle/>
          <a:p>
            <a:pPr>
              <a:buNone/>
            </a:pPr>
            <a:r>
              <a:rPr lang="en-US" b="1" dirty="0" smtClean="0">
                <a:solidFill>
                  <a:srgbClr val="FF00FF"/>
                </a:solidFill>
              </a:rPr>
              <a:t>2-Protocol analysis </a:t>
            </a:r>
            <a:r>
              <a:rPr lang="en-US" dirty="0" smtClean="0"/>
              <a:t>involves placing a person in a decision-making situation and asking him or her to verbalize everything he or she considers when making a decision.</a:t>
            </a:r>
          </a:p>
          <a:p>
            <a:pPr>
              <a:buNone/>
            </a:pPr>
            <a:r>
              <a:rPr lang="en-US" b="1" dirty="0" smtClean="0">
                <a:solidFill>
                  <a:srgbClr val="FF00FF"/>
                </a:solidFill>
              </a:rPr>
              <a:t>3-Projective techniques </a:t>
            </a:r>
            <a:r>
              <a:rPr lang="en-US" dirty="0" smtClean="0"/>
              <a:t>involve situations in which participants are placed in (projected into) simulated activities in the hopes that they will divulge things about themselves that they might not reveal under direct questioning</a:t>
            </a:r>
          </a:p>
          <a:p>
            <a:pPr>
              <a:buNone/>
            </a:pPr>
            <a:r>
              <a:rPr lang="en-US" dirty="0" smtClean="0"/>
              <a:t> </a:t>
            </a:r>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normAutofit fontScale="90000"/>
          </a:bodyPr>
          <a:lstStyle/>
          <a:p>
            <a:r>
              <a:rPr lang="en-US" b="1" u="sng" dirty="0" smtClean="0">
                <a:solidFill>
                  <a:srgbClr val="7030A0"/>
                </a:solidFill>
              </a:rPr>
              <a:t>Five Common Projective Techniques are used by Marketing:</a:t>
            </a:r>
          </a:p>
        </p:txBody>
      </p:sp>
      <p:sp>
        <p:nvSpPr>
          <p:cNvPr id="81922" name="Content Placeholder 2"/>
          <p:cNvSpPr>
            <a:spLocks noGrp="1"/>
          </p:cNvSpPr>
          <p:nvPr>
            <p:ph idx="1"/>
          </p:nvPr>
        </p:nvSpPr>
        <p:spPr/>
        <p:txBody>
          <a:bodyPr/>
          <a:lstStyle/>
          <a:p>
            <a:pPr>
              <a:buNone/>
            </a:pPr>
            <a:r>
              <a:rPr lang="en-US" b="1" dirty="0" smtClean="0">
                <a:solidFill>
                  <a:srgbClr val="0070C0"/>
                </a:solidFill>
              </a:rPr>
              <a:t>1-Word association test</a:t>
            </a:r>
            <a:r>
              <a:rPr lang="en-US" dirty="0" smtClean="0"/>
              <a:t>: involves reading words to a respondent who then answers with the first word that comes to his or her mind.</a:t>
            </a:r>
          </a:p>
          <a:p>
            <a:pPr>
              <a:buNone/>
            </a:pPr>
            <a:endParaRPr lang="en-US" dirty="0" smtClean="0"/>
          </a:p>
          <a:p>
            <a:pPr>
              <a:buNone/>
            </a:pPr>
            <a:r>
              <a:rPr lang="en-US" b="1" dirty="0" smtClean="0">
                <a:solidFill>
                  <a:srgbClr val="0070C0"/>
                </a:solidFill>
              </a:rPr>
              <a:t>2-Sentence completion</a:t>
            </a:r>
            <a:r>
              <a:rPr lang="en-US" dirty="0" smtClean="0"/>
              <a:t>: respondents are given incomplete sentences and asked to complete them in their own words</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56519"/>
            <a:ext cx="8229600" cy="118119"/>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5851525"/>
          </a:xfrm>
        </p:spPr>
        <p:txBody>
          <a:bodyPr>
            <a:normAutofit fontScale="92500" lnSpcReduction="10000"/>
          </a:bodyPr>
          <a:lstStyle/>
          <a:p>
            <a:pPr>
              <a:buNone/>
            </a:pPr>
            <a:r>
              <a:rPr lang="en-US" b="1" dirty="0" smtClean="0">
                <a:solidFill>
                  <a:srgbClr val="0070C0"/>
                </a:solidFill>
              </a:rPr>
              <a:t>3- Picture test; </a:t>
            </a:r>
            <a:r>
              <a:rPr lang="en-US" dirty="0" smtClean="0"/>
              <a:t>a picture is provided to participants who are instructed to describe their reactions by writing a short story about the picture.</a:t>
            </a:r>
          </a:p>
          <a:p>
            <a:pPr>
              <a:buNone/>
            </a:pPr>
            <a:r>
              <a:rPr lang="en-US" b="1" dirty="0" smtClean="0">
                <a:solidFill>
                  <a:srgbClr val="0070C0"/>
                </a:solidFill>
              </a:rPr>
              <a:t>4-Cartoon or Balloon test; </a:t>
            </a:r>
            <a:r>
              <a:rPr lang="en-US" dirty="0" smtClean="0"/>
              <a:t>with a balloon test, a line drawing with an empty ‘balloon’ above the head of the actors is provided to subjects who are instructed to write in balloon what the actor is saying or thinking.</a:t>
            </a:r>
          </a:p>
          <a:p>
            <a:pPr>
              <a:buNone/>
            </a:pPr>
            <a:r>
              <a:rPr lang="en-US" b="1" dirty="0" smtClean="0">
                <a:solidFill>
                  <a:srgbClr val="0070C0"/>
                </a:solidFill>
              </a:rPr>
              <a:t>5-Role-playing Activity; </a:t>
            </a:r>
            <a:r>
              <a:rPr lang="en-US" dirty="0" smtClean="0"/>
              <a:t> with role playing participants are asked to pretend they are a “third person” such as a friend or neighbor, and to describe how they would act in a certain situation or to a </a:t>
            </a:r>
            <a:r>
              <a:rPr lang="en-US" smtClean="0"/>
              <a:t>specific statement</a:t>
            </a:r>
            <a:r>
              <a:rPr lang="en-US" dirty="0" smtClean="0"/>
              <a:t>.</a:t>
            </a:r>
            <a:endParaRPr lang="en-US" b="1" dirty="0">
              <a:solidFill>
                <a:srgbClr val="0070C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457200" y="691978"/>
            <a:ext cx="8229600" cy="5434185"/>
          </a:xfrm>
        </p:spPr>
        <p:txBody>
          <a:bodyPr/>
          <a:lstStyle/>
          <a:p>
            <a:pPr>
              <a:buNone/>
            </a:pPr>
            <a:r>
              <a:rPr lang="en-US" b="1" dirty="0" smtClean="0">
                <a:solidFill>
                  <a:srgbClr val="FF00FF"/>
                </a:solidFill>
              </a:rPr>
              <a:t>3- Ethnographic research: </a:t>
            </a:r>
            <a:r>
              <a:rPr lang="en-US" dirty="0" smtClean="0"/>
              <a:t>is a term borrowed from anthropology to descriptive a detailed,  descriptive study of a group and its behavior , characteristics, culture, and so on.</a:t>
            </a:r>
          </a:p>
          <a:p>
            <a:pPr>
              <a:buNone/>
            </a:pPr>
            <a:endParaRPr lang="en-US" dirty="0" smtClean="0"/>
          </a:p>
          <a:p>
            <a:pPr>
              <a:buNone/>
            </a:pPr>
            <a:r>
              <a:rPr lang="en-US" b="1" u="sng" dirty="0" smtClean="0"/>
              <a:t>Example</a:t>
            </a:r>
            <a:r>
              <a:rPr lang="en-US" dirty="0" smtClean="0"/>
              <a:t> Observing the “before and after” someone takes a medication and how it makes or does not make a difference in his or her life. </a:t>
            </a:r>
            <a:endParaRPr lang="en-US" b="1" dirty="0">
              <a:solidFill>
                <a:srgbClr val="FF00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pPr>
              <a:buNone/>
            </a:pPr>
            <a:r>
              <a:rPr lang="en-US" b="1" dirty="0" smtClean="0">
                <a:solidFill>
                  <a:srgbClr val="FF00FF"/>
                </a:solidFill>
              </a:rPr>
              <a:t>4- Physiological Measurement: </a:t>
            </a:r>
            <a:r>
              <a:rPr lang="en-US" dirty="0" smtClean="0"/>
              <a:t>involves monitoring a respondents involuntary responses to marketing stimuli via the use of equipment that monitors body processes.</a:t>
            </a:r>
          </a:p>
          <a:p>
            <a:pPr>
              <a:buNone/>
            </a:pPr>
            <a:r>
              <a:rPr lang="en-US" b="1" dirty="0" smtClean="0"/>
              <a:t>-</a:t>
            </a:r>
            <a:r>
              <a:rPr lang="en-US" b="1" u="sng" dirty="0" smtClean="0"/>
              <a:t>Two physiological measures:</a:t>
            </a:r>
          </a:p>
          <a:p>
            <a:pPr>
              <a:buNone/>
            </a:pPr>
            <a:r>
              <a:rPr lang="en-US" b="1" dirty="0" smtClean="0">
                <a:solidFill>
                  <a:srgbClr val="0070C0"/>
                </a:solidFill>
              </a:rPr>
              <a:t>1- the </a:t>
            </a:r>
            <a:r>
              <a:rPr lang="en-US" b="1" dirty="0" err="1" smtClean="0">
                <a:solidFill>
                  <a:srgbClr val="0070C0"/>
                </a:solidFill>
              </a:rPr>
              <a:t>pupilometer</a:t>
            </a:r>
            <a:r>
              <a:rPr lang="en-US" b="1" dirty="0" smtClean="0">
                <a:solidFill>
                  <a:srgbClr val="0070C0"/>
                </a:solidFill>
              </a:rPr>
              <a:t> : </a:t>
            </a:r>
            <a:r>
              <a:rPr lang="en-US" dirty="0" smtClean="0"/>
              <a:t>is device that attaches to a person’s head and determines interest and attention by measuring the amount of dilation in the pupil of the eye.</a:t>
            </a:r>
          </a:p>
          <a:p>
            <a:pPr>
              <a:buNone/>
            </a:pPr>
            <a:r>
              <a:rPr lang="en-US" dirty="0" smtClean="0"/>
              <a:t>- It actually pupil when views different pictures.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92500"/>
          </a:bodyPr>
          <a:lstStyle/>
          <a:p>
            <a:pPr>
              <a:buNone/>
            </a:pPr>
            <a:r>
              <a:rPr lang="en-US" dirty="0" smtClean="0"/>
              <a:t>-</a:t>
            </a:r>
            <a:r>
              <a:rPr lang="en-US" b="1" dirty="0" smtClean="0"/>
              <a:t>Eye tracking </a:t>
            </a:r>
            <a:r>
              <a:rPr lang="en-US" dirty="0" smtClean="0"/>
              <a:t>is a technique for measuring where the eyes are looking , it is especially useful in analyzing how consumers process advertisements.</a:t>
            </a:r>
          </a:p>
          <a:p>
            <a:pPr>
              <a:buNone/>
            </a:pPr>
            <a:r>
              <a:rPr lang="en-US" b="1" dirty="0" smtClean="0">
                <a:solidFill>
                  <a:srgbClr val="0070C0"/>
                </a:solidFill>
              </a:rPr>
              <a:t>2- The galvanometer; </a:t>
            </a:r>
            <a:r>
              <a:rPr lang="en-US" dirty="0" smtClean="0"/>
              <a:t>is a device that determines excitement levels by measuring electrical activity in respondents skin.</a:t>
            </a:r>
          </a:p>
          <a:p>
            <a:pPr>
              <a:buNone/>
            </a:pPr>
            <a:r>
              <a:rPr lang="en-US" dirty="0" smtClean="0"/>
              <a:t>-Physiological measures are under special circumstances, such as testing sexually oriented stimuli about which many people are embarrassed or may not tell the truth, and they require special skills to be administered correctly.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457200" y="494270"/>
            <a:ext cx="8229600" cy="5631893"/>
          </a:xfrm>
        </p:spPr>
        <p:txBody>
          <a:bodyPr/>
          <a:lstStyle/>
          <a:p>
            <a:r>
              <a:rPr lang="en-US" b="1" u="sng" dirty="0" smtClean="0"/>
              <a:t>Two disadvantages of using this techniques:</a:t>
            </a:r>
          </a:p>
          <a:p>
            <a:pPr>
              <a:buNone/>
            </a:pPr>
            <a:endParaRPr lang="en-US" b="1" u="sng" dirty="0" smtClean="0"/>
          </a:p>
          <a:p>
            <a:pPr>
              <a:buNone/>
            </a:pPr>
            <a:r>
              <a:rPr lang="en-US" dirty="0" smtClean="0"/>
              <a:t>1- The techniques are unnatural, and subjects may become nervous and emit false reading.</a:t>
            </a:r>
          </a:p>
          <a:p>
            <a:pPr>
              <a:buNone/>
            </a:pPr>
            <a:endParaRPr lang="en-US" dirty="0" smtClean="0"/>
          </a:p>
          <a:p>
            <a:pPr>
              <a:buNone/>
            </a:pPr>
            <a:r>
              <a:rPr lang="en-US" dirty="0" smtClean="0"/>
              <a:t>2- Even though we know that the respondent reacted to the stimulus, we do not know if the response was positive or negative.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p:cNvPicPr>
            <a:picLocks noChangeAspect="1" noChangeArrowheads="1"/>
          </p:cNvPicPr>
          <p:nvPr/>
        </p:nvPicPr>
        <p:blipFill>
          <a:blip r:embed="rId3"/>
          <a:srcRect/>
          <a:stretch>
            <a:fillRect/>
          </a:stretch>
        </p:blipFill>
        <p:spPr bwMode="auto">
          <a:xfrm>
            <a:off x="1957388" y="842963"/>
            <a:ext cx="4875212" cy="5576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noAutofit/>
          </a:bodyPr>
          <a:lstStyle/>
          <a:p>
            <a:r>
              <a:rPr lang="en-US" sz="3600" b="1" dirty="0" smtClean="0">
                <a:solidFill>
                  <a:srgbClr val="FF0000"/>
                </a:solidFill>
              </a:rPr>
              <a:t>THE DIFFERENCES BETWEEN QUANTITATIVE AND QUALITATIVE RESEARCH TECHNIQUES</a:t>
            </a:r>
          </a:p>
        </p:txBody>
      </p:sp>
      <p:sp>
        <p:nvSpPr>
          <p:cNvPr id="22530" name="Content Placeholder 2"/>
          <p:cNvSpPr>
            <a:spLocks noGrp="1"/>
          </p:cNvSpPr>
          <p:nvPr>
            <p:ph idx="1"/>
          </p:nvPr>
        </p:nvSpPr>
        <p:spPr>
          <a:xfrm>
            <a:off x="457200" y="1952368"/>
            <a:ext cx="8229600" cy="4173795"/>
          </a:xfrm>
        </p:spPr>
        <p:txBody>
          <a:bodyPr/>
          <a:lstStyle/>
          <a:p>
            <a:pPr>
              <a:buNone/>
            </a:pPr>
            <a:r>
              <a:rPr lang="en-US" b="1" dirty="0" smtClean="0"/>
              <a:t>-</a:t>
            </a:r>
            <a:r>
              <a:rPr lang="en-US" sz="2800" b="1" dirty="0" smtClean="0"/>
              <a:t>The means of data collection during the research process can be classified into two broads categories:</a:t>
            </a:r>
          </a:p>
          <a:p>
            <a:pPr>
              <a:buNone/>
            </a:pPr>
            <a:endParaRPr lang="en-US" sz="2800" b="1" dirty="0" smtClean="0"/>
          </a:p>
          <a:p>
            <a:pPr>
              <a:buNone/>
            </a:pPr>
            <a:r>
              <a:rPr lang="en-US" sz="2800" b="1" dirty="0" smtClean="0">
                <a:solidFill>
                  <a:srgbClr val="FF00FF"/>
                </a:solidFill>
              </a:rPr>
              <a:t>1-Quantitative research</a:t>
            </a:r>
            <a:r>
              <a:rPr lang="en-US" sz="2800" dirty="0" smtClean="0">
                <a:solidFill>
                  <a:srgbClr val="FF00FF"/>
                </a:solidFill>
              </a:rPr>
              <a:t>: </a:t>
            </a:r>
            <a:r>
              <a:rPr lang="en-US" sz="2800" dirty="0" smtClean="0"/>
              <a:t>is defined as research involving the administration of a set of structured questions with predetermined response options to large number of respondents.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274638"/>
            <a:ext cx="8229600" cy="45719"/>
          </a:xfrm>
        </p:spPr>
        <p:txBody>
          <a:bodyPr>
            <a:normAutofit fontScale="90000"/>
          </a:bodyPr>
          <a:lstStyle/>
          <a:p>
            <a:endParaRPr lang="en-US" dirty="0" smtClean="0"/>
          </a:p>
        </p:txBody>
      </p:sp>
      <p:sp>
        <p:nvSpPr>
          <p:cNvPr id="16386" name="Content Placeholder 2"/>
          <p:cNvSpPr>
            <a:spLocks noGrp="1"/>
          </p:cNvSpPr>
          <p:nvPr>
            <p:ph idx="1"/>
          </p:nvPr>
        </p:nvSpPr>
        <p:spPr>
          <a:xfrm>
            <a:off x="457200" y="320358"/>
            <a:ext cx="8229600" cy="5805806"/>
          </a:xfrm>
        </p:spPr>
        <p:txBody>
          <a:bodyPr>
            <a:normAutofit fontScale="92500" lnSpcReduction="10000"/>
          </a:bodyPr>
          <a:lstStyle/>
          <a:p>
            <a:pPr marL="274320" indent="-274320" fontAlgn="auto">
              <a:spcAft>
                <a:spcPts val="0"/>
              </a:spcAft>
              <a:buClr>
                <a:schemeClr val="accent3"/>
              </a:buClr>
              <a:buNone/>
              <a:defRPr/>
            </a:pPr>
            <a:r>
              <a:rPr lang="en-US" b="1" dirty="0" smtClean="0">
                <a:solidFill>
                  <a:srgbClr val="FF00FF"/>
                </a:solidFill>
              </a:rPr>
              <a:t>2-</a:t>
            </a:r>
            <a:r>
              <a:rPr lang="en-US" b="1" dirty="0" smtClean="0">
                <a:solidFill>
                  <a:srgbClr val="FF00FF"/>
                </a:solidFill>
                <a:ea typeface="+mn-ea"/>
                <a:cs typeface="+mn-cs"/>
              </a:rPr>
              <a:t>Qualitative research</a:t>
            </a:r>
            <a:r>
              <a:rPr lang="en-US" dirty="0" smtClean="0">
                <a:solidFill>
                  <a:srgbClr val="FF00FF"/>
                </a:solidFill>
                <a:ea typeface="+mn-ea"/>
                <a:cs typeface="+mn-cs"/>
              </a:rPr>
              <a:t>: </a:t>
            </a:r>
            <a:r>
              <a:rPr lang="en-US" dirty="0" smtClean="0">
                <a:ea typeface="+mn-ea"/>
                <a:cs typeface="+mn-cs"/>
              </a:rPr>
              <a:t>research involving collecting, analyzing, and interpreting data by observing what people do and say.</a:t>
            </a:r>
          </a:p>
          <a:p>
            <a:pPr marL="274320" indent="-274320" fontAlgn="auto">
              <a:spcAft>
                <a:spcPts val="0"/>
              </a:spcAft>
              <a:buClr>
                <a:schemeClr val="accent3"/>
              </a:buClr>
              <a:buNone/>
              <a:defRPr/>
            </a:pPr>
            <a:endParaRPr lang="en-US" dirty="0"/>
          </a:p>
          <a:p>
            <a:pPr marL="274320" indent="-274320" fontAlgn="auto">
              <a:spcAft>
                <a:spcPts val="0"/>
              </a:spcAft>
              <a:buClr>
                <a:schemeClr val="accent3"/>
              </a:buClr>
              <a:buNone/>
              <a:defRPr/>
            </a:pPr>
            <a:r>
              <a:rPr lang="en-US" dirty="0" smtClean="0">
                <a:ea typeface="+mn-ea"/>
                <a:cs typeface="+mn-cs"/>
              </a:rPr>
              <a:t>-</a:t>
            </a:r>
            <a:r>
              <a:rPr lang="en-US" b="1" dirty="0"/>
              <a:t>Qualitative </a:t>
            </a:r>
            <a:r>
              <a:rPr lang="en-US" b="1" dirty="0" smtClean="0"/>
              <a:t>research</a:t>
            </a:r>
            <a:r>
              <a:rPr lang="en-US" dirty="0"/>
              <a:t> </a:t>
            </a:r>
            <a:r>
              <a:rPr lang="en-US" dirty="0" smtClean="0"/>
              <a:t>techniques afford rich insight into consumer behavior.</a:t>
            </a:r>
          </a:p>
          <a:p>
            <a:pPr marL="274320" indent="-274320" fontAlgn="auto">
              <a:spcAft>
                <a:spcPts val="0"/>
              </a:spcAft>
              <a:buClr>
                <a:schemeClr val="accent3"/>
              </a:buClr>
              <a:buNone/>
              <a:defRPr/>
            </a:pPr>
            <a:endParaRPr lang="en-US" dirty="0">
              <a:ea typeface="+mn-ea"/>
              <a:cs typeface="+mn-cs"/>
            </a:endParaRPr>
          </a:p>
          <a:p>
            <a:pPr marL="274320" indent="-274320">
              <a:buClr>
                <a:schemeClr val="accent3"/>
              </a:buClr>
              <a:buNone/>
              <a:defRPr/>
            </a:pPr>
            <a:r>
              <a:rPr lang="en-US" dirty="0" smtClean="0"/>
              <a:t>-Although there are proponents of both types of research, many marketing researchers have adopted </a:t>
            </a:r>
            <a:r>
              <a:rPr lang="en-US" b="1" dirty="0" smtClean="0"/>
              <a:t>Pluralistic research</a:t>
            </a:r>
            <a:r>
              <a:rPr lang="en-US" dirty="0" smtClean="0"/>
              <a:t> </a:t>
            </a:r>
            <a:r>
              <a:rPr lang="en-US" dirty="0"/>
              <a:t>combination of both quantitative and qualitative research methods in order to gain the advantages of both</a:t>
            </a:r>
          </a:p>
          <a:p>
            <a:pPr marL="274320" indent="-274320" fontAlgn="auto">
              <a:spcAft>
                <a:spcPts val="0"/>
              </a:spcAft>
              <a:buClr>
                <a:schemeClr val="accent3"/>
              </a:buClr>
              <a:buNone/>
              <a:defRPr/>
            </a:pPr>
            <a:endParaRPr lang="en-US" dirty="0" smtClean="0">
              <a:ea typeface="+mn-ea"/>
              <a:cs typeface="+mn-cs"/>
            </a:endParaRPr>
          </a:p>
          <a:p>
            <a:pPr marL="0" indent="0" fontAlgn="auto">
              <a:spcAft>
                <a:spcPts val="0"/>
              </a:spcAft>
              <a:buClr>
                <a:schemeClr val="accent3"/>
              </a:buClr>
              <a:buFont typeface="Wingdings 2"/>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140044"/>
            <a:ext cx="8229600" cy="1013254"/>
          </a:xfrm>
        </p:spPr>
        <p:txBody>
          <a:bodyPr/>
          <a:lstStyle/>
          <a:p>
            <a:r>
              <a:rPr lang="en-US" b="1" dirty="0" smtClean="0">
                <a:solidFill>
                  <a:srgbClr val="FF0000"/>
                </a:solidFill>
              </a:rPr>
              <a:t>Observation Techniques</a:t>
            </a:r>
          </a:p>
        </p:txBody>
      </p:sp>
      <p:sp>
        <p:nvSpPr>
          <p:cNvPr id="28674" name="Content Placeholder 2"/>
          <p:cNvSpPr>
            <a:spLocks noGrp="1"/>
          </p:cNvSpPr>
          <p:nvPr>
            <p:ph idx="1"/>
          </p:nvPr>
        </p:nvSpPr>
        <p:spPr>
          <a:xfrm>
            <a:off x="457200" y="930876"/>
            <a:ext cx="8229600" cy="5195287"/>
          </a:xfrm>
        </p:spPr>
        <p:txBody>
          <a:bodyPr/>
          <a:lstStyle/>
          <a:p>
            <a:r>
              <a:rPr lang="en-US" b="1" dirty="0" smtClean="0">
                <a:solidFill>
                  <a:srgbClr val="FF00FF"/>
                </a:solidFill>
              </a:rPr>
              <a:t>Observation methods</a:t>
            </a:r>
            <a:r>
              <a:rPr lang="en-US" dirty="0" smtClean="0"/>
              <a:t>: techniques in which the researcher relies on his or her powers of observation rather than communicating with a person in order to obtain information.</a:t>
            </a:r>
          </a:p>
          <a:p>
            <a:r>
              <a:rPr lang="en-US" b="1" dirty="0" smtClean="0">
                <a:solidFill>
                  <a:srgbClr val="00B050"/>
                </a:solidFill>
              </a:rPr>
              <a:t>Types of observation: </a:t>
            </a:r>
          </a:p>
          <a:p>
            <a:pPr lvl="1">
              <a:buNone/>
            </a:pPr>
            <a:r>
              <a:rPr lang="en-US" dirty="0" smtClean="0"/>
              <a:t>1-Direct versus indirect</a:t>
            </a:r>
          </a:p>
          <a:p>
            <a:pPr lvl="1">
              <a:buNone/>
            </a:pPr>
            <a:r>
              <a:rPr lang="en-US" dirty="0" smtClean="0"/>
              <a:t>2-Overt versus covert</a:t>
            </a:r>
          </a:p>
          <a:p>
            <a:pPr lvl="1">
              <a:buNone/>
            </a:pPr>
            <a:r>
              <a:rPr lang="en-US" dirty="0" smtClean="0"/>
              <a:t>3-Structured versus unstructured</a:t>
            </a:r>
          </a:p>
          <a:p>
            <a:pPr lvl="1">
              <a:buNone/>
            </a:pPr>
            <a:r>
              <a:rPr lang="en-US" dirty="0" smtClean="0"/>
              <a:t>4-In situ versus invented</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57200" y="274638"/>
            <a:ext cx="8229600" cy="45719"/>
          </a:xfrm>
        </p:spPr>
        <p:txBody>
          <a:bodyPr>
            <a:normAutofit fontScale="90000"/>
          </a:bodyPr>
          <a:lstStyle/>
          <a:p>
            <a:endParaRPr lang="en-US" dirty="0" smtClean="0"/>
          </a:p>
        </p:txBody>
      </p:sp>
      <p:sp>
        <p:nvSpPr>
          <p:cNvPr id="24578" name="Content Placeholder 2"/>
          <p:cNvSpPr>
            <a:spLocks noGrp="1"/>
          </p:cNvSpPr>
          <p:nvPr>
            <p:ph idx="1"/>
          </p:nvPr>
        </p:nvSpPr>
        <p:spPr>
          <a:xfrm>
            <a:off x="457200" y="510746"/>
            <a:ext cx="8229600" cy="5615417"/>
          </a:xfrm>
        </p:spPr>
        <p:txBody>
          <a:bodyPr>
            <a:normAutofit lnSpcReduction="10000"/>
          </a:bodyPr>
          <a:lstStyle/>
          <a:p>
            <a:pPr marL="274320" indent="-274320" fontAlgn="auto">
              <a:spcAft>
                <a:spcPts val="0"/>
              </a:spcAft>
              <a:buClr>
                <a:schemeClr val="accent3"/>
              </a:buClr>
              <a:buNone/>
              <a:defRPr/>
            </a:pPr>
            <a:r>
              <a:rPr lang="en-US" b="1" dirty="0" smtClean="0">
                <a:solidFill>
                  <a:srgbClr val="7030A0"/>
                </a:solidFill>
                <a:ea typeface="+mn-ea"/>
                <a:cs typeface="+mn-cs"/>
              </a:rPr>
              <a:t>1-Direct versus Indirect;</a:t>
            </a:r>
          </a:p>
          <a:p>
            <a:pPr marL="274320" indent="-274320" fontAlgn="auto">
              <a:spcAft>
                <a:spcPts val="0"/>
              </a:spcAft>
              <a:buClr>
                <a:schemeClr val="accent3"/>
              </a:buClr>
              <a:buNone/>
              <a:defRPr/>
            </a:pPr>
            <a:r>
              <a:rPr lang="en-US" b="1" dirty="0" smtClean="0">
                <a:ea typeface="+mn-ea"/>
                <a:cs typeface="+mn-cs"/>
              </a:rPr>
              <a:t>-Direct</a:t>
            </a:r>
            <a:r>
              <a:rPr lang="en-US" dirty="0" smtClean="0">
                <a:ea typeface="+mn-ea"/>
                <a:cs typeface="+mn-cs"/>
              </a:rPr>
              <a:t> observation: observing behavior as it occurs</a:t>
            </a:r>
          </a:p>
          <a:p>
            <a:pPr marL="274320" indent="-274320" fontAlgn="auto">
              <a:spcAft>
                <a:spcPts val="0"/>
              </a:spcAft>
              <a:buClr>
                <a:schemeClr val="accent3"/>
              </a:buClr>
              <a:buNone/>
              <a:defRPr/>
            </a:pPr>
            <a:r>
              <a:rPr lang="en-US" b="1" dirty="0" smtClean="0">
                <a:ea typeface="+mn-ea"/>
                <a:cs typeface="+mn-cs"/>
              </a:rPr>
              <a:t>-Indirect</a:t>
            </a:r>
            <a:r>
              <a:rPr lang="en-US" dirty="0" smtClean="0">
                <a:ea typeface="+mn-ea"/>
                <a:cs typeface="+mn-cs"/>
              </a:rPr>
              <a:t> observation: observing the effects or results of the behavior rather than the behavior itself.</a:t>
            </a:r>
          </a:p>
          <a:p>
            <a:pPr marL="274320" indent="-274320" fontAlgn="auto">
              <a:spcAft>
                <a:spcPts val="0"/>
              </a:spcAft>
              <a:buClr>
                <a:schemeClr val="accent3"/>
              </a:buClr>
              <a:buNone/>
              <a:defRPr/>
            </a:pPr>
            <a:r>
              <a:rPr lang="en-US" dirty="0" smtClean="0"/>
              <a:t>•</a:t>
            </a:r>
            <a:r>
              <a:rPr lang="en-US" b="1" u="sng" dirty="0" smtClean="0"/>
              <a:t>Two types of indirect observations include:</a:t>
            </a:r>
            <a:endParaRPr lang="en-US" b="1" u="sng" dirty="0" smtClean="0">
              <a:ea typeface="+mn-ea"/>
              <a:cs typeface="+mn-cs"/>
            </a:endParaRPr>
          </a:p>
          <a:p>
            <a:pPr marL="640080" lvl="1" indent="-246888" fontAlgn="auto">
              <a:spcAft>
                <a:spcPts val="0"/>
              </a:spcAft>
              <a:buNone/>
              <a:defRPr/>
            </a:pPr>
            <a:r>
              <a:rPr lang="en-US" dirty="0" smtClean="0">
                <a:ea typeface="+mn-ea"/>
              </a:rPr>
              <a:t>a)Archives:  secondary sources, such as historical records, that can be applied to the present problem</a:t>
            </a:r>
          </a:p>
          <a:p>
            <a:pPr marL="640080" lvl="1" indent="-246888" fontAlgn="auto">
              <a:spcAft>
                <a:spcPts val="0"/>
              </a:spcAft>
              <a:buNone/>
              <a:defRPr/>
            </a:pPr>
            <a:r>
              <a:rPr lang="en-US" dirty="0" smtClean="0">
                <a:ea typeface="+mn-ea"/>
              </a:rPr>
              <a:t>b)Physical traces: tangible evidence of some past event</a:t>
            </a:r>
          </a:p>
          <a:p>
            <a:pPr marL="640080" lvl="1" indent="-246888" fontAlgn="auto">
              <a:spcAft>
                <a:spcPts val="0"/>
              </a:spcAft>
              <a:buFont typeface="Wingdings 2"/>
              <a:buChar char=""/>
              <a:defRPr/>
            </a:pPr>
            <a:endParaRPr lang="en-US" dirty="0" smtClean="0">
              <a:ea typeface="+mn-ea"/>
            </a:endParaRPr>
          </a:p>
          <a:p>
            <a:pPr marL="640080" lvl="1" indent="-246888" fontAlgn="auto">
              <a:spcAft>
                <a:spcPts val="0"/>
              </a:spcAft>
              <a:buFont typeface="Wingdings 2"/>
              <a:buChar char=""/>
              <a:defRPr/>
            </a:pPr>
            <a:endParaRPr lang="en-US" dirty="0" smtClean="0">
              <a:ea typeface="+mn-ea"/>
            </a:endParaRPr>
          </a:p>
          <a:p>
            <a:pPr marL="274320" indent="-274320" fontAlgn="auto">
              <a:spcAft>
                <a:spcPts val="0"/>
              </a:spcAft>
              <a:buClr>
                <a:schemeClr val="accent3"/>
              </a:buClr>
              <a:buFont typeface="Wingdings 2"/>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flipV="1">
            <a:off x="457200" y="148281"/>
            <a:ext cx="8229600" cy="126357"/>
          </a:xfrm>
        </p:spPr>
        <p:txBody>
          <a:bodyPr>
            <a:normAutofit fontScale="90000"/>
          </a:bodyPr>
          <a:lstStyle/>
          <a:p>
            <a:endParaRPr lang="en-US" dirty="0" smtClean="0"/>
          </a:p>
        </p:txBody>
      </p:sp>
      <p:sp>
        <p:nvSpPr>
          <p:cNvPr id="34818" name="Content Placeholder 2"/>
          <p:cNvSpPr>
            <a:spLocks noGrp="1"/>
          </p:cNvSpPr>
          <p:nvPr>
            <p:ph idx="1"/>
          </p:nvPr>
        </p:nvSpPr>
        <p:spPr>
          <a:xfrm>
            <a:off x="457200" y="274638"/>
            <a:ext cx="8229600" cy="5851525"/>
          </a:xfrm>
        </p:spPr>
        <p:txBody>
          <a:bodyPr/>
          <a:lstStyle/>
          <a:p>
            <a:pPr>
              <a:buNone/>
            </a:pPr>
            <a:r>
              <a:rPr lang="en-US" b="1" dirty="0" smtClean="0">
                <a:solidFill>
                  <a:srgbClr val="7030A0"/>
                </a:solidFill>
              </a:rPr>
              <a:t>2-Covert versus overt;</a:t>
            </a:r>
          </a:p>
          <a:p>
            <a:pPr>
              <a:buNone/>
            </a:pPr>
            <a:r>
              <a:rPr lang="en-US" b="1" dirty="0" smtClean="0"/>
              <a:t>-Covert </a:t>
            </a:r>
            <a:r>
              <a:rPr lang="en-US" dirty="0" smtClean="0"/>
              <a:t>observation: subject is unaware that he or she is being observed, such as mystery shopping.</a:t>
            </a:r>
          </a:p>
          <a:p>
            <a:pPr>
              <a:buNone/>
            </a:pPr>
            <a:r>
              <a:rPr lang="en-US" b="1" dirty="0" smtClean="0"/>
              <a:t>-Overt</a:t>
            </a:r>
            <a:r>
              <a:rPr lang="en-US" dirty="0" smtClean="0"/>
              <a:t> observation: respondent is aware that he or she is being observed, such as </a:t>
            </a:r>
            <a:r>
              <a:rPr lang="en-US" dirty="0" err="1" smtClean="0"/>
              <a:t>Arbitron</a:t>
            </a:r>
            <a:r>
              <a:rPr lang="ja-JP" altLang="en-US" smtClean="0">
                <a:ea typeface="HGP明朝E" charset="-128"/>
                <a:cs typeface="HGP明朝E" charset="-128"/>
              </a:rPr>
              <a:t>’</a:t>
            </a:r>
            <a:r>
              <a:rPr lang="en-US" altLang="ja-JP" dirty="0" smtClean="0">
                <a:ea typeface="HGP明朝E" charset="-128"/>
                <a:cs typeface="HGP明朝E" charset="-128"/>
              </a:rPr>
              <a:t>s PPM, which monitors the media to which a consumer is exposed.</a:t>
            </a:r>
            <a:r>
              <a:rPr lang="en-US" dirty="0" smtClean="0"/>
              <a:t> </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7535</TotalTime>
  <Words>2074</Words>
  <Application>Microsoft Office PowerPoint</Application>
  <PresentationFormat>عرض على الشاشة (4:3)</PresentationFormat>
  <Paragraphs>183</Paragraphs>
  <Slides>36</Slides>
  <Notes>27</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36</vt:i4>
      </vt:variant>
    </vt:vector>
  </HeadingPairs>
  <TitlesOfParts>
    <vt:vector size="43" baseType="lpstr">
      <vt:lpstr>ＭＳ Ｐゴシック</vt:lpstr>
      <vt:lpstr>Arial</vt:lpstr>
      <vt:lpstr>Calibri</vt:lpstr>
      <vt:lpstr>Constantia</vt:lpstr>
      <vt:lpstr>HGP明朝E</vt:lpstr>
      <vt:lpstr>Wingdings 2</vt:lpstr>
      <vt:lpstr>Office Theme</vt:lpstr>
      <vt:lpstr>Chapter 6 </vt:lpstr>
      <vt:lpstr>Learning Objectives</vt:lpstr>
      <vt:lpstr>عرض تقديمي في PowerPoint</vt:lpstr>
      <vt:lpstr>عرض تقديمي في PowerPoint</vt:lpstr>
      <vt:lpstr>THE DIFFERENCES BETWEEN QUANTITATIVE AND QUALITATIVE RESEARCH TECHNIQUES</vt:lpstr>
      <vt:lpstr>عرض تقديمي في PowerPoint</vt:lpstr>
      <vt:lpstr>Observation Techniques</vt:lpstr>
      <vt:lpstr>عرض تقديمي في PowerPoint</vt:lpstr>
      <vt:lpstr>عرض تقديمي في PowerPoint</vt:lpstr>
      <vt:lpstr>عرض تقديمي في PowerPoint</vt:lpstr>
      <vt:lpstr>عرض تقديمي في PowerPoint</vt:lpstr>
      <vt:lpstr>Appropriate conditions for use of observation </vt:lpstr>
      <vt:lpstr>عرض تقديمي في PowerPoint</vt:lpstr>
      <vt:lpstr>عرض تقديمي في PowerPoint</vt:lpstr>
      <vt:lpstr>Focus Groups</vt:lpstr>
      <vt:lpstr>عرض تقديمي في PowerPoint</vt:lpstr>
      <vt:lpstr>How Focus Group Work</vt:lpstr>
      <vt:lpstr>عرض تقديمي في PowerPoint</vt:lpstr>
      <vt:lpstr>عرض تقديمي في PowerPoint</vt:lpstr>
      <vt:lpstr>عرض تقديمي في PowerPoint</vt:lpstr>
      <vt:lpstr>عرض تقديمي في PowerPoint</vt:lpstr>
      <vt:lpstr>عرض تقديمي في PowerPoint</vt:lpstr>
      <vt:lpstr>When Should Focus Groups Be Used?</vt:lpstr>
      <vt:lpstr>عرض تقديمي في PowerPoint</vt:lpstr>
      <vt:lpstr>When Should Focus Groups Not Be Used?</vt:lpstr>
      <vt:lpstr>Some Objectives of Focus Groups</vt:lpstr>
      <vt:lpstr>Operational Aspects of Traditional Focus Groups</vt:lpstr>
      <vt:lpstr>عرض تقديمي في PowerPoint</vt:lpstr>
      <vt:lpstr>Other Qualitative Techniques</vt:lpstr>
      <vt:lpstr>عرض تقديمي في PowerPoint</vt:lpstr>
      <vt:lpstr>Five Common Projective Techniques are used by Marketing:</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HomeSweetHome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Research Techniques</dc:title>
  <dc:creator>Christine Ren</dc:creator>
  <cp:lastModifiedBy>HP</cp:lastModifiedBy>
  <cp:revision>94</cp:revision>
  <dcterms:created xsi:type="dcterms:W3CDTF">2012-11-09T18:50:52Z</dcterms:created>
  <dcterms:modified xsi:type="dcterms:W3CDTF">2019-01-15T15:43:38Z</dcterms:modified>
</cp:coreProperties>
</file>