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66"/>
  </p:notesMasterIdLst>
  <p:handoutMasterIdLst>
    <p:handoutMasterId r:id="rId6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8" d="100"/>
          <a:sy n="68" d="100"/>
        </p:scale>
        <p:origin x="-14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7EC9E7F-8BEE-B449-9236-DA756BB8BEB5}" type="datetimeFigureOut">
              <a:rPr lang="en-US" smtClean="0"/>
              <a:t>3/28/2017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E95E193-D1FC-4C46-A47E-0F67BF245AC2}" type="slidenum">
              <a:rPr lang="en-US" smtClean="0"/>
              <a:t>‹#›</a:t>
            </a:fld>
            <a:endParaRPr lang="en-US"/>
          </a:p>
        </p:txBody>
      </p:sp>
    </p:spTree>
    <p:extLst>
      <p:ext uri="{BB962C8B-B14F-4D97-AF65-F5344CB8AC3E}">
        <p14:creationId xmlns:p14="http://schemas.microsoft.com/office/powerpoint/2010/main" val="695954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6C685A4-BA3E-E74C-BC86-8EEBD54BC070}" type="datetimeFigureOut">
              <a:rPr lang="en-US" smtClean="0"/>
              <a:t>3/28/2017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CFB8DD3-8125-1745-8A4D-C8203704EC3E}" type="slidenum">
              <a:rPr lang="en-US" smtClean="0"/>
              <a:t>‹#›</a:t>
            </a:fld>
            <a:endParaRPr lang="en-US"/>
          </a:p>
        </p:txBody>
      </p:sp>
    </p:spTree>
    <p:extLst>
      <p:ext uri="{BB962C8B-B14F-4D97-AF65-F5344CB8AC3E}">
        <p14:creationId xmlns:p14="http://schemas.microsoft.com/office/powerpoint/2010/main" val="78405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AD8D91A-A2EE-4B54-B3C6-F6C67903BA9C}" type="datetime1">
              <a:rPr lang="en-US" smtClean="0"/>
              <a:pPr/>
              <a:t>3/28/2017</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8B99C93-F56F-46AB-9EB8-53614A95B15F}" type="datetime1">
              <a:rPr lang="en-US" smtClean="0"/>
              <a:pPr/>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E70D3E6-EF16-4488-94A4-211508FE4682}" type="datetime1">
              <a:rPr lang="en-US" smtClean="0"/>
              <a:pPr/>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7077FB3B-20DA-4D0E-BF16-8262B7156612}" type="datetime1">
              <a:rPr lang="en-US" smtClean="0"/>
              <a:pPr/>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8C273C2C-6BD0-40EC-8D8D-4D51F089C5EB}" type="datetime1">
              <a:rPr lang="en-US" smtClean="0"/>
              <a:pPr/>
              <a:t>3/28/2017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D377F5C-EDA7-4864-9756-35769B0E62CF}" type="datetime1">
              <a:rPr lang="en-US" smtClean="0"/>
              <a:pPr/>
              <a:t>3/28/2017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99C93-F56F-46AB-9EB8-53614A95B15F}" type="datetime1">
              <a:rPr lang="en-US" smtClean="0"/>
              <a:pPr/>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8B99C93-F56F-46AB-9EB8-53614A95B15F}" type="datetime1">
              <a:rPr lang="en-US" smtClean="0"/>
              <a:pPr/>
              <a:t>3/28/2017</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8B99C93-F56F-46AB-9EB8-53614A95B15F}" type="datetime1">
              <a:rPr lang="en-US" smtClean="0"/>
              <a:pPr/>
              <a:t>3/28/2017</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88B99C93-F56F-46AB-9EB8-53614A95B15F}" type="datetime1">
              <a:rPr lang="en-US" smtClean="0"/>
              <a:pPr/>
              <a:t>3/28/2017</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9785C6-EBAF-49D5-AD4D-BABF4DFAAD59}" type="datetime1">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259A7B8-0EC4-44C9-AFEF-25E144F11C06}" type="datetime1">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A404122-9A3A-4FD8-98B8-22631F32846C}" type="datetime1">
              <a:rPr lang="en-US" smtClean="0"/>
              <a:pPr/>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8B99C93-F56F-46AB-9EB8-53614A95B15F}" type="datetime1">
              <a:rPr lang="en-US" smtClean="0"/>
              <a:pPr/>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8B99C93-F56F-46AB-9EB8-53614A95B15F}" type="datetime1">
              <a:rPr lang="en-US" smtClean="0"/>
              <a:pPr/>
              <a:t>3/28/2017</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2BB47B5-C739-4DAE-AACD-CC58CA843AC4}" type="datetime1">
              <a:rPr lang="en-US" smtClean="0"/>
              <a:pPr/>
              <a:t>3/28/2017</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FA84A37A-AFC2-4A01-80A1-FC20F2C0D5BB}"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E72AE48-94E6-46E0-BE32-5F0716DE9115}" type="datetime1">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884C285-8BCE-48FC-97D9-E2837AF38351}" type="datetime1">
              <a:rPr lang="en-US" smtClean="0"/>
              <a:pPr/>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8B99C93-F56F-46AB-9EB8-53614A95B15F}" type="datetime1">
              <a:rPr lang="en-US" smtClean="0"/>
              <a:pPr/>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FA84A37A-AFC2-4A01-80A1-FC20F2C0D5BB}" type="slidenum">
              <a:rPr lang="en-US" smtClean="0"/>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8B99C93-F56F-46AB-9EB8-53614A95B15F}" type="datetime1">
              <a:rPr lang="en-US" smtClean="0"/>
              <a:pPr/>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8B99C93-F56F-46AB-9EB8-53614A95B15F}" type="datetime1">
              <a:rPr lang="en-US" smtClean="0"/>
              <a:pPr/>
              <a:t>3/28/2017</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FA84A37A-AFC2-4A01-80A1-FC20F2C0D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Lst>
  <p:hf sldNum="0"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DISCOUNTED CASH FLOW VALUATION </a:t>
            </a:r>
          </a:p>
        </p:txBody>
      </p:sp>
      <p:sp>
        <p:nvSpPr>
          <p:cNvPr id="2" name="Subtitle 1"/>
          <p:cNvSpPr>
            <a:spLocks noGrp="1"/>
          </p:cNvSpPr>
          <p:nvPr>
            <p:ph type="subTitle" idx="1"/>
          </p:nvPr>
        </p:nvSpPr>
        <p:spPr/>
        <p:txBody>
          <a:bodyPr/>
          <a:lstStyle/>
          <a:p>
            <a:r>
              <a:rPr lang="en-US" dirty="0" smtClean="0"/>
              <a:t>CH6</a:t>
            </a:r>
            <a:endParaRPr lang="en-US" dirty="0"/>
          </a:p>
        </p:txBody>
      </p:sp>
    </p:spTree>
    <p:extLst>
      <p:ext uri="{BB962C8B-B14F-4D97-AF65-F5344CB8AC3E}">
        <p14:creationId xmlns:p14="http://schemas.microsoft.com/office/powerpoint/2010/main" val="269401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1784349"/>
            <a:ext cx="8842375" cy="4692651"/>
          </a:xfrm>
        </p:spPr>
        <p:txBody>
          <a:bodyPr/>
          <a:lstStyle/>
          <a:p>
            <a:r>
              <a:rPr lang="en-US" dirty="0"/>
              <a:t>consider the future value of $2,000 invested at the end of each of the next five years. The current balance is zero, and the rate is 10 percent. We first draw a time line, as shown in Figure </a:t>
            </a:r>
          </a:p>
          <a:p>
            <a:r>
              <a:rPr lang="en-US" dirty="0"/>
              <a:t>On the time line, notice that nothing happens until the end of the first year, when we make the first $2,000 investment. This first $2,000 earns interest for the next four (not five) years. Also notice that the last $2,000 is invested at the end of the fifth year, so it earns no interest at all. </a:t>
            </a:r>
          </a:p>
          <a:p>
            <a:r>
              <a:rPr lang="en-US" dirty="0" smtClean="0"/>
              <a:t>This figure show the Time </a:t>
            </a:r>
            <a:r>
              <a:rPr lang="en-US" dirty="0"/>
              <a:t>Line for $2,000 per Year for Five Years </a:t>
            </a:r>
          </a:p>
          <a:p>
            <a:endParaRPr lang="en-US" dirty="0"/>
          </a:p>
        </p:txBody>
      </p:sp>
      <p:pic>
        <p:nvPicPr>
          <p:cNvPr id="4" name="Picture 3"/>
          <p:cNvPicPr>
            <a:picLocks noChangeAspect="1"/>
          </p:cNvPicPr>
          <p:nvPr/>
        </p:nvPicPr>
        <p:blipFill>
          <a:blip r:embed="rId2"/>
          <a:stretch>
            <a:fillRect/>
          </a:stretch>
        </p:blipFill>
        <p:spPr>
          <a:xfrm>
            <a:off x="904876" y="5137150"/>
            <a:ext cx="7572374" cy="1038225"/>
          </a:xfrm>
          <a:prstGeom prst="rect">
            <a:avLst/>
          </a:prstGeom>
        </p:spPr>
      </p:pic>
    </p:spTree>
    <p:extLst>
      <p:ext uri="{BB962C8B-B14F-4D97-AF65-F5344CB8AC3E}">
        <p14:creationId xmlns:p14="http://schemas.microsoft.com/office/powerpoint/2010/main" val="328686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figure </a:t>
            </a:r>
            <a:r>
              <a:rPr lang="en-US" dirty="0"/>
              <a:t>illustrates the calculations involved if we compound the investment one period at a time. As illustrated, the future value is $12,210.20 </a:t>
            </a:r>
            <a:endParaRPr lang="en-US" dirty="0" smtClean="0"/>
          </a:p>
          <a:p>
            <a:endParaRPr lang="en-US" dirty="0"/>
          </a:p>
          <a:p>
            <a:endParaRPr lang="en-US" dirty="0" smtClean="0"/>
          </a:p>
          <a:p>
            <a:endParaRPr lang="en-US" dirty="0"/>
          </a:p>
          <a:p>
            <a:endParaRPr lang="en-US" dirty="0" smtClean="0"/>
          </a:p>
          <a:p>
            <a:r>
              <a:rPr lang="en-US" dirty="0" smtClean="0"/>
              <a:t>This figure show the </a:t>
            </a:r>
            <a:r>
              <a:rPr lang="en-US" dirty="0"/>
              <a:t>Future Value Calculated by Compounding Forward One Period at a Time </a:t>
            </a:r>
          </a:p>
          <a:p>
            <a:endParaRPr lang="en-US" dirty="0" smtClean="0"/>
          </a:p>
          <a:p>
            <a:pPr marL="114300" indent="0">
              <a:buNone/>
            </a:pPr>
            <a:endParaRPr lang="en-US" dirty="0"/>
          </a:p>
        </p:txBody>
      </p:sp>
      <p:pic>
        <p:nvPicPr>
          <p:cNvPr id="4" name="Picture 3"/>
          <p:cNvPicPr>
            <a:picLocks noChangeAspect="1"/>
          </p:cNvPicPr>
          <p:nvPr/>
        </p:nvPicPr>
        <p:blipFill>
          <a:blip r:embed="rId2"/>
          <a:stretch>
            <a:fillRect/>
          </a:stretch>
        </p:blipFill>
        <p:spPr>
          <a:xfrm>
            <a:off x="426128" y="3257549"/>
            <a:ext cx="8260672" cy="1457325"/>
          </a:xfrm>
          <a:prstGeom prst="rect">
            <a:avLst/>
          </a:prstGeom>
        </p:spPr>
      </p:pic>
    </p:spTree>
    <p:extLst>
      <p:ext uri="{BB962C8B-B14F-4D97-AF65-F5344CB8AC3E}">
        <p14:creationId xmlns:p14="http://schemas.microsoft.com/office/powerpoint/2010/main" val="367545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figure show the </a:t>
            </a:r>
            <a:r>
              <a:rPr lang="en-US" dirty="0"/>
              <a:t>Future Value Calculated by Compounding Each Cash Flow Separately </a:t>
            </a:r>
          </a:p>
          <a:p>
            <a:pPr marL="11430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824508" y="3013074"/>
            <a:ext cx="7593310" cy="2670175"/>
          </a:xfrm>
          <a:prstGeom prst="rect">
            <a:avLst/>
          </a:prstGeom>
        </p:spPr>
      </p:pic>
    </p:spTree>
    <p:extLst>
      <p:ext uri="{BB962C8B-B14F-4D97-AF65-F5344CB8AC3E}">
        <p14:creationId xmlns:p14="http://schemas.microsoft.com/office/powerpoint/2010/main" val="2375699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a:xfrm>
            <a:off x="0" y="1762125"/>
            <a:ext cx="8747125" cy="5095875"/>
          </a:xfrm>
        </p:spPr>
        <p:txBody>
          <a:bodyPr>
            <a:normAutofit fontScale="92500" lnSpcReduction="10000"/>
          </a:bodyPr>
          <a:lstStyle/>
          <a:p>
            <a:r>
              <a:rPr lang="en-US" b="1" dirty="0" smtClean="0"/>
              <a:t>If </a:t>
            </a:r>
            <a:r>
              <a:rPr lang="en-US" b="1" dirty="0"/>
              <a:t>you deposit $100 in one year, $200 in two years, and $300 in three years, how much will you have in three years? How much of this is interest? How much will you have in five years if you don’t add additional amounts? Assume a 7 percent interest rate throughout. </a:t>
            </a:r>
            <a:endParaRPr lang="en-US" b="1" dirty="0" smtClean="0"/>
          </a:p>
          <a:p>
            <a:r>
              <a:rPr lang="en-US" dirty="0"/>
              <a:t>We will calculate the future value of each amount in three years. Notice that the $100 earns interest for two years, and the $200 earns interest for one year. The final $300 earns no interest. The future values are thus</a:t>
            </a:r>
            <a:r>
              <a:rPr lang="en-US" dirty="0" smtClean="0"/>
              <a:t>:</a:t>
            </a:r>
          </a:p>
          <a:p>
            <a:pPr marL="114300" indent="0">
              <a:buNone/>
            </a:pPr>
            <a:r>
              <a:rPr lang="en-US" dirty="0"/>
              <a:t>	</a:t>
            </a:r>
            <a:r>
              <a:rPr lang="en-US" dirty="0" smtClean="0"/>
              <a:t>$100*1.7</a:t>
            </a:r>
            <a:r>
              <a:rPr lang="en-US" baseline="30000" dirty="0" smtClean="0"/>
              <a:t>2</a:t>
            </a:r>
            <a:r>
              <a:rPr lang="en-US" dirty="0" smtClean="0"/>
              <a:t>=</a:t>
            </a:r>
            <a:r>
              <a:rPr lang="en-US" dirty="0"/>
              <a:t>$114.49 </a:t>
            </a:r>
          </a:p>
          <a:p>
            <a:pPr marL="114300" indent="0">
              <a:buNone/>
            </a:pPr>
            <a:r>
              <a:rPr lang="en-US" dirty="0" smtClean="0"/>
              <a:t>	</a:t>
            </a:r>
            <a:r>
              <a:rPr lang="en-US" dirty="0"/>
              <a:t>$</a:t>
            </a:r>
            <a:r>
              <a:rPr lang="en-US" dirty="0" smtClean="0"/>
              <a:t>200*1.07=</a:t>
            </a:r>
            <a:r>
              <a:rPr lang="en-US" dirty="0"/>
              <a:t>214.00 </a:t>
            </a:r>
          </a:p>
          <a:p>
            <a:pPr marL="114300" indent="0">
              <a:buNone/>
            </a:pPr>
            <a:r>
              <a:rPr lang="en-US" dirty="0" smtClean="0"/>
              <a:t>	+300	     = 300</a:t>
            </a:r>
          </a:p>
          <a:p>
            <a:pPr marL="114300" indent="0">
              <a:buNone/>
            </a:pPr>
            <a:r>
              <a:rPr lang="en-US" dirty="0" smtClean="0"/>
              <a:t>total future value=</a:t>
            </a:r>
            <a:r>
              <a:rPr lang="en-US" dirty="0"/>
              <a:t>$628.49 </a:t>
            </a:r>
            <a:endParaRPr lang="en-US" dirty="0" smtClean="0"/>
          </a:p>
          <a:p>
            <a:pPr marL="114300" indent="0">
              <a:buNone/>
            </a:pPr>
            <a:r>
              <a:rPr lang="en-US" dirty="0"/>
              <a:t>The total future value is thus </a:t>
            </a:r>
            <a:r>
              <a:rPr lang="en-US" dirty="0" smtClean="0"/>
              <a:t>$</a:t>
            </a:r>
            <a:r>
              <a:rPr lang="en-US" dirty="0"/>
              <a:t>628.49. The total interest is: $</a:t>
            </a:r>
            <a:r>
              <a:rPr lang="en-US" dirty="0" smtClean="0"/>
              <a:t>628.49-(100+200+ </a:t>
            </a:r>
            <a:r>
              <a:rPr lang="en-US" dirty="0"/>
              <a:t>300) </a:t>
            </a:r>
            <a:r>
              <a:rPr lang="en-US" dirty="0" smtClean="0"/>
              <a:t>=$</a:t>
            </a:r>
            <a:r>
              <a:rPr lang="en-US" dirty="0"/>
              <a:t>28.49 </a:t>
            </a:r>
          </a:p>
          <a:p>
            <a:pPr marL="114300" indent="0">
              <a:buNone/>
            </a:pPr>
            <a:endParaRPr lang="en-US" dirty="0"/>
          </a:p>
          <a:p>
            <a:pPr marL="114300" indent="0">
              <a:buNone/>
            </a:pPr>
            <a:endParaRPr lang="en-US" dirty="0"/>
          </a:p>
          <a:p>
            <a:pPr marL="114300" indent="0">
              <a:buNone/>
            </a:pPr>
            <a:endParaRPr lang="en-US" dirty="0"/>
          </a:p>
          <a:p>
            <a:endParaRPr lang="en-US" dirty="0" smtClean="0"/>
          </a:p>
          <a:p>
            <a:endParaRPr lang="en-US" dirty="0"/>
          </a:p>
        </p:txBody>
      </p:sp>
    </p:spTree>
    <p:extLst>
      <p:ext uri="{BB962C8B-B14F-4D97-AF65-F5344CB8AC3E}">
        <p14:creationId xmlns:p14="http://schemas.microsoft.com/office/powerpoint/2010/main" val="256790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 much will you have in five years? We know that you will have $628.49 in three years. If you leave that in for two more years, it will grow to: </a:t>
            </a:r>
            <a:endParaRPr lang="en-US" dirty="0" smtClean="0"/>
          </a:p>
          <a:p>
            <a:endParaRPr lang="en-US" dirty="0"/>
          </a:p>
          <a:p>
            <a:r>
              <a:rPr lang="en-US" dirty="0"/>
              <a:t>$628.49 </a:t>
            </a:r>
            <a:r>
              <a:rPr lang="en-US" dirty="0" smtClean="0"/>
              <a:t>*</a:t>
            </a:r>
            <a:r>
              <a:rPr lang="en-US" dirty="0" smtClean="0"/>
              <a:t>1.07² =$</a:t>
            </a:r>
            <a:r>
              <a:rPr lang="en-US" dirty="0"/>
              <a:t>628.49 </a:t>
            </a:r>
            <a:r>
              <a:rPr lang="en-US" dirty="0" smtClean="0"/>
              <a:t>* 1.1449</a:t>
            </a:r>
            <a:r>
              <a:rPr lang="en-US" dirty="0" smtClean="0"/>
              <a:t>= </a:t>
            </a:r>
            <a:r>
              <a:rPr lang="en-US" dirty="0"/>
              <a:t>$719.56 </a:t>
            </a:r>
            <a:endParaRPr lang="en-US" dirty="0" smtClean="0"/>
          </a:p>
          <a:p>
            <a:endParaRPr lang="en-US" dirty="0"/>
          </a:p>
          <a:p>
            <a:endParaRPr lang="en-US" dirty="0"/>
          </a:p>
        </p:txBody>
      </p:sp>
    </p:spTree>
    <p:extLst>
      <p:ext uri="{BB962C8B-B14F-4D97-AF65-F5344CB8AC3E}">
        <p14:creationId xmlns:p14="http://schemas.microsoft.com/office/powerpoint/2010/main" val="347446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Notice that we could have calculated the future value of each amount separately. Once again, be careful about the lengths of time. As we previously calculated, the first $100 earns interest for only four years, the second deposit earns three years’ interest, and the last earns two years’ interest: </a:t>
            </a:r>
          </a:p>
          <a:p>
            <a:pPr marL="114300" indent="0">
              <a:buNone/>
            </a:pPr>
            <a:r>
              <a:rPr lang="en-US" dirty="0" smtClean="0"/>
              <a:t>	$</a:t>
            </a:r>
            <a:r>
              <a:rPr lang="en-US" dirty="0"/>
              <a:t>100 </a:t>
            </a:r>
            <a:r>
              <a:rPr lang="en-US" dirty="0" smtClean="0"/>
              <a:t>*</a:t>
            </a:r>
            <a:r>
              <a:rPr lang="en-US" dirty="0" smtClean="0"/>
              <a:t>1.07</a:t>
            </a:r>
            <a:r>
              <a:rPr lang="en-US" sz="1700" baseline="30000" dirty="0">
                <a:solidFill>
                  <a:prstClr val="black">
                    <a:lumMod val="65000"/>
                    <a:lumOff val="35000"/>
                  </a:prstClr>
                </a:solidFill>
              </a:rPr>
              <a:t>4</a:t>
            </a:r>
            <a:r>
              <a:rPr lang="en-US" dirty="0" smtClean="0"/>
              <a:t> </a:t>
            </a:r>
            <a:r>
              <a:rPr lang="en-US" dirty="0" smtClean="0"/>
              <a:t>=$</a:t>
            </a:r>
            <a:r>
              <a:rPr lang="en-US" dirty="0"/>
              <a:t>100 </a:t>
            </a:r>
            <a:r>
              <a:rPr lang="en-US" dirty="0" smtClean="0"/>
              <a:t>* 1.3108   </a:t>
            </a:r>
            <a:r>
              <a:rPr lang="en-US" dirty="0" smtClean="0"/>
              <a:t>=$</a:t>
            </a:r>
            <a:r>
              <a:rPr lang="en-US" dirty="0"/>
              <a:t>131.08 </a:t>
            </a:r>
          </a:p>
          <a:p>
            <a:pPr marL="114300" indent="0">
              <a:buNone/>
            </a:pPr>
            <a:r>
              <a:rPr lang="en-US" dirty="0" smtClean="0"/>
              <a:t>	$</a:t>
            </a:r>
            <a:r>
              <a:rPr lang="en-US" dirty="0"/>
              <a:t>200 </a:t>
            </a:r>
            <a:r>
              <a:rPr lang="en-US" dirty="0" smtClean="0"/>
              <a:t> </a:t>
            </a:r>
            <a:r>
              <a:rPr lang="en-US" dirty="0" smtClean="0"/>
              <a:t>*</a:t>
            </a:r>
            <a:r>
              <a:rPr lang="en-US" dirty="0" smtClean="0"/>
              <a:t>1.07³ </a:t>
            </a:r>
            <a:r>
              <a:rPr lang="en-US" dirty="0" smtClean="0"/>
              <a:t>= </a:t>
            </a:r>
            <a:r>
              <a:rPr lang="en-US" dirty="0"/>
              <a:t>$200 </a:t>
            </a:r>
            <a:r>
              <a:rPr lang="en-US" dirty="0" smtClean="0"/>
              <a:t>* </a:t>
            </a:r>
            <a:r>
              <a:rPr lang="en-US" dirty="0"/>
              <a:t>1.2250 </a:t>
            </a:r>
            <a:r>
              <a:rPr lang="en-US" dirty="0" smtClean="0"/>
              <a:t>= </a:t>
            </a:r>
            <a:r>
              <a:rPr lang="en-US" dirty="0"/>
              <a:t>245.01 </a:t>
            </a:r>
            <a:endParaRPr lang="en-US" dirty="0" smtClean="0"/>
          </a:p>
          <a:p>
            <a:pPr marL="114300" indent="0">
              <a:buNone/>
            </a:pPr>
            <a:r>
              <a:rPr lang="en-US" dirty="0"/>
              <a:t>	</a:t>
            </a:r>
            <a:r>
              <a:rPr lang="en-US" dirty="0" smtClean="0"/>
              <a:t>$</a:t>
            </a:r>
            <a:r>
              <a:rPr lang="en-US" dirty="0"/>
              <a:t>300 </a:t>
            </a:r>
            <a:r>
              <a:rPr lang="en-US" dirty="0" smtClean="0"/>
              <a:t>*</a:t>
            </a:r>
            <a:r>
              <a:rPr lang="en-US" dirty="0"/>
              <a:t>1.07² </a:t>
            </a:r>
            <a:r>
              <a:rPr lang="en-US" dirty="0" smtClean="0"/>
              <a:t>= $</a:t>
            </a:r>
            <a:r>
              <a:rPr lang="en-US" dirty="0"/>
              <a:t>300 </a:t>
            </a:r>
            <a:r>
              <a:rPr lang="en-US" dirty="0" smtClean="0"/>
              <a:t>*</a:t>
            </a:r>
            <a:r>
              <a:rPr lang="en-US" dirty="0" smtClean="0"/>
              <a:t>1.1449   = </a:t>
            </a:r>
            <a:r>
              <a:rPr lang="en-US" dirty="0"/>
              <a:t>343.47 </a:t>
            </a:r>
            <a:endParaRPr lang="en-US" dirty="0" smtClean="0"/>
          </a:p>
          <a:p>
            <a:pPr marL="114300" indent="0">
              <a:buNone/>
            </a:pPr>
            <a:r>
              <a:rPr lang="en-US" dirty="0"/>
              <a:t>	</a:t>
            </a:r>
            <a:r>
              <a:rPr lang="en-US" dirty="0" smtClean="0"/>
              <a:t>	Total </a:t>
            </a:r>
            <a:r>
              <a:rPr lang="en-US" dirty="0"/>
              <a:t>future value </a:t>
            </a:r>
            <a:r>
              <a:rPr lang="en-US" dirty="0" smtClean="0"/>
              <a:t>    </a:t>
            </a:r>
            <a:r>
              <a:rPr lang="en-US" dirty="0" smtClean="0"/>
              <a:t>=$</a:t>
            </a:r>
            <a:r>
              <a:rPr lang="en-US" dirty="0"/>
              <a:t>719.56 </a:t>
            </a:r>
          </a:p>
          <a:p>
            <a:endParaRPr lang="en-US" dirty="0"/>
          </a:p>
        </p:txBody>
      </p:sp>
    </p:spTree>
    <p:extLst>
      <p:ext uri="{BB962C8B-B14F-4D97-AF65-F5344CB8AC3E}">
        <p14:creationId xmlns:p14="http://schemas.microsoft.com/office/powerpoint/2010/main" val="3432058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PRESENT VALUE WITH MULTIPLE CASH FLOWS </a:t>
            </a:r>
            <a:endParaRPr lang="en-US" dirty="0"/>
          </a:p>
        </p:txBody>
      </p:sp>
      <p:sp>
        <p:nvSpPr>
          <p:cNvPr id="3" name="Content Placeholder 2"/>
          <p:cNvSpPr>
            <a:spLocks noGrp="1"/>
          </p:cNvSpPr>
          <p:nvPr>
            <p:ph idx="1"/>
          </p:nvPr>
        </p:nvSpPr>
        <p:spPr/>
        <p:txBody>
          <a:bodyPr/>
          <a:lstStyle/>
          <a:p>
            <a:r>
              <a:rPr lang="en-US" dirty="0"/>
              <a:t>We often need to determine the present value of a series of future cash flows. As with future values, there are two ways we can do it. We can either discount back one period at a time, or we can just calculate the present values individually and add them </a:t>
            </a:r>
            <a:r>
              <a:rPr lang="en-US" dirty="0" smtClean="0"/>
              <a:t>up.</a:t>
            </a:r>
          </a:p>
          <a:p>
            <a:endParaRPr lang="en-US" dirty="0"/>
          </a:p>
        </p:txBody>
      </p:sp>
    </p:spTree>
    <p:extLst>
      <p:ext uri="{BB962C8B-B14F-4D97-AF65-F5344CB8AC3E}">
        <p14:creationId xmlns:p14="http://schemas.microsoft.com/office/powerpoint/2010/main" val="318480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Suppose you need $1,000 in one year and $2,000 more in two years. If you can earn 9 per- cent on your money, how much do you have to put up today to exactly cover these amounts in the future? In other words, what is the present value of the two cash flows at 9 percent? </a:t>
            </a:r>
          </a:p>
          <a:p>
            <a:r>
              <a:rPr lang="en-US" dirty="0"/>
              <a:t>The present value of $2,000 in two years at 9 percent is: </a:t>
            </a:r>
          </a:p>
          <a:p>
            <a:pPr marL="114300" indent="0">
              <a:buNone/>
            </a:pPr>
            <a:r>
              <a:rPr lang="en-US" dirty="0" smtClean="0"/>
              <a:t>	$</a:t>
            </a:r>
            <a:r>
              <a:rPr lang="en-US" dirty="0" smtClean="0"/>
              <a:t>2,000/1.09² =$</a:t>
            </a:r>
            <a:r>
              <a:rPr lang="en-US" dirty="0"/>
              <a:t>1,683.36</a:t>
            </a:r>
            <a:br>
              <a:rPr lang="en-US" dirty="0"/>
            </a:br>
            <a:r>
              <a:rPr lang="en-US" dirty="0"/>
              <a:t>The present value of $1,000 in one year is: </a:t>
            </a:r>
            <a:endParaRPr lang="en-US" dirty="0" smtClean="0"/>
          </a:p>
          <a:p>
            <a:pPr marL="114300" indent="0">
              <a:buNone/>
            </a:pPr>
            <a:r>
              <a:rPr lang="en-US" dirty="0"/>
              <a:t>	</a:t>
            </a:r>
            <a:r>
              <a:rPr lang="en-US" dirty="0" smtClean="0"/>
              <a:t>$</a:t>
            </a:r>
            <a:r>
              <a:rPr lang="en-US" dirty="0" smtClean="0"/>
              <a:t>1,000/1.09 =$</a:t>
            </a:r>
            <a:r>
              <a:rPr lang="en-US" dirty="0"/>
              <a:t>917.43 </a:t>
            </a:r>
            <a:endParaRPr lang="en-US" dirty="0" smtClean="0"/>
          </a:p>
          <a:p>
            <a:pPr marL="114300" indent="0">
              <a:buNone/>
            </a:pPr>
            <a:r>
              <a:rPr lang="en-US" dirty="0" smtClean="0"/>
              <a:t>Therefore</a:t>
            </a:r>
            <a:r>
              <a:rPr lang="en-US" dirty="0"/>
              <a:t>, the total present value is: </a:t>
            </a:r>
          </a:p>
          <a:p>
            <a:pPr marL="114300" indent="0">
              <a:buNone/>
            </a:pPr>
            <a:r>
              <a:rPr lang="en-US" dirty="0" smtClean="0"/>
              <a:t>	$1,683.36+917.43 </a:t>
            </a:r>
            <a:r>
              <a:rPr lang="en-US" dirty="0" smtClean="0"/>
              <a:t>=$</a:t>
            </a:r>
            <a:r>
              <a:rPr lang="en-US" dirty="0"/>
              <a:t>2,600.79 </a:t>
            </a:r>
          </a:p>
          <a:p>
            <a:endParaRPr lang="en-US" dirty="0"/>
          </a:p>
        </p:txBody>
      </p:sp>
    </p:spTree>
    <p:extLst>
      <p:ext uri="{BB962C8B-B14F-4D97-AF65-F5344CB8AC3E}">
        <p14:creationId xmlns:p14="http://schemas.microsoft.com/office/powerpoint/2010/main" val="3727930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3825" y="1943100"/>
            <a:ext cx="8229600" cy="4914900"/>
          </a:xfrm>
        </p:spPr>
        <p:txBody>
          <a:bodyPr>
            <a:normAutofit/>
          </a:bodyPr>
          <a:lstStyle/>
          <a:p>
            <a:r>
              <a:rPr lang="en-US" dirty="0"/>
              <a:t>To see why $2,600.79 is the right answer, we can check to see that after the $2,000 is paid out in two years, there is no money left. If we invest $2,600.79 for one year at 9 </a:t>
            </a:r>
            <a:r>
              <a:rPr lang="en-US" dirty="0" smtClean="0"/>
              <a:t>percent</a:t>
            </a:r>
            <a:r>
              <a:rPr lang="en-US" dirty="0"/>
              <a:t>, we will have: </a:t>
            </a:r>
          </a:p>
          <a:p>
            <a:pPr marL="114300" indent="0">
              <a:buNone/>
            </a:pPr>
            <a:r>
              <a:rPr lang="en-US" dirty="0" smtClean="0"/>
              <a:t>	$</a:t>
            </a:r>
            <a:r>
              <a:rPr lang="en-US" dirty="0"/>
              <a:t>2,600.79 </a:t>
            </a:r>
            <a:r>
              <a:rPr lang="en-US" dirty="0" smtClean="0"/>
              <a:t>*1.09 </a:t>
            </a:r>
            <a:r>
              <a:rPr lang="en-US" dirty="0" smtClean="0"/>
              <a:t>=$</a:t>
            </a:r>
            <a:r>
              <a:rPr lang="en-US" dirty="0"/>
              <a:t>2,834.86</a:t>
            </a:r>
            <a:br>
              <a:rPr lang="en-US" dirty="0"/>
            </a:br>
            <a:r>
              <a:rPr lang="en-US" dirty="0"/>
              <a:t>We take out $1,000, leaving $1,834.86. This amount earns 9 percent for another year, </a:t>
            </a:r>
            <a:r>
              <a:rPr lang="en-US" dirty="0" smtClean="0"/>
              <a:t>leaving </a:t>
            </a:r>
            <a:r>
              <a:rPr lang="en-US" dirty="0"/>
              <a:t>us with:</a:t>
            </a:r>
            <a:br>
              <a:rPr lang="en-US" dirty="0"/>
            </a:br>
            <a:r>
              <a:rPr lang="en-US" dirty="0" smtClean="0"/>
              <a:t>	$1,834.86*1.09 </a:t>
            </a:r>
            <a:r>
              <a:rPr lang="en-US" dirty="0" smtClean="0"/>
              <a:t>=$</a:t>
            </a:r>
            <a:r>
              <a:rPr lang="en-US" dirty="0"/>
              <a:t>2,000 </a:t>
            </a:r>
            <a:endParaRPr lang="en-US" dirty="0" smtClean="0"/>
          </a:p>
          <a:p>
            <a:pPr marL="114300" indent="0">
              <a:buNone/>
            </a:pPr>
            <a:endParaRPr lang="en-US" dirty="0"/>
          </a:p>
          <a:p>
            <a:r>
              <a:rPr lang="en-US" dirty="0"/>
              <a:t>This is just as we planned. As this example illustrates, the present value of a series of future cash flows is simply the amount you would need today to exactly duplicate those future cash flows (for a given discount rate). </a:t>
            </a:r>
          </a:p>
          <a:p>
            <a:endParaRPr lang="en-US" dirty="0"/>
          </a:p>
          <a:p>
            <a:endParaRPr lang="en-US" dirty="0"/>
          </a:p>
        </p:txBody>
      </p:sp>
    </p:spTree>
    <p:extLst>
      <p:ext uri="{BB962C8B-B14F-4D97-AF65-F5344CB8AC3E}">
        <p14:creationId xmlns:p14="http://schemas.microsoft.com/office/powerpoint/2010/main" val="291432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to dis- count back to the present, one period at a time. </a:t>
            </a:r>
            <a:r>
              <a:rPr lang="en-US" dirty="0" smtClean="0"/>
              <a:t>Suppose </a:t>
            </a:r>
            <a:r>
              <a:rPr lang="en-US" dirty="0"/>
              <a:t>we had an investment that was going to pay $1,000 at the end of every year for the next five years. To find the present value, we could discount each $1,000 back to the present separately and then add them up. Figure 6.5 illustrates this approach for a 6 percent discount rate; as shown, the answer is $4,212.37 (ignoring a small rounding error). </a:t>
            </a:r>
          </a:p>
          <a:p>
            <a:endParaRPr lang="en-US" dirty="0"/>
          </a:p>
        </p:txBody>
      </p:sp>
    </p:spTree>
    <p:extLst>
      <p:ext uri="{BB962C8B-B14F-4D97-AF65-F5344CB8AC3E}">
        <p14:creationId xmlns:p14="http://schemas.microsoft.com/office/powerpoint/2010/main" val="116274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In our previous chapter we have dealt with only single cash flows. In reality, most investments have multiple cash </a:t>
            </a:r>
            <a:r>
              <a:rPr lang="en-US" dirty="0" smtClean="0"/>
              <a:t>flows. </a:t>
            </a:r>
            <a:r>
              <a:rPr lang="en-US" dirty="0"/>
              <a:t>For example, if Target is thinking of opening a new department store, there will be a large cash outlay in the beginning and then cash inflows for many years. </a:t>
            </a:r>
          </a:p>
          <a:p>
            <a:r>
              <a:rPr lang="en-US" dirty="0"/>
              <a:t>When you finish this chapter, you should have some very practical skills. For example, </a:t>
            </a:r>
          </a:p>
          <a:p>
            <a:r>
              <a:rPr lang="en-US" dirty="0"/>
              <a:t>you will know how to calculate your own car payments or student loan </a:t>
            </a:r>
            <a:r>
              <a:rPr lang="en-US" dirty="0" smtClean="0"/>
              <a:t>payments.</a:t>
            </a:r>
            <a:endParaRPr lang="en-US" dirty="0"/>
          </a:p>
          <a:p>
            <a:endParaRPr lang="en-US" dirty="0"/>
          </a:p>
        </p:txBody>
      </p:sp>
    </p:spTree>
    <p:extLst>
      <p:ext uri="{BB962C8B-B14F-4D97-AF65-F5344CB8AC3E}">
        <p14:creationId xmlns:p14="http://schemas.microsoft.com/office/powerpoint/2010/main" val="1632467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222376"/>
            <a:ext cx="7556313" cy="4903788"/>
          </a:xfrm>
        </p:spPr>
        <p:txBody>
          <a:bodyPr/>
          <a:lstStyle/>
          <a:p>
            <a:r>
              <a:rPr lang="en-US" dirty="0" smtClean="0"/>
              <a:t>This figure show the Present </a:t>
            </a:r>
            <a:r>
              <a:rPr lang="en-US" dirty="0"/>
              <a:t>Value Calculated by Discounting Each Cash Flow Separately </a:t>
            </a:r>
          </a:p>
          <a:p>
            <a:endParaRPr lang="en-US" dirty="0"/>
          </a:p>
        </p:txBody>
      </p:sp>
      <p:pic>
        <p:nvPicPr>
          <p:cNvPr id="4" name="Picture 3"/>
          <p:cNvPicPr>
            <a:picLocks noChangeAspect="1"/>
          </p:cNvPicPr>
          <p:nvPr/>
        </p:nvPicPr>
        <p:blipFill>
          <a:blip r:embed="rId2"/>
          <a:stretch>
            <a:fillRect/>
          </a:stretch>
        </p:blipFill>
        <p:spPr>
          <a:xfrm>
            <a:off x="498474" y="2286000"/>
            <a:ext cx="8284511" cy="3649663"/>
          </a:xfrm>
          <a:prstGeom prst="rect">
            <a:avLst/>
          </a:prstGeom>
        </p:spPr>
      </p:pic>
    </p:spTree>
    <p:extLst>
      <p:ext uri="{BB962C8B-B14F-4D97-AF65-F5344CB8AC3E}">
        <p14:creationId xmlns:p14="http://schemas.microsoft.com/office/powerpoint/2010/main" val="70240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333500"/>
            <a:ext cx="8464550" cy="5381625"/>
          </a:xfrm>
        </p:spPr>
        <p:txBody>
          <a:bodyPr>
            <a:normAutofit fontScale="77500" lnSpcReduction="20000"/>
          </a:bodyPr>
          <a:lstStyle/>
          <a:p>
            <a:r>
              <a:rPr lang="en-US" dirty="0" smtClean="0"/>
              <a:t>This figure show the </a:t>
            </a:r>
            <a:r>
              <a:rPr lang="en-US" dirty="0"/>
              <a:t>Present Value Calculated by Discounting Back One </a:t>
            </a:r>
            <a:endParaRPr lang="en-US" dirty="0" smtClean="0"/>
          </a:p>
          <a:p>
            <a:pPr marL="0" indent="0">
              <a:buNone/>
            </a:pPr>
            <a:r>
              <a:rPr lang="en-US" dirty="0"/>
              <a:t>	</a:t>
            </a:r>
            <a:r>
              <a:rPr lang="en-US" dirty="0" smtClean="0"/>
              <a:t>Period </a:t>
            </a:r>
            <a:r>
              <a:rPr lang="en-US" dirty="0"/>
              <a:t>at a Time </a:t>
            </a:r>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r>
              <a:rPr lang="en-US" dirty="0" smtClean="0"/>
              <a:t>Alternatively</a:t>
            </a:r>
            <a:r>
              <a:rPr lang="en-US" dirty="0"/>
              <a:t>, we could discount the last cash flow back one period and add it to the next-to-the-last cash flow: </a:t>
            </a:r>
          </a:p>
          <a:p>
            <a:r>
              <a:rPr lang="en-US" dirty="0"/>
              <a:t>($</a:t>
            </a:r>
            <a:r>
              <a:rPr lang="en-US" dirty="0" smtClean="0"/>
              <a:t>1,000/1.06</a:t>
            </a:r>
            <a:r>
              <a:rPr lang="en-US" dirty="0" smtClean="0"/>
              <a:t>)+1,000=$943.40+1,000=$</a:t>
            </a:r>
            <a:r>
              <a:rPr lang="en-US" dirty="0"/>
              <a:t>1,943.40</a:t>
            </a:r>
            <a:br>
              <a:rPr lang="en-US" dirty="0"/>
            </a:br>
            <a:r>
              <a:rPr lang="en-US" dirty="0"/>
              <a:t>We could then discount this amount back one period and add it to the year 3 cash flow: </a:t>
            </a:r>
          </a:p>
          <a:p>
            <a:r>
              <a:rPr lang="en-US" dirty="0"/>
              <a:t>($</a:t>
            </a:r>
            <a:r>
              <a:rPr lang="en-US" dirty="0" smtClean="0"/>
              <a:t>1,943.40/1.06</a:t>
            </a:r>
            <a:r>
              <a:rPr lang="en-US" dirty="0" smtClean="0"/>
              <a:t>)+1,000=$1,833.40+1,000=$2,833.40</a:t>
            </a:r>
            <a:endParaRPr lang="en-US" dirty="0"/>
          </a:p>
          <a:p>
            <a:endParaRPr lang="en-US" dirty="0"/>
          </a:p>
        </p:txBody>
      </p:sp>
      <p:pic>
        <p:nvPicPr>
          <p:cNvPr id="4" name="Picture 3"/>
          <p:cNvPicPr>
            <a:picLocks noChangeAspect="1"/>
          </p:cNvPicPr>
          <p:nvPr/>
        </p:nvPicPr>
        <p:blipFill>
          <a:blip r:embed="rId2"/>
          <a:stretch>
            <a:fillRect/>
          </a:stretch>
        </p:blipFill>
        <p:spPr>
          <a:xfrm>
            <a:off x="174625" y="2384425"/>
            <a:ext cx="8731250" cy="2171700"/>
          </a:xfrm>
          <a:prstGeom prst="rect">
            <a:avLst/>
          </a:prstGeom>
        </p:spPr>
      </p:pic>
    </p:spTree>
    <p:extLst>
      <p:ext uri="{BB962C8B-B14F-4D97-AF65-F5344CB8AC3E}">
        <p14:creationId xmlns:p14="http://schemas.microsoft.com/office/powerpoint/2010/main" val="2923092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0" y="1911350"/>
            <a:ext cx="8229600" cy="4946650"/>
          </a:xfrm>
        </p:spPr>
        <p:txBody>
          <a:bodyPr>
            <a:normAutofit fontScale="85000" lnSpcReduction="20000"/>
          </a:bodyPr>
          <a:lstStyle/>
          <a:p>
            <a:r>
              <a:rPr lang="en-US" b="1" dirty="0"/>
              <a:t>You are offered an investment that will pay you $200 in one year, $400 the next year, $600 the next year, and $800 at the end of the fourth year. You can earn 12 percent on very </a:t>
            </a:r>
            <a:r>
              <a:rPr lang="en-US" b="1" dirty="0" smtClean="0"/>
              <a:t>similar </a:t>
            </a:r>
            <a:r>
              <a:rPr lang="en-US" b="1" dirty="0"/>
              <a:t>investments. What is the most you should pay for this one? </a:t>
            </a:r>
          </a:p>
          <a:p>
            <a:r>
              <a:rPr lang="en-US" dirty="0"/>
              <a:t>We need to calculate the present value of these cash flows at 12 percent. Taking them one at a time gives: </a:t>
            </a:r>
          </a:p>
          <a:p>
            <a:pPr marL="114300" indent="0">
              <a:buNone/>
            </a:pPr>
            <a:r>
              <a:rPr lang="en-US" dirty="0" smtClean="0"/>
              <a:t>	</a:t>
            </a:r>
            <a:r>
              <a:rPr lang="en-US" dirty="0"/>
              <a:t>$</a:t>
            </a:r>
            <a:r>
              <a:rPr lang="en-US" dirty="0" smtClean="0"/>
              <a:t>200*1/1.12</a:t>
            </a:r>
            <a:r>
              <a:rPr lang="en-US" baseline="30000" dirty="0" smtClean="0"/>
              <a:t>1</a:t>
            </a:r>
            <a:r>
              <a:rPr lang="en-US" dirty="0" smtClean="0"/>
              <a:t>=$</a:t>
            </a:r>
            <a:r>
              <a:rPr lang="en-US" dirty="0" smtClean="0"/>
              <a:t>200/1.1200   </a:t>
            </a:r>
            <a:r>
              <a:rPr lang="en-US" dirty="0" smtClean="0"/>
              <a:t>=$ </a:t>
            </a:r>
            <a:r>
              <a:rPr lang="en-US" dirty="0"/>
              <a:t>178.57 </a:t>
            </a:r>
          </a:p>
          <a:p>
            <a:pPr marL="114300" indent="0">
              <a:buNone/>
            </a:pPr>
            <a:r>
              <a:rPr lang="en-US" dirty="0" smtClean="0"/>
              <a:t>	</a:t>
            </a:r>
            <a:r>
              <a:rPr lang="en-US" dirty="0"/>
              <a:t>$</a:t>
            </a:r>
            <a:r>
              <a:rPr lang="en-US" dirty="0" smtClean="0"/>
              <a:t>400*1/1.12</a:t>
            </a:r>
            <a:r>
              <a:rPr lang="en-US" baseline="30000" dirty="0" smtClean="0"/>
              <a:t>2</a:t>
            </a:r>
            <a:r>
              <a:rPr lang="en-US" dirty="0" smtClean="0"/>
              <a:t> =$400/1.2544   =   </a:t>
            </a:r>
            <a:r>
              <a:rPr lang="en-US" dirty="0"/>
              <a:t>318.88 </a:t>
            </a:r>
          </a:p>
          <a:p>
            <a:pPr marL="114300" indent="0">
              <a:buNone/>
            </a:pPr>
            <a:r>
              <a:rPr lang="en-US" dirty="0" smtClean="0"/>
              <a:t>	</a:t>
            </a:r>
            <a:r>
              <a:rPr lang="en-US" dirty="0"/>
              <a:t>$</a:t>
            </a:r>
            <a:r>
              <a:rPr lang="en-US" dirty="0" smtClean="0"/>
              <a:t>600*1/􏰐</a:t>
            </a:r>
            <a:r>
              <a:rPr lang="en-US" dirty="0"/>
              <a:t>1.12</a:t>
            </a:r>
            <a:r>
              <a:rPr lang="en-US" baseline="30000" dirty="0"/>
              <a:t>3</a:t>
            </a:r>
            <a:r>
              <a:rPr lang="en-US" dirty="0"/>
              <a:t> </a:t>
            </a:r>
            <a:r>
              <a:rPr lang="en-US" dirty="0" smtClean="0"/>
              <a:t>=$600/1.4049 =   </a:t>
            </a:r>
            <a:r>
              <a:rPr lang="en-US" dirty="0"/>
              <a:t>427.07 </a:t>
            </a:r>
          </a:p>
          <a:p>
            <a:pPr marL="114300" indent="0">
              <a:buNone/>
            </a:pPr>
            <a:r>
              <a:rPr lang="en-US" dirty="0" smtClean="0"/>
              <a:t>	</a:t>
            </a:r>
            <a:r>
              <a:rPr lang="en-US" dirty="0" smtClean="0"/>
              <a:t>+$</a:t>
            </a:r>
            <a:r>
              <a:rPr lang="en-US" dirty="0"/>
              <a:t>800 </a:t>
            </a:r>
            <a:r>
              <a:rPr lang="en-US" dirty="0" smtClean="0"/>
              <a:t>*</a:t>
            </a:r>
            <a:r>
              <a:rPr lang="en-US" dirty="0" smtClean="0"/>
              <a:t>1/1.12</a:t>
            </a:r>
            <a:r>
              <a:rPr lang="en-US" baseline="30000" dirty="0" smtClean="0"/>
              <a:t>4</a:t>
            </a:r>
            <a:r>
              <a:rPr lang="en-US" dirty="0" smtClean="0"/>
              <a:t> </a:t>
            </a:r>
            <a:r>
              <a:rPr lang="en-US" dirty="0" smtClean="0"/>
              <a:t>=$</a:t>
            </a:r>
            <a:r>
              <a:rPr lang="en-US" dirty="0" smtClean="0"/>
              <a:t>800/1.5735</a:t>
            </a:r>
            <a:r>
              <a:rPr lang="en-US" dirty="0" smtClean="0"/>
              <a:t>= </a:t>
            </a:r>
            <a:r>
              <a:rPr lang="en-US" dirty="0" smtClean="0"/>
              <a:t> </a:t>
            </a:r>
            <a:r>
              <a:rPr lang="en-US" dirty="0" smtClean="0"/>
              <a:t>508.41</a:t>
            </a:r>
          </a:p>
          <a:p>
            <a:pPr marL="114300" indent="0">
              <a:buNone/>
            </a:pPr>
            <a:r>
              <a:rPr lang="en-US" dirty="0"/>
              <a:t>	</a:t>
            </a:r>
            <a:r>
              <a:rPr lang="fr-FR" dirty="0"/>
              <a:t>Total </a:t>
            </a:r>
            <a:r>
              <a:rPr lang="fr-FR" dirty="0" err="1" smtClean="0"/>
              <a:t>present</a:t>
            </a:r>
            <a:r>
              <a:rPr lang="fr-FR" dirty="0" smtClean="0"/>
              <a:t> </a:t>
            </a:r>
            <a:r>
              <a:rPr lang="fr-FR" dirty="0"/>
              <a:t>value </a:t>
            </a:r>
            <a:r>
              <a:rPr lang="fr-FR" dirty="0" smtClean="0"/>
              <a:t>	 =  $</a:t>
            </a:r>
            <a:r>
              <a:rPr lang="fr-FR" dirty="0"/>
              <a:t>1,432.93 </a:t>
            </a:r>
            <a:endParaRPr lang="fr-FR" dirty="0" smtClean="0"/>
          </a:p>
          <a:p>
            <a:pPr marL="114300" indent="0">
              <a:buNone/>
            </a:pPr>
            <a:r>
              <a:rPr lang="fr-FR" dirty="0"/>
              <a:t>If </a:t>
            </a:r>
            <a:r>
              <a:rPr lang="fr-FR" dirty="0" smtClean="0"/>
              <a:t>You </a:t>
            </a:r>
            <a:r>
              <a:rPr lang="fr-FR" dirty="0" err="1"/>
              <a:t>can</a:t>
            </a:r>
            <a:r>
              <a:rPr lang="fr-FR" dirty="0"/>
              <a:t> </a:t>
            </a:r>
            <a:r>
              <a:rPr lang="fr-FR" dirty="0" err="1"/>
              <a:t>earn</a:t>
            </a:r>
            <a:r>
              <a:rPr lang="fr-FR" dirty="0"/>
              <a:t> 12 percent on </a:t>
            </a:r>
            <a:r>
              <a:rPr lang="fr-FR" dirty="0" err="1"/>
              <a:t>your</a:t>
            </a:r>
            <a:r>
              <a:rPr lang="fr-FR" dirty="0"/>
              <a:t> money, </a:t>
            </a:r>
            <a:r>
              <a:rPr lang="fr-FR" dirty="0" err="1"/>
              <a:t>then</a:t>
            </a:r>
            <a:r>
              <a:rPr lang="fr-FR" dirty="0"/>
              <a:t> </a:t>
            </a:r>
            <a:r>
              <a:rPr lang="fr-FR" dirty="0" err="1"/>
              <a:t>you</a:t>
            </a:r>
            <a:r>
              <a:rPr lang="fr-FR" dirty="0"/>
              <a:t> </a:t>
            </a:r>
            <a:r>
              <a:rPr lang="fr-FR" dirty="0" err="1"/>
              <a:t>can</a:t>
            </a:r>
            <a:r>
              <a:rPr lang="fr-FR" dirty="0"/>
              <a:t> duplicate </a:t>
            </a:r>
            <a:r>
              <a:rPr lang="fr-FR" dirty="0" err="1"/>
              <a:t>this</a:t>
            </a:r>
            <a:r>
              <a:rPr lang="fr-FR" dirty="0"/>
              <a:t> </a:t>
            </a:r>
            <a:r>
              <a:rPr lang="fr-FR" dirty="0" err="1"/>
              <a:t>investment’s</a:t>
            </a:r>
            <a:r>
              <a:rPr lang="fr-FR" dirty="0"/>
              <a:t> cash </a:t>
            </a:r>
            <a:r>
              <a:rPr lang="fr-FR" dirty="0" err="1"/>
              <a:t>flows</a:t>
            </a:r>
            <a:r>
              <a:rPr lang="fr-FR" dirty="0"/>
              <a:t> for $1,432.93, </a:t>
            </a:r>
            <a:r>
              <a:rPr lang="fr-FR" dirty="0" err="1"/>
              <a:t>so</a:t>
            </a:r>
            <a:r>
              <a:rPr lang="fr-FR" dirty="0"/>
              <a:t> </a:t>
            </a:r>
            <a:r>
              <a:rPr lang="fr-FR" dirty="0" err="1"/>
              <a:t>this</a:t>
            </a:r>
            <a:r>
              <a:rPr lang="fr-FR" dirty="0"/>
              <a:t> </a:t>
            </a:r>
            <a:r>
              <a:rPr lang="fr-FR" dirty="0" err="1"/>
              <a:t>is</a:t>
            </a:r>
            <a:r>
              <a:rPr lang="fr-FR" dirty="0"/>
              <a:t> the </a:t>
            </a:r>
            <a:r>
              <a:rPr lang="fr-FR" dirty="0" err="1"/>
              <a:t>most</a:t>
            </a:r>
            <a:r>
              <a:rPr lang="fr-FR" dirty="0"/>
              <a:t> </a:t>
            </a:r>
            <a:r>
              <a:rPr lang="fr-FR" dirty="0" err="1"/>
              <a:t>you</a:t>
            </a:r>
            <a:r>
              <a:rPr lang="fr-FR" dirty="0"/>
              <a:t> </a:t>
            </a:r>
            <a:r>
              <a:rPr lang="fr-FR" dirty="0" err="1"/>
              <a:t>should</a:t>
            </a:r>
            <a:r>
              <a:rPr lang="fr-FR" dirty="0"/>
              <a:t> </a:t>
            </a:r>
            <a:r>
              <a:rPr lang="fr-FR" dirty="0" err="1"/>
              <a:t>be</a:t>
            </a:r>
            <a:r>
              <a:rPr lang="fr-FR" dirty="0"/>
              <a:t> </a:t>
            </a:r>
            <a:r>
              <a:rPr lang="fr-FR" dirty="0" err="1"/>
              <a:t>willing</a:t>
            </a:r>
            <a:r>
              <a:rPr lang="fr-FR" dirty="0"/>
              <a:t> to </a:t>
            </a:r>
            <a:r>
              <a:rPr lang="fr-FR" dirty="0" err="1"/>
              <a:t>pay</a:t>
            </a:r>
            <a:r>
              <a:rPr lang="fr-FR" dirty="0"/>
              <a:t>. </a:t>
            </a:r>
          </a:p>
          <a:p>
            <a:pPr marL="114300" indent="0">
              <a:buNone/>
            </a:pPr>
            <a:endParaRPr lang="fr-FR"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773025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b="1" dirty="0" smtClean="0"/>
              <a:t>You </a:t>
            </a:r>
            <a:r>
              <a:rPr lang="en-US" b="1" dirty="0"/>
              <a:t>are offered an investment that will make three $5,000 payments. The first payment will occur four years from today. The second will occur in five years, and the third will follow in six years. If you can earn 11 percent, what is the most this investment is worth today? What is the future value of the cash flows? </a:t>
            </a:r>
          </a:p>
          <a:p>
            <a:r>
              <a:rPr lang="en-US" dirty="0"/>
              <a:t>We will answer the questions in reverse order to illustrate a point. The future value of the cash flows in six years is: </a:t>
            </a:r>
          </a:p>
          <a:p>
            <a:pPr marL="114300" indent="0">
              <a:buNone/>
            </a:pPr>
            <a:r>
              <a:rPr lang="en-US" dirty="0"/>
              <a:t>($</a:t>
            </a:r>
            <a:r>
              <a:rPr lang="en-US" dirty="0" smtClean="0"/>
              <a:t>5,00081.11</a:t>
            </a:r>
            <a:r>
              <a:rPr lang="en-US" baseline="30000" dirty="0" smtClean="0"/>
              <a:t>2</a:t>
            </a:r>
            <a:r>
              <a:rPr lang="en-US" dirty="0" smtClean="0"/>
              <a:t>)+(5,000*1.11)+5,000=</a:t>
            </a:r>
          </a:p>
          <a:p>
            <a:pPr marL="114300" indent="0">
              <a:buNone/>
            </a:pPr>
            <a:r>
              <a:rPr lang="en-US" dirty="0" smtClean="0"/>
              <a:t>$6,160.50+5,550 +5,000 =$</a:t>
            </a:r>
            <a:r>
              <a:rPr lang="en-US" dirty="0"/>
              <a:t>16,710.50 </a:t>
            </a:r>
          </a:p>
          <a:p>
            <a:pPr marL="114300" indent="0">
              <a:buNone/>
            </a:pPr>
            <a:endParaRPr lang="en-US" dirty="0"/>
          </a:p>
        </p:txBody>
      </p:sp>
    </p:spTree>
    <p:extLst>
      <p:ext uri="{BB962C8B-B14F-4D97-AF65-F5344CB8AC3E}">
        <p14:creationId xmlns:p14="http://schemas.microsoft.com/office/powerpoint/2010/main" val="3115629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 present value must be: </a:t>
            </a:r>
            <a:endParaRPr lang="en-US" dirty="0" smtClean="0"/>
          </a:p>
          <a:p>
            <a:pPr marL="114300" indent="0">
              <a:buNone/>
            </a:pPr>
            <a:r>
              <a:rPr lang="en-US" dirty="0"/>
              <a:t>	</a:t>
            </a:r>
            <a:r>
              <a:rPr lang="en-US" dirty="0" smtClean="0"/>
              <a:t>$</a:t>
            </a:r>
            <a:r>
              <a:rPr lang="en-US" dirty="0" smtClean="0"/>
              <a:t>16,710.50/1.11</a:t>
            </a:r>
            <a:r>
              <a:rPr lang="en-US" baseline="30000" dirty="0" smtClean="0"/>
              <a:t>6</a:t>
            </a:r>
            <a:r>
              <a:rPr lang="en-US" dirty="0" smtClean="0"/>
              <a:t> =$</a:t>
            </a:r>
            <a:r>
              <a:rPr lang="en-US" dirty="0"/>
              <a:t>8,934.12 </a:t>
            </a:r>
          </a:p>
          <a:p>
            <a:r>
              <a:rPr lang="en-US" dirty="0"/>
              <a:t>Let’s check this. Taking them one at a time, the PVs of the cash flows are: </a:t>
            </a:r>
          </a:p>
          <a:p>
            <a:pPr marL="114300" indent="0">
              <a:buNone/>
            </a:pPr>
            <a:r>
              <a:rPr lang="en-US" dirty="0"/>
              <a:t>$</a:t>
            </a:r>
            <a:r>
              <a:rPr lang="en-US" dirty="0" smtClean="0"/>
              <a:t>5,000*1/1.11</a:t>
            </a:r>
            <a:r>
              <a:rPr lang="en-US" baseline="30000" dirty="0" smtClean="0"/>
              <a:t>6</a:t>
            </a:r>
            <a:r>
              <a:rPr lang="en-US" dirty="0" smtClean="0"/>
              <a:t> =$5,000/1.8704    =$</a:t>
            </a:r>
            <a:r>
              <a:rPr lang="en-US" dirty="0"/>
              <a:t>2,673.20 </a:t>
            </a:r>
          </a:p>
          <a:p>
            <a:pPr marL="114300" indent="0">
              <a:buNone/>
            </a:pPr>
            <a:r>
              <a:rPr lang="en-US" dirty="0"/>
              <a:t>$</a:t>
            </a:r>
            <a:r>
              <a:rPr lang="en-US" dirty="0" smtClean="0"/>
              <a:t>5,000*1/1.11</a:t>
            </a:r>
            <a:r>
              <a:rPr lang="en-US" baseline="30000" dirty="0" smtClean="0"/>
              <a:t>5</a:t>
            </a:r>
            <a:r>
              <a:rPr lang="en-US" dirty="0" smtClean="0"/>
              <a:t> =$5,000/1.6851    </a:t>
            </a:r>
            <a:r>
              <a:rPr lang="en-US" dirty="0" smtClean="0"/>
              <a:t>=2,967.26</a:t>
            </a:r>
          </a:p>
          <a:p>
            <a:pPr marL="114300" indent="0">
              <a:buNone/>
            </a:pPr>
            <a:r>
              <a:rPr lang="en-US" dirty="0" smtClean="0"/>
              <a:t> </a:t>
            </a:r>
            <a:r>
              <a:rPr lang="en-US" dirty="0" smtClean="0"/>
              <a:t>+$5,000*1/1.11</a:t>
            </a:r>
            <a:r>
              <a:rPr lang="en-US" baseline="30000" dirty="0" smtClean="0"/>
              <a:t>4</a:t>
            </a:r>
            <a:r>
              <a:rPr lang="en-US" dirty="0" smtClean="0"/>
              <a:t> </a:t>
            </a:r>
            <a:r>
              <a:rPr lang="en-US" dirty="0" smtClean="0"/>
              <a:t>=$</a:t>
            </a:r>
            <a:r>
              <a:rPr lang="en-US" dirty="0" smtClean="0"/>
              <a:t>5,000/1.5181=3,293.65 </a:t>
            </a:r>
            <a:endParaRPr lang="en-US" dirty="0"/>
          </a:p>
          <a:p>
            <a:pPr marL="114300" indent="0">
              <a:buNone/>
            </a:pPr>
            <a:r>
              <a:rPr lang="fr-FR" dirty="0"/>
              <a:t>Total </a:t>
            </a:r>
            <a:r>
              <a:rPr lang="fr-FR" dirty="0" err="1"/>
              <a:t>present</a:t>
            </a:r>
            <a:r>
              <a:rPr lang="fr-FR" dirty="0"/>
              <a:t> value </a:t>
            </a:r>
            <a:r>
              <a:rPr lang="fr-FR" dirty="0" smtClean="0"/>
              <a:t> </a:t>
            </a:r>
            <a:r>
              <a:rPr lang="fr-FR" dirty="0" smtClean="0"/>
              <a:t>		  =$</a:t>
            </a:r>
            <a:r>
              <a:rPr lang="fr-FR" dirty="0"/>
              <a:t>8,934.12 </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475150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NOTE ABOUT CASH FLOW TIMING </a:t>
            </a:r>
            <a:endParaRPr lang="en-US" dirty="0"/>
          </a:p>
        </p:txBody>
      </p:sp>
      <p:sp>
        <p:nvSpPr>
          <p:cNvPr id="3" name="Content Placeholder 2"/>
          <p:cNvSpPr>
            <a:spLocks noGrp="1"/>
          </p:cNvSpPr>
          <p:nvPr>
            <p:ph idx="1"/>
          </p:nvPr>
        </p:nvSpPr>
        <p:spPr/>
        <p:txBody>
          <a:bodyPr/>
          <a:lstStyle/>
          <a:p>
            <a:r>
              <a:rPr lang="en-US" dirty="0"/>
              <a:t>You are asked to draw a time line. Without further information, you should always assume that the time line looks like this: </a:t>
            </a:r>
            <a:endParaRPr lang="en-US" dirty="0" smtClean="0"/>
          </a:p>
          <a:p>
            <a:endParaRPr lang="en-US" dirty="0"/>
          </a:p>
          <a:p>
            <a:endParaRPr lang="en-US" dirty="0" smtClean="0"/>
          </a:p>
          <a:p>
            <a:endParaRPr lang="en-US" dirty="0"/>
          </a:p>
          <a:p>
            <a:r>
              <a:rPr lang="en-US" dirty="0"/>
              <a:t>On our time line, notice how the first cash flow occurs at the end of the first period, the </a:t>
            </a:r>
            <a:r>
              <a:rPr lang="en-US" dirty="0" smtClean="0"/>
              <a:t>second </a:t>
            </a:r>
            <a:r>
              <a:rPr lang="en-US" dirty="0"/>
              <a:t>at the end of the second period, and the third at the end of the third period. </a:t>
            </a:r>
          </a:p>
          <a:p>
            <a:endParaRPr lang="en-US" dirty="0"/>
          </a:p>
          <a:p>
            <a:endParaRPr lang="en-US" dirty="0"/>
          </a:p>
        </p:txBody>
      </p:sp>
      <p:pic>
        <p:nvPicPr>
          <p:cNvPr id="4" name="Picture 3"/>
          <p:cNvPicPr>
            <a:picLocks noChangeAspect="1"/>
          </p:cNvPicPr>
          <p:nvPr/>
        </p:nvPicPr>
        <p:blipFill>
          <a:blip r:embed="rId2"/>
          <a:stretch>
            <a:fillRect/>
          </a:stretch>
        </p:blipFill>
        <p:spPr>
          <a:xfrm>
            <a:off x="1349375" y="3060699"/>
            <a:ext cx="5429250" cy="1050925"/>
          </a:xfrm>
          <a:prstGeom prst="rect">
            <a:avLst/>
          </a:prstGeom>
        </p:spPr>
      </p:pic>
    </p:spTree>
    <p:extLst>
      <p:ext uri="{BB962C8B-B14F-4D97-AF65-F5344CB8AC3E}">
        <p14:creationId xmlns:p14="http://schemas.microsoft.com/office/powerpoint/2010/main" val="4075599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Recall that the contract called for $2 million immediately and $28 million in 2008. The remaining $245 million was to be paid as $33 million in 2009, $33 million in 2010, $32 million in 2011, $30 mil- lion in 2012, $32 million in 2013, $25 million in 2014, $21 million in 2015, and $20 mil- lion in 2016 and 2017. If 12 percent is the appropriate interest rate, what kind of deal did the Yankees’ infielder field? </a:t>
            </a:r>
          </a:p>
          <a:p>
            <a:r>
              <a:rPr lang="en-US" dirty="0"/>
              <a:t>To answer, we can calculate the present value by discounting each year’s salary back to the present as follows (notice we assume that all the payments are made at year-end): </a:t>
            </a:r>
          </a:p>
          <a:p>
            <a:endParaRPr lang="en-US" dirty="0"/>
          </a:p>
        </p:txBody>
      </p:sp>
    </p:spTree>
    <p:extLst>
      <p:ext uri="{BB962C8B-B14F-4D97-AF65-F5344CB8AC3E}">
        <p14:creationId xmlns:p14="http://schemas.microsoft.com/office/powerpoint/2010/main" val="2921407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Year 0 (2007): $ 2,000,000 </a:t>
            </a:r>
            <a:r>
              <a:rPr lang="en-US" dirty="0" smtClean="0"/>
              <a:t>	 =$ </a:t>
            </a:r>
            <a:r>
              <a:rPr lang="en-US" dirty="0"/>
              <a:t>2,000,000.00 </a:t>
            </a:r>
            <a:endParaRPr lang="en-US" dirty="0" smtClean="0"/>
          </a:p>
          <a:p>
            <a:r>
              <a:rPr lang="en-US" dirty="0" smtClean="0"/>
              <a:t>Year </a:t>
            </a:r>
            <a:r>
              <a:rPr lang="en-US" dirty="0"/>
              <a:t>1 (2008): $28,000,000 </a:t>
            </a:r>
            <a:r>
              <a:rPr lang="en-US" dirty="0" smtClean="0"/>
              <a:t>*1/1.12</a:t>
            </a:r>
            <a:r>
              <a:rPr lang="en-US" baseline="30000" dirty="0" smtClean="0"/>
              <a:t>1</a:t>
            </a:r>
            <a:r>
              <a:rPr lang="en-US" dirty="0" smtClean="0"/>
              <a:t> =$</a:t>
            </a:r>
            <a:r>
              <a:rPr lang="en-US" dirty="0"/>
              <a:t>25,000,000.00 </a:t>
            </a:r>
            <a:endParaRPr lang="en-US" dirty="0" smtClean="0"/>
          </a:p>
          <a:p>
            <a:r>
              <a:rPr lang="en-US" dirty="0" smtClean="0"/>
              <a:t>Year </a:t>
            </a:r>
            <a:r>
              <a:rPr lang="en-US" dirty="0"/>
              <a:t>2 (2009): $33,000,000 </a:t>
            </a:r>
            <a:r>
              <a:rPr lang="en-US" dirty="0" smtClean="0"/>
              <a:t>*</a:t>
            </a:r>
            <a:r>
              <a:rPr lang="en-US" dirty="0" smtClean="0"/>
              <a:t>1/1.12</a:t>
            </a:r>
            <a:r>
              <a:rPr lang="en-US" baseline="30000" dirty="0" smtClean="0"/>
              <a:t>2</a:t>
            </a:r>
            <a:r>
              <a:rPr lang="en-US" dirty="0" smtClean="0"/>
              <a:t> =$</a:t>
            </a:r>
            <a:r>
              <a:rPr lang="en-US" dirty="0"/>
              <a:t>26,307,397.96 </a:t>
            </a:r>
            <a:endParaRPr lang="en-US" dirty="0" smtClean="0"/>
          </a:p>
          <a:p>
            <a:r>
              <a:rPr lang="en-US" dirty="0" smtClean="0"/>
              <a:t>Year </a:t>
            </a:r>
            <a:r>
              <a:rPr lang="en-US" dirty="0"/>
              <a:t>3 (2010): $33,000,000 </a:t>
            </a:r>
            <a:r>
              <a:rPr lang="en-US" dirty="0" smtClean="0"/>
              <a:t>*</a:t>
            </a:r>
            <a:r>
              <a:rPr lang="en-US" dirty="0" smtClean="0"/>
              <a:t>1/1.12</a:t>
            </a:r>
            <a:r>
              <a:rPr lang="en-US" baseline="30000" dirty="0" smtClean="0"/>
              <a:t>3</a:t>
            </a:r>
            <a:r>
              <a:rPr lang="en-US" dirty="0" smtClean="0"/>
              <a:t> =$</a:t>
            </a:r>
            <a:r>
              <a:rPr lang="en-US" dirty="0" smtClean="0"/>
              <a:t>23,488,748.18</a:t>
            </a:r>
          </a:p>
          <a:p>
            <a:endParaRPr lang="en-US" dirty="0"/>
          </a:p>
          <a:p>
            <a:r>
              <a:rPr lang="en-US" dirty="0"/>
              <a:t>Year 10 (2017</a:t>
            </a:r>
            <a:r>
              <a:rPr lang="en-US" dirty="0" smtClean="0"/>
              <a:t>):</a:t>
            </a:r>
            <a:r>
              <a:rPr lang="en-US" dirty="0"/>
              <a:t>$20,000,000 </a:t>
            </a:r>
            <a:r>
              <a:rPr lang="en-US" dirty="0" smtClean="0"/>
              <a:t>*</a:t>
            </a:r>
            <a:r>
              <a:rPr lang="en-US" dirty="0" smtClean="0"/>
              <a:t>1/1.12</a:t>
            </a:r>
            <a:r>
              <a:rPr lang="en-US" baseline="30000" dirty="0" smtClean="0"/>
              <a:t>10</a:t>
            </a:r>
            <a:r>
              <a:rPr lang="en-US" dirty="0" smtClean="0"/>
              <a:t>= </a:t>
            </a:r>
            <a:r>
              <a:rPr lang="en-US" dirty="0"/>
              <a:t>$ 6,439,464.73 </a:t>
            </a:r>
          </a:p>
          <a:p>
            <a:endParaRPr lang="en-US" dirty="0"/>
          </a:p>
          <a:p>
            <a:r>
              <a:rPr lang="en-US" dirty="0"/>
              <a:t>If you fill in the missing rows and then add (do it for practice), you will see that A-Rod’s contract had a present value of about $163 million, or about 60 percent of the stated $275 million value. </a:t>
            </a:r>
          </a:p>
          <a:p>
            <a:endParaRPr lang="en-US" dirty="0"/>
          </a:p>
          <a:p>
            <a:endParaRPr lang="en-US" dirty="0"/>
          </a:p>
        </p:txBody>
      </p:sp>
    </p:spTree>
    <p:extLst>
      <p:ext uri="{BB962C8B-B14F-4D97-AF65-F5344CB8AC3E}">
        <p14:creationId xmlns:p14="http://schemas.microsoft.com/office/powerpoint/2010/main" val="2875412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6.2 </a:t>
            </a:r>
            <a:r>
              <a:rPr lang="en-US"/>
              <a:t>Valuing Level Cash Flows: Annuities and Perpetuities </a:t>
            </a:r>
          </a:p>
        </p:txBody>
      </p:sp>
      <p:sp>
        <p:nvSpPr>
          <p:cNvPr id="3" name="Content Placeholder 2"/>
          <p:cNvSpPr>
            <a:spLocks noGrp="1"/>
          </p:cNvSpPr>
          <p:nvPr>
            <p:ph idx="1"/>
          </p:nvPr>
        </p:nvSpPr>
        <p:spPr/>
        <p:txBody>
          <a:bodyPr/>
          <a:lstStyle/>
          <a:p>
            <a:r>
              <a:rPr lang="en-US" dirty="0"/>
              <a:t>We will frequently encounter situations in which we have multiple cash flows that are all the same amount. </a:t>
            </a:r>
          </a:p>
          <a:p>
            <a:r>
              <a:rPr lang="en-US" dirty="0"/>
              <a:t>A</a:t>
            </a:r>
            <a:r>
              <a:rPr lang="en-US" dirty="0" smtClean="0"/>
              <a:t> </a:t>
            </a:r>
            <a:r>
              <a:rPr lang="en-US" dirty="0"/>
              <a:t>series of constant or level cash flows that occur at the end of each period for some fixed number of periods is called an ordinary </a:t>
            </a:r>
            <a:r>
              <a:rPr lang="en-US" b="1" u="sng" dirty="0" smtClean="0"/>
              <a:t>annuity</a:t>
            </a:r>
            <a:r>
              <a:rPr lang="en-US" dirty="0" smtClean="0"/>
              <a:t>; </a:t>
            </a:r>
            <a:r>
              <a:rPr lang="en-US" dirty="0"/>
              <a:t>more correctly, the cash flows are said to be in </a:t>
            </a:r>
            <a:r>
              <a:rPr lang="en-US" i="1" dirty="0"/>
              <a:t>ordinary annuity form</a:t>
            </a:r>
            <a:r>
              <a:rPr lang="en-US" dirty="0"/>
              <a:t>. </a:t>
            </a:r>
          </a:p>
          <a:p>
            <a:endParaRPr lang="en-US" b="1" u="sng" dirty="0" smtClean="0"/>
          </a:p>
          <a:p>
            <a:endParaRPr lang="en-US" dirty="0"/>
          </a:p>
        </p:txBody>
      </p:sp>
    </p:spTree>
    <p:extLst>
      <p:ext uri="{BB962C8B-B14F-4D97-AF65-F5344CB8AC3E}">
        <p14:creationId xmlns:p14="http://schemas.microsoft.com/office/powerpoint/2010/main" val="291847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PRESENT VALUE FOR ANNUITY CASH FLOWS </a:t>
            </a:r>
            <a:r>
              <a:rPr lang="en-US" dirty="0"/>
              <a:t/>
            </a:r>
            <a:br>
              <a:rPr lang="en-US" dirty="0"/>
            </a:br>
            <a:endParaRPr lang="en-US" dirty="0"/>
          </a:p>
        </p:txBody>
      </p:sp>
      <p:sp>
        <p:nvSpPr>
          <p:cNvPr id="3" name="Content Placeholder 2"/>
          <p:cNvSpPr>
            <a:spLocks noGrp="1"/>
          </p:cNvSpPr>
          <p:nvPr>
            <p:ph idx="1"/>
          </p:nvPr>
        </p:nvSpPr>
        <p:spPr>
          <a:xfrm>
            <a:off x="111126" y="1981200"/>
            <a:ext cx="7943662" cy="4686300"/>
          </a:xfrm>
        </p:spPr>
        <p:txBody>
          <a:bodyPr>
            <a:normAutofit fontScale="85000" lnSpcReduction="20000"/>
          </a:bodyPr>
          <a:lstStyle/>
          <a:p>
            <a:r>
              <a:rPr lang="en-US" b="1" dirty="0"/>
              <a:t>Suppose we were examining an asset that promised to pay $500 at the end of each of the next three years. The cash flows from this asset are in the form of a three-year, $500 annuity. If we wanted to earn 10 percent on our money, how much would we offer for this annuity? </a:t>
            </a:r>
          </a:p>
          <a:p>
            <a:r>
              <a:rPr lang="en-US" dirty="0"/>
              <a:t>we know that we can discount each of these $500 payments back to the present at 10 percent to determine the total present value: </a:t>
            </a:r>
          </a:p>
          <a:p>
            <a:r>
              <a:rPr lang="fr-FR" dirty="0" err="1"/>
              <a:t>Present</a:t>
            </a:r>
            <a:r>
              <a:rPr lang="fr-FR" dirty="0"/>
              <a:t> value </a:t>
            </a:r>
            <a:r>
              <a:rPr lang="fr-FR" dirty="0" smtClean="0"/>
              <a:t> </a:t>
            </a:r>
            <a:endParaRPr lang="fr-FR" dirty="0" smtClean="0"/>
          </a:p>
          <a:p>
            <a:pPr marL="0" indent="0">
              <a:buNone/>
            </a:pPr>
            <a:r>
              <a:rPr lang="fr-FR" dirty="0"/>
              <a:t>	</a:t>
            </a:r>
            <a:r>
              <a:rPr lang="fr-FR" dirty="0" smtClean="0"/>
              <a:t>=(</a:t>
            </a:r>
            <a:r>
              <a:rPr lang="fr-FR" dirty="0"/>
              <a:t>$</a:t>
            </a:r>
            <a:r>
              <a:rPr lang="fr-FR" dirty="0" smtClean="0"/>
              <a:t>500/1.1</a:t>
            </a:r>
            <a:r>
              <a:rPr lang="fr-FR" baseline="30000" dirty="0" smtClean="0"/>
              <a:t>1</a:t>
            </a:r>
            <a:r>
              <a:rPr lang="fr-FR" dirty="0" smtClean="0"/>
              <a:t>)+(</a:t>
            </a:r>
            <a:r>
              <a:rPr lang="fr-FR" dirty="0" smtClean="0"/>
              <a:t>500/1.1</a:t>
            </a:r>
            <a:r>
              <a:rPr lang="fr-FR" baseline="30000" dirty="0" smtClean="0"/>
              <a:t>2</a:t>
            </a:r>
            <a:r>
              <a:rPr lang="fr-FR" dirty="0" smtClean="0"/>
              <a:t>)+(</a:t>
            </a:r>
            <a:r>
              <a:rPr lang="fr-FR" dirty="0" smtClean="0"/>
              <a:t>500/1.1</a:t>
            </a:r>
            <a:r>
              <a:rPr lang="fr-FR" baseline="30000" dirty="0" smtClean="0"/>
              <a:t>3</a:t>
            </a:r>
            <a:r>
              <a:rPr lang="fr-FR" dirty="0" smtClean="0"/>
              <a:t>)=</a:t>
            </a:r>
          </a:p>
          <a:p>
            <a:pPr marL="0" indent="0">
              <a:buNone/>
            </a:pPr>
            <a:r>
              <a:rPr lang="fr-FR" dirty="0"/>
              <a:t>	</a:t>
            </a:r>
            <a:r>
              <a:rPr lang="fr-FR" dirty="0" smtClean="0"/>
              <a:t>=(</a:t>
            </a:r>
            <a:r>
              <a:rPr lang="fr-FR" dirty="0"/>
              <a:t>$</a:t>
            </a:r>
            <a:r>
              <a:rPr lang="fr-FR" dirty="0" smtClean="0"/>
              <a:t>500/1.1</a:t>
            </a:r>
            <a:r>
              <a:rPr lang="fr-FR" dirty="0" smtClean="0"/>
              <a:t>)+(</a:t>
            </a:r>
            <a:r>
              <a:rPr lang="fr-FR" dirty="0" smtClean="0"/>
              <a:t>500/1.21</a:t>
            </a:r>
            <a:r>
              <a:rPr lang="fr-FR" dirty="0" smtClean="0"/>
              <a:t>)+(</a:t>
            </a:r>
            <a:r>
              <a:rPr lang="fr-FR" dirty="0" smtClean="0"/>
              <a:t>500/1.331</a:t>
            </a:r>
            <a:r>
              <a:rPr lang="fr-FR" dirty="0" smtClean="0"/>
              <a:t>)= </a:t>
            </a:r>
            <a:endParaRPr lang="fr-FR" dirty="0"/>
          </a:p>
          <a:p>
            <a:pPr marL="0" indent="0">
              <a:buNone/>
            </a:pPr>
            <a:r>
              <a:rPr lang="fr-FR" dirty="0" smtClean="0"/>
              <a:t>	</a:t>
            </a:r>
            <a:r>
              <a:rPr lang="fr-FR" dirty="0" smtClean="0"/>
              <a:t>= </a:t>
            </a:r>
            <a:r>
              <a:rPr lang="fr-FR" dirty="0"/>
              <a:t>$</a:t>
            </a:r>
            <a:r>
              <a:rPr lang="fr-FR" dirty="0" smtClean="0"/>
              <a:t>454.55+413.22 </a:t>
            </a:r>
            <a:r>
              <a:rPr lang="fr-FR" dirty="0" smtClean="0"/>
              <a:t>+</a:t>
            </a:r>
            <a:r>
              <a:rPr lang="fr-FR" dirty="0" smtClean="0"/>
              <a:t>375.66 =</a:t>
            </a:r>
          </a:p>
          <a:p>
            <a:pPr marL="0" indent="0">
              <a:buNone/>
            </a:pPr>
            <a:r>
              <a:rPr lang="fr-FR" dirty="0" smtClean="0"/>
              <a:t>	=$</a:t>
            </a:r>
            <a:r>
              <a:rPr lang="fr-FR" dirty="0"/>
              <a:t>1,243.43 </a:t>
            </a:r>
            <a:endParaRPr lang="fr-FR" dirty="0" smtClean="0"/>
          </a:p>
          <a:p>
            <a:pPr marL="0" indent="0">
              <a:buNone/>
            </a:pPr>
            <a:r>
              <a:rPr lang="fr-FR" dirty="0" err="1"/>
              <a:t>we</a:t>
            </a:r>
            <a:r>
              <a:rPr lang="fr-FR" dirty="0"/>
              <a:t> </a:t>
            </a:r>
            <a:r>
              <a:rPr lang="fr-FR" dirty="0" err="1"/>
              <a:t>will</a:t>
            </a:r>
            <a:r>
              <a:rPr lang="fr-FR" dirty="0"/>
              <a:t> </a:t>
            </a:r>
            <a:r>
              <a:rPr lang="fr-FR" dirty="0" err="1"/>
              <a:t>often</a:t>
            </a:r>
            <a:r>
              <a:rPr lang="fr-FR" dirty="0"/>
              <a:t> </a:t>
            </a:r>
            <a:r>
              <a:rPr lang="fr-FR" dirty="0" err="1"/>
              <a:t>encounter</a:t>
            </a:r>
            <a:r>
              <a:rPr lang="fr-FR" dirty="0"/>
              <a:t> situations in </a:t>
            </a:r>
            <a:r>
              <a:rPr lang="fr-FR" dirty="0" err="1"/>
              <a:t>which</a:t>
            </a:r>
            <a:r>
              <a:rPr lang="fr-FR" dirty="0"/>
              <a:t> the </a:t>
            </a:r>
            <a:r>
              <a:rPr lang="fr-FR" dirty="0" err="1"/>
              <a:t>number</a:t>
            </a:r>
            <a:r>
              <a:rPr lang="fr-FR" dirty="0"/>
              <a:t> of cash </a:t>
            </a:r>
            <a:r>
              <a:rPr lang="fr-FR" dirty="0" err="1"/>
              <a:t>flows</a:t>
            </a:r>
            <a:r>
              <a:rPr lang="fr-FR" dirty="0"/>
              <a:t> </a:t>
            </a:r>
            <a:r>
              <a:rPr lang="fr-FR" dirty="0" err="1"/>
              <a:t>is</a:t>
            </a:r>
            <a:r>
              <a:rPr lang="fr-FR" dirty="0"/>
              <a:t> </a:t>
            </a:r>
            <a:r>
              <a:rPr lang="fr-FR" dirty="0" err="1"/>
              <a:t>quite</a:t>
            </a:r>
            <a:r>
              <a:rPr lang="fr-FR" dirty="0"/>
              <a:t> large. </a:t>
            </a:r>
          </a:p>
          <a:p>
            <a:pPr marL="0" indent="0">
              <a:buNone/>
            </a:pPr>
            <a:endParaRPr lang="fr-FR" dirty="0"/>
          </a:p>
          <a:p>
            <a:endParaRPr lang="en-US" dirty="0"/>
          </a:p>
        </p:txBody>
      </p:sp>
    </p:spTree>
    <p:extLst>
      <p:ext uri="{BB962C8B-B14F-4D97-AF65-F5344CB8AC3E}">
        <p14:creationId xmlns:p14="http://schemas.microsoft.com/office/powerpoint/2010/main" val="373287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6.1 Future and Present Values of Multiple Cash Flows </a:t>
            </a:r>
          </a:p>
        </p:txBody>
      </p:sp>
      <p:sp>
        <p:nvSpPr>
          <p:cNvPr id="6" name="Content Placeholder 5"/>
          <p:cNvSpPr>
            <a:spLocks noGrp="1"/>
          </p:cNvSpPr>
          <p:nvPr>
            <p:ph idx="1"/>
          </p:nvPr>
        </p:nvSpPr>
        <p:spPr/>
        <p:txBody>
          <a:bodyPr/>
          <a:lstStyle/>
          <a:p>
            <a:endParaRPr lang="en-US" dirty="0" smtClean="0"/>
          </a:p>
          <a:p>
            <a:r>
              <a:rPr lang="en-US" dirty="0" smtClean="0"/>
              <a:t>We </a:t>
            </a:r>
            <a:r>
              <a:rPr lang="en-US" dirty="0"/>
              <a:t>will study ways to value multiple cash flows. We start with future value. </a:t>
            </a:r>
          </a:p>
          <a:p>
            <a:endParaRPr lang="en-US" dirty="0"/>
          </a:p>
        </p:txBody>
      </p:sp>
    </p:spTree>
    <p:extLst>
      <p:ext uri="{BB962C8B-B14F-4D97-AF65-F5344CB8AC3E}">
        <p14:creationId xmlns:p14="http://schemas.microsoft.com/office/powerpoint/2010/main" val="1689035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a typical home mortgage calls for monthly payments over 30 years, for a total of 360 payments. If we were trying to determine the present value of those payments, it would be useful to have a shortcut. </a:t>
            </a:r>
          </a:p>
          <a:p>
            <a:r>
              <a:rPr lang="en-US" dirty="0"/>
              <a:t>Because the cash flows of an annuity are all the same, we can come up with a handy variation on the basic present value equation. The present value of an annuity of </a:t>
            </a:r>
            <a:r>
              <a:rPr lang="en-US" i="1" dirty="0"/>
              <a:t>C </a:t>
            </a:r>
            <a:r>
              <a:rPr lang="en-US" dirty="0"/>
              <a:t>dollars per period for </a:t>
            </a:r>
            <a:r>
              <a:rPr lang="en-US" i="1" dirty="0"/>
              <a:t>t </a:t>
            </a:r>
            <a:r>
              <a:rPr lang="en-US" dirty="0"/>
              <a:t>periods when the rate of return or interest rate is </a:t>
            </a:r>
            <a:r>
              <a:rPr lang="en-US" i="1" dirty="0"/>
              <a:t>r </a:t>
            </a:r>
            <a:r>
              <a:rPr lang="en-US" dirty="0"/>
              <a:t>is given by: </a:t>
            </a:r>
            <a:endParaRPr lang="en-US" dirty="0" smtClean="0"/>
          </a:p>
          <a:p>
            <a:pPr marL="0" indent="0">
              <a:buNone/>
            </a:pPr>
            <a:endParaRPr lang="en-US" dirty="0" smtClean="0"/>
          </a:p>
          <a:p>
            <a:pPr marL="0" indent="0">
              <a:buNone/>
            </a:pPr>
            <a:endParaRPr lang="en-US" dirty="0"/>
          </a:p>
          <a:p>
            <a:r>
              <a:rPr lang="en-US" dirty="0"/>
              <a:t>he term in parentheses on the first line is sometimes called the </a:t>
            </a:r>
            <a:r>
              <a:rPr lang="en-US" i="1" dirty="0"/>
              <a:t>present value interest factor for annuities </a:t>
            </a:r>
            <a:r>
              <a:rPr lang="en-US" dirty="0"/>
              <a:t>and abbreviated PVIFA(</a:t>
            </a:r>
            <a:r>
              <a:rPr lang="en-US" i="1" dirty="0"/>
              <a:t>r</a:t>
            </a:r>
            <a:r>
              <a:rPr lang="en-US" dirty="0"/>
              <a:t>, </a:t>
            </a:r>
            <a:r>
              <a:rPr lang="en-US" i="1" dirty="0"/>
              <a:t>t</a:t>
            </a:r>
            <a:r>
              <a:rPr lang="en-US" dirty="0"/>
              <a:t>). </a:t>
            </a:r>
          </a:p>
          <a:p>
            <a:endParaRPr lang="en-US" dirty="0"/>
          </a:p>
          <a:p>
            <a:endParaRPr lang="en-US" dirty="0"/>
          </a:p>
        </p:txBody>
      </p:sp>
      <p:pic>
        <p:nvPicPr>
          <p:cNvPr id="4" name="Picture 3"/>
          <p:cNvPicPr>
            <a:picLocks noChangeAspect="1"/>
          </p:cNvPicPr>
          <p:nvPr/>
        </p:nvPicPr>
        <p:blipFill>
          <a:blip r:embed="rId2"/>
          <a:stretch>
            <a:fillRect/>
          </a:stretch>
        </p:blipFill>
        <p:spPr>
          <a:xfrm>
            <a:off x="2555876" y="4084638"/>
            <a:ext cx="6179630" cy="1054100"/>
          </a:xfrm>
          <a:prstGeom prst="rect">
            <a:avLst/>
          </a:prstGeom>
        </p:spPr>
      </p:pic>
    </p:spTree>
    <p:extLst>
      <p:ext uri="{BB962C8B-B14F-4D97-AF65-F5344CB8AC3E}">
        <p14:creationId xmlns:p14="http://schemas.microsoft.com/office/powerpoint/2010/main" val="1928067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600200"/>
            <a:ext cx="7556313" cy="5035550"/>
          </a:xfrm>
        </p:spPr>
        <p:txBody>
          <a:bodyPr>
            <a:normAutofit lnSpcReduction="10000"/>
          </a:bodyPr>
          <a:lstStyle/>
          <a:p>
            <a:r>
              <a:rPr lang="en-US" dirty="0"/>
              <a:t>In our example from the beginning of this section, the interest rate is 10 percent and there are three years involved. The usual present value factor is thus: </a:t>
            </a:r>
          </a:p>
          <a:p>
            <a:r>
              <a:rPr lang="en-US" dirty="0"/>
              <a:t>Present value factor </a:t>
            </a:r>
            <a:r>
              <a:rPr lang="en-US" dirty="0" smtClean="0"/>
              <a:t> 1/1.1</a:t>
            </a:r>
            <a:r>
              <a:rPr lang="en-US" baseline="30000" dirty="0" smtClean="0"/>
              <a:t>3</a:t>
            </a:r>
            <a:r>
              <a:rPr lang="en-US" dirty="0" smtClean="0"/>
              <a:t> =1/1.331 </a:t>
            </a:r>
            <a:r>
              <a:rPr lang="en-US" dirty="0" smtClean="0"/>
              <a:t>= </a:t>
            </a:r>
            <a:r>
              <a:rPr lang="en-US" dirty="0"/>
              <a:t>.751315</a:t>
            </a:r>
            <a:br>
              <a:rPr lang="en-US" dirty="0"/>
            </a:br>
            <a:endParaRPr lang="en-US" dirty="0"/>
          </a:p>
          <a:p>
            <a:r>
              <a:rPr lang="en-US" dirty="0"/>
              <a:t>To calculate the annuity present value factor, we just plug this in: </a:t>
            </a:r>
          </a:p>
          <a:p>
            <a:r>
              <a:rPr lang="en-US" dirty="0"/>
              <a:t>Annuity present value factor </a:t>
            </a:r>
            <a:r>
              <a:rPr lang="en-US" dirty="0" smtClean="0"/>
              <a:t>=(</a:t>
            </a:r>
            <a:r>
              <a:rPr lang="en-US" dirty="0"/>
              <a:t>1 </a:t>
            </a:r>
            <a:r>
              <a:rPr lang="en-US" dirty="0" smtClean="0"/>
              <a:t>-</a:t>
            </a:r>
            <a:r>
              <a:rPr lang="en-US" dirty="0" smtClean="0"/>
              <a:t>Present </a:t>
            </a:r>
            <a:r>
              <a:rPr lang="en-US" dirty="0"/>
              <a:t>value factor</a:t>
            </a:r>
            <a:r>
              <a:rPr lang="en-US" dirty="0" smtClean="0"/>
              <a:t>)/</a:t>
            </a:r>
            <a:r>
              <a:rPr lang="en-US" i="1" dirty="0" smtClean="0"/>
              <a:t>r </a:t>
            </a:r>
            <a:endParaRPr lang="en-US" dirty="0"/>
          </a:p>
          <a:p>
            <a:pPr marL="228600" lvl="1" indent="0">
              <a:buNone/>
            </a:pPr>
            <a:r>
              <a:rPr lang="en-US" dirty="0" smtClean="0"/>
              <a:t>				=(1- </a:t>
            </a:r>
            <a:r>
              <a:rPr lang="en-US" dirty="0" smtClean="0"/>
              <a:t> </a:t>
            </a:r>
            <a:r>
              <a:rPr lang="en-US" dirty="0"/>
              <a:t>.751315</a:t>
            </a:r>
            <a:r>
              <a:rPr lang="en-US" dirty="0" smtClean="0"/>
              <a:t>)/.</a:t>
            </a:r>
            <a:r>
              <a:rPr lang="en-US" dirty="0"/>
              <a:t>10 </a:t>
            </a:r>
            <a:endParaRPr lang="en-US" dirty="0" smtClean="0"/>
          </a:p>
          <a:p>
            <a:pPr marL="228600" lvl="1" indent="0">
              <a:buNone/>
            </a:pPr>
            <a:r>
              <a:rPr lang="en-US" dirty="0" smtClean="0"/>
              <a:t>				</a:t>
            </a:r>
            <a:r>
              <a:rPr lang="en-US" dirty="0" smtClean="0"/>
              <a:t>=.</a:t>
            </a:r>
            <a:r>
              <a:rPr lang="en-US" dirty="0" smtClean="0"/>
              <a:t>248685</a:t>
            </a:r>
            <a:r>
              <a:rPr lang="en-US" dirty="0" smtClean="0"/>
              <a:t>/.</a:t>
            </a:r>
            <a:r>
              <a:rPr lang="en-US" dirty="0"/>
              <a:t>10 </a:t>
            </a:r>
            <a:r>
              <a:rPr lang="en-US" dirty="0" smtClean="0"/>
              <a:t>=</a:t>
            </a:r>
            <a:r>
              <a:rPr lang="en-US" dirty="0" smtClean="0"/>
              <a:t>2.48685</a:t>
            </a:r>
            <a:r>
              <a:rPr lang="en-US" dirty="0"/>
              <a:t/>
            </a:r>
            <a:br>
              <a:rPr lang="en-US" dirty="0"/>
            </a:br>
            <a:endParaRPr lang="en-US" dirty="0"/>
          </a:p>
          <a:p>
            <a:pPr marL="228600" lvl="1" indent="0">
              <a:buNone/>
            </a:pPr>
            <a:r>
              <a:rPr lang="en-US" dirty="0"/>
              <a:t>Just as we calculated before, the present value of our $500 annuity is then: </a:t>
            </a:r>
          </a:p>
          <a:p>
            <a:pPr marL="228600" lvl="1" indent="0">
              <a:buNone/>
            </a:pPr>
            <a:r>
              <a:rPr lang="en-US" dirty="0"/>
              <a:t>Annuity present value </a:t>
            </a:r>
            <a:r>
              <a:rPr lang="en-US" dirty="0" smtClean="0"/>
              <a:t>=$</a:t>
            </a:r>
            <a:r>
              <a:rPr lang="en-US" dirty="0"/>
              <a:t>500 </a:t>
            </a:r>
            <a:r>
              <a:rPr lang="en-US" dirty="0" smtClean="0"/>
              <a:t>*</a:t>
            </a:r>
            <a:r>
              <a:rPr lang="en-US" dirty="0" smtClean="0"/>
              <a:t>2.48685 </a:t>
            </a:r>
            <a:r>
              <a:rPr lang="en-US" dirty="0" smtClean="0"/>
              <a:t>=$</a:t>
            </a:r>
            <a:r>
              <a:rPr lang="en-US" dirty="0"/>
              <a:t>1,243.43 </a:t>
            </a:r>
          </a:p>
          <a:p>
            <a:pPr marL="228600" lvl="1" indent="0">
              <a:buNone/>
            </a:pPr>
            <a:endParaRPr lang="en-US" dirty="0"/>
          </a:p>
          <a:p>
            <a:endParaRPr lang="en-US" dirty="0"/>
          </a:p>
        </p:txBody>
      </p:sp>
    </p:spTree>
    <p:extLst>
      <p:ext uri="{BB962C8B-B14F-4D97-AF65-F5344CB8AC3E}">
        <p14:creationId xmlns:p14="http://schemas.microsoft.com/office/powerpoint/2010/main" val="2874072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11126" y="1444625"/>
            <a:ext cx="7943662" cy="5413375"/>
          </a:xfrm>
        </p:spPr>
        <p:txBody>
          <a:bodyPr>
            <a:normAutofit fontScale="92500" lnSpcReduction="20000"/>
          </a:bodyPr>
          <a:lstStyle/>
          <a:p>
            <a:r>
              <a:rPr lang="en-US" b="1" dirty="0" smtClean="0"/>
              <a:t>After carefully going over your budget, you have determined you can afford to pay $632 per month toward a new sports car. You call up your local bank and find out that the going rate is 1 percent per month for 48 months. How much can you borrow? </a:t>
            </a:r>
          </a:p>
          <a:p>
            <a:pPr marL="0" indent="0">
              <a:buNone/>
            </a:pPr>
            <a:r>
              <a:rPr lang="en-US" dirty="0" smtClean="0"/>
              <a:t>To determine how much you can borrow, we need to calculate the present value of $632 per month for 48 months at 1 percent per month. The loan payments are in ordinary annuity form, so the annuity present value factor is: </a:t>
            </a:r>
          </a:p>
          <a:p>
            <a:pPr marL="0" indent="0">
              <a:buNone/>
            </a:pPr>
            <a:r>
              <a:rPr lang="en-US" dirty="0" smtClean="0"/>
              <a:t>Annuity PV factor </a:t>
            </a:r>
            <a:r>
              <a:rPr lang="en-US" dirty="0" smtClean="0"/>
              <a:t>=(</a:t>
            </a:r>
            <a:r>
              <a:rPr lang="en-US" dirty="0" smtClean="0"/>
              <a:t>1 </a:t>
            </a:r>
            <a:r>
              <a:rPr lang="en-US" dirty="0" smtClean="0"/>
              <a:t>-</a:t>
            </a:r>
            <a:r>
              <a:rPr lang="en-US" dirty="0" smtClean="0"/>
              <a:t>Present value factor</a:t>
            </a:r>
            <a:r>
              <a:rPr lang="en-US" dirty="0" smtClean="0"/>
              <a:t>)/</a:t>
            </a:r>
            <a:r>
              <a:rPr lang="en-US" i="1" dirty="0" smtClean="0"/>
              <a:t>r </a:t>
            </a:r>
            <a:endParaRPr lang="en-US" i="1" dirty="0" smtClean="0"/>
          </a:p>
          <a:p>
            <a:pPr marL="0" indent="0">
              <a:buNone/>
            </a:pPr>
            <a:r>
              <a:rPr lang="en-US" dirty="0" smtClean="0"/>
              <a:t>		        = [1 </a:t>
            </a:r>
            <a:r>
              <a:rPr lang="en-US" dirty="0" smtClean="0"/>
              <a:t>-(1􏰐1.01</a:t>
            </a:r>
            <a:r>
              <a:rPr lang="en-US" baseline="30000" dirty="0" smtClean="0"/>
              <a:t>48</a:t>
            </a:r>
            <a:r>
              <a:rPr lang="en-US" dirty="0" smtClean="0"/>
              <a:t>)]/.</a:t>
            </a:r>
            <a:r>
              <a:rPr lang="en-US" dirty="0" smtClean="0"/>
              <a:t>01 </a:t>
            </a:r>
          </a:p>
          <a:p>
            <a:pPr marL="0" indent="0">
              <a:buNone/>
            </a:pPr>
            <a:r>
              <a:rPr lang="en-US" dirty="0" smtClean="0"/>
              <a:t>		        </a:t>
            </a:r>
            <a:r>
              <a:rPr lang="en-US" dirty="0" smtClean="0"/>
              <a:t>= </a:t>
            </a:r>
            <a:r>
              <a:rPr lang="en-US" dirty="0" smtClean="0"/>
              <a:t>(1 - .6203</a:t>
            </a:r>
            <a:r>
              <a:rPr lang="en-US" dirty="0" smtClean="0"/>
              <a:t>)/.</a:t>
            </a:r>
            <a:r>
              <a:rPr lang="en-US" dirty="0" smtClean="0"/>
              <a:t>01 </a:t>
            </a:r>
            <a:r>
              <a:rPr lang="en-US" dirty="0" smtClean="0"/>
              <a:t>=</a:t>
            </a:r>
            <a:r>
              <a:rPr lang="en-US" dirty="0" smtClean="0"/>
              <a:t>37.9740</a:t>
            </a:r>
            <a:br>
              <a:rPr lang="en-US" dirty="0" smtClean="0"/>
            </a:br>
            <a:r>
              <a:rPr lang="en-US" dirty="0" smtClean="0"/>
              <a:t>With this factor, we can calculate the present value of the 48 payments of $632 each as: </a:t>
            </a:r>
          </a:p>
          <a:p>
            <a:pPr marL="0" indent="0">
              <a:buNone/>
            </a:pPr>
            <a:r>
              <a:rPr lang="fr-FR" dirty="0" err="1" smtClean="0"/>
              <a:t>Present</a:t>
            </a:r>
            <a:r>
              <a:rPr lang="fr-FR" dirty="0" smtClean="0"/>
              <a:t> value </a:t>
            </a:r>
            <a:r>
              <a:rPr lang="fr-FR" dirty="0" smtClean="0"/>
              <a:t>=$</a:t>
            </a:r>
            <a:r>
              <a:rPr lang="fr-FR" dirty="0" smtClean="0"/>
              <a:t>632 </a:t>
            </a:r>
            <a:r>
              <a:rPr lang="fr-FR" dirty="0" smtClean="0"/>
              <a:t>*</a:t>
            </a:r>
            <a:r>
              <a:rPr lang="fr-FR" dirty="0" smtClean="0"/>
              <a:t>37.9740 </a:t>
            </a:r>
            <a:r>
              <a:rPr lang="fr-FR" dirty="0" smtClean="0"/>
              <a:t>=$</a:t>
            </a:r>
            <a:r>
              <a:rPr lang="fr-FR" dirty="0" smtClean="0"/>
              <a:t>24,000</a:t>
            </a:r>
            <a:br>
              <a:rPr lang="fr-FR" dirty="0" smtClean="0"/>
            </a:br>
            <a:endParaRPr lang="fr-FR" dirty="0" smtClean="0"/>
          </a:p>
          <a:p>
            <a:pPr marL="0" indent="0">
              <a:buNone/>
            </a:pPr>
            <a:r>
              <a:rPr lang="fr-FR" dirty="0" err="1"/>
              <a:t>Therefore</a:t>
            </a:r>
            <a:r>
              <a:rPr lang="fr-FR" dirty="0"/>
              <a:t>, $24,000 </a:t>
            </a:r>
            <a:r>
              <a:rPr lang="fr-FR" dirty="0" err="1"/>
              <a:t>is</a:t>
            </a:r>
            <a:r>
              <a:rPr lang="fr-FR" dirty="0"/>
              <a:t> </a:t>
            </a:r>
            <a:r>
              <a:rPr lang="fr-FR" dirty="0" err="1"/>
              <a:t>what</a:t>
            </a:r>
            <a:r>
              <a:rPr lang="fr-FR" dirty="0"/>
              <a:t> </a:t>
            </a:r>
            <a:r>
              <a:rPr lang="fr-FR" dirty="0" err="1"/>
              <a:t>you</a:t>
            </a:r>
            <a:r>
              <a:rPr lang="fr-FR" dirty="0"/>
              <a:t> </a:t>
            </a:r>
            <a:r>
              <a:rPr lang="fr-FR" dirty="0" err="1"/>
              <a:t>can</a:t>
            </a:r>
            <a:r>
              <a:rPr lang="fr-FR" dirty="0"/>
              <a:t> </a:t>
            </a:r>
            <a:r>
              <a:rPr lang="fr-FR" dirty="0" err="1"/>
              <a:t>afford</a:t>
            </a:r>
            <a:r>
              <a:rPr lang="fr-FR" dirty="0"/>
              <a:t> to </a:t>
            </a:r>
            <a:r>
              <a:rPr lang="fr-FR" dirty="0" err="1"/>
              <a:t>borrow</a:t>
            </a:r>
            <a:r>
              <a:rPr lang="fr-FR" dirty="0"/>
              <a:t> and </a:t>
            </a:r>
            <a:r>
              <a:rPr lang="fr-FR" dirty="0" err="1"/>
              <a:t>repay</a:t>
            </a:r>
            <a:r>
              <a:rPr lang="fr-FR" dirty="0"/>
              <a:t>. </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01023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412750"/>
            <a:ext cx="7556313" cy="5713413"/>
          </a:xfrm>
        </p:spPr>
        <p:txBody>
          <a:bodyPr/>
          <a:lstStyle/>
          <a:p>
            <a:r>
              <a:rPr lang="en-US" b="1" dirty="0"/>
              <a:t>Annuity Tables </a:t>
            </a:r>
            <a:endParaRPr lang="en-US" dirty="0"/>
          </a:p>
          <a:p>
            <a:r>
              <a:rPr lang="en-US" dirty="0"/>
              <a:t>Just as there are tables for ordinary present value factors, there are tables for annuity factors as well. </a:t>
            </a:r>
          </a:p>
          <a:p>
            <a:r>
              <a:rPr lang="en-US" dirty="0"/>
              <a:t>Table A.3 in the appendix to the book contains a larger set. </a:t>
            </a:r>
          </a:p>
          <a:p>
            <a:r>
              <a:rPr lang="en-US" dirty="0"/>
              <a:t>To find the annuity present value factor we calculated just before </a:t>
            </a:r>
            <a:r>
              <a:rPr lang="en-US" dirty="0" smtClean="0"/>
              <a:t>previous example </a:t>
            </a:r>
            <a:r>
              <a:rPr lang="en-US" dirty="0"/>
              <a:t>look for the row corresponding to three periods and then find the </a:t>
            </a:r>
            <a:r>
              <a:rPr lang="en-US" dirty="0" smtClean="0"/>
              <a:t>column </a:t>
            </a:r>
            <a:r>
              <a:rPr lang="en-US" dirty="0"/>
              <a:t>for 10 percent. The number you see at that intersection should be 2.4869 (rounded to four decimal places), as we calculated. </a:t>
            </a:r>
          </a:p>
          <a:p>
            <a:endParaRPr lang="en-US" dirty="0"/>
          </a:p>
        </p:txBody>
      </p:sp>
      <p:pic>
        <p:nvPicPr>
          <p:cNvPr id="4" name="Picture 3"/>
          <p:cNvPicPr>
            <a:picLocks noChangeAspect="1"/>
          </p:cNvPicPr>
          <p:nvPr/>
        </p:nvPicPr>
        <p:blipFill>
          <a:blip r:embed="rId2"/>
          <a:stretch>
            <a:fillRect/>
          </a:stretch>
        </p:blipFill>
        <p:spPr>
          <a:xfrm>
            <a:off x="661577" y="4206876"/>
            <a:ext cx="7837709" cy="2205038"/>
          </a:xfrm>
          <a:prstGeom prst="rect">
            <a:avLst/>
          </a:prstGeom>
        </p:spPr>
      </p:pic>
    </p:spTree>
    <p:extLst>
      <p:ext uri="{BB962C8B-B14F-4D97-AF65-F5344CB8AC3E}">
        <p14:creationId xmlns:p14="http://schemas.microsoft.com/office/powerpoint/2010/main" val="2694490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76" y="809626"/>
            <a:ext cx="7784912" cy="5921374"/>
          </a:xfrm>
        </p:spPr>
        <p:txBody>
          <a:bodyPr>
            <a:normAutofit fontScale="77500" lnSpcReduction="20000"/>
          </a:bodyPr>
          <a:lstStyle/>
          <a:p>
            <a:r>
              <a:rPr lang="en-US" b="1" dirty="0"/>
              <a:t>Finding the Payment </a:t>
            </a:r>
            <a:endParaRPr lang="en-US" dirty="0"/>
          </a:p>
          <a:p>
            <a:r>
              <a:rPr lang="en-US" b="1" dirty="0"/>
              <a:t>Suppose you wish to start up a new business that specializes in the latest of health food trends, frozen yak milk. To produce and market your product, the </a:t>
            </a:r>
            <a:r>
              <a:rPr lang="en-US" b="1" dirty="0" err="1" smtClean="0"/>
              <a:t>Yakkee</a:t>
            </a:r>
            <a:r>
              <a:rPr lang="en-US" b="1" dirty="0" smtClean="0"/>
              <a:t> </a:t>
            </a:r>
            <a:r>
              <a:rPr lang="en-US" b="1" dirty="0"/>
              <a:t>Doodle Dandy, you need to borrow $100,000. Because it strikes you as unlikely that this particular fad will be long-lived, you propose to pay off the loan quickly by making five equal annual payments. If the interest rate is 18 percent, what will the payment be? </a:t>
            </a:r>
          </a:p>
          <a:p>
            <a:pPr marL="0" indent="0">
              <a:buNone/>
            </a:pPr>
            <a:r>
              <a:rPr lang="en-US" dirty="0"/>
              <a:t>In this case, we know the present value is $100,000. The interest rate is 18 percent, and there are five years. The payments are all equal, so we need to find the relevant annuity </a:t>
            </a:r>
            <a:r>
              <a:rPr lang="en-US" dirty="0" smtClean="0"/>
              <a:t>factor </a:t>
            </a:r>
            <a:r>
              <a:rPr lang="en-US" dirty="0"/>
              <a:t>and solve for the unknown cash flow: </a:t>
            </a:r>
          </a:p>
          <a:p>
            <a:pPr marL="0" indent="0">
              <a:buNone/>
            </a:pPr>
            <a:r>
              <a:rPr lang="en-US" dirty="0"/>
              <a:t>Annuity present value </a:t>
            </a:r>
            <a:r>
              <a:rPr lang="en-US" dirty="0" smtClean="0"/>
              <a:t>=$</a:t>
            </a:r>
            <a:r>
              <a:rPr lang="en-US" dirty="0"/>
              <a:t>100,000 </a:t>
            </a:r>
            <a:r>
              <a:rPr lang="en-US" dirty="0" smtClean="0"/>
              <a:t>=</a:t>
            </a:r>
            <a:r>
              <a:rPr lang="en-US" i="1" dirty="0" smtClean="0"/>
              <a:t>C </a:t>
            </a:r>
            <a:r>
              <a:rPr lang="en-US" dirty="0" smtClean="0"/>
              <a:t> </a:t>
            </a:r>
            <a:r>
              <a:rPr lang="en-US" dirty="0"/>
              <a:t>[(1 </a:t>
            </a:r>
            <a:r>
              <a:rPr lang="en-US" dirty="0" smtClean="0"/>
              <a:t>-</a:t>
            </a:r>
            <a:r>
              <a:rPr lang="en-US" dirty="0" smtClean="0"/>
              <a:t>Present </a:t>
            </a:r>
            <a:r>
              <a:rPr lang="en-US" dirty="0"/>
              <a:t>value factor</a:t>
            </a:r>
            <a:r>
              <a:rPr lang="en-US" dirty="0" smtClean="0"/>
              <a:t>)/􏰐</a:t>
            </a:r>
            <a:r>
              <a:rPr lang="en-US" i="1" dirty="0"/>
              <a:t>r</a:t>
            </a:r>
            <a:r>
              <a:rPr lang="en-US" dirty="0" smtClean="0"/>
              <a:t>]</a:t>
            </a:r>
          </a:p>
          <a:p>
            <a:pPr marL="0" indent="0">
              <a:buNone/>
            </a:pPr>
            <a:r>
              <a:rPr lang="en-US" dirty="0" smtClean="0"/>
              <a:t> </a:t>
            </a:r>
            <a:r>
              <a:rPr lang="en-US" dirty="0"/>
              <a:t>􏰂 </a:t>
            </a:r>
            <a:r>
              <a:rPr lang="en-US" dirty="0" smtClean="0"/>
              <a:t>			          =</a:t>
            </a:r>
            <a:r>
              <a:rPr lang="en-US" i="1" dirty="0" smtClean="0"/>
              <a:t>C </a:t>
            </a:r>
            <a:r>
              <a:rPr lang="en-US" dirty="0"/>
              <a:t>*</a:t>
            </a:r>
            <a:r>
              <a:rPr lang="en-US" dirty="0" smtClean="0"/>
              <a:t>{</a:t>
            </a:r>
            <a:r>
              <a:rPr lang="en-US" dirty="0"/>
              <a:t>[1 </a:t>
            </a:r>
            <a:r>
              <a:rPr lang="en-US" dirty="0" smtClean="0"/>
              <a:t>-(1/1.18</a:t>
            </a:r>
            <a:r>
              <a:rPr lang="en-US" baseline="30000" dirty="0" smtClean="0"/>
              <a:t>5</a:t>
            </a:r>
            <a:r>
              <a:rPr lang="en-US" dirty="0" smtClean="0"/>
              <a:t>)]/.</a:t>
            </a:r>
            <a:r>
              <a:rPr lang="en-US" dirty="0"/>
              <a:t>18} </a:t>
            </a:r>
            <a:endParaRPr lang="en-US" dirty="0" smtClean="0"/>
          </a:p>
          <a:p>
            <a:pPr marL="0" indent="0">
              <a:buNone/>
            </a:pPr>
            <a:r>
              <a:rPr lang="en-US" dirty="0" smtClean="0"/>
              <a:t>  			          </a:t>
            </a:r>
            <a:r>
              <a:rPr lang="en-US" dirty="0" smtClean="0"/>
              <a:t>= </a:t>
            </a:r>
            <a:r>
              <a:rPr lang="en-US" i="1" dirty="0"/>
              <a:t>C </a:t>
            </a:r>
            <a:r>
              <a:rPr lang="en-US" dirty="0" smtClean="0"/>
              <a:t>*[(</a:t>
            </a:r>
            <a:r>
              <a:rPr lang="en-US" dirty="0"/>
              <a:t>1 </a:t>
            </a:r>
            <a:r>
              <a:rPr lang="en-US" dirty="0" smtClean="0"/>
              <a:t>-.</a:t>
            </a:r>
            <a:r>
              <a:rPr lang="en-US" dirty="0"/>
              <a:t>4371</a:t>
            </a:r>
            <a:r>
              <a:rPr lang="en-US" dirty="0" smtClean="0"/>
              <a:t>)/.</a:t>
            </a:r>
            <a:r>
              <a:rPr lang="en-US" dirty="0"/>
              <a:t>18</a:t>
            </a:r>
            <a:r>
              <a:rPr lang="en-US" dirty="0" smtClean="0"/>
              <a:t>]</a:t>
            </a:r>
          </a:p>
          <a:p>
            <a:pPr marL="0" indent="0">
              <a:buNone/>
            </a:pPr>
            <a:r>
              <a:rPr lang="en-US" dirty="0"/>
              <a:t> </a:t>
            </a:r>
            <a:r>
              <a:rPr lang="en-US" dirty="0" smtClean="0"/>
              <a:t>			          = </a:t>
            </a:r>
            <a:r>
              <a:rPr lang="en-US" dirty="0" smtClean="0"/>
              <a:t> </a:t>
            </a:r>
            <a:r>
              <a:rPr lang="en-US" i="1" dirty="0"/>
              <a:t>C </a:t>
            </a:r>
            <a:r>
              <a:rPr lang="en-US" dirty="0" smtClean="0"/>
              <a:t> </a:t>
            </a:r>
            <a:r>
              <a:rPr lang="en-US" dirty="0" smtClean="0"/>
              <a:t>3.1272</a:t>
            </a:r>
            <a:endParaRPr lang="en-US" dirty="0"/>
          </a:p>
          <a:p>
            <a:pPr marL="0" indent="0">
              <a:buNone/>
            </a:pPr>
            <a:r>
              <a:rPr lang="en-US" dirty="0"/>
              <a:t> </a:t>
            </a:r>
            <a:r>
              <a:rPr lang="en-US" dirty="0" smtClean="0"/>
              <a:t>  			           =</a:t>
            </a:r>
            <a:r>
              <a:rPr lang="en-US" i="1" dirty="0"/>
              <a:t>C </a:t>
            </a:r>
            <a:r>
              <a:rPr lang="en-US" dirty="0" smtClean="0"/>
              <a:t> </a:t>
            </a:r>
            <a:r>
              <a:rPr lang="en-US" dirty="0"/>
              <a:t>$</a:t>
            </a:r>
            <a:r>
              <a:rPr lang="en-US" dirty="0" smtClean="0"/>
              <a:t>100,000/3.1272</a:t>
            </a:r>
            <a:endParaRPr lang="en-US" dirty="0" smtClean="0"/>
          </a:p>
          <a:p>
            <a:pPr marL="0" indent="0">
              <a:buNone/>
            </a:pPr>
            <a:r>
              <a:rPr lang="en-US" dirty="0"/>
              <a:t>	</a:t>
            </a:r>
            <a:r>
              <a:rPr lang="en-US" dirty="0" smtClean="0"/>
              <a:t>		            </a:t>
            </a:r>
            <a:r>
              <a:rPr lang="en-US" dirty="0" smtClean="0"/>
              <a:t>=$</a:t>
            </a:r>
            <a:r>
              <a:rPr lang="en-US" dirty="0"/>
              <a:t>31,978 </a:t>
            </a:r>
            <a:endParaRPr lang="en-US" dirty="0" smtClean="0"/>
          </a:p>
          <a:p>
            <a:pPr marL="0" indent="0">
              <a:buNone/>
            </a:pPr>
            <a:r>
              <a:rPr lang="en-US" dirty="0"/>
              <a:t>Therefore, you’ll make five payments of just under $32,000 each. </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639800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Finding the number of periods</a:t>
            </a:r>
            <a:endParaRPr lang="en-US" sz="2800" dirty="0"/>
          </a:p>
        </p:txBody>
      </p:sp>
      <p:sp>
        <p:nvSpPr>
          <p:cNvPr id="3" name="Content Placeholder 2"/>
          <p:cNvSpPr>
            <a:spLocks noGrp="1"/>
          </p:cNvSpPr>
          <p:nvPr>
            <p:ph idx="1"/>
          </p:nvPr>
        </p:nvSpPr>
        <p:spPr>
          <a:xfrm>
            <a:off x="0" y="1238250"/>
            <a:ext cx="8054787" cy="5476875"/>
          </a:xfrm>
        </p:spPr>
        <p:txBody>
          <a:bodyPr>
            <a:normAutofit lnSpcReduction="10000"/>
          </a:bodyPr>
          <a:lstStyle/>
          <a:p>
            <a:r>
              <a:rPr lang="en-US" sz="1800" b="1" dirty="0" smtClean="0"/>
              <a:t>You ran a little short on your spring break vacation, so you put $1,000 on your credit card. You can afford only the minimum payment of $20 per month. The interest rate on the credit card is 1.5 percent per month. How long will you need to pay off the $1,000? </a:t>
            </a:r>
          </a:p>
          <a:p>
            <a:pPr marL="0" indent="0">
              <a:buNone/>
            </a:pPr>
            <a:r>
              <a:rPr lang="en-US" sz="1800" dirty="0" smtClean="0"/>
              <a:t>What we have here is an annuity of $20 per month at 1.5 percent per month for some unknown length of time. The present value is $1,000 (the amount you owe today). We need to do a little algebra (or use a financial calculator): </a:t>
            </a:r>
          </a:p>
          <a:p>
            <a:pPr marL="0" indent="0">
              <a:buNone/>
            </a:pPr>
            <a:r>
              <a:rPr lang="fr-FR" sz="1800" dirty="0" smtClean="0"/>
              <a:t>	$1,000 </a:t>
            </a:r>
            <a:r>
              <a:rPr lang="fr-FR" sz="1800" dirty="0" smtClean="0"/>
              <a:t>=$</a:t>
            </a:r>
            <a:r>
              <a:rPr lang="fr-FR" sz="1800" dirty="0" smtClean="0"/>
              <a:t>20 </a:t>
            </a:r>
            <a:r>
              <a:rPr lang="fr-FR" sz="1800" dirty="0" smtClean="0"/>
              <a:t>*[(</a:t>
            </a:r>
            <a:r>
              <a:rPr lang="fr-FR" sz="1800" dirty="0" smtClean="0"/>
              <a:t>1 - </a:t>
            </a:r>
            <a:r>
              <a:rPr lang="fr-FR" sz="1800" dirty="0" err="1" smtClean="0"/>
              <a:t>Present</a:t>
            </a:r>
            <a:r>
              <a:rPr lang="fr-FR" sz="1800" dirty="0" smtClean="0"/>
              <a:t> value factor</a:t>
            </a:r>
            <a:r>
              <a:rPr lang="fr-FR" sz="1800" dirty="0" smtClean="0"/>
              <a:t>)/.</a:t>
            </a:r>
            <a:r>
              <a:rPr lang="fr-FR" sz="1800" dirty="0" smtClean="0"/>
              <a:t>015] </a:t>
            </a:r>
          </a:p>
          <a:p>
            <a:pPr marL="0" indent="0">
              <a:buNone/>
            </a:pPr>
            <a:r>
              <a:rPr lang="fr-FR" sz="1800" dirty="0" smtClean="0"/>
              <a:t>	($</a:t>
            </a:r>
            <a:r>
              <a:rPr lang="fr-FR" sz="1800" dirty="0" smtClean="0"/>
              <a:t>1,000/20</a:t>
            </a:r>
            <a:r>
              <a:rPr lang="fr-FR" sz="1800" dirty="0" smtClean="0"/>
              <a:t>) </a:t>
            </a:r>
            <a:r>
              <a:rPr lang="fr-FR" sz="1800" dirty="0" smtClean="0"/>
              <a:t>*.</a:t>
            </a:r>
            <a:r>
              <a:rPr lang="fr-FR" sz="1800" dirty="0" smtClean="0"/>
              <a:t>015 </a:t>
            </a:r>
            <a:r>
              <a:rPr lang="fr-FR" sz="1800" dirty="0" smtClean="0"/>
              <a:t>=</a:t>
            </a:r>
            <a:r>
              <a:rPr lang="fr-FR" sz="1800" dirty="0" smtClean="0"/>
              <a:t>1 </a:t>
            </a:r>
            <a:r>
              <a:rPr lang="fr-FR" sz="1800" dirty="0" smtClean="0"/>
              <a:t>-</a:t>
            </a:r>
            <a:r>
              <a:rPr lang="fr-FR" sz="1800" dirty="0" err="1" smtClean="0"/>
              <a:t>Present</a:t>
            </a:r>
            <a:r>
              <a:rPr lang="fr-FR" sz="1800" dirty="0" smtClean="0"/>
              <a:t> value factor </a:t>
            </a:r>
          </a:p>
          <a:p>
            <a:pPr marL="0" indent="0">
              <a:buNone/>
            </a:pPr>
            <a:r>
              <a:rPr lang="fr-FR" sz="1800" dirty="0" smtClean="0"/>
              <a:t>	</a:t>
            </a:r>
            <a:r>
              <a:rPr lang="fr-FR" sz="1800" dirty="0" err="1" smtClean="0"/>
              <a:t>Present</a:t>
            </a:r>
            <a:r>
              <a:rPr lang="fr-FR" sz="1800" dirty="0" smtClean="0"/>
              <a:t> value factor </a:t>
            </a:r>
            <a:r>
              <a:rPr lang="fr-FR" sz="1800" dirty="0" smtClean="0"/>
              <a:t>=.</a:t>
            </a:r>
            <a:r>
              <a:rPr lang="fr-FR" sz="1800" dirty="0" smtClean="0"/>
              <a:t>25 </a:t>
            </a:r>
            <a:r>
              <a:rPr lang="fr-FR" sz="1800" dirty="0" smtClean="0"/>
              <a:t>=1(1 </a:t>
            </a:r>
            <a:r>
              <a:rPr lang="fr-FR" sz="1800" dirty="0" smtClean="0"/>
              <a:t>+ </a:t>
            </a:r>
            <a:r>
              <a:rPr lang="fr-FR" sz="1800" i="1" dirty="0" smtClean="0"/>
              <a:t>r</a:t>
            </a:r>
            <a:r>
              <a:rPr lang="fr-FR" sz="1800" dirty="0" smtClean="0"/>
              <a:t>)</a:t>
            </a:r>
            <a:r>
              <a:rPr lang="fr-FR" sz="1800" i="1" baseline="30000" dirty="0" smtClean="0"/>
              <a:t>t </a:t>
            </a:r>
          </a:p>
          <a:p>
            <a:pPr marL="0" indent="0">
              <a:buNone/>
            </a:pPr>
            <a:r>
              <a:rPr lang="fr-FR" sz="1800" dirty="0" smtClean="0"/>
              <a:t>	</a:t>
            </a:r>
          </a:p>
          <a:p>
            <a:pPr marL="0" indent="0">
              <a:buNone/>
            </a:pPr>
            <a:r>
              <a:rPr lang="fr-FR" sz="1800" dirty="0" smtClean="0"/>
              <a:t>1.015</a:t>
            </a:r>
            <a:r>
              <a:rPr lang="fr-FR" sz="1800" i="1" baseline="30000" dirty="0" smtClean="0"/>
              <a:t>t</a:t>
            </a:r>
            <a:r>
              <a:rPr lang="fr-FR" sz="1800" i="1" dirty="0" smtClean="0"/>
              <a:t> </a:t>
            </a:r>
            <a:r>
              <a:rPr lang="fr-FR" sz="1800" dirty="0" smtClean="0"/>
              <a:t>=1/.</a:t>
            </a:r>
            <a:r>
              <a:rPr lang="fr-FR" sz="1800" dirty="0" smtClean="0"/>
              <a:t>25 </a:t>
            </a:r>
            <a:r>
              <a:rPr lang="fr-FR" sz="1800" dirty="0" smtClean="0"/>
              <a:t>=</a:t>
            </a:r>
            <a:r>
              <a:rPr lang="fr-FR" sz="1800" dirty="0" smtClean="0"/>
              <a:t>4 </a:t>
            </a:r>
          </a:p>
          <a:p>
            <a:pPr marL="0" indent="0">
              <a:buNone/>
            </a:pPr>
            <a:r>
              <a:rPr lang="fr-FR" sz="1800" i="1" dirty="0" smtClean="0"/>
              <a:t>= 7.75 years to pay off the $1,000.</a:t>
            </a:r>
            <a:endParaRPr lang="fr-FR" sz="1800" dirty="0" smtClean="0"/>
          </a:p>
          <a:p>
            <a:pPr marL="0" indent="0">
              <a:buNone/>
            </a:pPr>
            <a:endParaRPr lang="fr-FR" dirty="0"/>
          </a:p>
          <a:p>
            <a:pPr marL="0" indent="0">
              <a:buNone/>
            </a:pPr>
            <a:endParaRPr lang="fr-FR" dirty="0" smtClean="0"/>
          </a:p>
          <a:p>
            <a:pPr marL="0" indent="0">
              <a:buNone/>
            </a:pPr>
            <a:endParaRPr lang="fr-FR" dirty="0" smtClean="0"/>
          </a:p>
          <a:p>
            <a:pPr marL="0" indent="0">
              <a:buNone/>
            </a:pPr>
            <a:endParaRPr lang="fr-FR" dirty="0" smtClean="0"/>
          </a:p>
          <a:p>
            <a:endParaRPr lang="fr-FR" baseline="30000" dirty="0" smtClean="0"/>
          </a:p>
          <a:p>
            <a:endParaRPr lang="en-US" dirty="0"/>
          </a:p>
        </p:txBody>
      </p:sp>
      <p:sp>
        <p:nvSpPr>
          <p:cNvPr id="4" name="Rectangle 3"/>
          <p:cNvSpPr/>
          <p:nvPr/>
        </p:nvSpPr>
        <p:spPr>
          <a:xfrm>
            <a:off x="641243" y="5180832"/>
            <a:ext cx="4086353" cy="4149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dirty="0" err="1"/>
              <a:t>TPVa</a:t>
            </a:r>
            <a:r>
              <a:rPr lang="fr-FR" dirty="0"/>
              <a:t> = ln (1- (</a:t>
            </a:r>
            <a:r>
              <a:rPr lang="fr-FR" dirty="0" err="1"/>
              <a:t>pv</a:t>
            </a:r>
            <a:r>
              <a:rPr lang="fr-FR" dirty="0"/>
              <a:t>*r/</a:t>
            </a:r>
            <a:r>
              <a:rPr lang="fr-FR" dirty="0" err="1"/>
              <a:t>pmt</a:t>
            </a:r>
            <a:r>
              <a:rPr lang="fr-FR" dirty="0"/>
              <a:t>))</a:t>
            </a:r>
            <a:r>
              <a:rPr lang="fr-FR" i="1" baseline="30000" dirty="0"/>
              <a:t> -1</a:t>
            </a:r>
            <a:r>
              <a:rPr lang="fr-FR" i="1" dirty="0"/>
              <a:t> / ln (1+r) </a:t>
            </a:r>
          </a:p>
        </p:txBody>
      </p:sp>
    </p:spTree>
    <p:extLst>
      <p:ext uri="{BB962C8B-B14F-4D97-AF65-F5344CB8AC3E}">
        <p14:creationId xmlns:p14="http://schemas.microsoft.com/office/powerpoint/2010/main" val="440581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11114"/>
          </a:xfrm>
        </p:spPr>
        <p:txBody>
          <a:bodyPr/>
          <a:lstStyle/>
          <a:p>
            <a:r>
              <a:rPr lang="en-US" sz="2800" dirty="0"/>
              <a:t>Finding the Rate </a:t>
            </a:r>
            <a:r>
              <a:rPr lang="en-US" dirty="0"/>
              <a:t/>
            </a:r>
            <a:br>
              <a:rPr lang="en-US" dirty="0"/>
            </a:br>
            <a:endParaRPr lang="en-US" dirty="0"/>
          </a:p>
        </p:txBody>
      </p:sp>
      <p:sp>
        <p:nvSpPr>
          <p:cNvPr id="3" name="Content Placeholder 2"/>
          <p:cNvSpPr>
            <a:spLocks noGrp="1"/>
          </p:cNvSpPr>
          <p:nvPr>
            <p:ph idx="1"/>
          </p:nvPr>
        </p:nvSpPr>
        <p:spPr>
          <a:xfrm>
            <a:off x="498474" y="1420956"/>
            <a:ext cx="7556313" cy="4705207"/>
          </a:xfrm>
        </p:spPr>
        <p:txBody>
          <a:bodyPr>
            <a:normAutofit/>
          </a:bodyPr>
          <a:lstStyle/>
          <a:p>
            <a:r>
              <a:rPr lang="en-US" dirty="0"/>
              <a:t>Unfortunately, this is mathematically impossible to do directly. The only way to do it is to use a table or trial and error to find a value for </a:t>
            </a:r>
            <a:r>
              <a:rPr lang="en-US" i="1" dirty="0"/>
              <a:t>r</a:t>
            </a:r>
            <a:r>
              <a:rPr lang="en-US" dirty="0" smtClean="0"/>
              <a:t>.</a:t>
            </a:r>
          </a:p>
          <a:p>
            <a:r>
              <a:rPr lang="en-US" dirty="0" smtClean="0"/>
              <a:t>When we use the trail error, it will be helpful to use the relationship between the rate or return and present value.</a:t>
            </a:r>
          </a:p>
          <a:p>
            <a:r>
              <a:rPr lang="en-US" dirty="0" smtClean="0"/>
              <a:t>Recall </a:t>
            </a:r>
            <a:r>
              <a:rPr lang="en-US" dirty="0"/>
              <a:t>that present values and discount rates move in </a:t>
            </a:r>
            <a:r>
              <a:rPr lang="en-US" dirty="0" smtClean="0"/>
              <a:t>opposite </a:t>
            </a:r>
            <a:r>
              <a:rPr lang="en-US" dirty="0"/>
              <a:t>directions: Increasing the discount rate lowers the PV and vice versa </a:t>
            </a:r>
            <a:endParaRPr lang="en-US" dirty="0" smtClean="0"/>
          </a:p>
          <a:p>
            <a:pPr marL="0" indent="0">
              <a:buNone/>
            </a:pP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2467453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Finding the Rate</a:t>
            </a:r>
            <a:endParaRPr lang="en-US" sz="2800" dirty="0"/>
          </a:p>
        </p:txBody>
      </p:sp>
      <p:sp>
        <p:nvSpPr>
          <p:cNvPr id="3" name="Content Placeholder 2"/>
          <p:cNvSpPr>
            <a:spLocks noGrp="1"/>
          </p:cNvSpPr>
          <p:nvPr>
            <p:ph idx="1"/>
          </p:nvPr>
        </p:nvSpPr>
        <p:spPr>
          <a:xfrm>
            <a:off x="498474" y="1169460"/>
            <a:ext cx="7556313" cy="5407178"/>
          </a:xfrm>
        </p:spPr>
        <p:txBody>
          <a:bodyPr>
            <a:normAutofit fontScale="62500" lnSpcReduction="20000"/>
          </a:bodyPr>
          <a:lstStyle/>
          <a:p>
            <a:r>
              <a:rPr lang="en-US" sz="2600" dirty="0"/>
              <a:t>Example: Suppose a relative of yours wants to borrow $3,000. She offers to repay you $1,000 every year for four years. What interest rate are you being offered? </a:t>
            </a:r>
          </a:p>
          <a:p>
            <a:pPr marL="0" indent="0">
              <a:buNone/>
            </a:pPr>
            <a:r>
              <a:rPr lang="en-US" sz="2600" dirty="0"/>
              <a:t>We need to start somewhere, and 10 percent is probably as good a place as any to begin. At 10 percent, the annuity factor is: </a:t>
            </a:r>
          </a:p>
          <a:p>
            <a:pPr marL="0" indent="0">
              <a:buNone/>
            </a:pPr>
            <a:r>
              <a:rPr lang="en-US" sz="2600" dirty="0"/>
              <a:t>Annuity present value factor </a:t>
            </a:r>
            <a:r>
              <a:rPr lang="en-US" sz="2600" dirty="0" smtClean="0"/>
              <a:t> </a:t>
            </a:r>
            <a:r>
              <a:rPr lang="en-US" sz="2600" dirty="0"/>
              <a:t>[1 </a:t>
            </a:r>
            <a:r>
              <a:rPr lang="en-US" sz="2600" dirty="0" smtClean="0"/>
              <a:t>􏰃 </a:t>
            </a:r>
            <a:r>
              <a:rPr lang="en-US" sz="2600" dirty="0"/>
              <a:t>(</a:t>
            </a:r>
            <a:r>
              <a:rPr lang="en-US" sz="2600" dirty="0" smtClean="0"/>
              <a:t>1􏰒1.104)]􏰒.</a:t>
            </a:r>
            <a:r>
              <a:rPr lang="en-US" sz="2600" dirty="0"/>
              <a:t>10 </a:t>
            </a:r>
            <a:r>
              <a:rPr lang="en-US" sz="2600" dirty="0" smtClean="0"/>
              <a:t>􏰁 </a:t>
            </a:r>
            <a:r>
              <a:rPr lang="en-US" sz="2600" dirty="0"/>
              <a:t>3.1699 </a:t>
            </a:r>
          </a:p>
          <a:p>
            <a:pPr marL="0" indent="0">
              <a:buNone/>
            </a:pPr>
            <a:r>
              <a:rPr lang="en-US" sz="2600" dirty="0"/>
              <a:t>The present value of the cash flows at 10 percent is thus: Present value </a:t>
            </a:r>
            <a:r>
              <a:rPr lang="en-US" sz="2600" dirty="0" smtClean="0"/>
              <a:t>􏰁 </a:t>
            </a:r>
            <a:r>
              <a:rPr lang="en-US" sz="2600" dirty="0"/>
              <a:t>$1,000 </a:t>
            </a:r>
            <a:r>
              <a:rPr lang="en-US" sz="2600" dirty="0" smtClean="0"/>
              <a:t>􏰀 </a:t>
            </a:r>
            <a:r>
              <a:rPr lang="en-US" sz="2600" dirty="0"/>
              <a:t>3.1699 </a:t>
            </a:r>
            <a:r>
              <a:rPr lang="en-US" sz="2600" dirty="0" smtClean="0"/>
              <a:t>􏰁 </a:t>
            </a:r>
            <a:r>
              <a:rPr lang="en-US" sz="2600" dirty="0"/>
              <a:t>$3,169.90 </a:t>
            </a:r>
          </a:p>
          <a:p>
            <a:pPr marL="0" indent="0">
              <a:buNone/>
            </a:pPr>
            <a:r>
              <a:rPr lang="en-US" sz="2600" dirty="0"/>
              <a:t>Our present value here is too high, so the discount rate is too low. If we try 12 percent, we’re almost there: </a:t>
            </a:r>
          </a:p>
          <a:p>
            <a:pPr marL="0" indent="0">
              <a:buNone/>
            </a:pPr>
            <a:r>
              <a:rPr lang="en-US" sz="2600" dirty="0"/>
              <a:t>Present value 􏰁 $1,000 􏰀 {[1 􏰃 (1􏰒1.124)]􏰒.12} 􏰁 $3,037.35</a:t>
            </a:r>
            <a:br>
              <a:rPr lang="en-US" sz="2600" dirty="0"/>
            </a:br>
            <a:r>
              <a:rPr lang="en-US" sz="2600" dirty="0"/>
              <a:t>We are still a little low on the discount rate (because the PV is a little high), so we’ll try </a:t>
            </a:r>
          </a:p>
          <a:p>
            <a:pPr marL="0" indent="0">
              <a:buNone/>
            </a:pPr>
            <a:r>
              <a:rPr lang="en-US" sz="2600" dirty="0"/>
              <a:t>13 percent:</a:t>
            </a:r>
            <a:br>
              <a:rPr lang="en-US" sz="2600" dirty="0"/>
            </a:br>
            <a:r>
              <a:rPr lang="en-US" sz="2600" dirty="0"/>
              <a:t>Present value 􏰁 $1,000 􏰀 {[1 􏰃 (1􏰒1.134)]􏰒.13} 􏰁 $2,974.47 </a:t>
            </a:r>
          </a:p>
          <a:p>
            <a:pPr marL="0" indent="0">
              <a:buNone/>
            </a:pPr>
            <a:r>
              <a:rPr lang="en-US" sz="2600" dirty="0"/>
              <a:t>This is less than $3,000, so we now know that the answer is between 12 percent and 13 percent, and it looks to be about 12.5 percent. For practice, work at it for a while longer and see if you find that the answer is about 12.59 percent. </a:t>
            </a:r>
          </a:p>
          <a:p>
            <a:endParaRPr lang="en-US" dirty="0"/>
          </a:p>
        </p:txBody>
      </p:sp>
    </p:spTree>
    <p:extLst>
      <p:ext uri="{BB962C8B-B14F-4D97-AF65-F5344CB8AC3E}">
        <p14:creationId xmlns:p14="http://schemas.microsoft.com/office/powerpoint/2010/main" val="3256610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FUTURE VALUE FOR ANNUITIES </a:t>
            </a:r>
            <a:r>
              <a:rPr lang="en-US" dirty="0"/>
              <a:t/>
            </a:r>
            <a:br>
              <a:rPr lang="en-US" dirty="0"/>
            </a:br>
            <a:endParaRPr lang="en-US" dirty="0"/>
          </a:p>
        </p:txBody>
      </p:sp>
      <p:sp>
        <p:nvSpPr>
          <p:cNvPr id="11" name="Content Placeholder 10"/>
          <p:cNvSpPr>
            <a:spLocks noGrp="1"/>
          </p:cNvSpPr>
          <p:nvPr>
            <p:ph idx="1"/>
          </p:nvPr>
        </p:nvSpPr>
        <p:spPr>
          <a:xfrm>
            <a:off x="498474" y="1342572"/>
            <a:ext cx="7556313" cy="4783592"/>
          </a:xfrm>
        </p:spPr>
        <p:txBody>
          <a:bodyPr>
            <a:normAutofit fontScale="85000" lnSpcReduction="10000"/>
          </a:bodyPr>
          <a:lstStyle/>
          <a:p>
            <a:pPr marL="0" indent="0">
              <a:buNone/>
            </a:pPr>
            <a:endParaRPr lang="en-US" dirty="0" smtClean="0"/>
          </a:p>
          <a:p>
            <a:pPr marL="0" indent="0">
              <a:buNone/>
            </a:pPr>
            <a:endParaRPr lang="en-US" dirty="0" smtClean="0"/>
          </a:p>
          <a:p>
            <a:r>
              <a:rPr lang="en-US" dirty="0" smtClean="0"/>
              <a:t>Example: </a:t>
            </a:r>
            <a:r>
              <a:rPr lang="en-US" dirty="0"/>
              <a:t>S</a:t>
            </a:r>
            <a:r>
              <a:rPr lang="en-US" dirty="0" smtClean="0"/>
              <a:t>uppose </a:t>
            </a:r>
            <a:r>
              <a:rPr lang="en-US" dirty="0"/>
              <a:t>you plan to contribute $2,000 every year to a retirement account paying 8 percent. If you retire in 30 years, how much will you have? </a:t>
            </a:r>
            <a:endParaRPr lang="en-US" dirty="0" smtClean="0"/>
          </a:p>
          <a:p>
            <a:r>
              <a:rPr lang="en-US" dirty="0"/>
              <a:t>The number of years here, </a:t>
            </a:r>
            <a:r>
              <a:rPr lang="en-US" i="1" dirty="0"/>
              <a:t>t</a:t>
            </a:r>
            <a:r>
              <a:rPr lang="en-US" dirty="0"/>
              <a:t>, is 30, and the interest rate, </a:t>
            </a:r>
            <a:r>
              <a:rPr lang="en-US" i="1" dirty="0"/>
              <a:t>r</a:t>
            </a:r>
            <a:r>
              <a:rPr lang="en-US" dirty="0"/>
              <a:t>, is 8 percent; so we can </a:t>
            </a:r>
            <a:r>
              <a:rPr lang="en-US" dirty="0" err="1"/>
              <a:t>calcu</a:t>
            </a:r>
            <a:r>
              <a:rPr lang="en-US" dirty="0"/>
              <a:t>- late the annuity future value factor as: </a:t>
            </a:r>
          </a:p>
          <a:p>
            <a:r>
              <a:rPr lang="en-US" dirty="0"/>
              <a:t>Annuity FV factor 􏰁 (Future value factor 􏰃 1)􏰒</a:t>
            </a:r>
            <a:r>
              <a:rPr lang="en-US" i="1" dirty="0"/>
              <a:t>r </a:t>
            </a:r>
            <a:r>
              <a:rPr lang="en-US" dirty="0"/>
              <a:t>􏰁 (1.0830 􏰃 1)􏰒.08 </a:t>
            </a:r>
          </a:p>
          <a:p>
            <a:r>
              <a:rPr lang="en-US" dirty="0" smtClean="0"/>
              <a:t>􏰁 (</a:t>
            </a:r>
            <a:r>
              <a:rPr lang="en-US" dirty="0"/>
              <a:t>10.0627 􏰃 1)􏰒.08 </a:t>
            </a:r>
          </a:p>
          <a:p>
            <a:r>
              <a:rPr lang="en-US" dirty="0"/>
              <a:t>􏰁 113.2832</a:t>
            </a:r>
            <a:br>
              <a:rPr lang="en-US" dirty="0"/>
            </a:br>
            <a:r>
              <a:rPr lang="en-US" dirty="0"/>
              <a:t>The future value of this 30-year, $2,000 annuity is thus: </a:t>
            </a:r>
          </a:p>
          <a:p>
            <a:r>
              <a:rPr lang="en-US" dirty="0"/>
              <a:t>Annuity future value 􏰁 $2,000 􏰀 113.28 􏰁 $226,566 </a:t>
            </a:r>
          </a:p>
          <a:p>
            <a:pPr marL="0" indent="0">
              <a:buNone/>
            </a:pPr>
            <a:endParaRPr lang="en-US" dirty="0"/>
          </a:p>
          <a:p>
            <a:endParaRPr lang="en-US" dirty="0" smtClean="0"/>
          </a:p>
          <a:p>
            <a:endParaRPr lang="en-US" dirty="0"/>
          </a:p>
        </p:txBody>
      </p:sp>
      <p:sp>
        <p:nvSpPr>
          <p:cNvPr id="12" name="Rectangle 11"/>
          <p:cNvSpPr/>
          <p:nvPr/>
        </p:nvSpPr>
        <p:spPr>
          <a:xfrm>
            <a:off x="1131605" y="1458681"/>
            <a:ext cx="5595160" cy="7544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Annuity FV factor = </a:t>
            </a:r>
            <a:r>
              <a:rPr lang="en-US" dirty="0" smtClean="0"/>
              <a:t> </a:t>
            </a:r>
            <a:r>
              <a:rPr lang="en-US" dirty="0"/>
              <a:t>(Future value factor </a:t>
            </a:r>
            <a:r>
              <a:rPr lang="en-US" dirty="0" smtClean="0"/>
              <a:t>- </a:t>
            </a:r>
            <a:r>
              <a:rPr lang="en-US" dirty="0"/>
              <a:t>1</a:t>
            </a:r>
            <a:r>
              <a:rPr lang="en-US" dirty="0" smtClean="0"/>
              <a:t>)/</a:t>
            </a:r>
            <a:r>
              <a:rPr lang="en-US" i="1" dirty="0" smtClean="0"/>
              <a:t>r </a:t>
            </a:r>
            <a:endParaRPr lang="en-US" dirty="0"/>
          </a:p>
          <a:p>
            <a:r>
              <a:rPr lang="en-US" dirty="0"/>
              <a:t>                                      =   [(</a:t>
            </a:r>
            <a:r>
              <a:rPr lang="en-US" dirty="0" smtClean="0"/>
              <a:t>1+</a:t>
            </a:r>
            <a:r>
              <a:rPr lang="en-US" i="1" dirty="0" smtClean="0"/>
              <a:t>r</a:t>
            </a:r>
            <a:r>
              <a:rPr lang="en-US" dirty="0"/>
              <a:t>)</a:t>
            </a:r>
            <a:r>
              <a:rPr lang="fr-FR" i="1" baseline="30000" dirty="0"/>
              <a:t> t</a:t>
            </a:r>
            <a:r>
              <a:rPr lang="en-US" i="1" dirty="0"/>
              <a:t> </a:t>
            </a:r>
            <a:r>
              <a:rPr lang="en-US" dirty="0" smtClean="0"/>
              <a:t>-</a:t>
            </a:r>
            <a:r>
              <a:rPr lang="en-US" dirty="0"/>
              <a:t>1</a:t>
            </a:r>
            <a:r>
              <a:rPr lang="en-US" dirty="0" smtClean="0"/>
              <a:t>]/</a:t>
            </a:r>
            <a:r>
              <a:rPr lang="en-US" i="1" dirty="0" smtClean="0"/>
              <a:t>r </a:t>
            </a:r>
            <a:endParaRPr lang="en-US" i="1" dirty="0"/>
          </a:p>
        </p:txBody>
      </p:sp>
    </p:spTree>
    <p:extLst>
      <p:ext uri="{BB962C8B-B14F-4D97-AF65-F5344CB8AC3E}">
        <p14:creationId xmlns:p14="http://schemas.microsoft.com/office/powerpoint/2010/main" val="4263869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35066"/>
          </a:xfrm>
        </p:spPr>
        <p:txBody>
          <a:bodyPr/>
          <a:lstStyle/>
          <a:p>
            <a:r>
              <a:rPr lang="en-US" sz="2800" dirty="0" smtClean="0"/>
              <a:t>Annuity Due</a:t>
            </a:r>
            <a:endParaRPr lang="en-US" sz="2800" dirty="0"/>
          </a:p>
        </p:txBody>
      </p:sp>
      <p:sp>
        <p:nvSpPr>
          <p:cNvPr id="3" name="Content Placeholder 2"/>
          <p:cNvSpPr>
            <a:spLocks noGrp="1"/>
          </p:cNvSpPr>
          <p:nvPr>
            <p:ph idx="1"/>
          </p:nvPr>
        </p:nvSpPr>
        <p:spPr>
          <a:xfrm>
            <a:off x="498474" y="1207184"/>
            <a:ext cx="7556313" cy="4918979"/>
          </a:xfrm>
        </p:spPr>
        <p:txBody>
          <a:bodyPr/>
          <a:lstStyle/>
          <a:p>
            <a:r>
              <a:rPr lang="en-US" dirty="0" smtClean="0"/>
              <a:t>ordinary </a:t>
            </a:r>
            <a:r>
              <a:rPr lang="en-US" dirty="0"/>
              <a:t>annuity, the cash flows occur at the end of each </a:t>
            </a:r>
            <a:r>
              <a:rPr lang="en-US" dirty="0" smtClean="0"/>
              <a:t>period, this is what we studied in the previous examples and the most common method.</a:t>
            </a:r>
          </a:p>
          <a:p>
            <a:r>
              <a:rPr lang="en-US" dirty="0" smtClean="0"/>
              <a:t>Annuity Due:  An </a:t>
            </a:r>
            <a:r>
              <a:rPr lang="en-US" dirty="0"/>
              <a:t>annuity for which the cash flows occur at the beginning of the </a:t>
            </a:r>
            <a:r>
              <a:rPr lang="en-US" dirty="0" smtClean="0"/>
              <a:t>period. </a:t>
            </a:r>
          </a:p>
          <a:p>
            <a:r>
              <a:rPr lang="en-US" dirty="0" smtClean="0"/>
              <a:t>Example: </a:t>
            </a:r>
            <a:r>
              <a:rPr lang="en-US" dirty="0"/>
              <a:t>When you take out a loan with monthly payments, for example, the first loan payment normally occurs one month after you get the loan. However, when you lease an apartment, the first lease payment is usually due immediately. The second payment is due at the beginning of the second month, and so on </a:t>
            </a:r>
          </a:p>
          <a:p>
            <a:endParaRPr lang="en-US" dirty="0" smtClean="0"/>
          </a:p>
          <a:p>
            <a:endParaRPr lang="en-US" dirty="0"/>
          </a:p>
          <a:p>
            <a:endParaRPr lang="en-US" dirty="0"/>
          </a:p>
        </p:txBody>
      </p:sp>
    </p:spTree>
    <p:extLst>
      <p:ext uri="{BB962C8B-B14F-4D97-AF65-F5344CB8AC3E}">
        <p14:creationId xmlns:p14="http://schemas.microsoft.com/office/powerpoint/2010/main" val="132294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FUTURE VALUE WITH MULTIPLE CASH FLOWS </a:t>
            </a:r>
            <a:endParaRPr lang="en-US" dirty="0"/>
          </a:p>
        </p:txBody>
      </p:sp>
      <p:sp>
        <p:nvSpPr>
          <p:cNvPr id="3" name="Content Placeholder 2"/>
          <p:cNvSpPr>
            <a:spLocks noGrp="1"/>
          </p:cNvSpPr>
          <p:nvPr>
            <p:ph idx="1"/>
          </p:nvPr>
        </p:nvSpPr>
        <p:spPr/>
        <p:txBody>
          <a:bodyPr/>
          <a:lstStyle/>
          <a:p>
            <a:r>
              <a:rPr lang="en-US" dirty="0"/>
              <a:t>Suppose you deposit $100 today in an account paying 8 percent. In one year, you will deposit another $100. How much will you have in two years? </a:t>
            </a:r>
            <a:endParaRPr lang="en-US" dirty="0" smtClean="0"/>
          </a:p>
          <a:p>
            <a:endParaRPr lang="en-US" dirty="0"/>
          </a:p>
          <a:p>
            <a:endParaRPr lang="en-US" dirty="0"/>
          </a:p>
        </p:txBody>
      </p:sp>
      <p:pic>
        <p:nvPicPr>
          <p:cNvPr id="4" name="Content Placeholder 3"/>
          <p:cNvPicPr>
            <a:picLocks noChangeAspect="1"/>
          </p:cNvPicPr>
          <p:nvPr/>
        </p:nvPicPr>
        <p:blipFill>
          <a:blip r:embed="rId2"/>
          <a:srcRect t="-10068" b="-10068"/>
          <a:stretch>
            <a:fillRect/>
          </a:stretch>
        </p:blipFill>
        <p:spPr>
          <a:xfrm>
            <a:off x="777875" y="3241673"/>
            <a:ext cx="7908925" cy="3346451"/>
          </a:xfrm>
          <a:prstGeom prst="rect">
            <a:avLst/>
          </a:prstGeom>
        </p:spPr>
      </p:pic>
    </p:spTree>
    <p:extLst>
      <p:ext uri="{BB962C8B-B14F-4D97-AF65-F5344CB8AC3E}">
        <p14:creationId xmlns:p14="http://schemas.microsoft.com/office/powerpoint/2010/main" val="2862226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Annuity Due</a:t>
            </a:r>
            <a:endParaRPr lang="en-US" dirty="0"/>
          </a:p>
        </p:txBody>
      </p:sp>
      <p:sp>
        <p:nvSpPr>
          <p:cNvPr id="3" name="Content Placeholder 2"/>
          <p:cNvSpPr>
            <a:spLocks noGrp="1"/>
          </p:cNvSpPr>
          <p:nvPr>
            <p:ph idx="1"/>
          </p:nvPr>
        </p:nvSpPr>
        <p:spPr>
          <a:xfrm>
            <a:off x="498474" y="1981200"/>
            <a:ext cx="8290328" cy="4144963"/>
          </a:xfrm>
        </p:spPr>
        <p:txBody>
          <a:bodyPr/>
          <a:lstStyle/>
          <a:p>
            <a:r>
              <a:rPr lang="en-US" dirty="0"/>
              <a:t>Suppose an annuity due has five payments of $400 each, and the relevant discount rate is 10 percent. The time line looks like this: </a:t>
            </a:r>
          </a:p>
          <a:p>
            <a:pPr marL="0" indent="0">
              <a:buNone/>
            </a:pPr>
            <a:endParaRPr lang="en-US" dirty="0" smtClean="0"/>
          </a:p>
          <a:p>
            <a:pPr marL="0" indent="0">
              <a:buNone/>
            </a:pPr>
            <a:endParaRPr lang="en-US" dirty="0"/>
          </a:p>
          <a:p>
            <a:r>
              <a:rPr lang="en-US" dirty="0"/>
              <a:t>Notice how the cash flows here are the same as those for a </a:t>
            </a:r>
            <a:r>
              <a:rPr lang="en-US" i="1" dirty="0"/>
              <a:t>four</a:t>
            </a:r>
            <a:r>
              <a:rPr lang="en-US" dirty="0"/>
              <a:t>-year ordinary annuity, except that there is an extra $400 at Time 0 </a:t>
            </a:r>
            <a:endParaRPr lang="en-US" dirty="0" smtClean="0"/>
          </a:p>
          <a:p>
            <a:pPr marL="0" indent="0">
              <a:buNone/>
            </a:pPr>
            <a:endParaRPr lang="en-US" dirty="0"/>
          </a:p>
          <a:p>
            <a:pPr marL="0" indent="0">
              <a:buNone/>
            </a:pPr>
            <a:endParaRPr lang="en-US" dirty="0"/>
          </a:p>
        </p:txBody>
      </p:sp>
      <p:pic>
        <p:nvPicPr>
          <p:cNvPr id="4" name="Picture 3" descr="Screen Shot 2016-03-02 at 8.26.16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92710" y="3131134"/>
            <a:ext cx="7680671" cy="766051"/>
          </a:xfrm>
          <a:prstGeom prst="rect">
            <a:avLst/>
          </a:prstGeom>
        </p:spPr>
      </p:pic>
      <p:sp>
        <p:nvSpPr>
          <p:cNvPr id="6" name="Rectangle 5"/>
          <p:cNvSpPr/>
          <p:nvPr/>
        </p:nvSpPr>
        <p:spPr>
          <a:xfrm>
            <a:off x="1219619" y="5055083"/>
            <a:ext cx="5947215" cy="6538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Annuity due value 􏰁 Ordinary annuity value 􏰀 (1 􏰂 r)</a:t>
            </a:r>
          </a:p>
        </p:txBody>
      </p:sp>
    </p:spTree>
    <p:extLst>
      <p:ext uri="{BB962C8B-B14F-4D97-AF65-F5344CB8AC3E}">
        <p14:creationId xmlns:p14="http://schemas.microsoft.com/office/powerpoint/2010/main" val="886189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85366"/>
          </a:xfrm>
        </p:spPr>
        <p:txBody>
          <a:bodyPr/>
          <a:lstStyle/>
          <a:p>
            <a:r>
              <a:rPr lang="en-US" dirty="0"/>
              <a:t>PERPETUITIES</a:t>
            </a:r>
            <a:r>
              <a:rPr lang="en-US" b="1" dirty="0"/>
              <a:t> </a:t>
            </a:r>
            <a:r>
              <a:rPr lang="en-US" dirty="0"/>
              <a:t/>
            </a:r>
            <a:br>
              <a:rPr lang="en-US" dirty="0"/>
            </a:br>
            <a:endParaRPr lang="en-US" dirty="0"/>
          </a:p>
        </p:txBody>
      </p:sp>
      <p:sp>
        <p:nvSpPr>
          <p:cNvPr id="3" name="Content Placeholder 2"/>
          <p:cNvSpPr>
            <a:spLocks noGrp="1"/>
          </p:cNvSpPr>
          <p:nvPr>
            <p:ph idx="1"/>
          </p:nvPr>
        </p:nvSpPr>
        <p:spPr>
          <a:xfrm>
            <a:off x="498474" y="1358082"/>
            <a:ext cx="7556313" cy="4768081"/>
          </a:xfrm>
        </p:spPr>
        <p:txBody>
          <a:bodyPr>
            <a:normAutofit/>
          </a:bodyPr>
          <a:lstStyle/>
          <a:p>
            <a:r>
              <a:rPr lang="en-US" dirty="0" smtClean="0"/>
              <a:t>Perpetuity :An </a:t>
            </a:r>
            <a:r>
              <a:rPr lang="en-US" dirty="0"/>
              <a:t>annuity in which the cash flows continue forever. </a:t>
            </a:r>
            <a:r>
              <a:rPr lang="en-US" dirty="0" smtClean="0"/>
              <a:t>Also called consol.</a:t>
            </a:r>
          </a:p>
          <a:p>
            <a:endParaRPr lang="en-US" dirty="0"/>
          </a:p>
          <a:p>
            <a:endParaRPr lang="en-US" dirty="0" smtClean="0"/>
          </a:p>
          <a:p>
            <a:r>
              <a:rPr lang="en-US" dirty="0" smtClean="0"/>
              <a:t>Example: </a:t>
            </a:r>
            <a:r>
              <a:rPr lang="en-US" dirty="0"/>
              <a:t>an investment offers a perpetual cash flow of $500 every year. The return you require on such an investment is 8 percent. What is the value of this investment? </a:t>
            </a:r>
          </a:p>
          <a:p>
            <a:pPr marL="0" indent="0">
              <a:buNone/>
            </a:pPr>
            <a:r>
              <a:rPr lang="en-US" dirty="0" smtClean="0"/>
              <a:t>The </a:t>
            </a:r>
            <a:r>
              <a:rPr lang="en-US" dirty="0"/>
              <a:t>value of this perpetuity is: </a:t>
            </a:r>
          </a:p>
          <a:p>
            <a:pPr marL="0" indent="0">
              <a:buNone/>
            </a:pPr>
            <a:r>
              <a:rPr lang="en-US" dirty="0" smtClean="0"/>
              <a:t>Perpetuity PV=  </a:t>
            </a:r>
            <a:r>
              <a:rPr lang="en-US" dirty="0"/>
              <a:t>􏰁 </a:t>
            </a:r>
            <a:r>
              <a:rPr lang="en-US" i="1" dirty="0" smtClean="0"/>
              <a:t>C/</a:t>
            </a:r>
            <a:r>
              <a:rPr lang="en-US" dirty="0" smtClean="0"/>
              <a:t>􏰒</a:t>
            </a:r>
            <a:r>
              <a:rPr lang="en-US" i="1" dirty="0"/>
              <a:t>r </a:t>
            </a:r>
            <a:r>
              <a:rPr lang="en-US" dirty="0"/>
              <a:t>􏰁 $</a:t>
            </a:r>
            <a:r>
              <a:rPr lang="en-US" dirty="0" smtClean="0"/>
              <a:t>500/􏰒</a:t>
            </a:r>
            <a:r>
              <a:rPr lang="en-US" dirty="0"/>
              <a:t>.08 </a:t>
            </a:r>
            <a:r>
              <a:rPr lang="en-US" dirty="0" smtClean="0"/>
              <a:t>=􏰁 </a:t>
            </a:r>
            <a:r>
              <a:rPr lang="en-US" dirty="0"/>
              <a:t>$6,250 </a:t>
            </a:r>
          </a:p>
          <a:p>
            <a:endParaRPr lang="en-US" dirty="0"/>
          </a:p>
        </p:txBody>
      </p:sp>
      <p:sp>
        <p:nvSpPr>
          <p:cNvPr id="4" name="Rectangle 3"/>
          <p:cNvSpPr/>
          <p:nvPr/>
        </p:nvSpPr>
        <p:spPr>
          <a:xfrm>
            <a:off x="1119032" y="2087421"/>
            <a:ext cx="3684004" cy="8550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PV for a </a:t>
            </a:r>
            <a:r>
              <a:rPr lang="en-US" dirty="0" smtClean="0"/>
              <a:t>perpetuity= </a:t>
            </a:r>
            <a:r>
              <a:rPr lang="en-US" dirty="0"/>
              <a:t>􏰁 </a:t>
            </a:r>
            <a:r>
              <a:rPr lang="en-US" dirty="0" smtClean="0"/>
              <a:t>C/􏰒</a:t>
            </a:r>
            <a:r>
              <a:rPr lang="en-US" dirty="0"/>
              <a:t>r</a:t>
            </a:r>
          </a:p>
        </p:txBody>
      </p:sp>
    </p:spTree>
    <p:extLst>
      <p:ext uri="{BB962C8B-B14F-4D97-AF65-F5344CB8AC3E}">
        <p14:creationId xmlns:p14="http://schemas.microsoft.com/office/powerpoint/2010/main" val="955118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11114"/>
          </a:xfrm>
        </p:spPr>
        <p:txBody>
          <a:bodyPr/>
          <a:lstStyle/>
          <a:p>
            <a:r>
              <a:rPr lang="en-US" dirty="0" smtClean="0"/>
              <a:t>Perpetuity – Proffered Stock</a:t>
            </a:r>
            <a:endParaRPr lang="en-US" dirty="0"/>
          </a:p>
        </p:txBody>
      </p:sp>
      <p:sp>
        <p:nvSpPr>
          <p:cNvPr id="3" name="Content Placeholder 2"/>
          <p:cNvSpPr>
            <a:spLocks noGrp="1"/>
          </p:cNvSpPr>
          <p:nvPr>
            <p:ph idx="1"/>
          </p:nvPr>
        </p:nvSpPr>
        <p:spPr>
          <a:xfrm>
            <a:off x="498474" y="1395808"/>
            <a:ext cx="7556313" cy="5205980"/>
          </a:xfrm>
        </p:spPr>
        <p:txBody>
          <a:bodyPr>
            <a:normAutofit fontScale="77500" lnSpcReduction="20000"/>
          </a:bodyPr>
          <a:lstStyle/>
          <a:p>
            <a:r>
              <a:rPr lang="en-US" b="1" i="1" dirty="0"/>
              <a:t>Preferred stock </a:t>
            </a:r>
            <a:r>
              <a:rPr lang="en-US" dirty="0" smtClean="0"/>
              <a:t>is </a:t>
            </a:r>
            <a:r>
              <a:rPr lang="en-US" dirty="0"/>
              <a:t>an important example of a perpetuity. When a </a:t>
            </a:r>
            <a:r>
              <a:rPr lang="en-US" dirty="0" smtClean="0"/>
              <a:t>corporation </a:t>
            </a:r>
            <a:r>
              <a:rPr lang="en-US" dirty="0"/>
              <a:t>sells preferred stock, the buyer is promised a fixed cash dividend every period</a:t>
            </a:r>
            <a:r>
              <a:rPr lang="en-US" b="1" dirty="0"/>
              <a:t> </a:t>
            </a:r>
            <a:r>
              <a:rPr lang="en-US" b="1" dirty="0" smtClean="0"/>
              <a:t>forever</a:t>
            </a:r>
            <a:r>
              <a:rPr lang="en-US" dirty="0"/>
              <a:t>. This dividend must be paid before any dividend can be paid to regular stockholders </a:t>
            </a:r>
          </a:p>
          <a:p>
            <a:r>
              <a:rPr lang="en-US" dirty="0" smtClean="0">
                <a:solidFill>
                  <a:schemeClr val="accent4"/>
                </a:solidFill>
              </a:rPr>
              <a:t>Example:</a:t>
            </a:r>
            <a:r>
              <a:rPr lang="en-US" sz="1800" dirty="0" smtClean="0">
                <a:solidFill>
                  <a:schemeClr val="accent4"/>
                </a:solidFill>
              </a:rPr>
              <a:t> </a:t>
            </a:r>
            <a:r>
              <a:rPr lang="en-US" sz="1800" dirty="0">
                <a:solidFill>
                  <a:schemeClr val="accent1"/>
                </a:solidFill>
              </a:rPr>
              <a:t>Suppose the Fellini Co. wants to sell preferred stock at $100 per share. A similar issue of preferred stock already outstanding has a price of $40 per share and offers a dividend of $1 every quarter. What dividend will Fellini have to offer if the preferred stock is going to sell? </a:t>
            </a:r>
          </a:p>
          <a:p>
            <a:pPr marL="0" indent="0">
              <a:buNone/>
            </a:pPr>
            <a:r>
              <a:rPr lang="en-US" dirty="0"/>
              <a:t>The issue that is already out has a present value of $40 and a cash flow of $1 every quarter forever. Because this is a perpetuity: </a:t>
            </a:r>
          </a:p>
          <a:p>
            <a:pPr marL="0" indent="0">
              <a:buNone/>
            </a:pPr>
            <a:r>
              <a:rPr lang="en-US" dirty="0"/>
              <a:t>Present </a:t>
            </a:r>
            <a:r>
              <a:rPr lang="en-US" dirty="0" smtClean="0"/>
              <a:t>value= </a:t>
            </a:r>
            <a:r>
              <a:rPr lang="en-US" dirty="0"/>
              <a:t>􏰁 $</a:t>
            </a:r>
            <a:r>
              <a:rPr lang="en-US" dirty="0" smtClean="0"/>
              <a:t>40= </a:t>
            </a:r>
            <a:r>
              <a:rPr lang="en-US" dirty="0"/>
              <a:t>􏰁 $</a:t>
            </a:r>
            <a:r>
              <a:rPr lang="en-US" dirty="0" smtClean="0"/>
              <a:t>1* 􏰀(1/􏰒</a:t>
            </a:r>
            <a:r>
              <a:rPr lang="en-US" i="1" dirty="0" smtClean="0"/>
              <a:t>r</a:t>
            </a:r>
            <a:r>
              <a:rPr lang="en-US" dirty="0" smtClean="0"/>
              <a:t>)</a:t>
            </a:r>
          </a:p>
          <a:p>
            <a:pPr marL="0" indent="0">
              <a:buNone/>
            </a:pPr>
            <a:r>
              <a:rPr lang="en-US" i="1" dirty="0"/>
              <a:t> </a:t>
            </a:r>
            <a:r>
              <a:rPr lang="en-US" i="1" dirty="0" smtClean="0"/>
              <a:t>                                    r= </a:t>
            </a:r>
            <a:r>
              <a:rPr lang="en-US" dirty="0"/>
              <a:t>􏰁 2.5% </a:t>
            </a:r>
          </a:p>
          <a:p>
            <a:pPr marL="0" indent="0">
              <a:buNone/>
            </a:pPr>
            <a:r>
              <a:rPr lang="en-US" dirty="0"/>
              <a:t>To be competitive, the new Fellini issue will also have to offer 2.5 percent </a:t>
            </a:r>
            <a:r>
              <a:rPr lang="en-US" i="1" dirty="0"/>
              <a:t>per quarter; </a:t>
            </a:r>
            <a:r>
              <a:rPr lang="en-US" dirty="0"/>
              <a:t>so if the present value is to be $100, the dividend must be such that: </a:t>
            </a:r>
          </a:p>
          <a:p>
            <a:pPr marL="0" indent="0">
              <a:buNone/>
            </a:pPr>
            <a:r>
              <a:rPr lang="en-US" dirty="0"/>
              <a:t>Present </a:t>
            </a:r>
            <a:r>
              <a:rPr lang="en-US" dirty="0" smtClean="0"/>
              <a:t>value= </a:t>
            </a:r>
            <a:r>
              <a:rPr lang="en-US" dirty="0"/>
              <a:t>􏰁 $100 </a:t>
            </a:r>
            <a:r>
              <a:rPr lang="en-US" dirty="0" smtClean="0"/>
              <a:t>􏰁= </a:t>
            </a:r>
            <a:r>
              <a:rPr lang="en-US" i="1" dirty="0"/>
              <a:t>C </a:t>
            </a:r>
            <a:r>
              <a:rPr lang="en-US" dirty="0" smtClean="0"/>
              <a:t>􏰀* </a:t>
            </a:r>
            <a:r>
              <a:rPr lang="en-US" dirty="0"/>
              <a:t>(</a:t>
            </a:r>
            <a:r>
              <a:rPr lang="en-US" dirty="0" smtClean="0"/>
              <a:t>1/􏰒</a:t>
            </a:r>
            <a:r>
              <a:rPr lang="en-US" dirty="0"/>
              <a:t>.025) </a:t>
            </a:r>
            <a:endParaRPr lang="en-US" dirty="0" smtClean="0"/>
          </a:p>
          <a:p>
            <a:pPr marL="0" indent="0">
              <a:buNone/>
            </a:pPr>
            <a:r>
              <a:rPr lang="en-US" i="1" dirty="0" smtClean="0"/>
              <a:t>                               C </a:t>
            </a:r>
            <a:r>
              <a:rPr lang="en-US" dirty="0" smtClean="0"/>
              <a:t>􏰁= </a:t>
            </a:r>
            <a:r>
              <a:rPr lang="en-US" dirty="0"/>
              <a:t>$2.50 (per quarter) </a:t>
            </a:r>
          </a:p>
          <a:p>
            <a:endParaRPr lang="en-US" dirty="0"/>
          </a:p>
        </p:txBody>
      </p:sp>
    </p:spTree>
    <p:extLst>
      <p:ext uri="{BB962C8B-B14F-4D97-AF65-F5344CB8AC3E}">
        <p14:creationId xmlns:p14="http://schemas.microsoft.com/office/powerpoint/2010/main" val="628257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GROWING ANNUITIES AND PERPETUITIES </a:t>
            </a:r>
            <a:r>
              <a:rPr lang="en-US" dirty="0"/>
              <a:t/>
            </a:r>
            <a:br>
              <a:rPr lang="en-US" dirty="0"/>
            </a:br>
            <a:endParaRPr lang="en-US" dirty="0"/>
          </a:p>
        </p:txBody>
      </p:sp>
      <p:sp>
        <p:nvSpPr>
          <p:cNvPr id="3" name="Content Placeholder 2"/>
          <p:cNvSpPr>
            <a:spLocks noGrp="1"/>
          </p:cNvSpPr>
          <p:nvPr>
            <p:ph idx="1"/>
          </p:nvPr>
        </p:nvSpPr>
        <p:spPr>
          <a:xfrm>
            <a:off x="498474" y="1307784"/>
            <a:ext cx="7556313" cy="4818380"/>
          </a:xfrm>
        </p:spPr>
        <p:txBody>
          <a:bodyPr/>
          <a:lstStyle/>
          <a:p>
            <a:r>
              <a:rPr lang="en-US" dirty="0" smtClean="0"/>
              <a:t>Annuities and perpetuities </a:t>
            </a:r>
            <a:r>
              <a:rPr lang="en-US" dirty="0"/>
              <a:t>commonly have payments that grow over time </a:t>
            </a:r>
          </a:p>
          <a:p>
            <a:endParaRPr lang="en-US" dirty="0"/>
          </a:p>
          <a:p>
            <a:endParaRPr lang="en-US" dirty="0" smtClean="0"/>
          </a:p>
          <a:p>
            <a:pPr marL="0" indent="0">
              <a:buNone/>
            </a:pPr>
            <a:endParaRPr lang="en-US" dirty="0"/>
          </a:p>
        </p:txBody>
      </p:sp>
      <p:pic>
        <p:nvPicPr>
          <p:cNvPr id="4" name="Picture 3" descr="Screen Shot 2016-03-02 at 8.43.09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8474" y="2480438"/>
            <a:ext cx="6388100" cy="977900"/>
          </a:xfrm>
          <a:prstGeom prst="rect">
            <a:avLst/>
          </a:prstGeom>
          <a:ln>
            <a:solidFill>
              <a:schemeClr val="accent1"/>
            </a:solidFill>
          </a:ln>
        </p:spPr>
      </p:pic>
      <p:pic>
        <p:nvPicPr>
          <p:cNvPr id="5" name="Picture 4" descr="Screen Shot 2016-03-02 at 8.45.48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0917" y="4054362"/>
            <a:ext cx="6908800" cy="673100"/>
          </a:xfrm>
          <a:prstGeom prst="rect">
            <a:avLst/>
          </a:prstGeom>
          <a:ln>
            <a:solidFill>
              <a:srgbClr val="663366"/>
            </a:solidFill>
          </a:ln>
        </p:spPr>
      </p:pic>
    </p:spTree>
    <p:extLst>
      <p:ext uri="{BB962C8B-B14F-4D97-AF65-F5344CB8AC3E}">
        <p14:creationId xmlns:p14="http://schemas.microsoft.com/office/powerpoint/2010/main" val="2016884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23090"/>
          </a:xfrm>
        </p:spPr>
        <p:txBody>
          <a:bodyPr/>
          <a:lstStyle/>
          <a:p>
            <a:r>
              <a:rPr lang="en-US" sz="2800" dirty="0" smtClean="0"/>
              <a:t>Example- Growing Annuity/perpetuity </a:t>
            </a:r>
            <a:endParaRPr lang="en-US" sz="2800" dirty="0"/>
          </a:p>
        </p:txBody>
      </p:sp>
      <p:sp>
        <p:nvSpPr>
          <p:cNvPr id="3" name="Content Placeholder 2"/>
          <p:cNvSpPr>
            <a:spLocks noGrp="1"/>
          </p:cNvSpPr>
          <p:nvPr>
            <p:ph idx="1"/>
          </p:nvPr>
        </p:nvSpPr>
        <p:spPr>
          <a:xfrm>
            <a:off x="498474" y="1119160"/>
            <a:ext cx="7556313" cy="5007003"/>
          </a:xfrm>
        </p:spPr>
        <p:txBody>
          <a:bodyPr/>
          <a:lstStyle/>
          <a:p>
            <a:r>
              <a:rPr lang="en-US" dirty="0">
                <a:solidFill>
                  <a:schemeClr val="accent5"/>
                </a:solidFill>
              </a:rPr>
              <a:t>Example: </a:t>
            </a:r>
            <a:r>
              <a:rPr lang="en-US" dirty="0">
                <a:solidFill>
                  <a:srgbClr val="663366"/>
                </a:solidFill>
              </a:rPr>
              <a:t>If we are looking at a lottery payout over a 20-year period. The first payment, made one year from now, will be $200,000. Every year thereafter, the payment will grow by 5 percent, so the payment in the second year will be $200,000 􏰀 1.05 􏰁 $210,000. The payment in the third year will be $210,000 􏰀 1.05 􏰁 $220,500, and so on. What’s the present value if the appropriate discount rate is 11 percent? </a:t>
            </a:r>
          </a:p>
          <a:p>
            <a:pPr marL="0" indent="0">
              <a:buNone/>
            </a:pPr>
            <a:endParaRPr lang="en-US" dirty="0"/>
          </a:p>
        </p:txBody>
      </p:sp>
      <p:pic>
        <p:nvPicPr>
          <p:cNvPr id="4" name="Picture 3" descr="Screen Shot 2016-03-02 at 8.47.15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8474" y="3598038"/>
            <a:ext cx="7954880" cy="1218124"/>
          </a:xfrm>
          <a:prstGeom prst="rect">
            <a:avLst/>
          </a:prstGeom>
        </p:spPr>
      </p:pic>
      <p:pic>
        <p:nvPicPr>
          <p:cNvPr id="5" name="Picture 4" descr="Screen Shot 2016-03-02 at 8.48.14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468" y="4917409"/>
            <a:ext cx="8487040" cy="1155152"/>
          </a:xfrm>
          <a:prstGeom prst="rect">
            <a:avLst/>
          </a:prstGeom>
        </p:spPr>
      </p:pic>
    </p:spTree>
    <p:extLst>
      <p:ext uri="{BB962C8B-B14F-4D97-AF65-F5344CB8AC3E}">
        <p14:creationId xmlns:p14="http://schemas.microsoft.com/office/powerpoint/2010/main" val="2406275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73389"/>
          </a:xfrm>
        </p:spPr>
        <p:txBody>
          <a:bodyPr/>
          <a:lstStyle/>
          <a:p>
            <a:r>
              <a:rPr lang="en-US" dirty="0"/>
              <a:t>Comparing Rates</a:t>
            </a:r>
            <a:br>
              <a:rPr lang="en-US" dirty="0"/>
            </a:br>
            <a:r>
              <a:rPr lang="en-US" dirty="0"/>
              <a:t/>
            </a:r>
            <a:br>
              <a:rPr lang="en-US" dirty="0"/>
            </a:br>
            <a:endParaRPr lang="en-US" dirty="0"/>
          </a:p>
        </p:txBody>
      </p:sp>
      <p:sp>
        <p:nvSpPr>
          <p:cNvPr id="3" name="Content Placeholder 2"/>
          <p:cNvSpPr>
            <a:spLocks noGrp="1"/>
          </p:cNvSpPr>
          <p:nvPr>
            <p:ph idx="1"/>
          </p:nvPr>
        </p:nvSpPr>
        <p:spPr>
          <a:xfrm>
            <a:off x="498474" y="1257484"/>
            <a:ext cx="7556313" cy="4868680"/>
          </a:xfrm>
        </p:spPr>
        <p:txBody>
          <a:bodyPr>
            <a:normAutofit lnSpcReduction="10000"/>
          </a:bodyPr>
          <a:lstStyle/>
          <a:p>
            <a:r>
              <a:rPr lang="en-US" sz="1600" dirty="0">
                <a:solidFill>
                  <a:srgbClr val="F7901E"/>
                </a:solidFill>
              </a:rPr>
              <a:t>EFFECTIVE ANNUAL RATES AND COMPOUNDING </a:t>
            </a:r>
          </a:p>
          <a:p>
            <a:pPr marL="0" indent="0">
              <a:buNone/>
            </a:pPr>
            <a:r>
              <a:rPr lang="en-US" sz="1600" dirty="0" smtClean="0">
                <a:solidFill>
                  <a:schemeClr val="tx1"/>
                </a:solidFill>
              </a:rPr>
              <a:t>If </a:t>
            </a:r>
            <a:r>
              <a:rPr lang="en-US" sz="1600" dirty="0" smtClean="0"/>
              <a:t>a </a:t>
            </a:r>
            <a:r>
              <a:rPr lang="en-US" sz="1600" dirty="0"/>
              <a:t>rate is quoted as 10 percent compounded semiannually, this means the investment actually pays 5 percent every six months</a:t>
            </a:r>
            <a:r>
              <a:rPr lang="en-US" sz="1600" dirty="0" smtClean="0"/>
              <a:t>.</a:t>
            </a:r>
          </a:p>
          <a:p>
            <a:pPr marL="0" indent="0">
              <a:buNone/>
            </a:pPr>
            <a:r>
              <a:rPr lang="en-US" sz="1600" dirty="0" smtClean="0"/>
              <a:t> </a:t>
            </a:r>
            <a:r>
              <a:rPr lang="en-US" sz="1600" dirty="0"/>
              <a:t>A natural question then arises: Is 5 percent every six months the same thing as 10 percent per year? </a:t>
            </a:r>
            <a:endParaRPr lang="en-US" sz="1600" dirty="0" smtClean="0"/>
          </a:p>
          <a:p>
            <a:r>
              <a:rPr lang="en-US" sz="1600" dirty="0"/>
              <a:t>If you invest $1 at 10 percent per year, you will have </a:t>
            </a:r>
            <a:r>
              <a:rPr lang="en-US" sz="1600" b="1" dirty="0"/>
              <a:t>$1.10 </a:t>
            </a:r>
            <a:r>
              <a:rPr lang="en-US" sz="1600" dirty="0"/>
              <a:t>at the end of the year. </a:t>
            </a:r>
            <a:endParaRPr lang="en-US" sz="1600" dirty="0" smtClean="0"/>
          </a:p>
          <a:p>
            <a:r>
              <a:rPr lang="en-US" sz="1600" dirty="0" err="1" smtClean="0"/>
              <a:t>However,If</a:t>
            </a:r>
            <a:r>
              <a:rPr lang="en-US" sz="1600" dirty="0" smtClean="0"/>
              <a:t> </a:t>
            </a:r>
            <a:r>
              <a:rPr lang="en-US" sz="1600" dirty="0"/>
              <a:t>you invest at 5 percent every six months, then you’ll have the future value of $1 at 5 percent for two periods: </a:t>
            </a:r>
          </a:p>
          <a:p>
            <a:pPr marL="0" indent="0">
              <a:buNone/>
            </a:pPr>
            <a:r>
              <a:rPr lang="en-US" sz="1600" dirty="0" smtClean="0"/>
              <a:t>   </a:t>
            </a:r>
          </a:p>
          <a:p>
            <a:pPr marL="0" indent="0">
              <a:buNone/>
            </a:pPr>
            <a:r>
              <a:rPr lang="en-US" sz="1600" dirty="0"/>
              <a:t>This is $0.025 more</a:t>
            </a:r>
            <a:r>
              <a:rPr lang="en-US" sz="1600" dirty="0" smtClean="0"/>
              <a:t>.</a:t>
            </a:r>
          </a:p>
          <a:p>
            <a:r>
              <a:rPr lang="en-US" sz="1600" dirty="0" smtClean="0"/>
              <a:t>So, </a:t>
            </a:r>
            <a:r>
              <a:rPr lang="en-US" sz="1600" dirty="0"/>
              <a:t>10 </a:t>
            </a:r>
            <a:r>
              <a:rPr lang="en-US" sz="1600" dirty="0" smtClean="0"/>
              <a:t>%compounded </a:t>
            </a:r>
            <a:r>
              <a:rPr lang="en-US" sz="1600" u="sng" dirty="0"/>
              <a:t>semiannually</a:t>
            </a:r>
            <a:r>
              <a:rPr lang="en-US" sz="1600" dirty="0"/>
              <a:t> and 10.25 %</a:t>
            </a:r>
            <a:r>
              <a:rPr lang="en-US" sz="1600" dirty="0" smtClean="0"/>
              <a:t> </a:t>
            </a:r>
            <a:r>
              <a:rPr lang="en-US" sz="1600" dirty="0"/>
              <a:t>compounded </a:t>
            </a:r>
            <a:r>
              <a:rPr lang="en-US" sz="1600" u="sng" dirty="0"/>
              <a:t>annually</a:t>
            </a:r>
            <a:r>
              <a:rPr lang="en-US" sz="1600" dirty="0"/>
              <a:t> </a:t>
            </a:r>
            <a:r>
              <a:rPr lang="en-US" sz="1600" dirty="0" smtClean="0"/>
              <a:t>are the same.</a:t>
            </a: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solidFill>
                <a:srgbClr val="F7901E"/>
              </a:solidFill>
            </a:endParaRPr>
          </a:p>
          <a:p>
            <a:endParaRPr lang="en-US" dirty="0"/>
          </a:p>
        </p:txBody>
      </p:sp>
      <p:pic>
        <p:nvPicPr>
          <p:cNvPr id="4" name="Picture 3" descr="Screen Shot 2016-03-02 at 8.52.34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7196" y="4621857"/>
            <a:ext cx="2798501" cy="355600"/>
          </a:xfrm>
          <a:prstGeom prst="rect">
            <a:avLst/>
          </a:prstGeom>
        </p:spPr>
      </p:pic>
    </p:spTree>
    <p:extLst>
      <p:ext uri="{BB962C8B-B14F-4D97-AF65-F5344CB8AC3E}">
        <p14:creationId xmlns:p14="http://schemas.microsoft.com/office/powerpoint/2010/main" val="2337900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3"/>
            <a:ext cx="7556313" cy="672791"/>
          </a:xfrm>
        </p:spPr>
        <p:txBody>
          <a:bodyPr/>
          <a:lstStyle/>
          <a:p>
            <a:r>
              <a:rPr lang="en-US" dirty="0"/>
              <a:t>Comparing Rates</a:t>
            </a:r>
            <a:br>
              <a:rPr lang="en-US" dirty="0"/>
            </a:br>
            <a:endParaRPr lang="en-US" dirty="0"/>
          </a:p>
        </p:txBody>
      </p:sp>
      <p:sp>
        <p:nvSpPr>
          <p:cNvPr id="3" name="Content Placeholder 2"/>
          <p:cNvSpPr>
            <a:spLocks noGrp="1"/>
          </p:cNvSpPr>
          <p:nvPr>
            <p:ph idx="1"/>
          </p:nvPr>
        </p:nvSpPr>
        <p:spPr>
          <a:xfrm>
            <a:off x="498474" y="1244910"/>
            <a:ext cx="7556313" cy="4881254"/>
          </a:xfrm>
        </p:spPr>
        <p:txBody>
          <a:bodyPr/>
          <a:lstStyle/>
          <a:p>
            <a:r>
              <a:rPr lang="en-US" sz="2400" dirty="0"/>
              <a:t>In our example, the 10 percent is called a </a:t>
            </a:r>
            <a:r>
              <a:rPr lang="en-US" sz="2400" b="1" dirty="0">
                <a:solidFill>
                  <a:srgbClr val="F7901E"/>
                </a:solidFill>
              </a:rPr>
              <a:t>stated</a:t>
            </a:r>
            <a:r>
              <a:rPr lang="en-US" sz="2400" dirty="0">
                <a:solidFill>
                  <a:srgbClr val="F7901E"/>
                </a:solidFill>
              </a:rPr>
              <a:t>, or </a:t>
            </a:r>
            <a:r>
              <a:rPr lang="en-US" sz="2400" b="1" dirty="0">
                <a:solidFill>
                  <a:srgbClr val="F7901E"/>
                </a:solidFill>
              </a:rPr>
              <a:t>quoted, interest rate</a:t>
            </a:r>
            <a:r>
              <a:rPr lang="en-US" sz="2400" dirty="0"/>
              <a:t>. Other names are used as well. The 10.25 percent, which is actually the rate you will earn, is called the </a:t>
            </a:r>
            <a:r>
              <a:rPr lang="en-US" sz="2400" b="1" dirty="0">
                <a:solidFill>
                  <a:schemeClr val="accent5"/>
                </a:solidFill>
              </a:rPr>
              <a:t>effective annual rate (EAR) </a:t>
            </a:r>
            <a:endParaRPr lang="en-US" sz="2400" b="1" dirty="0" smtClean="0">
              <a:solidFill>
                <a:schemeClr val="accent5"/>
              </a:solidFill>
            </a:endParaRPr>
          </a:p>
          <a:p>
            <a:r>
              <a:rPr lang="en-US" sz="2400" dirty="0">
                <a:solidFill>
                  <a:srgbClr val="F7901E"/>
                </a:solidFill>
              </a:rPr>
              <a:t>S</a:t>
            </a:r>
            <a:r>
              <a:rPr lang="en-US" sz="2400" dirty="0" smtClean="0">
                <a:solidFill>
                  <a:srgbClr val="F7901E"/>
                </a:solidFill>
              </a:rPr>
              <a:t>tated </a:t>
            </a:r>
            <a:r>
              <a:rPr lang="en-US" sz="2400" dirty="0">
                <a:solidFill>
                  <a:srgbClr val="F7901E"/>
                </a:solidFill>
              </a:rPr>
              <a:t>interest </a:t>
            </a:r>
            <a:r>
              <a:rPr lang="en-US" sz="2400" dirty="0" smtClean="0">
                <a:solidFill>
                  <a:srgbClr val="F7901E"/>
                </a:solidFill>
              </a:rPr>
              <a:t>rate: </a:t>
            </a:r>
            <a:r>
              <a:rPr lang="en-US" sz="2400" dirty="0" smtClean="0"/>
              <a:t>The </a:t>
            </a:r>
            <a:r>
              <a:rPr lang="en-US" sz="2400" dirty="0"/>
              <a:t>interest rate expressed in terms of the interest payment made each period. Also known as the </a:t>
            </a:r>
            <a:r>
              <a:rPr lang="en-US" sz="2400" i="1" dirty="0"/>
              <a:t>quoted interest rate</a:t>
            </a:r>
            <a:r>
              <a:rPr lang="en-US" sz="2400" dirty="0"/>
              <a:t>. </a:t>
            </a:r>
          </a:p>
          <a:p>
            <a:r>
              <a:rPr lang="en-US" sz="2400" dirty="0">
                <a:solidFill>
                  <a:srgbClr val="F7901E"/>
                </a:solidFill>
              </a:rPr>
              <a:t>effective </a:t>
            </a:r>
            <a:r>
              <a:rPr lang="en-US" sz="2400" dirty="0" smtClean="0">
                <a:solidFill>
                  <a:srgbClr val="F7901E"/>
                </a:solidFill>
              </a:rPr>
              <a:t>annual rate </a:t>
            </a:r>
            <a:r>
              <a:rPr lang="en-US" sz="2400" dirty="0">
                <a:solidFill>
                  <a:srgbClr val="F7901E"/>
                </a:solidFill>
              </a:rPr>
              <a:t>(EAR</a:t>
            </a:r>
            <a:r>
              <a:rPr lang="en-US" sz="2400" dirty="0" smtClean="0">
                <a:solidFill>
                  <a:srgbClr val="F7901E"/>
                </a:solidFill>
              </a:rPr>
              <a:t>): </a:t>
            </a:r>
            <a:r>
              <a:rPr lang="en-US" sz="2400" dirty="0" smtClean="0"/>
              <a:t>The </a:t>
            </a:r>
            <a:r>
              <a:rPr lang="en-US" sz="2400" dirty="0"/>
              <a:t>interest rate expressed as if it were compounded once per year. </a:t>
            </a:r>
          </a:p>
          <a:p>
            <a:endParaRPr lang="en-US" dirty="0">
              <a:solidFill>
                <a:schemeClr val="accent5"/>
              </a:solidFill>
            </a:endParaRPr>
          </a:p>
          <a:p>
            <a:pPr marL="0" indent="0">
              <a:buNone/>
            </a:pPr>
            <a:endParaRPr lang="en-US" dirty="0"/>
          </a:p>
        </p:txBody>
      </p:sp>
    </p:spTree>
    <p:extLst>
      <p:ext uri="{BB962C8B-B14F-4D97-AF65-F5344CB8AC3E}">
        <p14:creationId xmlns:p14="http://schemas.microsoft.com/office/powerpoint/2010/main" val="3552906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100335"/>
          </a:xfrm>
        </p:spPr>
        <p:txBody>
          <a:bodyPr/>
          <a:lstStyle/>
          <a:p>
            <a:r>
              <a:rPr lang="en-US" sz="2800" dirty="0"/>
              <a:t>CALCULATING AND COMPARING EFFECTIVE ANNUAL RATES </a:t>
            </a:r>
            <a:r>
              <a:rPr lang="en-US" dirty="0"/>
              <a:t/>
            </a:r>
            <a:br>
              <a:rPr lang="en-US" dirty="0"/>
            </a:br>
            <a:endParaRPr lang="en-US" dirty="0"/>
          </a:p>
        </p:txBody>
      </p:sp>
      <p:sp>
        <p:nvSpPr>
          <p:cNvPr id="3" name="Content Placeholder 2"/>
          <p:cNvSpPr>
            <a:spLocks noGrp="1"/>
          </p:cNvSpPr>
          <p:nvPr>
            <p:ph idx="1"/>
          </p:nvPr>
        </p:nvSpPr>
        <p:spPr>
          <a:xfrm>
            <a:off x="498474" y="1722752"/>
            <a:ext cx="7556313" cy="4992209"/>
          </a:xfrm>
        </p:spPr>
        <p:txBody>
          <a:bodyPr>
            <a:normAutofit fontScale="77500" lnSpcReduction="20000"/>
          </a:bodyPr>
          <a:lstStyle/>
          <a:p>
            <a:r>
              <a:rPr lang="en-US" sz="1900" dirty="0">
                <a:solidFill>
                  <a:schemeClr val="accent1"/>
                </a:solidFill>
              </a:rPr>
              <a:t>suppose you’ve shopped around and come up with the following three rates: </a:t>
            </a:r>
          </a:p>
          <a:p>
            <a:pPr marL="0" indent="0">
              <a:lnSpc>
                <a:spcPct val="50000"/>
              </a:lnSpc>
              <a:buNone/>
            </a:pPr>
            <a:r>
              <a:rPr lang="en-US" sz="1900" dirty="0" smtClean="0">
                <a:solidFill>
                  <a:schemeClr val="accent1"/>
                </a:solidFill>
              </a:rPr>
              <a:t>           Bank </a:t>
            </a:r>
            <a:r>
              <a:rPr lang="en-US" sz="1900" dirty="0">
                <a:solidFill>
                  <a:schemeClr val="accent1"/>
                </a:solidFill>
              </a:rPr>
              <a:t>A: 15 percent compounded daily </a:t>
            </a:r>
            <a:endParaRPr lang="en-US" sz="1900" dirty="0" smtClean="0">
              <a:solidFill>
                <a:schemeClr val="accent1"/>
              </a:solidFill>
            </a:endParaRPr>
          </a:p>
          <a:p>
            <a:pPr marL="0" indent="0">
              <a:lnSpc>
                <a:spcPct val="50000"/>
              </a:lnSpc>
              <a:buNone/>
            </a:pPr>
            <a:r>
              <a:rPr lang="en-US" sz="1900" dirty="0" smtClean="0">
                <a:solidFill>
                  <a:schemeClr val="accent1"/>
                </a:solidFill>
              </a:rPr>
              <a:t>           Bank </a:t>
            </a:r>
            <a:r>
              <a:rPr lang="en-US" sz="1900" dirty="0">
                <a:solidFill>
                  <a:schemeClr val="accent1"/>
                </a:solidFill>
              </a:rPr>
              <a:t>B: 15.5 percent compounded quarterly </a:t>
            </a:r>
            <a:endParaRPr lang="en-US" sz="1900" dirty="0" smtClean="0">
              <a:solidFill>
                <a:schemeClr val="accent1"/>
              </a:solidFill>
            </a:endParaRPr>
          </a:p>
          <a:p>
            <a:pPr marL="0" indent="0">
              <a:lnSpc>
                <a:spcPct val="50000"/>
              </a:lnSpc>
              <a:buNone/>
            </a:pPr>
            <a:r>
              <a:rPr lang="en-US" sz="1900" dirty="0">
                <a:solidFill>
                  <a:schemeClr val="accent1"/>
                </a:solidFill>
              </a:rPr>
              <a:t> </a:t>
            </a:r>
            <a:r>
              <a:rPr lang="en-US" sz="1900" dirty="0" smtClean="0">
                <a:solidFill>
                  <a:schemeClr val="accent1"/>
                </a:solidFill>
              </a:rPr>
              <a:t>          Bank </a:t>
            </a:r>
            <a:r>
              <a:rPr lang="en-US" sz="1900" dirty="0">
                <a:solidFill>
                  <a:schemeClr val="accent1"/>
                </a:solidFill>
              </a:rPr>
              <a:t>C: 16 percent compounded annually </a:t>
            </a:r>
          </a:p>
          <a:p>
            <a:r>
              <a:rPr lang="en-US" sz="1900" dirty="0">
                <a:solidFill>
                  <a:schemeClr val="accent1"/>
                </a:solidFill>
              </a:rPr>
              <a:t>Which of these is the best if you are thinking of opening a savings account? Which of these is best if they represent loan rates? </a:t>
            </a:r>
          </a:p>
          <a:p>
            <a:pPr>
              <a:buFont typeface="Wingdings" charset="2"/>
              <a:buChar char="v"/>
            </a:pPr>
            <a:r>
              <a:rPr lang="en-US" sz="1900" dirty="0">
                <a:solidFill>
                  <a:srgbClr val="F7901E"/>
                </a:solidFill>
              </a:rPr>
              <a:t>Bank C </a:t>
            </a:r>
            <a:r>
              <a:rPr lang="en-US" sz="1900" dirty="0"/>
              <a:t>is offering </a:t>
            </a:r>
            <a:r>
              <a:rPr lang="en-US" sz="1900" b="1" dirty="0">
                <a:solidFill>
                  <a:schemeClr val="accent5"/>
                </a:solidFill>
              </a:rPr>
              <a:t>16 %</a:t>
            </a:r>
            <a:r>
              <a:rPr lang="en-US" sz="1900" b="1" dirty="0" smtClean="0"/>
              <a:t> </a:t>
            </a:r>
            <a:r>
              <a:rPr lang="en-US" sz="1900" dirty="0"/>
              <a:t>per year. Because there is no compounding during the year, this is the effective rate </a:t>
            </a:r>
          </a:p>
          <a:p>
            <a:pPr>
              <a:buFont typeface="Wingdings" charset="2"/>
              <a:buChar char="v"/>
            </a:pPr>
            <a:r>
              <a:rPr lang="en-US" sz="1900" dirty="0">
                <a:solidFill>
                  <a:srgbClr val="F7901E"/>
                </a:solidFill>
              </a:rPr>
              <a:t>Bank B </a:t>
            </a:r>
            <a:r>
              <a:rPr lang="en-US" sz="1900" dirty="0"/>
              <a:t>is actually paying .155</a:t>
            </a:r>
            <a:r>
              <a:rPr lang="en-US" sz="1900" dirty="0" smtClean="0"/>
              <a:t>􏰒/4 =􏰁 </a:t>
            </a:r>
            <a:r>
              <a:rPr lang="en-US" sz="1900" dirty="0"/>
              <a:t>.03875 or 3.875 </a:t>
            </a:r>
            <a:r>
              <a:rPr lang="en-US" sz="1900" dirty="0" smtClean="0"/>
              <a:t>% per </a:t>
            </a:r>
            <a:r>
              <a:rPr lang="en-US" sz="1900" dirty="0"/>
              <a:t>quarter. At this rate, an investment of $1 for four quarters would grow to: </a:t>
            </a:r>
          </a:p>
          <a:p>
            <a:pPr marL="0" indent="0">
              <a:buNone/>
            </a:pPr>
            <a:r>
              <a:rPr lang="en-US" sz="1900" dirty="0" smtClean="0"/>
              <a:t>   $</a:t>
            </a:r>
            <a:r>
              <a:rPr lang="en-US" sz="1900" dirty="0"/>
              <a:t>1 </a:t>
            </a:r>
            <a:r>
              <a:rPr lang="en-US" sz="1900" dirty="0" smtClean="0"/>
              <a:t>􏰀* 1.03875</a:t>
            </a:r>
            <a:r>
              <a:rPr lang="fr-FR" sz="1900" baseline="30000" dirty="0"/>
              <a:t>4</a:t>
            </a:r>
            <a:r>
              <a:rPr lang="en-US" sz="1900" dirty="0" smtClean="0"/>
              <a:t> 􏰁= </a:t>
            </a:r>
            <a:r>
              <a:rPr lang="en-US" sz="1900" dirty="0"/>
              <a:t>$</a:t>
            </a:r>
            <a:r>
              <a:rPr lang="en-US" sz="1900" dirty="0" smtClean="0"/>
              <a:t>1.1642.  </a:t>
            </a:r>
            <a:r>
              <a:rPr lang="en-US" sz="1900" dirty="0"/>
              <a:t>The EAR, therefore, is </a:t>
            </a:r>
            <a:r>
              <a:rPr lang="en-US" sz="1900" b="1" dirty="0" smtClean="0">
                <a:solidFill>
                  <a:srgbClr val="F7901E"/>
                </a:solidFill>
              </a:rPr>
              <a:t>16.42%</a:t>
            </a:r>
            <a:endParaRPr lang="en-US" sz="1900" b="1" dirty="0">
              <a:solidFill>
                <a:srgbClr val="F7901E"/>
              </a:solidFill>
            </a:endParaRPr>
          </a:p>
          <a:p>
            <a:pPr>
              <a:buFont typeface="Wingdings" charset="2"/>
              <a:buChar char="v"/>
            </a:pPr>
            <a:r>
              <a:rPr lang="en-US" sz="1900" dirty="0">
                <a:solidFill>
                  <a:srgbClr val="F7901E"/>
                </a:solidFill>
              </a:rPr>
              <a:t>Bank A </a:t>
            </a:r>
            <a:r>
              <a:rPr lang="en-US" sz="1900" dirty="0"/>
              <a:t>is compounding every day. </a:t>
            </a:r>
            <a:r>
              <a:rPr lang="en-US" sz="1900" dirty="0" smtClean="0"/>
              <a:t>the </a:t>
            </a:r>
            <a:r>
              <a:rPr lang="en-US" sz="1900" dirty="0"/>
              <a:t>daily interest rate is actually: </a:t>
            </a:r>
          </a:p>
          <a:p>
            <a:pPr marL="0" indent="0">
              <a:buNone/>
            </a:pPr>
            <a:r>
              <a:rPr lang="en-US" sz="1900" dirty="0"/>
              <a:t>.</a:t>
            </a:r>
            <a:r>
              <a:rPr lang="en-US" sz="1900" dirty="0" smtClean="0"/>
              <a:t>15/􏰒365= </a:t>
            </a:r>
            <a:r>
              <a:rPr lang="en-US" sz="1900" dirty="0"/>
              <a:t>􏰁 .000411</a:t>
            </a:r>
            <a:br>
              <a:rPr lang="en-US" sz="1900" dirty="0"/>
            </a:br>
            <a:r>
              <a:rPr lang="en-US" sz="1900" dirty="0"/>
              <a:t>This is .</a:t>
            </a:r>
            <a:r>
              <a:rPr lang="en-US" sz="1900" dirty="0" smtClean="0"/>
              <a:t>0411% per </a:t>
            </a:r>
            <a:r>
              <a:rPr lang="en-US" sz="1900" dirty="0"/>
              <a:t>day. At this rate, an investment of $1 for 365 periods would </a:t>
            </a:r>
            <a:r>
              <a:rPr lang="en-US" sz="1900" dirty="0" smtClean="0"/>
              <a:t>grow </a:t>
            </a:r>
            <a:r>
              <a:rPr lang="en-US" sz="1900" dirty="0"/>
              <a:t>to:</a:t>
            </a:r>
            <a:br>
              <a:rPr lang="en-US" sz="1900" dirty="0"/>
            </a:br>
            <a:r>
              <a:rPr lang="en-US" sz="1900" dirty="0"/>
              <a:t>$1 </a:t>
            </a:r>
            <a:r>
              <a:rPr lang="en-US" sz="1900" dirty="0" smtClean="0"/>
              <a:t>*􏰀 1.000411</a:t>
            </a:r>
            <a:r>
              <a:rPr lang="fr-FR" sz="1900" baseline="30000" dirty="0" smtClean="0"/>
              <a:t>365=</a:t>
            </a:r>
            <a:r>
              <a:rPr lang="en-US" sz="1900" dirty="0" smtClean="0"/>
              <a:t> </a:t>
            </a:r>
            <a:r>
              <a:rPr lang="en-US" sz="1900" dirty="0"/>
              <a:t>􏰁 $1.1618 </a:t>
            </a:r>
            <a:r>
              <a:rPr lang="en-US" sz="1900" dirty="0" smtClean="0"/>
              <a:t>. </a:t>
            </a:r>
            <a:r>
              <a:rPr lang="en-US" sz="1800" dirty="0"/>
              <a:t>The EAR is</a:t>
            </a:r>
            <a:r>
              <a:rPr lang="en-US" sz="1800" b="1" dirty="0"/>
              <a:t> </a:t>
            </a:r>
            <a:r>
              <a:rPr lang="en-US" sz="1800" b="1" dirty="0">
                <a:solidFill>
                  <a:srgbClr val="F7901E"/>
                </a:solidFill>
              </a:rPr>
              <a:t>16.18 %</a:t>
            </a:r>
          </a:p>
          <a:p>
            <a:pPr marL="0" indent="0">
              <a:buNone/>
            </a:pPr>
            <a:endParaRPr lang="en-US" sz="1900" dirty="0"/>
          </a:p>
          <a:p>
            <a:pPr marL="0" indent="0">
              <a:buNone/>
            </a:pPr>
            <a:endParaRPr lang="en-US" dirty="0"/>
          </a:p>
        </p:txBody>
      </p:sp>
    </p:spTree>
    <p:extLst>
      <p:ext uri="{BB962C8B-B14F-4D97-AF65-F5344CB8AC3E}">
        <p14:creationId xmlns:p14="http://schemas.microsoft.com/office/powerpoint/2010/main" val="2658200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60216"/>
          </a:xfrm>
        </p:spPr>
        <p:txBody>
          <a:bodyPr/>
          <a:lstStyle/>
          <a:p>
            <a:endParaRPr lang="en-US" dirty="0"/>
          </a:p>
        </p:txBody>
      </p:sp>
      <p:sp>
        <p:nvSpPr>
          <p:cNvPr id="3" name="Content Placeholder 2"/>
          <p:cNvSpPr>
            <a:spLocks noGrp="1"/>
          </p:cNvSpPr>
          <p:nvPr>
            <p:ph idx="1"/>
          </p:nvPr>
        </p:nvSpPr>
        <p:spPr>
          <a:xfrm>
            <a:off x="498474" y="1295208"/>
            <a:ext cx="7556313" cy="4830955"/>
          </a:xfrm>
        </p:spPr>
        <p:txBody>
          <a:bodyPr>
            <a:normAutofit/>
          </a:bodyPr>
          <a:lstStyle/>
          <a:p>
            <a:r>
              <a:rPr lang="en-US" dirty="0" smtClean="0"/>
              <a:t>For a safer: its better to choose bank B, then bank A then bank C.</a:t>
            </a:r>
          </a:p>
          <a:p>
            <a:r>
              <a:rPr lang="en-US" dirty="0" smtClean="0"/>
              <a:t>For a borrower: its better to choose bank C, then bank A, then bank B.</a:t>
            </a:r>
          </a:p>
          <a:p>
            <a:r>
              <a:rPr lang="en-US" dirty="0" smtClean="0"/>
              <a:t>We learn that the </a:t>
            </a:r>
            <a:r>
              <a:rPr lang="en-US" dirty="0"/>
              <a:t>highest quoted rate is not necessarily the best. </a:t>
            </a:r>
          </a:p>
          <a:p>
            <a:r>
              <a:rPr lang="en-US" dirty="0" smtClean="0"/>
              <a:t>To find the EAR we use this formula:</a:t>
            </a:r>
          </a:p>
          <a:p>
            <a:endParaRPr lang="en-US" dirty="0" smtClean="0"/>
          </a:p>
          <a:p>
            <a:pPr marL="0" indent="0">
              <a:buNone/>
            </a:pPr>
            <a:r>
              <a:rPr lang="en-US" dirty="0"/>
              <a:t>let </a:t>
            </a:r>
            <a:r>
              <a:rPr lang="en-US" i="1" dirty="0"/>
              <a:t>m </a:t>
            </a:r>
            <a:r>
              <a:rPr lang="en-US" dirty="0"/>
              <a:t>be the number of times the interest is compounded during the year, </a:t>
            </a:r>
          </a:p>
          <a:p>
            <a:endParaRPr lang="en-US" dirty="0"/>
          </a:p>
        </p:txBody>
      </p:sp>
      <p:pic>
        <p:nvPicPr>
          <p:cNvPr id="4" name="Picture 3" descr="Screen Shot 2016-03-02 at 9.14.32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9420" y="4373047"/>
            <a:ext cx="4419600" cy="469900"/>
          </a:xfrm>
          <a:prstGeom prst="rect">
            <a:avLst/>
          </a:prstGeom>
          <a:ln>
            <a:solidFill>
              <a:srgbClr val="663366"/>
            </a:solidFill>
          </a:ln>
        </p:spPr>
      </p:pic>
    </p:spTree>
    <p:extLst>
      <p:ext uri="{BB962C8B-B14F-4D97-AF65-F5344CB8AC3E}">
        <p14:creationId xmlns:p14="http://schemas.microsoft.com/office/powerpoint/2010/main" val="275537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 Example </a:t>
            </a:r>
            <a:endParaRPr lang="en-US" dirty="0"/>
          </a:p>
        </p:txBody>
      </p:sp>
      <p:sp>
        <p:nvSpPr>
          <p:cNvPr id="3" name="Content Placeholder 2"/>
          <p:cNvSpPr>
            <a:spLocks noGrp="1"/>
          </p:cNvSpPr>
          <p:nvPr>
            <p:ph idx="1"/>
          </p:nvPr>
        </p:nvSpPr>
        <p:spPr>
          <a:xfrm>
            <a:off x="498474" y="1600200"/>
            <a:ext cx="7556313" cy="4525963"/>
          </a:xfrm>
        </p:spPr>
        <p:txBody>
          <a:bodyPr/>
          <a:lstStyle/>
          <a:p>
            <a:r>
              <a:rPr lang="en-US" dirty="0"/>
              <a:t>A bank is offering 12 percent compounded quarterly. If you put $100 in an account, how much will you have at the end of one year? What’s the EAR? How much will you have at the end of two years? </a:t>
            </a:r>
          </a:p>
          <a:p>
            <a:r>
              <a:rPr lang="en-US" dirty="0" smtClean="0"/>
              <a:t>Finding the EAR </a:t>
            </a:r>
          </a:p>
          <a:p>
            <a:pPr marL="0" indent="0">
              <a:buNone/>
            </a:pPr>
            <a:r>
              <a:rPr lang="en-US" dirty="0" smtClean="0"/>
              <a:t>1+ (0.12/4)</a:t>
            </a:r>
            <a:r>
              <a:rPr lang="fr-FR" baseline="30000" dirty="0"/>
              <a:t> </a:t>
            </a:r>
            <a:r>
              <a:rPr lang="fr-FR" baseline="30000" dirty="0" smtClean="0"/>
              <a:t>4 </a:t>
            </a:r>
            <a:r>
              <a:rPr lang="fr-FR" dirty="0" smtClean="0"/>
              <a:t>  - 1 = 12.5%</a:t>
            </a:r>
          </a:p>
          <a:p>
            <a:pPr marL="0" indent="0">
              <a:buNone/>
            </a:pPr>
            <a:r>
              <a:rPr lang="en-US" dirty="0" smtClean="0"/>
              <a:t>   so after two years you would have:</a:t>
            </a:r>
            <a:br>
              <a:rPr lang="en-US" dirty="0" smtClean="0"/>
            </a:br>
            <a:r>
              <a:rPr lang="en-US" dirty="0" smtClean="0"/>
              <a:t>                                $100 * 􏰀 1.1255</a:t>
            </a:r>
            <a:r>
              <a:rPr lang="fr-FR" baseline="30000" dirty="0" smtClean="0"/>
              <a:t>2</a:t>
            </a:r>
            <a:r>
              <a:rPr lang="fr-FR" dirty="0" smtClean="0"/>
              <a:t>  =</a:t>
            </a:r>
            <a:r>
              <a:rPr lang="en-US" dirty="0" smtClean="0"/>
              <a:t> 􏰁 $100 * 􏰀1.2688 􏰁= $126.68 </a:t>
            </a:r>
          </a:p>
          <a:p>
            <a:pPr marL="0" indent="0">
              <a:buNone/>
            </a:pPr>
            <a:endParaRPr lang="fr-FR" dirty="0" smtClean="0"/>
          </a:p>
          <a:p>
            <a:endParaRPr lang="en-US" dirty="0"/>
          </a:p>
        </p:txBody>
      </p:sp>
      <p:pic>
        <p:nvPicPr>
          <p:cNvPr id="4" name="Picture 3" descr="Screen Shot 2016-03-02 at 9.14.32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04030" y="2964666"/>
            <a:ext cx="4419600" cy="469900"/>
          </a:xfrm>
          <a:prstGeom prst="rect">
            <a:avLst/>
          </a:prstGeom>
          <a:ln>
            <a:solidFill>
              <a:srgbClr val="663366"/>
            </a:solidFill>
          </a:ln>
        </p:spPr>
      </p:pic>
    </p:spTree>
    <p:extLst>
      <p:ext uri="{BB962C8B-B14F-4D97-AF65-F5344CB8AC3E}">
        <p14:creationId xmlns:p14="http://schemas.microsoft.com/office/powerpoint/2010/main" val="276758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At the end of the first year, you will have $108 plus the second $100 you deposit, for a total of $208. You leave this $208 on deposit at 8 percent for another year. At the end of this second year, it is worth: </a:t>
            </a:r>
          </a:p>
          <a:p>
            <a:pPr marL="114300" indent="0">
              <a:buNone/>
            </a:pPr>
            <a:r>
              <a:rPr lang="en-US" dirty="0" smtClean="0"/>
              <a:t>	$208*1.08</a:t>
            </a:r>
            <a:r>
              <a:rPr lang="en-US" dirty="0" smtClean="0"/>
              <a:t>= </a:t>
            </a:r>
            <a:r>
              <a:rPr lang="en-US" dirty="0"/>
              <a:t>$224.64 </a:t>
            </a:r>
          </a:p>
          <a:p>
            <a:r>
              <a:rPr lang="en-US" dirty="0" smtClean="0"/>
              <a:t>figures </a:t>
            </a:r>
            <a:r>
              <a:rPr lang="en-US" dirty="0"/>
              <a:t>such as this are useful for solving complicated problems. Almost anytime you are having trouble with a present or future value problem, drawing a time line will help you see what is happening. </a:t>
            </a:r>
          </a:p>
          <a:p>
            <a:endParaRPr lang="en-US" dirty="0"/>
          </a:p>
        </p:txBody>
      </p:sp>
    </p:spTree>
    <p:extLst>
      <p:ext uri="{BB962C8B-B14F-4D97-AF65-F5344CB8AC3E}">
        <p14:creationId xmlns:p14="http://schemas.microsoft.com/office/powerpoint/2010/main" val="1614512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98474" y="1395807"/>
            <a:ext cx="7556313" cy="5462193"/>
          </a:xfrm>
        </p:spPr>
        <p:txBody>
          <a:bodyPr>
            <a:normAutofit/>
          </a:bodyPr>
          <a:lstStyle/>
          <a:p>
            <a:r>
              <a:rPr lang="en-US" sz="1600" dirty="0"/>
              <a:t>Now that you know how to convert a quoted rate to an EAR, consider going the other way. As a lender, you know you want to actually earn 18 percent on a particular loan. You want to quote a rate that features monthly compounding. What rate do you quote? </a:t>
            </a:r>
          </a:p>
          <a:p>
            <a:r>
              <a:rPr lang="en-US" sz="1600" dirty="0"/>
              <a:t>In this case, we know the EAR is 18 </a:t>
            </a:r>
            <a:r>
              <a:rPr lang="en-US" sz="1600" dirty="0" smtClean="0"/>
              <a:t>%, </a:t>
            </a:r>
            <a:r>
              <a:rPr lang="en-US" sz="1600" dirty="0"/>
              <a:t>and we know this is the result of monthly compounding. Let </a:t>
            </a:r>
            <a:r>
              <a:rPr lang="en-US" sz="1600" i="1" dirty="0"/>
              <a:t>q </a:t>
            </a:r>
            <a:r>
              <a:rPr lang="en-US" sz="1600" dirty="0"/>
              <a:t>stand for the quoted rate. We thus have</a:t>
            </a:r>
            <a:r>
              <a:rPr lang="en-US" sz="1600" dirty="0" smtClean="0"/>
              <a:t>:</a:t>
            </a:r>
            <a:endParaRPr lang="en-US" dirty="0"/>
          </a:p>
          <a:p>
            <a:r>
              <a:rPr lang="en-US" sz="1600" dirty="0"/>
              <a:t>We need to solve this equation for the quoted rate. This calculation is the same as the ones we did to find an unknown interest rate in Chapter 5: </a:t>
            </a:r>
          </a:p>
          <a:p>
            <a:r>
              <a:rPr lang="en-US" dirty="0" smtClean="0"/>
              <a:t>: </a:t>
            </a:r>
            <a:endParaRPr lang="en-US" dirty="0"/>
          </a:p>
          <a:p>
            <a:endParaRPr lang="en-US" dirty="0" smtClean="0"/>
          </a:p>
          <a:p>
            <a:endParaRPr lang="en-US" dirty="0" smtClean="0"/>
          </a:p>
          <a:p>
            <a:endParaRPr lang="en-US" dirty="0"/>
          </a:p>
        </p:txBody>
      </p:sp>
      <p:pic>
        <p:nvPicPr>
          <p:cNvPr id="4" name="Picture 3" descr="Screen Shot 2016-03-02 at 10.12.28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406" y="4049096"/>
            <a:ext cx="3096172" cy="985235"/>
          </a:xfrm>
          <a:prstGeom prst="rect">
            <a:avLst/>
          </a:prstGeom>
        </p:spPr>
      </p:pic>
      <p:pic>
        <p:nvPicPr>
          <p:cNvPr id="5" name="Picture 4" descr="Screen Shot 2016-03-02 at 10.14.26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0406" y="5034331"/>
            <a:ext cx="2424332" cy="1547446"/>
          </a:xfrm>
          <a:prstGeom prst="rect">
            <a:avLst/>
          </a:prstGeom>
        </p:spPr>
      </p:pic>
    </p:spTree>
    <p:extLst>
      <p:ext uri="{BB962C8B-B14F-4D97-AF65-F5344CB8AC3E}">
        <p14:creationId xmlns:p14="http://schemas.microsoft.com/office/powerpoint/2010/main" val="3968777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600" dirty="0">
                <a:solidFill>
                  <a:schemeClr val="accent5"/>
                </a:solidFill>
              </a:rPr>
              <a:t>annual </a:t>
            </a:r>
            <a:r>
              <a:rPr lang="en-US" sz="1600" dirty="0" smtClean="0">
                <a:solidFill>
                  <a:schemeClr val="accent5"/>
                </a:solidFill>
              </a:rPr>
              <a:t>percentage rate </a:t>
            </a:r>
            <a:r>
              <a:rPr lang="en-US" sz="1600" dirty="0">
                <a:solidFill>
                  <a:schemeClr val="accent5"/>
                </a:solidFill>
              </a:rPr>
              <a:t>(APR</a:t>
            </a:r>
            <a:r>
              <a:rPr lang="en-US" sz="1600" dirty="0" smtClean="0">
                <a:solidFill>
                  <a:schemeClr val="accent5"/>
                </a:solidFill>
              </a:rPr>
              <a:t>): </a:t>
            </a:r>
            <a:r>
              <a:rPr lang="en-US" sz="1600" dirty="0" smtClean="0"/>
              <a:t>The </a:t>
            </a:r>
            <a:r>
              <a:rPr lang="en-US" sz="1600" dirty="0"/>
              <a:t>interest rate charged per period multiplied by the number of periods per year. </a:t>
            </a:r>
            <a:endParaRPr lang="en-US" sz="1600" dirty="0" smtClean="0"/>
          </a:p>
          <a:p>
            <a:r>
              <a:rPr lang="en-US" sz="1600" dirty="0"/>
              <a:t>lenders are required by law to compute the APR in a particular way. </a:t>
            </a:r>
            <a:endParaRPr lang="en-US" sz="1600" dirty="0" smtClean="0"/>
          </a:p>
          <a:p>
            <a:r>
              <a:rPr lang="en-US" sz="1600" dirty="0" smtClean="0"/>
              <a:t>Example: if </a:t>
            </a:r>
            <a:r>
              <a:rPr lang="en-US" sz="1600" dirty="0"/>
              <a:t>a bank is charging 1.2 </a:t>
            </a:r>
            <a:r>
              <a:rPr lang="en-US" sz="1600" dirty="0" smtClean="0"/>
              <a:t>%per </a:t>
            </a:r>
            <a:r>
              <a:rPr lang="en-US" sz="1600" dirty="0"/>
              <a:t>month on car loans, then the APR that must be reported is 1.2</a:t>
            </a:r>
            <a:r>
              <a:rPr lang="en-US" sz="1600" dirty="0" smtClean="0"/>
              <a:t>% * </a:t>
            </a:r>
            <a:r>
              <a:rPr lang="en-US" sz="1600" dirty="0"/>
              <a:t>􏰉 12 </a:t>
            </a:r>
            <a:r>
              <a:rPr lang="en-US" sz="1600" dirty="0" smtClean="0"/>
              <a:t>=􏰊 </a:t>
            </a:r>
            <a:r>
              <a:rPr lang="en-US" sz="1600" dirty="0"/>
              <a:t>14.4%</a:t>
            </a:r>
            <a:r>
              <a:rPr lang="en-US" sz="1600" dirty="0" smtClean="0"/>
              <a:t>. </a:t>
            </a:r>
            <a:r>
              <a:rPr lang="en-US" sz="1600" dirty="0"/>
              <a:t>So, an APR is in fact a quoted, or stated, rate in the sense we’ve been discussing. </a:t>
            </a:r>
            <a:endParaRPr lang="en-US" sz="1600" dirty="0" smtClean="0"/>
          </a:p>
          <a:p>
            <a:r>
              <a:rPr lang="en-US" sz="1600" dirty="0" smtClean="0"/>
              <a:t>For </a:t>
            </a:r>
            <a:r>
              <a:rPr lang="en-US" sz="1600" dirty="0"/>
              <a:t>example, an APR of 12 percent on a loan calling for monthly payments is really 1 percent per month. The EAR on such a loan is thus: </a:t>
            </a:r>
          </a:p>
          <a:p>
            <a:endParaRPr lang="en-US" dirty="0"/>
          </a:p>
          <a:p>
            <a:endParaRPr lang="en-US" dirty="0" smtClean="0"/>
          </a:p>
          <a:p>
            <a:endParaRPr lang="en-US" dirty="0"/>
          </a:p>
        </p:txBody>
      </p:sp>
      <p:pic>
        <p:nvPicPr>
          <p:cNvPr id="4" name="Picture 3" descr="Screen Shot 2016-03-02 at 10.17.28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0272" y="5211763"/>
            <a:ext cx="4000500" cy="914400"/>
          </a:xfrm>
          <a:prstGeom prst="rect">
            <a:avLst/>
          </a:prstGeom>
        </p:spPr>
      </p:pic>
    </p:spTree>
    <p:extLst>
      <p:ext uri="{BB962C8B-B14F-4D97-AF65-F5344CB8AC3E}">
        <p14:creationId xmlns:p14="http://schemas.microsoft.com/office/powerpoint/2010/main" val="1508341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339482" y="1981200"/>
            <a:ext cx="7715305" cy="4746336"/>
          </a:xfrm>
        </p:spPr>
        <p:txBody>
          <a:bodyPr/>
          <a:lstStyle/>
          <a:p>
            <a:pPr marL="0" indent="0">
              <a:buNone/>
            </a:pPr>
            <a:r>
              <a:rPr lang="en-US" dirty="0"/>
              <a:t>Depending on the issuer, a typical credit card agreement quotes an interest rate of 18 per- cent APR. Monthly payments are required. What is the actual interest rate you pay on such a credit card? </a:t>
            </a:r>
          </a:p>
          <a:p>
            <a:pPr marL="0" indent="0">
              <a:buNone/>
            </a:pPr>
            <a:r>
              <a:rPr lang="en-US" dirty="0"/>
              <a:t>Based on our discussion, an APR of 18 percent with monthly payments is really .18􏰀12 􏰊 .015 or 1.5 percent per month. The EAR is thus </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This is the rate you actually pay.</a:t>
            </a:r>
            <a:endParaRPr lang="en-US" dirty="0"/>
          </a:p>
        </p:txBody>
      </p:sp>
      <p:pic>
        <p:nvPicPr>
          <p:cNvPr id="4" name="Picture 3" descr="Screen Shot 2016-03-02 at 10.18.17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9470" y="4640263"/>
            <a:ext cx="3657600" cy="1485900"/>
          </a:xfrm>
          <a:prstGeom prst="rect">
            <a:avLst/>
          </a:prstGeom>
        </p:spPr>
      </p:pic>
    </p:spTree>
    <p:extLst>
      <p:ext uri="{BB962C8B-B14F-4D97-AF65-F5344CB8AC3E}">
        <p14:creationId xmlns:p14="http://schemas.microsoft.com/office/powerpoint/2010/main" val="3737379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the EAR to The Limit</a:t>
            </a:r>
            <a:endParaRPr lang="en-US" dirty="0"/>
          </a:p>
        </p:txBody>
      </p:sp>
      <p:sp>
        <p:nvSpPr>
          <p:cNvPr id="3" name="Content Placeholder 2"/>
          <p:cNvSpPr>
            <a:spLocks noGrp="1"/>
          </p:cNvSpPr>
          <p:nvPr>
            <p:ph idx="1"/>
          </p:nvPr>
        </p:nvSpPr>
        <p:spPr>
          <a:xfrm>
            <a:off x="498474" y="1219759"/>
            <a:ext cx="7556313" cy="5545502"/>
          </a:xfrm>
        </p:spPr>
        <p:txBody>
          <a:bodyPr>
            <a:normAutofit lnSpcReduction="10000"/>
          </a:bodyPr>
          <a:lstStyle/>
          <a:p>
            <a:r>
              <a:rPr lang="en-US" dirty="0"/>
              <a:t>We could compound every hour or minute or second. How high would the EAR get in this case? </a:t>
            </a:r>
          </a:p>
          <a:p>
            <a:r>
              <a:rPr lang="en-US" dirty="0"/>
              <a:t>there is an upper limit to the EAR. If we let </a:t>
            </a:r>
            <a:r>
              <a:rPr lang="en-US" i="1" dirty="0"/>
              <a:t>q </a:t>
            </a:r>
            <a:r>
              <a:rPr lang="en-US" dirty="0"/>
              <a:t>stand for the quoted rate, then, as the number of times the interest is compounded gets extremely large, the EAR approaches: </a:t>
            </a:r>
          </a:p>
          <a:p>
            <a:pPr marL="0" indent="0">
              <a:buNone/>
            </a:pPr>
            <a:endParaRPr lang="en-US" dirty="0" smtClean="0"/>
          </a:p>
          <a:p>
            <a:pPr marL="0" indent="0">
              <a:buNone/>
            </a:pPr>
            <a:r>
              <a:rPr lang="en-US" dirty="0"/>
              <a:t>where </a:t>
            </a:r>
            <a:r>
              <a:rPr lang="en-US" i="1" dirty="0"/>
              <a:t>e </a:t>
            </a:r>
            <a:r>
              <a:rPr lang="en-US" dirty="0"/>
              <a:t>is the number 2.71828 (look for a key labeled “</a:t>
            </a:r>
            <a:r>
              <a:rPr lang="en-US" i="1" dirty="0"/>
              <a:t>ex</a:t>
            </a:r>
            <a:r>
              <a:rPr lang="en-US" dirty="0"/>
              <a:t>” on your calculator) </a:t>
            </a:r>
            <a:endParaRPr lang="en-US" dirty="0" smtClean="0"/>
          </a:p>
          <a:p>
            <a:r>
              <a:rPr lang="en-US" dirty="0" smtClean="0">
                <a:solidFill>
                  <a:srgbClr val="F7901E"/>
                </a:solidFill>
              </a:rPr>
              <a:t>Example: </a:t>
            </a:r>
            <a:r>
              <a:rPr lang="en-US" dirty="0"/>
              <a:t>with our 10 percent rate, the highest possible EAR is: </a:t>
            </a:r>
            <a:endParaRPr lang="en-US" dirty="0" smtClean="0"/>
          </a:p>
          <a:p>
            <a:endParaRPr lang="en-US" dirty="0">
              <a:solidFill>
                <a:schemeClr val="tx1"/>
              </a:solidFill>
            </a:endParaRPr>
          </a:p>
          <a:p>
            <a:pPr marL="0" indent="0">
              <a:buNone/>
            </a:pPr>
            <a:endParaRPr lang="en-US" dirty="0" smtClean="0"/>
          </a:p>
          <a:p>
            <a:pPr marL="0" indent="0">
              <a:buNone/>
            </a:pPr>
            <a:r>
              <a:rPr lang="en-US" dirty="0" smtClean="0"/>
              <a:t>See example 6.11 in the textbook</a:t>
            </a:r>
          </a:p>
          <a:p>
            <a:endParaRPr lang="en-US" dirty="0"/>
          </a:p>
          <a:p>
            <a:pPr marL="0" indent="0">
              <a:buNone/>
            </a:pPr>
            <a:endParaRPr lang="en-US" dirty="0"/>
          </a:p>
        </p:txBody>
      </p:sp>
      <p:pic>
        <p:nvPicPr>
          <p:cNvPr id="4" name="Picture 3" descr="Screen Shot 2016-03-02 at 10.20.45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79077" y="3262899"/>
            <a:ext cx="2260600" cy="533400"/>
          </a:xfrm>
          <a:prstGeom prst="rect">
            <a:avLst/>
          </a:prstGeom>
        </p:spPr>
      </p:pic>
      <p:pic>
        <p:nvPicPr>
          <p:cNvPr id="5" name="Picture 4" descr="Screen Shot 2016-03-02 at 10.21.56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44146" y="4841946"/>
            <a:ext cx="2724201" cy="1362101"/>
          </a:xfrm>
          <a:prstGeom prst="rect">
            <a:avLst/>
          </a:prstGeom>
        </p:spPr>
      </p:pic>
    </p:spTree>
    <p:extLst>
      <p:ext uri="{BB962C8B-B14F-4D97-AF65-F5344CB8AC3E}">
        <p14:creationId xmlns:p14="http://schemas.microsoft.com/office/powerpoint/2010/main" val="3391079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 Types and Loan Amortization </a:t>
            </a:r>
            <a:br>
              <a:rPr lang="en-US" dirty="0"/>
            </a:br>
            <a:endParaRPr lang="en-US" dirty="0"/>
          </a:p>
        </p:txBody>
      </p:sp>
      <p:sp>
        <p:nvSpPr>
          <p:cNvPr id="3" name="Content Placeholder 2"/>
          <p:cNvSpPr>
            <a:spLocks noGrp="1"/>
          </p:cNvSpPr>
          <p:nvPr>
            <p:ph idx="1"/>
          </p:nvPr>
        </p:nvSpPr>
        <p:spPr>
          <a:xfrm>
            <a:off x="498474" y="1600200"/>
            <a:ext cx="7556313" cy="4525963"/>
          </a:xfrm>
        </p:spPr>
        <p:txBody>
          <a:bodyPr/>
          <a:lstStyle/>
          <a:p>
            <a:r>
              <a:rPr lang="en-US" dirty="0"/>
              <a:t>A loan might be repaid in equal installments, for example, or it might be repaid in a single lump sum </a:t>
            </a:r>
          </a:p>
          <a:p>
            <a:r>
              <a:rPr lang="en-US" dirty="0"/>
              <a:t>The three basic types of loans </a:t>
            </a:r>
            <a:r>
              <a:rPr lang="en-US" dirty="0" smtClean="0"/>
              <a:t>are:</a:t>
            </a:r>
          </a:p>
          <a:p>
            <a:pPr lvl="7">
              <a:buFont typeface="Wingdings" charset="2"/>
              <a:buChar char="§"/>
            </a:pPr>
            <a:r>
              <a:rPr lang="en-US" dirty="0" smtClean="0"/>
              <a:t> </a:t>
            </a:r>
            <a:r>
              <a:rPr lang="en-US" dirty="0"/>
              <a:t>pure discount loans</a:t>
            </a:r>
            <a:r>
              <a:rPr lang="en-US" dirty="0" smtClean="0"/>
              <a:t>,</a:t>
            </a:r>
          </a:p>
          <a:p>
            <a:pPr lvl="7">
              <a:buFont typeface="Wingdings" charset="2"/>
              <a:buChar char="§"/>
            </a:pPr>
            <a:r>
              <a:rPr lang="en-US" dirty="0" smtClean="0"/>
              <a:t> </a:t>
            </a:r>
            <a:r>
              <a:rPr lang="en-US" dirty="0"/>
              <a:t>interest-only </a:t>
            </a:r>
            <a:r>
              <a:rPr lang="en-US" dirty="0" smtClean="0"/>
              <a:t>loans</a:t>
            </a:r>
          </a:p>
          <a:p>
            <a:pPr lvl="7">
              <a:buFont typeface="Wingdings" charset="2"/>
              <a:buChar char="§"/>
            </a:pPr>
            <a:r>
              <a:rPr lang="en-US" dirty="0" smtClean="0"/>
              <a:t> </a:t>
            </a:r>
            <a:r>
              <a:rPr lang="en-US" dirty="0"/>
              <a:t>amortized loans </a:t>
            </a:r>
          </a:p>
          <a:p>
            <a:pPr marL="0" indent="0">
              <a:buNone/>
            </a:pPr>
            <a:r>
              <a:rPr lang="en-US" sz="1600" b="1" dirty="0">
                <a:solidFill>
                  <a:schemeClr val="accent5"/>
                </a:solidFill>
              </a:rPr>
              <a:t>PURE DISCOUNT LOANS </a:t>
            </a:r>
            <a:endParaRPr lang="en-US" sz="1600" b="1" dirty="0" smtClean="0">
              <a:solidFill>
                <a:schemeClr val="accent5"/>
              </a:solidFill>
            </a:endParaRPr>
          </a:p>
          <a:p>
            <a:r>
              <a:rPr lang="en-US" sz="1600" dirty="0"/>
              <a:t>With such a loan, the borrower receives money today and repays a single lump sum at some time in the future </a:t>
            </a:r>
          </a:p>
          <a:p>
            <a:r>
              <a:rPr lang="en-US" sz="1600" dirty="0"/>
              <a:t>A one-year, 10 per- cent pure discount loan, for example, would require the borrower to repay $1.10 in one year for every dollar borrowed today. </a:t>
            </a:r>
          </a:p>
          <a:p>
            <a:endParaRPr lang="en-US" sz="1600" dirty="0">
              <a:solidFill>
                <a:schemeClr val="accent5"/>
              </a:solidFill>
            </a:endParaRPr>
          </a:p>
          <a:p>
            <a:endParaRPr lang="en-US" dirty="0"/>
          </a:p>
        </p:txBody>
      </p:sp>
    </p:spTree>
    <p:extLst>
      <p:ext uri="{BB962C8B-B14F-4D97-AF65-F5344CB8AC3E}">
        <p14:creationId xmlns:p14="http://schemas.microsoft.com/office/powerpoint/2010/main" val="2919895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773052"/>
            <a:ext cx="7556313" cy="4353111"/>
          </a:xfrm>
        </p:spPr>
        <p:txBody>
          <a:bodyPr>
            <a:normAutofit fontScale="85000" lnSpcReduction="10000"/>
          </a:bodyPr>
          <a:lstStyle/>
          <a:p>
            <a:r>
              <a:rPr lang="en-US" dirty="0" smtClean="0"/>
              <a:t>Treasury bill :</a:t>
            </a:r>
          </a:p>
          <a:p>
            <a:pPr marL="0" indent="0">
              <a:buNone/>
            </a:pPr>
            <a:r>
              <a:rPr lang="en-US" dirty="0" smtClean="0"/>
              <a:t>When </a:t>
            </a:r>
            <a:r>
              <a:rPr lang="en-US" dirty="0"/>
              <a:t>the U.S. government borrows money on a short-term basis (a year or less), it does so by selling what are called </a:t>
            </a:r>
            <a:r>
              <a:rPr lang="en-US" i="1" dirty="0"/>
              <a:t>Treasury bills, </a:t>
            </a:r>
            <a:r>
              <a:rPr lang="en-US" dirty="0"/>
              <a:t>or </a:t>
            </a:r>
            <a:r>
              <a:rPr lang="en-US" i="1" dirty="0"/>
              <a:t>T-bills </a:t>
            </a:r>
            <a:r>
              <a:rPr lang="en-US" dirty="0"/>
              <a:t>for </a:t>
            </a:r>
            <a:r>
              <a:rPr lang="en-US" dirty="0" smtClean="0"/>
              <a:t>short.</a:t>
            </a:r>
          </a:p>
          <a:p>
            <a:r>
              <a:rPr lang="en-US" dirty="0" smtClean="0">
                <a:solidFill>
                  <a:srgbClr val="F7901E"/>
                </a:solidFill>
              </a:rPr>
              <a:t>Treasury bill </a:t>
            </a:r>
            <a:r>
              <a:rPr lang="en-US" dirty="0"/>
              <a:t>is a promise by the government to repay a fixed amount at some time in the future—for example, 3 months or 12 months. </a:t>
            </a:r>
          </a:p>
          <a:p>
            <a:pPr marL="0" indent="0">
              <a:buNone/>
            </a:pPr>
            <a:r>
              <a:rPr lang="en-US" dirty="0" smtClean="0">
                <a:solidFill>
                  <a:srgbClr val="F7901E"/>
                </a:solidFill>
              </a:rPr>
              <a:t>Example: </a:t>
            </a:r>
            <a:r>
              <a:rPr lang="en-US" dirty="0" smtClean="0"/>
              <a:t>Treasury </a:t>
            </a:r>
            <a:r>
              <a:rPr lang="en-US" dirty="0"/>
              <a:t>bills are pure discount loans. If a T-bill promises to repay $10,000 in 12 months, and the market interest rate is </a:t>
            </a:r>
            <a:r>
              <a:rPr lang="en-US" dirty="0" smtClean="0"/>
              <a:t>7%, </a:t>
            </a:r>
            <a:r>
              <a:rPr lang="en-US" dirty="0"/>
              <a:t>how much will the bill sell for in the market? </a:t>
            </a:r>
          </a:p>
          <a:p>
            <a:pPr marL="0" indent="0">
              <a:buNone/>
            </a:pPr>
            <a:r>
              <a:rPr lang="en-US" dirty="0"/>
              <a:t>Because the going rate is 7 </a:t>
            </a:r>
            <a:r>
              <a:rPr lang="en-US" dirty="0" smtClean="0"/>
              <a:t>%, </a:t>
            </a:r>
            <a:r>
              <a:rPr lang="en-US" dirty="0"/>
              <a:t>the T-bill will sell for the present value of $10,000 to be repaid in one year at </a:t>
            </a:r>
            <a:r>
              <a:rPr lang="en-US" dirty="0" smtClean="0"/>
              <a:t>7%: </a:t>
            </a:r>
            <a:endParaRPr lang="en-US" dirty="0"/>
          </a:p>
          <a:p>
            <a:r>
              <a:rPr lang="en-US" dirty="0"/>
              <a:t>Present value 􏰊 $10,000</a:t>
            </a:r>
            <a:r>
              <a:rPr lang="en-US" dirty="0" smtClean="0"/>
              <a:t>􏰀/1.07 =􏰊 </a:t>
            </a:r>
            <a:r>
              <a:rPr lang="en-US" dirty="0"/>
              <a:t>$9,345.79 </a:t>
            </a:r>
          </a:p>
          <a:p>
            <a:endParaRPr lang="en-US" dirty="0"/>
          </a:p>
        </p:txBody>
      </p:sp>
    </p:spTree>
    <p:extLst>
      <p:ext uri="{BB962C8B-B14F-4D97-AF65-F5344CB8AC3E}">
        <p14:creationId xmlns:p14="http://schemas.microsoft.com/office/powerpoint/2010/main" val="1914416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85964"/>
          </a:xfrm>
        </p:spPr>
        <p:txBody>
          <a:bodyPr/>
          <a:lstStyle/>
          <a:p>
            <a:r>
              <a:rPr lang="en-US" sz="2800" dirty="0"/>
              <a:t>INTEREST-ONLY LOANS </a:t>
            </a:r>
            <a:r>
              <a:rPr lang="en-US" dirty="0"/>
              <a:t/>
            </a:r>
            <a:br>
              <a:rPr lang="en-US" dirty="0"/>
            </a:br>
            <a:endParaRPr lang="en-US" dirty="0"/>
          </a:p>
        </p:txBody>
      </p:sp>
      <p:sp>
        <p:nvSpPr>
          <p:cNvPr id="3" name="Content Placeholder 2"/>
          <p:cNvSpPr>
            <a:spLocks noGrp="1"/>
          </p:cNvSpPr>
          <p:nvPr>
            <p:ph idx="1"/>
          </p:nvPr>
        </p:nvSpPr>
        <p:spPr>
          <a:xfrm>
            <a:off x="498474" y="1420956"/>
            <a:ext cx="7556313" cy="4705207"/>
          </a:xfrm>
        </p:spPr>
        <p:txBody>
          <a:bodyPr/>
          <a:lstStyle/>
          <a:p>
            <a:r>
              <a:rPr lang="en-US" dirty="0"/>
              <a:t>the borrower to pay interest each period and to repay the entire principal (the original loan amount) at some point in the future </a:t>
            </a:r>
          </a:p>
          <a:p>
            <a:r>
              <a:rPr lang="en-US" dirty="0">
                <a:solidFill>
                  <a:srgbClr val="F7901E"/>
                </a:solidFill>
              </a:rPr>
              <a:t>For example, </a:t>
            </a:r>
            <a:r>
              <a:rPr lang="en-US" dirty="0"/>
              <a:t>with a three-year, 10 percent, interest-only loan of $1,000, the borrower would pay $1,000 􏰉 .10 􏰊 $100 in interest at the end of the first and second years. At the end of the third year, the borrower would return the $1,000 along with another $100 in interest for that year. </a:t>
            </a:r>
          </a:p>
          <a:p>
            <a:endParaRPr lang="en-US" dirty="0"/>
          </a:p>
        </p:txBody>
      </p:sp>
    </p:spTree>
    <p:extLst>
      <p:ext uri="{BB962C8B-B14F-4D97-AF65-F5344CB8AC3E}">
        <p14:creationId xmlns:p14="http://schemas.microsoft.com/office/powerpoint/2010/main" val="816273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962012"/>
          </a:xfrm>
        </p:spPr>
        <p:txBody>
          <a:bodyPr/>
          <a:lstStyle/>
          <a:p>
            <a:r>
              <a:rPr lang="en-US" sz="2800" dirty="0"/>
              <a:t>AMORTIZED LOANS </a:t>
            </a:r>
            <a:r>
              <a:rPr lang="en-US" dirty="0"/>
              <a:t/>
            </a:r>
            <a:br>
              <a:rPr lang="en-US" dirty="0"/>
            </a:br>
            <a:endParaRPr lang="en-US" dirty="0"/>
          </a:p>
        </p:txBody>
      </p:sp>
      <p:sp>
        <p:nvSpPr>
          <p:cNvPr id="3" name="Content Placeholder 2"/>
          <p:cNvSpPr>
            <a:spLocks noGrp="1"/>
          </p:cNvSpPr>
          <p:nvPr>
            <p:ph idx="1"/>
          </p:nvPr>
        </p:nvSpPr>
        <p:spPr>
          <a:xfrm>
            <a:off x="498474" y="1345508"/>
            <a:ext cx="7556313" cy="4780656"/>
          </a:xfrm>
        </p:spPr>
        <p:txBody>
          <a:bodyPr/>
          <a:lstStyle/>
          <a:p>
            <a:r>
              <a:rPr lang="en-US" dirty="0"/>
              <a:t>A simple way of amortizing a loan is to have the borrower pay the interest each period plus some fixed amount </a:t>
            </a:r>
          </a:p>
          <a:p>
            <a:r>
              <a:rPr lang="en-US" dirty="0"/>
              <a:t>The process of providing for a loan to be paid off by making regular principal reductions is called </a:t>
            </a:r>
            <a:r>
              <a:rPr lang="en-US" i="1" dirty="0"/>
              <a:t>amortizing </a:t>
            </a:r>
            <a:r>
              <a:rPr lang="en-US" dirty="0"/>
              <a:t>the loan. </a:t>
            </a:r>
          </a:p>
          <a:p>
            <a:r>
              <a:rPr lang="en-US" dirty="0" smtClean="0">
                <a:solidFill>
                  <a:srgbClr val="F7901E"/>
                </a:solidFill>
              </a:rPr>
              <a:t>Example: </a:t>
            </a:r>
            <a:r>
              <a:rPr lang="en-US" dirty="0"/>
              <a:t>suppose a business takes out a $5,000, five-year loan at 9 </a:t>
            </a:r>
            <a:r>
              <a:rPr lang="en-US" dirty="0" smtClean="0"/>
              <a:t>%. </a:t>
            </a:r>
            <a:r>
              <a:rPr lang="en-US" dirty="0"/>
              <a:t>The loan </a:t>
            </a:r>
            <a:r>
              <a:rPr lang="en-US" dirty="0" smtClean="0"/>
              <a:t>agreement </a:t>
            </a:r>
            <a:r>
              <a:rPr lang="en-US" dirty="0"/>
              <a:t>calls for the borrower to pay the interest on the loan balance each year and to reduce the loan balance each year by $1,000. Because the loan amount declines by $1,000 each year, it is fully paid in five years. </a:t>
            </a:r>
          </a:p>
          <a:p>
            <a:pPr marL="0" indent="0">
              <a:buNone/>
            </a:pPr>
            <a:endParaRPr lang="en-US" dirty="0"/>
          </a:p>
        </p:txBody>
      </p:sp>
    </p:spTree>
    <p:extLst>
      <p:ext uri="{BB962C8B-B14F-4D97-AF65-F5344CB8AC3E}">
        <p14:creationId xmlns:p14="http://schemas.microsoft.com/office/powerpoint/2010/main" val="2805556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911714"/>
          </a:xfrm>
        </p:spPr>
        <p:txBody>
          <a:bodyPr/>
          <a:lstStyle/>
          <a:p>
            <a:endParaRPr lang="en-US" dirty="0"/>
          </a:p>
        </p:txBody>
      </p:sp>
      <p:sp>
        <p:nvSpPr>
          <p:cNvPr id="3" name="Content Placeholder 2"/>
          <p:cNvSpPr>
            <a:spLocks noGrp="1"/>
          </p:cNvSpPr>
          <p:nvPr>
            <p:ph idx="1"/>
          </p:nvPr>
        </p:nvSpPr>
        <p:spPr>
          <a:xfrm>
            <a:off x="498474" y="1395808"/>
            <a:ext cx="7556313" cy="4730356"/>
          </a:xfrm>
        </p:spPr>
        <p:txBody>
          <a:bodyPr/>
          <a:lstStyle/>
          <a:p>
            <a:r>
              <a:rPr lang="en-US" dirty="0"/>
              <a:t>We can calculate the total payment in each of the remaining years by preparing a simple </a:t>
            </a:r>
            <a:r>
              <a:rPr lang="en-US" i="1" dirty="0"/>
              <a:t>amortization schedule </a:t>
            </a:r>
            <a:r>
              <a:rPr lang="en-US" dirty="0"/>
              <a:t>as follows: </a:t>
            </a:r>
          </a:p>
          <a:p>
            <a:endParaRPr lang="en-US" dirty="0"/>
          </a:p>
        </p:txBody>
      </p:sp>
      <p:pic>
        <p:nvPicPr>
          <p:cNvPr id="4" name="Picture 3" descr="Screen Shot 2016-03-02 at 10.30.51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483067"/>
            <a:ext cx="8915400" cy="3111500"/>
          </a:xfrm>
          <a:prstGeom prst="rect">
            <a:avLst/>
          </a:prstGeom>
        </p:spPr>
      </p:pic>
    </p:spTree>
    <p:extLst>
      <p:ext uri="{BB962C8B-B14F-4D97-AF65-F5344CB8AC3E}">
        <p14:creationId xmlns:p14="http://schemas.microsoft.com/office/powerpoint/2010/main" val="1472204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Notice that in each year, the interest paid is given by the beginning balance multiplied by the interest rate</a:t>
            </a:r>
            <a:r>
              <a:rPr lang="en-US" dirty="0" smtClean="0"/>
              <a:t>.</a:t>
            </a:r>
          </a:p>
          <a:p>
            <a:r>
              <a:rPr lang="en-US" dirty="0" smtClean="0"/>
              <a:t> </a:t>
            </a:r>
            <a:r>
              <a:rPr lang="en-US" dirty="0"/>
              <a:t>Also notice that the beginning balance is given by the ending balance from the previous year. </a:t>
            </a:r>
          </a:p>
          <a:p>
            <a:r>
              <a:rPr lang="en-US" dirty="0"/>
              <a:t>the most common way of amortizing a loan is to have the borrower make a single, fixed payment every period </a:t>
            </a:r>
          </a:p>
          <a:p>
            <a:pPr marL="0" indent="0">
              <a:buNone/>
            </a:pPr>
            <a:r>
              <a:rPr lang="en-US" dirty="0"/>
              <a:t>suppose our five-year, 9 percent, $5,000 loan was amortized this </a:t>
            </a:r>
            <a:r>
              <a:rPr lang="en-US" dirty="0" smtClean="0"/>
              <a:t>way(fixed payment). </a:t>
            </a:r>
            <a:r>
              <a:rPr lang="en-US" dirty="0"/>
              <a:t>How would the amortization schedule look? </a:t>
            </a:r>
          </a:p>
          <a:p>
            <a:endParaRPr lang="en-US" dirty="0"/>
          </a:p>
        </p:txBody>
      </p:sp>
    </p:spTree>
    <p:extLst>
      <p:ext uri="{BB962C8B-B14F-4D97-AF65-F5344CB8AC3E}">
        <p14:creationId xmlns:p14="http://schemas.microsoft.com/office/powerpoint/2010/main" val="2346620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5962"/>
            <a:ext cx="8874125" cy="2462212"/>
          </a:xfrm>
        </p:spPr>
        <p:txBody>
          <a:bodyPr>
            <a:normAutofit/>
          </a:bodyPr>
          <a:lstStyle/>
          <a:p>
            <a:r>
              <a:rPr lang="en-US" dirty="0" smtClean="0"/>
              <a:t>in </a:t>
            </a:r>
            <a:r>
              <a:rPr lang="en-US" dirty="0"/>
              <a:t>the first part of </a:t>
            </a:r>
            <a:r>
              <a:rPr lang="en-US" dirty="0" smtClean="0"/>
              <a:t>Figure, </a:t>
            </a:r>
            <a:r>
              <a:rPr lang="en-US" dirty="0"/>
              <a:t>we show the cash flows on the time line. T</a:t>
            </a:r>
            <a:r>
              <a:rPr lang="en-US" dirty="0" smtClean="0"/>
              <a:t>he </a:t>
            </a:r>
            <a:r>
              <a:rPr lang="en-US" dirty="0"/>
              <a:t>first cash flow occurs today, which we label as time 0. We therefore put $100 at time 0 on the time line. The second $100 cash flow occurs one year from </a:t>
            </a:r>
            <a:r>
              <a:rPr lang="en-US" dirty="0" smtClean="0"/>
              <a:t>today. </a:t>
            </a:r>
            <a:r>
              <a:rPr lang="en-US" dirty="0"/>
              <a:t>In the second part of </a:t>
            </a:r>
            <a:r>
              <a:rPr lang="en-US" dirty="0" smtClean="0"/>
              <a:t>Figure, </a:t>
            </a:r>
            <a:r>
              <a:rPr lang="en-US" dirty="0"/>
              <a:t>we calculate the future values one period at a time to come up with the final $224.64. </a:t>
            </a:r>
          </a:p>
        </p:txBody>
      </p:sp>
      <p:pic>
        <p:nvPicPr>
          <p:cNvPr id="4" name="Content Placeholder 3"/>
          <p:cNvPicPr>
            <a:picLocks noChangeAspect="1"/>
          </p:cNvPicPr>
          <p:nvPr/>
        </p:nvPicPr>
        <p:blipFill>
          <a:blip r:embed="rId2"/>
          <a:srcRect t="-10068" b="-10068"/>
          <a:stretch>
            <a:fillRect/>
          </a:stretch>
        </p:blipFill>
        <p:spPr>
          <a:xfrm>
            <a:off x="635000" y="3651250"/>
            <a:ext cx="7908925" cy="3346451"/>
          </a:xfrm>
          <a:prstGeom prst="rect">
            <a:avLst/>
          </a:prstGeom>
        </p:spPr>
      </p:pic>
    </p:spTree>
    <p:extLst>
      <p:ext uri="{BB962C8B-B14F-4D97-AF65-F5344CB8AC3E}">
        <p14:creationId xmlns:p14="http://schemas.microsoft.com/office/powerpoint/2010/main" val="2464682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 first need to determine the payment. From our discussion earlier in the chapter, we know that this loan’s cash flows are in the form of an ordinary annuity. In this case, we can solve for the payment as follows: </a:t>
            </a:r>
            <a:endParaRPr lang="en-US" dirty="0" smtClean="0"/>
          </a:p>
          <a:p>
            <a:endParaRPr lang="en-US" dirty="0"/>
          </a:p>
        </p:txBody>
      </p:sp>
      <p:pic>
        <p:nvPicPr>
          <p:cNvPr id="4" name="Picture 3" descr="Screen Shot 2016-03-02 at 10.34.05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7488" y="3429000"/>
            <a:ext cx="5029200" cy="2235200"/>
          </a:xfrm>
          <a:prstGeom prst="rect">
            <a:avLst/>
          </a:prstGeom>
        </p:spPr>
      </p:pic>
    </p:spTree>
    <p:extLst>
      <p:ext uri="{BB962C8B-B14F-4D97-AF65-F5344CB8AC3E}">
        <p14:creationId xmlns:p14="http://schemas.microsoft.com/office/powerpoint/2010/main" val="66254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23689"/>
          </a:xfrm>
        </p:spPr>
        <p:txBody>
          <a:bodyPr/>
          <a:lstStyle/>
          <a:p>
            <a:endParaRPr lang="en-US" dirty="0"/>
          </a:p>
        </p:txBody>
      </p:sp>
      <p:sp>
        <p:nvSpPr>
          <p:cNvPr id="3" name="Content Placeholder 2"/>
          <p:cNvSpPr>
            <a:spLocks noGrp="1"/>
          </p:cNvSpPr>
          <p:nvPr>
            <p:ph idx="1"/>
          </p:nvPr>
        </p:nvSpPr>
        <p:spPr>
          <a:xfrm>
            <a:off x="498474" y="1747902"/>
            <a:ext cx="7556313" cy="4378261"/>
          </a:xfrm>
        </p:spPr>
        <p:txBody>
          <a:bodyPr/>
          <a:lstStyle/>
          <a:p>
            <a:r>
              <a:rPr lang="en-US" dirty="0"/>
              <a:t>The borrower will therefore make five equal payments of $1,285.46 </a:t>
            </a:r>
          </a:p>
          <a:p>
            <a:endParaRPr lang="en-US" dirty="0"/>
          </a:p>
        </p:txBody>
      </p:sp>
      <p:pic>
        <p:nvPicPr>
          <p:cNvPr id="4" name="Picture 3" descr="Screen Shot 2016-03-02 at 10.35.36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7000" y="2811463"/>
            <a:ext cx="8890000" cy="3314700"/>
          </a:xfrm>
          <a:prstGeom prst="rect">
            <a:avLst/>
          </a:prstGeom>
        </p:spPr>
      </p:pic>
    </p:spTree>
    <p:extLst>
      <p:ext uri="{BB962C8B-B14F-4D97-AF65-F5344CB8AC3E}">
        <p14:creationId xmlns:p14="http://schemas.microsoft.com/office/powerpoint/2010/main" val="501228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a:xfrm>
            <a:off x="498474" y="1270058"/>
            <a:ext cx="7556313" cy="4856105"/>
          </a:xfrm>
        </p:spPr>
        <p:txBody>
          <a:bodyPr/>
          <a:lstStyle/>
          <a:p>
            <a:r>
              <a:rPr lang="en-US" dirty="0"/>
              <a:t> Which one of these statements related to growing annuities and perpetuities is correct? </a:t>
            </a:r>
            <a:br>
              <a:rPr lang="en-US" dirty="0"/>
            </a:br>
            <a:r>
              <a:rPr lang="en-US" dirty="0"/>
              <a:t>A. The cash flow used in the growing annuity formula is the initial cash flow at time zero.</a:t>
            </a:r>
            <a:br>
              <a:rPr lang="en-US" dirty="0"/>
            </a:br>
            <a:r>
              <a:rPr lang="en-US" dirty="0"/>
              <a:t>B. Growth rates cannot be applied to perpetuities if you wish to compute the present value.</a:t>
            </a:r>
            <a:br>
              <a:rPr lang="en-US" dirty="0"/>
            </a:br>
            <a:r>
              <a:rPr lang="en-US" dirty="0"/>
              <a:t>C. The future value of an annuity will decrease if the growth rate is increased.</a:t>
            </a:r>
            <a:br>
              <a:rPr lang="en-US" dirty="0"/>
            </a:br>
            <a:r>
              <a:rPr lang="en-US" dirty="0"/>
              <a:t>D. An increase in the rate of growth will decrease the present value of an annuity.</a:t>
            </a:r>
            <a:br>
              <a:rPr lang="en-US" dirty="0"/>
            </a:br>
            <a:r>
              <a:rPr lang="en-US" b="1" u="sng" dirty="0"/>
              <a:t>E.</a:t>
            </a:r>
            <a:r>
              <a:rPr lang="en-US" dirty="0"/>
              <a:t> The present value of a growing perpetuity will decrease if the discount rate is increased.</a:t>
            </a:r>
          </a:p>
          <a:p>
            <a:endParaRPr lang="en-US" dirty="0"/>
          </a:p>
        </p:txBody>
      </p:sp>
    </p:spTree>
    <p:extLst>
      <p:ext uri="{BB962C8B-B14F-4D97-AF65-F5344CB8AC3E}">
        <p14:creationId xmlns:p14="http://schemas.microsoft.com/office/powerpoint/2010/main" val="8904759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a:t> Your grandmother is gifting you $100 a month for four years while you attend college to earn your bachelor's degree. At a 5.5 percent discount rate, what are these payments worth to you on the day you enter college? </a:t>
            </a:r>
            <a:br>
              <a:rPr lang="en-US" dirty="0"/>
            </a:br>
            <a:r>
              <a:rPr lang="en-US" dirty="0"/>
              <a:t>A. $4,201.16</a:t>
            </a:r>
            <a:br>
              <a:rPr lang="en-US" dirty="0"/>
            </a:br>
            <a:r>
              <a:rPr lang="en-US" b="1" u="sng" dirty="0"/>
              <a:t>B.</a:t>
            </a:r>
            <a:r>
              <a:rPr lang="en-US" dirty="0"/>
              <a:t> $4,299.88</a:t>
            </a:r>
            <a:br>
              <a:rPr lang="en-US" dirty="0"/>
            </a:br>
            <a:r>
              <a:rPr lang="en-US" dirty="0"/>
              <a:t>C. $4,509.19</a:t>
            </a:r>
            <a:br>
              <a:rPr lang="en-US" dirty="0"/>
            </a:br>
            <a:r>
              <a:rPr lang="en-US" dirty="0"/>
              <a:t>D. $4,608.87</a:t>
            </a:r>
            <a:br>
              <a:rPr lang="en-US" dirty="0"/>
            </a:br>
            <a:r>
              <a:rPr lang="en-US" dirty="0"/>
              <a:t>E. $4,800.00 </a:t>
            </a:r>
          </a:p>
        </p:txBody>
      </p:sp>
    </p:spTree>
    <p:extLst>
      <p:ext uri="{BB962C8B-B14F-4D97-AF65-F5344CB8AC3E}">
        <p14:creationId xmlns:p14="http://schemas.microsoft.com/office/powerpoint/2010/main" val="3023288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sz="1600" dirty="0"/>
              <a:t>The Design Team just decided to save $1,500 a month for the next 5 years as a safety net for recessionary periods. The money will be set aside in a separate savings account which pays 4.5 percent interest compounded monthly. The first deposit will be made today. What would today's deposit amount have to be if the firm opted for one lump sum deposit today that would yield the same amount of savings as the monthly deposits after 5 years? </a:t>
            </a:r>
            <a:br>
              <a:rPr lang="en-US" sz="1600" dirty="0"/>
            </a:br>
            <a:r>
              <a:rPr lang="en-US" sz="1600" dirty="0"/>
              <a:t>A. $80,459.07</a:t>
            </a:r>
            <a:br>
              <a:rPr lang="en-US" sz="1600" dirty="0"/>
            </a:br>
            <a:r>
              <a:rPr lang="en-US" sz="1600" b="1" u="sng" dirty="0"/>
              <a:t>B.</a:t>
            </a:r>
            <a:r>
              <a:rPr lang="en-US" sz="1600" dirty="0"/>
              <a:t> $80,760.79</a:t>
            </a:r>
            <a:br>
              <a:rPr lang="en-US" sz="1600" dirty="0"/>
            </a:br>
            <a:r>
              <a:rPr lang="en-US" sz="1600" dirty="0"/>
              <a:t>C. $81,068.18</a:t>
            </a:r>
            <a:br>
              <a:rPr lang="en-US" sz="1600" dirty="0"/>
            </a:br>
            <a:r>
              <a:rPr lang="en-US" sz="1600" dirty="0"/>
              <a:t>D. $81,333.33</a:t>
            </a:r>
            <a:br>
              <a:rPr lang="en-US" sz="1600" dirty="0"/>
            </a:br>
            <a:r>
              <a:rPr lang="en-US" sz="1600" dirty="0"/>
              <a:t>E. $81,548.20</a:t>
            </a:r>
          </a:p>
          <a:p>
            <a:endParaRPr lang="en-US" dirty="0"/>
          </a:p>
        </p:txBody>
      </p:sp>
    </p:spTree>
    <p:extLst>
      <p:ext uri="{BB962C8B-B14F-4D97-AF65-F5344CB8AC3E}">
        <p14:creationId xmlns:p14="http://schemas.microsoft.com/office/powerpoint/2010/main" val="104069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0" y="1863725"/>
            <a:ext cx="8229600" cy="4994275"/>
          </a:xfrm>
        </p:spPr>
        <p:txBody>
          <a:bodyPr>
            <a:normAutofit fontScale="77500" lnSpcReduction="20000"/>
          </a:bodyPr>
          <a:lstStyle/>
          <a:p>
            <a:r>
              <a:rPr lang="en-US" b="1" dirty="0"/>
              <a:t>You think you will be able to deposit $4,000 at the end of each of the next three years in a bank account paying 8 percent interest. You currently have $7,000 in the account. How much will you have in three years? In four years? </a:t>
            </a:r>
          </a:p>
          <a:p>
            <a:r>
              <a:rPr lang="en-US" dirty="0"/>
              <a:t>At the end of the first year, you will have: </a:t>
            </a:r>
            <a:endParaRPr lang="en-US" dirty="0" smtClean="0"/>
          </a:p>
          <a:p>
            <a:pPr marL="114300" indent="0">
              <a:buNone/>
            </a:pPr>
            <a:r>
              <a:rPr lang="en-US" dirty="0"/>
              <a:t>	</a:t>
            </a:r>
            <a:r>
              <a:rPr lang="en-US" dirty="0" smtClean="0"/>
              <a:t>$7,000*1.08+4,000=$</a:t>
            </a:r>
            <a:r>
              <a:rPr lang="en-US" dirty="0"/>
              <a:t>11,560 </a:t>
            </a:r>
          </a:p>
          <a:p>
            <a:r>
              <a:rPr lang="en-US" dirty="0"/>
              <a:t>At the end of the second year, you will have: </a:t>
            </a:r>
            <a:endParaRPr lang="en-US" dirty="0" smtClean="0"/>
          </a:p>
          <a:p>
            <a:pPr marL="114300" indent="0">
              <a:buNone/>
            </a:pPr>
            <a:r>
              <a:rPr lang="en-US" dirty="0"/>
              <a:t>	</a:t>
            </a:r>
            <a:r>
              <a:rPr lang="en-US" dirty="0" smtClean="0"/>
              <a:t>$11,560*1.08+4,000=$</a:t>
            </a:r>
            <a:r>
              <a:rPr lang="en-US" dirty="0"/>
              <a:t>16,484.80 </a:t>
            </a:r>
          </a:p>
          <a:p>
            <a:r>
              <a:rPr lang="en-US" dirty="0"/>
              <a:t>Repeating this for the third year gives</a:t>
            </a:r>
            <a:r>
              <a:rPr lang="en-US" dirty="0" smtClean="0"/>
              <a:t>:</a:t>
            </a:r>
          </a:p>
          <a:p>
            <a:pPr marL="114300" indent="0">
              <a:buNone/>
            </a:pPr>
            <a:r>
              <a:rPr lang="en-US" dirty="0"/>
              <a:t>	</a:t>
            </a:r>
            <a:r>
              <a:rPr lang="en-US" dirty="0" smtClean="0"/>
              <a:t> </a:t>
            </a:r>
            <a:r>
              <a:rPr lang="en-US" dirty="0"/>
              <a:t>$</a:t>
            </a:r>
            <a:r>
              <a:rPr lang="en-US" dirty="0" smtClean="0"/>
              <a:t>16,484.80*1.08+4,000=$</a:t>
            </a:r>
            <a:r>
              <a:rPr lang="en-US" dirty="0"/>
              <a:t>21,803.58 </a:t>
            </a:r>
          </a:p>
          <a:p>
            <a:r>
              <a:rPr lang="en-US" dirty="0"/>
              <a:t>Therefore, you will have $21,803.58 in three years. If you leave this on deposit for one more year (and don’t add to it), at the end of the fourth year, you’ll have: </a:t>
            </a:r>
          </a:p>
          <a:p>
            <a:r>
              <a:rPr lang="en-US" dirty="0"/>
              <a:t>$</a:t>
            </a:r>
            <a:r>
              <a:rPr lang="en-US" dirty="0" smtClean="0"/>
              <a:t>21,803.58*1.08 </a:t>
            </a:r>
            <a:r>
              <a:rPr lang="en-US" dirty="0" smtClean="0"/>
              <a:t>=$</a:t>
            </a:r>
            <a:r>
              <a:rPr lang="en-US" dirty="0"/>
              <a:t>23,547.87 </a:t>
            </a:r>
          </a:p>
          <a:p>
            <a:endParaRPr lang="en-US" dirty="0"/>
          </a:p>
        </p:txBody>
      </p:sp>
    </p:spTree>
    <p:extLst>
      <p:ext uri="{BB962C8B-B14F-4D97-AF65-F5344CB8AC3E}">
        <p14:creationId xmlns:p14="http://schemas.microsoft.com/office/powerpoint/2010/main" val="84096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first $100 is on deposit for two years at 8 percent, so its future value is: </a:t>
            </a:r>
          </a:p>
          <a:p>
            <a:pPr marL="114300" indent="0">
              <a:buNone/>
            </a:pPr>
            <a:r>
              <a:rPr lang="en-US" dirty="0" smtClean="0"/>
              <a:t>	$</a:t>
            </a:r>
            <a:r>
              <a:rPr lang="en-US" dirty="0" smtClean="0"/>
              <a:t>100*1.08² =$</a:t>
            </a:r>
            <a:r>
              <a:rPr lang="en-US" dirty="0"/>
              <a:t>100 </a:t>
            </a:r>
            <a:r>
              <a:rPr lang="en-US" dirty="0" smtClean="0"/>
              <a:t>*</a:t>
            </a:r>
            <a:r>
              <a:rPr lang="en-US" dirty="0" smtClean="0"/>
              <a:t>1.1664=$</a:t>
            </a:r>
            <a:r>
              <a:rPr lang="en-US" dirty="0"/>
              <a:t>116.64</a:t>
            </a:r>
            <a:br>
              <a:rPr lang="en-US" dirty="0"/>
            </a:br>
            <a:r>
              <a:rPr lang="en-US" dirty="0"/>
              <a:t>The second $100 is on deposit for one year at 8 percent, and its future value is thus: </a:t>
            </a:r>
          </a:p>
          <a:p>
            <a:pPr marL="114300" indent="0">
              <a:buNone/>
            </a:pPr>
            <a:r>
              <a:rPr lang="en-US" dirty="0" smtClean="0"/>
              <a:t>	$</a:t>
            </a:r>
            <a:r>
              <a:rPr lang="en-US" dirty="0"/>
              <a:t>100 </a:t>
            </a:r>
            <a:r>
              <a:rPr lang="en-US" dirty="0" smtClean="0"/>
              <a:t> </a:t>
            </a:r>
            <a:r>
              <a:rPr lang="en-US" dirty="0" smtClean="0"/>
              <a:t>*1.08</a:t>
            </a:r>
            <a:r>
              <a:rPr lang="en-US" dirty="0" smtClean="0"/>
              <a:t>= </a:t>
            </a:r>
            <a:r>
              <a:rPr lang="en-US" dirty="0"/>
              <a:t>$108</a:t>
            </a:r>
            <a:br>
              <a:rPr lang="en-US" dirty="0"/>
            </a:br>
            <a:r>
              <a:rPr lang="en-US" dirty="0"/>
              <a:t>The total future value, as we previously calculated, is equal to the sum of these two future </a:t>
            </a:r>
          </a:p>
          <a:p>
            <a:pPr marL="114300" indent="0">
              <a:buNone/>
            </a:pPr>
            <a:r>
              <a:rPr lang="en-US" dirty="0"/>
              <a:t>values: </a:t>
            </a:r>
          </a:p>
          <a:p>
            <a:pPr marL="114300" indent="0">
              <a:buNone/>
            </a:pPr>
            <a:r>
              <a:rPr lang="en-US" dirty="0" smtClean="0"/>
              <a:t>	$</a:t>
            </a:r>
            <a:r>
              <a:rPr lang="en-US" dirty="0"/>
              <a:t>116.64 </a:t>
            </a:r>
            <a:r>
              <a:rPr lang="en-US" dirty="0" smtClean="0"/>
              <a:t>+</a:t>
            </a:r>
            <a:r>
              <a:rPr lang="en-US" dirty="0" smtClean="0"/>
              <a:t>108 </a:t>
            </a:r>
            <a:r>
              <a:rPr lang="en-US" dirty="0" smtClean="0"/>
              <a:t>=$</a:t>
            </a:r>
            <a:r>
              <a:rPr lang="en-US" dirty="0"/>
              <a:t>224.64 </a:t>
            </a:r>
          </a:p>
          <a:p>
            <a:endParaRPr lang="en-US" dirty="0"/>
          </a:p>
        </p:txBody>
      </p:sp>
    </p:spTree>
    <p:extLst>
      <p:ext uri="{BB962C8B-B14F-4D97-AF65-F5344CB8AC3E}">
        <p14:creationId xmlns:p14="http://schemas.microsoft.com/office/powerpoint/2010/main" val="343218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 are two ways to calculate future values for multiple cash flows: </a:t>
            </a:r>
            <a:endParaRPr lang="en-US" dirty="0" smtClean="0"/>
          </a:p>
          <a:p>
            <a:r>
              <a:rPr lang="en-US" dirty="0" smtClean="0"/>
              <a:t>(</a:t>
            </a:r>
            <a:r>
              <a:rPr lang="en-US" dirty="0"/>
              <a:t>1) Compound the accumulated balance forward one year at a </a:t>
            </a:r>
            <a:r>
              <a:rPr lang="en-US" dirty="0" smtClean="0"/>
              <a:t>time.</a:t>
            </a:r>
          </a:p>
          <a:p>
            <a:r>
              <a:rPr lang="en-US" dirty="0" smtClean="0"/>
              <a:t>(</a:t>
            </a:r>
            <a:r>
              <a:rPr lang="en-US" dirty="0"/>
              <a:t>2) calculate the future value of each cash flow first and then add them up. </a:t>
            </a:r>
            <a:endParaRPr lang="en-US" dirty="0" smtClean="0"/>
          </a:p>
          <a:p>
            <a:r>
              <a:rPr lang="en-US" dirty="0" smtClean="0"/>
              <a:t>Both </a:t>
            </a:r>
            <a:r>
              <a:rPr lang="en-US" dirty="0"/>
              <a:t>give the same </a:t>
            </a:r>
            <a:r>
              <a:rPr lang="en-US" dirty="0" smtClean="0"/>
              <a:t>answer.</a:t>
            </a:r>
            <a:endParaRPr lang="en-US" dirty="0"/>
          </a:p>
          <a:p>
            <a:endParaRPr lang="en-US" dirty="0"/>
          </a:p>
        </p:txBody>
      </p:sp>
    </p:spTree>
    <p:extLst>
      <p:ext uri="{BB962C8B-B14F-4D97-AF65-F5344CB8AC3E}">
        <p14:creationId xmlns:p14="http://schemas.microsoft.com/office/powerpoint/2010/main" val="3554815783"/>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Advantage.thmx</Template>
  <TotalTime>527</TotalTime>
  <Words>4950</Words>
  <Application>Microsoft Office PowerPoint</Application>
  <PresentationFormat>On-screen Show (4:3)</PresentationFormat>
  <Paragraphs>363</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Advantage</vt:lpstr>
      <vt:lpstr>DISCOUNTED CASH FLOW VALUATION </vt:lpstr>
      <vt:lpstr>introduction</vt:lpstr>
      <vt:lpstr>6.1 Future and Present Values of Multiple Cash Flows </vt:lpstr>
      <vt:lpstr>FUTURE VALUE WITH MULTIPLE CASH FLOWS </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Example </vt:lpstr>
      <vt:lpstr>PowerPoint Presentation</vt:lpstr>
      <vt:lpstr>PowerPoint Presentation</vt:lpstr>
      <vt:lpstr>PRESENT VALUE WITH MULTIPLE CASH FLOWS </vt:lpstr>
      <vt:lpstr>PowerPoint Presentation</vt:lpstr>
      <vt:lpstr>PowerPoint Presentation</vt:lpstr>
      <vt:lpstr>PowerPoint Presentation</vt:lpstr>
      <vt:lpstr>PowerPoint Presentation</vt:lpstr>
      <vt:lpstr>PowerPoint Presentation</vt:lpstr>
      <vt:lpstr>example</vt:lpstr>
      <vt:lpstr>EXAMPLE</vt:lpstr>
      <vt:lpstr>PowerPoint Presentation</vt:lpstr>
      <vt:lpstr>A NOTE ABOUT CASH FLOW TIMING </vt:lpstr>
      <vt:lpstr>PowerPoint Presentation</vt:lpstr>
      <vt:lpstr>PowerPoint Presentation</vt:lpstr>
      <vt:lpstr>6.2 Valuing Level Cash Flows: Annuities and Perpetuities </vt:lpstr>
      <vt:lpstr>PRESENT VALUE FOR ANNUITY CASH FLOWS  </vt:lpstr>
      <vt:lpstr>PowerPoint Presentation</vt:lpstr>
      <vt:lpstr>PowerPoint Presentation</vt:lpstr>
      <vt:lpstr>example</vt:lpstr>
      <vt:lpstr>PowerPoint Presentation</vt:lpstr>
      <vt:lpstr>PowerPoint Presentation</vt:lpstr>
      <vt:lpstr>Finding the number of periods</vt:lpstr>
      <vt:lpstr>Finding the Rate  </vt:lpstr>
      <vt:lpstr>Finding the Rate</vt:lpstr>
      <vt:lpstr>FUTURE VALUE FOR ANNUITIES  </vt:lpstr>
      <vt:lpstr>Annuity Due</vt:lpstr>
      <vt:lpstr>Annuity Due</vt:lpstr>
      <vt:lpstr>PERPETUITIES  </vt:lpstr>
      <vt:lpstr>Perpetuity – Proffered Stock</vt:lpstr>
      <vt:lpstr>GROWING ANNUITIES AND PERPETUITIES  </vt:lpstr>
      <vt:lpstr>Example- Growing Annuity/perpetuity </vt:lpstr>
      <vt:lpstr>Comparing Rates  </vt:lpstr>
      <vt:lpstr>Comparing Rates </vt:lpstr>
      <vt:lpstr>CALCULATING AND COMPARING EFFECTIVE ANNUAL RATES  </vt:lpstr>
      <vt:lpstr>PowerPoint Presentation</vt:lpstr>
      <vt:lpstr>EAR Example </vt:lpstr>
      <vt:lpstr>PowerPoint Presentation</vt:lpstr>
      <vt:lpstr>PowerPoint Presentation</vt:lpstr>
      <vt:lpstr>Example</vt:lpstr>
      <vt:lpstr>Taking the EAR to The Limit</vt:lpstr>
      <vt:lpstr>Loan Types and Loan Amortization  </vt:lpstr>
      <vt:lpstr>PowerPoint Presentation</vt:lpstr>
      <vt:lpstr>INTEREST-ONLY LOANS  </vt:lpstr>
      <vt:lpstr>AMORTIZED LOANS  </vt:lpstr>
      <vt:lpstr>PowerPoint Presentation</vt:lpstr>
      <vt:lpstr>PowerPoint Presentation</vt:lpstr>
      <vt:lpstr>PowerPoint Presentation</vt:lpstr>
      <vt:lpstr>PowerPoint Presentation</vt:lpstr>
      <vt:lpstr>Review </vt:lpstr>
      <vt:lpstr>Review</vt:lpstr>
      <vt:lpstr>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DISCOUNTED CASH FLOW VALUATION</dc:title>
  <dc:creator>Me Stc</dc:creator>
  <cp:lastModifiedBy>Noha</cp:lastModifiedBy>
  <cp:revision>52</cp:revision>
  <cp:lastPrinted>2016-03-02T19:25:25Z</cp:lastPrinted>
  <dcterms:created xsi:type="dcterms:W3CDTF">2016-02-22T11:53:18Z</dcterms:created>
  <dcterms:modified xsi:type="dcterms:W3CDTF">2017-03-28T17:34:56Z</dcterms:modified>
</cp:coreProperties>
</file>