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esh, Anandan" initials="SA" lastIdx="2" clrIdx="0">
    <p:extLst>
      <p:ext uri="{19B8F6BF-5375-455C-9EA6-DF929625EA0E}">
        <p15:presenceInfo xmlns:p15="http://schemas.microsoft.com/office/powerpoint/2012/main" userId="S-1-5-21-2752970185-40930380-1894245210-2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33"/>
    <a:srgbClr val="18293A"/>
    <a:srgbClr val="00A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19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BE231-3047-46CC-8EB7-0A9C6A23B5E3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D405B-D0BD-49FD-B9CE-587CD7BE63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38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9C7B-D5A1-4F4F-81D6-26274366EFEE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C9930-0A10-4D51-BF8B-58A66CF9DE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Figure 5.1 The seven elements of the marketing mix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97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Figure 5.2 Zip’s law, showing decrease in popularity of items within an ordered sequence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8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5.3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mySupermarket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aggregator (www.mysupermarket.co.uk)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55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Figure 5.4 Price elasticity of demand for relatively elastic product</a:t>
            </a:r>
          </a:p>
          <a:p>
            <a:pPr algn="l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2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Figure 5.5 Price elasticity of demand for a relatively inelastic product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4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Table 5.2 The main elements of the promotional mix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59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86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5.9 Changes in retail revenue in the US music industry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15616" y="4077072"/>
            <a:ext cx="3528392" cy="1944216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03800" y="3860800"/>
            <a:ext cx="3240088" cy="223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8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buClr>
                <a:srgbClr val="EA5633"/>
              </a:buCl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2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2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7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2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29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defRPr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2019, 2016, 2012</a:t>
            </a:r>
            <a:r>
              <a:rPr lang="en-US" alt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Pearson Education, Inc. All Rights Reserved</a:t>
            </a:r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A4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8293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829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829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829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829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5782"/>
            <a:ext cx="3336811" cy="4536504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3573016"/>
            <a:ext cx="40097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Chapter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Digital media and the </a:t>
            </a:r>
            <a:r>
              <a:rPr lang="en-US" sz="2200" dirty="0" smtClean="0">
                <a:solidFill>
                  <a:srgbClr val="000000"/>
                </a:solidFill>
              </a:rPr>
              <a:t>marketing mix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2013894"/>
            <a:ext cx="41487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2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Digital marketing strategy development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6024" y="14759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BA4"/>
                </a:solidFill>
              </a:rPr>
              <a:t>DIGITAL MARKETING</a:t>
            </a:r>
            <a:br>
              <a:rPr lang="en-GB" b="1" dirty="0">
                <a:solidFill>
                  <a:srgbClr val="007BA4"/>
                </a:solidFill>
              </a:rPr>
            </a:br>
            <a:r>
              <a:rPr lang="en-GB" sz="2700" b="1" dirty="0">
                <a:solidFill>
                  <a:srgbClr val="007BA4"/>
                </a:solidFill>
              </a:rPr>
              <a:t>STRATEGY, IMPLEMENTATION AND </a:t>
            </a:r>
            <a:r>
              <a:rPr lang="en-GB" sz="2700" b="1" dirty="0" smtClean="0">
                <a:solidFill>
                  <a:srgbClr val="007BA4"/>
                </a:solidFill>
              </a:rPr>
              <a:t>PRACTICE</a:t>
            </a:r>
            <a:br>
              <a:rPr lang="en-GB" sz="2700" b="1" dirty="0" smtClean="0">
                <a:solidFill>
                  <a:srgbClr val="007BA4"/>
                </a:solidFill>
              </a:rPr>
            </a:br>
            <a:r>
              <a:rPr lang="en-GB" sz="2700" dirty="0" smtClean="0">
                <a:solidFill>
                  <a:srgbClr val="007BA4"/>
                </a:solidFill>
              </a:rPr>
              <a:t>Seventh Edition</a:t>
            </a:r>
            <a:endParaRPr lang="en-GB" sz="2700" b="1" dirty="0">
              <a:solidFill>
                <a:srgbClr val="007B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234473"/>
            <a:ext cx="9052560" cy="78068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Figure 5.6 Alternative pricing mechanisms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42" y="1281286"/>
            <a:ext cx="5679316" cy="4949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5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908" y="285700"/>
            <a:ext cx="1628184" cy="64519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Place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12776"/>
            <a:ext cx="4042792" cy="1900808"/>
          </a:xfrm>
        </p:spPr>
        <p:txBody>
          <a:bodyPr/>
          <a:lstStyle/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Place of purchase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New channel structures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Channel conflicts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Virtual organisations</a:t>
            </a:r>
          </a:p>
          <a:p>
            <a:pPr>
              <a:buClr>
                <a:srgbClr val="007BA4"/>
              </a:buClr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92896"/>
            <a:ext cx="2808312" cy="314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2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898" y="260648"/>
            <a:ext cx="2622205" cy="709714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Promotion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982011"/>
              </p:ext>
            </p:extLst>
          </p:nvPr>
        </p:nvGraphicFramePr>
        <p:xfrm>
          <a:off x="683568" y="1535784"/>
          <a:ext cx="7992888" cy="4343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Communications </a:t>
                      </a:r>
                      <a:r>
                        <a:rPr lang="en-GB" sz="1600" dirty="0"/>
                        <a:t>Tool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Online implementation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Advertising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  <a:p>
                      <a:r>
                        <a:rPr lang="en-GB" sz="1100" dirty="0" smtClean="0"/>
                        <a:t>Selling</a:t>
                      </a:r>
                    </a:p>
                    <a:p>
                      <a:endParaRPr lang="en-GB" sz="1100" dirty="0" smtClean="0"/>
                    </a:p>
                    <a:p>
                      <a:endParaRPr lang="en-GB" sz="1100" dirty="0"/>
                    </a:p>
                    <a:p>
                      <a:r>
                        <a:rPr lang="en-GB" sz="1100" dirty="0"/>
                        <a:t>Sales</a:t>
                      </a:r>
                      <a:r>
                        <a:rPr lang="en-GB" sz="1100" baseline="0" dirty="0"/>
                        <a:t> </a:t>
                      </a:r>
                      <a:r>
                        <a:rPr lang="en-GB" sz="1100" baseline="0" dirty="0" smtClean="0"/>
                        <a:t>promotion</a:t>
                      </a:r>
                    </a:p>
                    <a:p>
                      <a:endParaRPr lang="en-GB" sz="1100" baseline="0" dirty="0"/>
                    </a:p>
                    <a:p>
                      <a:r>
                        <a:rPr lang="en-GB" sz="1100" baseline="0" dirty="0"/>
                        <a:t>Public </a:t>
                      </a:r>
                      <a:r>
                        <a:rPr lang="en-GB" sz="1100" baseline="0" dirty="0" smtClean="0"/>
                        <a:t>relations</a:t>
                      </a:r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/>
                    </a:p>
                    <a:p>
                      <a:r>
                        <a:rPr lang="en-GB" sz="1100" baseline="0" dirty="0" smtClean="0"/>
                        <a:t>Sponsorship</a:t>
                      </a:r>
                    </a:p>
                    <a:p>
                      <a:endParaRPr lang="en-GB" sz="1100" baseline="0" dirty="0"/>
                    </a:p>
                    <a:p>
                      <a:r>
                        <a:rPr lang="en-GB" sz="1100" baseline="0" dirty="0"/>
                        <a:t>Direct mail </a:t>
                      </a:r>
                      <a:endParaRPr lang="en-GB" sz="1100" baseline="0" dirty="0" smtClean="0"/>
                    </a:p>
                    <a:p>
                      <a:endParaRPr lang="en-GB" sz="1100" baseline="0" dirty="0"/>
                    </a:p>
                    <a:p>
                      <a:r>
                        <a:rPr lang="en-GB" sz="1100" baseline="0" dirty="0" smtClean="0"/>
                        <a:t>Exhibitions</a:t>
                      </a:r>
                    </a:p>
                    <a:p>
                      <a:endParaRPr lang="en-GB" sz="1100" baseline="0" dirty="0"/>
                    </a:p>
                    <a:p>
                      <a:r>
                        <a:rPr lang="en-GB" sz="1100" baseline="0" dirty="0" smtClean="0"/>
                        <a:t>Merchandising</a:t>
                      </a:r>
                    </a:p>
                    <a:p>
                      <a:endParaRPr lang="en-GB" sz="1100" baseline="0" dirty="0" smtClean="0"/>
                    </a:p>
                    <a:p>
                      <a:endParaRPr lang="en-GB" sz="1100" baseline="0" dirty="0"/>
                    </a:p>
                    <a:p>
                      <a:r>
                        <a:rPr lang="en-GB" sz="1100" baseline="0" dirty="0"/>
                        <a:t>Packaging </a:t>
                      </a:r>
                      <a:endParaRPr lang="en-GB" sz="1100" baseline="0" dirty="0" smtClean="0"/>
                    </a:p>
                    <a:p>
                      <a:endParaRPr lang="en-GB" sz="1100" baseline="0" dirty="0"/>
                    </a:p>
                    <a:p>
                      <a:r>
                        <a:rPr lang="en-GB" sz="1100" baseline="0" dirty="0"/>
                        <a:t>Word of mouth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Interactive display ads, pay-per-click search advertising, targeted ads in social networks</a:t>
                      </a:r>
                    </a:p>
                    <a:p>
                      <a:endParaRPr lang="en-GB" sz="1100" baseline="0" dirty="0" smtClean="0"/>
                    </a:p>
                    <a:p>
                      <a:r>
                        <a:rPr lang="en-US" sz="1100" baseline="0" dirty="0" smtClean="0"/>
                        <a:t>Virtual sales staff, site merchandising, assisted selling (including </a:t>
                      </a:r>
                      <a:r>
                        <a:rPr lang="en-US" sz="1100" baseline="0" dirty="0" err="1" smtClean="0"/>
                        <a:t>livechat</a:t>
                      </a:r>
                      <a:r>
                        <a:rPr lang="en-US" sz="1100" baseline="0" dirty="0" smtClean="0"/>
                        <a:t>) and affiliate marketing</a:t>
                      </a:r>
                    </a:p>
                    <a:p>
                      <a:endParaRPr lang="en-GB" sz="1100" baseline="0" dirty="0" smtClean="0"/>
                    </a:p>
                    <a:p>
                      <a:r>
                        <a:rPr lang="en-US" sz="1100" baseline="0" dirty="0" smtClean="0"/>
                        <a:t>Incentives such as coupons, rewards, online loyalty schemes</a:t>
                      </a:r>
                    </a:p>
                    <a:p>
                      <a:endParaRPr lang="en-GB" sz="1100" baseline="0" dirty="0" smtClean="0"/>
                    </a:p>
                    <a:p>
                      <a:r>
                        <a:rPr lang="en-US" sz="1100" baseline="0" dirty="0" smtClean="0"/>
                        <a:t>Online PR and influencer outreach, blogs, e-newsletters, newsletters, social networks, links and viral campaigns</a:t>
                      </a:r>
                    </a:p>
                    <a:p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Sponsoring an online event, site or service</a:t>
                      </a:r>
                    </a:p>
                    <a:p>
                      <a:endParaRPr lang="en-GB" sz="1100" baseline="0" dirty="0" smtClean="0"/>
                    </a:p>
                    <a:p>
                      <a:r>
                        <a:rPr lang="en-US" sz="1100" baseline="0" dirty="0" smtClean="0"/>
                        <a:t>Opt-in email using e-newsletters and focused ‘</a:t>
                      </a:r>
                      <a:r>
                        <a:rPr lang="en-US" sz="1100" baseline="0" dirty="0" err="1" smtClean="0"/>
                        <a:t>solus</a:t>
                      </a:r>
                      <a:r>
                        <a:rPr lang="en-US" sz="1100" baseline="0" dirty="0" smtClean="0"/>
                        <a:t>’ emails</a:t>
                      </a:r>
                    </a:p>
                    <a:p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Webinars, virtual exhibitions and white-paper distribution</a:t>
                      </a:r>
                    </a:p>
                    <a:p>
                      <a:endParaRPr lang="en-GB" sz="1100" baseline="0" dirty="0" smtClean="0"/>
                    </a:p>
                    <a:p>
                      <a:r>
                        <a:rPr lang="en-US" sz="1100" baseline="0" dirty="0" smtClean="0"/>
                        <a:t>Promotional ad-serving on retail sites, </a:t>
                      </a:r>
                      <a:r>
                        <a:rPr lang="en-US" sz="1100" baseline="0" dirty="0" err="1" smtClean="0"/>
                        <a:t>personalised</a:t>
                      </a:r>
                      <a:r>
                        <a:rPr lang="en-US" sz="1100" baseline="0" dirty="0" smtClean="0"/>
                        <a:t> recommendations and email alerts</a:t>
                      </a:r>
                    </a:p>
                    <a:p>
                      <a:endParaRPr lang="en-GB" sz="1100" baseline="0" dirty="0" smtClean="0"/>
                    </a:p>
                    <a:p>
                      <a:r>
                        <a:rPr lang="en-US" sz="1100" baseline="0" dirty="0" smtClean="0"/>
                        <a:t>Virtual tours, real packaging displayed online</a:t>
                      </a:r>
                    </a:p>
                    <a:p>
                      <a:endParaRPr lang="en-GB" sz="1100" baseline="0" dirty="0" smtClean="0"/>
                    </a:p>
                    <a:p>
                      <a:r>
                        <a:rPr lang="en-US" sz="1100" baseline="0" dirty="0" smtClean="0"/>
                        <a:t>Social, viral, affiliate marketing, email a friend, links</a:t>
                      </a:r>
                      <a:r>
                        <a:rPr lang="en-GB" sz="1100" baseline="0" dirty="0" smtClean="0"/>
                        <a:t> 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9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142"/>
            <a:ext cx="8229600" cy="58654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BA4"/>
                </a:solidFill>
              </a:rPr>
              <a:t>People Process and Physical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5987008" cy="3196952"/>
          </a:xfrm>
        </p:spPr>
        <p:txBody>
          <a:bodyPr/>
          <a:lstStyle/>
          <a:p>
            <a:r>
              <a:rPr lang="en-GB" dirty="0"/>
              <a:t>People:</a:t>
            </a:r>
          </a:p>
          <a:p>
            <a:endParaRPr lang="en-GB" dirty="0"/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Customer define support query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Receipt of email and acknowledgement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Routing of emails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Compose response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 smtClean="0"/>
              <a:t>Follow-up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56992"/>
            <a:ext cx="2682948" cy="258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6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949" y="332656"/>
            <a:ext cx="1970102" cy="58654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BA4"/>
                </a:solidFill>
              </a:rPr>
              <a:t>Process</a:t>
            </a:r>
            <a:r>
              <a:rPr lang="en-GB" sz="3200" dirty="0" smtClean="0">
                <a:solidFill>
                  <a:srgbClr val="007BA4"/>
                </a:solidFill>
              </a:rPr>
              <a:t>:</a:t>
            </a:r>
            <a:endParaRPr lang="en-GB" sz="3200" dirty="0">
              <a:solidFill>
                <a:srgbClr val="007B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42" y="1412776"/>
            <a:ext cx="8229600" cy="1828800"/>
          </a:xfrm>
        </p:spPr>
        <p:txBody>
          <a:bodyPr/>
          <a:lstStyle/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Customer preferred channel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Company -preferred channel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Delivering customer services and assisted sales through </a:t>
            </a:r>
            <a:r>
              <a:rPr lang="en-GB" dirty="0" err="1"/>
              <a:t>Livechat</a:t>
            </a:r>
            <a:endParaRPr lang="en-GB" dirty="0"/>
          </a:p>
          <a:p>
            <a:pPr>
              <a:buClr>
                <a:srgbClr val="007BA4"/>
              </a:buClr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71531"/>
            <a:ext cx="2751576" cy="301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8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90" y="298226"/>
            <a:ext cx="6183021" cy="64519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Physical evidence refers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43658"/>
            <a:ext cx="8229600" cy="892696"/>
          </a:xfrm>
        </p:spPr>
        <p:txBody>
          <a:bodyPr/>
          <a:lstStyle/>
          <a:p>
            <a:r>
              <a:rPr lang="en-GB" dirty="0"/>
              <a:t>A customer’s experience of the company through the web site and other digital media.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2936"/>
            <a:ext cx="2823584" cy="307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4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164"/>
            <a:ext cx="8229601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Case study: Spotify streaming develops new revenue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332885"/>
            <a:ext cx="8229600" cy="1828800"/>
          </a:xfrm>
        </p:spPr>
        <p:txBody>
          <a:bodyPr/>
          <a:lstStyle/>
          <a:p>
            <a:r>
              <a:rPr lang="en-GB" dirty="0"/>
              <a:t>Question: </a:t>
            </a:r>
          </a:p>
          <a:p>
            <a:r>
              <a:rPr lang="en-GB" dirty="0"/>
              <a:t>Assess how </a:t>
            </a:r>
            <a:r>
              <a:rPr lang="en-GB" dirty="0" err="1"/>
              <a:t>Spotify</a:t>
            </a:r>
            <a:r>
              <a:rPr lang="en-GB" dirty="0"/>
              <a:t> compete with traditional and online music providers by reviewing the approaches it uses for different elements of the marketing mix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64" y="3017503"/>
            <a:ext cx="6480720" cy="300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84334" y="6155477"/>
            <a:ext cx="5675898" cy="2258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000" i="1" dirty="0">
                <a:latin typeface="+mj-lt"/>
              </a:rPr>
              <a:t>Source</a:t>
            </a:r>
            <a:r>
              <a:rPr lang="en-IN" sz="1000" dirty="0">
                <a:latin typeface="+mj-lt"/>
              </a:rPr>
              <a:t>: https://www.recode.net/2018/2/28/17064460/spotify-ipo-charts-music-streaming-daniel-ek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29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Chapter 5 Digital media and the marketing mix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484785"/>
            <a:ext cx="6624736" cy="2736304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Main topics: </a:t>
            </a:r>
          </a:p>
          <a:p>
            <a:pPr marL="292100" lvl="0" indent="-2921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Product</a:t>
            </a:r>
          </a:p>
          <a:p>
            <a:pPr marL="292100" lvl="0" indent="-2921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Price</a:t>
            </a:r>
          </a:p>
          <a:p>
            <a:pPr marL="292100" lvl="0" indent="-2921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Place</a:t>
            </a:r>
          </a:p>
          <a:p>
            <a:pPr marL="292100" lvl="0" indent="-2921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Promotion</a:t>
            </a:r>
          </a:p>
          <a:p>
            <a:pPr marL="292100" lvl="0" indent="-2921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600" dirty="0"/>
              <a:t>People, process and physical evidence</a:t>
            </a:r>
          </a:p>
          <a:p>
            <a:pPr marL="292100" indent="-292100"/>
            <a:r>
              <a:rPr lang="en-GB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1008112" cy="10145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414908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>
                <a:solidFill>
                  <a:srgbClr val="18293A"/>
                </a:solidFill>
              </a:rPr>
              <a:t>Case study: </a:t>
            </a:r>
            <a:r>
              <a:rPr lang="en-GB" sz="2400" dirty="0">
                <a:solidFill>
                  <a:srgbClr val="18293A"/>
                </a:solidFill>
              </a:rPr>
              <a:t>Spotify streaming develops new revenue models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1048"/>
            <a:ext cx="1800200" cy="244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8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90" y="260648"/>
            <a:ext cx="6183021" cy="64519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What is the marketing mix?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3" y="2341518"/>
            <a:ext cx="7940500" cy="2917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444" y="404664"/>
            <a:ext cx="2167112" cy="400615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27" y="1193288"/>
            <a:ext cx="7920880" cy="37730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Implications for digital technology for the product element of the mix</a:t>
            </a:r>
            <a:br>
              <a:rPr lang="en-GB" dirty="0"/>
            </a:br>
            <a:endParaRPr lang="en-GB" dirty="0"/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Options for varying the core product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Options for offering digital products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Options for changing the extended product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Conducting online research 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Speed of new product development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Speed of new product diffusion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67" y="3641560"/>
            <a:ext cx="2319528" cy="252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2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303" y="260648"/>
            <a:ext cx="4645395" cy="64519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The long tail concept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8" y="1862015"/>
            <a:ext cx="7604045" cy="3799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1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339" y="311448"/>
            <a:ext cx="6801323" cy="586541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007BA4"/>
                </a:solidFill>
              </a:rPr>
              <a:t>Branding in a digital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12776"/>
            <a:ext cx="4906888" cy="1540768"/>
          </a:xfrm>
        </p:spPr>
        <p:txBody>
          <a:bodyPr/>
          <a:lstStyle/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Success factors for brand sites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Brand identity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Brand names for online brands</a:t>
            </a:r>
          </a:p>
          <a:p>
            <a:pPr>
              <a:buClr>
                <a:srgbClr val="007BA4"/>
              </a:buClr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28099"/>
            <a:ext cx="3221708" cy="317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1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898" y="286048"/>
            <a:ext cx="2622205" cy="64519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52" y="1124744"/>
            <a:ext cx="8229600" cy="1972816"/>
          </a:xfrm>
        </p:spPr>
        <p:txBody>
          <a:bodyPr/>
          <a:lstStyle/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Increased price transparency 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Downward pressure on price 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Innovative pricing approaches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Alternative pricing structure or policies</a:t>
            </a:r>
          </a:p>
          <a:p>
            <a:pPr>
              <a:buClr>
                <a:srgbClr val="007BA4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4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90" y="260648"/>
            <a:ext cx="6183021" cy="709714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Price elasticity of demand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0" y="1268760"/>
            <a:ext cx="6899661" cy="4876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2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Price elasticity of demand for a relatively inelastic product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84" y="1700808"/>
            <a:ext cx="6118832" cy="432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0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gital Marketing">
      <a:dk1>
        <a:sysClr val="windowText" lastClr="000000"/>
      </a:dk1>
      <a:lt1>
        <a:srgbClr val="FFFFFF"/>
      </a:lt1>
      <a:dk2>
        <a:srgbClr val="18293A"/>
      </a:dk2>
      <a:lt2>
        <a:srgbClr val="EEECE1"/>
      </a:lt2>
      <a:accent1>
        <a:srgbClr val="00A4B7"/>
      </a:accent1>
      <a:accent2>
        <a:srgbClr val="EA5633"/>
      </a:accent2>
      <a:accent3>
        <a:srgbClr val="18293A"/>
      </a:accent3>
      <a:accent4>
        <a:srgbClr val="00A4B7"/>
      </a:accent4>
      <a:accent5>
        <a:srgbClr val="18293A"/>
      </a:accent5>
      <a:accent6>
        <a:srgbClr val="EA5633"/>
      </a:accent6>
      <a:hlink>
        <a:srgbClr val="00A4B7"/>
      </a:hlink>
      <a:folHlink>
        <a:srgbClr val="EA56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</TotalTime>
  <Words>441</Words>
  <Application>Microsoft Office PowerPoint</Application>
  <PresentationFormat>On-screen Show (4:3)</PresentationFormat>
  <Paragraphs>119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Office Theme</vt:lpstr>
      <vt:lpstr>DIGITAL MARKETING STRATEGY, IMPLEMENTATION AND PRACTICE Seventh Edition</vt:lpstr>
      <vt:lpstr>Chapter 5 Digital media and the marketing mix</vt:lpstr>
      <vt:lpstr>What is the marketing mix?</vt:lpstr>
      <vt:lpstr>Product</vt:lpstr>
      <vt:lpstr>The long tail concept</vt:lpstr>
      <vt:lpstr>Branding in a digital environment</vt:lpstr>
      <vt:lpstr>Price</vt:lpstr>
      <vt:lpstr>Price elasticity of demand</vt:lpstr>
      <vt:lpstr>Price elasticity of demand for a relatively inelastic product </vt:lpstr>
      <vt:lpstr>Figure 5.6 Alternative pricing mechanisms</vt:lpstr>
      <vt:lpstr>Place </vt:lpstr>
      <vt:lpstr>Promotion </vt:lpstr>
      <vt:lpstr>People Process and Physical evidence</vt:lpstr>
      <vt:lpstr>Process:</vt:lpstr>
      <vt:lpstr>Physical evidence refers to:</vt:lpstr>
      <vt:lpstr>Case study: Spotify streaming develops new revenue models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Powerpoint Slides</dc:title>
  <dc:subject>Digital Marketing</dc:subject>
  <dc:creator>Kirsty Farrelly</dc:creator>
  <cp:keywords>Digital Marketing</cp:keywords>
  <cp:lastModifiedBy>Ilayabharathi, Umapathi</cp:lastModifiedBy>
  <cp:revision>162</cp:revision>
  <dcterms:created xsi:type="dcterms:W3CDTF">2019-02-27T10:38:23Z</dcterms:created>
  <dcterms:modified xsi:type="dcterms:W3CDTF">2019-07-18T11:37:52Z</dcterms:modified>
</cp:coreProperties>
</file>