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3"/>
  </p:notesMasterIdLst>
  <p:sldIdLst>
    <p:sldId id="256" r:id="rId2"/>
    <p:sldId id="257" r:id="rId3"/>
    <p:sldId id="258" r:id="rId4"/>
    <p:sldId id="260" r:id="rId5"/>
    <p:sldId id="259" r:id="rId6"/>
    <p:sldId id="261" r:id="rId7"/>
    <p:sldId id="272" r:id="rId8"/>
    <p:sldId id="263" r:id="rId9"/>
    <p:sldId id="264" r:id="rId10"/>
    <p:sldId id="265" r:id="rId11"/>
    <p:sldId id="266" r:id="rId12"/>
    <p:sldId id="269" r:id="rId13"/>
    <p:sldId id="270" r:id="rId14"/>
    <p:sldId id="267"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8200"/>
    <a:srgbClr val="006D00"/>
    <a:srgbClr val="9B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4" d="100"/>
          <a:sy n="94" d="100"/>
        </p:scale>
        <p:origin x="-882"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F926A9-CDEA-2840-B9C4-C61391A180B6}" type="doc">
      <dgm:prSet loTypeId="urn:microsoft.com/office/officeart/2005/8/layout/process2" loCatId="" qsTypeId="urn:microsoft.com/office/officeart/2005/8/quickstyle/simple4" qsCatId="simple" csTypeId="urn:microsoft.com/office/officeart/2005/8/colors/accent1_5" csCatId="accent1" phldr="1"/>
      <dgm:spPr/>
      <dgm:t>
        <a:bodyPr/>
        <a:lstStyle/>
        <a:p>
          <a:endParaRPr lang="en-US"/>
        </a:p>
      </dgm:t>
    </dgm:pt>
    <dgm:pt modelId="{6C228F8C-93A7-084C-8E07-83B17CF28F20}">
      <dgm:prSet phldrT="[Text]" custT="1">
        <dgm:style>
          <a:lnRef idx="2">
            <a:schemeClr val="accent1"/>
          </a:lnRef>
          <a:fillRef idx="1">
            <a:schemeClr val="lt1"/>
          </a:fillRef>
          <a:effectRef idx="0">
            <a:schemeClr val="accent1"/>
          </a:effectRef>
          <a:fontRef idx="minor">
            <a:schemeClr val="dk1"/>
          </a:fontRef>
        </dgm:style>
      </dgm:prSet>
      <dgm:spPr/>
      <dgm:t>
        <a:bodyPr/>
        <a:lstStyle/>
        <a:p>
          <a:pPr algn="ctr"/>
          <a:r>
            <a:rPr lang="en-US" sz="3200" b="1" dirty="0" smtClean="0">
              <a:solidFill>
                <a:srgbClr val="008200"/>
              </a:solidFill>
            </a:rPr>
            <a:t>^</a:t>
          </a:r>
          <a:r>
            <a:rPr lang="en-US" sz="2400" dirty="0" smtClean="0">
              <a:solidFill>
                <a:srgbClr val="008200"/>
              </a:solidFill>
            </a:rPr>
            <a:t>     Assets</a:t>
          </a:r>
        </a:p>
        <a:p>
          <a:pPr algn="ctr"/>
          <a:r>
            <a:rPr lang="en-US" sz="2400" dirty="0" smtClean="0"/>
            <a:t>   </a:t>
          </a:r>
          <a:r>
            <a:rPr lang="en-US" sz="2400" dirty="0" smtClean="0">
              <a:solidFill>
                <a:srgbClr val="FF0000"/>
              </a:solidFill>
            </a:rPr>
            <a:t> </a:t>
          </a:r>
          <a:r>
            <a:rPr lang="en-US" sz="2400" dirty="0" smtClean="0">
              <a:solidFill>
                <a:srgbClr val="9B0000"/>
              </a:solidFill>
            </a:rPr>
            <a:t>v    Liabilities </a:t>
          </a:r>
        </a:p>
      </dgm:t>
    </dgm:pt>
    <dgm:pt modelId="{3006E32B-C12C-E34C-ABF4-BF4A773F8EB5}" type="parTrans" cxnId="{3D849A81-E0E2-1149-9C10-E6781DFB331D}">
      <dgm:prSet/>
      <dgm:spPr/>
      <dgm:t>
        <a:bodyPr/>
        <a:lstStyle/>
        <a:p>
          <a:endParaRPr lang="en-US"/>
        </a:p>
      </dgm:t>
    </dgm:pt>
    <dgm:pt modelId="{2B4F7E2B-6B5A-A942-84A7-CDD15D767E55}" type="sibTrans" cxnId="{3D849A81-E0E2-1149-9C10-E6781DFB331D}">
      <dgm:prSet/>
      <dgm:spPr/>
      <dgm:t>
        <a:bodyPr/>
        <a:lstStyle/>
        <a:p>
          <a:endParaRPr lang="en-US"/>
        </a:p>
      </dgm:t>
    </dgm:pt>
    <dgm:pt modelId="{D172FDE8-71B4-EB4F-B094-DE3E30B0DA63}">
      <dgm:prSet phldrT="[Text]">
        <dgm:style>
          <a:lnRef idx="2">
            <a:schemeClr val="accent1"/>
          </a:lnRef>
          <a:fillRef idx="1">
            <a:schemeClr val="lt1"/>
          </a:fillRef>
          <a:effectRef idx="0">
            <a:schemeClr val="accent1"/>
          </a:effectRef>
          <a:fontRef idx="minor">
            <a:schemeClr val="dk1"/>
          </a:fontRef>
        </dgm:style>
      </dgm:prSet>
      <dgm:spPr/>
      <dgm:t>
        <a:bodyPr/>
        <a:lstStyle/>
        <a:p>
          <a:r>
            <a:rPr lang="en-US" spc="600" dirty="0" smtClean="0">
              <a:solidFill>
                <a:srgbClr val="9B0000"/>
              </a:solidFill>
            </a:rPr>
            <a:t>v</a:t>
          </a:r>
          <a:r>
            <a:rPr lang="en-US" dirty="0" smtClean="0">
              <a:solidFill>
                <a:srgbClr val="9B0000"/>
              </a:solidFill>
            </a:rPr>
            <a:t> MONEY</a:t>
          </a:r>
          <a:endParaRPr lang="en-US" dirty="0">
            <a:solidFill>
              <a:srgbClr val="9B0000"/>
            </a:solidFill>
          </a:endParaRPr>
        </a:p>
      </dgm:t>
    </dgm:pt>
    <dgm:pt modelId="{AEEAF016-4BA2-AE44-987D-1E8C9CCF185B}" type="parTrans" cxnId="{04B21646-DA29-C74C-A8DC-96D8CAFBC1D4}">
      <dgm:prSet/>
      <dgm:spPr/>
      <dgm:t>
        <a:bodyPr/>
        <a:lstStyle/>
        <a:p>
          <a:endParaRPr lang="en-US"/>
        </a:p>
      </dgm:t>
    </dgm:pt>
    <dgm:pt modelId="{C54A6338-159B-E04E-90EB-7169EC137146}" type="sibTrans" cxnId="{04B21646-DA29-C74C-A8DC-96D8CAFBC1D4}">
      <dgm:prSet/>
      <dgm:spPr/>
      <dgm:t>
        <a:bodyPr/>
        <a:lstStyle/>
        <a:p>
          <a:endParaRPr lang="en-US"/>
        </a:p>
      </dgm:t>
    </dgm:pt>
    <dgm:pt modelId="{FDDC2886-1EBC-C141-957C-4552849C7465}">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800" dirty="0" smtClean="0">
              <a:solidFill>
                <a:srgbClr val="000000"/>
              </a:solidFill>
            </a:rPr>
            <a:t>Use of Cash</a:t>
          </a:r>
          <a:endParaRPr lang="en-US" sz="2800" dirty="0">
            <a:solidFill>
              <a:srgbClr val="000000"/>
            </a:solidFill>
          </a:endParaRPr>
        </a:p>
      </dgm:t>
    </dgm:pt>
    <dgm:pt modelId="{AB93BD4A-5AE4-5D44-B47F-7AE6DC2DD870}" type="parTrans" cxnId="{0918B22C-6642-074F-BDCA-968DEAC2E6AE}">
      <dgm:prSet/>
      <dgm:spPr/>
      <dgm:t>
        <a:bodyPr/>
        <a:lstStyle/>
        <a:p>
          <a:endParaRPr lang="en-US"/>
        </a:p>
      </dgm:t>
    </dgm:pt>
    <dgm:pt modelId="{549C8576-9603-2440-8DAD-8B9747993A28}" type="sibTrans" cxnId="{0918B22C-6642-074F-BDCA-968DEAC2E6AE}">
      <dgm:prSet/>
      <dgm:spPr/>
      <dgm:t>
        <a:bodyPr/>
        <a:lstStyle/>
        <a:p>
          <a:endParaRPr lang="en-US"/>
        </a:p>
      </dgm:t>
    </dgm:pt>
    <dgm:pt modelId="{ED2BC9B6-1F53-DF45-986F-26DBEE39218A}" type="pres">
      <dgm:prSet presAssocID="{0FF926A9-CDEA-2840-B9C4-C61391A180B6}" presName="linearFlow" presStyleCnt="0">
        <dgm:presLayoutVars>
          <dgm:resizeHandles val="exact"/>
        </dgm:presLayoutVars>
      </dgm:prSet>
      <dgm:spPr/>
      <dgm:t>
        <a:bodyPr/>
        <a:lstStyle/>
        <a:p>
          <a:endParaRPr lang="en-US"/>
        </a:p>
      </dgm:t>
    </dgm:pt>
    <dgm:pt modelId="{CB262C06-36C9-424F-91E1-72160B5268F4}" type="pres">
      <dgm:prSet presAssocID="{6C228F8C-93A7-084C-8E07-83B17CF28F20}" presName="node" presStyleLbl="node1" presStyleIdx="0" presStyleCnt="3" custAng="0" custScaleX="95223" custScaleY="121843" custLinFactNeighborX="2417" custLinFactNeighborY="-391">
        <dgm:presLayoutVars>
          <dgm:bulletEnabled val="1"/>
        </dgm:presLayoutVars>
      </dgm:prSet>
      <dgm:spPr/>
      <dgm:t>
        <a:bodyPr/>
        <a:lstStyle/>
        <a:p>
          <a:endParaRPr lang="en-US"/>
        </a:p>
      </dgm:t>
    </dgm:pt>
    <dgm:pt modelId="{66AC4D1D-DF64-D04A-9C12-10E256AC43DB}" type="pres">
      <dgm:prSet presAssocID="{2B4F7E2B-6B5A-A942-84A7-CDD15D767E55}" presName="sibTrans" presStyleLbl="sibTrans2D1" presStyleIdx="0" presStyleCnt="2"/>
      <dgm:spPr/>
      <dgm:t>
        <a:bodyPr/>
        <a:lstStyle/>
        <a:p>
          <a:endParaRPr lang="en-US"/>
        </a:p>
      </dgm:t>
    </dgm:pt>
    <dgm:pt modelId="{B3D3DC96-C42C-D347-BFC1-8E2533ED9614}" type="pres">
      <dgm:prSet presAssocID="{2B4F7E2B-6B5A-A942-84A7-CDD15D767E55}" presName="connectorText" presStyleLbl="sibTrans2D1" presStyleIdx="0" presStyleCnt="2"/>
      <dgm:spPr/>
      <dgm:t>
        <a:bodyPr/>
        <a:lstStyle/>
        <a:p>
          <a:endParaRPr lang="en-US"/>
        </a:p>
      </dgm:t>
    </dgm:pt>
    <dgm:pt modelId="{C0B34C86-E8CB-174D-B808-27A6D3585598}" type="pres">
      <dgm:prSet presAssocID="{D172FDE8-71B4-EB4F-B094-DE3E30B0DA63}" presName="node" presStyleLbl="node1" presStyleIdx="1" presStyleCnt="3" custScaleX="72959" custScaleY="110007">
        <dgm:presLayoutVars>
          <dgm:bulletEnabled val="1"/>
        </dgm:presLayoutVars>
      </dgm:prSet>
      <dgm:spPr/>
      <dgm:t>
        <a:bodyPr/>
        <a:lstStyle/>
        <a:p>
          <a:endParaRPr lang="en-US"/>
        </a:p>
      </dgm:t>
    </dgm:pt>
    <dgm:pt modelId="{25B53AC1-66A5-054F-AD0A-9A0A073B7EC4}" type="pres">
      <dgm:prSet presAssocID="{C54A6338-159B-E04E-90EB-7169EC137146}" presName="sibTrans" presStyleLbl="sibTrans2D1" presStyleIdx="1" presStyleCnt="2"/>
      <dgm:spPr/>
      <dgm:t>
        <a:bodyPr/>
        <a:lstStyle/>
        <a:p>
          <a:endParaRPr lang="en-US"/>
        </a:p>
      </dgm:t>
    </dgm:pt>
    <dgm:pt modelId="{9463F343-9DE0-A54E-AD0C-BF193ED70F1A}" type="pres">
      <dgm:prSet presAssocID="{C54A6338-159B-E04E-90EB-7169EC137146}" presName="connectorText" presStyleLbl="sibTrans2D1" presStyleIdx="1" presStyleCnt="2"/>
      <dgm:spPr/>
      <dgm:t>
        <a:bodyPr/>
        <a:lstStyle/>
        <a:p>
          <a:endParaRPr lang="en-US"/>
        </a:p>
      </dgm:t>
    </dgm:pt>
    <dgm:pt modelId="{162E41E3-DD16-5242-B6B3-25C8192EB716}" type="pres">
      <dgm:prSet presAssocID="{FDDC2886-1EBC-C141-957C-4552849C7465}" presName="node" presStyleLbl="node1" presStyleIdx="2" presStyleCnt="3" custScaleX="89081" custScaleY="145347" custLinFactNeighborX="4966" custLinFactNeighborY="92022">
        <dgm:presLayoutVars>
          <dgm:bulletEnabled val="1"/>
        </dgm:presLayoutVars>
      </dgm:prSet>
      <dgm:spPr/>
      <dgm:t>
        <a:bodyPr/>
        <a:lstStyle/>
        <a:p>
          <a:endParaRPr lang="en-US"/>
        </a:p>
      </dgm:t>
    </dgm:pt>
  </dgm:ptLst>
  <dgm:cxnLst>
    <dgm:cxn modelId="{311B49B3-64E4-CF40-94B8-38F7177A2042}" type="presOf" srcId="{C54A6338-159B-E04E-90EB-7169EC137146}" destId="{9463F343-9DE0-A54E-AD0C-BF193ED70F1A}" srcOrd="1" destOrd="0" presId="urn:microsoft.com/office/officeart/2005/8/layout/process2"/>
    <dgm:cxn modelId="{0918B22C-6642-074F-BDCA-968DEAC2E6AE}" srcId="{0FF926A9-CDEA-2840-B9C4-C61391A180B6}" destId="{FDDC2886-1EBC-C141-957C-4552849C7465}" srcOrd="2" destOrd="0" parTransId="{AB93BD4A-5AE4-5D44-B47F-7AE6DC2DD870}" sibTransId="{549C8576-9603-2440-8DAD-8B9747993A28}"/>
    <dgm:cxn modelId="{04B21646-DA29-C74C-A8DC-96D8CAFBC1D4}" srcId="{0FF926A9-CDEA-2840-B9C4-C61391A180B6}" destId="{D172FDE8-71B4-EB4F-B094-DE3E30B0DA63}" srcOrd="1" destOrd="0" parTransId="{AEEAF016-4BA2-AE44-987D-1E8C9CCF185B}" sibTransId="{C54A6338-159B-E04E-90EB-7169EC137146}"/>
    <dgm:cxn modelId="{20F1947E-A7F5-724C-88DF-03422FADDD99}" type="presOf" srcId="{D172FDE8-71B4-EB4F-B094-DE3E30B0DA63}" destId="{C0B34C86-E8CB-174D-B808-27A6D3585598}" srcOrd="0" destOrd="0" presId="urn:microsoft.com/office/officeart/2005/8/layout/process2"/>
    <dgm:cxn modelId="{231D3EB7-9F1C-9E41-8833-6B38F9C36970}" type="presOf" srcId="{C54A6338-159B-E04E-90EB-7169EC137146}" destId="{25B53AC1-66A5-054F-AD0A-9A0A073B7EC4}" srcOrd="0" destOrd="0" presId="urn:microsoft.com/office/officeart/2005/8/layout/process2"/>
    <dgm:cxn modelId="{3D849A81-E0E2-1149-9C10-E6781DFB331D}" srcId="{0FF926A9-CDEA-2840-B9C4-C61391A180B6}" destId="{6C228F8C-93A7-084C-8E07-83B17CF28F20}" srcOrd="0" destOrd="0" parTransId="{3006E32B-C12C-E34C-ABF4-BF4A773F8EB5}" sibTransId="{2B4F7E2B-6B5A-A942-84A7-CDD15D767E55}"/>
    <dgm:cxn modelId="{491EEC6E-8AF8-2041-9201-9BD04F82123D}" type="presOf" srcId="{2B4F7E2B-6B5A-A942-84A7-CDD15D767E55}" destId="{B3D3DC96-C42C-D347-BFC1-8E2533ED9614}" srcOrd="1" destOrd="0" presId="urn:microsoft.com/office/officeart/2005/8/layout/process2"/>
    <dgm:cxn modelId="{4082EECC-6591-3442-A519-C746A5A2C6DD}" type="presOf" srcId="{0FF926A9-CDEA-2840-B9C4-C61391A180B6}" destId="{ED2BC9B6-1F53-DF45-986F-26DBEE39218A}" srcOrd="0" destOrd="0" presId="urn:microsoft.com/office/officeart/2005/8/layout/process2"/>
    <dgm:cxn modelId="{FDAC773F-EA92-B149-8278-CA1023217C11}" type="presOf" srcId="{2B4F7E2B-6B5A-A942-84A7-CDD15D767E55}" destId="{66AC4D1D-DF64-D04A-9C12-10E256AC43DB}" srcOrd="0" destOrd="0" presId="urn:microsoft.com/office/officeart/2005/8/layout/process2"/>
    <dgm:cxn modelId="{7EB2E0B5-72B0-BE4C-AB66-EEF4CA04BAE5}" type="presOf" srcId="{FDDC2886-1EBC-C141-957C-4552849C7465}" destId="{162E41E3-DD16-5242-B6B3-25C8192EB716}" srcOrd="0" destOrd="0" presId="urn:microsoft.com/office/officeart/2005/8/layout/process2"/>
    <dgm:cxn modelId="{6B19258C-B3AB-184D-815E-DDA4025013F2}" type="presOf" srcId="{6C228F8C-93A7-084C-8E07-83B17CF28F20}" destId="{CB262C06-36C9-424F-91E1-72160B5268F4}" srcOrd="0" destOrd="0" presId="urn:microsoft.com/office/officeart/2005/8/layout/process2"/>
    <dgm:cxn modelId="{C258C41F-401B-824B-9AD2-E0CA7D757267}" type="presParOf" srcId="{ED2BC9B6-1F53-DF45-986F-26DBEE39218A}" destId="{CB262C06-36C9-424F-91E1-72160B5268F4}" srcOrd="0" destOrd="0" presId="urn:microsoft.com/office/officeart/2005/8/layout/process2"/>
    <dgm:cxn modelId="{608DA038-235B-4043-B4F3-0E54C7CD8F77}" type="presParOf" srcId="{ED2BC9B6-1F53-DF45-986F-26DBEE39218A}" destId="{66AC4D1D-DF64-D04A-9C12-10E256AC43DB}" srcOrd="1" destOrd="0" presId="urn:microsoft.com/office/officeart/2005/8/layout/process2"/>
    <dgm:cxn modelId="{43BEFB61-9CC9-AC4B-B0B7-9DCE9C6BC593}" type="presParOf" srcId="{66AC4D1D-DF64-D04A-9C12-10E256AC43DB}" destId="{B3D3DC96-C42C-D347-BFC1-8E2533ED9614}" srcOrd="0" destOrd="0" presId="urn:microsoft.com/office/officeart/2005/8/layout/process2"/>
    <dgm:cxn modelId="{D372C381-41D3-3844-8EC3-EC90BDF1AB02}" type="presParOf" srcId="{ED2BC9B6-1F53-DF45-986F-26DBEE39218A}" destId="{C0B34C86-E8CB-174D-B808-27A6D3585598}" srcOrd="2" destOrd="0" presId="urn:microsoft.com/office/officeart/2005/8/layout/process2"/>
    <dgm:cxn modelId="{947F93E2-DD09-B245-A2F9-8261801905A8}" type="presParOf" srcId="{ED2BC9B6-1F53-DF45-986F-26DBEE39218A}" destId="{25B53AC1-66A5-054F-AD0A-9A0A073B7EC4}" srcOrd="3" destOrd="0" presId="urn:microsoft.com/office/officeart/2005/8/layout/process2"/>
    <dgm:cxn modelId="{372CBF25-1644-2647-952C-89A673F24BAC}" type="presParOf" srcId="{25B53AC1-66A5-054F-AD0A-9A0A073B7EC4}" destId="{9463F343-9DE0-A54E-AD0C-BF193ED70F1A}" srcOrd="0" destOrd="0" presId="urn:microsoft.com/office/officeart/2005/8/layout/process2"/>
    <dgm:cxn modelId="{CEB4E1F0-57A1-9749-AAC9-57D9D8B12A6D}" type="presParOf" srcId="{ED2BC9B6-1F53-DF45-986F-26DBEE39218A}" destId="{162E41E3-DD16-5242-B6B3-25C8192EB716}"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E68213F-66F3-3A4E-ABDC-7B9C3A134324}" type="doc">
      <dgm:prSet loTypeId="urn:microsoft.com/office/officeart/2005/8/layout/process2" loCatId="" qsTypeId="urn:microsoft.com/office/officeart/2005/8/quickstyle/3D6" qsCatId="3D" csTypeId="urn:microsoft.com/office/officeart/2005/8/colors/accent1_2" csCatId="accent1" phldr="1"/>
      <dgm:spPr/>
    </dgm:pt>
    <dgm:pt modelId="{FEA98099-E599-AE44-A288-C340FE73A85C}" type="pres">
      <dgm:prSet presAssocID="{7E68213F-66F3-3A4E-ABDC-7B9C3A134324}" presName="linearFlow" presStyleCnt="0">
        <dgm:presLayoutVars>
          <dgm:resizeHandles val="exact"/>
        </dgm:presLayoutVars>
      </dgm:prSet>
      <dgm:spPr/>
    </dgm:pt>
  </dgm:ptLst>
  <dgm:cxnLst>
    <dgm:cxn modelId="{CA459007-C6A4-D046-9CBC-7CBC197A4899}" type="presOf" srcId="{7E68213F-66F3-3A4E-ABDC-7B9C3A134324}" destId="{FEA98099-E599-AE44-A288-C340FE73A85C}" srcOrd="0"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F926A9-CDEA-2840-B9C4-C61391A180B6}" type="doc">
      <dgm:prSet loTypeId="urn:microsoft.com/office/officeart/2005/8/layout/process2" loCatId="" qsTypeId="urn:microsoft.com/office/officeart/2005/8/quickstyle/simple4" qsCatId="simple" csTypeId="urn:microsoft.com/office/officeart/2005/8/colors/accent1_5" csCatId="accent1" phldr="1"/>
      <dgm:spPr/>
      <dgm:t>
        <a:bodyPr/>
        <a:lstStyle/>
        <a:p>
          <a:endParaRPr lang="en-US"/>
        </a:p>
      </dgm:t>
    </dgm:pt>
    <dgm:pt modelId="{6C228F8C-93A7-084C-8E07-83B17CF28F20}">
      <dgm:prSet phldrT="[Text]" custT="1">
        <dgm:style>
          <a:lnRef idx="2">
            <a:schemeClr val="accent2"/>
          </a:lnRef>
          <a:fillRef idx="1">
            <a:schemeClr val="lt1"/>
          </a:fillRef>
          <a:effectRef idx="0">
            <a:schemeClr val="accent2"/>
          </a:effectRef>
          <a:fontRef idx="minor">
            <a:schemeClr val="dk1"/>
          </a:fontRef>
        </dgm:style>
      </dgm:prSet>
      <dgm:spPr/>
      <dgm:t>
        <a:bodyPr/>
        <a:lstStyle/>
        <a:p>
          <a:pPr algn="ctr"/>
          <a:r>
            <a:rPr lang="en-US" sz="2400" dirty="0" smtClean="0">
              <a:solidFill>
                <a:srgbClr val="800000"/>
              </a:solidFill>
            </a:rPr>
            <a:t>v     Assets</a:t>
          </a:r>
        </a:p>
        <a:p>
          <a:pPr algn="ctr"/>
          <a:r>
            <a:rPr lang="en-US" sz="2400" dirty="0" smtClean="0"/>
            <a:t>   </a:t>
          </a:r>
          <a:r>
            <a:rPr lang="en-US" sz="2400" dirty="0" smtClean="0">
              <a:solidFill>
                <a:srgbClr val="008200"/>
              </a:solidFill>
            </a:rPr>
            <a:t>^   Liabilities </a:t>
          </a:r>
        </a:p>
      </dgm:t>
    </dgm:pt>
    <dgm:pt modelId="{3006E32B-C12C-E34C-ABF4-BF4A773F8EB5}" type="parTrans" cxnId="{3D849A81-E0E2-1149-9C10-E6781DFB331D}">
      <dgm:prSet/>
      <dgm:spPr/>
      <dgm:t>
        <a:bodyPr/>
        <a:lstStyle/>
        <a:p>
          <a:endParaRPr lang="en-US"/>
        </a:p>
      </dgm:t>
    </dgm:pt>
    <dgm:pt modelId="{2B4F7E2B-6B5A-A942-84A7-CDD15D767E55}" type="sibTrans" cxnId="{3D849A81-E0E2-1149-9C10-E6781DFB331D}">
      <dgm:prSet/>
      <dgm:spPr/>
      <dgm:t>
        <a:bodyPr/>
        <a:lstStyle/>
        <a:p>
          <a:endParaRPr lang="en-US"/>
        </a:p>
      </dgm:t>
    </dgm:pt>
    <dgm:pt modelId="{D172FDE8-71B4-EB4F-B094-DE3E30B0DA63}">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3300" dirty="0" smtClean="0">
              <a:solidFill>
                <a:srgbClr val="008200"/>
              </a:solidFill>
            </a:rPr>
            <a:t>^</a:t>
          </a:r>
          <a:r>
            <a:rPr lang="en-US" sz="3300" dirty="0" smtClean="0"/>
            <a:t> </a:t>
          </a:r>
          <a:r>
            <a:rPr lang="en-US" sz="2400" dirty="0" smtClean="0">
              <a:solidFill>
                <a:srgbClr val="008000"/>
              </a:solidFill>
            </a:rPr>
            <a:t>MONEY</a:t>
          </a:r>
          <a:endParaRPr lang="en-US" sz="2400" dirty="0">
            <a:solidFill>
              <a:srgbClr val="008000"/>
            </a:solidFill>
          </a:endParaRPr>
        </a:p>
      </dgm:t>
    </dgm:pt>
    <dgm:pt modelId="{AEEAF016-4BA2-AE44-987D-1E8C9CCF185B}" type="parTrans" cxnId="{04B21646-DA29-C74C-A8DC-96D8CAFBC1D4}">
      <dgm:prSet/>
      <dgm:spPr/>
      <dgm:t>
        <a:bodyPr/>
        <a:lstStyle/>
        <a:p>
          <a:endParaRPr lang="en-US"/>
        </a:p>
      </dgm:t>
    </dgm:pt>
    <dgm:pt modelId="{C54A6338-159B-E04E-90EB-7169EC137146}" type="sibTrans" cxnId="{04B21646-DA29-C74C-A8DC-96D8CAFBC1D4}">
      <dgm:prSet/>
      <dgm:spPr/>
      <dgm:t>
        <a:bodyPr/>
        <a:lstStyle/>
        <a:p>
          <a:endParaRPr lang="en-US"/>
        </a:p>
      </dgm:t>
    </dgm:pt>
    <dgm:pt modelId="{FDDC2886-1EBC-C141-957C-4552849C7465}">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800" dirty="0" smtClean="0">
              <a:solidFill>
                <a:srgbClr val="000000"/>
              </a:solidFill>
            </a:rPr>
            <a:t>Source of Cash</a:t>
          </a:r>
          <a:endParaRPr lang="en-US" sz="2800" dirty="0">
            <a:solidFill>
              <a:srgbClr val="000000"/>
            </a:solidFill>
          </a:endParaRPr>
        </a:p>
      </dgm:t>
    </dgm:pt>
    <dgm:pt modelId="{AB93BD4A-5AE4-5D44-B47F-7AE6DC2DD870}" type="parTrans" cxnId="{0918B22C-6642-074F-BDCA-968DEAC2E6AE}">
      <dgm:prSet/>
      <dgm:spPr/>
      <dgm:t>
        <a:bodyPr/>
        <a:lstStyle/>
        <a:p>
          <a:endParaRPr lang="en-US"/>
        </a:p>
      </dgm:t>
    </dgm:pt>
    <dgm:pt modelId="{549C8576-9603-2440-8DAD-8B9747993A28}" type="sibTrans" cxnId="{0918B22C-6642-074F-BDCA-968DEAC2E6AE}">
      <dgm:prSet/>
      <dgm:spPr/>
      <dgm:t>
        <a:bodyPr/>
        <a:lstStyle/>
        <a:p>
          <a:endParaRPr lang="en-US"/>
        </a:p>
      </dgm:t>
    </dgm:pt>
    <dgm:pt modelId="{ED2BC9B6-1F53-DF45-986F-26DBEE39218A}" type="pres">
      <dgm:prSet presAssocID="{0FF926A9-CDEA-2840-B9C4-C61391A180B6}" presName="linearFlow" presStyleCnt="0">
        <dgm:presLayoutVars>
          <dgm:resizeHandles val="exact"/>
        </dgm:presLayoutVars>
      </dgm:prSet>
      <dgm:spPr/>
      <dgm:t>
        <a:bodyPr/>
        <a:lstStyle/>
        <a:p>
          <a:endParaRPr lang="en-US"/>
        </a:p>
      </dgm:t>
    </dgm:pt>
    <dgm:pt modelId="{CB262C06-36C9-424F-91E1-72160B5268F4}" type="pres">
      <dgm:prSet presAssocID="{6C228F8C-93A7-084C-8E07-83B17CF28F20}" presName="node" presStyleLbl="node1" presStyleIdx="0" presStyleCnt="3" custAng="0" custScaleX="160292" custScaleY="122451" custLinFactNeighborX="-14539" custLinFactNeighborY="13107">
        <dgm:presLayoutVars>
          <dgm:bulletEnabled val="1"/>
        </dgm:presLayoutVars>
      </dgm:prSet>
      <dgm:spPr/>
      <dgm:t>
        <a:bodyPr/>
        <a:lstStyle/>
        <a:p>
          <a:endParaRPr lang="en-US"/>
        </a:p>
      </dgm:t>
    </dgm:pt>
    <dgm:pt modelId="{66AC4D1D-DF64-D04A-9C12-10E256AC43DB}" type="pres">
      <dgm:prSet presAssocID="{2B4F7E2B-6B5A-A942-84A7-CDD15D767E55}" presName="sibTrans" presStyleLbl="sibTrans2D1" presStyleIdx="0" presStyleCnt="2"/>
      <dgm:spPr/>
      <dgm:t>
        <a:bodyPr/>
        <a:lstStyle/>
        <a:p>
          <a:endParaRPr lang="en-US"/>
        </a:p>
      </dgm:t>
    </dgm:pt>
    <dgm:pt modelId="{B3D3DC96-C42C-D347-BFC1-8E2533ED9614}" type="pres">
      <dgm:prSet presAssocID="{2B4F7E2B-6B5A-A942-84A7-CDD15D767E55}" presName="connectorText" presStyleLbl="sibTrans2D1" presStyleIdx="0" presStyleCnt="2"/>
      <dgm:spPr/>
      <dgm:t>
        <a:bodyPr/>
        <a:lstStyle/>
        <a:p>
          <a:endParaRPr lang="en-US"/>
        </a:p>
      </dgm:t>
    </dgm:pt>
    <dgm:pt modelId="{C0B34C86-E8CB-174D-B808-27A6D3585598}" type="pres">
      <dgm:prSet presAssocID="{D172FDE8-71B4-EB4F-B094-DE3E30B0DA63}" presName="node" presStyleLbl="node1" presStyleIdx="1" presStyleCnt="3" custScaleX="110769" custScaleY="108054">
        <dgm:presLayoutVars>
          <dgm:bulletEnabled val="1"/>
        </dgm:presLayoutVars>
      </dgm:prSet>
      <dgm:spPr/>
      <dgm:t>
        <a:bodyPr/>
        <a:lstStyle/>
        <a:p>
          <a:endParaRPr lang="en-US"/>
        </a:p>
      </dgm:t>
    </dgm:pt>
    <dgm:pt modelId="{25B53AC1-66A5-054F-AD0A-9A0A073B7EC4}" type="pres">
      <dgm:prSet presAssocID="{C54A6338-159B-E04E-90EB-7169EC137146}" presName="sibTrans" presStyleLbl="sibTrans2D1" presStyleIdx="1" presStyleCnt="2"/>
      <dgm:spPr/>
      <dgm:t>
        <a:bodyPr/>
        <a:lstStyle/>
        <a:p>
          <a:endParaRPr lang="en-US"/>
        </a:p>
      </dgm:t>
    </dgm:pt>
    <dgm:pt modelId="{9463F343-9DE0-A54E-AD0C-BF193ED70F1A}" type="pres">
      <dgm:prSet presAssocID="{C54A6338-159B-E04E-90EB-7169EC137146}" presName="connectorText" presStyleLbl="sibTrans2D1" presStyleIdx="1" presStyleCnt="2"/>
      <dgm:spPr/>
      <dgm:t>
        <a:bodyPr/>
        <a:lstStyle/>
        <a:p>
          <a:endParaRPr lang="en-US"/>
        </a:p>
      </dgm:t>
    </dgm:pt>
    <dgm:pt modelId="{162E41E3-DD16-5242-B6B3-25C8192EB716}" type="pres">
      <dgm:prSet presAssocID="{FDDC2886-1EBC-C141-957C-4552849C7465}" presName="node" presStyleLbl="node1" presStyleIdx="2" presStyleCnt="3" custScaleX="145662" custScaleY="143597" custLinFactNeighborX="1935" custLinFactNeighborY="986">
        <dgm:presLayoutVars>
          <dgm:bulletEnabled val="1"/>
        </dgm:presLayoutVars>
      </dgm:prSet>
      <dgm:spPr/>
      <dgm:t>
        <a:bodyPr/>
        <a:lstStyle/>
        <a:p>
          <a:endParaRPr lang="en-US"/>
        </a:p>
      </dgm:t>
    </dgm:pt>
  </dgm:ptLst>
  <dgm:cxnLst>
    <dgm:cxn modelId="{23494F6E-A13C-FE4C-B2CA-BFE5E1C32CF9}" type="presOf" srcId="{D172FDE8-71B4-EB4F-B094-DE3E30B0DA63}" destId="{C0B34C86-E8CB-174D-B808-27A6D3585598}" srcOrd="0" destOrd="0" presId="urn:microsoft.com/office/officeart/2005/8/layout/process2"/>
    <dgm:cxn modelId="{B0466761-E1E4-E643-80C3-BB6C4BBC8851}" type="presOf" srcId="{6C228F8C-93A7-084C-8E07-83B17CF28F20}" destId="{CB262C06-36C9-424F-91E1-72160B5268F4}" srcOrd="0" destOrd="0" presId="urn:microsoft.com/office/officeart/2005/8/layout/process2"/>
    <dgm:cxn modelId="{1E269EB2-FDAE-5D40-B776-9B4237B4400C}" type="presOf" srcId="{0FF926A9-CDEA-2840-B9C4-C61391A180B6}" destId="{ED2BC9B6-1F53-DF45-986F-26DBEE39218A}" srcOrd="0" destOrd="0" presId="urn:microsoft.com/office/officeart/2005/8/layout/process2"/>
    <dgm:cxn modelId="{FFC7501C-C7DA-AD43-B78E-84459F0E5FDA}" type="presOf" srcId="{FDDC2886-1EBC-C141-957C-4552849C7465}" destId="{162E41E3-DD16-5242-B6B3-25C8192EB716}" srcOrd="0" destOrd="0" presId="urn:microsoft.com/office/officeart/2005/8/layout/process2"/>
    <dgm:cxn modelId="{95D5ED3F-BA05-A54A-B05C-B10331ABED85}" type="presOf" srcId="{C54A6338-159B-E04E-90EB-7169EC137146}" destId="{25B53AC1-66A5-054F-AD0A-9A0A073B7EC4}" srcOrd="0" destOrd="0" presId="urn:microsoft.com/office/officeart/2005/8/layout/process2"/>
    <dgm:cxn modelId="{0918B22C-6642-074F-BDCA-968DEAC2E6AE}" srcId="{0FF926A9-CDEA-2840-B9C4-C61391A180B6}" destId="{FDDC2886-1EBC-C141-957C-4552849C7465}" srcOrd="2" destOrd="0" parTransId="{AB93BD4A-5AE4-5D44-B47F-7AE6DC2DD870}" sibTransId="{549C8576-9603-2440-8DAD-8B9747993A28}"/>
    <dgm:cxn modelId="{3D849A81-E0E2-1149-9C10-E6781DFB331D}" srcId="{0FF926A9-CDEA-2840-B9C4-C61391A180B6}" destId="{6C228F8C-93A7-084C-8E07-83B17CF28F20}" srcOrd="0" destOrd="0" parTransId="{3006E32B-C12C-E34C-ABF4-BF4A773F8EB5}" sibTransId="{2B4F7E2B-6B5A-A942-84A7-CDD15D767E55}"/>
    <dgm:cxn modelId="{A6768C6C-DB78-CD4E-9522-B962FE189136}" type="presOf" srcId="{2B4F7E2B-6B5A-A942-84A7-CDD15D767E55}" destId="{66AC4D1D-DF64-D04A-9C12-10E256AC43DB}" srcOrd="0" destOrd="0" presId="urn:microsoft.com/office/officeart/2005/8/layout/process2"/>
    <dgm:cxn modelId="{04B21646-DA29-C74C-A8DC-96D8CAFBC1D4}" srcId="{0FF926A9-CDEA-2840-B9C4-C61391A180B6}" destId="{D172FDE8-71B4-EB4F-B094-DE3E30B0DA63}" srcOrd="1" destOrd="0" parTransId="{AEEAF016-4BA2-AE44-987D-1E8C9CCF185B}" sibTransId="{C54A6338-159B-E04E-90EB-7169EC137146}"/>
    <dgm:cxn modelId="{02B1FCBA-92C7-3449-89DE-23D919493F3F}" type="presOf" srcId="{C54A6338-159B-E04E-90EB-7169EC137146}" destId="{9463F343-9DE0-A54E-AD0C-BF193ED70F1A}" srcOrd="1" destOrd="0" presId="urn:microsoft.com/office/officeart/2005/8/layout/process2"/>
    <dgm:cxn modelId="{E83B5F64-B5F1-D845-9413-7C04B6434258}" type="presOf" srcId="{2B4F7E2B-6B5A-A942-84A7-CDD15D767E55}" destId="{B3D3DC96-C42C-D347-BFC1-8E2533ED9614}" srcOrd="1" destOrd="0" presId="urn:microsoft.com/office/officeart/2005/8/layout/process2"/>
    <dgm:cxn modelId="{359CBF18-5BE4-6140-8224-E8885C90756C}" type="presParOf" srcId="{ED2BC9B6-1F53-DF45-986F-26DBEE39218A}" destId="{CB262C06-36C9-424F-91E1-72160B5268F4}" srcOrd="0" destOrd="0" presId="urn:microsoft.com/office/officeart/2005/8/layout/process2"/>
    <dgm:cxn modelId="{2994BB38-529F-5C49-86B2-3E7DBD47EFEC}" type="presParOf" srcId="{ED2BC9B6-1F53-DF45-986F-26DBEE39218A}" destId="{66AC4D1D-DF64-D04A-9C12-10E256AC43DB}" srcOrd="1" destOrd="0" presId="urn:microsoft.com/office/officeart/2005/8/layout/process2"/>
    <dgm:cxn modelId="{854BF8EE-E914-3C41-BA41-138680739CC3}" type="presParOf" srcId="{66AC4D1D-DF64-D04A-9C12-10E256AC43DB}" destId="{B3D3DC96-C42C-D347-BFC1-8E2533ED9614}" srcOrd="0" destOrd="0" presId="urn:microsoft.com/office/officeart/2005/8/layout/process2"/>
    <dgm:cxn modelId="{5179A6E7-F0BF-8C49-BA5B-826EBF0AFE7B}" type="presParOf" srcId="{ED2BC9B6-1F53-DF45-986F-26DBEE39218A}" destId="{C0B34C86-E8CB-174D-B808-27A6D3585598}" srcOrd="2" destOrd="0" presId="urn:microsoft.com/office/officeart/2005/8/layout/process2"/>
    <dgm:cxn modelId="{F5F969A7-97AA-6B4C-A51E-A542D67945E5}" type="presParOf" srcId="{ED2BC9B6-1F53-DF45-986F-26DBEE39218A}" destId="{25B53AC1-66A5-054F-AD0A-9A0A073B7EC4}" srcOrd="3" destOrd="0" presId="urn:microsoft.com/office/officeart/2005/8/layout/process2"/>
    <dgm:cxn modelId="{AE9F96A5-BAD9-314B-BF81-7F405E943891}" type="presParOf" srcId="{25B53AC1-66A5-054F-AD0A-9A0A073B7EC4}" destId="{9463F343-9DE0-A54E-AD0C-BF193ED70F1A}" srcOrd="0" destOrd="0" presId="urn:microsoft.com/office/officeart/2005/8/layout/process2"/>
    <dgm:cxn modelId="{8A1B37BA-097E-4B45-B05F-14D1DD7F5661}" type="presParOf" srcId="{ED2BC9B6-1F53-DF45-986F-26DBEE39218A}" destId="{162E41E3-DD16-5242-B6B3-25C8192EB716}" srcOrd="4" destOrd="0" presId="urn:microsoft.com/office/officeart/2005/8/layout/process2"/>
  </dgm:cxnLst>
  <dgm:bg/>
  <dgm:whole/>
  <dgm:extLst>
    <a:ext uri="http://schemas.microsoft.com/office/drawing/2008/diagram">
      <dsp:dataModelExt xmlns:dsp="http://schemas.microsoft.com/office/drawing/2008/diagram" relId="rId1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62C06-36C9-424F-91E1-72160B5268F4}">
      <dsp:nvSpPr>
        <dsp:cNvPr id="0" name=""/>
        <dsp:cNvSpPr/>
      </dsp:nvSpPr>
      <dsp:spPr>
        <a:xfrm>
          <a:off x="42915" y="1230"/>
          <a:ext cx="3497240" cy="1118727"/>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008200"/>
              </a:solidFill>
            </a:rPr>
            <a:t>^</a:t>
          </a:r>
          <a:r>
            <a:rPr lang="en-US" sz="2400" kern="1200" dirty="0" smtClean="0">
              <a:solidFill>
                <a:srgbClr val="008200"/>
              </a:solidFill>
            </a:rPr>
            <a:t>     Assets</a:t>
          </a:r>
        </a:p>
        <a:p>
          <a:pPr lvl="0" algn="ctr" defTabSz="1422400">
            <a:lnSpc>
              <a:spcPct val="90000"/>
            </a:lnSpc>
            <a:spcBef>
              <a:spcPct val="0"/>
            </a:spcBef>
            <a:spcAft>
              <a:spcPct val="35000"/>
            </a:spcAft>
          </a:pPr>
          <a:r>
            <a:rPr lang="en-US" sz="2400" kern="1200" dirty="0" smtClean="0"/>
            <a:t>   </a:t>
          </a:r>
          <a:r>
            <a:rPr lang="en-US" sz="2400" kern="1200" dirty="0" smtClean="0">
              <a:solidFill>
                <a:srgbClr val="FF0000"/>
              </a:solidFill>
            </a:rPr>
            <a:t> </a:t>
          </a:r>
          <a:r>
            <a:rPr lang="en-US" sz="2400" kern="1200" dirty="0" smtClean="0">
              <a:solidFill>
                <a:srgbClr val="9B0000"/>
              </a:solidFill>
            </a:rPr>
            <a:t>v    Liabilities </a:t>
          </a:r>
        </a:p>
      </dsp:txBody>
      <dsp:txXfrm>
        <a:off x="75681" y="33996"/>
        <a:ext cx="3431708" cy="1053195"/>
      </dsp:txXfrm>
    </dsp:sp>
    <dsp:sp modelId="{66AC4D1D-DF64-D04A-9C12-10E256AC43DB}">
      <dsp:nvSpPr>
        <dsp:cNvPr id="0" name=""/>
        <dsp:cNvSpPr/>
      </dsp:nvSpPr>
      <dsp:spPr>
        <a:xfrm rot="5448359">
          <a:off x="1607577" y="1143809"/>
          <a:ext cx="345694" cy="413177"/>
        </a:xfrm>
        <a:prstGeom prst="rightArrow">
          <a:avLst>
            <a:gd name="adj1" fmla="val 60000"/>
            <a:gd name="adj2" fmla="val 50000"/>
          </a:avLst>
        </a:prstGeom>
        <a:gradFill rotWithShape="0">
          <a:gsLst>
            <a:gs pos="0">
              <a:schemeClr val="accent1">
                <a:shade val="90000"/>
                <a:hueOff val="0"/>
                <a:satOff val="0"/>
                <a:lumOff val="0"/>
                <a:alphaOff val="0"/>
                <a:shade val="40000"/>
                <a:alpha val="100000"/>
                <a:satMod val="150000"/>
                <a:lumMod val="100000"/>
              </a:schemeClr>
            </a:gs>
            <a:gs pos="100000">
              <a:schemeClr val="accent1">
                <a:shade val="9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5400000">
        <a:off x="1657200" y="1177555"/>
        <a:ext cx="247907" cy="241986"/>
      </dsp:txXfrm>
    </dsp:sp>
    <dsp:sp modelId="{C0B34C86-E8CB-174D-B808-27A6D3585598}">
      <dsp:nvSpPr>
        <dsp:cNvPr id="0" name=""/>
        <dsp:cNvSpPr/>
      </dsp:nvSpPr>
      <dsp:spPr>
        <a:xfrm>
          <a:off x="430300" y="1580838"/>
          <a:ext cx="2679554" cy="1010052"/>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spc="600" dirty="0" smtClean="0">
              <a:solidFill>
                <a:srgbClr val="9B0000"/>
              </a:solidFill>
            </a:rPr>
            <a:t>v</a:t>
          </a:r>
          <a:r>
            <a:rPr lang="en-US" sz="2500" kern="1200" dirty="0" smtClean="0">
              <a:solidFill>
                <a:srgbClr val="9B0000"/>
              </a:solidFill>
            </a:rPr>
            <a:t> MONEY</a:t>
          </a:r>
          <a:endParaRPr lang="en-US" sz="2500" kern="1200" dirty="0">
            <a:solidFill>
              <a:srgbClr val="9B0000"/>
            </a:solidFill>
          </a:endParaRPr>
        </a:p>
      </dsp:txBody>
      <dsp:txXfrm>
        <a:off x="459883" y="1610421"/>
        <a:ext cx="2620388" cy="950886"/>
      </dsp:txXfrm>
    </dsp:sp>
    <dsp:sp modelId="{25B53AC1-66A5-054F-AD0A-9A0A073B7EC4}">
      <dsp:nvSpPr>
        <dsp:cNvPr id="0" name=""/>
        <dsp:cNvSpPr/>
      </dsp:nvSpPr>
      <dsp:spPr>
        <a:xfrm rot="5118265">
          <a:off x="1656662" y="2615357"/>
          <a:ext cx="347750" cy="413177"/>
        </a:xfrm>
        <a:prstGeom prst="rightArrow">
          <a:avLst>
            <a:gd name="adj1" fmla="val 60000"/>
            <a:gd name="adj2" fmla="val 50000"/>
          </a:avLst>
        </a:prstGeom>
        <a:gradFill rotWithShape="0">
          <a:gsLst>
            <a:gs pos="0">
              <a:schemeClr val="accent1">
                <a:shade val="90000"/>
                <a:hueOff val="0"/>
                <a:satOff val="-27027"/>
                <a:lumOff val="47710"/>
                <a:alphaOff val="0"/>
                <a:shade val="40000"/>
                <a:alpha val="100000"/>
                <a:satMod val="150000"/>
                <a:lumMod val="100000"/>
              </a:schemeClr>
            </a:gs>
            <a:gs pos="100000">
              <a:schemeClr val="accent1">
                <a:shade val="90000"/>
                <a:hueOff val="0"/>
                <a:satOff val="-27027"/>
                <a:lumOff val="4771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5400000">
        <a:off x="1702313" y="2648246"/>
        <a:ext cx="247907" cy="243425"/>
      </dsp:txXfrm>
    </dsp:sp>
    <dsp:sp modelId="{162E41E3-DD16-5242-B6B3-25C8192EB716}">
      <dsp:nvSpPr>
        <dsp:cNvPr id="0" name=""/>
        <dsp:cNvSpPr/>
      </dsp:nvSpPr>
      <dsp:spPr>
        <a:xfrm>
          <a:off x="268491" y="3053001"/>
          <a:ext cx="3271664" cy="1334534"/>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Use of Cash</a:t>
          </a:r>
          <a:endParaRPr lang="en-US" sz="2800" kern="1200" dirty="0">
            <a:solidFill>
              <a:srgbClr val="000000"/>
            </a:solidFill>
          </a:endParaRPr>
        </a:p>
      </dsp:txBody>
      <dsp:txXfrm>
        <a:off x="307578" y="3092088"/>
        <a:ext cx="3193490" cy="1256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62C06-36C9-424F-91E1-72160B5268F4}">
      <dsp:nvSpPr>
        <dsp:cNvPr id="0" name=""/>
        <dsp:cNvSpPr/>
      </dsp:nvSpPr>
      <dsp:spPr>
        <a:xfrm>
          <a:off x="0" y="66131"/>
          <a:ext cx="3540156" cy="1149250"/>
        </a:xfrm>
        <a:prstGeom prst="roundRect">
          <a:avLst>
            <a:gd name="adj" fmla="val 1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800000"/>
              </a:solidFill>
            </a:rPr>
            <a:t>v     Assets</a:t>
          </a:r>
        </a:p>
        <a:p>
          <a:pPr lvl="0" algn="ctr" defTabSz="1066800">
            <a:lnSpc>
              <a:spcPct val="90000"/>
            </a:lnSpc>
            <a:spcBef>
              <a:spcPct val="0"/>
            </a:spcBef>
            <a:spcAft>
              <a:spcPct val="35000"/>
            </a:spcAft>
          </a:pPr>
          <a:r>
            <a:rPr lang="en-US" sz="2400" kern="1200" dirty="0" smtClean="0"/>
            <a:t>   </a:t>
          </a:r>
          <a:r>
            <a:rPr lang="en-US" sz="2400" kern="1200" dirty="0" smtClean="0">
              <a:solidFill>
                <a:srgbClr val="008200"/>
              </a:solidFill>
            </a:rPr>
            <a:t>^   Liabilities </a:t>
          </a:r>
        </a:p>
      </dsp:txBody>
      <dsp:txXfrm>
        <a:off x="33660" y="99791"/>
        <a:ext cx="3472836" cy="1081930"/>
      </dsp:txXfrm>
    </dsp:sp>
    <dsp:sp modelId="{66AC4D1D-DF64-D04A-9C12-10E256AC43DB}">
      <dsp:nvSpPr>
        <dsp:cNvPr id="0" name=""/>
        <dsp:cNvSpPr/>
      </dsp:nvSpPr>
      <dsp:spPr>
        <a:xfrm rot="5400000">
          <a:off x="1617167" y="1208091"/>
          <a:ext cx="305821" cy="422342"/>
        </a:xfrm>
        <a:prstGeom prst="rightArrow">
          <a:avLst>
            <a:gd name="adj1" fmla="val 60000"/>
            <a:gd name="adj2" fmla="val 50000"/>
          </a:avLst>
        </a:prstGeom>
        <a:gradFill rotWithShape="0">
          <a:gsLst>
            <a:gs pos="0">
              <a:schemeClr val="accent1">
                <a:shade val="90000"/>
                <a:hueOff val="0"/>
                <a:satOff val="0"/>
                <a:lumOff val="0"/>
                <a:alphaOff val="0"/>
                <a:shade val="40000"/>
                <a:alpha val="100000"/>
                <a:satMod val="150000"/>
                <a:lumMod val="100000"/>
              </a:schemeClr>
            </a:gs>
            <a:gs pos="100000">
              <a:schemeClr val="accent1">
                <a:shade val="9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1643375" y="1266351"/>
        <a:ext cx="253406" cy="214075"/>
      </dsp:txXfrm>
    </dsp:sp>
    <dsp:sp modelId="{C0B34C86-E8CB-174D-B808-27A6D3585598}">
      <dsp:nvSpPr>
        <dsp:cNvPr id="0" name=""/>
        <dsp:cNvSpPr/>
      </dsp:nvSpPr>
      <dsp:spPr>
        <a:xfrm>
          <a:off x="546874" y="1623143"/>
          <a:ext cx="2446407" cy="1014128"/>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solidFill>
                <a:srgbClr val="008200"/>
              </a:solidFill>
            </a:rPr>
            <a:t>^</a:t>
          </a:r>
          <a:r>
            <a:rPr lang="en-US" sz="3300" kern="1200" dirty="0" smtClean="0"/>
            <a:t> </a:t>
          </a:r>
          <a:r>
            <a:rPr lang="en-US" sz="2400" kern="1200" dirty="0" smtClean="0">
              <a:solidFill>
                <a:srgbClr val="008000"/>
              </a:solidFill>
            </a:rPr>
            <a:t>MONEY</a:t>
          </a:r>
          <a:endParaRPr lang="en-US" sz="2400" kern="1200" dirty="0">
            <a:solidFill>
              <a:srgbClr val="008000"/>
            </a:solidFill>
          </a:endParaRPr>
        </a:p>
      </dsp:txBody>
      <dsp:txXfrm>
        <a:off x="576577" y="1652846"/>
        <a:ext cx="2387001" cy="954722"/>
      </dsp:txXfrm>
    </dsp:sp>
    <dsp:sp modelId="{25B53AC1-66A5-054F-AD0A-9A0A073B7EC4}">
      <dsp:nvSpPr>
        <dsp:cNvPr id="0" name=""/>
        <dsp:cNvSpPr/>
      </dsp:nvSpPr>
      <dsp:spPr>
        <a:xfrm rot="5311240">
          <a:off x="1611522" y="2663047"/>
          <a:ext cx="355538" cy="422342"/>
        </a:xfrm>
        <a:prstGeom prst="rightArrow">
          <a:avLst>
            <a:gd name="adj1" fmla="val 60000"/>
            <a:gd name="adj2" fmla="val 50000"/>
          </a:avLst>
        </a:prstGeom>
        <a:gradFill rotWithShape="0">
          <a:gsLst>
            <a:gs pos="0">
              <a:schemeClr val="accent1">
                <a:shade val="90000"/>
                <a:hueOff val="0"/>
                <a:satOff val="-27027"/>
                <a:lumOff val="47710"/>
                <a:alphaOff val="0"/>
                <a:shade val="40000"/>
                <a:alpha val="100000"/>
                <a:satMod val="150000"/>
                <a:lumMod val="100000"/>
              </a:schemeClr>
            </a:gs>
            <a:gs pos="100000">
              <a:schemeClr val="accent1">
                <a:shade val="90000"/>
                <a:hueOff val="0"/>
                <a:satOff val="-27027"/>
                <a:lumOff val="4771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5400000">
        <a:off x="1661212" y="2696466"/>
        <a:ext cx="253406" cy="248877"/>
      </dsp:txXfrm>
    </dsp:sp>
    <dsp:sp modelId="{162E41E3-DD16-5242-B6B3-25C8192EB716}">
      <dsp:nvSpPr>
        <dsp:cNvPr id="0" name=""/>
        <dsp:cNvSpPr/>
      </dsp:nvSpPr>
      <dsp:spPr>
        <a:xfrm>
          <a:off x="204292" y="3111165"/>
          <a:ext cx="3217042" cy="1347713"/>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Source of Cash</a:t>
          </a:r>
          <a:endParaRPr lang="en-US" sz="2800" kern="1200" dirty="0">
            <a:solidFill>
              <a:srgbClr val="000000"/>
            </a:solidFill>
          </a:endParaRPr>
        </a:p>
      </dsp:txBody>
      <dsp:txXfrm>
        <a:off x="243765" y="3150638"/>
        <a:ext cx="3138096" cy="12687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9E1D22-58FF-F945-886B-BAF4C4C96266}" type="datetimeFigureOut">
              <a:rPr lang="en-US" smtClean="0"/>
              <a:t>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FD309-B419-D74F-AD92-7A8394EF9390}" type="slidenum">
              <a:rPr lang="en-US" smtClean="0"/>
              <a:t>‹#›</a:t>
            </a:fld>
            <a:endParaRPr lang="en-US"/>
          </a:p>
        </p:txBody>
      </p:sp>
    </p:spTree>
    <p:extLst>
      <p:ext uri="{BB962C8B-B14F-4D97-AF65-F5344CB8AC3E}">
        <p14:creationId xmlns:p14="http://schemas.microsoft.com/office/powerpoint/2010/main" val="3847436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FD309-B419-D74F-AD92-7A8394EF9390}" type="slidenum">
              <a:rPr lang="en-US" smtClean="0"/>
              <a:t>5</a:t>
            </a:fld>
            <a:endParaRPr lang="en-US"/>
          </a:p>
        </p:txBody>
      </p:sp>
    </p:spTree>
    <p:extLst>
      <p:ext uri="{BB962C8B-B14F-4D97-AF65-F5344CB8AC3E}">
        <p14:creationId xmlns:p14="http://schemas.microsoft.com/office/powerpoint/2010/main" val="284212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FD309-B419-D74F-AD92-7A8394EF9390}" type="slidenum">
              <a:rPr lang="en-US" smtClean="0"/>
              <a:t>12</a:t>
            </a:fld>
            <a:endParaRPr lang="en-US"/>
          </a:p>
        </p:txBody>
      </p:sp>
    </p:spTree>
    <p:extLst>
      <p:ext uri="{BB962C8B-B14F-4D97-AF65-F5344CB8AC3E}">
        <p14:creationId xmlns:p14="http://schemas.microsoft.com/office/powerpoint/2010/main" val="284212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FD309-B419-D74F-AD92-7A8394EF9390}" type="slidenum">
              <a:rPr lang="en-US" smtClean="0"/>
              <a:t>15</a:t>
            </a:fld>
            <a:endParaRPr lang="en-US"/>
          </a:p>
        </p:txBody>
      </p:sp>
    </p:spTree>
    <p:extLst>
      <p:ext uri="{BB962C8B-B14F-4D97-AF65-F5344CB8AC3E}">
        <p14:creationId xmlns:p14="http://schemas.microsoft.com/office/powerpoint/2010/main" val="284212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FD309-B419-D74F-AD92-7A8394EF9390}" type="slidenum">
              <a:rPr lang="en-US" smtClean="0"/>
              <a:t>17</a:t>
            </a:fld>
            <a:endParaRPr lang="en-US"/>
          </a:p>
        </p:txBody>
      </p:sp>
    </p:spTree>
    <p:extLst>
      <p:ext uri="{BB962C8B-B14F-4D97-AF65-F5344CB8AC3E}">
        <p14:creationId xmlns:p14="http://schemas.microsoft.com/office/powerpoint/2010/main" val="284212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BF28AA0E-216B-CB43-B8CC-36F1D4A25B81}" type="datetimeFigureOut">
              <a:rPr lang="en-US" smtClean="0"/>
              <a:t>2/28/2017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BF28AA0E-216B-CB43-B8CC-36F1D4A25B81}"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F28AA0E-216B-CB43-B8CC-36F1D4A25B81}" type="datetimeFigureOut">
              <a:rPr lang="en-US" smtClean="0"/>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60CB23-0E64-DF4D-B9E2-84CE8F6BB35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F28AA0E-216B-CB43-B8CC-36F1D4A25B81}" type="datetimeFigureOut">
              <a:rPr lang="en-US" smtClean="0"/>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60CB23-0E64-DF4D-B9E2-84CE8F6BB35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F28AA0E-216B-CB43-B8CC-36F1D4A25B81}" type="datetimeFigureOut">
              <a:rPr lang="en-US" smtClean="0"/>
              <a:t>2/28/2017</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F28AA0E-216B-CB43-B8CC-36F1D4A25B81}" type="datetimeFigureOut">
              <a:rPr lang="en-US" smtClean="0"/>
              <a:t>2/28/2017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28AA0E-216B-CB43-B8CC-36F1D4A25B81}"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BF28AA0E-216B-CB43-B8CC-36F1D4A25B81}" type="datetimeFigureOut">
              <a:rPr lang="en-US" smtClean="0"/>
              <a:t>2/28/2017</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BF28AA0E-216B-CB43-B8CC-36F1D4A25B81}" type="datetimeFigureOut">
              <a:rPr lang="en-US" smtClean="0"/>
              <a:t>2/28/2017</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F28AA0E-216B-CB43-B8CC-36F1D4A25B81}" type="datetimeFigureOut">
              <a:rPr lang="en-US" smtClean="0"/>
              <a:t>2/28/2017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28AA0E-216B-CB43-B8CC-36F1D4A25B81}"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0CB23-0E64-DF4D-B9E2-84CE8F6BB3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28AA0E-216B-CB43-B8CC-36F1D4A25B81}"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0CB23-0E64-DF4D-B9E2-84CE8F6BB351}"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28AA0E-216B-CB43-B8CC-36F1D4A25B81}"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0CB23-0E64-DF4D-B9E2-84CE8F6BB351}"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28AA0E-216B-CB43-B8CC-36F1D4A25B81}"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0CB23-0E64-DF4D-B9E2-84CE8F6BB351}"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BF28AA0E-216B-CB43-B8CC-36F1D4A25B81}" type="datetimeFigureOut">
              <a:rPr lang="en-US" smtClean="0"/>
              <a:t>2/28/2017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BF28AA0E-216B-CB43-B8CC-36F1D4A25B81}" type="datetimeFigureOut">
              <a:rPr lang="en-US" smtClean="0"/>
              <a:t>2/28/2017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6E60CB23-0E64-DF4D-B9E2-84CE8F6BB351}"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F28AA0E-216B-CB43-B8CC-36F1D4A25B81}"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F28AA0E-216B-CB43-B8CC-36F1D4A25B81}" type="datetimeFigureOut">
              <a:rPr lang="en-US" smtClean="0"/>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60CB23-0E64-DF4D-B9E2-84CE8F6BB351}"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F28AA0E-216B-CB43-B8CC-36F1D4A25B81}"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6E60CB23-0E64-DF4D-B9E2-84CE8F6BB3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F28AA0E-216B-CB43-B8CC-36F1D4A25B81}"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BF28AA0E-216B-CB43-B8CC-36F1D4A25B81}" type="datetimeFigureOut">
              <a:rPr lang="en-US" smtClean="0"/>
              <a:t>2/28/2017</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E60CB23-0E64-DF4D-B9E2-84CE8F6BB3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1111438"/>
          </a:xfrm>
        </p:spPr>
        <p:txBody>
          <a:bodyPr>
            <a:normAutofit fontScale="90000"/>
          </a:bodyPr>
          <a:lstStyle/>
          <a:p>
            <a:pPr algn="ctr"/>
            <a:r>
              <a:rPr lang="en-US" dirty="0" smtClean="0">
                <a:latin typeface="Arial"/>
                <a:cs typeface="Arial"/>
              </a:rPr>
              <a:t>Working </a:t>
            </a:r>
            <a:r>
              <a:rPr lang="en-US" dirty="0">
                <a:latin typeface="Arial"/>
                <a:cs typeface="Arial"/>
              </a:rPr>
              <a:t>With Financial Statements</a:t>
            </a:r>
            <a:br>
              <a:rPr lang="en-US" dirty="0">
                <a:latin typeface="Arial"/>
                <a:cs typeface="Arial"/>
              </a:rPr>
            </a:br>
            <a:r>
              <a:rPr lang="en-US" dirty="0" smtClean="0">
                <a:latin typeface="Arial"/>
                <a:cs typeface="Arial"/>
              </a:rPr>
              <a:t/>
            </a:r>
            <a:br>
              <a:rPr lang="en-US" dirty="0" smtClean="0">
                <a:latin typeface="Arial"/>
                <a:cs typeface="Arial"/>
              </a:rPr>
            </a:br>
            <a:r>
              <a:rPr lang="en-US" dirty="0" err="1" smtClean="0">
                <a:latin typeface="Arial"/>
                <a:cs typeface="Arial"/>
              </a:rPr>
              <a:t>ch</a:t>
            </a:r>
            <a:r>
              <a:rPr lang="en-US" dirty="0" smtClean="0">
                <a:latin typeface="Arial"/>
                <a:cs typeface="Arial"/>
              </a:rPr>
              <a:t> 3</a:t>
            </a:r>
            <a:endParaRPr lang="en-US" dirty="0">
              <a:latin typeface="Arial"/>
              <a:cs typeface="Arial"/>
            </a:endParaRPr>
          </a:p>
        </p:txBody>
      </p:sp>
    </p:spTree>
    <p:extLst>
      <p:ext uri="{BB962C8B-B14F-4D97-AF65-F5344CB8AC3E}">
        <p14:creationId xmlns:p14="http://schemas.microsoft.com/office/powerpoint/2010/main" val="3665140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57537"/>
          </a:xfrm>
        </p:spPr>
        <p:txBody>
          <a:bodyPr/>
          <a:lstStyle/>
          <a:p>
            <a:r>
              <a:rPr lang="en-US" sz="2800" u="sng" dirty="0" smtClean="0">
                <a:latin typeface="Arial"/>
                <a:cs typeface="Arial"/>
              </a:rPr>
              <a:t>3.2   Standardized </a:t>
            </a:r>
            <a:r>
              <a:rPr lang="en-US" sz="2800" u="sng" dirty="0">
                <a:latin typeface="Arial"/>
                <a:cs typeface="Arial"/>
              </a:rPr>
              <a:t>F</a:t>
            </a:r>
            <a:r>
              <a:rPr lang="en-US" sz="2800" u="sng" dirty="0" smtClean="0">
                <a:latin typeface="Arial"/>
                <a:cs typeface="Arial"/>
              </a:rPr>
              <a:t>inancial Statements</a:t>
            </a:r>
            <a:endParaRPr lang="en-US" sz="2800" u="sng" dirty="0">
              <a:latin typeface="Arial"/>
              <a:cs typeface="Arial"/>
            </a:endParaRPr>
          </a:p>
        </p:txBody>
      </p:sp>
      <p:sp>
        <p:nvSpPr>
          <p:cNvPr id="3" name="Content Placeholder 2"/>
          <p:cNvSpPr>
            <a:spLocks noGrp="1"/>
          </p:cNvSpPr>
          <p:nvPr>
            <p:ph idx="1"/>
          </p:nvPr>
        </p:nvSpPr>
        <p:spPr>
          <a:xfrm>
            <a:off x="498474" y="1612388"/>
            <a:ext cx="7556313" cy="4513776"/>
          </a:xfrm>
        </p:spPr>
        <p:txBody>
          <a:bodyPr>
            <a:normAutofit lnSpcReduction="10000"/>
          </a:bodyPr>
          <a:lstStyle/>
          <a:p>
            <a:r>
              <a:rPr lang="en-US" sz="1800" dirty="0" smtClean="0">
                <a:latin typeface="Arial"/>
                <a:cs typeface="Arial"/>
              </a:rPr>
              <a:t>It will be impossible to compare financial statement of one company to other financial statements of similar companies who do the same business. </a:t>
            </a:r>
            <a:r>
              <a:rPr lang="en-US" sz="1800" dirty="0" smtClean="0">
                <a:solidFill>
                  <a:srgbClr val="9B0000"/>
                </a:solidFill>
                <a:latin typeface="Arial"/>
                <a:cs typeface="Arial"/>
              </a:rPr>
              <a:t>WHY? </a:t>
            </a:r>
            <a:r>
              <a:rPr lang="en-US" sz="1800" dirty="0" smtClean="0">
                <a:solidFill>
                  <a:schemeClr val="tx1"/>
                </a:solidFill>
                <a:latin typeface="Arial"/>
                <a:cs typeface="Arial"/>
              </a:rPr>
              <a:t>Because they have different sizes so we can not compare dollar amounts.</a:t>
            </a:r>
          </a:p>
          <a:p>
            <a:r>
              <a:rPr lang="en-US" sz="1800" dirty="0" smtClean="0">
                <a:solidFill>
                  <a:schemeClr val="tx1"/>
                </a:solidFill>
                <a:latin typeface="Arial"/>
                <a:cs typeface="Arial"/>
              </a:rPr>
              <a:t>It is also hard to compare the financial statements of the same company but in different periods of time because the size has changed.</a:t>
            </a:r>
          </a:p>
          <a:p>
            <a:r>
              <a:rPr lang="en-US" sz="1800" dirty="0" smtClean="0">
                <a:solidFill>
                  <a:srgbClr val="9B0000"/>
                </a:solidFill>
                <a:latin typeface="Arial"/>
                <a:cs typeface="Arial"/>
              </a:rPr>
              <a:t> </a:t>
            </a:r>
            <a:r>
              <a:rPr lang="en-US" sz="1800" dirty="0" smtClean="0">
                <a:solidFill>
                  <a:srgbClr val="000000"/>
                </a:solidFill>
                <a:latin typeface="Arial"/>
                <a:cs typeface="Arial"/>
              </a:rPr>
              <a:t>To start making comparisons, we need to standardized the financial statements by using percentages instead of total dollars.</a:t>
            </a:r>
          </a:p>
          <a:p>
            <a:r>
              <a:rPr lang="en-US" sz="1800" dirty="0" smtClean="0">
                <a:solidFill>
                  <a:srgbClr val="000000"/>
                </a:solidFill>
                <a:latin typeface="Arial"/>
                <a:cs typeface="Arial"/>
              </a:rPr>
              <a:t>Three ways to standardize financial statements:</a:t>
            </a:r>
          </a:p>
          <a:p>
            <a:pPr marL="1028700" lvl="3" indent="-342900">
              <a:buFont typeface="+mj-ea"/>
              <a:buAutoNum type="circleNumDbPlain"/>
            </a:pPr>
            <a:r>
              <a:rPr lang="en-US" sz="1600" dirty="0" smtClean="0">
                <a:solidFill>
                  <a:srgbClr val="000000"/>
                </a:solidFill>
                <a:latin typeface="Arial"/>
                <a:cs typeface="Arial"/>
              </a:rPr>
              <a:t> Common Size statements </a:t>
            </a:r>
          </a:p>
          <a:p>
            <a:pPr marL="1028700" lvl="3" indent="-342900">
              <a:buFont typeface="+mj-ea"/>
              <a:buAutoNum type="circleNumDbPlain"/>
            </a:pPr>
            <a:r>
              <a:rPr lang="en-US" sz="1600" dirty="0" smtClean="0">
                <a:solidFill>
                  <a:srgbClr val="000000"/>
                </a:solidFill>
                <a:latin typeface="Arial"/>
                <a:cs typeface="Arial"/>
              </a:rPr>
              <a:t> Common Base year financial statements (Trend Analysis)</a:t>
            </a:r>
          </a:p>
          <a:p>
            <a:pPr marL="1028700" lvl="3" indent="-342900">
              <a:buFont typeface="+mj-ea"/>
              <a:buAutoNum type="circleNumDbPlain"/>
            </a:pPr>
            <a:r>
              <a:rPr lang="en-US" sz="1600" dirty="0" smtClean="0">
                <a:solidFill>
                  <a:srgbClr val="000000"/>
                </a:solidFill>
                <a:latin typeface="Arial"/>
                <a:cs typeface="Arial"/>
              </a:rPr>
              <a:t> Combined </a:t>
            </a:r>
            <a:r>
              <a:rPr lang="en-US" sz="1600" dirty="0">
                <a:solidFill>
                  <a:srgbClr val="000000"/>
                </a:solidFill>
                <a:latin typeface="Arial"/>
                <a:cs typeface="Arial"/>
              </a:rPr>
              <a:t>C</a:t>
            </a:r>
            <a:r>
              <a:rPr lang="en-US" sz="1600" dirty="0" smtClean="0">
                <a:solidFill>
                  <a:srgbClr val="000000"/>
                </a:solidFill>
                <a:latin typeface="Arial"/>
                <a:cs typeface="Arial"/>
              </a:rPr>
              <a:t>ommon Size and Base year Analysis   </a:t>
            </a:r>
            <a:endParaRPr lang="en-US" sz="1600" dirty="0" smtClean="0">
              <a:solidFill>
                <a:srgbClr val="9B0000"/>
              </a:solidFill>
              <a:latin typeface="Arial"/>
              <a:cs typeface="Arial"/>
            </a:endParaRPr>
          </a:p>
        </p:txBody>
      </p:sp>
    </p:spTree>
    <p:extLst>
      <p:ext uri="{BB962C8B-B14F-4D97-AF65-F5344CB8AC3E}">
        <p14:creationId xmlns:p14="http://schemas.microsoft.com/office/powerpoint/2010/main" val="794159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85840"/>
          </a:xfrm>
        </p:spPr>
        <p:txBody>
          <a:bodyPr/>
          <a:lstStyle/>
          <a:p>
            <a:r>
              <a:rPr lang="en-US" sz="2800" dirty="0" smtClean="0">
                <a:latin typeface="Arial"/>
                <a:cs typeface="Arial"/>
              </a:rPr>
              <a:t>Standardized Financial Statements </a:t>
            </a:r>
            <a:endParaRPr lang="en-US" sz="2800" dirty="0">
              <a:latin typeface="Arial"/>
              <a:cs typeface="Arial"/>
            </a:endParaRPr>
          </a:p>
        </p:txBody>
      </p:sp>
      <p:sp>
        <p:nvSpPr>
          <p:cNvPr id="3" name="Content Placeholder 2"/>
          <p:cNvSpPr>
            <a:spLocks noGrp="1"/>
          </p:cNvSpPr>
          <p:nvPr>
            <p:ph idx="1"/>
          </p:nvPr>
        </p:nvSpPr>
        <p:spPr>
          <a:xfrm>
            <a:off x="498474" y="1797884"/>
            <a:ext cx="7556313" cy="4328280"/>
          </a:xfrm>
        </p:spPr>
        <p:txBody>
          <a:bodyPr>
            <a:normAutofit/>
          </a:bodyPr>
          <a:lstStyle/>
          <a:p>
            <a:pPr marL="0" indent="0">
              <a:buNone/>
            </a:pPr>
            <a:r>
              <a:rPr lang="en-US" b="1" dirty="0" smtClean="0">
                <a:solidFill>
                  <a:schemeClr val="accent1"/>
                </a:solidFill>
                <a:latin typeface="Arial"/>
                <a:cs typeface="Arial"/>
              </a:rPr>
              <a:t>1.</a:t>
            </a:r>
            <a:r>
              <a:rPr lang="en-US" sz="2800" dirty="0" smtClean="0">
                <a:solidFill>
                  <a:schemeClr val="accent1"/>
                </a:solidFill>
                <a:latin typeface="Arial"/>
                <a:cs typeface="Arial"/>
              </a:rPr>
              <a:t>Common Size Statements: </a:t>
            </a:r>
          </a:p>
          <a:p>
            <a:pPr lvl="2">
              <a:buFont typeface="Wingdings" charset="2"/>
              <a:buChar char="Ø"/>
            </a:pPr>
            <a:r>
              <a:rPr lang="en-US" sz="2000" dirty="0" smtClean="0">
                <a:latin typeface="Arial"/>
                <a:cs typeface="Arial"/>
              </a:rPr>
              <a:t>Is a standardized financial statement presenting all items in percentage terms. </a:t>
            </a:r>
          </a:p>
          <a:p>
            <a:pPr lvl="2">
              <a:buFont typeface="Wingdings" charset="2"/>
              <a:buChar char="Ø"/>
            </a:pPr>
            <a:r>
              <a:rPr lang="en-US" sz="2000" dirty="0" smtClean="0">
                <a:latin typeface="Arial"/>
                <a:cs typeface="Arial"/>
              </a:rPr>
              <a:t>Balance sheet items are shown as a percentage of assets and income statement items as a percentage of sales and cash flow items as a percentage of total sources or total uses of cash.</a:t>
            </a:r>
          </a:p>
          <a:p>
            <a:pPr lvl="2">
              <a:buFont typeface="Wingdings" charset="2"/>
              <a:buChar char="Ø"/>
            </a:pPr>
            <a:r>
              <a:rPr lang="en-US" sz="2000" dirty="0" smtClean="0">
                <a:latin typeface="Arial"/>
                <a:cs typeface="Arial"/>
              </a:rPr>
              <a:t>Next slides is a common size balance sheet and common size income statement.</a:t>
            </a:r>
          </a:p>
          <a:p>
            <a:pPr marL="0" indent="0">
              <a:buNone/>
            </a:pPr>
            <a:endParaRPr lang="en-US" dirty="0" smtClean="0">
              <a:solidFill>
                <a:schemeClr val="accent5"/>
              </a:solidFill>
            </a:endParaRPr>
          </a:p>
          <a:p>
            <a:pPr marL="0" indent="0">
              <a:buNone/>
            </a:pPr>
            <a:endParaRPr lang="en-US" dirty="0">
              <a:solidFill>
                <a:schemeClr val="accent5"/>
              </a:solidFill>
            </a:endParaRPr>
          </a:p>
        </p:txBody>
      </p:sp>
    </p:spTree>
    <p:extLst>
      <p:ext uri="{BB962C8B-B14F-4D97-AF65-F5344CB8AC3E}">
        <p14:creationId xmlns:p14="http://schemas.microsoft.com/office/powerpoint/2010/main" val="420560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312" y="142690"/>
            <a:ext cx="7669476" cy="527949"/>
          </a:xfrm>
        </p:spPr>
        <p:txBody>
          <a:bodyPr/>
          <a:lstStyle/>
          <a:p>
            <a:r>
              <a:rPr lang="en-US" sz="1400" dirty="0" smtClean="0"/>
              <a:t>cash</a:t>
            </a:r>
            <a:r>
              <a:rPr lang="en-US" sz="1400" dirty="0"/>
              <a:t>.</a:t>
            </a:r>
            <a:br>
              <a:rPr lang="en-US" sz="1400" dirty="0"/>
            </a:b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55939425"/>
              </p:ext>
            </p:extLst>
          </p:nvPr>
        </p:nvGraphicFramePr>
        <p:xfrm>
          <a:off x="8091530" y="7006040"/>
          <a:ext cx="208280" cy="365760"/>
        </p:xfrm>
        <a:graphic>
          <a:graphicData uri="http://schemas.openxmlformats.org/drawingml/2006/table">
            <a:tbl>
              <a:tblPr/>
              <a:tblGrid>
                <a:gridCol w="208280"/>
              </a:tblGrid>
              <a:tr h="0">
                <a:tc>
                  <a:txBody>
                    <a:bodyPr/>
                    <a:lstStyle/>
                    <a:p>
                      <a:endParaRPr lang="en-US" dirty="0"/>
                    </a:p>
                  </a:txBody>
                  <a:tcPr>
                    <a:lnL w="12700" cmpd="sng">
                      <a:solidFill>
                        <a:srgbClr val="000000"/>
                      </a:solidFill>
                      <a:prstDash val="solid"/>
                    </a:lnL>
                    <a:lnR w="12700" cmpd="sng">
                      <a:solidFill>
                        <a:srgbClr val="000000"/>
                      </a:solidFill>
                      <a:prstDash val="solid"/>
                    </a:lnR>
                    <a:lnT w="12700" cmpd="sng">
                      <a:solidFill>
                        <a:srgbClr val="000000"/>
                      </a:solidFill>
                      <a:prstDash val="solid"/>
                    </a:lnT>
                    <a:lnB w="12700" cmpd="sng">
                      <a:solidFill>
                        <a:srgbClr val="000000"/>
                      </a:solidFill>
                      <a:prstDash val="soli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54942618"/>
              </p:ext>
            </p:extLst>
          </p:nvPr>
        </p:nvGraphicFramePr>
        <p:xfrm>
          <a:off x="185521" y="188777"/>
          <a:ext cx="7466811" cy="6544848"/>
        </p:xfrm>
        <a:graphic>
          <a:graphicData uri="http://schemas.openxmlformats.org/drawingml/2006/table">
            <a:tbl>
              <a:tblPr firstRow="1" bandRow="1">
                <a:tableStyleId>{0660B408-B3CF-4A94-85FC-2B1E0A45F4A2}</a:tableStyleId>
              </a:tblPr>
              <a:tblGrid>
                <a:gridCol w="1890365"/>
                <a:gridCol w="1523545"/>
                <a:gridCol w="1355724"/>
                <a:gridCol w="1270099"/>
                <a:gridCol w="1427078"/>
              </a:tblGrid>
              <a:tr h="244044">
                <a:tc>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2008</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2009</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solidFill>
                            <a:schemeClr val="bg1"/>
                          </a:solidFill>
                        </a:rPr>
                        <a:t>2008 ratio</a:t>
                      </a:r>
                      <a:endParaRPr lang="en-US" sz="1100"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solidFill>
                            <a:schemeClr val="bg1"/>
                          </a:solidFill>
                        </a:rPr>
                        <a:t>2009 ratio</a:t>
                      </a:r>
                      <a:endParaRPr lang="en-US" sz="1100"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gridSpan="5">
                  <a:txBody>
                    <a:bodyPr/>
                    <a:lstStyle/>
                    <a:p>
                      <a:pPr algn="ctr"/>
                      <a:r>
                        <a:rPr lang="en-US" sz="1100" b="0" dirty="0" smtClean="0">
                          <a:solidFill>
                            <a:schemeClr val="accent1"/>
                          </a:solidFill>
                        </a:rPr>
                        <a:t>Assets </a:t>
                      </a:r>
                      <a:endParaRPr lang="en-US" sz="1100" b="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2755">
                <a:tc gridSpan="5">
                  <a:txBody>
                    <a:bodyPr/>
                    <a:lstStyle/>
                    <a:p>
                      <a:r>
                        <a:rPr lang="en-US" sz="1100" b="1" dirty="0" smtClean="0">
                          <a:solidFill>
                            <a:schemeClr val="tx1"/>
                          </a:solidFill>
                        </a:rPr>
                        <a:t>Current Assets</a:t>
                      </a:r>
                      <a:endParaRPr lang="en-US" sz="11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01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Cash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$84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$94</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Cambria"/>
                          <a:ea typeface="ＭＳ 明朝"/>
                          <a:cs typeface="Times New Roman"/>
                        </a:rPr>
                        <a:t>84/3373 =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Account Receivable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$165</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$188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smtClean="0">
                          <a:effectLst/>
                          <a:latin typeface="Cambria"/>
                          <a:ea typeface="ＭＳ 明朝"/>
                          <a:cs typeface="Times New Roman"/>
                        </a:rPr>
                        <a:t> 165</a:t>
                      </a:r>
                      <a:r>
                        <a:rPr lang="en-US" sz="1100" b="1" dirty="0">
                          <a:effectLst/>
                          <a:latin typeface="Cambria"/>
                          <a:ea typeface="ＭＳ 明朝"/>
                          <a:cs typeface="Times New Roman"/>
                        </a:rPr>
                        <a:t>/3373= </a:t>
                      </a:r>
                      <a:r>
                        <a:rPr lang="en-US" sz="1100" b="1" dirty="0" smtClean="0">
                          <a:effectLst/>
                          <a:latin typeface="Cambria"/>
                          <a:ea typeface="ＭＳ 明朝"/>
                          <a:cs typeface="Times New Roman"/>
                        </a:rPr>
                        <a:t>   4.9</a:t>
                      </a:r>
                      <a:r>
                        <a:rPr lang="en-US" sz="1100" b="1" dirty="0">
                          <a:effectLst/>
                          <a:latin typeface="Cambria"/>
                          <a:ea typeface="ＭＳ 明朝"/>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Inventory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$393</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$422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1" dirty="0" smtClean="0">
                          <a:solidFill>
                            <a:schemeClr val="accent4"/>
                          </a:solidFill>
                        </a:rPr>
                        <a:t>Total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$642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$708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accent5"/>
                          </a:solidFill>
                        </a:rPr>
                        <a:t>Fixed</a:t>
                      </a:r>
                      <a:r>
                        <a:rPr lang="en-US" sz="1100" b="1" baseline="0" dirty="0" smtClean="0">
                          <a:solidFill>
                            <a:schemeClr val="accent5"/>
                          </a:solidFill>
                        </a:rPr>
                        <a:t> Assets</a:t>
                      </a:r>
                      <a:endParaRPr lang="en-US" sz="1100" b="1" dirty="0" smtClean="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rPr>
                        <a:t>Net</a:t>
                      </a:r>
                      <a:r>
                        <a:rPr lang="en-US" sz="1100" b="1" baseline="0" dirty="0" smtClean="0">
                          <a:solidFill>
                            <a:schemeClr val="tx1"/>
                          </a:solidFill>
                        </a:rPr>
                        <a:t> plant and Equip.</a:t>
                      </a:r>
                      <a:endParaRPr lang="en-US" sz="1100" b="1" dirty="0" smtClean="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$2,731</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$2,880</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102870" algn="ctr">
                        <a:spcBef>
                          <a:spcPts val="0"/>
                        </a:spcBef>
                        <a:spcAft>
                          <a:spcPts val="0"/>
                        </a:spcAft>
                      </a:pPr>
                      <a:r>
                        <a:rPr lang="en-US" sz="1100" b="1" dirty="0" smtClean="0">
                          <a:effectLst/>
                          <a:latin typeface="Cambria"/>
                          <a:ea typeface="ＭＳ 明朝"/>
                          <a:cs typeface="Times New Roman"/>
                        </a:rPr>
                        <a:t>80.9</a:t>
                      </a:r>
                      <a:r>
                        <a:rPr lang="en-US" sz="1100" b="1" dirty="0">
                          <a:effectLst/>
                          <a:latin typeface="Cambria"/>
                          <a:ea typeface="ＭＳ 明朝"/>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80.3%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b="1" dirty="0" smtClean="0">
                          <a:solidFill>
                            <a:srgbClr val="999966"/>
                          </a:solidFill>
                        </a:rPr>
                        <a:t>Total</a:t>
                      </a:r>
                      <a:r>
                        <a:rPr lang="en-US" sz="1100" b="1" baseline="0" dirty="0" smtClean="0">
                          <a:solidFill>
                            <a:srgbClr val="999966"/>
                          </a:solidFill>
                        </a:rPr>
                        <a:t> Assets</a:t>
                      </a:r>
                      <a:endParaRPr lang="en-US" sz="1100" b="1" dirty="0">
                        <a:solidFill>
                          <a:srgbClr val="9999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solidFill>
                            <a:srgbClr val="9B0000"/>
                          </a:solidFill>
                        </a:rPr>
                        <a:t>$3,373</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solidFill>
                            <a:srgbClr val="9B0000"/>
                          </a:solidFill>
                        </a:rPr>
                        <a:t>$3,588</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4F81BD"/>
                          </a:solidFill>
                          <a:effectLst/>
                          <a:latin typeface="Cambria"/>
                          <a:ea typeface="ＭＳ 明朝"/>
                          <a:cs typeface="Times New Roman"/>
                        </a:rPr>
                        <a:t>          </a:t>
                      </a:r>
                      <a:r>
                        <a:rPr lang="en-US" sz="1100" b="1" dirty="0">
                          <a:solidFill>
                            <a:srgbClr val="9B0000"/>
                          </a:solidFill>
                          <a:effectLst/>
                          <a:latin typeface="Cambria"/>
                          <a:ea typeface="ＭＳ 明朝"/>
                          <a:cs typeface="Times New Roman"/>
                        </a:rPr>
                        <a:t>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4">
                  <a:txBody>
                    <a:bodyPr/>
                    <a:lstStyle/>
                    <a:p>
                      <a:pPr algn="ctr"/>
                      <a:r>
                        <a:rPr lang="en-US" sz="1100" b="1" dirty="0" smtClean="0">
                          <a:solidFill>
                            <a:srgbClr val="663366"/>
                          </a:solidFill>
                        </a:rPr>
                        <a:t>Liabilities and Owner’s Equity </a:t>
                      </a:r>
                      <a:endParaRPr lang="en-US" sz="1100" b="1"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4">
                  <a:txBody>
                    <a:bodyPr/>
                    <a:lstStyle/>
                    <a:p>
                      <a:r>
                        <a:rPr lang="en-US" sz="1100" dirty="0" smtClean="0">
                          <a:solidFill>
                            <a:schemeClr val="accent5"/>
                          </a:solidFill>
                        </a:rPr>
                        <a:t>Current liabilities</a:t>
                      </a:r>
                      <a:endParaRPr lang="en-US" sz="11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Account payable </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chemeClr val="tx1"/>
                          </a:solidFill>
                        </a:rPr>
                        <a:t>$312</a:t>
                      </a:r>
                      <a:endParaRPr lang="en-US" sz="11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$344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Notes Payable</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$196</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chemeClr val="accent6"/>
                          </a:solidFill>
                        </a:rPr>
                        <a:t>Total</a:t>
                      </a:r>
                      <a:endParaRPr lang="en-US" sz="1100"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100" b="1" dirty="0" smtClean="0">
                          <a:solidFill>
                            <a:schemeClr val="tx1"/>
                          </a:solidFill>
                        </a:rPr>
                        <a:t>$543</a:t>
                      </a:r>
                      <a:endParaRPr lang="en-US" sz="11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100" b="1" dirty="0" smtClean="0">
                          <a:solidFill>
                            <a:srgbClr val="000000"/>
                          </a:solidFill>
                        </a:rPr>
                        <a:t>$540</a:t>
                      </a:r>
                      <a:endParaRPr lang="en-US" sz="11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rgbClr val="F7901E"/>
                          </a:solidFill>
                        </a:rPr>
                        <a:t>Long term debt</a:t>
                      </a:r>
                      <a:endParaRPr lang="en-US" sz="1100"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$531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$457</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4">
                  <a:txBody>
                    <a:bodyPr/>
                    <a:lstStyle/>
                    <a:p>
                      <a:r>
                        <a:rPr lang="en-US" sz="1100" dirty="0" smtClean="0">
                          <a:solidFill>
                            <a:schemeClr val="accent5"/>
                          </a:solidFill>
                        </a:rPr>
                        <a:t>Owner’s Equity</a:t>
                      </a:r>
                      <a:r>
                        <a:rPr lang="en-US" sz="1100" baseline="0" dirty="0" smtClean="0">
                          <a:solidFill>
                            <a:schemeClr val="accent5"/>
                          </a:solidFill>
                        </a:rPr>
                        <a:t> </a:t>
                      </a:r>
                      <a:endParaRPr lang="en-US" sz="11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474">
                <a:tc>
                  <a:txBody>
                    <a:bodyPr/>
                    <a:lstStyle/>
                    <a:p>
                      <a:r>
                        <a:rPr lang="en-US" sz="1100" dirty="0" smtClean="0"/>
                        <a:t>Common stock</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$500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`550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Retained earning</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$1,799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$2,041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53.3%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rgbClr val="A3A101"/>
                          </a:solidFill>
                        </a:rPr>
                        <a:t>Total</a:t>
                      </a:r>
                      <a:endParaRPr lang="en-US" sz="11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$2,299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$2,591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68.1%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72.2%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8">
                <a:tc>
                  <a:txBody>
                    <a:bodyPr/>
                    <a:lstStyle/>
                    <a:p>
                      <a:r>
                        <a:rPr lang="en-US" sz="1100" dirty="0" smtClean="0">
                          <a:solidFill>
                            <a:srgbClr val="A3A101"/>
                          </a:solidFill>
                        </a:rPr>
                        <a:t>Total liabilities and owner’s equity</a:t>
                      </a:r>
                      <a:endParaRPr lang="en-US" sz="11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rgbClr val="9B0000"/>
                          </a:solidFill>
                        </a:rPr>
                        <a:t>$3,373</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rgbClr val="9B0000"/>
                          </a:solidFill>
                        </a:rPr>
                        <a:t>$3,588</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6058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00226"/>
          </a:xfrm>
        </p:spPr>
        <p:txBody>
          <a:bodyPr/>
          <a:lstStyle/>
          <a:p>
            <a:r>
              <a:rPr lang="en-US" dirty="0" smtClean="0">
                <a:latin typeface="Arial"/>
                <a:cs typeface="Arial"/>
              </a:rPr>
              <a:t>Common size income statement </a:t>
            </a:r>
            <a:endParaRPr lang="en-US" dirty="0">
              <a:latin typeface="Arial"/>
              <a:cs typeface="Arial"/>
            </a:endParaRPr>
          </a:p>
        </p:txBody>
      </p:sp>
      <p:sp>
        <p:nvSpPr>
          <p:cNvPr id="3" name="Content Placeholder 2"/>
          <p:cNvSpPr>
            <a:spLocks noGrp="1"/>
          </p:cNvSpPr>
          <p:nvPr>
            <p:ph idx="1"/>
          </p:nvPr>
        </p:nvSpPr>
        <p:spPr>
          <a:xfrm>
            <a:off x="498474" y="1341280"/>
            <a:ext cx="7556313" cy="4784884"/>
          </a:xfrm>
        </p:spPr>
        <p:txBody>
          <a:bodyPr>
            <a:normAutofit/>
          </a:bodyPr>
          <a:lstStyle/>
          <a:p>
            <a:endParaRPr lang="en-US" sz="1600" dirty="0" smtClean="0"/>
          </a:p>
          <a:p>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1967164919"/>
              </p:ext>
            </p:extLst>
          </p:nvPr>
        </p:nvGraphicFramePr>
        <p:xfrm>
          <a:off x="824732" y="1384086"/>
          <a:ext cx="6096000" cy="4841240"/>
        </p:xfrm>
        <a:graphic>
          <a:graphicData uri="http://schemas.openxmlformats.org/drawingml/2006/table">
            <a:tbl>
              <a:tblPr firstRow="1" bandRow="1">
                <a:tableStyleId>{5C22544A-7EE6-4342-B048-85BDC9FD1C3A}</a:tableStyleId>
              </a:tblPr>
              <a:tblGrid>
                <a:gridCol w="2657337"/>
                <a:gridCol w="1769577"/>
                <a:gridCol w="1669086"/>
              </a:tblGrid>
              <a:tr h="263975">
                <a:tc gridSpan="3">
                  <a:txBody>
                    <a:bodyPr/>
                    <a:lstStyle/>
                    <a:p>
                      <a:r>
                        <a:rPr lang="en-US" dirty="0" smtClean="0">
                          <a:solidFill>
                            <a:srgbClr val="000000"/>
                          </a:solidFill>
                        </a:rPr>
                        <a:t>2009</a:t>
                      </a:r>
                      <a:r>
                        <a:rPr lang="en-US" baseline="0" dirty="0" smtClean="0">
                          <a:solidFill>
                            <a:srgbClr val="000000"/>
                          </a:solidFill>
                        </a:rPr>
                        <a:t> Income Statement of Prufrock Corporation</a:t>
                      </a: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tc hMerge="1">
                  <a:txBody>
                    <a:bodyPr/>
                    <a:lstStyle/>
                    <a:p>
                      <a:endParaRPr lang="en-US"/>
                    </a:p>
                  </a:txBody>
                  <a:tcPr/>
                </a:tc>
              </a:tr>
              <a:tr h="263975">
                <a:tc>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solidFill>
                            <a:srgbClr val="000000"/>
                          </a:solidFill>
                        </a:rPr>
                        <a:t>Ratios%</a:t>
                      </a: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Sales</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solidFill>
                            <a:srgbClr val="9B0000"/>
                          </a:solidFill>
                        </a:rPr>
                        <a:t>$2,311</a:t>
                      </a:r>
                      <a:endParaRPr lang="en-US"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solidFill>
                            <a:srgbClr val="9B0000"/>
                          </a:solidFill>
                        </a:rPr>
                        <a:t>100%</a:t>
                      </a:r>
                      <a:endParaRPr lang="en-US"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Cost of Good Sold</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$1,344</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solidFill>
                            <a:schemeClr val="tx2"/>
                          </a:solidFill>
                        </a:rPr>
                        <a:t>58.2%</a:t>
                      </a:r>
                      <a:endParaRPr lang="en-US" dirty="0">
                        <a:solidFill>
                          <a:schemeClr val="tx2"/>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Depreciation</a:t>
                      </a:r>
                      <a:r>
                        <a:rPr lang="en-US" sz="1600" baseline="0" dirty="0" smtClean="0"/>
                        <a:t> </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$ 276</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11.9%</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Earning before Interest</a:t>
                      </a:r>
                      <a:r>
                        <a:rPr lang="en-US" sz="1600" baseline="0" dirty="0" smtClean="0"/>
                        <a:t> and taxes</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$691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29.9%</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Interest</a:t>
                      </a:r>
                      <a:r>
                        <a:rPr lang="en-US" sz="1600" baseline="0" dirty="0" smtClean="0"/>
                        <a:t> paid </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$141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6.1%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Taxable Income</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$550</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23.8%</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20">
                <a:tc>
                  <a:txBody>
                    <a:bodyPr/>
                    <a:lstStyle/>
                    <a:p>
                      <a:r>
                        <a:rPr lang="en-US" sz="1600" dirty="0" smtClean="0"/>
                        <a:t>Taxes (34%)</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$187</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8.1%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sz="1600" dirty="0" smtClean="0"/>
                        <a:t>Net Income</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$363</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15.7%</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sz="1600" dirty="0" smtClean="0"/>
                        <a:t>Dividends </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$121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5.2%</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sz="1600" dirty="0" smtClean="0"/>
                        <a:t>Addition to retained earnings</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$242</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10.5%</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51750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00226"/>
          </a:xfrm>
        </p:spPr>
        <p:txBody>
          <a:bodyPr/>
          <a:lstStyle/>
          <a:p>
            <a:r>
              <a:rPr lang="en-US" sz="2800" dirty="0">
                <a:latin typeface="Arial"/>
                <a:cs typeface="Arial"/>
              </a:rPr>
              <a:t>Standardized Financial Statements </a:t>
            </a:r>
          </a:p>
        </p:txBody>
      </p:sp>
      <p:sp>
        <p:nvSpPr>
          <p:cNvPr id="5" name="Content Placeholder 4"/>
          <p:cNvSpPr>
            <a:spLocks noGrp="1"/>
          </p:cNvSpPr>
          <p:nvPr>
            <p:ph idx="1"/>
          </p:nvPr>
        </p:nvSpPr>
        <p:spPr>
          <a:xfrm>
            <a:off x="498474" y="1298472"/>
            <a:ext cx="7556313" cy="4827691"/>
          </a:xfrm>
        </p:spPr>
        <p:txBody>
          <a:bodyPr/>
          <a:lstStyle/>
          <a:p>
            <a:pPr marL="0" indent="0">
              <a:buNone/>
            </a:pPr>
            <a:r>
              <a:rPr lang="en-US" dirty="0" smtClean="0">
                <a:solidFill>
                  <a:srgbClr val="663366"/>
                </a:solidFill>
                <a:latin typeface="Arial"/>
                <a:cs typeface="Arial"/>
              </a:rPr>
              <a:t>2. </a:t>
            </a:r>
            <a:r>
              <a:rPr lang="en-US" i="1" dirty="0" smtClean="0">
                <a:solidFill>
                  <a:srgbClr val="663366"/>
                </a:solidFill>
                <a:latin typeface="Arial"/>
                <a:cs typeface="Arial"/>
              </a:rPr>
              <a:t>Common Base year Financial Statement</a:t>
            </a:r>
          </a:p>
          <a:p>
            <a:pPr marL="0" indent="0">
              <a:buNone/>
            </a:pPr>
            <a:r>
              <a:rPr lang="en-US" sz="1600" dirty="0" smtClean="0">
                <a:solidFill>
                  <a:schemeClr val="tx2"/>
                </a:solidFill>
                <a:latin typeface="Arial"/>
                <a:cs typeface="Arial"/>
              </a:rPr>
              <a:t>Is a standardized financial statement presenting all items relative to a certain base year amount. </a:t>
            </a:r>
          </a:p>
          <a:p>
            <a:r>
              <a:rPr lang="en-US" sz="1600" i="1" dirty="0" smtClean="0">
                <a:solidFill>
                  <a:schemeClr val="tx2"/>
                </a:solidFill>
                <a:latin typeface="Arial"/>
                <a:cs typeface="Arial"/>
              </a:rPr>
              <a:t>Choosing a base year and then express each item relative to the base amount.</a:t>
            </a:r>
          </a:p>
          <a:p>
            <a:r>
              <a:rPr lang="en-US" sz="1600" i="1" dirty="0" smtClean="0">
                <a:solidFill>
                  <a:schemeClr val="tx2"/>
                </a:solidFill>
                <a:latin typeface="Arial"/>
                <a:cs typeface="Arial"/>
              </a:rPr>
              <a:t>Used to compare the performance of the company during the years to see the pattern of the firm operations:</a:t>
            </a:r>
          </a:p>
          <a:p>
            <a:pPr lvl="4">
              <a:buFont typeface="Wingdings" charset="2"/>
              <a:buChar char="Ø"/>
            </a:pPr>
            <a:r>
              <a:rPr lang="en-US" sz="1400" i="1" dirty="0" smtClean="0">
                <a:solidFill>
                  <a:srgbClr val="663366"/>
                </a:solidFill>
                <a:latin typeface="Arial"/>
                <a:cs typeface="Arial"/>
              </a:rPr>
              <a:t>Ex.  Does the firm use more or less debt? Has the firm grown more or less liquid?</a:t>
            </a:r>
          </a:p>
          <a:p>
            <a:r>
              <a:rPr lang="en-US" sz="1600" i="1" dirty="0" smtClean="0">
                <a:solidFill>
                  <a:srgbClr val="2B142D"/>
                </a:solidFill>
                <a:latin typeface="Arial"/>
                <a:cs typeface="Arial"/>
              </a:rPr>
              <a:t>The following slide is a common base year balance sheet.</a:t>
            </a:r>
            <a:endParaRPr lang="en-US" sz="1600" i="1" dirty="0">
              <a:solidFill>
                <a:srgbClr val="2B142D"/>
              </a:solidFill>
              <a:latin typeface="Arial"/>
              <a:cs typeface="Arial"/>
            </a:endParaRPr>
          </a:p>
        </p:txBody>
      </p:sp>
    </p:spTree>
    <p:extLst>
      <p:ext uri="{BB962C8B-B14F-4D97-AF65-F5344CB8AC3E}">
        <p14:creationId xmlns:p14="http://schemas.microsoft.com/office/powerpoint/2010/main" val="194554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312" y="142690"/>
            <a:ext cx="7669476" cy="527949"/>
          </a:xfrm>
        </p:spPr>
        <p:txBody>
          <a:bodyPr/>
          <a:lstStyle/>
          <a:p>
            <a:r>
              <a:rPr lang="en-US" sz="1600" b="1" dirty="0" smtClean="0">
                <a:latin typeface="Arial"/>
                <a:cs typeface="Arial"/>
              </a:rPr>
              <a:t>Common Base Year Financial Statement </a:t>
            </a:r>
            <a:r>
              <a:rPr lang="en-US" sz="1400" dirty="0" smtClean="0"/>
              <a:t>.</a:t>
            </a:r>
            <a:r>
              <a:rPr lang="en-US" sz="1400" dirty="0"/>
              <a:t/>
            </a:r>
            <a:br>
              <a:rPr lang="en-US" sz="1400" dirty="0"/>
            </a:b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604339146"/>
              </p:ext>
            </p:extLst>
          </p:nvPr>
        </p:nvGraphicFramePr>
        <p:xfrm>
          <a:off x="8091530" y="7006040"/>
          <a:ext cx="208280" cy="365760"/>
        </p:xfrm>
        <a:graphic>
          <a:graphicData uri="http://schemas.openxmlformats.org/drawingml/2006/table">
            <a:tbl>
              <a:tblPr/>
              <a:tblGrid>
                <a:gridCol w="208280"/>
              </a:tblGrid>
              <a:tr h="0">
                <a:tc>
                  <a:txBody>
                    <a:bodyPr/>
                    <a:lstStyle/>
                    <a:p>
                      <a:endParaRPr lang="en-US" dirty="0"/>
                    </a:p>
                  </a:txBody>
                  <a:tcPr>
                    <a:lnL w="12700" cmpd="sng">
                      <a:solidFill>
                        <a:srgbClr val="000000"/>
                      </a:solidFill>
                      <a:prstDash val="solid"/>
                    </a:lnL>
                    <a:lnR w="12700" cmpd="sng">
                      <a:solidFill>
                        <a:srgbClr val="000000"/>
                      </a:solidFill>
                      <a:prstDash val="solid"/>
                    </a:lnR>
                    <a:lnT w="12700" cmpd="sng">
                      <a:solidFill>
                        <a:srgbClr val="000000"/>
                      </a:solidFill>
                      <a:prstDash val="solid"/>
                    </a:lnT>
                    <a:lnB w="12700" cmpd="sng">
                      <a:solidFill>
                        <a:srgbClr val="000000"/>
                      </a:solidFill>
                      <a:prstDash val="soli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33577033"/>
              </p:ext>
            </p:extLst>
          </p:nvPr>
        </p:nvGraphicFramePr>
        <p:xfrm>
          <a:off x="185521" y="442337"/>
          <a:ext cx="5910173" cy="6375947"/>
        </p:xfrm>
        <a:graphic>
          <a:graphicData uri="http://schemas.openxmlformats.org/drawingml/2006/table">
            <a:tbl>
              <a:tblPr firstRow="1" bandRow="1">
                <a:tableStyleId>{0660B408-B3CF-4A94-85FC-2B1E0A45F4A2}</a:tableStyleId>
              </a:tblPr>
              <a:tblGrid>
                <a:gridCol w="1849814"/>
                <a:gridCol w="1490863"/>
                <a:gridCol w="1168887"/>
                <a:gridCol w="1400609"/>
              </a:tblGrid>
              <a:tr h="313916">
                <a:tc>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2008</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2009</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solidFill>
                            <a:schemeClr val="bg1"/>
                          </a:solidFill>
                        </a:rPr>
                        <a:t>Common</a:t>
                      </a:r>
                      <a:r>
                        <a:rPr lang="en-US" sz="1100" baseline="0" dirty="0" smtClean="0">
                          <a:solidFill>
                            <a:schemeClr val="bg1"/>
                          </a:solidFill>
                        </a:rPr>
                        <a:t> base year</a:t>
                      </a:r>
                      <a:endParaRPr lang="en-US" sz="1100"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574">
                <a:tc gridSpan="4">
                  <a:txBody>
                    <a:bodyPr/>
                    <a:lstStyle/>
                    <a:p>
                      <a:pPr algn="ctr"/>
                      <a:r>
                        <a:rPr lang="en-US" sz="1200" b="1" dirty="0" smtClean="0">
                          <a:solidFill>
                            <a:schemeClr val="accent1"/>
                          </a:solidFill>
                        </a:rPr>
                        <a:t>Assets</a:t>
                      </a:r>
                      <a:endParaRPr lang="en-US" sz="1200" b="1"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tc hMerge="1">
                  <a:txBody>
                    <a:bodyPr/>
                    <a:lstStyle/>
                    <a:p>
                      <a:endParaRPr lang="en-US"/>
                    </a:p>
                  </a:txBody>
                  <a:tcPr/>
                </a:tc>
                <a:tc hMerge="1">
                  <a:txBody>
                    <a:bodyPr/>
                    <a:lstStyle/>
                    <a:p>
                      <a:endParaRPr lang="en-US"/>
                    </a:p>
                  </a:txBody>
                  <a:tcPr/>
                </a:tc>
              </a:tr>
              <a:tr h="253415">
                <a:tc gridSpan="4">
                  <a:txBody>
                    <a:bodyPr/>
                    <a:lstStyle/>
                    <a:p>
                      <a:r>
                        <a:rPr lang="en-US" sz="1200" dirty="0" smtClean="0">
                          <a:solidFill>
                            <a:schemeClr val="accent5"/>
                          </a:solidFill>
                        </a:rPr>
                        <a:t>Current assets</a:t>
                      </a:r>
                      <a:endParaRPr lang="en-US" sz="12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734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Cash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$84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$94</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98/84 = 1.17%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4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Account Receivable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$165</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$188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1.14%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Inventory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$393</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$422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1.07%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1" dirty="0" smtClean="0">
                          <a:solidFill>
                            <a:schemeClr val="accent4"/>
                          </a:solidFill>
                        </a:rPr>
                        <a:t>Total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$642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$708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a:ea typeface="ＭＳ 明朝"/>
                          <a:cs typeface="Times New Roman"/>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104">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accent5"/>
                          </a:solidFill>
                        </a:rPr>
                        <a:t>Fixed</a:t>
                      </a:r>
                      <a:r>
                        <a:rPr lang="en-US" sz="1100" b="1" baseline="0" dirty="0" smtClean="0">
                          <a:solidFill>
                            <a:schemeClr val="accent5"/>
                          </a:solidFill>
                        </a:rPr>
                        <a:t> Assets</a:t>
                      </a:r>
                      <a:endParaRPr lang="en-US" sz="1100" b="1" dirty="0" smtClean="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340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rPr>
                        <a:t>Net</a:t>
                      </a:r>
                      <a:r>
                        <a:rPr lang="en-US" sz="1100" b="1" baseline="0" dirty="0" smtClean="0">
                          <a:solidFill>
                            <a:schemeClr val="tx1"/>
                          </a:solidFill>
                        </a:rPr>
                        <a:t> plant and Equip.</a:t>
                      </a:r>
                      <a:endParaRPr lang="en-US" sz="1100" b="1" dirty="0" smtClean="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$2,731</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$2,880</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102870" algn="l">
                        <a:spcBef>
                          <a:spcPts val="0"/>
                        </a:spcBef>
                        <a:spcAft>
                          <a:spcPts val="0"/>
                        </a:spcAft>
                      </a:pPr>
                      <a:r>
                        <a:rPr lang="en-US" sz="1200" dirty="0">
                          <a:effectLst/>
                          <a:latin typeface="Cambria"/>
                          <a:ea typeface="ＭＳ 明朝"/>
                          <a:cs typeface="Times New Roman"/>
                        </a:rPr>
                        <a:t>                   </a:t>
                      </a:r>
                      <a:r>
                        <a:rPr lang="en-US" sz="1200" dirty="0" smtClean="0">
                          <a:effectLst/>
                          <a:latin typeface="Cambria"/>
                          <a:ea typeface="ＭＳ 明朝"/>
                          <a:cs typeface="Times New Roman"/>
                        </a:rPr>
                        <a:t>1.05</a:t>
                      </a:r>
                      <a:r>
                        <a:rPr lang="en-US" sz="1200" dirty="0">
                          <a:effectLst/>
                          <a:latin typeface="Cambria"/>
                          <a:ea typeface="ＭＳ 明朝"/>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b="1" dirty="0" smtClean="0">
                          <a:solidFill>
                            <a:srgbClr val="999966"/>
                          </a:solidFill>
                        </a:rPr>
                        <a:t>Total</a:t>
                      </a:r>
                      <a:r>
                        <a:rPr lang="en-US" sz="1100" b="1" baseline="0" dirty="0" smtClean="0">
                          <a:solidFill>
                            <a:srgbClr val="999966"/>
                          </a:solidFill>
                        </a:rPr>
                        <a:t> Assets</a:t>
                      </a:r>
                      <a:endParaRPr lang="en-US" sz="1100" b="1" dirty="0">
                        <a:solidFill>
                          <a:srgbClr val="9999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solidFill>
                            <a:srgbClr val="9B0000"/>
                          </a:solidFill>
                        </a:rPr>
                        <a:t>$3,373</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solidFill>
                            <a:srgbClr val="9B0000"/>
                          </a:solidFill>
                        </a:rPr>
                        <a:t>$3,588</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a:ea typeface="ＭＳ 明朝"/>
                          <a:cs typeface="Times New Roman"/>
                        </a:rPr>
                        <a:t>1.06%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104">
                <a:tc gridSpan="4">
                  <a:txBody>
                    <a:bodyPr/>
                    <a:lstStyle/>
                    <a:p>
                      <a:pPr algn="ctr"/>
                      <a:r>
                        <a:rPr lang="en-US" sz="1100" b="1" dirty="0" smtClean="0">
                          <a:solidFill>
                            <a:srgbClr val="663366"/>
                          </a:solidFill>
                        </a:rPr>
                        <a:t>Liabilities and Owner’s Equity </a:t>
                      </a:r>
                      <a:endParaRPr lang="en-US" sz="1100" b="1"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20104">
                <a:tc gridSpan="4">
                  <a:txBody>
                    <a:bodyPr/>
                    <a:lstStyle/>
                    <a:p>
                      <a:r>
                        <a:rPr lang="en-US" sz="1100" dirty="0" smtClean="0">
                          <a:solidFill>
                            <a:schemeClr val="accent5"/>
                          </a:solidFill>
                        </a:rPr>
                        <a:t>Current liabilities</a:t>
                      </a:r>
                      <a:endParaRPr lang="en-US" sz="11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53415">
                <a:tc>
                  <a:txBody>
                    <a:bodyPr/>
                    <a:lstStyle/>
                    <a:p>
                      <a:r>
                        <a:rPr lang="en-US" sz="1100" dirty="0" smtClean="0"/>
                        <a:t>Account payable </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chemeClr val="tx1"/>
                          </a:solidFill>
                        </a:rPr>
                        <a:t>$312</a:t>
                      </a:r>
                      <a:endParaRPr lang="en-US" sz="11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$344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1.10%</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dirty="0" smtClean="0"/>
                        <a:t>Notes Payable</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$196</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0.84%</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dirty="0" smtClean="0">
                          <a:solidFill>
                            <a:schemeClr val="accent6"/>
                          </a:solidFill>
                        </a:rPr>
                        <a:t>Total</a:t>
                      </a:r>
                      <a:endParaRPr lang="en-US" sz="1100"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100" b="1" dirty="0" smtClean="0">
                          <a:solidFill>
                            <a:schemeClr val="tx1"/>
                          </a:solidFill>
                        </a:rPr>
                        <a:t>$543</a:t>
                      </a:r>
                      <a:endParaRPr lang="en-US" sz="11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100" b="1" dirty="0" smtClean="0">
                          <a:solidFill>
                            <a:srgbClr val="000000"/>
                          </a:solidFill>
                        </a:rPr>
                        <a:t>$540</a:t>
                      </a:r>
                      <a:endParaRPr lang="en-US" sz="11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0.99%</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dirty="0" smtClean="0">
                          <a:solidFill>
                            <a:srgbClr val="F7901E"/>
                          </a:solidFill>
                        </a:rPr>
                        <a:t>Long term debt</a:t>
                      </a:r>
                      <a:endParaRPr lang="en-US" sz="1100"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$531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$457</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0.86%</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104">
                <a:tc gridSpan="4">
                  <a:txBody>
                    <a:bodyPr/>
                    <a:lstStyle/>
                    <a:p>
                      <a:r>
                        <a:rPr lang="en-US" sz="1100" dirty="0" smtClean="0">
                          <a:solidFill>
                            <a:schemeClr val="accent5"/>
                          </a:solidFill>
                        </a:rPr>
                        <a:t>Owner’s Equity</a:t>
                      </a:r>
                      <a:r>
                        <a:rPr lang="en-US" sz="1100" baseline="0" dirty="0" smtClean="0">
                          <a:solidFill>
                            <a:schemeClr val="accent5"/>
                          </a:solidFill>
                        </a:rPr>
                        <a:t> </a:t>
                      </a:r>
                      <a:endParaRPr lang="en-US" sz="11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64303">
                <a:tc>
                  <a:txBody>
                    <a:bodyPr/>
                    <a:lstStyle/>
                    <a:p>
                      <a:r>
                        <a:rPr lang="en-US" sz="1100" dirty="0" smtClean="0"/>
                        <a:t>Common stock</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$500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baseline="0" dirty="0" smtClean="0"/>
                        <a:t> </a:t>
                      </a:r>
                      <a:r>
                        <a:rPr lang="en-US" sz="1100" dirty="0" smtClean="0"/>
                        <a:t>550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1.1%</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dirty="0" smtClean="0"/>
                        <a:t>Retained earning</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$1,799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$2,041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1.13%</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dirty="0" smtClean="0">
                          <a:solidFill>
                            <a:srgbClr val="A3A101"/>
                          </a:solidFill>
                        </a:rPr>
                        <a:t>Total</a:t>
                      </a:r>
                      <a:endParaRPr lang="en-US" sz="11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$2,299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$2,591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1.13%</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304">
                <a:tc>
                  <a:txBody>
                    <a:bodyPr/>
                    <a:lstStyle/>
                    <a:p>
                      <a:r>
                        <a:rPr lang="en-US" sz="1050" dirty="0" smtClean="0">
                          <a:solidFill>
                            <a:srgbClr val="A3A101"/>
                          </a:solidFill>
                        </a:rPr>
                        <a:t>Total liabilities and owner’s equity</a:t>
                      </a:r>
                      <a:endParaRPr lang="en-US" sz="105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rgbClr val="9B0000"/>
                          </a:solidFill>
                        </a:rPr>
                        <a:t>$3,373</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rgbClr val="9B0000"/>
                          </a:solidFill>
                        </a:rPr>
                        <a:t>$3,588</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rgbClr val="9B0000"/>
                          </a:solidFill>
                          <a:effectLst/>
                          <a:latin typeface="Cambria"/>
                          <a:ea typeface="ＭＳ 明朝"/>
                          <a:cs typeface="Times New Roman"/>
                        </a:rPr>
                        <a:t>1.06%</a:t>
                      </a:r>
                      <a:endParaRPr lang="en-US" sz="1100" b="1" dirty="0">
                        <a:solidFill>
                          <a:srgbClr val="9B0000"/>
                        </a:solidFill>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24314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00109"/>
          </a:xfrm>
        </p:spPr>
        <p:txBody>
          <a:bodyPr/>
          <a:lstStyle/>
          <a:p>
            <a:r>
              <a:rPr lang="en-US" sz="2800" dirty="0">
                <a:latin typeface="Arial"/>
                <a:cs typeface="Arial"/>
              </a:rPr>
              <a:t>Standardized Financial Statements </a:t>
            </a:r>
            <a:endParaRPr lang="en-US" sz="2800" dirty="0"/>
          </a:p>
        </p:txBody>
      </p:sp>
      <p:sp>
        <p:nvSpPr>
          <p:cNvPr id="3" name="Content Placeholder 2"/>
          <p:cNvSpPr>
            <a:spLocks noGrp="1"/>
          </p:cNvSpPr>
          <p:nvPr>
            <p:ph idx="1"/>
          </p:nvPr>
        </p:nvSpPr>
        <p:spPr>
          <a:xfrm>
            <a:off x="498474" y="1840690"/>
            <a:ext cx="7556313" cy="4285473"/>
          </a:xfrm>
        </p:spPr>
        <p:txBody>
          <a:bodyPr/>
          <a:lstStyle/>
          <a:p>
            <a:pPr marL="0" indent="0">
              <a:buNone/>
            </a:pPr>
            <a:r>
              <a:rPr lang="en-US" dirty="0" smtClean="0"/>
              <a:t>3. </a:t>
            </a:r>
            <a:r>
              <a:rPr lang="en-US" dirty="0" smtClean="0">
                <a:solidFill>
                  <a:schemeClr val="accent1"/>
                </a:solidFill>
              </a:rPr>
              <a:t>Combined common size and base year analysis:</a:t>
            </a:r>
          </a:p>
          <a:p>
            <a:pPr marL="0" indent="0">
              <a:buNone/>
            </a:pPr>
            <a:r>
              <a:rPr lang="en-US" dirty="0" smtClean="0">
                <a:solidFill>
                  <a:schemeClr val="tx1"/>
                </a:solidFill>
              </a:rPr>
              <a:t>(see table in the following slide)</a:t>
            </a:r>
          </a:p>
          <a:p>
            <a:pPr marL="0" indent="0">
              <a:buNone/>
            </a:pPr>
            <a:r>
              <a:rPr lang="en-US" dirty="0" smtClean="0">
                <a:solidFill>
                  <a:schemeClr val="accent1"/>
                </a:solidFill>
              </a:rPr>
              <a:t> </a:t>
            </a:r>
            <a:endParaRPr lang="en-US" dirty="0">
              <a:solidFill>
                <a:schemeClr val="accent1"/>
              </a:solidFill>
            </a:endParaRPr>
          </a:p>
        </p:txBody>
      </p:sp>
    </p:spTree>
    <p:extLst>
      <p:ext uri="{BB962C8B-B14F-4D97-AF65-F5344CB8AC3E}">
        <p14:creationId xmlns:p14="http://schemas.microsoft.com/office/powerpoint/2010/main" val="2412561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312" y="142690"/>
            <a:ext cx="7669476" cy="527949"/>
          </a:xfrm>
        </p:spPr>
        <p:txBody>
          <a:bodyPr/>
          <a:lstStyle/>
          <a:p>
            <a:r>
              <a:rPr lang="en-US" sz="1400" dirty="0" smtClean="0"/>
              <a:t>cash</a:t>
            </a:r>
            <a:r>
              <a:rPr lang="en-US" sz="1400" dirty="0"/>
              <a:t>.</a:t>
            </a:r>
            <a:br>
              <a:rPr lang="en-US" sz="1400" dirty="0"/>
            </a:b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88240245"/>
              </p:ext>
            </p:extLst>
          </p:nvPr>
        </p:nvGraphicFramePr>
        <p:xfrm>
          <a:off x="8091530" y="7006040"/>
          <a:ext cx="208280" cy="365760"/>
        </p:xfrm>
        <a:graphic>
          <a:graphicData uri="http://schemas.openxmlformats.org/drawingml/2006/table">
            <a:tbl>
              <a:tblPr/>
              <a:tblGrid>
                <a:gridCol w="208280"/>
              </a:tblGrid>
              <a:tr h="0">
                <a:tc>
                  <a:txBody>
                    <a:bodyPr/>
                    <a:lstStyle/>
                    <a:p>
                      <a:endParaRPr lang="en-US" dirty="0"/>
                    </a:p>
                  </a:txBody>
                  <a:tcPr>
                    <a:lnL w="12700" cmpd="sng">
                      <a:solidFill>
                        <a:srgbClr val="000000"/>
                      </a:solidFill>
                      <a:prstDash val="solid"/>
                    </a:lnL>
                    <a:lnR w="12700" cmpd="sng">
                      <a:solidFill>
                        <a:srgbClr val="000000"/>
                      </a:solidFill>
                      <a:prstDash val="solid"/>
                    </a:lnR>
                    <a:lnT w="12700" cmpd="sng">
                      <a:solidFill>
                        <a:srgbClr val="000000"/>
                      </a:solidFill>
                      <a:prstDash val="solid"/>
                    </a:lnT>
                    <a:lnB w="12700" cmpd="sng">
                      <a:solidFill>
                        <a:srgbClr val="000000"/>
                      </a:solidFill>
                      <a:prstDash val="soli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214670785"/>
              </p:ext>
            </p:extLst>
          </p:nvPr>
        </p:nvGraphicFramePr>
        <p:xfrm>
          <a:off x="185521" y="114151"/>
          <a:ext cx="7498026" cy="6734462"/>
        </p:xfrm>
        <a:graphic>
          <a:graphicData uri="http://schemas.openxmlformats.org/drawingml/2006/table">
            <a:tbl>
              <a:tblPr firstRow="1" bandRow="1">
                <a:tableStyleId>{0660B408-B3CF-4A94-85FC-2B1E0A45F4A2}</a:tableStyleId>
              </a:tblPr>
              <a:tblGrid>
                <a:gridCol w="1541243"/>
                <a:gridCol w="116840"/>
                <a:gridCol w="1438675"/>
                <a:gridCol w="1384265"/>
                <a:gridCol w="1241557"/>
                <a:gridCol w="970413"/>
                <a:gridCol w="805033"/>
              </a:tblGrid>
              <a:tr h="370992">
                <a:tc gridSpan="2">
                  <a:txBody>
                    <a:bodyPr/>
                    <a:lstStyle/>
                    <a:p>
                      <a:endParaRPr lang="en-US" sz="105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050" dirty="0" smtClean="0"/>
                        <a:t>2008</a:t>
                      </a:r>
                      <a:endParaRPr lang="en-US" sz="105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dirty="0" smtClean="0"/>
                        <a:t>2009</a:t>
                      </a:r>
                      <a:endParaRPr lang="en-US" sz="105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dirty="0" smtClean="0">
                          <a:solidFill>
                            <a:schemeClr val="bg1"/>
                          </a:solidFill>
                        </a:rPr>
                        <a:t>2008 common</a:t>
                      </a:r>
                      <a:r>
                        <a:rPr lang="en-US" sz="1050" baseline="0" dirty="0" smtClean="0">
                          <a:solidFill>
                            <a:schemeClr val="bg1"/>
                          </a:solidFill>
                        </a:rPr>
                        <a:t> size </a:t>
                      </a:r>
                      <a:r>
                        <a:rPr lang="en-US" sz="1050" dirty="0" smtClean="0">
                          <a:solidFill>
                            <a:schemeClr val="bg1"/>
                          </a:solidFill>
                        </a:rPr>
                        <a:t>ratio</a:t>
                      </a:r>
                      <a:endParaRPr lang="en-US" sz="1050"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dirty="0" smtClean="0">
                          <a:solidFill>
                            <a:schemeClr val="bg1"/>
                          </a:solidFill>
                        </a:rPr>
                        <a:t>2009common size ratio</a:t>
                      </a:r>
                      <a:endParaRPr lang="en-US" sz="1050"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combined</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gridSpan="7">
                  <a:txBody>
                    <a:bodyPr/>
                    <a:lstStyle/>
                    <a:p>
                      <a:pPr algn="ctr"/>
                      <a:r>
                        <a:rPr lang="en-US" sz="1100" b="0" dirty="0" smtClean="0">
                          <a:solidFill>
                            <a:schemeClr val="accent1"/>
                          </a:solidFill>
                        </a:rPr>
                        <a:t>Assets </a:t>
                      </a:r>
                      <a:endParaRPr lang="en-US" sz="1100" b="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2755">
                <a:tc gridSpan="7">
                  <a:txBody>
                    <a:bodyPr/>
                    <a:lstStyle/>
                    <a:p>
                      <a:r>
                        <a:rPr lang="en-US" sz="1100" b="1" dirty="0" smtClean="0">
                          <a:solidFill>
                            <a:schemeClr val="tx1"/>
                          </a:solidFill>
                        </a:rPr>
                        <a:t>Current Assets</a:t>
                      </a:r>
                      <a:endParaRPr lang="en-US" sz="11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1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Cash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dirty="0" smtClean="0"/>
                        <a:t>$84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t>$94</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0" dirty="0">
                          <a:effectLst/>
                          <a:latin typeface="Cambria"/>
                          <a:ea typeface="ＭＳ 明朝"/>
                          <a:cs typeface="Times New Roman"/>
                        </a:rPr>
                        <a:t>84/3373 =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ambria"/>
                          <a:ea typeface="ＭＳ 明朝"/>
                          <a:cs typeface="Times New Roman"/>
                        </a:rPr>
                        <a:t>2.7/2.5= 1.08%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Account Receivable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dirty="0" smtClean="0"/>
                        <a:t>$165</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t>$188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smtClean="0">
                          <a:effectLst/>
                          <a:latin typeface="Cambria"/>
                          <a:ea typeface="ＭＳ 明朝"/>
                          <a:cs typeface="Times New Roman"/>
                        </a:rPr>
                        <a:t> 165</a:t>
                      </a:r>
                      <a:r>
                        <a:rPr lang="en-US" sz="1100" b="1" dirty="0">
                          <a:effectLst/>
                          <a:latin typeface="Cambria"/>
                          <a:ea typeface="ＭＳ 明朝"/>
                          <a:cs typeface="Times New Roman"/>
                        </a:rPr>
                        <a:t>/3373= </a:t>
                      </a:r>
                      <a:r>
                        <a:rPr lang="en-US" sz="1100" b="1" dirty="0" smtClean="0">
                          <a:effectLst/>
                          <a:latin typeface="Cambria"/>
                          <a:ea typeface="ＭＳ 明朝"/>
                          <a:cs typeface="Times New Roman"/>
                        </a:rPr>
                        <a:t>   4.9</a:t>
                      </a:r>
                      <a:r>
                        <a:rPr lang="en-US" sz="1100" b="1" dirty="0">
                          <a:effectLst/>
                          <a:latin typeface="Cambria"/>
                          <a:ea typeface="ＭＳ 明朝"/>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1.06%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Inventory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dirty="0" smtClean="0"/>
                        <a:t>$393</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t>$422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1" dirty="0" smtClean="0">
                          <a:solidFill>
                            <a:schemeClr val="accent4"/>
                          </a:solidFill>
                        </a:rPr>
                        <a:t>Total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b="1" dirty="0" smtClean="0"/>
                        <a:t>$642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t>$708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a:ea typeface="ＭＳ 明朝"/>
                          <a:cs typeface="Times New Roman"/>
                        </a:rPr>
                        <a:t>1.03%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accent5"/>
                          </a:solidFill>
                        </a:rPr>
                        <a:t>Fixed</a:t>
                      </a:r>
                      <a:r>
                        <a:rPr lang="en-US" sz="1100" b="1" baseline="0" dirty="0" smtClean="0">
                          <a:solidFill>
                            <a:schemeClr val="accent5"/>
                          </a:solidFill>
                        </a:rPr>
                        <a:t> Assets</a:t>
                      </a:r>
                      <a:endParaRPr lang="en-US" sz="1100" b="1" dirty="0" smtClean="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rPr>
                        <a:t>Net</a:t>
                      </a:r>
                      <a:r>
                        <a:rPr lang="en-US" sz="1100" b="1" baseline="0" dirty="0" smtClean="0">
                          <a:solidFill>
                            <a:schemeClr val="tx1"/>
                          </a:solidFill>
                        </a:rPr>
                        <a:t> plant and Equip.</a:t>
                      </a:r>
                      <a:endParaRPr lang="en-US" sz="1100" b="1" dirty="0" smtClean="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b="1" dirty="0" smtClean="0"/>
                        <a:t>$2,731</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t>$2,880</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102870" algn="ctr">
                        <a:spcBef>
                          <a:spcPts val="0"/>
                        </a:spcBef>
                        <a:spcAft>
                          <a:spcPts val="0"/>
                        </a:spcAft>
                      </a:pPr>
                      <a:r>
                        <a:rPr lang="en-US" sz="1100" b="1" dirty="0" smtClean="0">
                          <a:effectLst/>
                          <a:latin typeface="Cambria"/>
                          <a:ea typeface="ＭＳ 明朝"/>
                          <a:cs typeface="Times New Roman"/>
                        </a:rPr>
                        <a:t>80.9</a:t>
                      </a:r>
                      <a:r>
                        <a:rPr lang="en-US" sz="1100" b="1" dirty="0">
                          <a:effectLst/>
                          <a:latin typeface="Cambria"/>
                          <a:ea typeface="ＭＳ 明朝"/>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80.3%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b="1" dirty="0" smtClean="0">
                          <a:solidFill>
                            <a:srgbClr val="999966"/>
                          </a:solidFill>
                        </a:rPr>
                        <a:t>Total</a:t>
                      </a:r>
                      <a:r>
                        <a:rPr lang="en-US" sz="1100" b="1" baseline="0" dirty="0" smtClean="0">
                          <a:solidFill>
                            <a:srgbClr val="999966"/>
                          </a:solidFill>
                        </a:rPr>
                        <a:t> Assets</a:t>
                      </a:r>
                      <a:endParaRPr lang="en-US" sz="1100" b="1" dirty="0">
                        <a:solidFill>
                          <a:srgbClr val="9999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b="1" dirty="0" smtClean="0">
                          <a:solidFill>
                            <a:srgbClr val="9B0000"/>
                          </a:solidFill>
                        </a:rPr>
                        <a:t>$3,373</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solidFill>
                            <a:srgbClr val="9B0000"/>
                          </a:solidFill>
                        </a:rPr>
                        <a:t>$3,588</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4F81BD"/>
                          </a:solidFill>
                          <a:effectLst/>
                          <a:latin typeface="Cambria"/>
                          <a:ea typeface="ＭＳ 明朝"/>
                          <a:cs typeface="Times New Roman"/>
                        </a:rPr>
                        <a:t>          </a:t>
                      </a:r>
                      <a:r>
                        <a:rPr lang="en-US" sz="1100" b="1" dirty="0">
                          <a:solidFill>
                            <a:srgbClr val="9B0000"/>
                          </a:solidFill>
                          <a:effectLst/>
                          <a:latin typeface="Cambria"/>
                          <a:ea typeface="ＭＳ 明朝"/>
                          <a:cs typeface="Times New Roman"/>
                        </a:rPr>
                        <a:t>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242">
                <a:tc gridSpan="7">
                  <a:txBody>
                    <a:bodyPr/>
                    <a:lstStyle/>
                    <a:p>
                      <a:pPr algn="ctr"/>
                      <a:r>
                        <a:rPr lang="en-US" sz="1100" b="1" dirty="0" smtClean="0">
                          <a:solidFill>
                            <a:srgbClr val="663366"/>
                          </a:solidFill>
                        </a:rPr>
                        <a:t>Liabilities and Owner’s Equity </a:t>
                      </a:r>
                      <a:endParaRPr lang="en-US" sz="1100" b="1"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21003">
                <a:tc gridSpan="5">
                  <a:txBody>
                    <a:bodyPr/>
                    <a:lstStyle/>
                    <a:p>
                      <a:r>
                        <a:rPr lang="en-US" sz="1100" dirty="0" smtClean="0">
                          <a:solidFill>
                            <a:schemeClr val="accent5"/>
                          </a:solidFill>
                        </a:rPr>
                        <a:t>Current liabilities</a:t>
                      </a:r>
                      <a:endParaRPr lang="en-US" sz="11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Account payable </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solidFill>
                            <a:schemeClr val="tx1"/>
                          </a:solidFill>
                        </a:rPr>
                        <a:t>$312</a:t>
                      </a:r>
                      <a:endParaRPr lang="en-US" sz="11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$344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1.04%</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Notes Payable</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t>$231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$196</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0.80%</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chemeClr val="accent6"/>
                          </a:solidFill>
                        </a:rPr>
                        <a:t>Total</a:t>
                      </a:r>
                      <a:endParaRPr lang="en-US" sz="1100"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r>
                        <a:rPr lang="en-US" sz="1100" b="1" dirty="0" smtClean="0">
                          <a:solidFill>
                            <a:schemeClr val="tx1"/>
                          </a:solidFill>
                        </a:rPr>
                        <a:t>$543</a:t>
                      </a:r>
                      <a:endParaRPr lang="en-US" sz="11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r>
                        <a:rPr lang="en-US" sz="1100" b="1" dirty="0" smtClean="0">
                          <a:solidFill>
                            <a:srgbClr val="000000"/>
                          </a:solidFill>
                        </a:rPr>
                        <a:t>$540</a:t>
                      </a:r>
                      <a:endParaRPr lang="en-US" sz="11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0.94%</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rgbClr val="F7901E"/>
                          </a:solidFill>
                        </a:rPr>
                        <a:t>Long term debt</a:t>
                      </a:r>
                      <a:endParaRPr lang="en-US" sz="1100"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t>$531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$457</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0.80%</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7">
                  <a:txBody>
                    <a:bodyPr/>
                    <a:lstStyle/>
                    <a:p>
                      <a:r>
                        <a:rPr lang="en-US" sz="1200" dirty="0" smtClean="0">
                          <a:solidFill>
                            <a:schemeClr val="accent5"/>
                          </a:solidFill>
                        </a:rPr>
                        <a:t>Owner’s Equity</a:t>
                      </a:r>
                      <a:r>
                        <a:rPr lang="en-US" sz="1200" baseline="0" dirty="0" smtClean="0">
                          <a:solidFill>
                            <a:schemeClr val="accent5"/>
                          </a:solidFill>
                        </a:rPr>
                        <a:t> </a:t>
                      </a:r>
                      <a:endParaRPr lang="en-US" sz="12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84474">
                <a:tc>
                  <a:txBody>
                    <a:bodyPr/>
                    <a:lstStyle/>
                    <a:p>
                      <a:r>
                        <a:rPr lang="en-US" sz="1100" dirty="0" smtClean="0"/>
                        <a:t>Common stock</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t>$500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`550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1.03%</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Retained earning</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t>$1,799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$2,041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53.3%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1.06%</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rgbClr val="A3A101"/>
                          </a:solidFill>
                        </a:rPr>
                        <a:t>Total</a:t>
                      </a:r>
                      <a:endParaRPr lang="en-US" sz="11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t>$2,299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$2,591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68.1%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72.2%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1.06%</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98">
                <a:tc>
                  <a:txBody>
                    <a:bodyPr/>
                    <a:lstStyle/>
                    <a:p>
                      <a:r>
                        <a:rPr lang="en-US" sz="1100" dirty="0" smtClean="0">
                          <a:solidFill>
                            <a:srgbClr val="A3A101"/>
                          </a:solidFill>
                        </a:rPr>
                        <a:t>Total liabilities and owner’s equity</a:t>
                      </a:r>
                      <a:endParaRPr lang="en-US" sz="11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solidFill>
                            <a:srgbClr val="9B0000"/>
                          </a:solidFill>
                        </a:rPr>
                        <a:t>$3,373</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solidFill>
                            <a:srgbClr val="9B0000"/>
                          </a:solidFill>
                        </a:rPr>
                        <a:t>$3,588</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1" dirty="0" smtClean="0">
                          <a:solidFill>
                            <a:srgbClr val="9B0000"/>
                          </a:solidFill>
                        </a:rPr>
                        <a:t>1.00%</a:t>
                      </a:r>
                      <a:endParaRPr lang="en-US" sz="1200" b="1" dirty="0">
                        <a:solidFill>
                          <a:srgbClr val="9B0000"/>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83038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85957"/>
          </a:xfrm>
        </p:spPr>
        <p:txBody>
          <a:bodyPr/>
          <a:lstStyle/>
          <a:p>
            <a:r>
              <a:rPr lang="en-US" u="sng" dirty="0" smtClean="0">
                <a:latin typeface="Arial"/>
                <a:cs typeface="Arial"/>
              </a:rPr>
              <a:t>3.3 Ratio Analysis</a:t>
            </a:r>
            <a:endParaRPr lang="en-US" u="sng" dirty="0">
              <a:latin typeface="Arial"/>
              <a:cs typeface="Arial"/>
            </a:endParaRPr>
          </a:p>
        </p:txBody>
      </p:sp>
      <p:sp>
        <p:nvSpPr>
          <p:cNvPr id="3" name="Content Placeholder 2"/>
          <p:cNvSpPr>
            <a:spLocks noGrp="1"/>
          </p:cNvSpPr>
          <p:nvPr>
            <p:ph idx="1"/>
          </p:nvPr>
        </p:nvSpPr>
        <p:spPr>
          <a:xfrm>
            <a:off x="498474" y="1683734"/>
            <a:ext cx="7556313" cy="4442430"/>
          </a:xfrm>
        </p:spPr>
        <p:txBody>
          <a:bodyPr/>
          <a:lstStyle/>
          <a:p>
            <a:r>
              <a:rPr lang="en-US" dirty="0" smtClean="0">
                <a:latin typeface="Arial"/>
                <a:cs typeface="Arial"/>
              </a:rPr>
              <a:t>Financial Ratios: Relationships determined from a firm’s financial information and used for comparison purposes.</a:t>
            </a:r>
          </a:p>
          <a:p>
            <a:r>
              <a:rPr lang="en-US" dirty="0" smtClean="0">
                <a:latin typeface="Arial"/>
                <a:cs typeface="Arial"/>
              </a:rPr>
              <a:t>We will learn the most important ratios and we consider several questions when finding them:</a:t>
            </a:r>
          </a:p>
          <a:p>
            <a:pPr lvl="3">
              <a:buFont typeface="Wingdings" charset="2"/>
              <a:buChar char="Ø"/>
            </a:pPr>
            <a:r>
              <a:rPr lang="en-US" sz="1600" dirty="0" smtClean="0">
                <a:latin typeface="Arial"/>
                <a:cs typeface="Arial"/>
              </a:rPr>
              <a:t>How is it computed?</a:t>
            </a:r>
          </a:p>
          <a:p>
            <a:pPr lvl="3">
              <a:buFont typeface="Wingdings" charset="2"/>
              <a:buChar char="Ø"/>
            </a:pPr>
            <a:r>
              <a:rPr lang="en-US" sz="1600" dirty="0" smtClean="0">
                <a:latin typeface="Arial"/>
                <a:cs typeface="Arial"/>
              </a:rPr>
              <a:t>What is it intended to measure?</a:t>
            </a:r>
          </a:p>
          <a:p>
            <a:pPr lvl="3">
              <a:buFont typeface="Wingdings" charset="2"/>
              <a:buChar char="Ø"/>
            </a:pPr>
            <a:r>
              <a:rPr lang="en-US" sz="1600" dirty="0" smtClean="0">
                <a:latin typeface="Arial"/>
                <a:cs typeface="Arial"/>
              </a:rPr>
              <a:t>What is the unit of measurement? </a:t>
            </a:r>
          </a:p>
          <a:p>
            <a:pPr lvl="3">
              <a:buFont typeface="Wingdings" charset="2"/>
              <a:buChar char="Ø"/>
            </a:pPr>
            <a:r>
              <a:rPr lang="en-US" sz="1600" dirty="0" smtClean="0">
                <a:latin typeface="Arial"/>
                <a:cs typeface="Arial"/>
              </a:rPr>
              <a:t>What might a high or low value tell us?</a:t>
            </a:r>
          </a:p>
          <a:p>
            <a:pPr lvl="3">
              <a:buFont typeface="Wingdings" charset="2"/>
              <a:buChar char="Ø"/>
            </a:pPr>
            <a:r>
              <a:rPr lang="en-US" sz="1600" dirty="0" smtClean="0">
                <a:latin typeface="Arial"/>
                <a:cs typeface="Arial"/>
              </a:rPr>
              <a:t>How could this measure be improved?</a:t>
            </a:r>
          </a:p>
          <a:p>
            <a:pPr marL="685800" lvl="3" indent="0">
              <a:buNone/>
            </a:pPr>
            <a:endParaRPr lang="en-US" sz="1400" dirty="0" smtClean="0"/>
          </a:p>
          <a:p>
            <a:endParaRPr lang="en-US" dirty="0"/>
          </a:p>
        </p:txBody>
      </p:sp>
    </p:spTree>
    <p:extLst>
      <p:ext uri="{BB962C8B-B14F-4D97-AF65-F5344CB8AC3E}">
        <p14:creationId xmlns:p14="http://schemas.microsoft.com/office/powerpoint/2010/main" val="4285727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42916"/>
          </a:xfrm>
        </p:spPr>
        <p:txBody>
          <a:bodyPr/>
          <a:lstStyle/>
          <a:p>
            <a:r>
              <a:rPr lang="en-US" u="sng" dirty="0">
                <a:latin typeface="Arial"/>
                <a:cs typeface="Arial"/>
              </a:rPr>
              <a:t>3.3 Ratio Analysis</a:t>
            </a:r>
          </a:p>
        </p:txBody>
      </p:sp>
      <p:sp>
        <p:nvSpPr>
          <p:cNvPr id="3" name="Content Placeholder 2"/>
          <p:cNvSpPr>
            <a:spLocks noGrp="1"/>
          </p:cNvSpPr>
          <p:nvPr>
            <p:ph idx="1"/>
          </p:nvPr>
        </p:nvSpPr>
        <p:spPr/>
        <p:txBody>
          <a:bodyPr/>
          <a:lstStyle/>
          <a:p>
            <a:r>
              <a:rPr lang="en-US" dirty="0">
                <a:solidFill>
                  <a:schemeClr val="accent1"/>
                </a:solidFill>
                <a:latin typeface="Arial"/>
                <a:cs typeface="Arial"/>
              </a:rPr>
              <a:t>Financial ratios are grouped into four categories:</a:t>
            </a:r>
          </a:p>
          <a:p>
            <a:pPr marL="457200" lvl="0" indent="-457200">
              <a:buFont typeface="+mj-lt"/>
              <a:buAutoNum type="arabicParenR"/>
            </a:pPr>
            <a:r>
              <a:rPr lang="en-US" sz="1800" dirty="0">
                <a:solidFill>
                  <a:schemeClr val="tx1"/>
                </a:solidFill>
                <a:latin typeface="Arial"/>
                <a:cs typeface="Arial"/>
              </a:rPr>
              <a:t>Short term solvency, or liquidity ratios.</a:t>
            </a:r>
          </a:p>
          <a:p>
            <a:pPr marL="457200" lvl="0" indent="-457200">
              <a:buFont typeface="+mj-lt"/>
              <a:buAutoNum type="arabicParenR"/>
            </a:pPr>
            <a:r>
              <a:rPr lang="en-US" sz="1800" dirty="0">
                <a:solidFill>
                  <a:schemeClr val="tx1"/>
                </a:solidFill>
                <a:latin typeface="Arial"/>
                <a:cs typeface="Arial"/>
              </a:rPr>
              <a:t>Long term solvency, or financial leverage ratios.</a:t>
            </a:r>
          </a:p>
          <a:p>
            <a:pPr marL="457200" lvl="0" indent="-457200">
              <a:buFont typeface="+mj-lt"/>
              <a:buAutoNum type="arabicParenR"/>
            </a:pPr>
            <a:r>
              <a:rPr lang="en-US" sz="1800" dirty="0">
                <a:solidFill>
                  <a:schemeClr val="tx1"/>
                </a:solidFill>
                <a:latin typeface="Arial"/>
                <a:cs typeface="Arial"/>
              </a:rPr>
              <a:t>Asset management or turnover measures.</a:t>
            </a:r>
          </a:p>
          <a:p>
            <a:pPr marL="457200" lvl="0" indent="-457200">
              <a:buFont typeface="+mj-lt"/>
              <a:buAutoNum type="arabicParenR"/>
            </a:pPr>
            <a:r>
              <a:rPr lang="en-US" sz="1800" dirty="0">
                <a:solidFill>
                  <a:schemeClr val="tx1"/>
                </a:solidFill>
                <a:latin typeface="Arial"/>
                <a:cs typeface="Arial"/>
              </a:rPr>
              <a:t>Profitability ratios</a:t>
            </a:r>
          </a:p>
          <a:p>
            <a:pPr marL="457200" lvl="0" indent="-457200">
              <a:buFont typeface="+mj-lt"/>
              <a:buAutoNum type="arabicParenR"/>
            </a:pPr>
            <a:r>
              <a:rPr lang="en-US" sz="1800" dirty="0">
                <a:solidFill>
                  <a:schemeClr val="tx1"/>
                </a:solidFill>
                <a:latin typeface="Arial"/>
                <a:cs typeface="Arial"/>
              </a:rPr>
              <a:t>Market value ratios.</a:t>
            </a:r>
          </a:p>
          <a:p>
            <a:endParaRPr lang="en-US" dirty="0"/>
          </a:p>
        </p:txBody>
      </p:sp>
    </p:spTree>
    <p:extLst>
      <p:ext uri="{BB962C8B-B14F-4D97-AF65-F5344CB8AC3E}">
        <p14:creationId xmlns:p14="http://schemas.microsoft.com/office/powerpoint/2010/main" val="67018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Using Financial Statement </a:t>
            </a:r>
            <a:endParaRPr lang="en-US" dirty="0">
              <a:latin typeface="Arial"/>
              <a:cs typeface="Arial"/>
            </a:endParaRPr>
          </a:p>
        </p:txBody>
      </p:sp>
      <p:sp>
        <p:nvSpPr>
          <p:cNvPr id="3" name="Content Placeholder 2"/>
          <p:cNvSpPr>
            <a:spLocks noGrp="1"/>
          </p:cNvSpPr>
          <p:nvPr>
            <p:ph idx="1"/>
          </p:nvPr>
        </p:nvSpPr>
        <p:spPr/>
        <p:txBody>
          <a:bodyPr/>
          <a:lstStyle/>
          <a:p>
            <a:r>
              <a:rPr lang="en-US" dirty="0" smtClean="0">
                <a:latin typeface="Arial"/>
                <a:cs typeface="Arial"/>
              </a:rPr>
              <a:t>Our goal in this chapter is to expand our understanding of the uses of financial statement information.</a:t>
            </a:r>
          </a:p>
          <a:p>
            <a:r>
              <a:rPr lang="en-US" dirty="0" smtClean="0">
                <a:latin typeface="Arial"/>
                <a:cs typeface="Arial"/>
              </a:rPr>
              <a:t>Keep in mind we have different users of financial statement.</a:t>
            </a:r>
          </a:p>
          <a:p>
            <a:r>
              <a:rPr lang="en-US" dirty="0" smtClean="0">
                <a:latin typeface="Arial"/>
                <a:cs typeface="Arial"/>
              </a:rPr>
              <a:t>Although market value information is more important to financial managers, they rely more on accounting numbers because they are unable to obtain all the market information they want.</a:t>
            </a:r>
          </a:p>
          <a:p>
            <a:r>
              <a:rPr lang="en-US" dirty="0" smtClean="0">
                <a:latin typeface="Arial"/>
                <a:cs typeface="Arial"/>
              </a:rPr>
              <a:t>Accounting numbers are just pale reflection of economic reality but they are the best </a:t>
            </a:r>
            <a:r>
              <a:rPr lang="en-US" b="1" i="1" dirty="0" smtClean="0">
                <a:latin typeface="Arial"/>
                <a:cs typeface="Arial"/>
              </a:rPr>
              <a:t>available</a:t>
            </a:r>
            <a:r>
              <a:rPr lang="en-US" i="1" dirty="0" smtClean="0">
                <a:latin typeface="Arial"/>
                <a:cs typeface="Arial"/>
              </a:rPr>
              <a:t> </a:t>
            </a:r>
            <a:r>
              <a:rPr lang="en-US" dirty="0" smtClean="0">
                <a:latin typeface="Arial"/>
                <a:cs typeface="Arial"/>
              </a:rPr>
              <a:t>information. </a:t>
            </a:r>
            <a:endParaRPr lang="en-US" dirty="0">
              <a:latin typeface="Arial"/>
              <a:cs typeface="Arial"/>
            </a:endParaRPr>
          </a:p>
        </p:txBody>
      </p:sp>
    </p:spTree>
    <p:extLst>
      <p:ext uri="{BB962C8B-B14F-4D97-AF65-F5344CB8AC3E}">
        <p14:creationId xmlns:p14="http://schemas.microsoft.com/office/powerpoint/2010/main" val="1908125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Arial"/>
                <a:cs typeface="Arial"/>
              </a:rPr>
              <a:t>1. Short Time Solvency OR  Liquidity Ratios</a:t>
            </a:r>
            <a:endParaRPr lang="en-US" sz="2800" dirty="0">
              <a:latin typeface="Arial"/>
              <a:cs typeface="Arial"/>
            </a:endParaRPr>
          </a:p>
        </p:txBody>
      </p:sp>
      <p:sp>
        <p:nvSpPr>
          <p:cNvPr id="3" name="Content Placeholder 2"/>
          <p:cNvSpPr>
            <a:spLocks noGrp="1"/>
          </p:cNvSpPr>
          <p:nvPr>
            <p:ph idx="1"/>
          </p:nvPr>
        </p:nvSpPr>
        <p:spPr>
          <a:xfrm>
            <a:off x="498474" y="1600200"/>
            <a:ext cx="7556313" cy="4892159"/>
          </a:xfrm>
        </p:spPr>
        <p:txBody>
          <a:bodyPr>
            <a:normAutofit fontScale="70000" lnSpcReduction="20000"/>
          </a:bodyPr>
          <a:lstStyle/>
          <a:p>
            <a:r>
              <a:rPr lang="en-US" sz="2600" b="1" dirty="0">
                <a:solidFill>
                  <a:schemeClr val="accent1"/>
                </a:solidFill>
                <a:latin typeface="Arial"/>
                <a:cs typeface="Arial"/>
              </a:rPr>
              <a:t>1. Short Term Solvency Ratios, or Liquidity Measures </a:t>
            </a:r>
            <a:endParaRPr lang="en-US" sz="2600" dirty="0">
              <a:solidFill>
                <a:schemeClr val="accent1"/>
              </a:solidFill>
              <a:latin typeface="Arial"/>
              <a:cs typeface="Arial"/>
            </a:endParaRPr>
          </a:p>
          <a:p>
            <a:pPr marL="457200" lvl="0" indent="-457200">
              <a:buFont typeface="+mj-lt"/>
              <a:buAutoNum type="alphaUcPeriod"/>
            </a:pPr>
            <a:r>
              <a:rPr lang="en-US" sz="2300" dirty="0">
                <a:latin typeface="Arial"/>
                <a:cs typeface="Arial"/>
              </a:rPr>
              <a:t>Current ratio</a:t>
            </a:r>
          </a:p>
          <a:p>
            <a:pPr marL="457200" lvl="0" indent="-457200">
              <a:buFont typeface="+mj-lt"/>
              <a:buAutoNum type="alphaUcPeriod"/>
            </a:pPr>
            <a:r>
              <a:rPr lang="en-US" sz="2300" dirty="0">
                <a:latin typeface="Arial"/>
                <a:cs typeface="Arial"/>
              </a:rPr>
              <a:t>Quick ratio (Acid test)</a:t>
            </a:r>
          </a:p>
          <a:p>
            <a:pPr marL="457200" lvl="0" indent="-457200">
              <a:buFont typeface="+mj-lt"/>
              <a:buAutoNum type="alphaUcPeriod"/>
            </a:pPr>
            <a:r>
              <a:rPr lang="en-US" sz="2300" dirty="0" smtClean="0">
                <a:latin typeface="Arial"/>
                <a:cs typeface="Arial"/>
              </a:rPr>
              <a:t>Cash ratio</a:t>
            </a:r>
          </a:p>
          <a:p>
            <a:pPr marL="457200" lvl="0" indent="-457200">
              <a:buFont typeface="+mj-lt"/>
              <a:buAutoNum type="alphaUcPeriod"/>
            </a:pPr>
            <a:r>
              <a:rPr lang="en-US" sz="2300" dirty="0" smtClean="0">
                <a:latin typeface="Arial"/>
                <a:cs typeface="Arial"/>
              </a:rPr>
              <a:t>Net working capital to total assets</a:t>
            </a:r>
          </a:p>
          <a:p>
            <a:pPr marL="457200" lvl="0" indent="-457200">
              <a:buFont typeface="+mj-lt"/>
              <a:buAutoNum type="alphaUcPeriod"/>
            </a:pPr>
            <a:r>
              <a:rPr lang="en-US" sz="2300" dirty="0" smtClean="0">
                <a:latin typeface="Arial"/>
                <a:cs typeface="Arial"/>
              </a:rPr>
              <a:t>Inventory measure</a:t>
            </a:r>
          </a:p>
          <a:p>
            <a:r>
              <a:rPr lang="en-US" sz="2900" i="1" dirty="0">
                <a:solidFill>
                  <a:schemeClr val="accent5"/>
                </a:solidFill>
                <a:latin typeface="Arial"/>
                <a:cs typeface="Arial"/>
              </a:rPr>
              <a:t>The primary concern of these ratios </a:t>
            </a:r>
            <a:r>
              <a:rPr lang="en-US" sz="2900" i="1" dirty="0" smtClean="0">
                <a:solidFill>
                  <a:schemeClr val="accent5"/>
                </a:solidFill>
                <a:latin typeface="Arial"/>
                <a:cs typeface="Arial"/>
              </a:rPr>
              <a:t>is</a:t>
            </a:r>
            <a:r>
              <a:rPr lang="en-US" sz="2900" u="sng" dirty="0">
                <a:latin typeface="Arial"/>
                <a:cs typeface="Arial"/>
              </a:rPr>
              <a:t> </a:t>
            </a:r>
            <a:r>
              <a:rPr lang="en-US" sz="2900" dirty="0" smtClean="0">
                <a:latin typeface="Arial"/>
                <a:cs typeface="Arial"/>
              </a:rPr>
              <a:t> </a:t>
            </a:r>
          </a:p>
          <a:p>
            <a:pPr marL="0" indent="0">
              <a:buNone/>
            </a:pPr>
            <a:r>
              <a:rPr lang="en-US" sz="2900" dirty="0">
                <a:latin typeface="Arial"/>
                <a:cs typeface="Arial"/>
              </a:rPr>
              <a:t> </a:t>
            </a:r>
            <a:r>
              <a:rPr lang="en-US" sz="2900" dirty="0" smtClean="0">
                <a:latin typeface="Arial"/>
                <a:cs typeface="Arial"/>
              </a:rPr>
              <a:t>To </a:t>
            </a:r>
            <a:r>
              <a:rPr lang="en-US" sz="2900" dirty="0">
                <a:latin typeface="Arial"/>
                <a:cs typeface="Arial"/>
              </a:rPr>
              <a:t>measure the firm’s ability to pay its bills over the short run. Or, a measure of a short term liquidity</a:t>
            </a:r>
            <a:r>
              <a:rPr lang="en-US" sz="2900" dirty="0" smtClean="0">
                <a:latin typeface="Arial"/>
                <a:cs typeface="Arial"/>
              </a:rPr>
              <a:t>.</a:t>
            </a:r>
            <a:endParaRPr lang="en-US" sz="2900" dirty="0">
              <a:latin typeface="Arial"/>
              <a:cs typeface="Arial"/>
            </a:endParaRPr>
          </a:p>
          <a:p>
            <a:r>
              <a:rPr lang="en-US" sz="2900" dirty="0">
                <a:solidFill>
                  <a:srgbClr val="F7901E"/>
                </a:solidFill>
                <a:latin typeface="Arial"/>
                <a:cs typeface="Arial"/>
              </a:rPr>
              <a:t>Who is interested in knowing these ratios the most? </a:t>
            </a:r>
          </a:p>
          <a:p>
            <a:pPr marL="0" indent="0">
              <a:buNone/>
            </a:pPr>
            <a:r>
              <a:rPr lang="en-US" sz="2900" dirty="0" smtClean="0">
                <a:latin typeface="Arial"/>
                <a:cs typeface="Arial"/>
              </a:rPr>
              <a:t>    Creditors </a:t>
            </a:r>
            <a:r>
              <a:rPr lang="en-US" sz="2900" dirty="0">
                <a:latin typeface="Arial"/>
                <a:cs typeface="Arial"/>
              </a:rPr>
              <a:t>(banks, suppliers).</a:t>
            </a:r>
          </a:p>
          <a:p>
            <a:pPr>
              <a:buFont typeface="Wingdings" charset="2"/>
              <a:buChar char="§"/>
            </a:pPr>
            <a:endParaRPr lang="en-US" dirty="0"/>
          </a:p>
        </p:txBody>
      </p:sp>
    </p:spTree>
    <p:extLst>
      <p:ext uri="{BB962C8B-B14F-4D97-AF65-F5344CB8AC3E}">
        <p14:creationId xmlns:p14="http://schemas.microsoft.com/office/powerpoint/2010/main" val="2130811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57302"/>
          </a:xfrm>
        </p:spPr>
        <p:txBody>
          <a:bodyPr/>
          <a:lstStyle/>
          <a:p>
            <a:r>
              <a:rPr lang="en-US" sz="2800" dirty="0" smtClean="0">
                <a:latin typeface="Arial"/>
                <a:cs typeface="Arial"/>
              </a:rPr>
              <a:t>1. </a:t>
            </a:r>
            <a:r>
              <a:rPr lang="en-US" sz="2800" dirty="0">
                <a:latin typeface="Arial"/>
                <a:cs typeface="Arial"/>
              </a:rPr>
              <a:t>Short Time Solvency OR  Liquidity Ratios</a:t>
            </a:r>
          </a:p>
        </p:txBody>
      </p:sp>
      <p:sp>
        <p:nvSpPr>
          <p:cNvPr id="3" name="Content Placeholder 2"/>
          <p:cNvSpPr>
            <a:spLocks noGrp="1"/>
          </p:cNvSpPr>
          <p:nvPr>
            <p:ph idx="1"/>
          </p:nvPr>
        </p:nvSpPr>
        <p:spPr>
          <a:xfrm>
            <a:off x="498474" y="1241396"/>
            <a:ext cx="7556313" cy="5493535"/>
          </a:xfrm>
        </p:spPr>
        <p:txBody>
          <a:bodyPr>
            <a:normAutofit fontScale="85000" lnSpcReduction="10000"/>
          </a:bodyPr>
          <a:lstStyle/>
          <a:p>
            <a:pPr marL="0" indent="0">
              <a:buNone/>
            </a:pPr>
            <a:r>
              <a:rPr lang="en-US" sz="2100" b="1" dirty="0" smtClean="0">
                <a:solidFill>
                  <a:srgbClr val="663366"/>
                </a:solidFill>
                <a:latin typeface="Arial"/>
                <a:cs typeface="Arial"/>
              </a:rPr>
              <a:t>1.A. Current ratio</a:t>
            </a:r>
          </a:p>
          <a:p>
            <a:pPr marL="0" indent="0">
              <a:buNone/>
            </a:pPr>
            <a:endParaRPr lang="en-US" sz="2600" b="1" dirty="0" smtClean="0">
              <a:solidFill>
                <a:srgbClr val="663366"/>
              </a:solidFill>
              <a:latin typeface="Arial"/>
              <a:cs typeface="Arial"/>
            </a:endParaRPr>
          </a:p>
          <a:p>
            <a:endParaRPr lang="en-US" dirty="0" smtClean="0">
              <a:latin typeface="Arial"/>
              <a:cs typeface="Arial"/>
            </a:endParaRPr>
          </a:p>
          <a:p>
            <a:pPr marL="0" indent="0">
              <a:buNone/>
            </a:pPr>
            <a:r>
              <a:rPr lang="en-US" dirty="0" smtClean="0">
                <a:latin typeface="Arial"/>
                <a:cs typeface="Arial"/>
              </a:rPr>
              <a:t>(</a:t>
            </a:r>
            <a:r>
              <a:rPr lang="en-US" dirty="0">
                <a:latin typeface="Arial"/>
                <a:cs typeface="Arial"/>
              </a:rPr>
              <a:t>From the previous table)  Current assets = $708/540 = 1.31 times. Or we can say, the company has $1.31 in current assets for every $1 in current liabilities</a:t>
            </a:r>
            <a:r>
              <a:rPr lang="en-US" dirty="0" smtClean="0">
                <a:latin typeface="Arial"/>
                <a:cs typeface="Arial"/>
              </a:rPr>
              <a:t>.</a:t>
            </a:r>
            <a:endParaRPr lang="en-US" dirty="0">
              <a:latin typeface="Arial"/>
              <a:cs typeface="Arial"/>
            </a:endParaRPr>
          </a:p>
          <a:p>
            <a:r>
              <a:rPr lang="en-US" dirty="0">
                <a:solidFill>
                  <a:schemeClr val="accent5"/>
                </a:solidFill>
                <a:latin typeface="Arial"/>
                <a:cs typeface="Arial"/>
              </a:rPr>
              <a:t>What does this number mean to the firm’s creditors? </a:t>
            </a:r>
          </a:p>
          <a:p>
            <a:pPr marL="0" indent="0">
              <a:buNone/>
            </a:pPr>
            <a:r>
              <a:rPr lang="en-US" dirty="0" smtClean="0">
                <a:latin typeface="Arial"/>
                <a:cs typeface="Arial"/>
              </a:rPr>
              <a:t>             The </a:t>
            </a:r>
            <a:r>
              <a:rPr lang="en-US" dirty="0">
                <a:latin typeface="Arial"/>
                <a:cs typeface="Arial"/>
              </a:rPr>
              <a:t>higher the current ratio, the better</a:t>
            </a:r>
            <a:r>
              <a:rPr lang="en-US" dirty="0" smtClean="0">
                <a:latin typeface="Arial"/>
                <a:cs typeface="Arial"/>
              </a:rPr>
              <a:t>.</a:t>
            </a:r>
            <a:endParaRPr lang="en-US" dirty="0">
              <a:latin typeface="Arial"/>
              <a:cs typeface="Arial"/>
            </a:endParaRPr>
          </a:p>
          <a:p>
            <a:r>
              <a:rPr lang="en-US" dirty="0">
                <a:solidFill>
                  <a:srgbClr val="F7901E"/>
                </a:solidFill>
                <a:latin typeface="Arial"/>
                <a:cs typeface="Arial"/>
              </a:rPr>
              <a:t>What does this number mean to the firm itself?</a:t>
            </a:r>
          </a:p>
          <a:p>
            <a:pPr marL="0" indent="0">
              <a:buNone/>
            </a:pPr>
            <a:r>
              <a:rPr lang="en-US" dirty="0" smtClean="0">
                <a:latin typeface="Arial"/>
                <a:cs typeface="Arial"/>
              </a:rPr>
              <a:t>     A </a:t>
            </a:r>
            <a:r>
              <a:rPr lang="en-US" dirty="0">
                <a:latin typeface="Arial"/>
                <a:cs typeface="Arial"/>
              </a:rPr>
              <a:t>higher current ratio indicates liquidity, but it also means inefficient use of cash and other short term assets. (it shouldn’t be less than 1 </a:t>
            </a:r>
            <a:r>
              <a:rPr lang="en-US" dirty="0" smtClean="0">
                <a:latin typeface="Arial"/>
                <a:cs typeface="Arial"/>
              </a:rPr>
              <a:t>)</a:t>
            </a:r>
          </a:p>
          <a:p>
            <a:r>
              <a:rPr lang="en-US" sz="1600" dirty="0" smtClean="0">
                <a:latin typeface="Arial"/>
                <a:cs typeface="Arial"/>
              </a:rPr>
              <a:t>See example 3.1 in the textbook</a:t>
            </a:r>
          </a:p>
          <a:p>
            <a:pPr marL="0" indent="0">
              <a:buNone/>
            </a:pPr>
            <a:r>
              <a:rPr lang="en-US" dirty="0"/>
              <a:t> </a:t>
            </a:r>
          </a:p>
          <a:p>
            <a:endParaRPr lang="en-US" dirty="0"/>
          </a:p>
        </p:txBody>
      </p:sp>
      <p:sp>
        <p:nvSpPr>
          <p:cNvPr id="4" name="Rectangle 3"/>
          <p:cNvSpPr/>
          <p:nvPr/>
        </p:nvSpPr>
        <p:spPr>
          <a:xfrm>
            <a:off x="1056037" y="1854960"/>
            <a:ext cx="5565603" cy="79905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Current ratio = </a:t>
            </a:r>
            <a:r>
              <a:rPr lang="en-US" i="1" dirty="0" smtClean="0"/>
              <a:t>Current Assets /Current Liabilities </a:t>
            </a:r>
            <a:endParaRPr lang="en-US" dirty="0"/>
          </a:p>
        </p:txBody>
      </p:sp>
    </p:spTree>
    <p:extLst>
      <p:ext uri="{BB962C8B-B14F-4D97-AF65-F5344CB8AC3E}">
        <p14:creationId xmlns:p14="http://schemas.microsoft.com/office/powerpoint/2010/main" val="123405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14495"/>
          </a:xfrm>
        </p:spPr>
        <p:txBody>
          <a:bodyPr/>
          <a:lstStyle/>
          <a:p>
            <a:r>
              <a:rPr lang="en-US" sz="2800" dirty="0" smtClean="0">
                <a:latin typeface="Arial"/>
                <a:cs typeface="Arial"/>
              </a:rPr>
              <a:t> 1.Short </a:t>
            </a:r>
            <a:r>
              <a:rPr lang="en-US" sz="2800" dirty="0">
                <a:latin typeface="Arial"/>
                <a:cs typeface="Arial"/>
              </a:rPr>
              <a:t>Time Solvency OR  Liquidity Ratios</a:t>
            </a:r>
            <a:endParaRPr lang="en-US" sz="2800" dirty="0"/>
          </a:p>
        </p:txBody>
      </p:sp>
      <p:sp>
        <p:nvSpPr>
          <p:cNvPr id="3" name="Content Placeholder 2"/>
          <p:cNvSpPr>
            <a:spLocks noGrp="1"/>
          </p:cNvSpPr>
          <p:nvPr>
            <p:ph idx="1"/>
          </p:nvPr>
        </p:nvSpPr>
        <p:spPr>
          <a:xfrm>
            <a:off x="498474" y="1198590"/>
            <a:ext cx="7556313" cy="4927574"/>
          </a:xfrm>
        </p:spPr>
        <p:txBody>
          <a:bodyPr/>
          <a:lstStyle/>
          <a:p>
            <a:r>
              <a:rPr lang="en-US" b="1" dirty="0" smtClean="0">
                <a:solidFill>
                  <a:schemeClr val="accent1"/>
                </a:solidFill>
                <a:latin typeface="Arial"/>
                <a:cs typeface="Arial"/>
              </a:rPr>
              <a:t>1.B The Quick Ratio or (Acid test):</a:t>
            </a:r>
            <a:endParaRPr lang="en-US" dirty="0">
              <a:latin typeface="Arial"/>
              <a:cs typeface="Arial"/>
            </a:endParaRPr>
          </a:p>
          <a:p>
            <a:pPr marL="0" indent="0">
              <a:buNone/>
            </a:pPr>
            <a:endParaRPr lang="en-US" sz="1600" dirty="0" smtClean="0">
              <a:latin typeface="Arial"/>
              <a:cs typeface="Arial"/>
            </a:endParaRPr>
          </a:p>
          <a:p>
            <a:r>
              <a:rPr lang="en-US" sz="1600" dirty="0" smtClean="0">
                <a:solidFill>
                  <a:schemeClr val="tx1"/>
                </a:solidFill>
                <a:latin typeface="Arial"/>
                <a:cs typeface="Arial"/>
              </a:rPr>
              <a:t>Because inventory is the least liquid current assets item and some of it get damaged or lost, we want to find the current ratio excluding the inventory.</a:t>
            </a:r>
          </a:p>
          <a:p>
            <a:r>
              <a:rPr lang="en-US" sz="1600" dirty="0" smtClean="0">
                <a:solidFill>
                  <a:schemeClr val="tx1"/>
                </a:solidFill>
                <a:latin typeface="Arial"/>
                <a:cs typeface="Arial"/>
              </a:rPr>
              <a:t>Quick ratio = ($708- $422)/$540 = 0.53 times.</a:t>
            </a:r>
          </a:p>
          <a:p>
            <a:r>
              <a:rPr lang="en-US" dirty="0" smtClean="0">
                <a:solidFill>
                  <a:schemeClr val="accent5"/>
                </a:solidFill>
                <a:latin typeface="Arial"/>
                <a:cs typeface="Arial"/>
              </a:rPr>
              <a:t>NOTE</a:t>
            </a:r>
            <a:r>
              <a:rPr lang="en-US" dirty="0" smtClean="0">
                <a:solidFill>
                  <a:schemeClr val="tx1"/>
                </a:solidFill>
                <a:latin typeface="Arial"/>
                <a:cs typeface="Arial"/>
              </a:rPr>
              <a:t> </a:t>
            </a:r>
            <a:r>
              <a:rPr lang="en-US" sz="1600" dirty="0" smtClean="0">
                <a:solidFill>
                  <a:schemeClr val="tx1"/>
                </a:solidFill>
                <a:latin typeface="Arial"/>
                <a:cs typeface="Arial"/>
              </a:rPr>
              <a:t>that using cash to buy inventory does not affect the current ratio, but it reduces the quick ratio </a:t>
            </a:r>
            <a:endParaRPr lang="en-US" dirty="0" smtClean="0">
              <a:solidFill>
                <a:schemeClr val="tx1"/>
              </a:solidFill>
              <a:latin typeface="Arial"/>
              <a:cs typeface="Arial"/>
            </a:endParaRPr>
          </a:p>
          <a:p>
            <a:r>
              <a:rPr lang="en-US" b="1" dirty="0" smtClean="0">
                <a:solidFill>
                  <a:schemeClr val="accent1"/>
                </a:solidFill>
                <a:latin typeface="Arial"/>
                <a:cs typeface="Arial"/>
              </a:rPr>
              <a:t>1.C Cash Ratio:</a:t>
            </a:r>
          </a:p>
          <a:p>
            <a:pPr marL="0" indent="0">
              <a:buNone/>
            </a:pPr>
            <a:endParaRPr lang="en-US" b="1" dirty="0" smtClean="0">
              <a:solidFill>
                <a:schemeClr val="accent1"/>
              </a:solidFill>
              <a:latin typeface="Arial"/>
              <a:cs typeface="Arial"/>
            </a:endParaRPr>
          </a:p>
          <a:p>
            <a:r>
              <a:rPr lang="en-US" sz="1800" dirty="0" smtClean="0">
                <a:latin typeface="Arial"/>
                <a:cs typeface="Arial"/>
              </a:rPr>
              <a:t>Some </a:t>
            </a:r>
            <a:r>
              <a:rPr lang="en-US" sz="1800" dirty="0">
                <a:latin typeface="Arial"/>
                <a:cs typeface="Arial"/>
              </a:rPr>
              <a:t>short term creditors might be just interested in cash ratio.</a:t>
            </a:r>
            <a:endParaRPr lang="en-US" sz="1800" b="1" dirty="0" smtClean="0">
              <a:solidFill>
                <a:schemeClr val="accent1"/>
              </a:solidFill>
              <a:latin typeface="Arial"/>
              <a:cs typeface="Arial"/>
            </a:endParaRPr>
          </a:p>
        </p:txBody>
      </p:sp>
      <p:sp>
        <p:nvSpPr>
          <p:cNvPr id="4" name="Rectangle 3"/>
          <p:cNvSpPr/>
          <p:nvPr/>
        </p:nvSpPr>
        <p:spPr>
          <a:xfrm>
            <a:off x="599374" y="1712271"/>
            <a:ext cx="6065080" cy="5136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t>The Quick Ratio=( </a:t>
            </a:r>
            <a:r>
              <a:rPr lang="en-US" sz="1600" i="1" dirty="0" smtClean="0"/>
              <a:t>Current assets-inventory)/Current liabilities </a:t>
            </a:r>
            <a:endParaRPr lang="en-US" sz="1600" dirty="0"/>
          </a:p>
        </p:txBody>
      </p:sp>
      <p:sp>
        <p:nvSpPr>
          <p:cNvPr id="5" name="Rectangle 4"/>
          <p:cNvSpPr/>
          <p:nvPr/>
        </p:nvSpPr>
        <p:spPr>
          <a:xfrm>
            <a:off x="1284370" y="4765820"/>
            <a:ext cx="4395400" cy="6421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Cash Ratio =  </a:t>
            </a:r>
            <a:r>
              <a:rPr lang="en-US" i="1" dirty="0" smtClean="0"/>
              <a:t>Cash / Current Liabilities</a:t>
            </a:r>
            <a:endParaRPr lang="en-US" dirty="0"/>
          </a:p>
        </p:txBody>
      </p:sp>
    </p:spTree>
    <p:extLst>
      <p:ext uri="{BB962C8B-B14F-4D97-AF65-F5344CB8AC3E}">
        <p14:creationId xmlns:p14="http://schemas.microsoft.com/office/powerpoint/2010/main" val="4277732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28764"/>
          </a:xfrm>
        </p:spPr>
        <p:txBody>
          <a:bodyPr/>
          <a:lstStyle/>
          <a:p>
            <a:r>
              <a:rPr lang="en-US" sz="2800" dirty="0" smtClean="0">
                <a:latin typeface="Arial"/>
                <a:cs typeface="Arial"/>
              </a:rPr>
              <a:t>1.Short </a:t>
            </a:r>
            <a:r>
              <a:rPr lang="en-US" sz="2800" dirty="0">
                <a:latin typeface="Arial"/>
                <a:cs typeface="Arial"/>
              </a:rPr>
              <a:t>Time Solvency OR  Liquidity Ratios</a:t>
            </a:r>
          </a:p>
        </p:txBody>
      </p:sp>
      <p:sp>
        <p:nvSpPr>
          <p:cNvPr id="3" name="Content Placeholder 2"/>
          <p:cNvSpPr>
            <a:spLocks noGrp="1"/>
          </p:cNvSpPr>
          <p:nvPr>
            <p:ph idx="1"/>
          </p:nvPr>
        </p:nvSpPr>
        <p:spPr>
          <a:xfrm>
            <a:off x="498474" y="1712270"/>
            <a:ext cx="7556313" cy="4737282"/>
          </a:xfrm>
        </p:spPr>
        <p:txBody>
          <a:bodyPr>
            <a:normAutofit fontScale="85000" lnSpcReduction="20000"/>
          </a:bodyPr>
          <a:lstStyle/>
          <a:p>
            <a:r>
              <a:rPr lang="en-US" b="1" dirty="0" smtClean="0">
                <a:solidFill>
                  <a:schemeClr val="accent1"/>
                </a:solidFill>
                <a:latin typeface="Arial"/>
                <a:cs typeface="Arial"/>
              </a:rPr>
              <a:t>1. D</a:t>
            </a:r>
            <a:r>
              <a:rPr lang="en-US" b="1" dirty="0">
                <a:solidFill>
                  <a:schemeClr val="accent1"/>
                </a:solidFill>
                <a:latin typeface="Arial"/>
                <a:cs typeface="Arial"/>
              </a:rPr>
              <a:t>.  Net working capital to total assets </a:t>
            </a:r>
            <a:endParaRPr lang="en-US" b="1" dirty="0" smtClean="0">
              <a:solidFill>
                <a:schemeClr val="accent1"/>
              </a:solidFill>
              <a:latin typeface="Arial"/>
              <a:cs typeface="Arial"/>
            </a:endParaRPr>
          </a:p>
          <a:p>
            <a:endParaRPr lang="en-US" dirty="0" smtClean="0">
              <a:latin typeface="Arial"/>
              <a:cs typeface="Arial"/>
            </a:endParaRPr>
          </a:p>
          <a:p>
            <a:pPr marL="0" indent="0">
              <a:buNone/>
            </a:pPr>
            <a:r>
              <a:rPr lang="en-US" dirty="0" smtClean="0">
                <a:latin typeface="Arial"/>
                <a:cs typeface="Arial"/>
              </a:rPr>
              <a:t>                                                       = </a:t>
            </a:r>
            <a:r>
              <a:rPr lang="en-US" dirty="0">
                <a:latin typeface="Arial"/>
                <a:cs typeface="Arial"/>
              </a:rPr>
              <a:t>(708-540)/3588 = 4.7</a:t>
            </a:r>
            <a:r>
              <a:rPr lang="en-US" dirty="0" smtClean="0">
                <a:latin typeface="Arial"/>
                <a:cs typeface="Arial"/>
              </a:rPr>
              <a:t>%</a:t>
            </a:r>
            <a:endParaRPr lang="en-US" dirty="0">
              <a:latin typeface="Arial"/>
              <a:cs typeface="Arial"/>
            </a:endParaRPr>
          </a:p>
          <a:p>
            <a:r>
              <a:rPr lang="en-US" b="1" dirty="0" smtClean="0">
                <a:solidFill>
                  <a:srgbClr val="663366"/>
                </a:solidFill>
                <a:latin typeface="Arial"/>
                <a:cs typeface="Arial"/>
              </a:rPr>
              <a:t>1.E   Interval </a:t>
            </a:r>
            <a:r>
              <a:rPr lang="en-US" b="1" dirty="0">
                <a:solidFill>
                  <a:srgbClr val="663366"/>
                </a:solidFill>
                <a:latin typeface="Arial"/>
                <a:cs typeface="Arial"/>
              </a:rPr>
              <a:t>measure </a:t>
            </a:r>
            <a:endParaRPr lang="en-US" b="1" dirty="0" smtClean="0">
              <a:solidFill>
                <a:srgbClr val="663366"/>
              </a:solidFill>
              <a:latin typeface="Arial"/>
              <a:cs typeface="Arial"/>
            </a:endParaRPr>
          </a:p>
          <a:p>
            <a:endParaRPr lang="en-US" b="1" dirty="0" smtClean="0">
              <a:solidFill>
                <a:srgbClr val="663366"/>
              </a:solidFill>
              <a:latin typeface="Arial"/>
              <a:cs typeface="Arial"/>
            </a:endParaRPr>
          </a:p>
          <a:p>
            <a:endParaRPr lang="en-US" dirty="0" smtClean="0">
              <a:latin typeface="Arial"/>
              <a:cs typeface="Arial"/>
            </a:endParaRPr>
          </a:p>
          <a:p>
            <a:r>
              <a:rPr lang="en-US" dirty="0" smtClean="0">
                <a:latin typeface="Arial"/>
                <a:cs typeface="Arial"/>
              </a:rPr>
              <a:t>This ratio is used when the firm is facing a strike and cash inflows start to dry up, how long could the business be running (cover the operating costs)?</a:t>
            </a:r>
          </a:p>
          <a:p>
            <a:r>
              <a:rPr lang="en-US" dirty="0" smtClean="0">
                <a:latin typeface="Arial"/>
                <a:cs typeface="Arial"/>
              </a:rPr>
              <a:t> </a:t>
            </a:r>
            <a:r>
              <a:rPr lang="en-US" dirty="0">
                <a:latin typeface="Arial"/>
                <a:cs typeface="Arial"/>
              </a:rPr>
              <a:t>Average daily operating cost = cost of good sold (from the income statement) / 365 </a:t>
            </a:r>
          </a:p>
          <a:p>
            <a:r>
              <a:rPr lang="en-US" dirty="0">
                <a:latin typeface="Arial"/>
                <a:cs typeface="Arial"/>
              </a:rPr>
              <a:t>708/3.68= 192 days.</a:t>
            </a:r>
          </a:p>
          <a:p>
            <a:endParaRPr lang="en-US" dirty="0"/>
          </a:p>
        </p:txBody>
      </p:sp>
      <p:sp>
        <p:nvSpPr>
          <p:cNvPr id="4" name="Rectangle 3"/>
          <p:cNvSpPr/>
          <p:nvPr/>
        </p:nvSpPr>
        <p:spPr>
          <a:xfrm>
            <a:off x="756351" y="2040455"/>
            <a:ext cx="5908101" cy="5707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latin typeface="Arial"/>
                <a:cs typeface="Arial"/>
              </a:rPr>
              <a:t>Net working capital = NWC/Total Assets</a:t>
            </a:r>
            <a:endParaRPr lang="en-US" sz="1600" dirty="0">
              <a:latin typeface="Arial"/>
              <a:cs typeface="Arial"/>
            </a:endParaRPr>
          </a:p>
        </p:txBody>
      </p:sp>
      <p:sp>
        <p:nvSpPr>
          <p:cNvPr id="5" name="Rectangle 4"/>
          <p:cNvSpPr/>
          <p:nvPr/>
        </p:nvSpPr>
        <p:spPr>
          <a:xfrm>
            <a:off x="856246" y="3495886"/>
            <a:ext cx="6849973" cy="55648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1600" dirty="0" smtClean="0">
                <a:latin typeface="Arial"/>
                <a:cs typeface="Arial"/>
              </a:rPr>
              <a:t>Interval measure= </a:t>
            </a:r>
            <a:r>
              <a:rPr lang="en-US" sz="1600" i="1" dirty="0" smtClean="0">
                <a:latin typeface="Arial"/>
                <a:cs typeface="Arial"/>
              </a:rPr>
              <a:t>Current𝑡 assets/Average daily operating costs</a:t>
            </a:r>
            <a:endParaRPr lang="en-US" sz="1600" dirty="0">
              <a:latin typeface="Arial"/>
              <a:cs typeface="Arial"/>
            </a:endParaRPr>
          </a:p>
        </p:txBody>
      </p:sp>
    </p:spTree>
    <p:extLst>
      <p:ext uri="{BB962C8B-B14F-4D97-AF65-F5344CB8AC3E}">
        <p14:creationId xmlns:p14="http://schemas.microsoft.com/office/powerpoint/2010/main" val="3401890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57302"/>
          </a:xfrm>
        </p:spPr>
        <p:txBody>
          <a:bodyPr/>
          <a:lstStyle/>
          <a:p>
            <a:r>
              <a:rPr lang="en-US" sz="2800" dirty="0" smtClean="0">
                <a:latin typeface="Arial"/>
                <a:cs typeface="Arial"/>
              </a:rPr>
              <a:t>2. Long Term Solvency Measures</a:t>
            </a:r>
            <a:endParaRPr lang="en-US" sz="2800" dirty="0">
              <a:latin typeface="Arial"/>
              <a:cs typeface="Arial"/>
            </a:endParaRPr>
          </a:p>
        </p:txBody>
      </p:sp>
      <p:sp>
        <p:nvSpPr>
          <p:cNvPr id="3" name="Content Placeholder 2"/>
          <p:cNvSpPr>
            <a:spLocks noGrp="1"/>
          </p:cNvSpPr>
          <p:nvPr>
            <p:ph idx="1"/>
          </p:nvPr>
        </p:nvSpPr>
        <p:spPr>
          <a:xfrm>
            <a:off x="498474" y="1398354"/>
            <a:ext cx="7556313" cy="4727809"/>
          </a:xfrm>
        </p:spPr>
        <p:txBody>
          <a:bodyPr>
            <a:normAutofit/>
          </a:bodyPr>
          <a:lstStyle/>
          <a:p>
            <a:r>
              <a:rPr lang="en-US" sz="1600" dirty="0">
                <a:latin typeface="Arial"/>
                <a:cs typeface="Arial"/>
              </a:rPr>
              <a:t>it measures the firm’s financial leverage or the firm’s ability to pay its debt or meet its obligations</a:t>
            </a:r>
            <a:r>
              <a:rPr lang="en-US" sz="1600" dirty="0" smtClean="0">
                <a:latin typeface="Arial"/>
                <a:cs typeface="Arial"/>
              </a:rPr>
              <a:t>.</a:t>
            </a:r>
          </a:p>
          <a:p>
            <a:r>
              <a:rPr lang="en-US" sz="1600" b="1" dirty="0" smtClean="0">
                <a:solidFill>
                  <a:srgbClr val="663366"/>
                </a:solidFill>
                <a:latin typeface="Arial"/>
                <a:cs typeface="Arial"/>
              </a:rPr>
              <a:t>2.A  Total Debt Ratio</a:t>
            </a:r>
          </a:p>
          <a:p>
            <a:endParaRPr lang="en-US" sz="1600" b="1" dirty="0">
              <a:solidFill>
                <a:srgbClr val="663366"/>
              </a:solidFill>
              <a:latin typeface="Arial"/>
              <a:cs typeface="Arial"/>
            </a:endParaRPr>
          </a:p>
          <a:p>
            <a:pPr marL="0" lvl="0" indent="0">
              <a:buNone/>
            </a:pPr>
            <a:r>
              <a:rPr lang="en-US" sz="1600" dirty="0">
                <a:latin typeface="Arial"/>
                <a:cs typeface="Arial"/>
              </a:rPr>
              <a:t> </a:t>
            </a:r>
            <a:r>
              <a:rPr lang="en-US" sz="1600" dirty="0" smtClean="0">
                <a:latin typeface="Arial"/>
                <a:cs typeface="Arial"/>
              </a:rPr>
              <a:t>From </a:t>
            </a:r>
            <a:r>
              <a:rPr lang="en-US" sz="1600" dirty="0">
                <a:latin typeface="Arial"/>
                <a:cs typeface="Arial"/>
              </a:rPr>
              <a:t>the balance sheet in page55:</a:t>
            </a:r>
          </a:p>
          <a:p>
            <a:pPr marL="0" indent="0">
              <a:buNone/>
            </a:pPr>
            <a:r>
              <a:rPr lang="en-US" sz="1600" dirty="0" smtClean="0">
                <a:latin typeface="Arial"/>
                <a:cs typeface="Arial"/>
              </a:rPr>
              <a:t>                                   = </a:t>
            </a:r>
            <a:r>
              <a:rPr lang="en-US" sz="1600" dirty="0">
                <a:latin typeface="Arial"/>
                <a:cs typeface="Arial"/>
              </a:rPr>
              <a:t>($3,588 – 2,591)/$3,588 = 0.28 </a:t>
            </a:r>
            <a:r>
              <a:rPr lang="en-US" sz="1600" dirty="0" smtClean="0">
                <a:latin typeface="Arial"/>
                <a:cs typeface="Arial"/>
              </a:rPr>
              <a:t>times</a:t>
            </a:r>
            <a:endParaRPr lang="en-US" sz="1600" dirty="0">
              <a:latin typeface="Arial"/>
              <a:cs typeface="Arial"/>
            </a:endParaRPr>
          </a:p>
          <a:p>
            <a:r>
              <a:rPr lang="en-US" sz="1600" dirty="0">
                <a:latin typeface="Arial"/>
                <a:cs typeface="Arial"/>
              </a:rPr>
              <a:t>which means that the firm uses 28% debt. Or we say the company has $0.28 in debt for every $1 in assets</a:t>
            </a:r>
            <a:r>
              <a:rPr lang="en-US" sz="1600" dirty="0" smtClean="0">
                <a:latin typeface="Arial"/>
                <a:cs typeface="Arial"/>
              </a:rPr>
              <a:t>.</a:t>
            </a:r>
            <a:endParaRPr lang="en-US" sz="1600" dirty="0">
              <a:latin typeface="Arial"/>
              <a:cs typeface="Arial"/>
            </a:endParaRPr>
          </a:p>
          <a:p>
            <a:r>
              <a:rPr lang="en-US" sz="1600" dirty="0">
                <a:latin typeface="Arial"/>
                <a:cs typeface="Arial"/>
              </a:rPr>
              <a:t>Assets = Liability + Owners Equity </a:t>
            </a:r>
          </a:p>
          <a:p>
            <a:pPr marL="0" indent="0">
              <a:buNone/>
            </a:pPr>
            <a:r>
              <a:rPr lang="en-US" sz="1600" dirty="0" smtClean="0">
                <a:latin typeface="Arial"/>
                <a:cs typeface="Arial"/>
              </a:rPr>
              <a:t>     </a:t>
            </a:r>
            <a:r>
              <a:rPr lang="en-US" sz="1600" dirty="0">
                <a:latin typeface="Arial"/>
                <a:cs typeface="Arial"/>
              </a:rPr>
              <a:t>$1         =   $0.28  +      $0.72</a:t>
            </a:r>
          </a:p>
          <a:p>
            <a:endParaRPr lang="en-US" dirty="0"/>
          </a:p>
          <a:p>
            <a:pPr marL="0" indent="0">
              <a:buNone/>
            </a:pPr>
            <a:endParaRPr lang="en-US" dirty="0"/>
          </a:p>
        </p:txBody>
      </p:sp>
      <p:sp>
        <p:nvSpPr>
          <p:cNvPr id="4" name="Rectangle 3"/>
          <p:cNvSpPr/>
          <p:nvPr/>
        </p:nvSpPr>
        <p:spPr>
          <a:xfrm>
            <a:off x="784892" y="2568406"/>
            <a:ext cx="5950914" cy="5564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dirty="0" smtClean="0">
                <a:latin typeface="Arial"/>
                <a:cs typeface="Arial"/>
              </a:rPr>
              <a:t>Total Debt Ratio =( </a:t>
            </a:r>
            <a:r>
              <a:rPr lang="en-US" i="1" dirty="0" smtClean="0">
                <a:latin typeface="Arial"/>
                <a:cs typeface="Arial"/>
              </a:rPr>
              <a:t>total assets-total equity)/total assets</a:t>
            </a:r>
          </a:p>
          <a:p>
            <a:pPr lvl="0"/>
            <a:endParaRPr lang="en-US" dirty="0"/>
          </a:p>
        </p:txBody>
      </p:sp>
    </p:spTree>
    <p:extLst>
      <p:ext uri="{BB962C8B-B14F-4D97-AF65-F5344CB8AC3E}">
        <p14:creationId xmlns:p14="http://schemas.microsoft.com/office/powerpoint/2010/main" val="19285021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00344"/>
          </a:xfrm>
        </p:spPr>
        <p:txBody>
          <a:bodyPr/>
          <a:lstStyle/>
          <a:p>
            <a:r>
              <a:rPr lang="en-US" sz="2800" dirty="0" smtClean="0"/>
              <a:t>2. </a:t>
            </a:r>
            <a:r>
              <a:rPr lang="en-US" sz="2800" dirty="0"/>
              <a:t>Long Term Solvency Measures</a:t>
            </a:r>
          </a:p>
        </p:txBody>
      </p:sp>
      <p:sp>
        <p:nvSpPr>
          <p:cNvPr id="3" name="Content Placeholder 2"/>
          <p:cNvSpPr>
            <a:spLocks noGrp="1"/>
          </p:cNvSpPr>
          <p:nvPr>
            <p:ph idx="1"/>
          </p:nvPr>
        </p:nvSpPr>
        <p:spPr>
          <a:xfrm>
            <a:off x="498474" y="1198590"/>
            <a:ext cx="7556313" cy="4927574"/>
          </a:xfrm>
        </p:spPr>
        <p:txBody>
          <a:bodyPr>
            <a:normAutofit fontScale="40000" lnSpcReduction="20000"/>
          </a:bodyPr>
          <a:lstStyle/>
          <a:p>
            <a:r>
              <a:rPr lang="en-US" sz="3800" dirty="0"/>
              <a:t>from this ratio we can come up with two related ratios</a:t>
            </a:r>
            <a:r>
              <a:rPr lang="en-US" sz="3800" dirty="0" smtClean="0"/>
              <a:t>:</a:t>
            </a:r>
            <a:endParaRPr lang="en-US" sz="3800" dirty="0"/>
          </a:p>
          <a:p>
            <a:r>
              <a:rPr lang="en-US" sz="4500" b="1" dirty="0" smtClean="0">
                <a:solidFill>
                  <a:srgbClr val="663366"/>
                </a:solidFill>
              </a:rPr>
              <a:t>2.B Debt Equity Ratio</a:t>
            </a:r>
            <a:endParaRPr lang="ar-SA" sz="4500" b="1" dirty="0" smtClean="0">
              <a:solidFill>
                <a:srgbClr val="663366"/>
              </a:solidFill>
            </a:endParaRPr>
          </a:p>
          <a:p>
            <a:endParaRPr lang="ar-SA" sz="3800" b="1" dirty="0">
              <a:solidFill>
                <a:srgbClr val="663366"/>
              </a:solidFill>
            </a:endParaRPr>
          </a:p>
          <a:p>
            <a:endParaRPr lang="ar-SA" sz="3800" b="1" dirty="0" smtClean="0">
              <a:solidFill>
                <a:srgbClr val="663366"/>
              </a:solidFill>
            </a:endParaRPr>
          </a:p>
          <a:p>
            <a:pPr marL="0" indent="0">
              <a:buNone/>
            </a:pPr>
            <a:r>
              <a:rPr lang="ar-SA" sz="3800" dirty="0" smtClean="0"/>
              <a:t>                                                                  </a:t>
            </a:r>
            <a:r>
              <a:rPr lang="en-US" sz="3800" dirty="0" smtClean="0"/>
              <a:t>= </a:t>
            </a:r>
            <a:r>
              <a:rPr lang="ar-SA" sz="3800" dirty="0" smtClean="0"/>
              <a:t>               </a:t>
            </a:r>
            <a:r>
              <a:rPr lang="en-US" sz="3800" dirty="0" smtClean="0"/>
              <a:t>0.28</a:t>
            </a:r>
            <a:r>
              <a:rPr lang="en-US" sz="3800" dirty="0"/>
              <a:t>/ 0.72 </a:t>
            </a:r>
            <a:r>
              <a:rPr lang="ar-SA" sz="3800" dirty="0" smtClean="0"/>
              <a:t> = </a:t>
            </a:r>
            <a:r>
              <a:rPr lang="en-US" sz="3800" dirty="0" smtClean="0"/>
              <a:t>0.39 times</a:t>
            </a:r>
            <a:endParaRPr lang="en-US" sz="3800" dirty="0"/>
          </a:p>
          <a:p>
            <a:pPr marL="0" indent="0">
              <a:buNone/>
            </a:pPr>
            <a:r>
              <a:rPr lang="en-US" sz="4500" b="1" dirty="0" smtClean="0">
                <a:solidFill>
                  <a:srgbClr val="663366"/>
                </a:solidFill>
              </a:rPr>
              <a:t>2.C  Equity multiplier</a:t>
            </a:r>
          </a:p>
          <a:p>
            <a:pPr marL="0" indent="0">
              <a:buNone/>
            </a:pPr>
            <a:r>
              <a:rPr lang="en-US" sz="3800" b="1" dirty="0" smtClean="0">
                <a:solidFill>
                  <a:srgbClr val="663366"/>
                </a:solidFill>
              </a:rPr>
              <a:t>                                                                                    OR                       OR         </a:t>
            </a:r>
          </a:p>
          <a:p>
            <a:pPr marL="0" indent="0">
              <a:buNone/>
            </a:pPr>
            <a:r>
              <a:rPr lang="en-US" sz="3800" b="1" dirty="0" smtClean="0">
                <a:solidFill>
                  <a:srgbClr val="663366"/>
                </a:solidFill>
              </a:rPr>
              <a:t> </a:t>
            </a:r>
          </a:p>
          <a:p>
            <a:pPr marL="0" indent="0">
              <a:buNone/>
            </a:pPr>
            <a:r>
              <a:rPr lang="en-US" sz="3800" dirty="0" smtClean="0"/>
              <a:t>       =   </a:t>
            </a:r>
            <a:r>
              <a:rPr lang="en-US" sz="3800" dirty="0"/>
              <a:t>$1/$0.72  = 1.39              	</a:t>
            </a:r>
            <a:r>
              <a:rPr lang="en-US" sz="3800" dirty="0" smtClean="0"/>
              <a:t>                                                          1</a:t>
            </a:r>
            <a:r>
              <a:rPr lang="en-US" sz="3800" dirty="0"/>
              <a:t>+</a:t>
            </a:r>
            <a:r>
              <a:rPr lang="en-US" sz="3800" dirty="0" smtClean="0"/>
              <a:t>0.3</a:t>
            </a:r>
            <a:endParaRPr lang="en-US" sz="3800" dirty="0"/>
          </a:p>
          <a:p>
            <a:r>
              <a:rPr lang="en-US" sz="3800" dirty="0" smtClean="0">
                <a:solidFill>
                  <a:schemeClr val="accent5"/>
                </a:solidFill>
              </a:rPr>
              <a:t>NOTE</a:t>
            </a:r>
            <a:r>
              <a:rPr lang="en-US" sz="3800" dirty="0" smtClean="0"/>
              <a:t> If </a:t>
            </a:r>
            <a:r>
              <a:rPr lang="en-US" sz="3800" dirty="0"/>
              <a:t>we have any one of the previous three ratios, we can find the other two ratios.</a:t>
            </a:r>
          </a:p>
          <a:p>
            <a:pPr marL="0" indent="0">
              <a:buNone/>
            </a:pPr>
            <a:endParaRPr lang="en-US" dirty="0"/>
          </a:p>
          <a:p>
            <a:endParaRPr lang="en-US" dirty="0"/>
          </a:p>
        </p:txBody>
      </p:sp>
      <p:sp>
        <p:nvSpPr>
          <p:cNvPr id="4" name="Rectangle 3"/>
          <p:cNvSpPr/>
          <p:nvPr/>
        </p:nvSpPr>
        <p:spPr>
          <a:xfrm>
            <a:off x="784892" y="2068992"/>
            <a:ext cx="5394353" cy="49941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t>debt-equity ratio = total debt/total equity </a:t>
            </a:r>
            <a:endParaRPr lang="en-US" sz="1600" dirty="0"/>
          </a:p>
        </p:txBody>
      </p:sp>
      <p:sp>
        <p:nvSpPr>
          <p:cNvPr id="5" name="Rectangle 4"/>
          <p:cNvSpPr/>
          <p:nvPr/>
        </p:nvSpPr>
        <p:spPr>
          <a:xfrm>
            <a:off x="271145" y="3752726"/>
            <a:ext cx="4252691" cy="5136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Equity multiplier = total assets/total equity </a:t>
            </a:r>
            <a:endParaRPr lang="en-US" sz="1600" dirty="0"/>
          </a:p>
        </p:txBody>
      </p:sp>
      <p:sp>
        <p:nvSpPr>
          <p:cNvPr id="6" name="Rectangle 5"/>
          <p:cNvSpPr/>
          <p:nvPr/>
        </p:nvSpPr>
        <p:spPr>
          <a:xfrm>
            <a:off x="5009043" y="3595766"/>
            <a:ext cx="2568740" cy="67063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smtClean="0"/>
              <a:t>1 + debt-equity ratio</a:t>
            </a:r>
            <a:endParaRPr lang="en-US" dirty="0"/>
          </a:p>
        </p:txBody>
      </p:sp>
    </p:spTree>
    <p:extLst>
      <p:ext uri="{BB962C8B-B14F-4D97-AF65-F5344CB8AC3E}">
        <p14:creationId xmlns:p14="http://schemas.microsoft.com/office/powerpoint/2010/main" val="3942966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57185"/>
          </a:xfrm>
        </p:spPr>
        <p:txBody>
          <a:bodyPr/>
          <a:lstStyle/>
          <a:p>
            <a:r>
              <a:rPr lang="en-US" sz="2800" dirty="0"/>
              <a:t>2. Long Term Solvency Measures</a:t>
            </a:r>
          </a:p>
        </p:txBody>
      </p:sp>
      <p:sp>
        <p:nvSpPr>
          <p:cNvPr id="3" name="Content Placeholder 2"/>
          <p:cNvSpPr>
            <a:spLocks noGrp="1"/>
          </p:cNvSpPr>
          <p:nvPr>
            <p:ph idx="1"/>
          </p:nvPr>
        </p:nvSpPr>
        <p:spPr>
          <a:xfrm>
            <a:off x="498474" y="1341280"/>
            <a:ext cx="7556313" cy="4784884"/>
          </a:xfrm>
        </p:spPr>
        <p:txBody>
          <a:bodyPr/>
          <a:lstStyle/>
          <a:p>
            <a:r>
              <a:rPr lang="en-US" sz="1800" b="1" dirty="0" smtClean="0">
                <a:solidFill>
                  <a:srgbClr val="663366"/>
                </a:solidFill>
                <a:latin typeface="Arial"/>
                <a:cs typeface="Arial"/>
              </a:rPr>
              <a:t>2.D </a:t>
            </a:r>
            <a:r>
              <a:rPr lang="en-US" sz="1800" b="1" dirty="0">
                <a:solidFill>
                  <a:srgbClr val="663366"/>
                </a:solidFill>
                <a:latin typeface="Arial"/>
                <a:cs typeface="Arial"/>
              </a:rPr>
              <a:t>Long term debt ratio</a:t>
            </a:r>
            <a:r>
              <a:rPr lang="en-US" sz="1800" dirty="0" smtClean="0">
                <a:latin typeface="Arial"/>
                <a:cs typeface="Arial"/>
              </a:rPr>
              <a:t>:</a:t>
            </a:r>
            <a:endParaRPr lang="ar-SA" sz="1800" dirty="0" smtClean="0">
              <a:latin typeface="Arial"/>
              <a:cs typeface="Arial"/>
            </a:endParaRPr>
          </a:p>
          <a:p>
            <a:pPr marL="0" indent="0">
              <a:buNone/>
            </a:pPr>
            <a:endParaRPr lang="ar-SA" sz="1800" dirty="0">
              <a:latin typeface="Arial"/>
              <a:cs typeface="Arial"/>
            </a:endParaRPr>
          </a:p>
          <a:p>
            <a:pPr lvl="0"/>
            <a:endParaRPr lang="en-US" sz="1800" dirty="0" smtClean="0">
              <a:latin typeface="Arial"/>
              <a:cs typeface="Arial"/>
            </a:endParaRPr>
          </a:p>
          <a:p>
            <a:pPr lvl="0"/>
            <a:r>
              <a:rPr lang="en-US" sz="1800" dirty="0" smtClean="0">
                <a:latin typeface="Arial"/>
                <a:cs typeface="Arial"/>
              </a:rPr>
              <a:t>Financial </a:t>
            </a:r>
            <a:r>
              <a:rPr lang="en-US" sz="1800" dirty="0">
                <a:latin typeface="Arial"/>
                <a:cs typeface="Arial"/>
              </a:rPr>
              <a:t>analyst are more concerned with the firm long term debt more than its short term debt because they want to know the firms debt management policy and the short term debt is constantly changing.</a:t>
            </a:r>
          </a:p>
          <a:p>
            <a:pPr lvl="0"/>
            <a:r>
              <a:rPr lang="en-US" sz="1800" dirty="0">
                <a:latin typeface="Arial"/>
                <a:cs typeface="Arial"/>
              </a:rPr>
              <a:t>Long-term debt and equity are called firm’s </a:t>
            </a:r>
            <a:r>
              <a:rPr lang="en-US" sz="1800" b="1" dirty="0">
                <a:latin typeface="Arial"/>
                <a:cs typeface="Arial"/>
              </a:rPr>
              <a:t>total capitalization</a:t>
            </a:r>
            <a:r>
              <a:rPr lang="en-US" sz="1800" dirty="0">
                <a:latin typeface="Arial"/>
                <a:cs typeface="Arial"/>
              </a:rPr>
              <a:t>.</a:t>
            </a:r>
          </a:p>
          <a:p>
            <a:pPr marL="0" indent="0">
              <a:buNone/>
            </a:pPr>
            <a:endParaRPr lang="en-US" dirty="0"/>
          </a:p>
        </p:txBody>
      </p:sp>
      <p:sp>
        <p:nvSpPr>
          <p:cNvPr id="4" name="Rectangle 3"/>
          <p:cNvSpPr/>
          <p:nvPr/>
        </p:nvSpPr>
        <p:spPr>
          <a:xfrm>
            <a:off x="870516" y="1797884"/>
            <a:ext cx="6678725" cy="7419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latin typeface="Arial"/>
                <a:cs typeface="Arial"/>
              </a:rPr>
              <a:t>Long term debt ratio</a:t>
            </a:r>
            <a:r>
              <a:rPr lang="ar-SA" sz="1600" dirty="0">
                <a:latin typeface="Arial"/>
                <a:cs typeface="Arial"/>
              </a:rPr>
              <a:t> =</a:t>
            </a:r>
            <a:r>
              <a:rPr lang="ar-SA" sz="1600" dirty="0" smtClean="0">
                <a:latin typeface="Arial"/>
                <a:cs typeface="Arial"/>
              </a:rPr>
              <a:t> </a:t>
            </a:r>
            <a:r>
              <a:rPr lang="en-US" sz="1600" i="1" dirty="0" smtClean="0">
                <a:latin typeface="Arial"/>
                <a:cs typeface="Arial"/>
              </a:rPr>
              <a:t>Long term debt</a:t>
            </a:r>
            <a:r>
              <a:rPr lang="ar-SA" sz="1600" i="1" dirty="0" smtClean="0">
                <a:latin typeface="Arial"/>
                <a:cs typeface="Arial"/>
              </a:rPr>
              <a:t>/(</a:t>
            </a:r>
            <a:r>
              <a:rPr lang="en-US" sz="1600" i="1" dirty="0" smtClean="0">
                <a:latin typeface="Arial"/>
                <a:cs typeface="Arial"/>
              </a:rPr>
              <a:t>Long term debt+</a:t>
            </a:r>
            <a:r>
              <a:rPr lang="ar-SA" sz="1600" i="1" dirty="0" smtClean="0">
                <a:latin typeface="Arial"/>
                <a:cs typeface="Arial"/>
              </a:rPr>
              <a:t> </a:t>
            </a:r>
            <a:r>
              <a:rPr lang="en-US" sz="1600" i="1" dirty="0" smtClean="0">
                <a:latin typeface="Arial"/>
                <a:cs typeface="Arial"/>
              </a:rPr>
              <a:t>total equity</a:t>
            </a:r>
            <a:r>
              <a:rPr lang="ar-SA" i="1" dirty="0" smtClean="0"/>
              <a:t>)</a:t>
            </a:r>
            <a:endParaRPr lang="en-US" dirty="0" smtClean="0"/>
          </a:p>
          <a:p>
            <a:pPr algn="ctr"/>
            <a:endParaRPr lang="en-US" dirty="0"/>
          </a:p>
        </p:txBody>
      </p:sp>
    </p:spTree>
    <p:extLst>
      <p:ext uri="{BB962C8B-B14F-4D97-AF65-F5344CB8AC3E}">
        <p14:creationId xmlns:p14="http://schemas.microsoft.com/office/powerpoint/2010/main" val="1092830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71571"/>
          </a:xfrm>
        </p:spPr>
        <p:txBody>
          <a:bodyPr/>
          <a:lstStyle/>
          <a:p>
            <a:r>
              <a:rPr lang="en-US" sz="2800" dirty="0">
                <a:latin typeface="Arial"/>
                <a:cs typeface="Arial"/>
              </a:rPr>
              <a:t>2. Long Term Solvency Measures</a:t>
            </a:r>
          </a:p>
        </p:txBody>
      </p:sp>
      <p:sp>
        <p:nvSpPr>
          <p:cNvPr id="3" name="Content Placeholder 2"/>
          <p:cNvSpPr>
            <a:spLocks noGrp="1"/>
          </p:cNvSpPr>
          <p:nvPr>
            <p:ph idx="1"/>
          </p:nvPr>
        </p:nvSpPr>
        <p:spPr>
          <a:xfrm>
            <a:off x="498474" y="1255666"/>
            <a:ext cx="7556313" cy="4870498"/>
          </a:xfrm>
        </p:spPr>
        <p:txBody>
          <a:bodyPr>
            <a:normAutofit fontScale="25000" lnSpcReduction="20000"/>
          </a:bodyPr>
          <a:lstStyle/>
          <a:p>
            <a:r>
              <a:rPr lang="en-US" sz="6400" b="1" dirty="0" smtClean="0">
                <a:solidFill>
                  <a:srgbClr val="663366"/>
                </a:solidFill>
                <a:latin typeface="Arial"/>
                <a:cs typeface="Arial"/>
              </a:rPr>
              <a:t>2.E. </a:t>
            </a:r>
            <a:r>
              <a:rPr lang="en-US" sz="6400" b="1" dirty="0">
                <a:solidFill>
                  <a:srgbClr val="663366"/>
                </a:solidFill>
                <a:latin typeface="Arial"/>
                <a:cs typeface="Arial"/>
              </a:rPr>
              <a:t>Times interest earned (TIE</a:t>
            </a:r>
            <a:r>
              <a:rPr lang="en-US" sz="6400" b="1" dirty="0" smtClean="0">
                <a:solidFill>
                  <a:srgbClr val="663366"/>
                </a:solidFill>
                <a:latin typeface="Arial"/>
                <a:cs typeface="Arial"/>
              </a:rPr>
              <a:t>)</a:t>
            </a:r>
            <a:endParaRPr lang="ar-SA" sz="6400" b="1" dirty="0" smtClean="0">
              <a:solidFill>
                <a:srgbClr val="663366"/>
              </a:solidFill>
              <a:latin typeface="Arial"/>
              <a:cs typeface="Arial"/>
            </a:endParaRPr>
          </a:p>
          <a:p>
            <a:endParaRPr lang="ar-SA" sz="2900" dirty="0" smtClean="0">
              <a:latin typeface="Arial"/>
              <a:cs typeface="Arial"/>
            </a:endParaRPr>
          </a:p>
          <a:p>
            <a:endParaRPr lang="ar-SA" sz="2900" dirty="0" smtClean="0">
              <a:latin typeface="Arial"/>
              <a:cs typeface="Arial"/>
            </a:endParaRPr>
          </a:p>
          <a:p>
            <a:pPr marL="0" indent="0">
              <a:buNone/>
            </a:pPr>
            <a:r>
              <a:rPr lang="ar-SA" sz="2900" dirty="0" smtClean="0">
                <a:latin typeface="Arial"/>
                <a:cs typeface="Arial"/>
              </a:rPr>
              <a:t> </a:t>
            </a:r>
            <a:r>
              <a:rPr lang="en-US" sz="2900" dirty="0" smtClean="0">
                <a:latin typeface="Arial"/>
                <a:cs typeface="Arial"/>
              </a:rPr>
              <a:t>     </a:t>
            </a:r>
            <a:r>
              <a:rPr lang="en-US" sz="6400" dirty="0" smtClean="0">
                <a:latin typeface="Arial"/>
                <a:cs typeface="Arial"/>
              </a:rPr>
              <a:t>                                                    </a:t>
            </a:r>
            <a:r>
              <a:rPr lang="en-US" sz="6400" dirty="0">
                <a:latin typeface="Arial"/>
                <a:cs typeface="Arial"/>
              </a:rPr>
              <a:t>= $691/141 = 4.9 times</a:t>
            </a:r>
          </a:p>
          <a:p>
            <a:r>
              <a:rPr lang="en-US" sz="6400" dirty="0" smtClean="0">
                <a:latin typeface="Arial"/>
                <a:cs typeface="Arial"/>
              </a:rPr>
              <a:t>Means  </a:t>
            </a:r>
            <a:r>
              <a:rPr lang="en-US" sz="6400" dirty="0">
                <a:latin typeface="Arial"/>
                <a:cs typeface="Arial"/>
              </a:rPr>
              <a:t>h</a:t>
            </a:r>
            <a:r>
              <a:rPr lang="en-US" sz="6400" dirty="0" smtClean="0">
                <a:latin typeface="Arial"/>
                <a:cs typeface="Arial"/>
              </a:rPr>
              <a:t>ow </a:t>
            </a:r>
            <a:r>
              <a:rPr lang="en-US" sz="6400" dirty="0">
                <a:latin typeface="Arial"/>
                <a:cs typeface="Arial"/>
              </a:rPr>
              <a:t>well the company has its interest obligation covered. </a:t>
            </a:r>
          </a:p>
          <a:p>
            <a:r>
              <a:rPr lang="en-US" sz="6400" dirty="0">
                <a:latin typeface="Arial"/>
                <a:cs typeface="Arial"/>
              </a:rPr>
              <a:t>The problem with TIE is that its based o EBIT that has a non cash item (depreciation), which is not a measure of cash available to pay interest</a:t>
            </a:r>
            <a:r>
              <a:rPr lang="en-US" sz="6400" dirty="0" smtClean="0">
                <a:latin typeface="Arial"/>
                <a:cs typeface="Arial"/>
              </a:rPr>
              <a:t>.</a:t>
            </a:r>
            <a:endParaRPr lang="en-US" sz="6400" dirty="0">
              <a:latin typeface="Arial"/>
              <a:cs typeface="Arial"/>
            </a:endParaRPr>
          </a:p>
          <a:p>
            <a:r>
              <a:rPr lang="en-US" sz="6400" b="1" dirty="0" smtClean="0">
                <a:solidFill>
                  <a:srgbClr val="663366"/>
                </a:solidFill>
                <a:latin typeface="Arial"/>
                <a:cs typeface="Arial"/>
              </a:rPr>
              <a:t>2.F. Cash coverage Ratio</a:t>
            </a:r>
          </a:p>
          <a:p>
            <a:endParaRPr lang="en-US" dirty="0">
              <a:latin typeface="Arial"/>
              <a:cs typeface="Arial"/>
            </a:endParaRPr>
          </a:p>
          <a:p>
            <a:pPr marL="0" indent="0">
              <a:buNone/>
            </a:pPr>
            <a:endParaRPr lang="en-US" dirty="0">
              <a:latin typeface="Arial"/>
              <a:cs typeface="Arial"/>
            </a:endParaRPr>
          </a:p>
          <a:p>
            <a:pPr marL="0" indent="0">
              <a:buNone/>
            </a:pPr>
            <a:r>
              <a:rPr lang="en-US" dirty="0" smtClean="0">
                <a:latin typeface="Arial"/>
                <a:cs typeface="Arial"/>
              </a:rPr>
              <a:t>                                                                                                                                                                             </a:t>
            </a:r>
            <a:r>
              <a:rPr lang="en-US" sz="6400" dirty="0" smtClean="0">
                <a:latin typeface="Arial"/>
                <a:cs typeface="Arial"/>
              </a:rPr>
              <a:t>              = </a:t>
            </a:r>
            <a:r>
              <a:rPr lang="en-US" sz="6400" dirty="0">
                <a:latin typeface="Arial"/>
                <a:cs typeface="Arial"/>
              </a:rPr>
              <a:t>(691+267)/141 = 6.9 times.</a:t>
            </a:r>
          </a:p>
          <a:p>
            <a:pPr marL="0" indent="0">
              <a:buNone/>
            </a:pPr>
            <a:endParaRPr lang="en-US" dirty="0"/>
          </a:p>
        </p:txBody>
      </p:sp>
      <p:sp>
        <p:nvSpPr>
          <p:cNvPr id="4" name="Rectangle 3"/>
          <p:cNvSpPr/>
          <p:nvPr/>
        </p:nvSpPr>
        <p:spPr>
          <a:xfrm>
            <a:off x="841976" y="1769346"/>
            <a:ext cx="5151750" cy="52795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latin typeface="Arial"/>
                <a:cs typeface="Arial"/>
              </a:rPr>
              <a:t>Times interest earned (TIE)</a:t>
            </a:r>
            <a:r>
              <a:rPr lang="ar-SA" sz="1600" dirty="0" smtClean="0">
                <a:latin typeface="Arial"/>
                <a:cs typeface="Arial"/>
              </a:rPr>
              <a:t>= </a:t>
            </a:r>
            <a:r>
              <a:rPr lang="en-US" sz="1600" dirty="0" smtClean="0">
                <a:latin typeface="Arial"/>
                <a:cs typeface="Arial"/>
              </a:rPr>
              <a:t>EBIT/ Interest </a:t>
            </a:r>
            <a:endParaRPr lang="ar-SA" sz="1600" dirty="0" smtClean="0">
              <a:latin typeface="Arial"/>
              <a:cs typeface="Arial"/>
            </a:endParaRPr>
          </a:p>
        </p:txBody>
      </p:sp>
      <p:sp>
        <p:nvSpPr>
          <p:cNvPr id="5" name="Rectangle 4"/>
          <p:cNvSpPr/>
          <p:nvPr/>
        </p:nvSpPr>
        <p:spPr>
          <a:xfrm>
            <a:off x="1098850" y="4223601"/>
            <a:ext cx="5993726" cy="4423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smtClean="0"/>
              <a:t> </a:t>
            </a:r>
            <a:r>
              <a:rPr lang="en-US" dirty="0" smtClean="0">
                <a:latin typeface="Arial"/>
                <a:cs typeface="Arial"/>
              </a:rPr>
              <a:t>Cash coverage ratio =( </a:t>
            </a:r>
            <a:r>
              <a:rPr lang="en-US" i="1" dirty="0" smtClean="0">
                <a:latin typeface="Arial"/>
                <a:cs typeface="Arial"/>
              </a:rPr>
              <a:t>EBIT+ Depreciation)/ Interest </a:t>
            </a:r>
            <a:endParaRPr lang="en-US" dirty="0">
              <a:latin typeface="Arial"/>
              <a:cs typeface="Arial"/>
            </a:endParaRPr>
          </a:p>
        </p:txBody>
      </p:sp>
    </p:spTree>
    <p:extLst>
      <p:ext uri="{BB962C8B-B14F-4D97-AF65-F5344CB8AC3E}">
        <p14:creationId xmlns:p14="http://schemas.microsoft.com/office/powerpoint/2010/main" val="529714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57420"/>
          </a:xfrm>
        </p:spPr>
        <p:txBody>
          <a:bodyPr/>
          <a:lstStyle/>
          <a:p>
            <a:r>
              <a:rPr lang="en-US" sz="2400" dirty="0">
                <a:latin typeface="Arial"/>
                <a:cs typeface="Arial"/>
              </a:rPr>
              <a:t>3. Asset Management or Turnover, Measures</a:t>
            </a:r>
            <a:r>
              <a:rPr lang="en-US" sz="2800" dirty="0">
                <a:latin typeface="Arial"/>
                <a:cs typeface="Arial"/>
              </a:rPr>
              <a:t/>
            </a:r>
            <a:br>
              <a:rPr lang="en-US" sz="2800" dirty="0">
                <a:latin typeface="Arial"/>
                <a:cs typeface="Arial"/>
              </a:rPr>
            </a:br>
            <a:endParaRPr lang="en-US" sz="2800" dirty="0">
              <a:latin typeface="Arial"/>
              <a:cs typeface="Arial"/>
            </a:endParaRPr>
          </a:p>
        </p:txBody>
      </p:sp>
      <p:sp>
        <p:nvSpPr>
          <p:cNvPr id="3" name="Content Placeholder 2"/>
          <p:cNvSpPr>
            <a:spLocks noGrp="1"/>
          </p:cNvSpPr>
          <p:nvPr>
            <p:ph idx="1"/>
          </p:nvPr>
        </p:nvSpPr>
        <p:spPr>
          <a:xfrm>
            <a:off x="498474" y="1369815"/>
            <a:ext cx="7556313" cy="5151082"/>
          </a:xfrm>
        </p:spPr>
        <p:txBody>
          <a:bodyPr>
            <a:normAutofit fontScale="25000" lnSpcReduction="20000"/>
          </a:bodyPr>
          <a:lstStyle/>
          <a:p>
            <a:r>
              <a:rPr lang="en-US" sz="5600" dirty="0">
                <a:latin typeface="Arial"/>
                <a:cs typeface="Arial"/>
              </a:rPr>
              <a:t>These ratios are also called utilization ratios.</a:t>
            </a:r>
          </a:p>
          <a:p>
            <a:r>
              <a:rPr lang="en-US" sz="5600" dirty="0">
                <a:latin typeface="Arial"/>
                <a:cs typeface="Arial"/>
              </a:rPr>
              <a:t>They describe how efficiently a firm uses its assets to generate sales.</a:t>
            </a:r>
          </a:p>
          <a:p>
            <a:pPr marL="0" lvl="0" indent="0">
              <a:lnSpc>
                <a:spcPct val="60000"/>
              </a:lnSpc>
              <a:buNone/>
            </a:pPr>
            <a:r>
              <a:rPr lang="en-US" sz="6400" b="1" dirty="0" smtClean="0">
                <a:solidFill>
                  <a:schemeClr val="accent5"/>
                </a:solidFill>
                <a:latin typeface="Arial"/>
                <a:cs typeface="Arial"/>
              </a:rPr>
              <a:t> A. Inventory Turnover:</a:t>
            </a:r>
            <a:endParaRPr lang="en-US" sz="6400" dirty="0">
              <a:solidFill>
                <a:schemeClr val="accent5"/>
              </a:solidFill>
              <a:latin typeface="Arial"/>
              <a:cs typeface="Arial"/>
            </a:endParaRPr>
          </a:p>
          <a:p>
            <a:pPr marL="0" lvl="0" indent="0">
              <a:lnSpc>
                <a:spcPct val="60000"/>
              </a:lnSpc>
              <a:buNone/>
            </a:pPr>
            <a:r>
              <a:rPr lang="en-US" sz="6400" b="1" dirty="0" smtClean="0">
                <a:solidFill>
                  <a:schemeClr val="accent1"/>
                </a:solidFill>
                <a:latin typeface="Arial"/>
                <a:cs typeface="Arial"/>
              </a:rPr>
              <a:t>A</a:t>
            </a:r>
            <a:r>
              <a:rPr lang="en-US" sz="6400" b="1" dirty="0">
                <a:solidFill>
                  <a:schemeClr val="accent1"/>
                </a:solidFill>
                <a:latin typeface="Arial"/>
                <a:cs typeface="Arial"/>
              </a:rPr>
              <a:t>.1  Inventory turnover </a:t>
            </a:r>
            <a:endParaRPr lang="en-US" sz="6400" b="1" dirty="0" smtClean="0">
              <a:solidFill>
                <a:schemeClr val="accent1"/>
              </a:solidFill>
              <a:latin typeface="Arial"/>
              <a:cs typeface="Arial"/>
            </a:endParaRPr>
          </a:p>
          <a:p>
            <a:pPr marL="0" indent="0">
              <a:buNone/>
            </a:pPr>
            <a:endParaRPr lang="en-US" sz="5600" b="1" dirty="0">
              <a:solidFill>
                <a:schemeClr val="accent1"/>
              </a:solidFill>
              <a:latin typeface="Arial"/>
              <a:cs typeface="Arial"/>
            </a:endParaRPr>
          </a:p>
          <a:p>
            <a:pPr>
              <a:lnSpc>
                <a:spcPct val="80000"/>
              </a:lnSpc>
            </a:pPr>
            <a:r>
              <a:rPr lang="en-US" sz="5600" dirty="0">
                <a:latin typeface="Arial"/>
                <a:cs typeface="Arial"/>
              </a:rPr>
              <a:t> </a:t>
            </a:r>
            <a:r>
              <a:rPr lang="en-US" sz="5600" dirty="0" smtClean="0">
                <a:latin typeface="Arial"/>
                <a:cs typeface="Arial"/>
              </a:rPr>
              <a:t> This </a:t>
            </a:r>
            <a:r>
              <a:rPr lang="en-US" sz="5600" dirty="0">
                <a:latin typeface="Arial"/>
                <a:cs typeface="Arial"/>
              </a:rPr>
              <a:t>ratio means how fast we can sell our inventory.</a:t>
            </a:r>
          </a:p>
          <a:p>
            <a:pPr marL="0" indent="0">
              <a:lnSpc>
                <a:spcPct val="80000"/>
              </a:lnSpc>
              <a:buNone/>
            </a:pPr>
            <a:r>
              <a:rPr lang="en-US" sz="5600" dirty="0">
                <a:latin typeface="Arial"/>
                <a:cs typeface="Arial"/>
              </a:rPr>
              <a:t> </a:t>
            </a:r>
            <a:r>
              <a:rPr lang="en-US" sz="5600" dirty="0" smtClean="0">
                <a:latin typeface="Arial"/>
                <a:cs typeface="Arial"/>
              </a:rPr>
              <a:t>                                               </a:t>
            </a:r>
            <a:r>
              <a:rPr lang="en-US" sz="5600" dirty="0">
                <a:latin typeface="Arial"/>
                <a:cs typeface="Arial"/>
              </a:rPr>
              <a:t>= $1,344/$422 = 3.2 times </a:t>
            </a:r>
          </a:p>
          <a:p>
            <a:pPr lvl="0">
              <a:lnSpc>
                <a:spcPct val="80000"/>
              </a:lnSpc>
            </a:pPr>
            <a:r>
              <a:rPr lang="en-US" sz="5600" dirty="0">
                <a:latin typeface="Arial"/>
                <a:cs typeface="Arial"/>
              </a:rPr>
              <a:t>The higher the ratio, the more efficiently we are managing inventory.</a:t>
            </a:r>
          </a:p>
          <a:p>
            <a:pPr marL="0" indent="0">
              <a:buNone/>
            </a:pPr>
            <a:r>
              <a:rPr lang="en-US" sz="6400" b="1" dirty="0" smtClean="0">
                <a:solidFill>
                  <a:srgbClr val="663366"/>
                </a:solidFill>
              </a:rPr>
              <a:t> </a:t>
            </a:r>
            <a:r>
              <a:rPr lang="en-US" sz="6400" b="1" dirty="0">
                <a:solidFill>
                  <a:srgbClr val="663366"/>
                </a:solidFill>
              </a:rPr>
              <a:t>A.2. Days’ sales in inventory</a:t>
            </a:r>
            <a:r>
              <a:rPr lang="en-US" sz="6400" dirty="0"/>
              <a:t> </a:t>
            </a:r>
            <a:endParaRPr lang="en-US" sz="6400" dirty="0" smtClean="0"/>
          </a:p>
          <a:p>
            <a:pPr marL="0" indent="0">
              <a:buNone/>
            </a:pPr>
            <a:endParaRPr lang="en-US" sz="5600" dirty="0"/>
          </a:p>
          <a:p>
            <a:r>
              <a:rPr lang="en-US" sz="5600" dirty="0"/>
              <a:t> </a:t>
            </a:r>
            <a:r>
              <a:rPr lang="en-US" sz="5600" dirty="0" smtClean="0"/>
              <a:t>This </a:t>
            </a:r>
            <a:r>
              <a:rPr lang="en-US" sz="5600" dirty="0"/>
              <a:t>ratio shows how long or (how many days) does it take to turn it over on average</a:t>
            </a:r>
            <a:r>
              <a:rPr lang="en-US" sz="5600" dirty="0" smtClean="0"/>
              <a:t>.</a:t>
            </a:r>
          </a:p>
          <a:p>
            <a:pPr marL="0" indent="0">
              <a:buNone/>
            </a:pPr>
            <a:r>
              <a:rPr lang="en-US" sz="5600" dirty="0"/>
              <a:t> </a:t>
            </a:r>
            <a:r>
              <a:rPr lang="en-US" sz="5600" dirty="0" smtClean="0"/>
              <a:t>                                                                     </a:t>
            </a:r>
            <a:r>
              <a:rPr lang="en-US" sz="5600" dirty="0"/>
              <a:t>= 365/3.2 = 114 </a:t>
            </a:r>
            <a:r>
              <a:rPr lang="en-US" sz="5600" dirty="0" smtClean="0"/>
              <a:t>days</a:t>
            </a:r>
          </a:p>
          <a:p>
            <a:r>
              <a:rPr lang="en-US" sz="5600" dirty="0"/>
              <a:t>Inventory sits 114 days on average before it is sold</a:t>
            </a:r>
            <a:r>
              <a:rPr lang="en-US" sz="5600" dirty="0" smtClean="0"/>
              <a:t>.</a:t>
            </a:r>
            <a:endParaRPr lang="en-US" sz="5600" dirty="0"/>
          </a:p>
          <a:p>
            <a:pPr marL="0" indent="0">
              <a:buNone/>
            </a:pPr>
            <a:endParaRPr lang="en-US" sz="4800" dirty="0"/>
          </a:p>
          <a:p>
            <a:pPr marL="0" indent="0">
              <a:buNone/>
            </a:pPr>
            <a:endParaRPr lang="en-US" dirty="0"/>
          </a:p>
        </p:txBody>
      </p:sp>
      <p:sp>
        <p:nvSpPr>
          <p:cNvPr id="4" name="Rectangle 3"/>
          <p:cNvSpPr/>
          <p:nvPr/>
        </p:nvSpPr>
        <p:spPr>
          <a:xfrm>
            <a:off x="841976" y="2825246"/>
            <a:ext cx="4295504" cy="3852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latin typeface="Arial"/>
                <a:cs typeface="Arial"/>
              </a:rPr>
              <a:t>Inventory Turnover= </a:t>
            </a:r>
            <a:r>
              <a:rPr lang="en-US" sz="1400" i="1" dirty="0" smtClean="0">
                <a:latin typeface="Arial"/>
                <a:cs typeface="Arial"/>
              </a:rPr>
              <a:t>cost of good sold / Inventory </a:t>
            </a:r>
            <a:endParaRPr lang="en-US" sz="1400" dirty="0">
              <a:latin typeface="Arial"/>
              <a:cs typeface="Arial"/>
            </a:endParaRPr>
          </a:p>
        </p:txBody>
      </p:sp>
      <p:sp>
        <p:nvSpPr>
          <p:cNvPr id="5" name="Rectangle 4"/>
          <p:cNvSpPr/>
          <p:nvPr/>
        </p:nvSpPr>
        <p:spPr>
          <a:xfrm>
            <a:off x="841976" y="4837164"/>
            <a:ext cx="4638002" cy="39953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latin typeface="Arial"/>
                <a:cs typeface="Arial"/>
              </a:rPr>
              <a:t>Days’ sales in inventory= </a:t>
            </a:r>
            <a:r>
              <a:rPr lang="en-US" sz="1400" i="1" dirty="0" smtClean="0">
                <a:latin typeface="Arial"/>
                <a:cs typeface="Arial"/>
              </a:rPr>
              <a:t>365 days/Inventory turnover </a:t>
            </a:r>
            <a:endParaRPr lang="en-US" sz="1400" dirty="0">
              <a:latin typeface="Arial"/>
              <a:cs typeface="Arial"/>
            </a:endParaRPr>
          </a:p>
        </p:txBody>
      </p:sp>
    </p:spTree>
    <p:extLst>
      <p:ext uri="{BB962C8B-B14F-4D97-AF65-F5344CB8AC3E}">
        <p14:creationId xmlns:p14="http://schemas.microsoft.com/office/powerpoint/2010/main" val="34773638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28882"/>
          </a:xfrm>
        </p:spPr>
        <p:txBody>
          <a:bodyPr/>
          <a:lstStyle/>
          <a:p>
            <a:r>
              <a:rPr lang="en-US" dirty="0">
                <a:latin typeface="Arial"/>
                <a:cs typeface="Arial"/>
              </a:rPr>
              <a:t>3. </a:t>
            </a:r>
            <a:r>
              <a:rPr lang="en-US" sz="2400" dirty="0">
                <a:latin typeface="Arial"/>
                <a:cs typeface="Arial"/>
              </a:rPr>
              <a:t>Asset Management or Turnover, Measures</a:t>
            </a:r>
            <a:endParaRPr lang="en-US" sz="2400" dirty="0"/>
          </a:p>
        </p:txBody>
      </p:sp>
      <p:sp>
        <p:nvSpPr>
          <p:cNvPr id="3" name="Content Placeholder 2"/>
          <p:cNvSpPr>
            <a:spLocks noGrp="1"/>
          </p:cNvSpPr>
          <p:nvPr>
            <p:ph idx="1"/>
          </p:nvPr>
        </p:nvSpPr>
        <p:spPr>
          <a:xfrm>
            <a:off x="498474" y="1112976"/>
            <a:ext cx="7556313" cy="5579148"/>
          </a:xfrm>
        </p:spPr>
        <p:txBody>
          <a:bodyPr>
            <a:normAutofit fontScale="25000" lnSpcReduction="20000"/>
          </a:bodyPr>
          <a:lstStyle/>
          <a:p>
            <a:pPr marL="0" indent="0">
              <a:lnSpc>
                <a:spcPct val="70000"/>
              </a:lnSpc>
              <a:buNone/>
            </a:pPr>
            <a:r>
              <a:rPr lang="en-US" sz="6400" b="1" dirty="0">
                <a:solidFill>
                  <a:schemeClr val="accent5"/>
                </a:solidFill>
              </a:rPr>
              <a:t>B</a:t>
            </a:r>
            <a:r>
              <a:rPr lang="en-US" sz="6400" b="1" dirty="0">
                <a:solidFill>
                  <a:schemeClr val="accent5"/>
                </a:solidFill>
                <a:latin typeface="Arial"/>
                <a:cs typeface="Arial"/>
              </a:rPr>
              <a:t>. Receivables Turnover </a:t>
            </a:r>
            <a:endParaRPr lang="en-US" sz="6400" dirty="0">
              <a:solidFill>
                <a:schemeClr val="accent5"/>
              </a:solidFill>
              <a:latin typeface="Arial"/>
              <a:cs typeface="Arial"/>
            </a:endParaRPr>
          </a:p>
          <a:p>
            <a:pPr marL="0" indent="0">
              <a:lnSpc>
                <a:spcPct val="70000"/>
              </a:lnSpc>
              <a:buNone/>
            </a:pPr>
            <a:r>
              <a:rPr lang="en-US" sz="5600" b="1" dirty="0" smtClean="0">
                <a:solidFill>
                  <a:schemeClr val="accent1"/>
                </a:solidFill>
                <a:latin typeface="Arial"/>
                <a:cs typeface="Arial"/>
              </a:rPr>
              <a:t> </a:t>
            </a:r>
            <a:r>
              <a:rPr lang="en-US" sz="5600" b="1" dirty="0">
                <a:solidFill>
                  <a:schemeClr val="accent1"/>
                </a:solidFill>
                <a:latin typeface="Arial"/>
                <a:cs typeface="Arial"/>
              </a:rPr>
              <a:t>B.1 Receivables </a:t>
            </a:r>
            <a:r>
              <a:rPr lang="en-US" sz="5600" b="1" dirty="0" smtClean="0">
                <a:solidFill>
                  <a:schemeClr val="accent1"/>
                </a:solidFill>
                <a:latin typeface="Arial"/>
                <a:cs typeface="Arial"/>
              </a:rPr>
              <a:t>Turnover</a:t>
            </a:r>
            <a:endParaRPr lang="en-US" sz="5600" dirty="0">
              <a:latin typeface="Arial"/>
              <a:cs typeface="Arial"/>
            </a:endParaRPr>
          </a:p>
          <a:p>
            <a:pPr marL="0" indent="0">
              <a:buNone/>
            </a:pPr>
            <a:r>
              <a:rPr lang="en-US" sz="4800" dirty="0" smtClean="0">
                <a:latin typeface="Arial"/>
                <a:cs typeface="Arial"/>
              </a:rPr>
              <a:t>                                                      </a:t>
            </a:r>
            <a:r>
              <a:rPr lang="en-US" sz="4800" dirty="0">
                <a:latin typeface="Arial"/>
                <a:cs typeface="Arial"/>
              </a:rPr>
              <a:t>=    $2,311/$188 = 12.3 times</a:t>
            </a:r>
          </a:p>
          <a:p>
            <a:pPr marL="0" lvl="0" indent="0">
              <a:lnSpc>
                <a:spcPct val="80000"/>
              </a:lnSpc>
              <a:buNone/>
            </a:pPr>
            <a:r>
              <a:rPr lang="en-US" sz="6400" dirty="0">
                <a:latin typeface="Arial"/>
                <a:cs typeface="Arial"/>
              </a:rPr>
              <a:t> </a:t>
            </a:r>
            <a:r>
              <a:rPr lang="en-US" sz="6400" dirty="0" smtClean="0">
                <a:latin typeface="Arial"/>
                <a:cs typeface="Arial"/>
              </a:rPr>
              <a:t> </a:t>
            </a:r>
            <a:r>
              <a:rPr lang="en-US" sz="5600" dirty="0" smtClean="0">
                <a:latin typeface="Arial"/>
                <a:cs typeface="Arial"/>
              </a:rPr>
              <a:t>                                                           =  $2,311/$188 = 12.3 Times</a:t>
            </a:r>
          </a:p>
          <a:p>
            <a:pPr lvl="0">
              <a:lnSpc>
                <a:spcPct val="80000"/>
              </a:lnSpc>
            </a:pPr>
            <a:r>
              <a:rPr lang="en-US" sz="5600" dirty="0" smtClean="0">
                <a:latin typeface="Arial"/>
                <a:cs typeface="Arial"/>
              </a:rPr>
              <a:t>It </a:t>
            </a:r>
            <a:r>
              <a:rPr lang="en-US" sz="5600" dirty="0">
                <a:latin typeface="Arial"/>
                <a:cs typeface="Arial"/>
              </a:rPr>
              <a:t>means that the firm collected credit accounts and reloaned the money  12.3 times during the year.</a:t>
            </a:r>
          </a:p>
          <a:p>
            <a:pPr lvl="0">
              <a:lnSpc>
                <a:spcPct val="80000"/>
              </a:lnSpc>
            </a:pPr>
            <a:r>
              <a:rPr lang="en-US" sz="5600" dirty="0">
                <a:latin typeface="Arial"/>
                <a:cs typeface="Arial"/>
              </a:rPr>
              <a:t>We are assuming here that all sales are credit sales</a:t>
            </a:r>
            <a:r>
              <a:rPr lang="en-US" sz="5600" dirty="0" smtClean="0">
                <a:latin typeface="Arial"/>
                <a:cs typeface="Arial"/>
              </a:rPr>
              <a:t>.</a:t>
            </a:r>
            <a:endParaRPr lang="en-US" sz="5600" dirty="0">
              <a:latin typeface="Arial"/>
              <a:cs typeface="Arial"/>
            </a:endParaRPr>
          </a:p>
          <a:p>
            <a:pPr marL="0" indent="0">
              <a:buNone/>
            </a:pPr>
            <a:r>
              <a:rPr lang="en-US" sz="5600" b="1" dirty="0">
                <a:solidFill>
                  <a:schemeClr val="accent1"/>
                </a:solidFill>
                <a:latin typeface="Arial"/>
                <a:cs typeface="Arial"/>
              </a:rPr>
              <a:t>B.2 Days’ sales in </a:t>
            </a:r>
            <a:r>
              <a:rPr lang="en-US" sz="5600" b="1" dirty="0" smtClean="0">
                <a:solidFill>
                  <a:schemeClr val="accent1"/>
                </a:solidFill>
                <a:latin typeface="Arial"/>
                <a:cs typeface="Arial"/>
              </a:rPr>
              <a:t>Receivables</a:t>
            </a:r>
            <a:endParaRPr lang="en-US" sz="4800" i="1" dirty="0" smtClean="0">
              <a:latin typeface="Arial"/>
              <a:cs typeface="Arial"/>
            </a:endParaRPr>
          </a:p>
          <a:p>
            <a:pPr marL="0" indent="0">
              <a:buNone/>
            </a:pPr>
            <a:endParaRPr lang="en-US" sz="4800" dirty="0">
              <a:latin typeface="Arial"/>
              <a:cs typeface="Arial"/>
            </a:endParaRPr>
          </a:p>
          <a:p>
            <a:pPr marL="0" indent="0">
              <a:lnSpc>
                <a:spcPct val="80000"/>
              </a:lnSpc>
              <a:buNone/>
            </a:pPr>
            <a:r>
              <a:rPr lang="en-US" sz="4800" dirty="0">
                <a:latin typeface="Arial"/>
                <a:cs typeface="Arial"/>
              </a:rPr>
              <a:t> </a:t>
            </a:r>
            <a:r>
              <a:rPr lang="en-US" sz="4800" dirty="0" smtClean="0">
                <a:latin typeface="Arial"/>
                <a:cs typeface="Arial"/>
              </a:rPr>
              <a:t>                                                                    </a:t>
            </a:r>
            <a:r>
              <a:rPr lang="en-US" sz="5600" dirty="0">
                <a:latin typeface="Arial"/>
                <a:cs typeface="Arial"/>
              </a:rPr>
              <a:t>= 365/12.3 = 30 days</a:t>
            </a:r>
          </a:p>
          <a:p>
            <a:pPr>
              <a:lnSpc>
                <a:spcPct val="110000"/>
              </a:lnSpc>
            </a:pPr>
            <a:r>
              <a:rPr lang="en-US" sz="5600" dirty="0" smtClean="0">
                <a:latin typeface="Arial"/>
                <a:cs typeface="Arial"/>
              </a:rPr>
              <a:t>When </a:t>
            </a:r>
            <a:r>
              <a:rPr lang="en-US" sz="5600" dirty="0">
                <a:latin typeface="Arial"/>
                <a:cs typeface="Arial"/>
              </a:rPr>
              <a:t>the firm increases the days it gives the firm a competitive advantage and when the days are reduced, the company is reducing its financing cost significantly.</a:t>
            </a:r>
          </a:p>
          <a:p>
            <a:r>
              <a:rPr lang="en-US" sz="5600" dirty="0" smtClean="0">
                <a:latin typeface="Arial"/>
                <a:cs typeface="Arial"/>
              </a:rPr>
              <a:t>Its </a:t>
            </a:r>
            <a:r>
              <a:rPr lang="en-US" sz="5600" dirty="0">
                <a:latin typeface="Arial"/>
                <a:cs typeface="Arial"/>
              </a:rPr>
              <a:t>is also called average collected period.</a:t>
            </a:r>
          </a:p>
          <a:p>
            <a:pPr marL="0" indent="0">
              <a:buNone/>
            </a:pPr>
            <a:r>
              <a:rPr lang="en-US" sz="4800" dirty="0">
                <a:latin typeface="Arial"/>
                <a:cs typeface="Arial"/>
              </a:rPr>
              <a:t> </a:t>
            </a:r>
            <a:r>
              <a:rPr lang="en-US" sz="5600" b="1" dirty="0" smtClean="0">
                <a:solidFill>
                  <a:schemeClr val="accent1"/>
                </a:solidFill>
                <a:latin typeface="Arial"/>
                <a:cs typeface="Arial"/>
              </a:rPr>
              <a:t>B</a:t>
            </a:r>
            <a:r>
              <a:rPr lang="en-US" sz="5600" b="1" dirty="0">
                <a:solidFill>
                  <a:schemeClr val="accent1"/>
                </a:solidFill>
                <a:latin typeface="Arial"/>
                <a:cs typeface="Arial"/>
              </a:rPr>
              <a:t>.3 Payable </a:t>
            </a:r>
            <a:r>
              <a:rPr lang="en-US" sz="5600" b="1" dirty="0" smtClean="0">
                <a:solidFill>
                  <a:schemeClr val="accent1"/>
                </a:solidFill>
                <a:latin typeface="Arial"/>
                <a:cs typeface="Arial"/>
              </a:rPr>
              <a:t>turnover                                    </a:t>
            </a:r>
          </a:p>
          <a:p>
            <a:r>
              <a:rPr lang="en-US" sz="5600" dirty="0" smtClean="0">
                <a:latin typeface="Arial"/>
                <a:cs typeface="Arial"/>
              </a:rPr>
              <a:t>Assuming </a:t>
            </a:r>
            <a:r>
              <a:rPr lang="en-US" sz="5600" dirty="0">
                <a:latin typeface="Arial"/>
                <a:cs typeface="Arial"/>
              </a:rPr>
              <a:t>the firm purchase everything on credit, how often the firm pays the money it owes to the creditors (</a:t>
            </a:r>
            <a:r>
              <a:rPr lang="en-US" sz="5600" dirty="0" smtClean="0">
                <a:latin typeface="Arial"/>
                <a:cs typeface="Arial"/>
              </a:rPr>
              <a:t>suppliers).</a:t>
            </a:r>
          </a:p>
          <a:p>
            <a:pPr marL="0" indent="0">
              <a:buNone/>
            </a:pPr>
            <a:endParaRPr lang="en-US" dirty="0" smtClean="0"/>
          </a:p>
          <a:p>
            <a:endParaRPr lang="en-US" dirty="0"/>
          </a:p>
        </p:txBody>
      </p:sp>
      <p:sp>
        <p:nvSpPr>
          <p:cNvPr id="5" name="Rectangle 4"/>
          <p:cNvSpPr/>
          <p:nvPr/>
        </p:nvSpPr>
        <p:spPr>
          <a:xfrm>
            <a:off x="1541244" y="1726539"/>
            <a:ext cx="4652274" cy="44233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solidFill>
                  <a:schemeClr val="tx1"/>
                </a:solidFill>
                <a:latin typeface="Arial"/>
                <a:cs typeface="Arial"/>
              </a:rPr>
              <a:t>Receivables Turnover </a:t>
            </a:r>
            <a:r>
              <a:rPr lang="en-US" sz="1400" b="1" dirty="0" smtClean="0">
                <a:latin typeface="Arial"/>
                <a:cs typeface="Arial"/>
              </a:rPr>
              <a:t>=</a:t>
            </a:r>
            <a:r>
              <a:rPr lang="en-US" sz="1400" dirty="0" smtClean="0">
                <a:latin typeface="Arial"/>
                <a:cs typeface="Arial"/>
              </a:rPr>
              <a:t>  </a:t>
            </a:r>
            <a:r>
              <a:rPr lang="en-US" sz="1400" i="1" dirty="0" smtClean="0">
                <a:latin typeface="Arial"/>
                <a:cs typeface="Arial"/>
              </a:rPr>
              <a:t>Sales/ Account receivable </a:t>
            </a:r>
            <a:endParaRPr lang="en-US" sz="1400" dirty="0">
              <a:latin typeface="Arial"/>
              <a:cs typeface="Arial"/>
            </a:endParaRPr>
          </a:p>
        </p:txBody>
      </p:sp>
      <p:sp>
        <p:nvSpPr>
          <p:cNvPr id="6" name="Rectangle 5"/>
          <p:cNvSpPr/>
          <p:nvPr/>
        </p:nvSpPr>
        <p:spPr>
          <a:xfrm>
            <a:off x="870518" y="3824071"/>
            <a:ext cx="5009042" cy="48514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solidFill>
                  <a:schemeClr val="tx1"/>
                </a:solidFill>
                <a:latin typeface="Arial"/>
                <a:cs typeface="Arial"/>
              </a:rPr>
              <a:t>Days’ sales in Receivables =  </a:t>
            </a:r>
            <a:r>
              <a:rPr lang="en-US" sz="1400" i="1" dirty="0" smtClean="0">
                <a:solidFill>
                  <a:schemeClr val="tx1"/>
                </a:solidFill>
                <a:latin typeface="Arial"/>
                <a:cs typeface="Arial"/>
              </a:rPr>
              <a:t>365 days/Receivable turnover </a:t>
            </a:r>
          </a:p>
        </p:txBody>
      </p:sp>
      <p:sp>
        <p:nvSpPr>
          <p:cNvPr id="7" name="Rectangle 6"/>
          <p:cNvSpPr/>
          <p:nvPr/>
        </p:nvSpPr>
        <p:spPr>
          <a:xfrm>
            <a:off x="2497385" y="5778913"/>
            <a:ext cx="5137479" cy="4708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latin typeface="Arial"/>
                <a:cs typeface="Arial"/>
              </a:rPr>
              <a:t>Payable turnover= </a:t>
            </a:r>
            <a:r>
              <a:rPr lang="en-US" sz="1400" i="1" dirty="0" smtClean="0">
                <a:latin typeface="Arial"/>
                <a:cs typeface="Arial"/>
              </a:rPr>
              <a:t>Cost of good sold/Account payable</a:t>
            </a:r>
            <a:endParaRPr lang="en-US" sz="1400" dirty="0">
              <a:latin typeface="Arial"/>
              <a:cs typeface="Arial"/>
            </a:endParaRPr>
          </a:p>
        </p:txBody>
      </p:sp>
    </p:spTree>
    <p:extLst>
      <p:ext uri="{BB962C8B-B14F-4D97-AF65-F5344CB8AC3E}">
        <p14:creationId xmlns:p14="http://schemas.microsoft.com/office/powerpoint/2010/main" val="1857529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Arial"/>
                <a:cs typeface="Arial"/>
              </a:rPr>
              <a:t>3.1 Cash Flow and Financial Statements</a:t>
            </a:r>
            <a:endParaRPr lang="en-US" u="sng" dirty="0">
              <a:latin typeface="Arial"/>
              <a:cs typeface="Arial"/>
            </a:endParaRPr>
          </a:p>
        </p:txBody>
      </p:sp>
      <p:sp>
        <p:nvSpPr>
          <p:cNvPr id="3" name="Content Placeholder 2"/>
          <p:cNvSpPr>
            <a:spLocks noGrp="1"/>
          </p:cNvSpPr>
          <p:nvPr>
            <p:ph idx="1"/>
          </p:nvPr>
        </p:nvSpPr>
        <p:spPr>
          <a:xfrm>
            <a:off x="271146" y="1981200"/>
            <a:ext cx="7783642" cy="4496890"/>
          </a:xfrm>
        </p:spPr>
        <p:txBody>
          <a:bodyPr>
            <a:normAutofit/>
          </a:bodyPr>
          <a:lstStyle/>
          <a:p>
            <a:pPr marL="0" indent="0">
              <a:buNone/>
            </a:pPr>
            <a:r>
              <a:rPr lang="en-US" sz="1700" dirty="0" smtClean="0">
                <a:latin typeface="Arial"/>
                <a:cs typeface="Arial"/>
              </a:rPr>
              <a:t>Cash flow </a:t>
            </a:r>
            <a:r>
              <a:rPr lang="en-US" sz="1700" i="1" u="sng" dirty="0" smtClean="0">
                <a:latin typeface="Arial"/>
                <a:cs typeface="Arial"/>
              </a:rPr>
              <a:t>from</a:t>
            </a:r>
            <a:r>
              <a:rPr lang="en-US" sz="1700" dirty="0" smtClean="0">
                <a:latin typeface="Arial"/>
                <a:cs typeface="Arial"/>
              </a:rPr>
              <a:t> the assets= Cash flow </a:t>
            </a:r>
            <a:r>
              <a:rPr lang="en-US" sz="1700" i="1" u="sng" dirty="0" smtClean="0">
                <a:latin typeface="Arial"/>
                <a:cs typeface="Arial"/>
              </a:rPr>
              <a:t>to</a:t>
            </a:r>
            <a:r>
              <a:rPr lang="en-US" sz="1700" i="1" dirty="0" smtClean="0">
                <a:latin typeface="Arial"/>
                <a:cs typeface="Arial"/>
              </a:rPr>
              <a:t> </a:t>
            </a:r>
            <a:r>
              <a:rPr lang="en-US" sz="1700" dirty="0" smtClean="0">
                <a:latin typeface="Arial"/>
                <a:cs typeface="Arial"/>
              </a:rPr>
              <a:t>creditors +Cash flow</a:t>
            </a:r>
            <a:r>
              <a:rPr lang="en-US" sz="1700" i="1" u="sng" dirty="0" smtClean="0">
                <a:latin typeface="Arial"/>
                <a:cs typeface="Arial"/>
              </a:rPr>
              <a:t> to </a:t>
            </a:r>
            <a:r>
              <a:rPr lang="en-US" sz="1700" dirty="0" smtClean="0">
                <a:latin typeface="Arial"/>
                <a:cs typeface="Arial"/>
              </a:rPr>
              <a:t>shareholders </a:t>
            </a:r>
          </a:p>
          <a:p>
            <a:r>
              <a:rPr lang="en-US" dirty="0" smtClean="0">
                <a:latin typeface="Arial"/>
                <a:cs typeface="Arial"/>
              </a:rPr>
              <a:t>The previous formula simply means that firms do two things: </a:t>
            </a:r>
          </a:p>
          <a:p>
            <a:pPr lvl="6">
              <a:buFont typeface="Wingdings" charset="2"/>
              <a:buChar char="u"/>
            </a:pPr>
            <a:r>
              <a:rPr lang="en-US" dirty="0" smtClean="0">
                <a:latin typeface="Arial"/>
                <a:cs typeface="Arial"/>
              </a:rPr>
              <a:t>Generate cash  </a:t>
            </a:r>
            <a:r>
              <a:rPr lang="en-US" b="1" dirty="0" smtClean="0">
                <a:latin typeface="Arial"/>
                <a:cs typeface="Arial"/>
              </a:rPr>
              <a:t>(</a:t>
            </a:r>
            <a:r>
              <a:rPr lang="en-US" b="1" dirty="0" smtClean="0">
                <a:solidFill>
                  <a:schemeClr val="accent1"/>
                </a:solidFill>
                <a:latin typeface="Arial"/>
                <a:cs typeface="Arial"/>
              </a:rPr>
              <a:t> Source of cash)</a:t>
            </a:r>
            <a:endParaRPr lang="en-US" b="1" dirty="0" smtClean="0">
              <a:latin typeface="Arial"/>
              <a:cs typeface="Arial"/>
            </a:endParaRPr>
          </a:p>
          <a:p>
            <a:pPr lvl="6">
              <a:buFont typeface="Wingdings" charset="2"/>
              <a:buChar char="u"/>
            </a:pPr>
            <a:r>
              <a:rPr lang="en-US" dirty="0" smtClean="0">
                <a:latin typeface="Arial"/>
                <a:cs typeface="Arial"/>
              </a:rPr>
              <a:t>   Spend cash     </a:t>
            </a:r>
            <a:r>
              <a:rPr lang="en-US" b="1" dirty="0" smtClean="0">
                <a:solidFill>
                  <a:srgbClr val="663366"/>
                </a:solidFill>
                <a:latin typeface="Arial"/>
                <a:cs typeface="Arial"/>
              </a:rPr>
              <a:t>( Use of cash )                                          </a:t>
            </a:r>
          </a:p>
          <a:p>
            <a:pPr>
              <a:buFont typeface="Wingdings" charset="2"/>
              <a:buChar char="u"/>
            </a:pPr>
            <a:r>
              <a:rPr lang="en-US" b="1" i="1" dirty="0" smtClean="0">
                <a:solidFill>
                  <a:srgbClr val="663366"/>
                </a:solidFill>
                <a:latin typeface="Arial"/>
                <a:cs typeface="Arial"/>
              </a:rPr>
              <a:t>Source of Cash</a:t>
            </a:r>
            <a:r>
              <a:rPr lang="en-US" i="1" dirty="0" smtClean="0">
                <a:latin typeface="Arial"/>
                <a:cs typeface="Arial"/>
              </a:rPr>
              <a:t>: </a:t>
            </a:r>
            <a:r>
              <a:rPr lang="en-US" dirty="0" smtClean="0">
                <a:latin typeface="Arial"/>
                <a:cs typeface="Arial"/>
              </a:rPr>
              <a:t>A firm’s activity that generate cash. </a:t>
            </a:r>
          </a:p>
          <a:p>
            <a:pPr lvl="4">
              <a:buFont typeface="Wingdings" charset="2"/>
              <a:buChar char="Ø"/>
            </a:pPr>
            <a:r>
              <a:rPr lang="en-US" i="1" dirty="0" smtClean="0">
                <a:latin typeface="Arial"/>
                <a:cs typeface="Arial"/>
              </a:rPr>
              <a:t> </a:t>
            </a:r>
            <a:r>
              <a:rPr lang="en-US" dirty="0" smtClean="0">
                <a:solidFill>
                  <a:schemeClr val="accent5"/>
                </a:solidFill>
                <a:latin typeface="Arial"/>
                <a:cs typeface="Arial"/>
              </a:rPr>
              <a:t>Examples</a:t>
            </a:r>
            <a:r>
              <a:rPr lang="en-US" i="1" dirty="0" smtClean="0">
                <a:solidFill>
                  <a:schemeClr val="accent5"/>
                </a:solidFill>
                <a:latin typeface="Arial"/>
                <a:cs typeface="Arial"/>
              </a:rPr>
              <a:t>: </a:t>
            </a:r>
            <a:r>
              <a:rPr lang="en-US" dirty="0" smtClean="0">
                <a:solidFill>
                  <a:srgbClr val="000000"/>
                </a:solidFill>
                <a:latin typeface="Arial"/>
                <a:cs typeface="Arial"/>
              </a:rPr>
              <a:t>selling a product, selling an asset, selling a security (by selling bonds to borrow money or by selling a share of stock)</a:t>
            </a:r>
            <a:endParaRPr lang="en-US" dirty="0">
              <a:solidFill>
                <a:srgbClr val="000000"/>
              </a:solidFill>
              <a:latin typeface="Arial"/>
              <a:cs typeface="Arial"/>
            </a:endParaRPr>
          </a:p>
          <a:p>
            <a:pPr>
              <a:buFont typeface="Wingdings" charset="2"/>
              <a:buChar char="u"/>
            </a:pPr>
            <a:r>
              <a:rPr lang="en-US" dirty="0" smtClean="0">
                <a:solidFill>
                  <a:srgbClr val="000000"/>
                </a:solidFill>
                <a:latin typeface="Arial"/>
                <a:cs typeface="Arial"/>
              </a:rPr>
              <a:t> </a:t>
            </a:r>
            <a:r>
              <a:rPr lang="en-US" b="1" dirty="0" smtClean="0">
                <a:solidFill>
                  <a:schemeClr val="accent1"/>
                </a:solidFill>
                <a:latin typeface="Arial"/>
                <a:cs typeface="Arial"/>
              </a:rPr>
              <a:t>Uses of Cash: </a:t>
            </a:r>
            <a:r>
              <a:rPr lang="en-US" dirty="0" smtClean="0">
                <a:solidFill>
                  <a:srgbClr val="000000"/>
                </a:solidFill>
                <a:latin typeface="Arial"/>
                <a:cs typeface="Arial"/>
              </a:rPr>
              <a:t>A firm’s activity in which cash is spent.</a:t>
            </a:r>
          </a:p>
          <a:p>
            <a:pPr lvl="4">
              <a:buFont typeface="Wingdings" charset="2"/>
              <a:buChar char="Ø"/>
            </a:pPr>
            <a:r>
              <a:rPr lang="en-US" dirty="0" smtClean="0">
                <a:solidFill>
                  <a:srgbClr val="F7901E"/>
                </a:solidFill>
                <a:latin typeface="Arial"/>
                <a:cs typeface="Arial"/>
              </a:rPr>
              <a:t>Examples: </a:t>
            </a:r>
            <a:r>
              <a:rPr lang="en-US" dirty="0" smtClean="0">
                <a:solidFill>
                  <a:schemeClr val="tx1"/>
                </a:solidFill>
                <a:latin typeface="Arial"/>
                <a:cs typeface="Arial"/>
              </a:rPr>
              <a:t>paying for materials and labor to produce a product, purchasing assets, payment for creditors and owners.</a:t>
            </a:r>
            <a:endParaRPr lang="en-US" dirty="0">
              <a:solidFill>
                <a:srgbClr val="F7901E"/>
              </a:solidFill>
              <a:latin typeface="Arial"/>
              <a:cs typeface="Arial"/>
            </a:endParaRPr>
          </a:p>
        </p:txBody>
      </p:sp>
    </p:spTree>
    <p:extLst>
      <p:ext uri="{BB962C8B-B14F-4D97-AF65-F5344CB8AC3E}">
        <p14:creationId xmlns:p14="http://schemas.microsoft.com/office/powerpoint/2010/main" val="3407887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056949"/>
          </a:xfrm>
        </p:spPr>
        <p:txBody>
          <a:bodyPr/>
          <a:lstStyle/>
          <a:p>
            <a:r>
              <a:rPr lang="en-US" sz="2800" dirty="0">
                <a:latin typeface="Arial"/>
                <a:cs typeface="Arial"/>
              </a:rPr>
              <a:t>3. Asset Management or Turnover, Measures</a:t>
            </a:r>
            <a:endParaRPr lang="en-US" sz="2800" dirty="0"/>
          </a:p>
        </p:txBody>
      </p:sp>
      <p:sp>
        <p:nvSpPr>
          <p:cNvPr id="3" name="Content Placeholder 2"/>
          <p:cNvSpPr>
            <a:spLocks noGrp="1"/>
          </p:cNvSpPr>
          <p:nvPr>
            <p:ph idx="1"/>
          </p:nvPr>
        </p:nvSpPr>
        <p:spPr>
          <a:xfrm>
            <a:off x="498474" y="1355547"/>
            <a:ext cx="7556313" cy="5379383"/>
          </a:xfrm>
        </p:spPr>
        <p:txBody>
          <a:bodyPr>
            <a:noAutofit/>
          </a:bodyPr>
          <a:lstStyle/>
          <a:p>
            <a:pPr marL="0" indent="0">
              <a:buNone/>
            </a:pPr>
            <a:r>
              <a:rPr lang="en-US" sz="1600" b="1" dirty="0">
                <a:solidFill>
                  <a:schemeClr val="accent5"/>
                </a:solidFill>
              </a:rPr>
              <a:t> </a:t>
            </a:r>
            <a:r>
              <a:rPr lang="en-US" sz="1600" b="1" dirty="0">
                <a:solidFill>
                  <a:schemeClr val="accent5"/>
                </a:solidFill>
                <a:latin typeface="Arial"/>
                <a:cs typeface="Arial"/>
              </a:rPr>
              <a:t>C. Asset Turnover </a:t>
            </a:r>
            <a:r>
              <a:rPr lang="en-US" sz="1600" b="1" dirty="0" smtClean="0">
                <a:solidFill>
                  <a:schemeClr val="accent5"/>
                </a:solidFill>
                <a:latin typeface="Arial"/>
                <a:cs typeface="Arial"/>
              </a:rPr>
              <a:t>Ratios </a:t>
            </a:r>
            <a:endParaRPr lang="en-US" sz="1600" dirty="0">
              <a:solidFill>
                <a:schemeClr val="accent5"/>
              </a:solidFill>
              <a:latin typeface="Arial"/>
              <a:cs typeface="Arial"/>
            </a:endParaRPr>
          </a:p>
          <a:p>
            <a:pPr marL="0" indent="0">
              <a:buNone/>
            </a:pPr>
            <a:r>
              <a:rPr lang="en-US" sz="1400" b="1" dirty="0" smtClean="0"/>
              <a:t>  </a:t>
            </a:r>
            <a:r>
              <a:rPr lang="en-US" sz="1400" b="1" dirty="0">
                <a:solidFill>
                  <a:schemeClr val="accent1"/>
                </a:solidFill>
                <a:latin typeface="Arial"/>
                <a:cs typeface="Arial"/>
              </a:rPr>
              <a:t>C.1 NWC Ratio </a:t>
            </a:r>
            <a:endParaRPr lang="en-US" sz="1400" b="1" dirty="0" smtClean="0">
              <a:solidFill>
                <a:schemeClr val="accent1"/>
              </a:solidFill>
              <a:latin typeface="Arial"/>
              <a:cs typeface="Arial"/>
            </a:endParaRPr>
          </a:p>
          <a:p>
            <a:pPr marL="0" indent="0">
              <a:buNone/>
            </a:pPr>
            <a:r>
              <a:rPr lang="en-US" sz="1400" dirty="0" smtClean="0"/>
              <a:t>                                          =</a:t>
            </a:r>
            <a:r>
              <a:rPr lang="en-US" sz="1400" dirty="0"/>
              <a:t>$2311/(708-540) = 13.8 </a:t>
            </a:r>
            <a:r>
              <a:rPr lang="en-US" sz="1400" dirty="0" smtClean="0"/>
              <a:t>times</a:t>
            </a:r>
            <a:endParaRPr lang="en-US" sz="1400" dirty="0"/>
          </a:p>
          <a:p>
            <a:r>
              <a:rPr lang="en-US" sz="1400" dirty="0" smtClean="0">
                <a:latin typeface="Arial"/>
                <a:cs typeface="Arial"/>
              </a:rPr>
              <a:t>This </a:t>
            </a:r>
            <a:r>
              <a:rPr lang="en-US" sz="1400" dirty="0">
                <a:latin typeface="Arial"/>
                <a:cs typeface="Arial"/>
              </a:rPr>
              <a:t>provides some useful information as to how effectively a company is using its working capital to generate sales.</a:t>
            </a:r>
          </a:p>
          <a:p>
            <a:r>
              <a:rPr lang="en-US" sz="1400" dirty="0" smtClean="0"/>
              <a:t> </a:t>
            </a:r>
            <a:r>
              <a:rPr lang="en-US" sz="1400" dirty="0"/>
              <a:t>The higher the better.</a:t>
            </a:r>
          </a:p>
          <a:p>
            <a:pPr marL="0" indent="0">
              <a:buNone/>
            </a:pPr>
            <a:r>
              <a:rPr lang="en-US" sz="1400" dirty="0" smtClean="0"/>
              <a:t> </a:t>
            </a:r>
            <a:r>
              <a:rPr lang="en-US" sz="1400" b="1" dirty="0">
                <a:solidFill>
                  <a:srgbClr val="663366"/>
                </a:solidFill>
                <a:latin typeface="Arial"/>
                <a:cs typeface="Arial"/>
              </a:rPr>
              <a:t>C.2 Fixed Assets </a:t>
            </a:r>
            <a:r>
              <a:rPr lang="en-US" sz="1400" b="1" dirty="0" smtClean="0">
                <a:solidFill>
                  <a:srgbClr val="663366"/>
                </a:solidFill>
                <a:latin typeface="Arial"/>
                <a:cs typeface="Arial"/>
              </a:rPr>
              <a:t>Turnover</a:t>
            </a:r>
          </a:p>
          <a:p>
            <a:pPr marL="0" indent="0">
              <a:buNone/>
            </a:pPr>
            <a:r>
              <a:rPr lang="en-US" sz="1400" dirty="0" smtClean="0"/>
              <a:t>                                            = $</a:t>
            </a:r>
            <a:r>
              <a:rPr lang="en-US" sz="1400" dirty="0"/>
              <a:t>2,311/$2880 = 0.80 times</a:t>
            </a:r>
          </a:p>
          <a:p>
            <a:pPr lvl="0"/>
            <a:r>
              <a:rPr lang="en-US" sz="1400" dirty="0">
                <a:latin typeface="Arial"/>
                <a:cs typeface="Arial"/>
              </a:rPr>
              <a:t>it means that for every dollar in fixed assets, the company got $0.80 in sales</a:t>
            </a:r>
            <a:r>
              <a:rPr lang="en-US" sz="1400" dirty="0" smtClean="0">
                <a:latin typeface="Arial"/>
                <a:cs typeface="Arial"/>
              </a:rPr>
              <a:t>.</a:t>
            </a:r>
            <a:endParaRPr lang="en-US" sz="1400" dirty="0">
              <a:latin typeface="Arial"/>
              <a:cs typeface="Arial"/>
            </a:endParaRPr>
          </a:p>
          <a:p>
            <a:pPr marL="0" indent="0">
              <a:buNone/>
            </a:pPr>
            <a:r>
              <a:rPr lang="en-US" sz="1400" b="1" dirty="0" smtClean="0">
                <a:solidFill>
                  <a:srgbClr val="663366"/>
                </a:solidFill>
                <a:latin typeface="Arial"/>
                <a:cs typeface="Arial"/>
              </a:rPr>
              <a:t>C</a:t>
            </a:r>
            <a:r>
              <a:rPr lang="en-US" sz="1400" b="1" dirty="0">
                <a:solidFill>
                  <a:srgbClr val="663366"/>
                </a:solidFill>
                <a:latin typeface="Arial"/>
                <a:cs typeface="Arial"/>
              </a:rPr>
              <a:t>.3 Total asset </a:t>
            </a:r>
            <a:r>
              <a:rPr lang="en-US" sz="1400" b="1" dirty="0" smtClean="0">
                <a:solidFill>
                  <a:srgbClr val="663366"/>
                </a:solidFill>
                <a:latin typeface="Arial"/>
                <a:cs typeface="Arial"/>
              </a:rPr>
              <a:t>turnover</a:t>
            </a:r>
          </a:p>
          <a:p>
            <a:pPr marL="0" indent="0">
              <a:buNone/>
            </a:pPr>
            <a:r>
              <a:rPr lang="en-US" sz="1400" b="1" dirty="0" smtClean="0">
                <a:solidFill>
                  <a:srgbClr val="663366"/>
                </a:solidFill>
                <a:latin typeface="Arial"/>
                <a:cs typeface="Arial"/>
              </a:rPr>
              <a:t>                                        </a:t>
            </a:r>
            <a:r>
              <a:rPr lang="en-US" sz="1400" dirty="0" smtClean="0">
                <a:latin typeface="Arial"/>
                <a:cs typeface="Arial"/>
              </a:rPr>
              <a:t>=  </a:t>
            </a:r>
            <a:r>
              <a:rPr lang="en-US" sz="1400" dirty="0">
                <a:latin typeface="Arial"/>
                <a:cs typeface="Arial"/>
              </a:rPr>
              <a:t>$2,311/$3588 = 0.64 times</a:t>
            </a:r>
          </a:p>
          <a:p>
            <a:pPr lvl="0"/>
            <a:r>
              <a:rPr lang="en-US" sz="1400" dirty="0">
                <a:latin typeface="Arial"/>
                <a:cs typeface="Arial"/>
              </a:rPr>
              <a:t>for every dollar in assets, the firm generated $0.64 in sales.</a:t>
            </a:r>
          </a:p>
        </p:txBody>
      </p:sp>
      <p:sp>
        <p:nvSpPr>
          <p:cNvPr id="5" name="Rectangle 4"/>
          <p:cNvSpPr/>
          <p:nvPr/>
        </p:nvSpPr>
        <p:spPr>
          <a:xfrm>
            <a:off x="2426033" y="1783615"/>
            <a:ext cx="3125300" cy="41379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NWC Ratio = Sales/ NWC</a:t>
            </a:r>
            <a:endParaRPr lang="en-US" sz="1600" dirty="0"/>
          </a:p>
        </p:txBody>
      </p:sp>
      <p:sp>
        <p:nvSpPr>
          <p:cNvPr id="6" name="Rectangle 5"/>
          <p:cNvSpPr/>
          <p:nvPr/>
        </p:nvSpPr>
        <p:spPr>
          <a:xfrm>
            <a:off x="2954052" y="3852610"/>
            <a:ext cx="4152796" cy="4423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latin typeface="Arial"/>
                <a:cs typeface="Arial"/>
              </a:rPr>
              <a:t>Fixed assets turnover=  </a:t>
            </a:r>
            <a:r>
              <a:rPr lang="en-US" sz="1400" i="1" dirty="0" smtClean="0">
                <a:latin typeface="Arial"/>
                <a:cs typeface="Arial"/>
              </a:rPr>
              <a:t>Sales/Net Fixed Assets</a:t>
            </a:r>
            <a:endParaRPr lang="en-US" sz="1400" dirty="0">
              <a:latin typeface="Arial"/>
              <a:cs typeface="Arial"/>
            </a:endParaRPr>
          </a:p>
        </p:txBody>
      </p:sp>
      <p:sp>
        <p:nvSpPr>
          <p:cNvPr id="7" name="Rectangle 6"/>
          <p:cNvSpPr/>
          <p:nvPr/>
        </p:nvSpPr>
        <p:spPr>
          <a:xfrm>
            <a:off x="3210925" y="5208156"/>
            <a:ext cx="3895923" cy="52795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latin typeface="Arial"/>
                <a:cs typeface="Arial"/>
              </a:rPr>
              <a:t>Turn asset turnover = sales /total assets</a:t>
            </a:r>
            <a:endParaRPr lang="en-US" sz="1400" dirty="0">
              <a:latin typeface="Arial"/>
              <a:cs typeface="Arial"/>
            </a:endParaRPr>
          </a:p>
        </p:txBody>
      </p:sp>
    </p:spTree>
    <p:extLst>
      <p:ext uri="{BB962C8B-B14F-4D97-AF65-F5344CB8AC3E}">
        <p14:creationId xmlns:p14="http://schemas.microsoft.com/office/powerpoint/2010/main" val="8948090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71689"/>
          </a:xfrm>
        </p:spPr>
        <p:txBody>
          <a:bodyPr/>
          <a:lstStyle/>
          <a:p>
            <a:r>
              <a:rPr lang="en-US" sz="2800" dirty="0" smtClean="0">
                <a:latin typeface="Arial"/>
                <a:cs typeface="Arial"/>
              </a:rPr>
              <a:t>4. Profitability Ratios</a:t>
            </a:r>
            <a:endParaRPr lang="en-US" sz="2800" dirty="0">
              <a:latin typeface="Arial"/>
              <a:cs typeface="Arial"/>
            </a:endParaRPr>
          </a:p>
        </p:txBody>
      </p:sp>
      <p:sp>
        <p:nvSpPr>
          <p:cNvPr id="3" name="Content Placeholder 2"/>
          <p:cNvSpPr>
            <a:spLocks noGrp="1"/>
          </p:cNvSpPr>
          <p:nvPr>
            <p:ph idx="1"/>
          </p:nvPr>
        </p:nvSpPr>
        <p:spPr>
          <a:xfrm>
            <a:off x="498474" y="1255666"/>
            <a:ext cx="7556313" cy="4870498"/>
          </a:xfrm>
        </p:spPr>
        <p:txBody>
          <a:bodyPr>
            <a:normAutofit fontScale="32500" lnSpcReduction="20000"/>
          </a:bodyPr>
          <a:lstStyle/>
          <a:p>
            <a:pPr marL="0" lvl="0" indent="0">
              <a:buNone/>
            </a:pPr>
            <a:r>
              <a:rPr lang="en-US" sz="5600" b="1" dirty="0">
                <a:solidFill>
                  <a:schemeClr val="accent5"/>
                </a:solidFill>
                <a:latin typeface="Arial"/>
                <a:cs typeface="Arial"/>
              </a:rPr>
              <a:t>Profitability Ratios </a:t>
            </a:r>
            <a:endParaRPr lang="en-US" sz="5600" dirty="0">
              <a:solidFill>
                <a:schemeClr val="accent5"/>
              </a:solidFill>
              <a:latin typeface="Arial"/>
              <a:cs typeface="Arial"/>
            </a:endParaRPr>
          </a:p>
          <a:p>
            <a:r>
              <a:rPr lang="en-US" sz="5600" dirty="0">
                <a:latin typeface="Arial"/>
                <a:cs typeface="Arial"/>
              </a:rPr>
              <a:t>It measures how the efficiently the firm uses its assets and manages its operations</a:t>
            </a:r>
            <a:r>
              <a:rPr lang="en-US" sz="5600" dirty="0" smtClean="0">
                <a:latin typeface="Arial"/>
                <a:cs typeface="Arial"/>
              </a:rPr>
              <a:t>.</a:t>
            </a:r>
            <a:endParaRPr lang="en-US" sz="5600" dirty="0">
              <a:latin typeface="Arial"/>
              <a:cs typeface="Arial"/>
            </a:endParaRPr>
          </a:p>
          <a:p>
            <a:r>
              <a:rPr lang="en-US" sz="5600" b="1" dirty="0">
                <a:solidFill>
                  <a:schemeClr val="accent1"/>
                </a:solidFill>
                <a:latin typeface="Arial"/>
                <a:cs typeface="Arial"/>
              </a:rPr>
              <a:t>A.1 Profit Margin </a:t>
            </a:r>
            <a:endParaRPr lang="en-US" sz="5600" b="1" dirty="0" smtClean="0">
              <a:solidFill>
                <a:schemeClr val="accent1"/>
              </a:solidFill>
              <a:latin typeface="Arial"/>
              <a:cs typeface="Arial"/>
            </a:endParaRPr>
          </a:p>
          <a:p>
            <a:pPr marL="0" indent="0">
              <a:buNone/>
            </a:pPr>
            <a:r>
              <a:rPr lang="en-US" sz="5600" dirty="0" smtClean="0"/>
              <a:t>        = 363</a:t>
            </a:r>
            <a:r>
              <a:rPr lang="en-US" sz="5600" dirty="0"/>
              <a:t>/2311 = 15.7</a:t>
            </a:r>
            <a:r>
              <a:rPr lang="en-US" sz="5600" dirty="0" smtClean="0"/>
              <a:t>%</a:t>
            </a:r>
            <a:endParaRPr lang="en-US" sz="5600" dirty="0"/>
          </a:p>
          <a:p>
            <a:r>
              <a:rPr lang="en-US" sz="5600" dirty="0" smtClean="0"/>
              <a:t>it </a:t>
            </a:r>
            <a:r>
              <a:rPr lang="en-US" sz="5600" dirty="0"/>
              <a:t>means for every dollar in sales the firm generates 0.157 in profit</a:t>
            </a:r>
            <a:r>
              <a:rPr lang="en-US" sz="5600" dirty="0" smtClean="0"/>
              <a:t>.</a:t>
            </a:r>
            <a:endParaRPr lang="en-US" sz="5600" dirty="0"/>
          </a:p>
          <a:p>
            <a:r>
              <a:rPr lang="en-US" sz="5600" b="1" dirty="0">
                <a:solidFill>
                  <a:srgbClr val="663366"/>
                </a:solidFill>
                <a:latin typeface="Arial"/>
                <a:cs typeface="Arial"/>
              </a:rPr>
              <a:t>A.2 Return on Assets</a:t>
            </a:r>
            <a:r>
              <a:rPr lang="en-US" sz="5600" dirty="0"/>
              <a:t> </a:t>
            </a:r>
            <a:r>
              <a:rPr lang="en-US" sz="5600" dirty="0" smtClean="0"/>
              <a:t>      </a:t>
            </a:r>
          </a:p>
          <a:p>
            <a:pPr marL="0" indent="0">
              <a:buNone/>
            </a:pPr>
            <a:r>
              <a:rPr lang="en-US" sz="5600" dirty="0" smtClean="0"/>
              <a:t>           </a:t>
            </a:r>
            <a:r>
              <a:rPr lang="en-US" sz="4900" dirty="0"/>
              <a:t>=   $363/3,588 = 10.12</a:t>
            </a:r>
            <a:r>
              <a:rPr lang="en-US" sz="4900" dirty="0" smtClean="0"/>
              <a:t>%</a:t>
            </a:r>
            <a:endParaRPr lang="en-US" sz="4900" dirty="0"/>
          </a:p>
          <a:p>
            <a:pPr lvl="0"/>
            <a:r>
              <a:rPr lang="en-US" sz="4900" dirty="0"/>
              <a:t>How efficient the company is in using its assets to get earnings.</a:t>
            </a:r>
          </a:p>
          <a:p>
            <a:pPr lvl="0"/>
            <a:r>
              <a:rPr lang="en-US" sz="4900" dirty="0"/>
              <a:t>Measure of profit per dollar of assets.</a:t>
            </a:r>
          </a:p>
          <a:p>
            <a:endParaRPr lang="en-US" dirty="0"/>
          </a:p>
        </p:txBody>
      </p:sp>
      <p:sp>
        <p:nvSpPr>
          <p:cNvPr id="4" name="Rectangle 3"/>
          <p:cNvSpPr/>
          <p:nvPr/>
        </p:nvSpPr>
        <p:spPr>
          <a:xfrm rot="10800000" flipV="1">
            <a:off x="2825613" y="2154607"/>
            <a:ext cx="3410713" cy="71344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Profit Margin = Net Income / Sales</a:t>
            </a:r>
            <a:endParaRPr lang="en-US" sz="1600" dirty="0"/>
          </a:p>
        </p:txBody>
      </p:sp>
      <p:sp>
        <p:nvSpPr>
          <p:cNvPr id="5" name="Rectangle 4"/>
          <p:cNvSpPr/>
          <p:nvPr/>
        </p:nvSpPr>
        <p:spPr>
          <a:xfrm>
            <a:off x="3781755" y="3781263"/>
            <a:ext cx="4273031" cy="5707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latin typeface="Arial"/>
                <a:cs typeface="Arial"/>
              </a:rPr>
              <a:t>Return on Assets = Net income / total Assets</a:t>
            </a:r>
            <a:endParaRPr lang="en-US" sz="1600" dirty="0">
              <a:latin typeface="Arial"/>
              <a:cs typeface="Arial"/>
            </a:endParaRPr>
          </a:p>
        </p:txBody>
      </p:sp>
    </p:spTree>
    <p:extLst>
      <p:ext uri="{BB962C8B-B14F-4D97-AF65-F5344CB8AC3E}">
        <p14:creationId xmlns:p14="http://schemas.microsoft.com/office/powerpoint/2010/main" val="2205817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85957"/>
          </a:xfrm>
        </p:spPr>
        <p:txBody>
          <a:bodyPr/>
          <a:lstStyle/>
          <a:p>
            <a:r>
              <a:rPr lang="en-US" sz="2800" dirty="0">
                <a:latin typeface="Arial"/>
                <a:cs typeface="Arial"/>
              </a:rPr>
              <a:t>4. Profitability Ratios</a:t>
            </a:r>
            <a:endParaRPr lang="en-US" sz="2800" dirty="0"/>
          </a:p>
        </p:txBody>
      </p:sp>
      <p:sp>
        <p:nvSpPr>
          <p:cNvPr id="3" name="Content Placeholder 2"/>
          <p:cNvSpPr>
            <a:spLocks noGrp="1"/>
          </p:cNvSpPr>
          <p:nvPr>
            <p:ph idx="1"/>
          </p:nvPr>
        </p:nvSpPr>
        <p:spPr>
          <a:xfrm>
            <a:off x="498474" y="1355548"/>
            <a:ext cx="7556313" cy="4770616"/>
          </a:xfrm>
        </p:spPr>
        <p:txBody>
          <a:bodyPr>
            <a:normAutofit/>
          </a:bodyPr>
          <a:lstStyle/>
          <a:p>
            <a:pPr marL="0" indent="0">
              <a:buNone/>
            </a:pPr>
            <a:r>
              <a:rPr lang="en-US" sz="1700" b="1" dirty="0">
                <a:solidFill>
                  <a:srgbClr val="663366"/>
                </a:solidFill>
                <a:latin typeface="Arial"/>
                <a:cs typeface="Arial"/>
              </a:rPr>
              <a:t>A.3 Return on Equity </a:t>
            </a:r>
            <a:r>
              <a:rPr lang="en-US" sz="1700" b="1" dirty="0" smtClean="0">
                <a:solidFill>
                  <a:srgbClr val="663366"/>
                </a:solidFill>
                <a:latin typeface="Arial"/>
                <a:cs typeface="Arial"/>
              </a:rPr>
              <a:t>          </a:t>
            </a:r>
          </a:p>
          <a:p>
            <a:pPr marL="0" indent="0">
              <a:buNone/>
            </a:pPr>
            <a:endParaRPr lang="en-US" dirty="0" smtClean="0"/>
          </a:p>
          <a:p>
            <a:pPr marL="0" indent="0">
              <a:buNone/>
            </a:pPr>
            <a:r>
              <a:rPr lang="en-US" dirty="0"/>
              <a:t> </a:t>
            </a:r>
            <a:r>
              <a:rPr lang="en-US" dirty="0" smtClean="0"/>
              <a:t>  </a:t>
            </a:r>
            <a:r>
              <a:rPr lang="en-US" sz="1800" dirty="0" smtClean="0"/>
              <a:t>                          =  </a:t>
            </a:r>
            <a:r>
              <a:rPr lang="en-US" sz="1800" dirty="0"/>
              <a:t>363/ 2591 = 14%</a:t>
            </a:r>
          </a:p>
          <a:p>
            <a:pPr lvl="0"/>
            <a:r>
              <a:rPr lang="en-US" sz="1800" dirty="0"/>
              <a:t>How much profit a company generates with the money shareholders have invested.</a:t>
            </a:r>
          </a:p>
          <a:p>
            <a:pPr lvl="0"/>
            <a:r>
              <a:rPr lang="en-US" sz="1800" dirty="0"/>
              <a:t>Sometimes its called return on net worth.</a:t>
            </a:r>
          </a:p>
          <a:p>
            <a:pPr lvl="0"/>
            <a:r>
              <a:rPr lang="en-US" sz="1800" dirty="0"/>
              <a:t>Looking at ROA = 10% AND ROE 14%, the difference shows the amount of  financial leverage.</a:t>
            </a:r>
          </a:p>
          <a:p>
            <a:r>
              <a:rPr lang="en-US" sz="1800" dirty="0" smtClean="0"/>
              <a:t>we </a:t>
            </a:r>
            <a:r>
              <a:rPr lang="en-US" sz="1800" dirty="0"/>
              <a:t>usually take the average when we calculate ROA,ROE. (ex 3.4).</a:t>
            </a:r>
          </a:p>
          <a:p>
            <a:pPr marL="0" indent="0">
              <a:buNone/>
            </a:pPr>
            <a:endParaRPr lang="en-US" dirty="0"/>
          </a:p>
          <a:p>
            <a:endParaRPr lang="en-US" dirty="0"/>
          </a:p>
        </p:txBody>
      </p:sp>
      <p:sp>
        <p:nvSpPr>
          <p:cNvPr id="4" name="Rectangle 3"/>
          <p:cNvSpPr/>
          <p:nvPr/>
        </p:nvSpPr>
        <p:spPr>
          <a:xfrm>
            <a:off x="2525927" y="1755077"/>
            <a:ext cx="4709358" cy="5707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t>Return on Equity  (ROE)=  </a:t>
            </a:r>
            <a:r>
              <a:rPr lang="en-US" sz="1600" i="1" dirty="0" smtClean="0"/>
              <a:t>Net Income Total Equity </a:t>
            </a:r>
            <a:endParaRPr lang="en-US" sz="1600" dirty="0"/>
          </a:p>
        </p:txBody>
      </p:sp>
    </p:spTree>
    <p:extLst>
      <p:ext uri="{BB962C8B-B14F-4D97-AF65-F5344CB8AC3E}">
        <p14:creationId xmlns:p14="http://schemas.microsoft.com/office/powerpoint/2010/main" val="9824079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2455"/>
            <a:ext cx="7556313" cy="527950"/>
          </a:xfrm>
        </p:spPr>
        <p:txBody>
          <a:bodyPr/>
          <a:lstStyle/>
          <a:p>
            <a:r>
              <a:rPr lang="en-US" sz="2800" dirty="0" smtClean="0">
                <a:latin typeface="Arial"/>
                <a:cs typeface="Arial"/>
              </a:rPr>
              <a:t>5. Market Value Ratios</a:t>
            </a:r>
            <a:endParaRPr lang="en-US" sz="2800" dirty="0">
              <a:latin typeface="Arial"/>
              <a:cs typeface="Arial"/>
            </a:endParaRPr>
          </a:p>
        </p:txBody>
      </p:sp>
      <p:sp>
        <p:nvSpPr>
          <p:cNvPr id="3" name="Content Placeholder 2"/>
          <p:cNvSpPr>
            <a:spLocks noGrp="1"/>
          </p:cNvSpPr>
          <p:nvPr>
            <p:ph idx="1"/>
          </p:nvPr>
        </p:nvSpPr>
        <p:spPr>
          <a:xfrm>
            <a:off x="498474" y="870405"/>
            <a:ext cx="7556313" cy="5987595"/>
          </a:xfrm>
        </p:spPr>
        <p:txBody>
          <a:bodyPr>
            <a:noAutofit/>
          </a:bodyPr>
          <a:lstStyle/>
          <a:p>
            <a:r>
              <a:rPr lang="en-US" sz="1400" dirty="0" smtClean="0">
                <a:latin typeface="Arial"/>
                <a:cs typeface="Arial"/>
              </a:rPr>
              <a:t>for </a:t>
            </a:r>
            <a:r>
              <a:rPr lang="en-US" sz="1400" dirty="0">
                <a:latin typeface="Arial"/>
                <a:cs typeface="Arial"/>
              </a:rPr>
              <a:t>publicly traded companies </a:t>
            </a:r>
          </a:p>
          <a:p>
            <a:r>
              <a:rPr lang="en-US" sz="1400" dirty="0" smtClean="0">
                <a:latin typeface="Arial"/>
                <a:cs typeface="Arial"/>
              </a:rPr>
              <a:t> </a:t>
            </a:r>
            <a:r>
              <a:rPr lang="en-US" sz="1400" dirty="0">
                <a:latin typeface="Arial"/>
                <a:cs typeface="Arial"/>
              </a:rPr>
              <a:t>These types of ratios are not included in the financial statements like the (market price per share of stock) is not in the financial statement. </a:t>
            </a:r>
          </a:p>
          <a:p>
            <a:r>
              <a:rPr lang="en-US" sz="1400" dirty="0" smtClean="0">
                <a:latin typeface="Arial"/>
                <a:cs typeface="Arial"/>
              </a:rPr>
              <a:t>EX</a:t>
            </a:r>
            <a:r>
              <a:rPr lang="en-US" sz="1400" dirty="0">
                <a:latin typeface="Arial"/>
                <a:cs typeface="Arial"/>
              </a:rPr>
              <a:t>. If the company has 33 </a:t>
            </a:r>
            <a:r>
              <a:rPr lang="en-US" sz="1400" dirty="0" smtClean="0">
                <a:latin typeface="Arial"/>
                <a:cs typeface="Arial"/>
              </a:rPr>
              <a:t>million </a:t>
            </a:r>
            <a:r>
              <a:rPr lang="en-US" sz="1400" dirty="0">
                <a:latin typeface="Arial"/>
                <a:cs typeface="Arial"/>
              </a:rPr>
              <a:t>shares and from the financial statement the net income was $363 </a:t>
            </a:r>
            <a:r>
              <a:rPr lang="en-US" sz="1400" dirty="0" smtClean="0">
                <a:latin typeface="Arial"/>
                <a:cs typeface="Arial"/>
              </a:rPr>
              <a:t>million</a:t>
            </a:r>
            <a:endParaRPr lang="en-US" sz="1400" dirty="0">
              <a:latin typeface="Arial"/>
              <a:cs typeface="Arial"/>
            </a:endParaRPr>
          </a:p>
          <a:p>
            <a:pPr marL="0" indent="0">
              <a:buNone/>
            </a:pPr>
            <a:r>
              <a:rPr lang="en-US" sz="1600" b="1" dirty="0" smtClean="0">
                <a:solidFill>
                  <a:srgbClr val="663366"/>
                </a:solidFill>
                <a:latin typeface="Arial"/>
                <a:cs typeface="Arial"/>
              </a:rPr>
              <a:t>A. Earning </a:t>
            </a:r>
            <a:r>
              <a:rPr lang="en-US" sz="1600" b="1" dirty="0">
                <a:solidFill>
                  <a:srgbClr val="663366"/>
                </a:solidFill>
                <a:latin typeface="Arial"/>
                <a:cs typeface="Arial"/>
              </a:rPr>
              <a:t>per Share    </a:t>
            </a:r>
            <a:r>
              <a:rPr lang="en-US" sz="1600" b="1" dirty="0" smtClean="0">
                <a:solidFill>
                  <a:srgbClr val="663366"/>
                </a:solidFill>
                <a:latin typeface="Arial"/>
                <a:cs typeface="Arial"/>
              </a:rPr>
              <a:t>        </a:t>
            </a:r>
          </a:p>
          <a:p>
            <a:pPr marL="0" indent="0">
              <a:buNone/>
            </a:pPr>
            <a:r>
              <a:rPr lang="en-US" sz="1400" dirty="0" smtClean="0">
                <a:latin typeface="Arial"/>
                <a:cs typeface="Arial"/>
              </a:rPr>
              <a:t>   </a:t>
            </a:r>
            <a:r>
              <a:rPr lang="en-US" sz="1400" dirty="0">
                <a:latin typeface="Arial"/>
                <a:cs typeface="Arial"/>
              </a:rPr>
              <a:t>= $363/33 =$</a:t>
            </a:r>
            <a:r>
              <a:rPr lang="en-US" sz="1400" dirty="0" smtClean="0">
                <a:latin typeface="Arial"/>
                <a:cs typeface="Arial"/>
              </a:rPr>
              <a:t>11 </a:t>
            </a:r>
          </a:p>
          <a:p>
            <a:pPr marL="0" lvl="0" indent="0">
              <a:buNone/>
            </a:pPr>
            <a:r>
              <a:rPr lang="en-US" sz="1600" b="1" dirty="0" smtClean="0">
                <a:solidFill>
                  <a:srgbClr val="663366"/>
                </a:solidFill>
                <a:latin typeface="Arial"/>
                <a:cs typeface="Arial"/>
              </a:rPr>
              <a:t>B. Price </a:t>
            </a:r>
            <a:r>
              <a:rPr lang="en-US" sz="1600" b="1" dirty="0">
                <a:solidFill>
                  <a:srgbClr val="663366"/>
                </a:solidFill>
                <a:latin typeface="Arial"/>
                <a:cs typeface="Arial"/>
              </a:rPr>
              <a:t>earning ratio </a:t>
            </a:r>
            <a:endParaRPr lang="en-US" sz="1600" b="1" dirty="0" smtClean="0">
              <a:solidFill>
                <a:srgbClr val="663366"/>
              </a:solidFill>
              <a:latin typeface="Arial"/>
              <a:cs typeface="Arial"/>
            </a:endParaRPr>
          </a:p>
          <a:p>
            <a:pPr marL="0" indent="0">
              <a:buNone/>
            </a:pPr>
            <a:r>
              <a:rPr lang="en-US" sz="1400" dirty="0" smtClean="0">
                <a:latin typeface="Arial"/>
                <a:cs typeface="Arial"/>
              </a:rPr>
              <a:t> = </a:t>
            </a:r>
            <a:r>
              <a:rPr lang="en-US" sz="1400" dirty="0">
                <a:latin typeface="Arial"/>
                <a:cs typeface="Arial"/>
              </a:rPr>
              <a:t>$88/$11 = 8 </a:t>
            </a:r>
            <a:r>
              <a:rPr lang="en-US" sz="1400" dirty="0" smtClean="0">
                <a:latin typeface="Arial"/>
                <a:cs typeface="Arial"/>
              </a:rPr>
              <a:t>times</a:t>
            </a:r>
            <a:endParaRPr lang="en-US" sz="1400" dirty="0">
              <a:latin typeface="Arial"/>
              <a:cs typeface="Arial"/>
            </a:endParaRPr>
          </a:p>
          <a:p>
            <a:pPr lvl="0"/>
            <a:r>
              <a:rPr lang="en-US" sz="1400" dirty="0">
                <a:latin typeface="Arial"/>
                <a:cs typeface="Arial"/>
              </a:rPr>
              <a:t>Which means that the company’s shares sell for 8 times earnings.</a:t>
            </a:r>
          </a:p>
          <a:p>
            <a:pPr lvl="0"/>
            <a:r>
              <a:rPr lang="en-US" sz="1400" dirty="0">
                <a:latin typeface="Arial"/>
                <a:cs typeface="Arial"/>
              </a:rPr>
              <a:t>It measures how much investors are willing to pay per dollar of current earnings.</a:t>
            </a:r>
          </a:p>
          <a:p>
            <a:pPr lvl="0"/>
            <a:r>
              <a:rPr lang="en-US" sz="1400" dirty="0">
                <a:latin typeface="Arial"/>
                <a:cs typeface="Arial"/>
              </a:rPr>
              <a:t>Higher PE s means that the firm has a significant prospects for future growth. </a:t>
            </a:r>
          </a:p>
          <a:p>
            <a:r>
              <a:rPr lang="en-US" sz="1400" dirty="0">
                <a:latin typeface="Arial"/>
                <a:cs typeface="Arial"/>
              </a:rPr>
              <a:t>Dividing the PE/ future earning growth </a:t>
            </a:r>
            <a:r>
              <a:rPr lang="en-US" sz="1400" dirty="0" smtClean="0">
                <a:latin typeface="Arial"/>
                <a:cs typeface="Arial"/>
              </a:rPr>
              <a:t>rate      100 ,  </a:t>
            </a:r>
            <a:r>
              <a:rPr lang="en-US" sz="1400" dirty="0">
                <a:latin typeface="Arial"/>
                <a:cs typeface="Arial"/>
              </a:rPr>
              <a:t>results in PEG ratio that shows weather PE ratio is high or low depending </a:t>
            </a:r>
          </a:p>
        </p:txBody>
      </p:sp>
      <p:sp>
        <p:nvSpPr>
          <p:cNvPr id="4" name="Rectangle 3"/>
          <p:cNvSpPr/>
          <p:nvPr/>
        </p:nvSpPr>
        <p:spPr>
          <a:xfrm>
            <a:off x="2483116" y="3039281"/>
            <a:ext cx="4181338" cy="45660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EPS= </a:t>
            </a:r>
            <a:r>
              <a:rPr lang="en-US" sz="1600" i="1" dirty="0" smtClean="0"/>
              <a:t>Net Income/  # of shares outstanding </a:t>
            </a:r>
            <a:endParaRPr lang="en-US" sz="1600" dirty="0"/>
          </a:p>
        </p:txBody>
      </p:sp>
      <p:sp>
        <p:nvSpPr>
          <p:cNvPr id="5" name="Rectangle 4"/>
          <p:cNvSpPr/>
          <p:nvPr/>
        </p:nvSpPr>
        <p:spPr>
          <a:xfrm>
            <a:off x="2768530" y="3881146"/>
            <a:ext cx="3895923" cy="5850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1600" dirty="0" smtClean="0"/>
              <a:t>PE =  </a:t>
            </a:r>
            <a:r>
              <a:rPr lang="en-US" sz="1600" i="1" dirty="0" smtClean="0"/>
              <a:t>Price per share/Earning per share</a:t>
            </a:r>
            <a:endParaRPr lang="en-US" sz="1600" dirty="0"/>
          </a:p>
        </p:txBody>
      </p:sp>
      <p:sp>
        <p:nvSpPr>
          <p:cNvPr id="6" name="Multiply 5"/>
          <p:cNvSpPr/>
          <p:nvPr/>
        </p:nvSpPr>
        <p:spPr>
          <a:xfrm>
            <a:off x="4195609" y="6072021"/>
            <a:ext cx="242602" cy="348994"/>
          </a:xfrm>
          <a:prstGeom prst="mathMultiply">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47321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28882"/>
          </a:xfrm>
        </p:spPr>
        <p:txBody>
          <a:bodyPr/>
          <a:lstStyle/>
          <a:p>
            <a:r>
              <a:rPr lang="en-US" sz="2800" dirty="0">
                <a:latin typeface="Arial"/>
                <a:cs typeface="Arial"/>
              </a:rPr>
              <a:t>5. Market Value Ratios</a:t>
            </a:r>
            <a:endParaRPr lang="en-US" sz="2800" dirty="0"/>
          </a:p>
        </p:txBody>
      </p:sp>
      <p:sp>
        <p:nvSpPr>
          <p:cNvPr id="3" name="Content Placeholder 2"/>
          <p:cNvSpPr>
            <a:spLocks noGrp="1"/>
          </p:cNvSpPr>
          <p:nvPr>
            <p:ph idx="1"/>
          </p:nvPr>
        </p:nvSpPr>
        <p:spPr>
          <a:xfrm>
            <a:off x="498474" y="1755078"/>
            <a:ext cx="7992638" cy="4342548"/>
          </a:xfrm>
        </p:spPr>
        <p:txBody>
          <a:bodyPr>
            <a:normAutofit fontScale="25000" lnSpcReduction="20000"/>
          </a:bodyPr>
          <a:lstStyle/>
          <a:p>
            <a:pPr marL="0" lvl="0" indent="0">
              <a:lnSpc>
                <a:spcPct val="80000"/>
              </a:lnSpc>
              <a:buNone/>
            </a:pPr>
            <a:r>
              <a:rPr lang="en-US" sz="5600" b="1" dirty="0" smtClean="0">
                <a:solidFill>
                  <a:srgbClr val="663366"/>
                </a:solidFill>
                <a:latin typeface="Arial"/>
                <a:cs typeface="Arial"/>
              </a:rPr>
              <a:t>C. Price </a:t>
            </a:r>
            <a:r>
              <a:rPr lang="en-US" sz="5600" b="1" dirty="0">
                <a:solidFill>
                  <a:srgbClr val="663366"/>
                </a:solidFill>
                <a:latin typeface="Arial"/>
                <a:cs typeface="Arial"/>
              </a:rPr>
              <a:t>sales </a:t>
            </a:r>
            <a:r>
              <a:rPr lang="en-US" sz="5600" b="1" dirty="0" smtClean="0">
                <a:solidFill>
                  <a:srgbClr val="663366"/>
                </a:solidFill>
                <a:latin typeface="Arial"/>
                <a:cs typeface="Arial"/>
              </a:rPr>
              <a:t>ratio             </a:t>
            </a:r>
          </a:p>
          <a:p>
            <a:pPr marL="0" lvl="0" indent="0">
              <a:lnSpc>
                <a:spcPct val="80000"/>
              </a:lnSpc>
              <a:buNone/>
            </a:pPr>
            <a:endParaRPr lang="en-US" sz="5600" dirty="0">
              <a:latin typeface="Arial"/>
              <a:cs typeface="Arial"/>
            </a:endParaRPr>
          </a:p>
          <a:p>
            <a:pPr marL="0" indent="0">
              <a:lnSpc>
                <a:spcPct val="80000"/>
              </a:lnSpc>
              <a:buNone/>
            </a:pPr>
            <a:r>
              <a:rPr lang="en-US" sz="5600" dirty="0" smtClean="0">
                <a:latin typeface="Arial"/>
                <a:cs typeface="Arial"/>
              </a:rPr>
              <a:t>   </a:t>
            </a:r>
            <a:r>
              <a:rPr lang="en-US" sz="5600" dirty="0">
                <a:latin typeface="Arial"/>
                <a:cs typeface="Arial"/>
              </a:rPr>
              <a:t>= $88/ ($2,311/33) = </a:t>
            </a:r>
            <a:r>
              <a:rPr lang="en-US" sz="5600" dirty="0" smtClean="0">
                <a:latin typeface="Arial"/>
                <a:cs typeface="Arial"/>
              </a:rPr>
              <a:t>1.26</a:t>
            </a:r>
            <a:endParaRPr lang="en-US" sz="5600" dirty="0">
              <a:latin typeface="Arial"/>
              <a:cs typeface="Arial"/>
            </a:endParaRPr>
          </a:p>
          <a:p>
            <a:r>
              <a:rPr lang="en-US" sz="5600" dirty="0">
                <a:latin typeface="Arial"/>
                <a:cs typeface="Arial"/>
              </a:rPr>
              <a:t>   This ratio was created because some starts up companies have negative earnings for some period of time so we replace the net income by sales </a:t>
            </a:r>
          </a:p>
          <a:p>
            <a:pPr marL="0" lvl="0" indent="0">
              <a:buNone/>
            </a:pPr>
            <a:r>
              <a:rPr lang="en-US" sz="5600" b="1" dirty="0" smtClean="0">
                <a:solidFill>
                  <a:srgbClr val="663366"/>
                </a:solidFill>
                <a:latin typeface="Arial"/>
                <a:cs typeface="Arial"/>
              </a:rPr>
              <a:t>D. Market </a:t>
            </a:r>
            <a:r>
              <a:rPr lang="en-US" sz="5600" b="1" dirty="0">
                <a:solidFill>
                  <a:srgbClr val="663366"/>
                </a:solidFill>
                <a:latin typeface="Arial"/>
                <a:cs typeface="Arial"/>
              </a:rPr>
              <a:t>to Book Ratio </a:t>
            </a:r>
            <a:r>
              <a:rPr lang="en-US" sz="5600" b="1" dirty="0" smtClean="0">
                <a:solidFill>
                  <a:srgbClr val="663366"/>
                </a:solidFill>
                <a:latin typeface="Arial"/>
                <a:cs typeface="Arial"/>
              </a:rPr>
              <a:t>  </a:t>
            </a:r>
            <a:endParaRPr lang="en-US" sz="5600" dirty="0" smtClean="0">
              <a:latin typeface="Arial"/>
              <a:cs typeface="Arial"/>
            </a:endParaRPr>
          </a:p>
          <a:p>
            <a:pPr marL="0" indent="0">
              <a:buNone/>
            </a:pPr>
            <a:r>
              <a:rPr lang="en-US" sz="5600" dirty="0" smtClean="0">
                <a:latin typeface="Arial"/>
                <a:cs typeface="Arial"/>
              </a:rPr>
              <a:t>    = $88/ (2,591/33) = 1.12 times</a:t>
            </a:r>
            <a:endParaRPr lang="en-US" sz="5600" dirty="0">
              <a:latin typeface="Arial"/>
              <a:cs typeface="Arial"/>
            </a:endParaRPr>
          </a:p>
          <a:p>
            <a:pPr marL="0" lvl="0" indent="0">
              <a:buNone/>
            </a:pPr>
            <a:r>
              <a:rPr lang="en-US" sz="5600" b="1" dirty="0" smtClean="0">
                <a:solidFill>
                  <a:srgbClr val="663366"/>
                </a:solidFill>
                <a:latin typeface="Arial"/>
                <a:cs typeface="Arial"/>
              </a:rPr>
              <a:t>E. book </a:t>
            </a:r>
            <a:r>
              <a:rPr lang="en-US" sz="5600" b="1" dirty="0">
                <a:solidFill>
                  <a:srgbClr val="663366"/>
                </a:solidFill>
                <a:latin typeface="Arial"/>
                <a:cs typeface="Arial"/>
              </a:rPr>
              <a:t>value per share </a:t>
            </a:r>
            <a:r>
              <a:rPr lang="en-US" sz="5600" dirty="0" smtClean="0">
                <a:latin typeface="Arial"/>
                <a:cs typeface="Arial"/>
              </a:rPr>
              <a:t>      </a:t>
            </a:r>
          </a:p>
          <a:p>
            <a:pPr marL="0" lvl="0" indent="0">
              <a:buNone/>
            </a:pPr>
            <a:endParaRPr lang="en-US" sz="5600" dirty="0" smtClean="0">
              <a:latin typeface="Arial"/>
              <a:cs typeface="Arial"/>
            </a:endParaRPr>
          </a:p>
          <a:p>
            <a:r>
              <a:rPr lang="en-US" sz="5600" dirty="0"/>
              <a:t> </a:t>
            </a:r>
            <a:r>
              <a:rPr lang="en-US" sz="5600" dirty="0" smtClean="0">
                <a:latin typeface="Arial"/>
                <a:cs typeface="Arial"/>
              </a:rPr>
              <a:t>This </a:t>
            </a:r>
            <a:r>
              <a:rPr lang="en-US" sz="5600" dirty="0">
                <a:latin typeface="Arial"/>
                <a:cs typeface="Arial"/>
              </a:rPr>
              <a:t>ratio compares the market value of the firm’s investments to their cost.</a:t>
            </a:r>
          </a:p>
          <a:p>
            <a:pPr lvl="0"/>
            <a:r>
              <a:rPr lang="en-US" sz="5600" dirty="0">
                <a:latin typeface="Arial"/>
                <a:cs typeface="Arial"/>
              </a:rPr>
              <a:t>Book value is a historical cost.</a:t>
            </a:r>
          </a:p>
          <a:p>
            <a:pPr marL="0" indent="0">
              <a:buNone/>
            </a:pPr>
            <a:endParaRPr lang="en-US" sz="4800" dirty="0"/>
          </a:p>
        </p:txBody>
      </p:sp>
      <p:sp>
        <p:nvSpPr>
          <p:cNvPr id="4" name="Rectangle 3"/>
          <p:cNvSpPr/>
          <p:nvPr/>
        </p:nvSpPr>
        <p:spPr>
          <a:xfrm>
            <a:off x="2711447" y="1755078"/>
            <a:ext cx="5066125" cy="4708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latin typeface="Arial"/>
                <a:cs typeface="Arial"/>
              </a:rPr>
              <a:t>Price sales ratio= price per share/sales per share</a:t>
            </a:r>
            <a:endParaRPr lang="en-US" sz="1600" dirty="0">
              <a:latin typeface="Arial"/>
              <a:cs typeface="Arial"/>
            </a:endParaRPr>
          </a:p>
        </p:txBody>
      </p:sp>
      <p:sp>
        <p:nvSpPr>
          <p:cNvPr id="5" name="Rectangle 4"/>
          <p:cNvSpPr/>
          <p:nvPr/>
        </p:nvSpPr>
        <p:spPr>
          <a:xfrm>
            <a:off x="3239466" y="3538692"/>
            <a:ext cx="4538106" cy="45660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1600" dirty="0">
                <a:latin typeface="Arial"/>
                <a:cs typeface="Arial"/>
              </a:rPr>
              <a:t> </a:t>
            </a:r>
            <a:r>
              <a:rPr lang="en-US" sz="1600" dirty="0" smtClean="0">
                <a:latin typeface="Arial"/>
                <a:cs typeface="Arial"/>
              </a:rPr>
              <a:t>   </a:t>
            </a:r>
            <a:r>
              <a:rPr lang="en-US" sz="1600" i="1" dirty="0" smtClean="0">
                <a:latin typeface="Arial"/>
                <a:cs typeface="Arial"/>
              </a:rPr>
              <a:t>Market value per share/Book value per share</a:t>
            </a:r>
            <a:endParaRPr lang="en-US" sz="1600" dirty="0">
              <a:latin typeface="Arial"/>
              <a:cs typeface="Arial"/>
            </a:endParaRPr>
          </a:p>
        </p:txBody>
      </p:sp>
      <p:sp>
        <p:nvSpPr>
          <p:cNvPr id="6" name="Rectangle 5"/>
          <p:cNvSpPr/>
          <p:nvPr/>
        </p:nvSpPr>
        <p:spPr>
          <a:xfrm>
            <a:off x="2711447" y="4466172"/>
            <a:ext cx="5451437" cy="5850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1400" dirty="0" smtClean="0">
                <a:latin typeface="Arial"/>
                <a:cs typeface="Arial"/>
              </a:rPr>
              <a:t>Book value per share= total equity / number of shares outstanding</a:t>
            </a:r>
            <a:endParaRPr lang="en-US" sz="1400" dirty="0">
              <a:latin typeface="Arial"/>
              <a:cs typeface="Arial"/>
            </a:endParaRPr>
          </a:p>
        </p:txBody>
      </p:sp>
    </p:spTree>
    <p:extLst>
      <p:ext uri="{BB962C8B-B14F-4D97-AF65-F5344CB8AC3E}">
        <p14:creationId xmlns:p14="http://schemas.microsoft.com/office/powerpoint/2010/main" val="40632292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7420"/>
          </a:xfrm>
        </p:spPr>
        <p:txBody>
          <a:bodyPr/>
          <a:lstStyle/>
          <a:p>
            <a:r>
              <a:rPr lang="en-US" sz="3200" dirty="0">
                <a:latin typeface="Arial"/>
                <a:cs typeface="Arial"/>
              </a:rPr>
              <a:t>THE DU PONT IDENTITY </a:t>
            </a:r>
            <a:br>
              <a:rPr lang="en-US" sz="3200" dirty="0">
                <a:latin typeface="Arial"/>
                <a:cs typeface="Arial"/>
              </a:rPr>
            </a:br>
            <a:endParaRPr lang="en-US" sz="3200" dirty="0">
              <a:latin typeface="Arial"/>
              <a:cs typeface="Arial"/>
            </a:endParaRPr>
          </a:p>
        </p:txBody>
      </p:sp>
      <p:sp>
        <p:nvSpPr>
          <p:cNvPr id="3" name="Content Placeholder 2"/>
          <p:cNvSpPr>
            <a:spLocks noGrp="1"/>
          </p:cNvSpPr>
          <p:nvPr>
            <p:ph idx="1"/>
          </p:nvPr>
        </p:nvSpPr>
        <p:spPr>
          <a:xfrm>
            <a:off x="285416" y="1412623"/>
            <a:ext cx="8062988" cy="5108274"/>
          </a:xfrm>
        </p:spPr>
        <p:txBody>
          <a:bodyPr>
            <a:normAutofit/>
          </a:bodyPr>
          <a:lstStyle/>
          <a:p>
            <a:r>
              <a:rPr lang="en-US" sz="1800" dirty="0" smtClean="0">
                <a:latin typeface="Arial"/>
                <a:cs typeface="Arial"/>
              </a:rPr>
              <a:t>ROE = </a:t>
            </a:r>
            <a:r>
              <a:rPr lang="en-US" sz="1800" i="1" dirty="0" smtClean="0">
                <a:latin typeface="Arial"/>
                <a:cs typeface="Arial"/>
              </a:rPr>
              <a:t>Net Income/ Total Equity </a:t>
            </a:r>
            <a:endParaRPr lang="en-US" sz="1800" dirty="0" smtClean="0">
              <a:latin typeface="Arial"/>
              <a:cs typeface="Arial"/>
            </a:endParaRPr>
          </a:p>
          <a:p>
            <a:r>
              <a:rPr lang="en-US" sz="1800" dirty="0" smtClean="0">
                <a:latin typeface="Arial"/>
                <a:cs typeface="Arial"/>
              </a:rPr>
              <a:t>ROE </a:t>
            </a:r>
            <a:r>
              <a:rPr lang="en-US" sz="1800" dirty="0">
                <a:latin typeface="Arial"/>
                <a:cs typeface="Arial"/>
              </a:rPr>
              <a:t>= </a:t>
            </a:r>
            <a:r>
              <a:rPr lang="en-US" sz="1800" i="1" dirty="0" smtClean="0">
                <a:solidFill>
                  <a:schemeClr val="accent1"/>
                </a:solidFill>
                <a:latin typeface="Arial"/>
                <a:cs typeface="Arial"/>
              </a:rPr>
              <a:t>Net Income/ </a:t>
            </a:r>
            <a:r>
              <a:rPr lang="en-US" sz="1800" i="1" dirty="0">
                <a:solidFill>
                  <a:schemeClr val="accent1"/>
                </a:solidFill>
                <a:latin typeface="Arial"/>
                <a:cs typeface="Arial"/>
              </a:rPr>
              <a:t>Total Equity   </a:t>
            </a:r>
            <a:r>
              <a:rPr lang="en-US" sz="1800" i="1" dirty="0">
                <a:latin typeface="Arial"/>
                <a:cs typeface="Arial"/>
              </a:rPr>
              <a:t>× </a:t>
            </a:r>
            <a:r>
              <a:rPr lang="en-US" sz="1800" dirty="0">
                <a:latin typeface="Arial"/>
                <a:cs typeface="Arial"/>
              </a:rPr>
              <a:t> </a:t>
            </a:r>
            <a:r>
              <a:rPr lang="en-US" sz="1800" dirty="0" smtClean="0">
                <a:latin typeface="Arial"/>
                <a:cs typeface="Arial"/>
              </a:rPr>
              <a:t> </a:t>
            </a:r>
            <a:r>
              <a:rPr lang="en-US" sz="1800" i="1" dirty="0" smtClean="0">
                <a:solidFill>
                  <a:schemeClr val="accent5"/>
                </a:solidFill>
                <a:latin typeface="Arial"/>
                <a:cs typeface="Arial"/>
              </a:rPr>
              <a:t>Assets /Assets </a:t>
            </a:r>
            <a:endParaRPr lang="en-US" sz="1800" dirty="0">
              <a:solidFill>
                <a:schemeClr val="accent5"/>
              </a:solidFill>
              <a:latin typeface="Arial"/>
              <a:cs typeface="Arial"/>
            </a:endParaRPr>
          </a:p>
          <a:p>
            <a:pPr marL="0" indent="0">
              <a:buNone/>
            </a:pPr>
            <a:r>
              <a:rPr lang="en-US" sz="1800" dirty="0">
                <a:latin typeface="Arial"/>
                <a:cs typeface="Arial"/>
              </a:rPr>
              <a:t> </a:t>
            </a:r>
            <a:r>
              <a:rPr lang="en-US" sz="1800" dirty="0" smtClean="0">
                <a:latin typeface="Arial"/>
                <a:cs typeface="Arial"/>
              </a:rPr>
              <a:t>            </a:t>
            </a:r>
            <a:r>
              <a:rPr lang="en-US" sz="1800" dirty="0">
                <a:latin typeface="Arial"/>
                <a:cs typeface="Arial"/>
              </a:rPr>
              <a:t>ROE           </a:t>
            </a:r>
            <a:r>
              <a:rPr lang="en-US" sz="1800" dirty="0">
                <a:solidFill>
                  <a:schemeClr val="accent1"/>
                </a:solidFill>
                <a:latin typeface="Arial"/>
                <a:cs typeface="Arial"/>
              </a:rPr>
              <a:t>=  </a:t>
            </a:r>
            <a:r>
              <a:rPr lang="en-US" sz="1800" i="1" dirty="0">
                <a:solidFill>
                  <a:schemeClr val="accent1"/>
                </a:solidFill>
                <a:latin typeface="Arial"/>
                <a:cs typeface="Arial"/>
              </a:rPr>
              <a:t>Net </a:t>
            </a:r>
            <a:r>
              <a:rPr lang="en-US" sz="1800" i="1" dirty="0" smtClean="0">
                <a:solidFill>
                  <a:schemeClr val="accent1"/>
                </a:solidFill>
                <a:latin typeface="Arial"/>
                <a:cs typeface="Arial"/>
              </a:rPr>
              <a:t>Income/ </a:t>
            </a:r>
            <a:r>
              <a:rPr lang="en-US" sz="1800" i="1" dirty="0">
                <a:solidFill>
                  <a:schemeClr val="accent5"/>
                </a:solidFill>
                <a:latin typeface="Arial"/>
                <a:cs typeface="Arial"/>
              </a:rPr>
              <a:t>Assets</a:t>
            </a:r>
            <a:r>
              <a:rPr lang="en-US" sz="1800" dirty="0">
                <a:latin typeface="Arial"/>
                <a:cs typeface="Arial"/>
              </a:rPr>
              <a:t>      </a:t>
            </a:r>
            <a:r>
              <a:rPr lang="en-US" sz="1800" i="1" dirty="0">
                <a:latin typeface="Arial"/>
                <a:cs typeface="Arial"/>
              </a:rPr>
              <a:t>×</a:t>
            </a:r>
            <a:r>
              <a:rPr lang="en-US" sz="1800" dirty="0">
                <a:latin typeface="Arial"/>
                <a:cs typeface="Arial"/>
              </a:rPr>
              <a:t>  </a:t>
            </a:r>
            <a:r>
              <a:rPr lang="en-US" sz="1800" i="1" dirty="0">
                <a:solidFill>
                  <a:srgbClr val="F7901E"/>
                </a:solidFill>
                <a:latin typeface="Arial"/>
                <a:cs typeface="Arial"/>
              </a:rPr>
              <a:t>Assets</a:t>
            </a:r>
            <a:r>
              <a:rPr lang="en-US" sz="1800" i="1" dirty="0">
                <a:latin typeface="Arial"/>
                <a:cs typeface="Arial"/>
              </a:rPr>
              <a:t> </a:t>
            </a:r>
            <a:r>
              <a:rPr lang="en-US" sz="1800" i="1" dirty="0" smtClean="0">
                <a:latin typeface="Arial"/>
                <a:cs typeface="Arial"/>
              </a:rPr>
              <a:t>/</a:t>
            </a:r>
            <a:r>
              <a:rPr lang="en-US" sz="1800" i="1" dirty="0" smtClean="0">
                <a:solidFill>
                  <a:schemeClr val="accent1"/>
                </a:solidFill>
                <a:latin typeface="Arial"/>
                <a:cs typeface="Arial"/>
              </a:rPr>
              <a:t>Total </a:t>
            </a:r>
            <a:r>
              <a:rPr lang="en-US" sz="1800" i="1" dirty="0">
                <a:solidFill>
                  <a:schemeClr val="accent1"/>
                </a:solidFill>
                <a:latin typeface="Arial"/>
                <a:cs typeface="Arial"/>
              </a:rPr>
              <a:t>Equity  </a:t>
            </a:r>
            <a:endParaRPr lang="en-US" sz="1800" i="1" dirty="0" smtClean="0">
              <a:solidFill>
                <a:schemeClr val="accent1"/>
              </a:solidFill>
              <a:latin typeface="Arial"/>
              <a:cs typeface="Arial"/>
            </a:endParaRPr>
          </a:p>
          <a:p>
            <a:pPr marL="0" indent="0">
              <a:buNone/>
            </a:pPr>
            <a:endParaRPr lang="en-US" dirty="0" smtClean="0">
              <a:latin typeface="Arial"/>
              <a:cs typeface="Arial"/>
            </a:endParaRPr>
          </a:p>
          <a:p>
            <a:pPr marL="0" indent="0">
              <a:buNone/>
            </a:pPr>
            <a:r>
              <a:rPr lang="en-US" dirty="0" smtClean="0">
                <a:latin typeface="Arial"/>
                <a:cs typeface="Arial"/>
              </a:rPr>
              <a:t>                         </a:t>
            </a:r>
            <a:r>
              <a:rPr lang="en-US" dirty="0">
                <a:latin typeface="Arial"/>
                <a:cs typeface="Arial"/>
              </a:rPr>
              <a:t>ROE     </a:t>
            </a:r>
            <a:r>
              <a:rPr lang="en-US" dirty="0" smtClean="0">
                <a:latin typeface="Arial"/>
                <a:cs typeface="Arial"/>
              </a:rPr>
              <a:t>   </a:t>
            </a:r>
            <a:r>
              <a:rPr lang="en-US" dirty="0">
                <a:latin typeface="Arial"/>
                <a:cs typeface="Arial"/>
              </a:rPr>
              <a:t>=   </a:t>
            </a:r>
            <a:r>
              <a:rPr lang="en-US" dirty="0" smtClean="0">
                <a:latin typeface="Arial"/>
                <a:cs typeface="Arial"/>
              </a:rPr>
              <a:t>     </a:t>
            </a:r>
            <a:r>
              <a:rPr lang="en-US" dirty="0">
                <a:latin typeface="Arial"/>
                <a:cs typeface="Arial"/>
              </a:rPr>
              <a:t>ROA  </a:t>
            </a:r>
            <a:r>
              <a:rPr lang="en-US" dirty="0" smtClean="0">
                <a:latin typeface="Arial"/>
                <a:cs typeface="Arial"/>
              </a:rPr>
              <a:t>  </a:t>
            </a:r>
            <a:r>
              <a:rPr lang="en-US" i="1" dirty="0">
                <a:latin typeface="Arial"/>
                <a:cs typeface="Arial"/>
              </a:rPr>
              <a:t>×</a:t>
            </a:r>
            <a:r>
              <a:rPr lang="en-US" dirty="0">
                <a:latin typeface="Arial"/>
                <a:cs typeface="Arial"/>
              </a:rPr>
              <a:t> (1 + Debt-Equity ratio</a:t>
            </a:r>
            <a:r>
              <a:rPr lang="en-US" dirty="0" smtClean="0">
                <a:latin typeface="Arial"/>
                <a:cs typeface="Arial"/>
              </a:rPr>
              <a:t>)</a:t>
            </a:r>
          </a:p>
          <a:p>
            <a:pPr marL="0" indent="0">
              <a:buNone/>
            </a:pPr>
            <a:r>
              <a:rPr lang="en-US" dirty="0" smtClean="0">
                <a:latin typeface="Arial"/>
                <a:cs typeface="Arial"/>
              </a:rPr>
              <a:t>ROE </a:t>
            </a:r>
            <a:r>
              <a:rPr lang="en-US" dirty="0">
                <a:latin typeface="Arial"/>
                <a:cs typeface="Arial"/>
              </a:rPr>
              <a:t>= </a:t>
            </a:r>
            <a:r>
              <a:rPr lang="en-US" i="1" dirty="0" smtClean="0">
                <a:solidFill>
                  <a:schemeClr val="accent5"/>
                </a:solidFill>
                <a:latin typeface="Arial"/>
                <a:cs typeface="Arial"/>
              </a:rPr>
              <a:t>Sales </a:t>
            </a:r>
            <a:r>
              <a:rPr lang="en-US" i="1" dirty="0">
                <a:solidFill>
                  <a:schemeClr val="accent5"/>
                </a:solidFill>
                <a:latin typeface="Arial"/>
                <a:cs typeface="Arial"/>
              </a:rPr>
              <a:t>Sales</a:t>
            </a:r>
            <a:r>
              <a:rPr lang="en-US" dirty="0">
                <a:solidFill>
                  <a:schemeClr val="accent5"/>
                </a:solidFill>
                <a:latin typeface="Arial"/>
                <a:cs typeface="Arial"/>
              </a:rPr>
              <a:t> </a:t>
            </a:r>
            <a:r>
              <a:rPr lang="en-US" i="1" dirty="0">
                <a:solidFill>
                  <a:schemeClr val="accent5"/>
                </a:solidFill>
                <a:latin typeface="Arial"/>
                <a:cs typeface="Arial"/>
              </a:rPr>
              <a:t>  </a:t>
            </a:r>
            <a:r>
              <a:rPr lang="en-US" i="1" dirty="0">
                <a:latin typeface="Arial"/>
                <a:cs typeface="Arial"/>
              </a:rPr>
              <a:t>×</a:t>
            </a:r>
            <a:r>
              <a:rPr lang="en-US" dirty="0">
                <a:latin typeface="Arial"/>
                <a:cs typeface="Arial"/>
              </a:rPr>
              <a:t>  </a:t>
            </a:r>
            <a:r>
              <a:rPr lang="en-US" i="1" dirty="0">
                <a:latin typeface="Arial"/>
                <a:cs typeface="Arial"/>
              </a:rPr>
              <a:t>Net </a:t>
            </a:r>
            <a:r>
              <a:rPr lang="en-US" i="1" dirty="0" smtClean="0">
                <a:latin typeface="Arial"/>
                <a:cs typeface="Arial"/>
              </a:rPr>
              <a:t>Income/ </a:t>
            </a:r>
            <a:r>
              <a:rPr lang="en-US" i="1" dirty="0">
                <a:latin typeface="Arial"/>
                <a:cs typeface="Arial"/>
              </a:rPr>
              <a:t>Assets</a:t>
            </a:r>
            <a:r>
              <a:rPr lang="en-US" dirty="0">
                <a:latin typeface="Arial"/>
                <a:cs typeface="Arial"/>
              </a:rPr>
              <a:t> </a:t>
            </a:r>
            <a:r>
              <a:rPr lang="en-US" dirty="0" smtClean="0">
                <a:latin typeface="Arial"/>
                <a:cs typeface="Arial"/>
              </a:rPr>
              <a:t>  </a:t>
            </a:r>
            <a:r>
              <a:rPr lang="en-US" i="1" dirty="0">
                <a:latin typeface="Arial"/>
                <a:cs typeface="Arial"/>
              </a:rPr>
              <a:t>×</a:t>
            </a:r>
            <a:r>
              <a:rPr lang="en-US" dirty="0">
                <a:latin typeface="Arial"/>
                <a:cs typeface="Arial"/>
              </a:rPr>
              <a:t> </a:t>
            </a:r>
            <a:r>
              <a:rPr lang="en-US" dirty="0" smtClean="0">
                <a:latin typeface="Arial"/>
                <a:cs typeface="Arial"/>
              </a:rPr>
              <a:t> </a:t>
            </a:r>
            <a:r>
              <a:rPr lang="en-US" i="1" dirty="0" smtClean="0">
                <a:latin typeface="Arial"/>
                <a:cs typeface="Arial"/>
              </a:rPr>
              <a:t>Assets /Total </a:t>
            </a:r>
            <a:r>
              <a:rPr lang="en-US" i="1" dirty="0">
                <a:latin typeface="Arial"/>
                <a:cs typeface="Arial"/>
              </a:rPr>
              <a:t>Equity  </a:t>
            </a:r>
            <a:endParaRPr lang="en-US" dirty="0">
              <a:latin typeface="Arial"/>
              <a:cs typeface="Arial"/>
            </a:endParaRPr>
          </a:p>
          <a:p>
            <a:pPr marL="0" indent="0">
              <a:buNone/>
            </a:pPr>
            <a:endParaRPr lang="en-US" dirty="0"/>
          </a:p>
          <a:p>
            <a:pPr marL="0" indent="0">
              <a:buNone/>
            </a:pPr>
            <a:endParaRPr lang="en-US" dirty="0" smtClean="0"/>
          </a:p>
          <a:p>
            <a:pPr marL="0" indent="0">
              <a:buNone/>
            </a:pPr>
            <a:endParaRPr lang="en-US" dirty="0"/>
          </a:p>
          <a:p>
            <a:endParaRPr lang="en-US" dirty="0" smtClean="0"/>
          </a:p>
          <a:p>
            <a:endParaRPr lang="en-US" dirty="0"/>
          </a:p>
        </p:txBody>
      </p:sp>
      <p:sp>
        <p:nvSpPr>
          <p:cNvPr id="5" name="Rectangle 4"/>
          <p:cNvSpPr/>
          <p:nvPr/>
        </p:nvSpPr>
        <p:spPr>
          <a:xfrm>
            <a:off x="1598327" y="2996473"/>
            <a:ext cx="6065080" cy="5707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latin typeface="Arial"/>
                <a:cs typeface="Arial"/>
              </a:rPr>
              <a:t> ROE</a:t>
            </a:r>
            <a:r>
              <a:rPr lang="en-US" sz="1600" dirty="0" smtClean="0">
                <a:latin typeface="Arial"/>
                <a:cs typeface="Arial"/>
              </a:rPr>
              <a:t>          =         </a:t>
            </a:r>
            <a:r>
              <a:rPr lang="en-US" sz="1600" b="1" dirty="0" smtClean="0">
                <a:latin typeface="Arial"/>
                <a:cs typeface="Arial"/>
              </a:rPr>
              <a:t> ROA</a:t>
            </a:r>
            <a:r>
              <a:rPr lang="en-US" sz="1600" dirty="0" smtClean="0">
                <a:latin typeface="Arial"/>
                <a:cs typeface="Arial"/>
              </a:rPr>
              <a:t>        </a:t>
            </a:r>
            <a:r>
              <a:rPr lang="en-US" sz="1600" i="1" dirty="0" smtClean="0">
                <a:latin typeface="Arial"/>
                <a:cs typeface="Arial"/>
              </a:rPr>
              <a:t>×</a:t>
            </a:r>
            <a:r>
              <a:rPr lang="en-US" sz="1600" dirty="0" smtClean="0">
                <a:latin typeface="Arial"/>
                <a:cs typeface="Arial"/>
              </a:rPr>
              <a:t>        Equity Multiplier </a:t>
            </a:r>
            <a:endParaRPr lang="en-US" sz="1600" dirty="0">
              <a:latin typeface="Arial"/>
              <a:cs typeface="Arial"/>
            </a:endParaRPr>
          </a:p>
        </p:txBody>
      </p:sp>
      <p:sp>
        <p:nvSpPr>
          <p:cNvPr id="6" name="Rectangle 5"/>
          <p:cNvSpPr/>
          <p:nvPr/>
        </p:nvSpPr>
        <p:spPr>
          <a:xfrm>
            <a:off x="285416" y="4665938"/>
            <a:ext cx="7377991" cy="5850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smtClean="0">
                <a:latin typeface="Arial"/>
                <a:cs typeface="Arial"/>
              </a:rPr>
              <a:t>ROE = (</a:t>
            </a:r>
            <a:r>
              <a:rPr lang="en-US" i="1" dirty="0" smtClean="0">
                <a:latin typeface="Arial"/>
                <a:cs typeface="Arial"/>
              </a:rPr>
              <a:t>Net Income/ </a:t>
            </a:r>
            <a:r>
              <a:rPr lang="en-US" i="1" dirty="0" smtClean="0">
                <a:solidFill>
                  <a:srgbClr val="F7901E"/>
                </a:solidFill>
                <a:latin typeface="Arial"/>
                <a:cs typeface="Arial"/>
              </a:rPr>
              <a:t>Sales)</a:t>
            </a:r>
            <a:r>
              <a:rPr lang="en-US" i="1" dirty="0" smtClean="0">
                <a:latin typeface="Arial"/>
                <a:cs typeface="Arial"/>
              </a:rPr>
              <a:t>×(</a:t>
            </a:r>
            <a:r>
              <a:rPr lang="en-US" dirty="0" smtClean="0">
                <a:latin typeface="Arial"/>
                <a:cs typeface="Arial"/>
              </a:rPr>
              <a:t> </a:t>
            </a:r>
            <a:r>
              <a:rPr lang="en-US" i="1" dirty="0" smtClean="0">
                <a:solidFill>
                  <a:srgbClr val="F7901E"/>
                </a:solidFill>
                <a:latin typeface="Arial"/>
                <a:cs typeface="Arial"/>
              </a:rPr>
              <a:t>Sales</a:t>
            </a:r>
            <a:r>
              <a:rPr lang="en-US" i="1" dirty="0" smtClean="0">
                <a:solidFill>
                  <a:schemeClr val="tx1"/>
                </a:solidFill>
                <a:latin typeface="Arial"/>
                <a:cs typeface="Arial"/>
              </a:rPr>
              <a:t> / </a:t>
            </a:r>
            <a:r>
              <a:rPr lang="en-US" i="1" dirty="0" smtClean="0">
                <a:latin typeface="Arial"/>
                <a:cs typeface="Arial"/>
              </a:rPr>
              <a:t>Assets)</a:t>
            </a:r>
            <a:r>
              <a:rPr lang="en-US" dirty="0" smtClean="0">
                <a:latin typeface="Arial"/>
                <a:cs typeface="Arial"/>
              </a:rPr>
              <a:t> </a:t>
            </a:r>
            <a:r>
              <a:rPr lang="en-US" i="1" dirty="0" smtClean="0">
                <a:latin typeface="Arial"/>
                <a:cs typeface="Arial"/>
              </a:rPr>
              <a:t>×(</a:t>
            </a:r>
            <a:r>
              <a:rPr lang="en-US" dirty="0" smtClean="0">
                <a:latin typeface="Arial"/>
                <a:cs typeface="Arial"/>
              </a:rPr>
              <a:t> </a:t>
            </a:r>
            <a:r>
              <a:rPr lang="en-US" i="1" dirty="0" smtClean="0">
                <a:latin typeface="Arial"/>
                <a:cs typeface="Arial"/>
              </a:rPr>
              <a:t>Assets Total Equity)              </a:t>
            </a:r>
            <a:endParaRPr lang="en-US" dirty="0">
              <a:latin typeface="Arial"/>
              <a:cs typeface="Arial"/>
            </a:endParaRPr>
          </a:p>
        </p:txBody>
      </p:sp>
      <p:sp>
        <p:nvSpPr>
          <p:cNvPr id="7" name="Rectangle 6"/>
          <p:cNvSpPr/>
          <p:nvPr/>
        </p:nvSpPr>
        <p:spPr>
          <a:xfrm>
            <a:off x="370037" y="5436458"/>
            <a:ext cx="7279099" cy="79905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b="1" dirty="0" smtClean="0">
                <a:latin typeface="Arial"/>
                <a:cs typeface="Arial"/>
              </a:rPr>
              <a:t>ROE = Profit margin  </a:t>
            </a:r>
            <a:r>
              <a:rPr lang="en-US" b="1" i="1" dirty="0" smtClean="0">
                <a:latin typeface="Arial"/>
                <a:cs typeface="Arial"/>
              </a:rPr>
              <a:t>×</a:t>
            </a:r>
            <a:r>
              <a:rPr lang="en-US" b="1" dirty="0" smtClean="0">
                <a:latin typeface="Arial"/>
                <a:cs typeface="Arial"/>
              </a:rPr>
              <a:t>  Total assets turnover </a:t>
            </a:r>
            <a:r>
              <a:rPr lang="en-US" b="1" i="1" dirty="0" smtClean="0">
                <a:latin typeface="Arial"/>
                <a:cs typeface="Arial"/>
              </a:rPr>
              <a:t>×</a:t>
            </a:r>
            <a:r>
              <a:rPr lang="en-US" b="1" dirty="0" smtClean="0">
                <a:latin typeface="Arial"/>
                <a:cs typeface="Arial"/>
              </a:rPr>
              <a:t> Equity multiplier </a:t>
            </a:r>
            <a:endParaRPr lang="en-US" b="1" dirty="0">
              <a:latin typeface="Arial"/>
              <a:cs typeface="Arial"/>
            </a:endParaRPr>
          </a:p>
        </p:txBody>
      </p:sp>
    </p:spTree>
    <p:extLst>
      <p:ext uri="{BB962C8B-B14F-4D97-AF65-F5344CB8AC3E}">
        <p14:creationId xmlns:p14="http://schemas.microsoft.com/office/powerpoint/2010/main" val="39124433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00109"/>
          </a:xfrm>
        </p:spPr>
        <p:txBody>
          <a:bodyPr/>
          <a:lstStyle/>
          <a:p>
            <a:r>
              <a:rPr lang="en-US" dirty="0">
                <a:latin typeface="Arial"/>
                <a:cs typeface="Arial"/>
              </a:rPr>
              <a:t>THE DU PONT IDENTITY </a:t>
            </a:r>
            <a:br>
              <a:rPr lang="en-US" dirty="0">
                <a:latin typeface="Arial"/>
                <a:cs typeface="Arial"/>
              </a:rPr>
            </a:br>
            <a:endParaRPr lang="en-US" dirty="0"/>
          </a:p>
        </p:txBody>
      </p:sp>
      <p:sp>
        <p:nvSpPr>
          <p:cNvPr id="3" name="Content Placeholder 2"/>
          <p:cNvSpPr>
            <a:spLocks noGrp="1"/>
          </p:cNvSpPr>
          <p:nvPr>
            <p:ph idx="1"/>
          </p:nvPr>
        </p:nvSpPr>
        <p:spPr/>
        <p:txBody>
          <a:bodyPr>
            <a:normAutofit/>
          </a:bodyPr>
          <a:lstStyle/>
          <a:p>
            <a:r>
              <a:rPr lang="en-US" b="1" dirty="0">
                <a:solidFill>
                  <a:schemeClr val="accent1"/>
                </a:solidFill>
                <a:latin typeface="Arial"/>
                <a:cs typeface="Arial"/>
              </a:rPr>
              <a:t>Du Pont identity tells us that ROE is effected by three things:</a:t>
            </a:r>
            <a:endParaRPr lang="en-US" dirty="0">
              <a:solidFill>
                <a:schemeClr val="accent1"/>
              </a:solidFill>
              <a:latin typeface="Arial"/>
              <a:cs typeface="Arial"/>
            </a:endParaRPr>
          </a:p>
          <a:p>
            <a:pPr marL="457200" lvl="0" indent="-457200">
              <a:buFont typeface="+mj-lt"/>
              <a:buAutoNum type="arabicPeriod"/>
            </a:pPr>
            <a:r>
              <a:rPr lang="en-US" dirty="0">
                <a:latin typeface="Arial"/>
                <a:cs typeface="Arial"/>
              </a:rPr>
              <a:t>Operating activity and its measured by the profit margin.</a:t>
            </a:r>
          </a:p>
          <a:p>
            <a:pPr marL="457200" lvl="0" indent="-457200">
              <a:buFont typeface="+mj-lt"/>
              <a:buAutoNum type="arabicPeriod"/>
            </a:pPr>
            <a:r>
              <a:rPr lang="en-US" dirty="0">
                <a:latin typeface="Arial"/>
                <a:cs typeface="Arial"/>
              </a:rPr>
              <a:t>Asset use efficiency as measured by the total assets turnover.</a:t>
            </a:r>
          </a:p>
          <a:p>
            <a:pPr marL="457200" lvl="0" indent="-457200">
              <a:buFont typeface="+mj-lt"/>
              <a:buAutoNum type="arabicPeriod"/>
            </a:pPr>
            <a:r>
              <a:rPr lang="en-US" dirty="0">
                <a:latin typeface="Arial"/>
                <a:cs typeface="Arial"/>
              </a:rPr>
              <a:t>Financial leverage as measured by the equity multiplier</a:t>
            </a:r>
            <a:r>
              <a:rPr lang="en-US" dirty="0" smtClean="0">
                <a:latin typeface="Arial"/>
                <a:cs typeface="Arial"/>
              </a:rPr>
              <a:t>.</a:t>
            </a:r>
            <a:endParaRPr lang="en-US" dirty="0">
              <a:latin typeface="Arial"/>
              <a:cs typeface="Arial"/>
            </a:endParaRPr>
          </a:p>
          <a:p>
            <a:pPr marL="0" lvl="0" indent="0">
              <a:buNone/>
            </a:pPr>
            <a:endParaRPr lang="en-US" dirty="0" smtClean="0"/>
          </a:p>
          <a:p>
            <a:pPr lvl="0"/>
            <a:r>
              <a:rPr lang="en-US" dirty="0" smtClean="0">
                <a:latin typeface="Arial"/>
                <a:cs typeface="Arial"/>
              </a:rPr>
              <a:t>If </a:t>
            </a:r>
            <a:r>
              <a:rPr lang="en-US" dirty="0">
                <a:latin typeface="Arial"/>
                <a:cs typeface="Arial"/>
              </a:rPr>
              <a:t>ROE is unsatisfactory , then Du </a:t>
            </a:r>
            <a:r>
              <a:rPr lang="en-US" dirty="0" smtClean="0">
                <a:latin typeface="Arial"/>
                <a:cs typeface="Arial"/>
              </a:rPr>
              <a:t>point </a:t>
            </a:r>
            <a:r>
              <a:rPr lang="en-US" dirty="0">
                <a:latin typeface="Arial"/>
                <a:cs typeface="Arial"/>
              </a:rPr>
              <a:t>tells you where to start looking for the reasons.</a:t>
            </a:r>
          </a:p>
          <a:p>
            <a:endParaRPr lang="en-US" dirty="0"/>
          </a:p>
        </p:txBody>
      </p:sp>
    </p:spTree>
    <p:extLst>
      <p:ext uri="{BB962C8B-B14F-4D97-AF65-F5344CB8AC3E}">
        <p14:creationId xmlns:p14="http://schemas.microsoft.com/office/powerpoint/2010/main" val="2261564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14378"/>
          </a:xfrm>
        </p:spPr>
        <p:txBody>
          <a:bodyPr/>
          <a:lstStyle/>
          <a:p>
            <a:r>
              <a:rPr lang="en-US" sz="2800" u="sng" dirty="0" smtClean="0">
                <a:latin typeface="Arial"/>
                <a:cs typeface="Arial"/>
              </a:rPr>
              <a:t>3.5 Using Financial Statement Information</a:t>
            </a:r>
            <a:endParaRPr lang="en-US" sz="2800" u="sng" dirty="0">
              <a:latin typeface="Arial"/>
              <a:cs typeface="Arial"/>
            </a:endParaRPr>
          </a:p>
        </p:txBody>
      </p:sp>
      <p:sp>
        <p:nvSpPr>
          <p:cNvPr id="3" name="Content Placeholder 2"/>
          <p:cNvSpPr>
            <a:spLocks noGrp="1"/>
          </p:cNvSpPr>
          <p:nvPr>
            <p:ph idx="1"/>
          </p:nvPr>
        </p:nvSpPr>
        <p:spPr>
          <a:xfrm>
            <a:off x="498474" y="1298472"/>
            <a:ext cx="7556313" cy="4827691"/>
          </a:xfrm>
        </p:spPr>
        <p:txBody>
          <a:bodyPr>
            <a:normAutofit/>
          </a:bodyPr>
          <a:lstStyle/>
          <a:p>
            <a:r>
              <a:rPr lang="en-US" sz="1600" dirty="0" smtClean="0">
                <a:latin typeface="Arial"/>
                <a:cs typeface="Arial"/>
              </a:rPr>
              <a:t>The primary reason for looking at accounting information is that we don</a:t>
            </a:r>
            <a:r>
              <a:rPr lang="fr-FR" sz="1600" dirty="0" smtClean="0">
                <a:latin typeface="Arial"/>
                <a:cs typeface="Arial"/>
              </a:rPr>
              <a:t>’</a:t>
            </a:r>
            <a:r>
              <a:rPr lang="en-US" sz="1600" dirty="0" smtClean="0">
                <a:latin typeface="Arial"/>
                <a:cs typeface="Arial"/>
              </a:rPr>
              <a:t>t have and cant expect to get market information.</a:t>
            </a:r>
          </a:p>
          <a:p>
            <a:r>
              <a:rPr lang="en-US" sz="1800" b="1" dirty="0" smtClean="0">
                <a:solidFill>
                  <a:srgbClr val="663366"/>
                </a:solidFill>
                <a:latin typeface="Arial"/>
                <a:cs typeface="Arial"/>
              </a:rPr>
              <a:t>Internal Uses</a:t>
            </a:r>
          </a:p>
          <a:p>
            <a:r>
              <a:rPr lang="en-US" sz="1600" dirty="0" smtClean="0">
                <a:latin typeface="Arial"/>
                <a:cs typeface="Arial"/>
              </a:rPr>
              <a:t>Performance evaluation</a:t>
            </a:r>
          </a:p>
          <a:p>
            <a:r>
              <a:rPr lang="en-US" sz="1600" dirty="0" smtClean="0">
                <a:latin typeface="Arial"/>
                <a:cs typeface="Arial"/>
              </a:rPr>
              <a:t>Financial manager insures the financial safety of the company.</a:t>
            </a:r>
          </a:p>
          <a:p>
            <a:pPr lvl="4">
              <a:buFont typeface="Wingdings" charset="2"/>
              <a:buChar char="ü"/>
            </a:pPr>
            <a:r>
              <a:rPr lang="en-US" sz="1400" dirty="0" smtClean="0">
                <a:latin typeface="Arial"/>
                <a:cs typeface="Arial"/>
              </a:rPr>
              <a:t>  Are we liquid enough to cover our current liabilities with our current assets </a:t>
            </a:r>
          </a:p>
          <a:p>
            <a:pPr lvl="4">
              <a:buFont typeface="Wingdings" charset="2"/>
              <a:buChar char="ü"/>
            </a:pPr>
            <a:r>
              <a:rPr lang="en-US" sz="1400" dirty="0" smtClean="0">
                <a:latin typeface="Arial"/>
                <a:cs typeface="Arial"/>
              </a:rPr>
              <a:t>Can we pay our supplier on time?</a:t>
            </a:r>
          </a:p>
          <a:p>
            <a:pPr lvl="4">
              <a:buFont typeface="Wingdings" charset="2"/>
              <a:buChar char="ü"/>
            </a:pPr>
            <a:r>
              <a:rPr lang="en-US" sz="1400" dirty="0" smtClean="0">
                <a:latin typeface="Arial"/>
                <a:cs typeface="Arial"/>
              </a:rPr>
              <a:t>Is our level of debt good to minimize our cost of capital?</a:t>
            </a:r>
          </a:p>
          <a:p>
            <a:pPr lvl="4">
              <a:buFont typeface="Wingdings" charset="2"/>
              <a:buChar char="ü"/>
            </a:pPr>
            <a:r>
              <a:rPr lang="en-US" sz="1400" dirty="0" smtClean="0">
                <a:latin typeface="Arial"/>
                <a:cs typeface="Arial"/>
              </a:rPr>
              <a:t>Do we generate enough income? ..</a:t>
            </a:r>
            <a:r>
              <a:rPr lang="en-US" sz="1400" dirty="0" err="1" smtClean="0">
                <a:latin typeface="Arial"/>
                <a:cs typeface="Arial"/>
              </a:rPr>
              <a:t>etc</a:t>
            </a:r>
            <a:endParaRPr lang="en-US" sz="1400" dirty="0" smtClean="0">
              <a:latin typeface="Arial"/>
              <a:cs typeface="Arial"/>
            </a:endParaRPr>
          </a:p>
          <a:p>
            <a:r>
              <a:rPr lang="en-US" sz="1600" dirty="0" smtClean="0">
                <a:latin typeface="Arial"/>
                <a:cs typeface="Arial"/>
              </a:rPr>
              <a:t>   Financial ratios documents a company’s operational and financial strengths and weaknesses  and highlight areas that require reaction by the financial management.</a:t>
            </a:r>
          </a:p>
          <a:p>
            <a:r>
              <a:rPr lang="en-US" sz="1600" dirty="0" smtClean="0">
                <a:latin typeface="Arial"/>
                <a:cs typeface="Arial"/>
              </a:rPr>
              <a:t>Planning for the future. </a:t>
            </a:r>
            <a:endParaRPr lang="en-US" sz="1600" dirty="0">
              <a:latin typeface="Arial"/>
              <a:cs typeface="Arial"/>
            </a:endParaRPr>
          </a:p>
        </p:txBody>
      </p:sp>
    </p:spTree>
    <p:extLst>
      <p:ext uri="{BB962C8B-B14F-4D97-AF65-F5344CB8AC3E}">
        <p14:creationId xmlns:p14="http://schemas.microsoft.com/office/powerpoint/2010/main" val="3669350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14613"/>
          </a:xfrm>
        </p:spPr>
        <p:txBody>
          <a:bodyPr/>
          <a:lstStyle/>
          <a:p>
            <a:r>
              <a:rPr lang="en-US" sz="2800" u="sng" dirty="0">
                <a:latin typeface="Arial"/>
                <a:cs typeface="Arial"/>
              </a:rPr>
              <a:t>3.5 Using Financial Statement Information</a:t>
            </a:r>
            <a:endParaRPr lang="en-US" sz="2800" u="sng" dirty="0"/>
          </a:p>
        </p:txBody>
      </p:sp>
      <p:sp>
        <p:nvSpPr>
          <p:cNvPr id="3" name="Content Placeholder 2"/>
          <p:cNvSpPr>
            <a:spLocks noGrp="1"/>
          </p:cNvSpPr>
          <p:nvPr>
            <p:ph idx="1"/>
          </p:nvPr>
        </p:nvSpPr>
        <p:spPr>
          <a:xfrm>
            <a:off x="498474" y="1883498"/>
            <a:ext cx="7556313" cy="4242666"/>
          </a:xfrm>
        </p:spPr>
        <p:txBody>
          <a:bodyPr/>
          <a:lstStyle/>
          <a:p>
            <a:pPr marL="0" indent="0">
              <a:buNone/>
            </a:pPr>
            <a:r>
              <a:rPr lang="en-US" b="1" dirty="0" smtClean="0">
                <a:solidFill>
                  <a:srgbClr val="663366"/>
                </a:solidFill>
                <a:latin typeface="Arial"/>
                <a:cs typeface="Arial"/>
              </a:rPr>
              <a:t>External Uses</a:t>
            </a:r>
          </a:p>
          <a:p>
            <a:r>
              <a:rPr lang="en-US" dirty="0" smtClean="0">
                <a:solidFill>
                  <a:schemeClr val="tx1"/>
                </a:solidFill>
                <a:latin typeface="Arial"/>
                <a:cs typeface="Arial"/>
              </a:rPr>
              <a:t> financial statements are useful for parties outside the firm, including, short term and long term creditors, and potential investors.</a:t>
            </a:r>
          </a:p>
          <a:p>
            <a:r>
              <a:rPr lang="en-US" dirty="0" smtClean="0">
                <a:solidFill>
                  <a:schemeClr val="tx1"/>
                </a:solidFill>
                <a:latin typeface="Arial"/>
                <a:cs typeface="Arial"/>
              </a:rPr>
              <a:t>Large customers use this information as well.</a:t>
            </a:r>
          </a:p>
          <a:p>
            <a:r>
              <a:rPr lang="en-US" dirty="0" smtClean="0">
                <a:solidFill>
                  <a:schemeClr val="tx1"/>
                </a:solidFill>
                <a:latin typeface="Arial"/>
                <a:cs typeface="Arial"/>
              </a:rPr>
              <a:t>Credit rating agencies rely on financial statements in assessing a firm creditworthiness. </a:t>
            </a:r>
          </a:p>
          <a:p>
            <a:pPr marL="0" indent="0">
              <a:buNone/>
            </a:pPr>
            <a:endParaRPr lang="en-US" dirty="0">
              <a:latin typeface="Arial"/>
              <a:cs typeface="Arial"/>
            </a:endParaRPr>
          </a:p>
        </p:txBody>
      </p:sp>
    </p:spTree>
    <p:extLst>
      <p:ext uri="{BB962C8B-B14F-4D97-AF65-F5344CB8AC3E}">
        <p14:creationId xmlns:p14="http://schemas.microsoft.com/office/powerpoint/2010/main" val="30408141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28647"/>
          </a:xfrm>
        </p:spPr>
        <p:txBody>
          <a:bodyPr/>
          <a:lstStyle/>
          <a:p>
            <a:r>
              <a:rPr lang="en-US" dirty="0" smtClean="0">
                <a:latin typeface="Arial"/>
                <a:cs typeface="Arial"/>
              </a:rPr>
              <a:t>Choosing a Benchmark </a:t>
            </a:r>
            <a:endParaRPr lang="en-US" dirty="0">
              <a:latin typeface="Arial"/>
              <a:cs typeface="Arial"/>
            </a:endParaRPr>
          </a:p>
        </p:txBody>
      </p:sp>
      <p:sp>
        <p:nvSpPr>
          <p:cNvPr id="3" name="Content Placeholder 2"/>
          <p:cNvSpPr>
            <a:spLocks noGrp="1"/>
          </p:cNvSpPr>
          <p:nvPr>
            <p:ph idx="1"/>
          </p:nvPr>
        </p:nvSpPr>
        <p:spPr>
          <a:xfrm>
            <a:off x="498474" y="1869229"/>
            <a:ext cx="7556313" cy="4256934"/>
          </a:xfrm>
        </p:spPr>
        <p:txBody>
          <a:bodyPr/>
          <a:lstStyle/>
          <a:p>
            <a:pPr marL="0" indent="0">
              <a:buNone/>
            </a:pPr>
            <a:r>
              <a:rPr lang="en-US" sz="1800" b="1" dirty="0" smtClean="0">
                <a:solidFill>
                  <a:schemeClr val="accent1"/>
                </a:solidFill>
                <a:latin typeface="Arial"/>
                <a:cs typeface="Arial"/>
              </a:rPr>
              <a:t>Time trend Analysis</a:t>
            </a:r>
            <a:endParaRPr lang="en-US" sz="1800" b="1" dirty="0" smtClean="0">
              <a:latin typeface="Arial"/>
              <a:cs typeface="Arial"/>
            </a:endParaRPr>
          </a:p>
          <a:p>
            <a:pPr marL="0" indent="0">
              <a:buNone/>
            </a:pPr>
            <a:r>
              <a:rPr lang="en-US" sz="1600" dirty="0" smtClean="0">
                <a:solidFill>
                  <a:schemeClr val="tx1"/>
                </a:solidFill>
                <a:latin typeface="Arial"/>
                <a:cs typeface="Arial"/>
              </a:rPr>
              <a:t>By looking at the company’s history and compare the result.</a:t>
            </a:r>
          </a:p>
          <a:p>
            <a:pPr marL="0" indent="0">
              <a:buNone/>
            </a:pPr>
            <a:r>
              <a:rPr lang="en-US" sz="1800" b="1" dirty="0" smtClean="0">
                <a:solidFill>
                  <a:schemeClr val="accent1"/>
                </a:solidFill>
                <a:latin typeface="Arial"/>
                <a:cs typeface="Arial"/>
              </a:rPr>
              <a:t>Peer Group Analysis</a:t>
            </a:r>
          </a:p>
          <a:p>
            <a:pPr marL="0" indent="0">
              <a:buNone/>
            </a:pPr>
            <a:r>
              <a:rPr lang="en-US" sz="1600" dirty="0" smtClean="0">
                <a:solidFill>
                  <a:srgbClr val="000000"/>
                </a:solidFill>
                <a:latin typeface="Arial"/>
                <a:cs typeface="Arial"/>
              </a:rPr>
              <a:t>The second way of establishing a benchmark is by identifying firms similar to our firm (compete in the same market, have similar assets, and operate in similar way). In other words, we need to identify a </a:t>
            </a:r>
            <a:r>
              <a:rPr lang="en-US" sz="1600" b="1" i="1" dirty="0" smtClean="0">
                <a:solidFill>
                  <a:schemeClr val="accent1"/>
                </a:solidFill>
                <a:latin typeface="Arial"/>
                <a:cs typeface="Arial"/>
              </a:rPr>
              <a:t>peer group.</a:t>
            </a:r>
          </a:p>
          <a:p>
            <a:r>
              <a:rPr lang="en-US" sz="1600" dirty="0" smtClean="0">
                <a:solidFill>
                  <a:srgbClr val="000000"/>
                </a:solidFill>
                <a:latin typeface="Arial"/>
                <a:cs typeface="Arial"/>
              </a:rPr>
              <a:t>Potential peers is based on </a:t>
            </a:r>
            <a:r>
              <a:rPr lang="en-US" sz="1800" b="1" i="1" u="sng" dirty="0" smtClean="0">
                <a:solidFill>
                  <a:schemeClr val="accent1"/>
                </a:solidFill>
                <a:latin typeface="Arial"/>
                <a:cs typeface="Arial"/>
              </a:rPr>
              <a:t>Standard </a:t>
            </a:r>
            <a:r>
              <a:rPr lang="en-US" sz="1800" b="1" i="1" u="sng" dirty="0">
                <a:solidFill>
                  <a:schemeClr val="accent1"/>
                </a:solidFill>
                <a:latin typeface="Arial"/>
                <a:cs typeface="Arial"/>
              </a:rPr>
              <a:t>I</a:t>
            </a:r>
            <a:r>
              <a:rPr lang="en-US" sz="1800" b="1" i="1" u="sng" dirty="0" smtClean="0">
                <a:solidFill>
                  <a:schemeClr val="accent1"/>
                </a:solidFill>
                <a:latin typeface="Arial"/>
                <a:cs typeface="Arial"/>
              </a:rPr>
              <a:t>ndustrial Classification SIC</a:t>
            </a:r>
            <a:r>
              <a:rPr lang="en-US" sz="1600" b="1" i="1" u="sng" dirty="0" smtClean="0">
                <a:solidFill>
                  <a:schemeClr val="accent1"/>
                </a:solidFill>
                <a:latin typeface="Arial"/>
                <a:cs typeface="Arial"/>
              </a:rPr>
              <a:t>:</a:t>
            </a:r>
          </a:p>
          <a:p>
            <a:r>
              <a:rPr lang="en-US" sz="1600" dirty="0" smtClean="0">
                <a:solidFill>
                  <a:schemeClr val="tx1"/>
                </a:solidFill>
                <a:latin typeface="Arial"/>
                <a:cs typeface="Arial"/>
              </a:rPr>
              <a:t>Which is a U.S four digit code used to classify a firm by its type of business operation.</a:t>
            </a:r>
          </a:p>
          <a:p>
            <a:pPr marL="0" indent="0">
              <a:buNone/>
            </a:pPr>
            <a:endParaRPr lang="en-US" sz="1600" dirty="0" smtClean="0">
              <a:solidFill>
                <a:schemeClr val="accent1"/>
              </a:solidFill>
              <a:latin typeface="Arial"/>
              <a:cs typeface="Arial"/>
            </a:endParaRPr>
          </a:p>
          <a:p>
            <a:pPr marL="0" indent="0">
              <a:buNone/>
            </a:pPr>
            <a:endParaRPr lang="en-US" b="1" dirty="0" smtClean="0">
              <a:solidFill>
                <a:schemeClr val="accent1"/>
              </a:solidFill>
            </a:endParaRPr>
          </a:p>
        </p:txBody>
      </p:sp>
    </p:spTree>
    <p:extLst>
      <p:ext uri="{BB962C8B-B14F-4D97-AF65-F5344CB8AC3E}">
        <p14:creationId xmlns:p14="http://schemas.microsoft.com/office/powerpoint/2010/main" val="2133792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Sources and Uses of Cash</a:t>
            </a:r>
            <a:endParaRPr lang="en-US" dirty="0">
              <a:latin typeface="Arial"/>
              <a:cs typeface="Aria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791136"/>
              </p:ext>
            </p:extLst>
          </p:nvPr>
        </p:nvGraphicFramePr>
        <p:xfrm>
          <a:off x="598369" y="2009737"/>
          <a:ext cx="3540156" cy="4387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313111218"/>
              </p:ext>
            </p:extLst>
          </p:nvPr>
        </p:nvGraphicFramePr>
        <p:xfrm>
          <a:off x="4580918" y="2009737"/>
          <a:ext cx="4181339" cy="445408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2137229925"/>
              </p:ext>
            </p:extLst>
          </p:nvPr>
        </p:nvGraphicFramePr>
        <p:xfrm>
          <a:off x="4833214" y="1938394"/>
          <a:ext cx="3540156" cy="445887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856490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57185"/>
          </a:xfrm>
        </p:spPr>
        <p:txBody>
          <a:bodyPr/>
          <a:lstStyle/>
          <a:p>
            <a:r>
              <a:rPr lang="en-US" dirty="0" smtClean="0">
                <a:latin typeface="Arial"/>
                <a:cs typeface="Arial"/>
              </a:rPr>
              <a:t>Review</a:t>
            </a:r>
            <a:endParaRPr lang="en-US" dirty="0">
              <a:latin typeface="Arial"/>
              <a:cs typeface="Arial"/>
            </a:endParaRPr>
          </a:p>
        </p:txBody>
      </p:sp>
      <p:sp>
        <p:nvSpPr>
          <p:cNvPr id="3" name="Content Placeholder 2"/>
          <p:cNvSpPr>
            <a:spLocks noGrp="1"/>
          </p:cNvSpPr>
          <p:nvPr>
            <p:ph idx="1"/>
          </p:nvPr>
        </p:nvSpPr>
        <p:spPr>
          <a:xfrm>
            <a:off x="498474" y="1341280"/>
            <a:ext cx="7556313" cy="4784884"/>
          </a:xfrm>
        </p:spPr>
        <p:txBody>
          <a:bodyPr>
            <a:noAutofit/>
          </a:bodyPr>
          <a:lstStyle/>
          <a:p>
            <a:r>
              <a:rPr lang="en-US" sz="1400" dirty="0">
                <a:latin typeface="Arial"/>
                <a:cs typeface="Arial"/>
              </a:rPr>
              <a:t>1. Which one of the following is a source of cash? </a:t>
            </a:r>
            <a:br>
              <a:rPr lang="en-US" sz="1400" dirty="0">
                <a:latin typeface="Arial"/>
                <a:cs typeface="Arial"/>
              </a:rPr>
            </a:br>
            <a:r>
              <a:rPr lang="en-US" sz="1400" dirty="0">
                <a:latin typeface="Arial"/>
                <a:cs typeface="Arial"/>
              </a:rPr>
              <a:t>A. Increase in accounts receivable</a:t>
            </a:r>
            <a:br>
              <a:rPr lang="en-US" sz="1400" dirty="0">
                <a:latin typeface="Arial"/>
                <a:cs typeface="Arial"/>
              </a:rPr>
            </a:br>
            <a:r>
              <a:rPr lang="en-US" sz="1400" dirty="0">
                <a:latin typeface="Arial"/>
                <a:cs typeface="Arial"/>
              </a:rPr>
              <a:t>B. decrease in notes payable</a:t>
            </a:r>
            <a:br>
              <a:rPr lang="en-US" sz="1400" dirty="0">
                <a:latin typeface="Arial"/>
                <a:cs typeface="Arial"/>
              </a:rPr>
            </a:br>
            <a:r>
              <a:rPr lang="en-US" sz="1400" dirty="0">
                <a:latin typeface="Arial"/>
                <a:cs typeface="Arial"/>
              </a:rPr>
              <a:t>C. decrease in common stock</a:t>
            </a:r>
            <a:br>
              <a:rPr lang="en-US" sz="1400" dirty="0">
                <a:latin typeface="Arial"/>
                <a:cs typeface="Arial"/>
              </a:rPr>
            </a:br>
            <a:r>
              <a:rPr lang="en-US" sz="1400" dirty="0">
                <a:latin typeface="Arial"/>
                <a:cs typeface="Arial"/>
              </a:rPr>
              <a:t>D. increase in accounts payable</a:t>
            </a:r>
            <a:br>
              <a:rPr lang="en-US" sz="1400" dirty="0">
                <a:latin typeface="Arial"/>
                <a:cs typeface="Arial"/>
              </a:rPr>
            </a:br>
            <a:r>
              <a:rPr lang="en-US" sz="1400" dirty="0">
                <a:latin typeface="Arial"/>
                <a:cs typeface="Arial"/>
              </a:rPr>
              <a:t>E. increase in inventory</a:t>
            </a:r>
          </a:p>
          <a:p>
            <a:r>
              <a:rPr lang="en-US" sz="1400" dirty="0">
                <a:latin typeface="Arial"/>
                <a:cs typeface="Arial"/>
              </a:rPr>
              <a:t>2. Which one of the following is a source of cash? </a:t>
            </a:r>
            <a:br>
              <a:rPr lang="en-US" sz="1400" dirty="0">
                <a:latin typeface="Arial"/>
                <a:cs typeface="Arial"/>
              </a:rPr>
            </a:br>
            <a:r>
              <a:rPr lang="en-US" sz="1400" dirty="0">
                <a:latin typeface="Arial"/>
                <a:cs typeface="Arial"/>
              </a:rPr>
              <a:t>A. increase in accounts receivable</a:t>
            </a:r>
            <a:br>
              <a:rPr lang="en-US" sz="1400" dirty="0">
                <a:latin typeface="Arial"/>
                <a:cs typeface="Arial"/>
              </a:rPr>
            </a:br>
            <a:r>
              <a:rPr lang="en-US" sz="1400" dirty="0">
                <a:latin typeface="Arial"/>
                <a:cs typeface="Arial"/>
              </a:rPr>
              <a:t>B. decrease in common stock</a:t>
            </a:r>
            <a:br>
              <a:rPr lang="en-US" sz="1400" dirty="0">
                <a:latin typeface="Arial"/>
                <a:cs typeface="Arial"/>
              </a:rPr>
            </a:br>
            <a:r>
              <a:rPr lang="en-US" sz="1400" dirty="0">
                <a:latin typeface="Arial"/>
                <a:cs typeface="Arial"/>
              </a:rPr>
              <a:t>C. decrease in long-term debt</a:t>
            </a:r>
            <a:br>
              <a:rPr lang="en-US" sz="1400" dirty="0">
                <a:latin typeface="Arial"/>
                <a:cs typeface="Arial"/>
              </a:rPr>
            </a:br>
            <a:r>
              <a:rPr lang="en-US" sz="1400" dirty="0">
                <a:latin typeface="Arial"/>
                <a:cs typeface="Arial"/>
              </a:rPr>
              <a:t>D. decrease in accounts payable</a:t>
            </a:r>
            <a:br>
              <a:rPr lang="en-US" sz="1400" dirty="0">
                <a:latin typeface="Arial"/>
                <a:cs typeface="Arial"/>
              </a:rPr>
            </a:br>
            <a:r>
              <a:rPr lang="en-US" sz="1400" dirty="0">
                <a:latin typeface="Arial"/>
                <a:cs typeface="Arial"/>
              </a:rPr>
              <a:t>E. decrease in </a:t>
            </a:r>
            <a:r>
              <a:rPr lang="en-US" sz="1400" dirty="0" smtClean="0">
                <a:latin typeface="Arial"/>
                <a:cs typeface="Arial"/>
              </a:rPr>
              <a:t>inventory</a:t>
            </a:r>
            <a:endParaRPr lang="en-US" sz="1400" dirty="0">
              <a:latin typeface="Arial"/>
              <a:cs typeface="Arial"/>
            </a:endParaRPr>
          </a:p>
          <a:p>
            <a:r>
              <a:rPr lang="en-US" sz="1400" dirty="0">
                <a:latin typeface="Arial"/>
                <a:cs typeface="Arial"/>
              </a:rPr>
              <a:t>3. On a common-size balance sheet all accounts are expressed as a percentage of: </a:t>
            </a:r>
            <a:br>
              <a:rPr lang="en-US" sz="1400" dirty="0">
                <a:latin typeface="Arial"/>
                <a:cs typeface="Arial"/>
              </a:rPr>
            </a:br>
            <a:r>
              <a:rPr lang="en-US" sz="1400" dirty="0">
                <a:latin typeface="Arial"/>
                <a:cs typeface="Arial"/>
              </a:rPr>
              <a:t>A. sales for the period.</a:t>
            </a:r>
            <a:br>
              <a:rPr lang="en-US" sz="1400" dirty="0">
                <a:latin typeface="Arial"/>
                <a:cs typeface="Arial"/>
              </a:rPr>
            </a:br>
            <a:r>
              <a:rPr lang="en-US" sz="1400" dirty="0">
                <a:latin typeface="Arial"/>
                <a:cs typeface="Arial"/>
              </a:rPr>
              <a:t>B. the base year sales.</a:t>
            </a:r>
            <a:br>
              <a:rPr lang="en-US" sz="1400" dirty="0">
                <a:latin typeface="Arial"/>
                <a:cs typeface="Arial"/>
              </a:rPr>
            </a:br>
            <a:r>
              <a:rPr lang="en-US" sz="1400" dirty="0">
                <a:latin typeface="Arial"/>
                <a:cs typeface="Arial"/>
              </a:rPr>
              <a:t>C. total equity for the base year.</a:t>
            </a:r>
            <a:br>
              <a:rPr lang="en-US" sz="1400" dirty="0">
                <a:latin typeface="Arial"/>
                <a:cs typeface="Arial"/>
              </a:rPr>
            </a:br>
            <a:r>
              <a:rPr lang="en-US" sz="1400" dirty="0">
                <a:latin typeface="Arial"/>
                <a:cs typeface="Arial"/>
              </a:rPr>
              <a:t>D. total assets for the current year.</a:t>
            </a:r>
            <a:br>
              <a:rPr lang="en-US" sz="1400" dirty="0">
                <a:latin typeface="Arial"/>
                <a:cs typeface="Arial"/>
              </a:rPr>
            </a:br>
            <a:r>
              <a:rPr lang="en-US" sz="1400" dirty="0">
                <a:latin typeface="Arial"/>
                <a:cs typeface="Arial"/>
              </a:rPr>
              <a:t>E. total assets for the base year.</a:t>
            </a:r>
          </a:p>
          <a:p>
            <a:endParaRPr lang="en-US" sz="1400" dirty="0"/>
          </a:p>
        </p:txBody>
      </p:sp>
    </p:spTree>
    <p:extLst>
      <p:ext uri="{BB962C8B-B14F-4D97-AF65-F5344CB8AC3E}">
        <p14:creationId xmlns:p14="http://schemas.microsoft.com/office/powerpoint/2010/main" val="1065228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71571"/>
          </a:xfrm>
        </p:spPr>
        <p:txBody>
          <a:bodyPr/>
          <a:lstStyle/>
          <a:p>
            <a:r>
              <a:rPr lang="en-US" dirty="0" smtClean="0">
                <a:latin typeface="Arial"/>
                <a:cs typeface="Arial"/>
              </a:rPr>
              <a:t>Review</a:t>
            </a:r>
            <a:endParaRPr lang="en-US" dirty="0">
              <a:latin typeface="Arial"/>
              <a:cs typeface="Arial"/>
            </a:endParaRPr>
          </a:p>
        </p:txBody>
      </p:sp>
      <p:sp>
        <p:nvSpPr>
          <p:cNvPr id="3" name="Content Placeholder 2"/>
          <p:cNvSpPr>
            <a:spLocks noGrp="1"/>
          </p:cNvSpPr>
          <p:nvPr>
            <p:ph idx="1"/>
          </p:nvPr>
        </p:nvSpPr>
        <p:spPr>
          <a:xfrm>
            <a:off x="498474" y="1600200"/>
            <a:ext cx="7556313" cy="4820814"/>
          </a:xfrm>
        </p:spPr>
        <p:txBody>
          <a:bodyPr>
            <a:normAutofit fontScale="70000" lnSpcReduction="20000"/>
          </a:bodyPr>
          <a:lstStyle/>
          <a:p>
            <a:r>
              <a:rPr lang="en-US" sz="2300" dirty="0">
                <a:latin typeface="Arial"/>
                <a:cs typeface="Arial"/>
              </a:rPr>
              <a:t>6. A firm has sales of $2,190, net income of $174, net fixed assets of $1,600, and current assets of $720. The firm has $310 in inventory. What is the common-size statement value of inventory? </a:t>
            </a:r>
            <a:br>
              <a:rPr lang="en-US" sz="2300" dirty="0">
                <a:latin typeface="Arial"/>
                <a:cs typeface="Arial"/>
              </a:rPr>
            </a:br>
            <a:r>
              <a:rPr lang="en-US" sz="2300" dirty="0">
                <a:latin typeface="Arial"/>
                <a:cs typeface="Arial"/>
              </a:rPr>
              <a:t>A. 13.36 percent</a:t>
            </a:r>
            <a:br>
              <a:rPr lang="en-US" sz="2300" dirty="0">
                <a:latin typeface="Arial"/>
                <a:cs typeface="Arial"/>
              </a:rPr>
            </a:br>
            <a:r>
              <a:rPr lang="en-US" sz="2300" dirty="0">
                <a:latin typeface="Arial"/>
                <a:cs typeface="Arial"/>
              </a:rPr>
              <a:t>B. 14.16 percent</a:t>
            </a:r>
            <a:br>
              <a:rPr lang="en-US" sz="2300" dirty="0">
                <a:latin typeface="Arial"/>
                <a:cs typeface="Arial"/>
              </a:rPr>
            </a:br>
            <a:r>
              <a:rPr lang="en-US" sz="2300" dirty="0">
                <a:latin typeface="Arial"/>
                <a:cs typeface="Arial"/>
              </a:rPr>
              <a:t>C. 19.38 percent</a:t>
            </a:r>
            <a:br>
              <a:rPr lang="en-US" sz="2300" dirty="0">
                <a:latin typeface="Arial"/>
                <a:cs typeface="Arial"/>
              </a:rPr>
            </a:br>
            <a:r>
              <a:rPr lang="en-US" sz="2300" dirty="0">
                <a:latin typeface="Arial"/>
                <a:cs typeface="Arial"/>
              </a:rPr>
              <a:t>D. 30.42 percent</a:t>
            </a:r>
            <a:br>
              <a:rPr lang="en-US" sz="2300" dirty="0">
                <a:latin typeface="Arial"/>
                <a:cs typeface="Arial"/>
              </a:rPr>
            </a:br>
            <a:r>
              <a:rPr lang="en-US" sz="2300" dirty="0">
                <a:latin typeface="Arial"/>
                <a:cs typeface="Arial"/>
              </a:rPr>
              <a:t>E. 43.06 </a:t>
            </a:r>
            <a:r>
              <a:rPr lang="en-US" sz="2300" dirty="0" smtClean="0">
                <a:latin typeface="Arial"/>
                <a:cs typeface="Arial"/>
              </a:rPr>
              <a:t>percent</a:t>
            </a:r>
            <a:endParaRPr lang="en-US" sz="2300" dirty="0">
              <a:latin typeface="Arial"/>
              <a:cs typeface="Arial"/>
            </a:endParaRPr>
          </a:p>
          <a:p>
            <a:r>
              <a:rPr lang="en-US" sz="2300" dirty="0">
                <a:latin typeface="Arial"/>
                <a:cs typeface="Arial"/>
              </a:rPr>
              <a:t>5. Over the past year, the quick ratio for a firm increased while the current ratio remained constant. Given this information, which one of the following must have occurred? Assume all ratios have positive values. </a:t>
            </a:r>
            <a:br>
              <a:rPr lang="en-US" sz="2300" dirty="0">
                <a:latin typeface="Arial"/>
                <a:cs typeface="Arial"/>
              </a:rPr>
            </a:br>
            <a:r>
              <a:rPr lang="en-US" sz="2300" dirty="0">
                <a:latin typeface="Arial"/>
                <a:cs typeface="Arial"/>
              </a:rPr>
              <a:t>A. current assets increased</a:t>
            </a:r>
            <a:br>
              <a:rPr lang="en-US" sz="2300" dirty="0">
                <a:latin typeface="Arial"/>
                <a:cs typeface="Arial"/>
              </a:rPr>
            </a:br>
            <a:r>
              <a:rPr lang="en-US" sz="2300" dirty="0">
                <a:latin typeface="Arial"/>
                <a:cs typeface="Arial"/>
              </a:rPr>
              <a:t>B. current assets decreased</a:t>
            </a:r>
            <a:br>
              <a:rPr lang="en-US" sz="2300" dirty="0">
                <a:latin typeface="Arial"/>
                <a:cs typeface="Arial"/>
              </a:rPr>
            </a:br>
            <a:r>
              <a:rPr lang="en-US" sz="2300" dirty="0">
                <a:latin typeface="Arial"/>
                <a:cs typeface="Arial"/>
              </a:rPr>
              <a:t>C. inventory increased</a:t>
            </a:r>
            <a:br>
              <a:rPr lang="en-US" sz="2300" dirty="0">
                <a:latin typeface="Arial"/>
                <a:cs typeface="Arial"/>
              </a:rPr>
            </a:br>
            <a:r>
              <a:rPr lang="en-US" sz="2300" dirty="0">
                <a:latin typeface="Arial"/>
                <a:cs typeface="Arial"/>
              </a:rPr>
              <a:t>D. inventory decreased</a:t>
            </a:r>
            <a:br>
              <a:rPr lang="en-US" sz="2300" dirty="0">
                <a:latin typeface="Arial"/>
                <a:cs typeface="Arial"/>
              </a:rPr>
            </a:br>
            <a:r>
              <a:rPr lang="en-US" sz="2300" dirty="0">
                <a:latin typeface="Arial"/>
                <a:cs typeface="Arial"/>
              </a:rPr>
              <a:t>E. accounts payable </a:t>
            </a:r>
            <a:r>
              <a:rPr lang="en-US" sz="2300" dirty="0" smtClean="0">
                <a:latin typeface="Arial"/>
                <a:cs typeface="Arial"/>
              </a:rPr>
              <a:t>increased</a:t>
            </a:r>
          </a:p>
          <a:p>
            <a:r>
              <a:rPr lang="en-US" sz="2300" dirty="0" smtClean="0">
                <a:latin typeface="Arial"/>
                <a:cs typeface="Arial"/>
              </a:rPr>
              <a:t>7</a:t>
            </a:r>
            <a:r>
              <a:rPr lang="en-US" sz="2300" dirty="0">
                <a:latin typeface="Arial"/>
                <a:cs typeface="Arial"/>
              </a:rPr>
              <a:t>. Russell's Deli has cash of $136, accounts receivable of $87, accounts payable of $215, and inventory of $409. What is the value of the quick ratio?</a:t>
            </a:r>
            <a:r>
              <a:rPr lang="en-US" dirty="0"/>
              <a:t>  </a:t>
            </a:r>
          </a:p>
          <a:p>
            <a:endParaRPr lang="en-US" dirty="0"/>
          </a:p>
          <a:p>
            <a:endParaRPr lang="en-US" dirty="0"/>
          </a:p>
        </p:txBody>
      </p:sp>
    </p:spTree>
    <p:extLst>
      <p:ext uri="{BB962C8B-B14F-4D97-AF65-F5344CB8AC3E}">
        <p14:creationId xmlns:p14="http://schemas.microsoft.com/office/powerpoint/2010/main" val="2260662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312" y="142690"/>
            <a:ext cx="7669476" cy="527949"/>
          </a:xfrm>
        </p:spPr>
        <p:txBody>
          <a:bodyPr/>
          <a:lstStyle/>
          <a:p>
            <a:r>
              <a:rPr lang="en-US" sz="1400" dirty="0" smtClean="0"/>
              <a:t>cash</a:t>
            </a:r>
            <a:r>
              <a:rPr lang="en-US" sz="1400" dirty="0"/>
              <a:t>.</a:t>
            </a:r>
            <a:br>
              <a:rPr lang="en-US" sz="1400" dirty="0"/>
            </a:b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874947016"/>
              </p:ext>
            </p:extLst>
          </p:nvPr>
        </p:nvGraphicFramePr>
        <p:xfrm>
          <a:off x="8091530" y="7006040"/>
          <a:ext cx="208280" cy="365760"/>
        </p:xfrm>
        <a:graphic>
          <a:graphicData uri="http://schemas.openxmlformats.org/drawingml/2006/table">
            <a:tbl>
              <a:tblPr/>
              <a:tblGrid>
                <a:gridCol w="208280"/>
              </a:tblGrid>
              <a:tr h="0">
                <a:tc>
                  <a:txBody>
                    <a:bodyPr/>
                    <a:lstStyle/>
                    <a:p>
                      <a:endParaRPr lang="en-US" dirty="0"/>
                    </a:p>
                  </a:txBody>
                  <a:tcPr>
                    <a:lnL w="12700" cmpd="sng">
                      <a:solidFill>
                        <a:srgbClr val="000000"/>
                      </a:solidFill>
                      <a:prstDash val="solid"/>
                    </a:lnL>
                    <a:lnR w="12700" cmpd="sng">
                      <a:solidFill>
                        <a:srgbClr val="000000"/>
                      </a:solidFill>
                      <a:prstDash val="solid"/>
                    </a:lnR>
                    <a:lnT w="12700" cmpd="sng">
                      <a:solidFill>
                        <a:srgbClr val="000000"/>
                      </a:solidFill>
                      <a:prstDash val="solid"/>
                    </a:lnT>
                    <a:lnB w="12700" cmpd="sng">
                      <a:solidFill>
                        <a:srgbClr val="000000"/>
                      </a:solidFill>
                      <a:prstDash val="soli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04618795"/>
              </p:ext>
            </p:extLst>
          </p:nvPr>
        </p:nvGraphicFramePr>
        <p:xfrm>
          <a:off x="225138" y="0"/>
          <a:ext cx="7466811" cy="6617787"/>
        </p:xfrm>
        <a:graphic>
          <a:graphicData uri="http://schemas.openxmlformats.org/drawingml/2006/table">
            <a:tbl>
              <a:tblPr firstRow="1" bandRow="1">
                <a:tableStyleId>{0660B408-B3CF-4A94-85FC-2B1E0A45F4A2}</a:tableStyleId>
              </a:tblPr>
              <a:tblGrid>
                <a:gridCol w="1890365"/>
                <a:gridCol w="1890365"/>
                <a:gridCol w="1890365"/>
                <a:gridCol w="1795716"/>
              </a:tblGrid>
              <a:tr h="144928">
                <a:tc>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2008</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2009</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change</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560">
                <a:tc gridSpan="4">
                  <a:txBody>
                    <a:bodyPr/>
                    <a:lstStyle/>
                    <a:p>
                      <a:pPr algn="ctr"/>
                      <a:r>
                        <a:rPr lang="en-US" sz="1300" b="0" dirty="0" smtClean="0">
                          <a:solidFill>
                            <a:schemeClr val="accent1"/>
                          </a:solidFill>
                        </a:rPr>
                        <a:t>Assets </a:t>
                      </a:r>
                      <a:endParaRPr lang="en-US" sz="1300" b="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62931">
                <a:tc gridSpan="4">
                  <a:txBody>
                    <a:bodyPr/>
                    <a:lstStyle/>
                    <a:p>
                      <a:r>
                        <a:rPr lang="en-US" sz="1300" b="1" dirty="0" smtClean="0">
                          <a:solidFill>
                            <a:srgbClr val="F7901E"/>
                          </a:solidFill>
                        </a:rPr>
                        <a:t>Current Assets</a:t>
                      </a:r>
                      <a:endParaRPr lang="en-US" sz="1300" b="1"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t>Cash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dirty="0" smtClean="0"/>
                        <a:t>$84</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$94</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FF0000"/>
                          </a:solidFill>
                        </a:rPr>
                        <a:t>+$14   </a:t>
                      </a:r>
                      <a:endParaRPr lang="en-US" sz="1300" dirty="0">
                        <a:solidFill>
                          <a:srgbClr val="FF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t>Account Receivable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dirty="0" smtClean="0"/>
                        <a:t>$165</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$188</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+$23   USE</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t>Inventory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dirty="0" smtClean="0"/>
                        <a:t>$393</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$422</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 $29   USE</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i="1" dirty="0" smtClean="0">
                          <a:solidFill>
                            <a:schemeClr val="accent4"/>
                          </a:solidFill>
                        </a:rPr>
                        <a:t>Total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$642</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$708</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+$66    </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accent5"/>
                          </a:solidFill>
                        </a:rPr>
                        <a:t>Fixed</a:t>
                      </a:r>
                      <a:r>
                        <a:rPr lang="en-US" sz="1300" b="1" baseline="0" dirty="0" smtClean="0">
                          <a:solidFill>
                            <a:schemeClr val="accent5"/>
                          </a:solidFill>
                        </a:rPr>
                        <a:t> Assets</a:t>
                      </a:r>
                      <a:endParaRPr lang="en-US" sz="1300" b="1" dirty="0" smtClean="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218">
                <a:tc>
                  <a:txBody>
                    <a:bodyPr/>
                    <a:lstStyle/>
                    <a:p>
                      <a:r>
                        <a:rPr lang="en-US" sz="1300" b="1" dirty="0" smtClean="0">
                          <a:solidFill>
                            <a:schemeClr val="tx1"/>
                          </a:solidFill>
                        </a:rPr>
                        <a:t>Net</a:t>
                      </a:r>
                      <a:r>
                        <a:rPr lang="en-US" sz="1300" b="1" baseline="0" dirty="0" smtClean="0">
                          <a:solidFill>
                            <a:schemeClr val="tx1"/>
                          </a:solidFill>
                        </a:rPr>
                        <a:t> plant and Equipment </a:t>
                      </a:r>
                      <a:endParaRPr lang="en-US" sz="13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$2,731</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$2,880</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accent1"/>
                          </a:solidFill>
                        </a:rPr>
                        <a:t>+$149   USE</a:t>
                      </a:r>
                      <a:endParaRPr lang="en-US" sz="13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r>
                        <a:rPr lang="en-US" sz="1300" b="1" dirty="0" smtClean="0">
                          <a:solidFill>
                            <a:srgbClr val="999966"/>
                          </a:solidFill>
                        </a:rPr>
                        <a:t>Total</a:t>
                      </a:r>
                      <a:r>
                        <a:rPr lang="en-US" sz="1300" b="1" baseline="0" dirty="0" smtClean="0">
                          <a:solidFill>
                            <a:srgbClr val="999966"/>
                          </a:solidFill>
                        </a:rPr>
                        <a:t> Assets</a:t>
                      </a:r>
                      <a:endParaRPr lang="en-US" sz="1300" b="1" dirty="0">
                        <a:solidFill>
                          <a:srgbClr val="9999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$3,373</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$3,588</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accent1"/>
                          </a:solidFill>
                        </a:rPr>
                        <a:t>+$215</a:t>
                      </a:r>
                      <a:endParaRPr lang="en-US" sz="13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gridSpan="4">
                  <a:txBody>
                    <a:bodyPr/>
                    <a:lstStyle/>
                    <a:p>
                      <a:pPr algn="ctr"/>
                      <a:r>
                        <a:rPr lang="en-US" sz="1300" b="1" dirty="0" smtClean="0">
                          <a:solidFill>
                            <a:srgbClr val="663366"/>
                          </a:solidFill>
                        </a:rPr>
                        <a:t>Liabilities and Owner’s Equity </a:t>
                      </a:r>
                      <a:endParaRPr lang="en-US" sz="1300" b="1"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gridSpan="4">
                  <a:txBody>
                    <a:bodyPr/>
                    <a:lstStyle/>
                    <a:p>
                      <a:r>
                        <a:rPr lang="en-US" sz="1300" dirty="0" smtClean="0">
                          <a:solidFill>
                            <a:schemeClr val="accent5"/>
                          </a:solidFill>
                        </a:rPr>
                        <a:t>Current liabilities</a:t>
                      </a:r>
                      <a:endParaRPr lang="en-US" sz="13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r>
                        <a:rPr lang="en-US" sz="1300" dirty="0" smtClean="0"/>
                        <a:t>Account payable </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tx1"/>
                          </a:solidFill>
                        </a:rPr>
                        <a:t>$312</a:t>
                      </a:r>
                      <a:endParaRPr lang="en-US" sz="13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$344</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 $32   Source</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r>
                        <a:rPr lang="en-US" sz="1300" dirty="0" smtClean="0"/>
                        <a:t>Notes Payable</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$231</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$196</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 $35     Use</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r>
                        <a:rPr lang="en-US" sz="1300" dirty="0" smtClean="0">
                          <a:solidFill>
                            <a:schemeClr val="accent6"/>
                          </a:solidFill>
                        </a:rPr>
                        <a:t>Total</a:t>
                      </a:r>
                      <a:endParaRPr lang="en-US" sz="1300"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300" b="1" dirty="0" smtClean="0">
                          <a:solidFill>
                            <a:schemeClr val="tx1"/>
                          </a:solidFill>
                        </a:rPr>
                        <a:t>$543</a:t>
                      </a:r>
                      <a:endParaRPr lang="en-US" sz="13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300" b="1" dirty="0" smtClean="0">
                          <a:solidFill>
                            <a:srgbClr val="000000"/>
                          </a:solidFill>
                        </a:rPr>
                        <a:t>$540</a:t>
                      </a:r>
                      <a:endParaRPr lang="en-US" sz="13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300" b="1" dirty="0" smtClean="0">
                          <a:solidFill>
                            <a:srgbClr val="663366"/>
                          </a:solidFill>
                        </a:rPr>
                        <a:t>-$3</a:t>
                      </a:r>
                      <a:endParaRPr lang="en-US" sz="1300" b="1"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r>
                        <a:rPr lang="en-US" sz="1300" dirty="0" smtClean="0">
                          <a:solidFill>
                            <a:srgbClr val="F7901E"/>
                          </a:solidFill>
                        </a:rPr>
                        <a:t>Long term debt</a:t>
                      </a:r>
                      <a:endParaRPr lang="en-US" sz="1300"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$531</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$457</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-$74      Use</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gridSpan="4">
                  <a:txBody>
                    <a:bodyPr/>
                    <a:lstStyle/>
                    <a:p>
                      <a:r>
                        <a:rPr lang="en-US" sz="1300" dirty="0" smtClean="0">
                          <a:solidFill>
                            <a:schemeClr val="accent5"/>
                          </a:solidFill>
                        </a:rPr>
                        <a:t>Owner’s Equity</a:t>
                      </a:r>
                      <a:r>
                        <a:rPr lang="en-US" sz="1300" baseline="0" dirty="0" smtClean="0">
                          <a:solidFill>
                            <a:schemeClr val="accent5"/>
                          </a:solidFill>
                        </a:rPr>
                        <a:t> </a:t>
                      </a:r>
                      <a:endParaRPr lang="en-US" sz="13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827">
                <a:tc>
                  <a:txBody>
                    <a:bodyPr/>
                    <a:lstStyle/>
                    <a:p>
                      <a:r>
                        <a:rPr lang="en-US" sz="1300" dirty="0" smtClean="0"/>
                        <a:t>Common stock</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$500</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$550</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accent1"/>
                          </a:solidFill>
                        </a:rPr>
                        <a:t>+$50      Source</a:t>
                      </a:r>
                      <a:endParaRPr lang="en-US" sz="13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881">
                <a:tc>
                  <a:txBody>
                    <a:bodyPr/>
                    <a:lstStyle/>
                    <a:p>
                      <a:r>
                        <a:rPr lang="en-US" sz="1300" dirty="0" smtClean="0"/>
                        <a:t>Retained earning</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$1,799</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$2,041</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accent1"/>
                          </a:solidFill>
                        </a:rPr>
                        <a:t>+242      Source</a:t>
                      </a:r>
                      <a:endParaRPr lang="en-US" sz="13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09">
                <a:tc>
                  <a:txBody>
                    <a:bodyPr/>
                    <a:lstStyle/>
                    <a:p>
                      <a:r>
                        <a:rPr lang="en-US" sz="1300" dirty="0" smtClean="0">
                          <a:solidFill>
                            <a:srgbClr val="A3A101"/>
                          </a:solidFill>
                        </a:rPr>
                        <a:t>Total</a:t>
                      </a:r>
                      <a:endParaRPr lang="en-US" sz="13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$2,299</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$2,591</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accent1"/>
                          </a:solidFill>
                        </a:rPr>
                        <a:t>+$292</a:t>
                      </a:r>
                      <a:endParaRPr lang="en-US" sz="13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43">
                <a:tc>
                  <a:txBody>
                    <a:bodyPr/>
                    <a:lstStyle/>
                    <a:p>
                      <a:r>
                        <a:rPr lang="en-US" sz="1300" dirty="0" smtClean="0">
                          <a:solidFill>
                            <a:srgbClr val="A3A101"/>
                          </a:solidFill>
                        </a:rPr>
                        <a:t>Total liabilities and owner’s equity</a:t>
                      </a:r>
                      <a:endParaRPr lang="en-US" sz="13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dirty="0" smtClean="0"/>
                        <a:t>$3,373</a:t>
                      </a:r>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dirty="0" smtClean="0"/>
                        <a:t>$3,588</a:t>
                      </a:r>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dirty="0" smtClean="0">
                          <a:solidFill>
                            <a:schemeClr val="accent1"/>
                          </a:solidFill>
                        </a:rPr>
                        <a:t>+$215</a:t>
                      </a:r>
                      <a:endParaRPr lang="en-US" sz="14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79523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Analyzing the Results </a:t>
            </a:r>
            <a:endParaRPr lang="en-US" dirty="0">
              <a:latin typeface="Arial"/>
              <a:cs typeface="Arial"/>
            </a:endParaRPr>
          </a:p>
        </p:txBody>
      </p:sp>
      <p:sp>
        <p:nvSpPr>
          <p:cNvPr id="3" name="Content Placeholder 2"/>
          <p:cNvSpPr>
            <a:spLocks noGrp="1"/>
          </p:cNvSpPr>
          <p:nvPr>
            <p:ph idx="1"/>
          </p:nvPr>
        </p:nvSpPr>
        <p:spPr>
          <a:xfrm>
            <a:off x="498474" y="1396175"/>
            <a:ext cx="7556313" cy="4682386"/>
          </a:xfrm>
        </p:spPr>
        <p:txBody>
          <a:bodyPr/>
          <a:lstStyle/>
          <a:p>
            <a:r>
              <a:rPr lang="en-US" dirty="0" smtClean="0">
                <a:latin typeface="Arial"/>
                <a:cs typeface="Arial"/>
              </a:rPr>
              <a:t>You might ask, how did we get the </a:t>
            </a:r>
            <a:r>
              <a:rPr lang="en-US" dirty="0" smtClean="0">
                <a:solidFill>
                  <a:srgbClr val="9B0000"/>
                </a:solidFill>
                <a:latin typeface="Arial"/>
                <a:cs typeface="Arial"/>
              </a:rPr>
              <a:t>+$14 </a:t>
            </a:r>
            <a:r>
              <a:rPr lang="en-US" dirty="0" smtClean="0">
                <a:latin typeface="Arial"/>
                <a:cs typeface="Arial"/>
              </a:rPr>
              <a:t>increase in cash in the previous balance sheet</a:t>
            </a:r>
          </a:p>
          <a:p>
            <a:r>
              <a:rPr lang="en-US" dirty="0" smtClean="0">
                <a:latin typeface="Arial"/>
                <a:cs typeface="Arial"/>
              </a:rPr>
              <a:t>The answer is : All sources of cash – All uses of cash </a:t>
            </a:r>
          </a:p>
          <a:p>
            <a:pPr>
              <a:buFont typeface="Wingdings" charset="2"/>
              <a:buChar char="Ø"/>
            </a:pPr>
            <a:r>
              <a:rPr lang="en-US" dirty="0" smtClean="0">
                <a:solidFill>
                  <a:schemeClr val="accent5"/>
                </a:solidFill>
                <a:latin typeface="Arial"/>
                <a:cs typeface="Arial"/>
              </a:rPr>
              <a:t>In Our example: </a:t>
            </a:r>
            <a:r>
              <a:rPr lang="en-US" i="1" dirty="0" smtClean="0">
                <a:solidFill>
                  <a:srgbClr val="663366"/>
                </a:solidFill>
                <a:latin typeface="Arial"/>
                <a:cs typeface="Arial"/>
              </a:rPr>
              <a:t>sources of cash </a:t>
            </a:r>
            <a:r>
              <a:rPr lang="en-US" dirty="0" smtClean="0">
                <a:latin typeface="Arial"/>
                <a:cs typeface="Arial"/>
              </a:rPr>
              <a:t>(increase 32 in account payable </a:t>
            </a:r>
            <a:r>
              <a:rPr lang="en-US" dirty="0" smtClean="0">
                <a:solidFill>
                  <a:srgbClr val="F7901E"/>
                </a:solidFill>
                <a:latin typeface="Arial"/>
                <a:cs typeface="Arial"/>
              </a:rPr>
              <a:t>+</a:t>
            </a:r>
            <a:r>
              <a:rPr lang="en-US" dirty="0" smtClean="0">
                <a:latin typeface="Arial"/>
                <a:cs typeface="Arial"/>
              </a:rPr>
              <a:t> </a:t>
            </a:r>
            <a:r>
              <a:rPr lang="en-US" dirty="0" smtClean="0">
                <a:latin typeface="Arial"/>
                <a:cs typeface="Arial"/>
              </a:rPr>
              <a:t>$</a:t>
            </a:r>
            <a:r>
              <a:rPr lang="en-US" dirty="0" smtClean="0">
                <a:latin typeface="Arial"/>
                <a:cs typeface="Arial"/>
              </a:rPr>
              <a:t>50 increase in common </a:t>
            </a:r>
            <a:r>
              <a:rPr lang="en-US" dirty="0" smtClean="0">
                <a:latin typeface="Arial"/>
                <a:cs typeface="Arial"/>
              </a:rPr>
              <a:t>stock </a:t>
            </a:r>
            <a:r>
              <a:rPr lang="en-US" dirty="0" smtClean="0">
                <a:solidFill>
                  <a:srgbClr val="F7901E"/>
                </a:solidFill>
                <a:latin typeface="Arial"/>
                <a:cs typeface="Arial"/>
              </a:rPr>
              <a:t>+ </a:t>
            </a:r>
            <a:r>
              <a:rPr lang="en-US" dirty="0" smtClean="0">
                <a:latin typeface="Arial"/>
                <a:cs typeface="Arial"/>
              </a:rPr>
              <a:t>$</a:t>
            </a:r>
            <a:r>
              <a:rPr lang="en-US" dirty="0" smtClean="0">
                <a:latin typeface="Arial"/>
                <a:cs typeface="Arial"/>
              </a:rPr>
              <a:t>242 increase retained </a:t>
            </a:r>
            <a:r>
              <a:rPr lang="en-US" dirty="0" smtClean="0">
                <a:latin typeface="Arial"/>
                <a:cs typeface="Arial"/>
              </a:rPr>
              <a:t>earnings= </a:t>
            </a:r>
            <a:r>
              <a:rPr lang="en-US" dirty="0" smtClean="0">
                <a:solidFill>
                  <a:srgbClr val="F7901E"/>
                </a:solidFill>
                <a:latin typeface="Arial"/>
                <a:cs typeface="Arial"/>
              </a:rPr>
              <a:t>$324</a:t>
            </a:r>
            <a:r>
              <a:rPr lang="en-US" dirty="0" smtClean="0">
                <a:latin typeface="Arial"/>
                <a:cs typeface="Arial"/>
              </a:rPr>
              <a:t>)</a:t>
            </a:r>
          </a:p>
          <a:p>
            <a:pPr>
              <a:buFont typeface="Wingdings" charset="2"/>
              <a:buChar char="Ø"/>
            </a:pPr>
            <a:r>
              <a:rPr lang="en-US" i="1" dirty="0" smtClean="0">
                <a:solidFill>
                  <a:schemeClr val="accent1"/>
                </a:solidFill>
                <a:latin typeface="Arial"/>
                <a:cs typeface="Arial"/>
              </a:rPr>
              <a:t>uses of cash </a:t>
            </a:r>
            <a:r>
              <a:rPr lang="en-US" dirty="0" smtClean="0">
                <a:latin typeface="Arial"/>
                <a:cs typeface="Arial"/>
              </a:rPr>
              <a:t>( $23 increase in account receivable </a:t>
            </a:r>
            <a:r>
              <a:rPr lang="en-US" dirty="0" smtClean="0">
                <a:solidFill>
                  <a:schemeClr val="accent5"/>
                </a:solidFill>
                <a:latin typeface="Arial"/>
                <a:cs typeface="Arial"/>
              </a:rPr>
              <a:t>+</a:t>
            </a:r>
            <a:r>
              <a:rPr lang="en-US" dirty="0" smtClean="0">
                <a:latin typeface="Arial"/>
                <a:cs typeface="Arial"/>
              </a:rPr>
              <a:t> $29 increase in  inventory </a:t>
            </a:r>
            <a:r>
              <a:rPr lang="en-US" dirty="0" smtClean="0">
                <a:solidFill>
                  <a:srgbClr val="F7901E"/>
                </a:solidFill>
                <a:latin typeface="Arial"/>
                <a:cs typeface="Arial"/>
              </a:rPr>
              <a:t>+ </a:t>
            </a:r>
            <a:r>
              <a:rPr lang="en-US" dirty="0" smtClean="0">
                <a:solidFill>
                  <a:schemeClr val="tx1"/>
                </a:solidFill>
                <a:latin typeface="Arial"/>
                <a:cs typeface="Arial"/>
              </a:rPr>
              <a:t>$35 decrease in note payable </a:t>
            </a:r>
            <a:r>
              <a:rPr lang="en-US" dirty="0" smtClean="0">
                <a:solidFill>
                  <a:schemeClr val="accent5"/>
                </a:solidFill>
                <a:latin typeface="Arial"/>
                <a:cs typeface="Arial"/>
              </a:rPr>
              <a:t>+ </a:t>
            </a:r>
            <a:r>
              <a:rPr lang="en-US" dirty="0" smtClean="0">
                <a:solidFill>
                  <a:schemeClr val="tx1"/>
                </a:solidFill>
                <a:latin typeface="Arial"/>
                <a:cs typeface="Arial"/>
              </a:rPr>
              <a:t>$74 decrease in long term debt </a:t>
            </a:r>
            <a:r>
              <a:rPr lang="en-US" dirty="0" smtClean="0">
                <a:solidFill>
                  <a:schemeClr val="accent5"/>
                </a:solidFill>
                <a:latin typeface="Arial"/>
                <a:cs typeface="Arial"/>
              </a:rPr>
              <a:t>+</a:t>
            </a:r>
            <a:r>
              <a:rPr lang="en-US" dirty="0" smtClean="0">
                <a:solidFill>
                  <a:schemeClr val="tx1"/>
                </a:solidFill>
                <a:latin typeface="Arial"/>
                <a:cs typeface="Arial"/>
              </a:rPr>
              <a:t> $149 increase in fixed assets acquisition = </a:t>
            </a:r>
            <a:r>
              <a:rPr lang="en-US" dirty="0" smtClean="0">
                <a:solidFill>
                  <a:srgbClr val="F7901E"/>
                </a:solidFill>
                <a:latin typeface="Arial"/>
                <a:cs typeface="Arial"/>
              </a:rPr>
              <a:t>$310</a:t>
            </a:r>
            <a:r>
              <a:rPr lang="en-US" dirty="0" smtClean="0">
                <a:solidFill>
                  <a:srgbClr val="000000"/>
                </a:solidFill>
                <a:latin typeface="Arial"/>
                <a:cs typeface="Arial"/>
              </a:rPr>
              <a:t>)</a:t>
            </a:r>
          </a:p>
          <a:p>
            <a:pPr>
              <a:buFont typeface="Wingdings" charset="2"/>
              <a:buChar char="Ø"/>
            </a:pPr>
            <a:r>
              <a:rPr lang="en-US" dirty="0" smtClean="0">
                <a:solidFill>
                  <a:srgbClr val="000000"/>
                </a:solidFill>
                <a:latin typeface="Arial"/>
                <a:cs typeface="Arial"/>
              </a:rPr>
              <a:t>$324 - $310 = $14 in cash.</a:t>
            </a:r>
          </a:p>
          <a:p>
            <a:pPr marL="0" indent="0">
              <a:buNone/>
            </a:pPr>
            <a:endParaRPr lang="en-US" dirty="0"/>
          </a:p>
        </p:txBody>
      </p:sp>
    </p:spTree>
    <p:extLst>
      <p:ext uri="{BB962C8B-B14F-4D97-AF65-F5344CB8AC3E}">
        <p14:creationId xmlns:p14="http://schemas.microsoft.com/office/powerpoint/2010/main" val="2389919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71110"/>
            <a:ext cx="7556313" cy="642102"/>
          </a:xfrm>
        </p:spPr>
        <p:txBody>
          <a:bodyPr/>
          <a:lstStyle/>
          <a:p>
            <a:r>
              <a:rPr lang="en-US" sz="2800" dirty="0">
                <a:latin typeface="Arial"/>
                <a:cs typeface="Arial"/>
              </a:rPr>
              <a:t>The Statement of Cash Flow</a:t>
            </a:r>
          </a:p>
        </p:txBody>
      </p:sp>
      <p:sp>
        <p:nvSpPr>
          <p:cNvPr id="3" name="Content Placeholder 2"/>
          <p:cNvSpPr>
            <a:spLocks noGrp="1"/>
          </p:cNvSpPr>
          <p:nvPr>
            <p:ph idx="1"/>
          </p:nvPr>
        </p:nvSpPr>
        <p:spPr>
          <a:xfrm>
            <a:off x="185520" y="913212"/>
            <a:ext cx="7869267" cy="5944788"/>
          </a:xfrm>
        </p:spPr>
        <p:txBody>
          <a:bodyPr>
            <a:normAutofit fontScale="25000" lnSpcReduction="20000"/>
          </a:bodyPr>
          <a:lstStyle/>
          <a:p>
            <a:pPr marL="0" indent="0">
              <a:buNone/>
            </a:pPr>
            <a:r>
              <a:rPr lang="en-US" sz="5600" b="1" i="1" dirty="0">
                <a:solidFill>
                  <a:srgbClr val="663366"/>
                </a:solidFill>
                <a:latin typeface="Arial"/>
                <a:cs typeface="Arial"/>
              </a:rPr>
              <a:t>Statement of Cash flow:    </a:t>
            </a:r>
          </a:p>
          <a:p>
            <a:pPr marL="0" indent="0">
              <a:buNone/>
            </a:pPr>
            <a:r>
              <a:rPr lang="en-US" sz="5600" dirty="0">
                <a:solidFill>
                  <a:srgbClr val="000000"/>
                </a:solidFill>
                <a:latin typeface="Arial"/>
                <a:cs typeface="Arial"/>
              </a:rPr>
              <a:t>A firm’s financial statement that summarizes its sources and uses of cash flow over a specified </a:t>
            </a:r>
            <a:r>
              <a:rPr lang="en-US" sz="5600" dirty="0" smtClean="0">
                <a:solidFill>
                  <a:srgbClr val="000000"/>
                </a:solidFill>
                <a:latin typeface="Arial"/>
                <a:cs typeface="Arial"/>
              </a:rPr>
              <a:t>period</a:t>
            </a:r>
          </a:p>
          <a:p>
            <a:pPr marL="0" indent="0">
              <a:buNone/>
            </a:pPr>
            <a:r>
              <a:rPr lang="en-US" sz="5600" b="1" i="1" dirty="0" smtClean="0">
                <a:solidFill>
                  <a:srgbClr val="663366"/>
                </a:solidFill>
                <a:latin typeface="Arial"/>
                <a:cs typeface="Arial"/>
              </a:rPr>
              <a:t>Steps </a:t>
            </a:r>
            <a:r>
              <a:rPr lang="en-US" sz="5600" b="1" i="1" dirty="0">
                <a:solidFill>
                  <a:srgbClr val="663366"/>
                </a:solidFill>
                <a:latin typeface="Arial"/>
                <a:cs typeface="Arial"/>
              </a:rPr>
              <a:t>to prepare the statement of cash flow</a:t>
            </a:r>
            <a:r>
              <a:rPr lang="en-US" sz="5600" dirty="0">
                <a:latin typeface="Arial"/>
                <a:cs typeface="Arial"/>
              </a:rPr>
              <a:t>:</a:t>
            </a:r>
          </a:p>
          <a:p>
            <a:pPr marL="0" indent="0">
              <a:buNone/>
            </a:pPr>
            <a:r>
              <a:rPr lang="en-US" sz="5600" dirty="0">
                <a:solidFill>
                  <a:schemeClr val="accent5"/>
                </a:solidFill>
                <a:latin typeface="Arial"/>
                <a:cs typeface="Arial"/>
              </a:rPr>
              <a:t>1.  </a:t>
            </a:r>
            <a:r>
              <a:rPr lang="en-US" sz="5600" dirty="0">
                <a:latin typeface="Arial"/>
                <a:cs typeface="Arial"/>
              </a:rPr>
              <a:t>To prepare the statement of cash flow, we need to use both the income statement and the balance sheet.</a:t>
            </a:r>
          </a:p>
          <a:p>
            <a:pPr marL="0" lvl="0" indent="0">
              <a:buNone/>
            </a:pPr>
            <a:r>
              <a:rPr lang="en-US" sz="5600" dirty="0">
                <a:solidFill>
                  <a:srgbClr val="F7901E"/>
                </a:solidFill>
                <a:latin typeface="Arial"/>
                <a:cs typeface="Arial"/>
              </a:rPr>
              <a:t>2</a:t>
            </a:r>
            <a:r>
              <a:rPr lang="en-US" sz="5600" dirty="0">
                <a:latin typeface="Arial"/>
                <a:cs typeface="Arial"/>
              </a:rPr>
              <a:t>. Find the difference (changes) between the end of the year and the beginning of the year in the balance sheet</a:t>
            </a:r>
            <a:r>
              <a:rPr lang="en-US" sz="5600" dirty="0" smtClean="0">
                <a:latin typeface="Arial"/>
                <a:cs typeface="Arial"/>
              </a:rPr>
              <a:t>.</a:t>
            </a:r>
            <a:endParaRPr lang="en-US" sz="5600" dirty="0">
              <a:latin typeface="Arial"/>
              <a:cs typeface="Arial"/>
            </a:endParaRPr>
          </a:p>
          <a:p>
            <a:pPr marL="0" lvl="0" indent="0">
              <a:buNone/>
            </a:pPr>
            <a:endParaRPr lang="en-US" sz="5600" dirty="0" smtClean="0">
              <a:solidFill>
                <a:srgbClr val="F7901E"/>
              </a:solidFill>
              <a:latin typeface="Arial"/>
              <a:cs typeface="Arial"/>
            </a:endParaRPr>
          </a:p>
          <a:p>
            <a:pPr marL="0" lvl="0" indent="0">
              <a:buNone/>
            </a:pPr>
            <a:r>
              <a:rPr lang="en-US" sz="5600" dirty="0" smtClean="0">
                <a:solidFill>
                  <a:srgbClr val="F7901E"/>
                </a:solidFill>
                <a:latin typeface="Arial"/>
                <a:cs typeface="Arial"/>
              </a:rPr>
              <a:t>3</a:t>
            </a:r>
            <a:r>
              <a:rPr lang="en-US" sz="5600" dirty="0">
                <a:solidFill>
                  <a:srgbClr val="F7901E"/>
                </a:solidFill>
                <a:latin typeface="Arial"/>
                <a:cs typeface="Arial"/>
              </a:rPr>
              <a:t>. </a:t>
            </a:r>
            <a:r>
              <a:rPr lang="en-US" sz="5600" dirty="0" smtClean="0">
                <a:solidFill>
                  <a:srgbClr val="F7901E"/>
                </a:solidFill>
                <a:latin typeface="Arial"/>
                <a:cs typeface="Arial"/>
              </a:rPr>
              <a:t> </a:t>
            </a:r>
            <a:r>
              <a:rPr lang="en-US" sz="5600" dirty="0" smtClean="0">
                <a:latin typeface="Arial"/>
                <a:cs typeface="Arial"/>
              </a:rPr>
              <a:t>Start </a:t>
            </a:r>
            <a:r>
              <a:rPr lang="en-US" sz="5600" dirty="0">
                <a:latin typeface="Arial"/>
                <a:cs typeface="Arial"/>
              </a:rPr>
              <a:t>the cash flow statement by (</a:t>
            </a:r>
            <a:r>
              <a:rPr lang="en-US" sz="5600" i="1" dirty="0">
                <a:latin typeface="Arial"/>
                <a:cs typeface="Arial"/>
              </a:rPr>
              <a:t>cash at the beginning of the year </a:t>
            </a:r>
            <a:r>
              <a:rPr lang="en-US" sz="5600" dirty="0">
                <a:latin typeface="Arial"/>
                <a:cs typeface="Arial"/>
              </a:rPr>
              <a:t>), then, Divide the statement of cash flow to three categories:</a:t>
            </a:r>
          </a:p>
          <a:p>
            <a:pPr lvl="0"/>
            <a:r>
              <a:rPr lang="en-US" sz="5600" b="1" dirty="0">
                <a:solidFill>
                  <a:srgbClr val="F7901E"/>
                </a:solidFill>
                <a:latin typeface="Arial"/>
                <a:cs typeface="Arial"/>
              </a:rPr>
              <a:t>Operating Activity</a:t>
            </a:r>
            <a:r>
              <a:rPr lang="en-US" sz="5600" dirty="0">
                <a:latin typeface="Arial"/>
                <a:cs typeface="Arial"/>
              </a:rPr>
              <a:t>: includes net income + depreciation, and changes in current accounts (current assets or account payable, add them if they are sources and subtract them if they are uses).</a:t>
            </a:r>
          </a:p>
          <a:p>
            <a:pPr lvl="0"/>
            <a:r>
              <a:rPr lang="en-US" sz="5600" b="1" dirty="0">
                <a:solidFill>
                  <a:srgbClr val="F7901E"/>
                </a:solidFill>
                <a:latin typeface="Arial"/>
                <a:cs typeface="Arial"/>
              </a:rPr>
              <a:t>Investment Activity</a:t>
            </a:r>
            <a:r>
              <a:rPr lang="en-US" sz="5600" dirty="0">
                <a:latin typeface="Arial"/>
                <a:cs typeface="Arial"/>
              </a:rPr>
              <a:t>: includes changes in fixed assets+ depreciation. </a:t>
            </a:r>
          </a:p>
          <a:p>
            <a:pPr lvl="0"/>
            <a:r>
              <a:rPr lang="en-US" sz="5600" b="1" dirty="0">
                <a:solidFill>
                  <a:srgbClr val="F7901E"/>
                </a:solidFill>
                <a:latin typeface="Arial"/>
                <a:cs typeface="Arial"/>
              </a:rPr>
              <a:t>Financing Activity</a:t>
            </a:r>
            <a:r>
              <a:rPr lang="en-US" sz="5600" dirty="0">
                <a:latin typeface="Arial"/>
                <a:cs typeface="Arial"/>
              </a:rPr>
              <a:t>: includes changes in notes payable, long-term debt, equity accounts, and dividend. </a:t>
            </a:r>
          </a:p>
          <a:p>
            <a:pPr marL="0" lvl="0" indent="0">
              <a:buNone/>
            </a:pPr>
            <a:r>
              <a:rPr lang="en-US" sz="5600" dirty="0">
                <a:solidFill>
                  <a:srgbClr val="F7901E"/>
                </a:solidFill>
                <a:latin typeface="Arial"/>
                <a:cs typeface="Arial"/>
              </a:rPr>
              <a:t>4.  </a:t>
            </a:r>
            <a:r>
              <a:rPr lang="en-US" sz="5600" dirty="0">
                <a:latin typeface="Arial"/>
                <a:cs typeface="Arial"/>
              </a:rPr>
              <a:t>To find (</a:t>
            </a:r>
            <a:r>
              <a:rPr lang="en-US" sz="5600" i="1" dirty="0">
                <a:latin typeface="Arial"/>
                <a:cs typeface="Arial"/>
              </a:rPr>
              <a:t>cash at the end of the year)</a:t>
            </a:r>
            <a:r>
              <a:rPr lang="en-US" sz="5600" dirty="0">
                <a:latin typeface="Arial"/>
                <a:cs typeface="Arial"/>
              </a:rPr>
              <a:t>, add all (sources of cash) together and subtract them from all (uses of cash) </a:t>
            </a:r>
          </a:p>
          <a:p>
            <a:endParaRPr lang="en-US" dirty="0"/>
          </a:p>
        </p:txBody>
      </p:sp>
      <p:sp>
        <p:nvSpPr>
          <p:cNvPr id="6" name="Rectangle 5"/>
          <p:cNvSpPr/>
          <p:nvPr/>
        </p:nvSpPr>
        <p:spPr>
          <a:xfrm>
            <a:off x="1812389" y="3253313"/>
            <a:ext cx="5451436" cy="68490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t>     ↑Assets or ↓ Liabilities or owner’s equity = use of cash</a:t>
            </a:r>
          </a:p>
          <a:p>
            <a:endParaRPr lang="en-US" sz="1400" dirty="0" smtClean="0"/>
          </a:p>
          <a:p>
            <a:r>
              <a:rPr lang="en-US" sz="1400" dirty="0" smtClean="0"/>
              <a:t>     ↓Assets or ↑ Liabilities or Owner’s equity = Source of cash</a:t>
            </a:r>
            <a:endParaRPr lang="en-US" sz="1400" dirty="0"/>
          </a:p>
        </p:txBody>
      </p:sp>
    </p:spTree>
    <p:extLst>
      <p:ext uri="{BB962C8B-B14F-4D97-AF65-F5344CB8AC3E}">
        <p14:creationId xmlns:p14="http://schemas.microsoft.com/office/powerpoint/2010/main" val="825604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Cash Flow </a:t>
            </a:r>
            <a:endParaRPr lang="en-US" dirty="0"/>
          </a:p>
        </p:txBody>
      </p:sp>
      <p:sp>
        <p:nvSpPr>
          <p:cNvPr id="3" name="Content Placeholder 2"/>
          <p:cNvSpPr>
            <a:spLocks noGrp="1"/>
          </p:cNvSpPr>
          <p:nvPr>
            <p:ph idx="1"/>
          </p:nvPr>
        </p:nvSpPr>
        <p:spPr>
          <a:xfrm>
            <a:off x="498474" y="1369816"/>
            <a:ext cx="7556313" cy="4756348"/>
          </a:xfrm>
        </p:spPr>
        <p:txBody>
          <a:bodyPr>
            <a:normAutofit/>
          </a:bodyPr>
          <a:lstStyle/>
          <a:p>
            <a:r>
              <a:rPr lang="en-US" sz="1600" dirty="0" smtClean="0"/>
              <a:t>The following is the income statement since we will use it in making the statement of cash flow.</a:t>
            </a:r>
          </a:p>
          <a:p>
            <a:endParaRPr lang="en-US" sz="1600" dirty="0" smtClean="0"/>
          </a:p>
          <a:p>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429093726"/>
              </p:ext>
            </p:extLst>
          </p:nvPr>
        </p:nvGraphicFramePr>
        <p:xfrm>
          <a:off x="824732" y="2053370"/>
          <a:ext cx="6096000" cy="4058920"/>
        </p:xfrm>
        <a:graphic>
          <a:graphicData uri="http://schemas.openxmlformats.org/drawingml/2006/table">
            <a:tbl>
              <a:tblPr firstRow="1" bandRow="1">
                <a:tableStyleId>{5C22544A-7EE6-4342-B048-85BDC9FD1C3A}</a:tableStyleId>
              </a:tblPr>
              <a:tblGrid>
                <a:gridCol w="3898895"/>
                <a:gridCol w="2197105"/>
              </a:tblGrid>
              <a:tr h="370840">
                <a:tc gridSpan="2">
                  <a:txBody>
                    <a:bodyPr/>
                    <a:lstStyle/>
                    <a:p>
                      <a:r>
                        <a:rPr lang="en-US" dirty="0" smtClean="0">
                          <a:solidFill>
                            <a:srgbClr val="000000"/>
                          </a:solidFill>
                        </a:rPr>
                        <a:t>2009</a:t>
                      </a:r>
                      <a:r>
                        <a:rPr lang="en-US" baseline="0" dirty="0" smtClean="0">
                          <a:solidFill>
                            <a:srgbClr val="000000"/>
                          </a:solidFill>
                        </a:rPr>
                        <a:t> Income Statement of Prufrock Corporation</a:t>
                      </a: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tr>
              <a:tr h="370840">
                <a:tc>
                  <a:txBody>
                    <a:bodyPr/>
                    <a:lstStyle/>
                    <a:p>
                      <a:r>
                        <a:rPr lang="en-US" dirty="0" smtClean="0"/>
                        <a:t>Sales</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$2,311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dirty="0" smtClean="0"/>
                        <a:t>Cost of Good Sold</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$1,344</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dirty="0" smtClean="0"/>
                        <a:t>Depreciation</a:t>
                      </a:r>
                      <a:r>
                        <a:rPr lang="en-US" baseline="0" dirty="0" smtClean="0"/>
                        <a:t> </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$ 276</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dirty="0" smtClean="0"/>
                        <a:t>Earning before Interest</a:t>
                      </a:r>
                      <a:r>
                        <a:rPr lang="en-US" baseline="0" dirty="0" smtClean="0"/>
                        <a:t> and taxes</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$691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dirty="0" smtClean="0"/>
                        <a:t>Interest</a:t>
                      </a:r>
                      <a:r>
                        <a:rPr lang="en-US" baseline="0" dirty="0" smtClean="0"/>
                        <a:t> paid </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$141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dirty="0" smtClean="0"/>
                        <a:t>Taxable Income</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$550</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20">
                <a:tc>
                  <a:txBody>
                    <a:bodyPr/>
                    <a:lstStyle/>
                    <a:p>
                      <a:r>
                        <a:rPr lang="en-US" dirty="0" smtClean="0"/>
                        <a:t>Taxes (34%)</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$187</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dirty="0" smtClean="0"/>
                        <a:t>Net Income</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$363</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dirty="0" smtClean="0"/>
                        <a:t>Dividends </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$121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dirty="0" smtClean="0"/>
                        <a:t>Addition to retained earnings</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$242</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1224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42573"/>
            <a:ext cx="7556313" cy="370992"/>
          </a:xfrm>
        </p:spPr>
        <p:txBody>
          <a:bodyPr/>
          <a:lstStyle/>
          <a:p>
            <a:r>
              <a:rPr lang="en-US" sz="2000" dirty="0" smtClean="0"/>
              <a:t>Building a Statement of Cash Flow</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0284985"/>
              </p:ext>
            </p:extLst>
          </p:nvPr>
        </p:nvGraphicFramePr>
        <p:xfrm>
          <a:off x="498474" y="613565"/>
          <a:ext cx="7407535" cy="6153212"/>
        </p:xfrm>
        <a:graphic>
          <a:graphicData uri="http://schemas.openxmlformats.org/drawingml/2006/table">
            <a:tbl>
              <a:tblPr firstRow="1" bandRow="1">
                <a:tableStyleId>{5C22544A-7EE6-4342-B048-85BDC9FD1C3A}</a:tableStyleId>
              </a:tblPr>
              <a:tblGrid>
                <a:gridCol w="5302983"/>
                <a:gridCol w="2104552"/>
              </a:tblGrid>
              <a:tr h="290915">
                <a:tc gridSpan="2">
                  <a:txBody>
                    <a:bodyPr/>
                    <a:lstStyle/>
                    <a:p>
                      <a:pPr algn="ctr"/>
                      <a:r>
                        <a:rPr lang="en-US" sz="1200" dirty="0" smtClean="0"/>
                        <a:t>2009 statement</a:t>
                      </a:r>
                      <a:r>
                        <a:rPr lang="en-US" sz="1200" baseline="0" dirty="0" smtClean="0"/>
                        <a:t> of cash flow</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69103">
                <a:tc>
                  <a:txBody>
                    <a:bodyPr/>
                    <a:lstStyle/>
                    <a:p>
                      <a:r>
                        <a:rPr lang="en-US" sz="1200" dirty="0" smtClean="0">
                          <a:solidFill>
                            <a:srgbClr val="9B0000"/>
                          </a:solidFill>
                        </a:rPr>
                        <a:t>Cash, beginning of the year </a:t>
                      </a:r>
                      <a:endParaRPr lang="en-US" sz="12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solidFill>
                            <a:srgbClr val="9B0000"/>
                          </a:solidFill>
                        </a:rPr>
                        <a:t> </a:t>
                      </a:r>
                      <a:r>
                        <a:rPr lang="en-US" sz="1400" dirty="0" smtClean="0">
                          <a:solidFill>
                            <a:srgbClr val="9B0000"/>
                          </a:solidFill>
                        </a:rPr>
                        <a:t>$84</a:t>
                      </a:r>
                      <a:endParaRPr lang="en-US" sz="14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3">
                <a:tc>
                  <a:txBody>
                    <a:bodyPr/>
                    <a:lstStyle/>
                    <a:p>
                      <a:pPr marL="171450" indent="-171450">
                        <a:buFont typeface="Arial"/>
                        <a:buChar char="•"/>
                      </a:pPr>
                      <a:r>
                        <a:rPr lang="en-US" sz="1200" b="1" dirty="0" smtClean="0">
                          <a:solidFill>
                            <a:schemeClr val="accent5"/>
                          </a:solidFill>
                        </a:rPr>
                        <a:t>Operating</a:t>
                      </a:r>
                      <a:r>
                        <a:rPr lang="en-US" sz="1200" b="1" baseline="0" dirty="0" smtClean="0">
                          <a:solidFill>
                            <a:schemeClr val="accent5"/>
                          </a:solidFill>
                        </a:rPr>
                        <a:t> Activity</a:t>
                      </a:r>
                      <a:r>
                        <a:rPr lang="en-US" sz="1200" baseline="0" dirty="0" smtClean="0">
                          <a:solidFill>
                            <a:schemeClr val="accent5"/>
                          </a:solidFill>
                        </a:rPr>
                        <a:t> </a:t>
                      </a:r>
                      <a:endParaRPr lang="en-US" sz="12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3">
                <a:tc>
                  <a:txBody>
                    <a:bodyPr/>
                    <a:lstStyle/>
                    <a:p>
                      <a:r>
                        <a:rPr lang="en-US" sz="1200" dirty="0" smtClean="0"/>
                        <a:t>Net income </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$363</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3">
                <a:tc>
                  <a:txBody>
                    <a:bodyPr/>
                    <a:lstStyle/>
                    <a:p>
                      <a:r>
                        <a:rPr lang="en-US" sz="1200" dirty="0" smtClean="0"/>
                        <a:t>+Depreciation</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$276</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3">
                <a:tc>
                  <a:txBody>
                    <a:bodyPr/>
                    <a:lstStyle/>
                    <a:p>
                      <a:r>
                        <a:rPr lang="en-US" sz="1200" dirty="0" smtClean="0"/>
                        <a:t>Increase in account payable      (source)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$32</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115">
                <a:tc>
                  <a:txBody>
                    <a:bodyPr/>
                    <a:lstStyle/>
                    <a:p>
                      <a:r>
                        <a:rPr lang="en-US" sz="1200" dirty="0" smtClean="0"/>
                        <a:t>Increase in account receivable      (use)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$23</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416">
                <a:tc>
                  <a:txBody>
                    <a:bodyPr/>
                    <a:lstStyle/>
                    <a:p>
                      <a:r>
                        <a:rPr lang="en-US" sz="1200" dirty="0" smtClean="0"/>
                        <a:t>Increase in inventory             (use)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$29</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416">
                <a:tc>
                  <a:txBody>
                    <a:bodyPr/>
                    <a:lstStyle/>
                    <a:p>
                      <a:r>
                        <a:rPr lang="en-US" sz="1200" dirty="0" smtClean="0">
                          <a:solidFill>
                            <a:srgbClr val="F7901E"/>
                          </a:solidFill>
                        </a:rPr>
                        <a:t>Net</a:t>
                      </a:r>
                      <a:r>
                        <a:rPr lang="en-US" sz="1200" baseline="0" dirty="0" smtClean="0">
                          <a:solidFill>
                            <a:srgbClr val="F7901E"/>
                          </a:solidFill>
                        </a:rPr>
                        <a:t> cash from operating activity </a:t>
                      </a:r>
                      <a:endParaRPr lang="en-US" sz="1200" dirty="0" smtClean="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solidFill>
                            <a:srgbClr val="F7901E"/>
                          </a:solidFill>
                        </a:rPr>
                        <a:t>$619</a:t>
                      </a:r>
                      <a:endParaRPr lang="en-US" sz="1200"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023">
                <a:tc>
                  <a:txBody>
                    <a:bodyPr/>
                    <a:lstStyle/>
                    <a:p>
                      <a:pPr marL="0" indent="0">
                        <a:buFont typeface="+mj-ea"/>
                        <a:buNone/>
                      </a:pPr>
                      <a:r>
                        <a:rPr lang="en-US" sz="1200" b="1" dirty="0" smtClean="0">
                          <a:solidFill>
                            <a:schemeClr val="accent6"/>
                          </a:solidFill>
                        </a:rPr>
                        <a:t>Investment</a:t>
                      </a:r>
                      <a:r>
                        <a:rPr lang="en-US" sz="1200" b="1" baseline="0" dirty="0" smtClean="0">
                          <a:solidFill>
                            <a:schemeClr val="accent6"/>
                          </a:solidFill>
                        </a:rPr>
                        <a:t> Activity</a:t>
                      </a:r>
                      <a:endParaRPr lang="en-US" sz="1200" b="1"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1200" dirty="0" smtClean="0"/>
                        <a:t>Fixed asset acquisition            (use)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$149</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479">
                <a:tc>
                  <a:txBody>
                    <a:bodyPr/>
                    <a:lstStyle/>
                    <a:p>
                      <a:r>
                        <a:rPr lang="en-US" sz="1200" dirty="0" smtClean="0">
                          <a:solidFill>
                            <a:schemeClr val="tx1"/>
                          </a:solidFill>
                        </a:rPr>
                        <a:t>+ Depreciation   </a:t>
                      </a:r>
                      <a:r>
                        <a:rPr lang="en-US" sz="1200" baseline="0" dirty="0" smtClean="0">
                          <a:solidFill>
                            <a:schemeClr val="tx1"/>
                          </a:solidFill>
                        </a:rPr>
                        <a:t>   </a:t>
                      </a:r>
                      <a:r>
                        <a:rPr lang="en-US" sz="1200" dirty="0" smtClean="0">
                          <a:solidFill>
                            <a:schemeClr val="tx1"/>
                          </a:solidFill>
                        </a:rPr>
                        <a:t> (added</a:t>
                      </a:r>
                      <a:r>
                        <a:rPr lang="en-US" sz="1200" baseline="0" dirty="0" smtClean="0">
                          <a:solidFill>
                            <a:schemeClr val="tx1"/>
                          </a:solidFill>
                        </a:rPr>
                        <a:t> because it was  subtracted from the fixed assets)  </a:t>
                      </a:r>
                      <a:endParaRPr lang="en-US"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$276</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416">
                <a:tc>
                  <a:txBody>
                    <a:bodyPr/>
                    <a:lstStyle/>
                    <a:p>
                      <a:r>
                        <a:rPr lang="en-US" sz="1200" dirty="0" smtClean="0">
                          <a:solidFill>
                            <a:schemeClr val="accent6"/>
                          </a:solidFill>
                        </a:rPr>
                        <a:t>Net</a:t>
                      </a:r>
                      <a:r>
                        <a:rPr lang="en-US" sz="1200" baseline="0" dirty="0" smtClean="0">
                          <a:solidFill>
                            <a:schemeClr val="accent6"/>
                          </a:solidFill>
                        </a:rPr>
                        <a:t> cash from investment activity </a:t>
                      </a:r>
                      <a:endParaRPr lang="en-US" sz="1200"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solidFill>
                            <a:schemeClr val="accent4"/>
                          </a:solidFill>
                        </a:rPr>
                        <a:t>- $425</a:t>
                      </a:r>
                      <a:endParaRPr lang="en-US" sz="1200" dirty="0">
                        <a:solidFill>
                          <a:schemeClr val="accent4"/>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b="1" dirty="0" smtClean="0">
                          <a:solidFill>
                            <a:schemeClr val="tx2">
                              <a:lumMod val="75000"/>
                              <a:lumOff val="25000"/>
                            </a:schemeClr>
                          </a:solidFill>
                        </a:rPr>
                        <a:t>Financing</a:t>
                      </a:r>
                      <a:r>
                        <a:rPr lang="en-US" sz="1200" b="1" baseline="0" dirty="0" smtClean="0">
                          <a:solidFill>
                            <a:schemeClr val="tx2">
                              <a:lumMod val="75000"/>
                              <a:lumOff val="25000"/>
                            </a:schemeClr>
                          </a:solidFill>
                        </a:rPr>
                        <a:t> Activity </a:t>
                      </a:r>
                      <a:endParaRPr lang="en-US" sz="1200" b="1" dirty="0">
                        <a:solidFill>
                          <a:schemeClr val="tx2">
                            <a:lumMod val="75000"/>
                            <a:lumOff val="25000"/>
                          </a:schemeClr>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t>Decrease in note</a:t>
                      </a:r>
                      <a:r>
                        <a:rPr lang="en-US" sz="1200" baseline="0" dirty="0" smtClean="0"/>
                        <a:t> payable         (use)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-$35</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t>Decrease in long term debt     (use )</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-$74</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t>Dividend Paid                             (use)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$121</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t>Increase in common stock        (source)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$50</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solidFill>
                            <a:schemeClr val="accent1"/>
                          </a:solidFill>
                        </a:rPr>
                        <a:t>Net cash</a:t>
                      </a:r>
                      <a:r>
                        <a:rPr lang="en-US" sz="1200" baseline="0" dirty="0" smtClean="0">
                          <a:solidFill>
                            <a:schemeClr val="accent1"/>
                          </a:solidFill>
                        </a:rPr>
                        <a:t> from financing activity </a:t>
                      </a:r>
                      <a:endParaRPr lang="en-US" sz="12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solidFill>
                            <a:schemeClr val="accent1"/>
                          </a:solidFill>
                        </a:rPr>
                        <a:t>-$180</a:t>
                      </a:r>
                      <a:endParaRPr lang="en-US" sz="12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solidFill>
                            <a:srgbClr val="9B0000"/>
                          </a:solidFill>
                        </a:rPr>
                        <a:t>Net</a:t>
                      </a:r>
                      <a:r>
                        <a:rPr lang="en-US" sz="1200" baseline="0" dirty="0" smtClean="0">
                          <a:solidFill>
                            <a:srgbClr val="9B0000"/>
                          </a:solidFill>
                        </a:rPr>
                        <a:t> increase in cash </a:t>
                      </a:r>
                      <a:endParaRPr lang="en-US" sz="12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solidFill>
                            <a:srgbClr val="9B0000"/>
                          </a:solidFill>
                        </a:rPr>
                        <a:t>$14</a:t>
                      </a:r>
                      <a:endParaRPr lang="en-US" sz="12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b="1" dirty="0" smtClean="0">
                          <a:solidFill>
                            <a:srgbClr val="9B0000"/>
                          </a:solidFill>
                        </a:rPr>
                        <a:t>Cash end</a:t>
                      </a:r>
                      <a:r>
                        <a:rPr lang="en-US" sz="1200" b="1" baseline="0" dirty="0" smtClean="0">
                          <a:solidFill>
                            <a:srgbClr val="9B0000"/>
                          </a:solidFill>
                        </a:rPr>
                        <a:t> of the year                    (84+14)</a:t>
                      </a:r>
                      <a:endParaRPr lang="en-US" sz="12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1" dirty="0" smtClean="0">
                          <a:solidFill>
                            <a:srgbClr val="9B0000"/>
                          </a:solidFill>
                        </a:rPr>
                        <a:t>$98</a:t>
                      </a:r>
                      <a:endParaRPr lang="en-US" sz="12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19277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4857</TotalTime>
  <Words>3942</Words>
  <Application>Microsoft Office PowerPoint</Application>
  <PresentationFormat>عرض على الشاشة (3:4)‏</PresentationFormat>
  <Paragraphs>730</Paragraphs>
  <Slides>41</Slides>
  <Notes>4</Notes>
  <HiddenSlides>0</HiddenSlides>
  <MMClips>0</MMClips>
  <ScaleCrop>false</ScaleCrop>
  <HeadingPairs>
    <vt:vector size="4" baseType="variant">
      <vt:variant>
        <vt:lpstr>نسق</vt:lpstr>
      </vt:variant>
      <vt:variant>
        <vt:i4>1</vt:i4>
      </vt:variant>
      <vt:variant>
        <vt:lpstr>عناوين الشرائح</vt:lpstr>
      </vt:variant>
      <vt:variant>
        <vt:i4>41</vt:i4>
      </vt:variant>
    </vt:vector>
  </HeadingPairs>
  <TitlesOfParts>
    <vt:vector size="42" baseType="lpstr">
      <vt:lpstr>Advantage</vt:lpstr>
      <vt:lpstr>Working With Financial Statements  ch 3</vt:lpstr>
      <vt:lpstr>Using Financial Statement </vt:lpstr>
      <vt:lpstr>3.1 Cash Flow and Financial Statements</vt:lpstr>
      <vt:lpstr>Sources and Uses of Cash</vt:lpstr>
      <vt:lpstr>cash. </vt:lpstr>
      <vt:lpstr>Analyzing the Results </vt:lpstr>
      <vt:lpstr>The Statement of Cash Flow</vt:lpstr>
      <vt:lpstr>Statement of Cash Flow </vt:lpstr>
      <vt:lpstr>Building a Statement of Cash Flow</vt:lpstr>
      <vt:lpstr>3.2   Standardized Financial Statements</vt:lpstr>
      <vt:lpstr>Standardized Financial Statements </vt:lpstr>
      <vt:lpstr>cash. </vt:lpstr>
      <vt:lpstr>Common size income statement </vt:lpstr>
      <vt:lpstr>Standardized Financial Statements </vt:lpstr>
      <vt:lpstr>Common Base Year Financial Statement . </vt:lpstr>
      <vt:lpstr>Standardized Financial Statements </vt:lpstr>
      <vt:lpstr>cash. </vt:lpstr>
      <vt:lpstr>3.3 Ratio Analysis</vt:lpstr>
      <vt:lpstr>3.3 Ratio Analysis</vt:lpstr>
      <vt:lpstr>1. Short Time Solvency OR  Liquidity Ratios</vt:lpstr>
      <vt:lpstr>1. Short Time Solvency OR  Liquidity Ratios</vt:lpstr>
      <vt:lpstr> 1.Short Time Solvency OR  Liquidity Ratios</vt:lpstr>
      <vt:lpstr>1.Short Time Solvency OR  Liquidity Ratios</vt:lpstr>
      <vt:lpstr>2. Long Term Solvency Measures</vt:lpstr>
      <vt:lpstr>2. Long Term Solvency Measures</vt:lpstr>
      <vt:lpstr>2. Long Term Solvency Measures</vt:lpstr>
      <vt:lpstr>2. Long Term Solvency Measures</vt:lpstr>
      <vt:lpstr>3. Asset Management or Turnover, Measures </vt:lpstr>
      <vt:lpstr>3. Asset Management or Turnover, Measures</vt:lpstr>
      <vt:lpstr>3. Asset Management or Turnover, Measures</vt:lpstr>
      <vt:lpstr>4. Profitability Ratios</vt:lpstr>
      <vt:lpstr>4. Profitability Ratios</vt:lpstr>
      <vt:lpstr>5. Market Value Ratios</vt:lpstr>
      <vt:lpstr>5. Market Value Ratios</vt:lpstr>
      <vt:lpstr>THE DU PONT IDENTITY  </vt:lpstr>
      <vt:lpstr>THE DU PONT IDENTITY  </vt:lpstr>
      <vt:lpstr>3.5 Using Financial Statement Information</vt:lpstr>
      <vt:lpstr>3.5 Using Financial Statement Information</vt:lpstr>
      <vt:lpstr>Choosing a Benchmark </vt:lpstr>
      <vt:lpstr>Review</vt:lpstr>
      <vt:lpstr>Review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CH3</dc:title>
  <dc:creator>Nouf Alabdulkarim</dc:creator>
  <cp:lastModifiedBy>Noha Daghestani</cp:lastModifiedBy>
  <cp:revision>88</cp:revision>
  <cp:lastPrinted>2016-02-06T02:26:26Z</cp:lastPrinted>
  <dcterms:created xsi:type="dcterms:W3CDTF">2016-02-02T19:16:06Z</dcterms:created>
  <dcterms:modified xsi:type="dcterms:W3CDTF">2017-02-28T05:07:53Z</dcterms:modified>
</cp:coreProperties>
</file>