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6.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charts/chart4.xml" ContentType="application/vnd.openxmlformats-officedocument.drawingml.chart+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66"/>
  </p:notesMasterIdLst>
  <p:sldIdLst>
    <p:sldId id="266" r:id="rId2"/>
    <p:sldId id="280" r:id="rId3"/>
    <p:sldId id="293"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277" r:id="rId21"/>
    <p:sldId id="283" r:id="rId22"/>
    <p:sldId id="312" r:id="rId23"/>
    <p:sldId id="313" r:id="rId24"/>
    <p:sldId id="314" r:id="rId25"/>
    <p:sldId id="315" r:id="rId26"/>
    <p:sldId id="316" r:id="rId27"/>
    <p:sldId id="317" r:id="rId28"/>
    <p:sldId id="318" r:id="rId29"/>
    <p:sldId id="319" r:id="rId30"/>
    <p:sldId id="320" r:id="rId31"/>
    <p:sldId id="321" r:id="rId32"/>
    <p:sldId id="322" r:id="rId33"/>
    <p:sldId id="323" r:id="rId34"/>
    <p:sldId id="324" r:id="rId35"/>
    <p:sldId id="325" r:id="rId36"/>
    <p:sldId id="326" r:id="rId37"/>
    <p:sldId id="327" r:id="rId38"/>
    <p:sldId id="328" r:id="rId39"/>
    <p:sldId id="329" r:id="rId40"/>
    <p:sldId id="330" r:id="rId41"/>
    <p:sldId id="331" r:id="rId42"/>
    <p:sldId id="332" r:id="rId43"/>
    <p:sldId id="333" r:id="rId44"/>
    <p:sldId id="334" r:id="rId45"/>
    <p:sldId id="335" r:id="rId46"/>
    <p:sldId id="336" r:id="rId47"/>
    <p:sldId id="281" r:id="rId48"/>
    <p:sldId id="285" r:id="rId49"/>
    <p:sldId id="352" r:id="rId50"/>
    <p:sldId id="348" r:id="rId51"/>
    <p:sldId id="347" r:id="rId52"/>
    <p:sldId id="349" r:id="rId53"/>
    <p:sldId id="350" r:id="rId54"/>
    <p:sldId id="351" r:id="rId55"/>
    <p:sldId id="339" r:id="rId56"/>
    <p:sldId id="340" r:id="rId57"/>
    <p:sldId id="341" r:id="rId58"/>
    <p:sldId id="342" r:id="rId59"/>
    <p:sldId id="343" r:id="rId60"/>
    <p:sldId id="289" r:id="rId61"/>
    <p:sldId id="288" r:id="rId62"/>
    <p:sldId id="290" r:id="rId63"/>
    <p:sldId id="291" r:id="rId64"/>
    <p:sldId id="292" r:id="rId6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768">
          <p15:clr>
            <a:srgbClr val="A4A3A4"/>
          </p15:clr>
        </p15:guide>
        <p15:guide id="2" pos="28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003399"/>
    <a:srgbClr val="0000FF"/>
    <a:srgbClr val="777777"/>
    <a:srgbClr val="5F5F5F"/>
    <a:srgbClr val="006699"/>
    <a:srgbClr val="FFF2CD"/>
    <a:srgbClr val="AE12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743" autoAdjust="0"/>
    <p:restoredTop sz="85764" autoAdjust="0"/>
  </p:normalViewPr>
  <p:slideViewPr>
    <p:cSldViewPr>
      <p:cViewPr varScale="1">
        <p:scale>
          <a:sx n="114" d="100"/>
          <a:sy n="114" d="100"/>
        </p:scale>
        <p:origin x="426" y="96"/>
      </p:cViewPr>
      <p:guideLst>
        <p:guide orient="horz" pos="768"/>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9396"/>
    </p:cViewPr>
  </p:sorterViewPr>
  <p:notesViewPr>
    <p:cSldViewPr>
      <p:cViewPr varScale="1">
        <p:scale>
          <a:sx n="82" d="100"/>
          <a:sy n="82" d="100"/>
        </p:scale>
        <p:origin x="-313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Ron\Documents\My%20Dropbox\!%20Mankiw%20Principles\5e%20slides\2011%20update%20-%20new\chap33graphs.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Ron\Documents\My%20Dropbox\!%20Mankiw%20Principles\5e%20slides\2011%20update%20-%20new\chap33graphs.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Ron\Documents\My%20Dropbox\!%20Mankiw%20Principles\5e%20slides\2011%20update%20-%20new\chap33graphs.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1" Type="http://schemas.openxmlformats.org/officeDocument/2006/relationships/oleObject" Target="file:///C:\Users\rcronovich\AppData\Local\Temp\download.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'ch33 data'!$B$3</c:f>
              <c:strCache>
                <c:ptCount val="1"/>
                <c:pt idx="0">
                  <c:v>GDPC1</c:v>
                </c:pt>
              </c:strCache>
            </c:strRef>
          </c:tx>
          <c:spPr>
            <a:ln w="44450">
              <a:solidFill>
                <a:srgbClr val="3366CC"/>
              </a:solidFill>
            </a:ln>
          </c:spPr>
          <c:marker>
            <c:symbol val="none"/>
          </c:marker>
          <c:xVal>
            <c:numRef>
              <c:f>'ch33 data'!$A$4:$A$188</c:f>
              <c:numCache>
                <c:formatCode>General</c:formatCode>
                <c:ptCount val="185"/>
                <c:pt idx="0">
                  <c:v>1965</c:v>
                </c:pt>
                <c:pt idx="1">
                  <c:v>1965.25</c:v>
                </c:pt>
                <c:pt idx="2">
                  <c:v>1965.5</c:v>
                </c:pt>
                <c:pt idx="3">
                  <c:v>1965.75</c:v>
                </c:pt>
                <c:pt idx="4">
                  <c:v>1966</c:v>
                </c:pt>
                <c:pt idx="5">
                  <c:v>1966.25</c:v>
                </c:pt>
                <c:pt idx="6">
                  <c:v>1966.5</c:v>
                </c:pt>
                <c:pt idx="7">
                  <c:v>1966.75</c:v>
                </c:pt>
                <c:pt idx="8">
                  <c:v>1967</c:v>
                </c:pt>
                <c:pt idx="9">
                  <c:v>1967.25</c:v>
                </c:pt>
                <c:pt idx="10">
                  <c:v>1967.5</c:v>
                </c:pt>
                <c:pt idx="11">
                  <c:v>1967.75</c:v>
                </c:pt>
                <c:pt idx="12">
                  <c:v>1968</c:v>
                </c:pt>
                <c:pt idx="13">
                  <c:v>1968.25</c:v>
                </c:pt>
                <c:pt idx="14">
                  <c:v>1968.5</c:v>
                </c:pt>
                <c:pt idx="15">
                  <c:v>1968.75</c:v>
                </c:pt>
                <c:pt idx="16">
                  <c:v>1969</c:v>
                </c:pt>
                <c:pt idx="17">
                  <c:v>1969.25</c:v>
                </c:pt>
                <c:pt idx="18">
                  <c:v>1969.5</c:v>
                </c:pt>
                <c:pt idx="19">
                  <c:v>1969.75</c:v>
                </c:pt>
                <c:pt idx="20">
                  <c:v>1970</c:v>
                </c:pt>
                <c:pt idx="21">
                  <c:v>1970.25</c:v>
                </c:pt>
                <c:pt idx="22">
                  <c:v>1970.5</c:v>
                </c:pt>
                <c:pt idx="23">
                  <c:v>1970.75</c:v>
                </c:pt>
                <c:pt idx="24">
                  <c:v>1971</c:v>
                </c:pt>
                <c:pt idx="25">
                  <c:v>1971.25</c:v>
                </c:pt>
                <c:pt idx="26">
                  <c:v>1971.5</c:v>
                </c:pt>
                <c:pt idx="27">
                  <c:v>1971.75</c:v>
                </c:pt>
                <c:pt idx="28">
                  <c:v>1972</c:v>
                </c:pt>
                <c:pt idx="29">
                  <c:v>1972.25</c:v>
                </c:pt>
                <c:pt idx="30">
                  <c:v>1972.5</c:v>
                </c:pt>
                <c:pt idx="31">
                  <c:v>1972.75</c:v>
                </c:pt>
                <c:pt idx="32">
                  <c:v>1973</c:v>
                </c:pt>
                <c:pt idx="33">
                  <c:v>1973.25</c:v>
                </c:pt>
                <c:pt idx="34">
                  <c:v>1973.5</c:v>
                </c:pt>
                <c:pt idx="35">
                  <c:v>1973.75</c:v>
                </c:pt>
                <c:pt idx="36">
                  <c:v>1974</c:v>
                </c:pt>
                <c:pt idx="37">
                  <c:v>1974.25</c:v>
                </c:pt>
                <c:pt idx="38">
                  <c:v>1974.5</c:v>
                </c:pt>
                <c:pt idx="39">
                  <c:v>1974.75</c:v>
                </c:pt>
                <c:pt idx="40">
                  <c:v>1975</c:v>
                </c:pt>
                <c:pt idx="41">
                  <c:v>1975.25</c:v>
                </c:pt>
                <c:pt idx="42">
                  <c:v>1975.5</c:v>
                </c:pt>
                <c:pt idx="43">
                  <c:v>1975.75</c:v>
                </c:pt>
                <c:pt idx="44">
                  <c:v>1976</c:v>
                </c:pt>
                <c:pt idx="45">
                  <c:v>1976.25</c:v>
                </c:pt>
                <c:pt idx="46">
                  <c:v>1976.5</c:v>
                </c:pt>
                <c:pt idx="47">
                  <c:v>1976.75</c:v>
                </c:pt>
                <c:pt idx="48">
                  <c:v>1977</c:v>
                </c:pt>
                <c:pt idx="49">
                  <c:v>1977.25</c:v>
                </c:pt>
                <c:pt idx="50">
                  <c:v>1977.5</c:v>
                </c:pt>
                <c:pt idx="51">
                  <c:v>1977.75</c:v>
                </c:pt>
                <c:pt idx="52">
                  <c:v>1978</c:v>
                </c:pt>
                <c:pt idx="53">
                  <c:v>1978.25</c:v>
                </c:pt>
                <c:pt idx="54">
                  <c:v>1978.5</c:v>
                </c:pt>
                <c:pt idx="55">
                  <c:v>1978.75</c:v>
                </c:pt>
                <c:pt idx="56">
                  <c:v>1979</c:v>
                </c:pt>
                <c:pt idx="57">
                  <c:v>1979.25</c:v>
                </c:pt>
                <c:pt idx="58">
                  <c:v>1979.5</c:v>
                </c:pt>
                <c:pt idx="59">
                  <c:v>1979.75</c:v>
                </c:pt>
                <c:pt idx="60">
                  <c:v>1980</c:v>
                </c:pt>
                <c:pt idx="61">
                  <c:v>1980.25</c:v>
                </c:pt>
                <c:pt idx="62">
                  <c:v>1980.5</c:v>
                </c:pt>
                <c:pt idx="63">
                  <c:v>1980.75</c:v>
                </c:pt>
                <c:pt idx="64">
                  <c:v>1981</c:v>
                </c:pt>
                <c:pt idx="65">
                  <c:v>1981.25</c:v>
                </c:pt>
                <c:pt idx="66">
                  <c:v>1981.5</c:v>
                </c:pt>
                <c:pt idx="67">
                  <c:v>1981.75</c:v>
                </c:pt>
                <c:pt idx="68">
                  <c:v>1982</c:v>
                </c:pt>
                <c:pt idx="69">
                  <c:v>1982.25</c:v>
                </c:pt>
                <c:pt idx="70">
                  <c:v>1982.5</c:v>
                </c:pt>
                <c:pt idx="71">
                  <c:v>1982.75</c:v>
                </c:pt>
                <c:pt idx="72">
                  <c:v>1983</c:v>
                </c:pt>
                <c:pt idx="73">
                  <c:v>1983.25</c:v>
                </c:pt>
                <c:pt idx="74">
                  <c:v>1983.5</c:v>
                </c:pt>
                <c:pt idx="75">
                  <c:v>1983.75</c:v>
                </c:pt>
                <c:pt idx="76">
                  <c:v>1984</c:v>
                </c:pt>
                <c:pt idx="77">
                  <c:v>1984.25</c:v>
                </c:pt>
                <c:pt idx="78">
                  <c:v>1984.5</c:v>
                </c:pt>
                <c:pt idx="79">
                  <c:v>1984.75</c:v>
                </c:pt>
                <c:pt idx="80">
                  <c:v>1985</c:v>
                </c:pt>
                <c:pt idx="81">
                  <c:v>1985.25</c:v>
                </c:pt>
                <c:pt idx="82">
                  <c:v>1985.5</c:v>
                </c:pt>
                <c:pt idx="83">
                  <c:v>1985.75</c:v>
                </c:pt>
                <c:pt idx="84">
                  <c:v>1986</c:v>
                </c:pt>
                <c:pt idx="85">
                  <c:v>1986.25</c:v>
                </c:pt>
                <c:pt idx="86">
                  <c:v>1986.5</c:v>
                </c:pt>
                <c:pt idx="87">
                  <c:v>1986.75</c:v>
                </c:pt>
                <c:pt idx="88">
                  <c:v>1987</c:v>
                </c:pt>
                <c:pt idx="89">
                  <c:v>1987.25</c:v>
                </c:pt>
                <c:pt idx="90">
                  <c:v>1987.5</c:v>
                </c:pt>
                <c:pt idx="91">
                  <c:v>1987.75</c:v>
                </c:pt>
                <c:pt idx="92">
                  <c:v>1988</c:v>
                </c:pt>
                <c:pt idx="93">
                  <c:v>1988.25</c:v>
                </c:pt>
                <c:pt idx="94">
                  <c:v>1988.5</c:v>
                </c:pt>
                <c:pt idx="95">
                  <c:v>1988.75</c:v>
                </c:pt>
                <c:pt idx="96">
                  <c:v>1989</c:v>
                </c:pt>
                <c:pt idx="97">
                  <c:v>1989.25</c:v>
                </c:pt>
                <c:pt idx="98">
                  <c:v>1989.5</c:v>
                </c:pt>
                <c:pt idx="99">
                  <c:v>1989.75</c:v>
                </c:pt>
                <c:pt idx="100">
                  <c:v>1990</c:v>
                </c:pt>
                <c:pt idx="101">
                  <c:v>1990.25</c:v>
                </c:pt>
                <c:pt idx="102">
                  <c:v>1990.5</c:v>
                </c:pt>
                <c:pt idx="103">
                  <c:v>1990.75</c:v>
                </c:pt>
                <c:pt idx="104">
                  <c:v>1991</c:v>
                </c:pt>
                <c:pt idx="105">
                  <c:v>1991.25</c:v>
                </c:pt>
                <c:pt idx="106">
                  <c:v>1991.5</c:v>
                </c:pt>
                <c:pt idx="107">
                  <c:v>1991.75</c:v>
                </c:pt>
                <c:pt idx="108">
                  <c:v>1992</c:v>
                </c:pt>
                <c:pt idx="109">
                  <c:v>1992.25</c:v>
                </c:pt>
                <c:pt idx="110">
                  <c:v>1992.5</c:v>
                </c:pt>
                <c:pt idx="111">
                  <c:v>1992.75</c:v>
                </c:pt>
                <c:pt idx="112">
                  <c:v>1993</c:v>
                </c:pt>
                <c:pt idx="113">
                  <c:v>1993.25</c:v>
                </c:pt>
                <c:pt idx="114">
                  <c:v>1993.5</c:v>
                </c:pt>
                <c:pt idx="115">
                  <c:v>1993.75</c:v>
                </c:pt>
                <c:pt idx="116">
                  <c:v>1994</c:v>
                </c:pt>
                <c:pt idx="117">
                  <c:v>1994.25</c:v>
                </c:pt>
                <c:pt idx="118">
                  <c:v>1994.5</c:v>
                </c:pt>
                <c:pt idx="119">
                  <c:v>1994.75</c:v>
                </c:pt>
                <c:pt idx="120">
                  <c:v>1995</c:v>
                </c:pt>
                <c:pt idx="121">
                  <c:v>1995.25</c:v>
                </c:pt>
                <c:pt idx="122">
                  <c:v>1995.5</c:v>
                </c:pt>
                <c:pt idx="123">
                  <c:v>1995.75</c:v>
                </c:pt>
                <c:pt idx="124">
                  <c:v>1996</c:v>
                </c:pt>
                <c:pt idx="125">
                  <c:v>1996.25</c:v>
                </c:pt>
                <c:pt idx="126">
                  <c:v>1996.5</c:v>
                </c:pt>
                <c:pt idx="127">
                  <c:v>1996.75</c:v>
                </c:pt>
                <c:pt idx="128">
                  <c:v>1997</c:v>
                </c:pt>
                <c:pt idx="129">
                  <c:v>1997.25</c:v>
                </c:pt>
                <c:pt idx="130">
                  <c:v>1997.5</c:v>
                </c:pt>
                <c:pt idx="131">
                  <c:v>1997.75</c:v>
                </c:pt>
                <c:pt idx="132">
                  <c:v>1998</c:v>
                </c:pt>
                <c:pt idx="133">
                  <c:v>1998.25</c:v>
                </c:pt>
                <c:pt idx="134">
                  <c:v>1998.5</c:v>
                </c:pt>
                <c:pt idx="135">
                  <c:v>1998.75</c:v>
                </c:pt>
                <c:pt idx="136">
                  <c:v>1999</c:v>
                </c:pt>
                <c:pt idx="137">
                  <c:v>1999.25</c:v>
                </c:pt>
                <c:pt idx="138">
                  <c:v>1999.5</c:v>
                </c:pt>
                <c:pt idx="139">
                  <c:v>1999.75</c:v>
                </c:pt>
                <c:pt idx="140">
                  <c:v>2000</c:v>
                </c:pt>
                <c:pt idx="141">
                  <c:v>2000.25</c:v>
                </c:pt>
                <c:pt idx="142">
                  <c:v>2000.5</c:v>
                </c:pt>
                <c:pt idx="143">
                  <c:v>2000.75</c:v>
                </c:pt>
                <c:pt idx="144">
                  <c:v>2001</c:v>
                </c:pt>
                <c:pt idx="145">
                  <c:v>2001.25</c:v>
                </c:pt>
                <c:pt idx="146">
                  <c:v>2001.5</c:v>
                </c:pt>
                <c:pt idx="147">
                  <c:v>2001.75</c:v>
                </c:pt>
                <c:pt idx="148">
                  <c:v>2002</c:v>
                </c:pt>
                <c:pt idx="149">
                  <c:v>2002.25</c:v>
                </c:pt>
                <c:pt idx="150">
                  <c:v>2002.5</c:v>
                </c:pt>
                <c:pt idx="151">
                  <c:v>2002.75</c:v>
                </c:pt>
                <c:pt idx="152">
                  <c:v>2003</c:v>
                </c:pt>
                <c:pt idx="153">
                  <c:v>2003.25</c:v>
                </c:pt>
                <c:pt idx="154">
                  <c:v>2003.5</c:v>
                </c:pt>
                <c:pt idx="155">
                  <c:v>2003.75</c:v>
                </c:pt>
                <c:pt idx="156">
                  <c:v>2004</c:v>
                </c:pt>
                <c:pt idx="157">
                  <c:v>2004.25</c:v>
                </c:pt>
                <c:pt idx="158">
                  <c:v>2004.5</c:v>
                </c:pt>
                <c:pt idx="159">
                  <c:v>2004.75</c:v>
                </c:pt>
                <c:pt idx="160">
                  <c:v>2005</c:v>
                </c:pt>
                <c:pt idx="161">
                  <c:v>2005.25</c:v>
                </c:pt>
                <c:pt idx="162">
                  <c:v>2005.5</c:v>
                </c:pt>
                <c:pt idx="163">
                  <c:v>2005.75</c:v>
                </c:pt>
                <c:pt idx="164">
                  <c:v>2006</c:v>
                </c:pt>
                <c:pt idx="165">
                  <c:v>2006.25</c:v>
                </c:pt>
                <c:pt idx="166">
                  <c:v>2006.5</c:v>
                </c:pt>
                <c:pt idx="167">
                  <c:v>2006.75</c:v>
                </c:pt>
                <c:pt idx="168">
                  <c:v>2007</c:v>
                </c:pt>
                <c:pt idx="169">
                  <c:v>2007.25</c:v>
                </c:pt>
                <c:pt idx="170">
                  <c:v>2007.5</c:v>
                </c:pt>
                <c:pt idx="171">
                  <c:v>2007.75</c:v>
                </c:pt>
                <c:pt idx="172">
                  <c:v>2008</c:v>
                </c:pt>
                <c:pt idx="173">
                  <c:v>2008.25</c:v>
                </c:pt>
                <c:pt idx="174">
                  <c:v>2008.5</c:v>
                </c:pt>
                <c:pt idx="175">
                  <c:v>2008.75</c:v>
                </c:pt>
                <c:pt idx="176">
                  <c:v>2009</c:v>
                </c:pt>
                <c:pt idx="177">
                  <c:v>2009.25</c:v>
                </c:pt>
                <c:pt idx="178">
                  <c:v>2009.5</c:v>
                </c:pt>
                <c:pt idx="179">
                  <c:v>2009.75</c:v>
                </c:pt>
                <c:pt idx="180">
                  <c:v>2010</c:v>
                </c:pt>
                <c:pt idx="181">
                  <c:v>2010.25</c:v>
                </c:pt>
                <c:pt idx="182">
                  <c:v>2010.5</c:v>
                </c:pt>
                <c:pt idx="183">
                  <c:v>2010.75</c:v>
                </c:pt>
                <c:pt idx="184">
                  <c:v>2011</c:v>
                </c:pt>
              </c:numCache>
            </c:numRef>
          </c:xVal>
          <c:yVal>
            <c:numRef>
              <c:f>'ch33 data'!$B$4:$B$188</c:f>
              <c:numCache>
                <c:formatCode>0.0</c:formatCode>
                <c:ptCount val="185"/>
                <c:pt idx="0">
                  <c:v>3516.3</c:v>
                </c:pt>
                <c:pt idx="1">
                  <c:v>3564</c:v>
                </c:pt>
                <c:pt idx="2">
                  <c:v>3636.3</c:v>
                </c:pt>
                <c:pt idx="3">
                  <c:v>3724</c:v>
                </c:pt>
                <c:pt idx="4">
                  <c:v>3815.4</c:v>
                </c:pt>
                <c:pt idx="5">
                  <c:v>3828.1</c:v>
                </c:pt>
                <c:pt idx="6">
                  <c:v>3853.3</c:v>
                </c:pt>
                <c:pt idx="7">
                  <c:v>3884.5</c:v>
                </c:pt>
                <c:pt idx="8">
                  <c:v>3918.7</c:v>
                </c:pt>
                <c:pt idx="9">
                  <c:v>3919.6</c:v>
                </c:pt>
                <c:pt idx="10">
                  <c:v>3950.8</c:v>
                </c:pt>
                <c:pt idx="11">
                  <c:v>3981</c:v>
                </c:pt>
                <c:pt idx="12">
                  <c:v>4063</c:v>
                </c:pt>
                <c:pt idx="13">
                  <c:v>4132</c:v>
                </c:pt>
                <c:pt idx="14">
                  <c:v>4160.3</c:v>
                </c:pt>
                <c:pt idx="15">
                  <c:v>4178.3</c:v>
                </c:pt>
                <c:pt idx="16">
                  <c:v>4244.1000000000004</c:v>
                </c:pt>
                <c:pt idx="17">
                  <c:v>4256.5</c:v>
                </c:pt>
                <c:pt idx="18">
                  <c:v>4283.4000000000005</c:v>
                </c:pt>
                <c:pt idx="19">
                  <c:v>4263.3</c:v>
                </c:pt>
                <c:pt idx="20">
                  <c:v>4256.6000000000004</c:v>
                </c:pt>
                <c:pt idx="21">
                  <c:v>4264.3</c:v>
                </c:pt>
                <c:pt idx="22">
                  <c:v>4302.3</c:v>
                </c:pt>
                <c:pt idx="23">
                  <c:v>4256.6000000000004</c:v>
                </c:pt>
                <c:pt idx="24">
                  <c:v>4374</c:v>
                </c:pt>
                <c:pt idx="25">
                  <c:v>4398.8</c:v>
                </c:pt>
                <c:pt idx="26">
                  <c:v>4433.9000000000005</c:v>
                </c:pt>
                <c:pt idx="27">
                  <c:v>4446.3</c:v>
                </c:pt>
                <c:pt idx="28">
                  <c:v>4525.8</c:v>
                </c:pt>
                <c:pt idx="29">
                  <c:v>4633.1000000000004</c:v>
                </c:pt>
                <c:pt idx="30">
                  <c:v>4677.5</c:v>
                </c:pt>
                <c:pt idx="31">
                  <c:v>4754.5</c:v>
                </c:pt>
                <c:pt idx="32">
                  <c:v>4876.2</c:v>
                </c:pt>
                <c:pt idx="33">
                  <c:v>4932.6000000000004</c:v>
                </c:pt>
                <c:pt idx="34">
                  <c:v>4906.3</c:v>
                </c:pt>
                <c:pt idx="35">
                  <c:v>4953.1000000000004</c:v>
                </c:pt>
                <c:pt idx="36">
                  <c:v>4909.6000000000004</c:v>
                </c:pt>
                <c:pt idx="37">
                  <c:v>4922.2</c:v>
                </c:pt>
                <c:pt idx="38">
                  <c:v>4873.5</c:v>
                </c:pt>
                <c:pt idx="39">
                  <c:v>4854.3</c:v>
                </c:pt>
                <c:pt idx="40">
                  <c:v>4795.3</c:v>
                </c:pt>
                <c:pt idx="41">
                  <c:v>4831.9000000000005</c:v>
                </c:pt>
                <c:pt idx="42">
                  <c:v>4913.3</c:v>
                </c:pt>
                <c:pt idx="43">
                  <c:v>4977.5</c:v>
                </c:pt>
                <c:pt idx="44">
                  <c:v>5090.7</c:v>
                </c:pt>
                <c:pt idx="45">
                  <c:v>5128.9000000000005</c:v>
                </c:pt>
                <c:pt idx="46">
                  <c:v>5154.1000000000004</c:v>
                </c:pt>
                <c:pt idx="47">
                  <c:v>5191.5</c:v>
                </c:pt>
                <c:pt idx="48">
                  <c:v>5251.8</c:v>
                </c:pt>
                <c:pt idx="49">
                  <c:v>5356.1</c:v>
                </c:pt>
                <c:pt idx="50">
                  <c:v>5451.9</c:v>
                </c:pt>
                <c:pt idx="51">
                  <c:v>5450.8</c:v>
                </c:pt>
                <c:pt idx="52">
                  <c:v>5469.4</c:v>
                </c:pt>
                <c:pt idx="53">
                  <c:v>5684.6</c:v>
                </c:pt>
                <c:pt idx="54">
                  <c:v>5740.3</c:v>
                </c:pt>
                <c:pt idx="55">
                  <c:v>5816.2</c:v>
                </c:pt>
                <c:pt idx="56">
                  <c:v>5825.9</c:v>
                </c:pt>
                <c:pt idx="57">
                  <c:v>5831.4</c:v>
                </c:pt>
                <c:pt idx="58">
                  <c:v>5873.3</c:v>
                </c:pt>
                <c:pt idx="59">
                  <c:v>5889.5</c:v>
                </c:pt>
                <c:pt idx="60">
                  <c:v>5908.5</c:v>
                </c:pt>
                <c:pt idx="61">
                  <c:v>5787.4</c:v>
                </c:pt>
                <c:pt idx="62">
                  <c:v>5776.6</c:v>
                </c:pt>
                <c:pt idx="63">
                  <c:v>5883.5</c:v>
                </c:pt>
                <c:pt idx="64">
                  <c:v>6005.7</c:v>
                </c:pt>
                <c:pt idx="65">
                  <c:v>5957.8</c:v>
                </c:pt>
                <c:pt idx="66">
                  <c:v>6030.2</c:v>
                </c:pt>
                <c:pt idx="67">
                  <c:v>5955.1</c:v>
                </c:pt>
                <c:pt idx="68">
                  <c:v>5857.3</c:v>
                </c:pt>
                <c:pt idx="69">
                  <c:v>5889.1</c:v>
                </c:pt>
                <c:pt idx="70">
                  <c:v>5866.4</c:v>
                </c:pt>
                <c:pt idx="71">
                  <c:v>5871</c:v>
                </c:pt>
                <c:pt idx="72">
                  <c:v>5944</c:v>
                </c:pt>
                <c:pt idx="73">
                  <c:v>6077.6</c:v>
                </c:pt>
                <c:pt idx="74">
                  <c:v>6197.5</c:v>
                </c:pt>
                <c:pt idx="75">
                  <c:v>6325.6</c:v>
                </c:pt>
                <c:pt idx="76">
                  <c:v>6448.3</c:v>
                </c:pt>
                <c:pt idx="77">
                  <c:v>6559.6</c:v>
                </c:pt>
                <c:pt idx="78">
                  <c:v>6623.3</c:v>
                </c:pt>
                <c:pt idx="79">
                  <c:v>6677.3</c:v>
                </c:pt>
                <c:pt idx="80">
                  <c:v>6740.3</c:v>
                </c:pt>
                <c:pt idx="81">
                  <c:v>6797.3</c:v>
                </c:pt>
                <c:pt idx="82">
                  <c:v>6903.5</c:v>
                </c:pt>
                <c:pt idx="83">
                  <c:v>6955.9</c:v>
                </c:pt>
                <c:pt idx="84">
                  <c:v>7022.8</c:v>
                </c:pt>
                <c:pt idx="85">
                  <c:v>7051</c:v>
                </c:pt>
                <c:pt idx="86">
                  <c:v>7119</c:v>
                </c:pt>
                <c:pt idx="87">
                  <c:v>7153.4</c:v>
                </c:pt>
                <c:pt idx="88">
                  <c:v>7193</c:v>
                </c:pt>
                <c:pt idx="89">
                  <c:v>7269.5</c:v>
                </c:pt>
                <c:pt idx="90">
                  <c:v>7332.6</c:v>
                </c:pt>
                <c:pt idx="91">
                  <c:v>7458</c:v>
                </c:pt>
                <c:pt idx="92">
                  <c:v>7496.6</c:v>
                </c:pt>
                <c:pt idx="93">
                  <c:v>7592.9</c:v>
                </c:pt>
                <c:pt idx="94">
                  <c:v>7632.1</c:v>
                </c:pt>
                <c:pt idx="95">
                  <c:v>7734</c:v>
                </c:pt>
                <c:pt idx="96">
                  <c:v>7806.6</c:v>
                </c:pt>
                <c:pt idx="97">
                  <c:v>7865</c:v>
                </c:pt>
                <c:pt idx="98">
                  <c:v>7927.4</c:v>
                </c:pt>
                <c:pt idx="99">
                  <c:v>7944.7</c:v>
                </c:pt>
                <c:pt idx="100">
                  <c:v>8027.7</c:v>
                </c:pt>
                <c:pt idx="101">
                  <c:v>8059.6</c:v>
                </c:pt>
                <c:pt idx="102">
                  <c:v>8059.5</c:v>
                </c:pt>
                <c:pt idx="103">
                  <c:v>7988.9</c:v>
                </c:pt>
                <c:pt idx="104">
                  <c:v>7950.2</c:v>
                </c:pt>
                <c:pt idx="105">
                  <c:v>8003.8</c:v>
                </c:pt>
                <c:pt idx="106">
                  <c:v>8037.5</c:v>
                </c:pt>
                <c:pt idx="107">
                  <c:v>8069</c:v>
                </c:pt>
                <c:pt idx="108">
                  <c:v>8157.6</c:v>
                </c:pt>
                <c:pt idx="109">
                  <c:v>8244.2999999999865</c:v>
                </c:pt>
                <c:pt idx="110">
                  <c:v>8329.4</c:v>
                </c:pt>
                <c:pt idx="111">
                  <c:v>8417</c:v>
                </c:pt>
                <c:pt idx="112">
                  <c:v>8432.5</c:v>
                </c:pt>
                <c:pt idx="113">
                  <c:v>8486.4</c:v>
                </c:pt>
                <c:pt idx="114">
                  <c:v>8531.1</c:v>
                </c:pt>
                <c:pt idx="115">
                  <c:v>8643.7999999999865</c:v>
                </c:pt>
                <c:pt idx="116">
                  <c:v>8727.9</c:v>
                </c:pt>
                <c:pt idx="117">
                  <c:v>8847.2999999999865</c:v>
                </c:pt>
                <c:pt idx="118">
                  <c:v>8904.2999999999865</c:v>
                </c:pt>
                <c:pt idx="119">
                  <c:v>9003.2000000000007</c:v>
                </c:pt>
                <c:pt idx="120">
                  <c:v>9025.2999999999865</c:v>
                </c:pt>
                <c:pt idx="121">
                  <c:v>9044.7000000000007</c:v>
                </c:pt>
                <c:pt idx="122">
                  <c:v>9120.7000000000007</c:v>
                </c:pt>
                <c:pt idx="123">
                  <c:v>9184.2999999999865</c:v>
                </c:pt>
                <c:pt idx="124">
                  <c:v>9247.2000000000007</c:v>
                </c:pt>
                <c:pt idx="125">
                  <c:v>9407.1</c:v>
                </c:pt>
                <c:pt idx="126">
                  <c:v>9488.9</c:v>
                </c:pt>
                <c:pt idx="127">
                  <c:v>9592.5</c:v>
                </c:pt>
                <c:pt idx="128">
                  <c:v>9666.2000000000007</c:v>
                </c:pt>
                <c:pt idx="129">
                  <c:v>9809.6</c:v>
                </c:pt>
                <c:pt idx="130">
                  <c:v>9932.7000000000007</c:v>
                </c:pt>
                <c:pt idx="131">
                  <c:v>10008.9</c:v>
                </c:pt>
                <c:pt idx="132">
                  <c:v>10103.4</c:v>
                </c:pt>
                <c:pt idx="133">
                  <c:v>10194.299999999987</c:v>
                </c:pt>
                <c:pt idx="134">
                  <c:v>10328.799999999987</c:v>
                </c:pt>
                <c:pt idx="135">
                  <c:v>10507.6</c:v>
                </c:pt>
                <c:pt idx="136">
                  <c:v>10601.2</c:v>
                </c:pt>
                <c:pt idx="137">
                  <c:v>10684</c:v>
                </c:pt>
                <c:pt idx="138">
                  <c:v>10819.9</c:v>
                </c:pt>
                <c:pt idx="139">
                  <c:v>11014.3</c:v>
                </c:pt>
                <c:pt idx="140">
                  <c:v>11043</c:v>
                </c:pt>
                <c:pt idx="141">
                  <c:v>11258.5</c:v>
                </c:pt>
                <c:pt idx="142">
                  <c:v>11267.9</c:v>
                </c:pt>
                <c:pt idx="143">
                  <c:v>11334.5</c:v>
                </c:pt>
                <c:pt idx="144">
                  <c:v>11297.2</c:v>
                </c:pt>
                <c:pt idx="145">
                  <c:v>11371.3</c:v>
                </c:pt>
                <c:pt idx="146">
                  <c:v>11340.1</c:v>
                </c:pt>
                <c:pt idx="147">
                  <c:v>11380.1</c:v>
                </c:pt>
                <c:pt idx="148">
                  <c:v>11477.9</c:v>
                </c:pt>
                <c:pt idx="149">
                  <c:v>11538.8</c:v>
                </c:pt>
                <c:pt idx="150">
                  <c:v>11596.4</c:v>
                </c:pt>
                <c:pt idx="151">
                  <c:v>11598.8</c:v>
                </c:pt>
                <c:pt idx="152">
                  <c:v>11645.8</c:v>
                </c:pt>
                <c:pt idx="153">
                  <c:v>11738.7</c:v>
                </c:pt>
                <c:pt idx="154">
                  <c:v>11935.5</c:v>
                </c:pt>
                <c:pt idx="155">
                  <c:v>12042.8</c:v>
                </c:pt>
                <c:pt idx="156">
                  <c:v>12127.6</c:v>
                </c:pt>
                <c:pt idx="157">
                  <c:v>12213.8</c:v>
                </c:pt>
                <c:pt idx="158">
                  <c:v>12303.5</c:v>
                </c:pt>
                <c:pt idx="159">
                  <c:v>12410.3</c:v>
                </c:pt>
                <c:pt idx="160">
                  <c:v>12534.1</c:v>
                </c:pt>
                <c:pt idx="161">
                  <c:v>12587.5</c:v>
                </c:pt>
                <c:pt idx="162">
                  <c:v>12683.2</c:v>
                </c:pt>
                <c:pt idx="163">
                  <c:v>12748.7</c:v>
                </c:pt>
                <c:pt idx="164">
                  <c:v>12915.9</c:v>
                </c:pt>
                <c:pt idx="165">
                  <c:v>12962.5</c:v>
                </c:pt>
                <c:pt idx="166">
                  <c:v>12965.9</c:v>
                </c:pt>
                <c:pt idx="167">
                  <c:v>13060.7</c:v>
                </c:pt>
                <c:pt idx="168">
                  <c:v>13089.3</c:v>
                </c:pt>
                <c:pt idx="169">
                  <c:v>13194.1</c:v>
                </c:pt>
                <c:pt idx="170">
                  <c:v>13268.5</c:v>
                </c:pt>
                <c:pt idx="171">
                  <c:v>13363.5</c:v>
                </c:pt>
                <c:pt idx="172">
                  <c:v>13339.2</c:v>
                </c:pt>
                <c:pt idx="173">
                  <c:v>13359</c:v>
                </c:pt>
                <c:pt idx="174">
                  <c:v>13223.5</c:v>
                </c:pt>
                <c:pt idx="175">
                  <c:v>12993.7</c:v>
                </c:pt>
                <c:pt idx="176">
                  <c:v>12832.6</c:v>
                </c:pt>
                <c:pt idx="177">
                  <c:v>12810</c:v>
                </c:pt>
                <c:pt idx="178">
                  <c:v>12860.8</c:v>
                </c:pt>
                <c:pt idx="179">
                  <c:v>13019</c:v>
                </c:pt>
                <c:pt idx="180">
                  <c:v>13138.8</c:v>
                </c:pt>
                <c:pt idx="181">
                  <c:v>13194.9</c:v>
                </c:pt>
                <c:pt idx="182">
                  <c:v>13278.5</c:v>
                </c:pt>
                <c:pt idx="183">
                  <c:v>13380.7</c:v>
                </c:pt>
                <c:pt idx="184">
                  <c:v>13438.8</c:v>
                </c:pt>
              </c:numCache>
            </c:numRef>
          </c:yVal>
          <c:smooth val="0"/>
        </c:ser>
        <c:dLbls>
          <c:showLegendKey val="0"/>
          <c:showVal val="0"/>
          <c:showCatName val="0"/>
          <c:showSerName val="0"/>
          <c:showPercent val="0"/>
          <c:showBubbleSize val="0"/>
        </c:dLbls>
        <c:axId val="212537912"/>
        <c:axId val="212538304"/>
      </c:scatterChart>
      <c:valAx>
        <c:axId val="212537912"/>
        <c:scaling>
          <c:orientation val="minMax"/>
          <c:max val="2012"/>
          <c:min val="1965"/>
        </c:scaling>
        <c:delete val="0"/>
        <c:axPos val="b"/>
        <c:numFmt formatCode="General" sourceLinked="1"/>
        <c:majorTickMark val="cross"/>
        <c:minorTickMark val="in"/>
        <c:tickLblPos val="nextTo"/>
        <c:txPr>
          <a:bodyPr/>
          <a:lstStyle/>
          <a:p>
            <a:pPr>
              <a:defRPr lang="en-GB" sz="1800">
                <a:latin typeface="Arial" pitchFamily="34" charset="0"/>
                <a:cs typeface="Arial" pitchFamily="34" charset="0"/>
              </a:defRPr>
            </a:pPr>
            <a:endParaRPr lang="en-US"/>
          </a:p>
        </c:txPr>
        <c:crossAx val="212538304"/>
        <c:crosses val="autoZero"/>
        <c:crossBetween val="midCat"/>
        <c:majorUnit val="5"/>
        <c:minorUnit val="1"/>
      </c:valAx>
      <c:valAx>
        <c:axId val="212538304"/>
        <c:scaling>
          <c:orientation val="minMax"/>
        </c:scaling>
        <c:delete val="0"/>
        <c:axPos val="l"/>
        <c:numFmt formatCode="#,##0" sourceLinked="0"/>
        <c:majorTickMark val="cross"/>
        <c:minorTickMark val="none"/>
        <c:tickLblPos val="nextTo"/>
        <c:txPr>
          <a:bodyPr/>
          <a:lstStyle/>
          <a:p>
            <a:pPr>
              <a:defRPr lang="en-GB" sz="1900">
                <a:latin typeface="Arial" pitchFamily="34" charset="0"/>
                <a:cs typeface="Arial" pitchFamily="34" charset="0"/>
              </a:defRPr>
            </a:pPr>
            <a:endParaRPr lang="en-US"/>
          </a:p>
        </c:txPr>
        <c:crossAx val="212537912"/>
        <c:crosses val="autoZero"/>
        <c:crossBetween val="midCat"/>
      </c:valAx>
      <c:spPr>
        <a:noFill/>
        <a:ln>
          <a:solidFill>
            <a:srgbClr val="000000"/>
          </a:solidFill>
        </a:ln>
      </c:spPr>
    </c:plotArea>
    <c:plotVisOnly val="1"/>
    <c:dispBlanksAs val="gap"/>
    <c:showDLblsOverMax val="0"/>
  </c:chart>
  <c:spPr>
    <a:noFill/>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1"/>
          <c:order val="0"/>
          <c:tx>
            <c:strRef>
              <c:f>'ch33 data'!$C$3</c:f>
              <c:strCache>
                <c:ptCount val="1"/>
                <c:pt idx="0">
                  <c:v>GPDIC1</c:v>
                </c:pt>
              </c:strCache>
            </c:strRef>
          </c:tx>
          <c:spPr>
            <a:ln w="44450">
              <a:solidFill>
                <a:srgbClr val="3366CC"/>
              </a:solidFill>
            </a:ln>
          </c:spPr>
          <c:marker>
            <c:symbol val="none"/>
          </c:marker>
          <c:xVal>
            <c:numRef>
              <c:f>'ch33 data'!$A$4:$A$188</c:f>
              <c:numCache>
                <c:formatCode>General</c:formatCode>
                <c:ptCount val="185"/>
                <c:pt idx="0">
                  <c:v>1965</c:v>
                </c:pt>
                <c:pt idx="1">
                  <c:v>1965.25</c:v>
                </c:pt>
                <c:pt idx="2">
                  <c:v>1965.5</c:v>
                </c:pt>
                <c:pt idx="3">
                  <c:v>1965.75</c:v>
                </c:pt>
                <c:pt idx="4">
                  <c:v>1966</c:v>
                </c:pt>
                <c:pt idx="5">
                  <c:v>1966.25</c:v>
                </c:pt>
                <c:pt idx="6">
                  <c:v>1966.5</c:v>
                </c:pt>
                <c:pt idx="7">
                  <c:v>1966.75</c:v>
                </c:pt>
                <c:pt idx="8">
                  <c:v>1967</c:v>
                </c:pt>
                <c:pt idx="9">
                  <c:v>1967.25</c:v>
                </c:pt>
                <c:pt idx="10">
                  <c:v>1967.5</c:v>
                </c:pt>
                <c:pt idx="11">
                  <c:v>1967.75</c:v>
                </c:pt>
                <c:pt idx="12">
                  <c:v>1968</c:v>
                </c:pt>
                <c:pt idx="13">
                  <c:v>1968.25</c:v>
                </c:pt>
                <c:pt idx="14">
                  <c:v>1968.5</c:v>
                </c:pt>
                <c:pt idx="15">
                  <c:v>1968.75</c:v>
                </c:pt>
                <c:pt idx="16">
                  <c:v>1969</c:v>
                </c:pt>
                <c:pt idx="17">
                  <c:v>1969.25</c:v>
                </c:pt>
                <c:pt idx="18">
                  <c:v>1969.5</c:v>
                </c:pt>
                <c:pt idx="19">
                  <c:v>1969.75</c:v>
                </c:pt>
                <c:pt idx="20">
                  <c:v>1970</c:v>
                </c:pt>
                <c:pt idx="21">
                  <c:v>1970.25</c:v>
                </c:pt>
                <c:pt idx="22">
                  <c:v>1970.5</c:v>
                </c:pt>
                <c:pt idx="23">
                  <c:v>1970.75</c:v>
                </c:pt>
                <c:pt idx="24">
                  <c:v>1971</c:v>
                </c:pt>
                <c:pt idx="25">
                  <c:v>1971.25</c:v>
                </c:pt>
                <c:pt idx="26">
                  <c:v>1971.5</c:v>
                </c:pt>
                <c:pt idx="27">
                  <c:v>1971.75</c:v>
                </c:pt>
                <c:pt idx="28">
                  <c:v>1972</c:v>
                </c:pt>
                <c:pt idx="29">
                  <c:v>1972.25</c:v>
                </c:pt>
                <c:pt idx="30">
                  <c:v>1972.5</c:v>
                </c:pt>
                <c:pt idx="31">
                  <c:v>1972.75</c:v>
                </c:pt>
                <c:pt idx="32">
                  <c:v>1973</c:v>
                </c:pt>
                <c:pt idx="33">
                  <c:v>1973.25</c:v>
                </c:pt>
                <c:pt idx="34">
                  <c:v>1973.5</c:v>
                </c:pt>
                <c:pt idx="35">
                  <c:v>1973.75</c:v>
                </c:pt>
                <c:pt idx="36">
                  <c:v>1974</c:v>
                </c:pt>
                <c:pt idx="37">
                  <c:v>1974.25</c:v>
                </c:pt>
                <c:pt idx="38">
                  <c:v>1974.5</c:v>
                </c:pt>
                <c:pt idx="39">
                  <c:v>1974.75</c:v>
                </c:pt>
                <c:pt idx="40">
                  <c:v>1975</c:v>
                </c:pt>
                <c:pt idx="41">
                  <c:v>1975.25</c:v>
                </c:pt>
                <c:pt idx="42">
                  <c:v>1975.5</c:v>
                </c:pt>
                <c:pt idx="43">
                  <c:v>1975.75</c:v>
                </c:pt>
                <c:pt idx="44">
                  <c:v>1976</c:v>
                </c:pt>
                <c:pt idx="45">
                  <c:v>1976.25</c:v>
                </c:pt>
                <c:pt idx="46">
                  <c:v>1976.5</c:v>
                </c:pt>
                <c:pt idx="47">
                  <c:v>1976.75</c:v>
                </c:pt>
                <c:pt idx="48">
                  <c:v>1977</c:v>
                </c:pt>
                <c:pt idx="49">
                  <c:v>1977.25</c:v>
                </c:pt>
                <c:pt idx="50">
                  <c:v>1977.5</c:v>
                </c:pt>
                <c:pt idx="51">
                  <c:v>1977.75</c:v>
                </c:pt>
                <c:pt idx="52">
                  <c:v>1978</c:v>
                </c:pt>
                <c:pt idx="53">
                  <c:v>1978.25</c:v>
                </c:pt>
                <c:pt idx="54">
                  <c:v>1978.5</c:v>
                </c:pt>
                <c:pt idx="55">
                  <c:v>1978.75</c:v>
                </c:pt>
                <c:pt idx="56">
                  <c:v>1979</c:v>
                </c:pt>
                <c:pt idx="57">
                  <c:v>1979.25</c:v>
                </c:pt>
                <c:pt idx="58">
                  <c:v>1979.5</c:v>
                </c:pt>
                <c:pt idx="59">
                  <c:v>1979.75</c:v>
                </c:pt>
                <c:pt idx="60">
                  <c:v>1980</c:v>
                </c:pt>
                <c:pt idx="61">
                  <c:v>1980.25</c:v>
                </c:pt>
                <c:pt idx="62">
                  <c:v>1980.5</c:v>
                </c:pt>
                <c:pt idx="63">
                  <c:v>1980.75</c:v>
                </c:pt>
                <c:pt idx="64">
                  <c:v>1981</c:v>
                </c:pt>
                <c:pt idx="65">
                  <c:v>1981.25</c:v>
                </c:pt>
                <c:pt idx="66">
                  <c:v>1981.5</c:v>
                </c:pt>
                <c:pt idx="67">
                  <c:v>1981.75</c:v>
                </c:pt>
                <c:pt idx="68">
                  <c:v>1982</c:v>
                </c:pt>
                <c:pt idx="69">
                  <c:v>1982.25</c:v>
                </c:pt>
                <c:pt idx="70">
                  <c:v>1982.5</c:v>
                </c:pt>
                <c:pt idx="71">
                  <c:v>1982.75</c:v>
                </c:pt>
                <c:pt idx="72">
                  <c:v>1983</c:v>
                </c:pt>
                <c:pt idx="73">
                  <c:v>1983.25</c:v>
                </c:pt>
                <c:pt idx="74">
                  <c:v>1983.5</c:v>
                </c:pt>
                <c:pt idx="75">
                  <c:v>1983.75</c:v>
                </c:pt>
                <c:pt idx="76">
                  <c:v>1984</c:v>
                </c:pt>
                <c:pt idx="77">
                  <c:v>1984.25</c:v>
                </c:pt>
                <c:pt idx="78">
                  <c:v>1984.5</c:v>
                </c:pt>
                <c:pt idx="79">
                  <c:v>1984.75</c:v>
                </c:pt>
                <c:pt idx="80">
                  <c:v>1985</c:v>
                </c:pt>
                <c:pt idx="81">
                  <c:v>1985.25</c:v>
                </c:pt>
                <c:pt idx="82">
                  <c:v>1985.5</c:v>
                </c:pt>
                <c:pt idx="83">
                  <c:v>1985.75</c:v>
                </c:pt>
                <c:pt idx="84">
                  <c:v>1986</c:v>
                </c:pt>
                <c:pt idx="85">
                  <c:v>1986.25</c:v>
                </c:pt>
                <c:pt idx="86">
                  <c:v>1986.5</c:v>
                </c:pt>
                <c:pt idx="87">
                  <c:v>1986.75</c:v>
                </c:pt>
                <c:pt idx="88">
                  <c:v>1987</c:v>
                </c:pt>
                <c:pt idx="89">
                  <c:v>1987.25</c:v>
                </c:pt>
                <c:pt idx="90">
                  <c:v>1987.5</c:v>
                </c:pt>
                <c:pt idx="91">
                  <c:v>1987.75</c:v>
                </c:pt>
                <c:pt idx="92">
                  <c:v>1988</c:v>
                </c:pt>
                <c:pt idx="93">
                  <c:v>1988.25</c:v>
                </c:pt>
                <c:pt idx="94">
                  <c:v>1988.5</c:v>
                </c:pt>
                <c:pt idx="95">
                  <c:v>1988.75</c:v>
                </c:pt>
                <c:pt idx="96">
                  <c:v>1989</c:v>
                </c:pt>
                <c:pt idx="97">
                  <c:v>1989.25</c:v>
                </c:pt>
                <c:pt idx="98">
                  <c:v>1989.5</c:v>
                </c:pt>
                <c:pt idx="99">
                  <c:v>1989.75</c:v>
                </c:pt>
                <c:pt idx="100">
                  <c:v>1990</c:v>
                </c:pt>
                <c:pt idx="101">
                  <c:v>1990.25</c:v>
                </c:pt>
                <c:pt idx="102">
                  <c:v>1990.5</c:v>
                </c:pt>
                <c:pt idx="103">
                  <c:v>1990.75</c:v>
                </c:pt>
                <c:pt idx="104">
                  <c:v>1991</c:v>
                </c:pt>
                <c:pt idx="105">
                  <c:v>1991.25</c:v>
                </c:pt>
                <c:pt idx="106">
                  <c:v>1991.5</c:v>
                </c:pt>
                <c:pt idx="107">
                  <c:v>1991.75</c:v>
                </c:pt>
                <c:pt idx="108">
                  <c:v>1992</c:v>
                </c:pt>
                <c:pt idx="109">
                  <c:v>1992.25</c:v>
                </c:pt>
                <c:pt idx="110">
                  <c:v>1992.5</c:v>
                </c:pt>
                <c:pt idx="111">
                  <c:v>1992.75</c:v>
                </c:pt>
                <c:pt idx="112">
                  <c:v>1993</c:v>
                </c:pt>
                <c:pt idx="113">
                  <c:v>1993.25</c:v>
                </c:pt>
                <c:pt idx="114">
                  <c:v>1993.5</c:v>
                </c:pt>
                <c:pt idx="115">
                  <c:v>1993.75</c:v>
                </c:pt>
                <c:pt idx="116">
                  <c:v>1994</c:v>
                </c:pt>
                <c:pt idx="117">
                  <c:v>1994.25</c:v>
                </c:pt>
                <c:pt idx="118">
                  <c:v>1994.5</c:v>
                </c:pt>
                <c:pt idx="119">
                  <c:v>1994.75</c:v>
                </c:pt>
                <c:pt idx="120">
                  <c:v>1995</c:v>
                </c:pt>
                <c:pt idx="121">
                  <c:v>1995.25</c:v>
                </c:pt>
                <c:pt idx="122">
                  <c:v>1995.5</c:v>
                </c:pt>
                <c:pt idx="123">
                  <c:v>1995.75</c:v>
                </c:pt>
                <c:pt idx="124">
                  <c:v>1996</c:v>
                </c:pt>
                <c:pt idx="125">
                  <c:v>1996.25</c:v>
                </c:pt>
                <c:pt idx="126">
                  <c:v>1996.5</c:v>
                </c:pt>
                <c:pt idx="127">
                  <c:v>1996.75</c:v>
                </c:pt>
                <c:pt idx="128">
                  <c:v>1997</c:v>
                </c:pt>
                <c:pt idx="129">
                  <c:v>1997.25</c:v>
                </c:pt>
                <c:pt idx="130">
                  <c:v>1997.5</c:v>
                </c:pt>
                <c:pt idx="131">
                  <c:v>1997.75</c:v>
                </c:pt>
                <c:pt idx="132">
                  <c:v>1998</c:v>
                </c:pt>
                <c:pt idx="133">
                  <c:v>1998.25</c:v>
                </c:pt>
                <c:pt idx="134">
                  <c:v>1998.5</c:v>
                </c:pt>
                <c:pt idx="135">
                  <c:v>1998.75</c:v>
                </c:pt>
                <c:pt idx="136">
                  <c:v>1999</c:v>
                </c:pt>
                <c:pt idx="137">
                  <c:v>1999.25</c:v>
                </c:pt>
                <c:pt idx="138">
                  <c:v>1999.5</c:v>
                </c:pt>
                <c:pt idx="139">
                  <c:v>1999.75</c:v>
                </c:pt>
                <c:pt idx="140">
                  <c:v>2000</c:v>
                </c:pt>
                <c:pt idx="141">
                  <c:v>2000.25</c:v>
                </c:pt>
                <c:pt idx="142">
                  <c:v>2000.5</c:v>
                </c:pt>
                <c:pt idx="143">
                  <c:v>2000.75</c:v>
                </c:pt>
                <c:pt idx="144">
                  <c:v>2001</c:v>
                </c:pt>
                <c:pt idx="145">
                  <c:v>2001.25</c:v>
                </c:pt>
                <c:pt idx="146">
                  <c:v>2001.5</c:v>
                </c:pt>
                <c:pt idx="147">
                  <c:v>2001.75</c:v>
                </c:pt>
                <c:pt idx="148">
                  <c:v>2002</c:v>
                </c:pt>
                <c:pt idx="149">
                  <c:v>2002.25</c:v>
                </c:pt>
                <c:pt idx="150">
                  <c:v>2002.5</c:v>
                </c:pt>
                <c:pt idx="151">
                  <c:v>2002.75</c:v>
                </c:pt>
                <c:pt idx="152">
                  <c:v>2003</c:v>
                </c:pt>
                <c:pt idx="153">
                  <c:v>2003.25</c:v>
                </c:pt>
                <c:pt idx="154">
                  <c:v>2003.5</c:v>
                </c:pt>
                <c:pt idx="155">
                  <c:v>2003.75</c:v>
                </c:pt>
                <c:pt idx="156">
                  <c:v>2004</c:v>
                </c:pt>
                <c:pt idx="157">
                  <c:v>2004.25</c:v>
                </c:pt>
                <c:pt idx="158">
                  <c:v>2004.5</c:v>
                </c:pt>
                <c:pt idx="159">
                  <c:v>2004.75</c:v>
                </c:pt>
                <c:pt idx="160">
                  <c:v>2005</c:v>
                </c:pt>
                <c:pt idx="161">
                  <c:v>2005.25</c:v>
                </c:pt>
                <c:pt idx="162">
                  <c:v>2005.5</c:v>
                </c:pt>
                <c:pt idx="163">
                  <c:v>2005.75</c:v>
                </c:pt>
                <c:pt idx="164">
                  <c:v>2006</c:v>
                </c:pt>
                <c:pt idx="165">
                  <c:v>2006.25</c:v>
                </c:pt>
                <c:pt idx="166">
                  <c:v>2006.5</c:v>
                </c:pt>
                <c:pt idx="167">
                  <c:v>2006.75</c:v>
                </c:pt>
                <c:pt idx="168">
                  <c:v>2007</c:v>
                </c:pt>
                <c:pt idx="169">
                  <c:v>2007.25</c:v>
                </c:pt>
                <c:pt idx="170">
                  <c:v>2007.5</c:v>
                </c:pt>
                <c:pt idx="171">
                  <c:v>2007.75</c:v>
                </c:pt>
                <c:pt idx="172">
                  <c:v>2008</c:v>
                </c:pt>
                <c:pt idx="173">
                  <c:v>2008.25</c:v>
                </c:pt>
                <c:pt idx="174">
                  <c:v>2008.5</c:v>
                </c:pt>
                <c:pt idx="175">
                  <c:v>2008.75</c:v>
                </c:pt>
                <c:pt idx="176">
                  <c:v>2009</c:v>
                </c:pt>
                <c:pt idx="177">
                  <c:v>2009.25</c:v>
                </c:pt>
                <c:pt idx="178">
                  <c:v>2009.5</c:v>
                </c:pt>
                <c:pt idx="179">
                  <c:v>2009.75</c:v>
                </c:pt>
                <c:pt idx="180">
                  <c:v>2010</c:v>
                </c:pt>
                <c:pt idx="181">
                  <c:v>2010.25</c:v>
                </c:pt>
                <c:pt idx="182">
                  <c:v>2010.5</c:v>
                </c:pt>
                <c:pt idx="183">
                  <c:v>2010.75</c:v>
                </c:pt>
                <c:pt idx="184">
                  <c:v>2011</c:v>
                </c:pt>
              </c:numCache>
            </c:numRef>
          </c:xVal>
          <c:yVal>
            <c:numRef>
              <c:f>'ch33 data'!$C$4:$C$188</c:f>
              <c:numCache>
                <c:formatCode>0.0</c:formatCode>
                <c:ptCount val="185"/>
                <c:pt idx="0">
                  <c:v>429.1</c:v>
                </c:pt>
                <c:pt idx="1">
                  <c:v>429.1</c:v>
                </c:pt>
                <c:pt idx="2">
                  <c:v>444.4</c:v>
                </c:pt>
                <c:pt idx="3">
                  <c:v>446.5</c:v>
                </c:pt>
                <c:pt idx="4">
                  <c:v>484.2</c:v>
                </c:pt>
                <c:pt idx="5">
                  <c:v>475.4</c:v>
                </c:pt>
                <c:pt idx="6">
                  <c:v>470.7</c:v>
                </c:pt>
                <c:pt idx="7">
                  <c:v>473</c:v>
                </c:pt>
                <c:pt idx="8">
                  <c:v>460</c:v>
                </c:pt>
                <c:pt idx="9">
                  <c:v>440.4</c:v>
                </c:pt>
                <c:pt idx="10">
                  <c:v>453</c:v>
                </c:pt>
                <c:pt idx="11">
                  <c:v>462.8</c:v>
                </c:pt>
                <c:pt idx="12">
                  <c:v>472.9</c:v>
                </c:pt>
                <c:pt idx="13">
                  <c:v>492</c:v>
                </c:pt>
                <c:pt idx="14">
                  <c:v>476.1</c:v>
                </c:pt>
                <c:pt idx="15">
                  <c:v>481</c:v>
                </c:pt>
                <c:pt idx="16">
                  <c:v>512.70000000000005</c:v>
                </c:pt>
                <c:pt idx="17">
                  <c:v>508.6</c:v>
                </c:pt>
                <c:pt idx="18">
                  <c:v>520.4</c:v>
                </c:pt>
                <c:pt idx="19">
                  <c:v>492.3</c:v>
                </c:pt>
                <c:pt idx="20">
                  <c:v>476.9</c:v>
                </c:pt>
                <c:pt idx="21">
                  <c:v>478.4</c:v>
                </c:pt>
                <c:pt idx="22">
                  <c:v>486.6</c:v>
                </c:pt>
                <c:pt idx="23">
                  <c:v>458.4</c:v>
                </c:pt>
                <c:pt idx="24">
                  <c:v>517.9</c:v>
                </c:pt>
                <c:pt idx="25">
                  <c:v>534</c:v>
                </c:pt>
                <c:pt idx="26">
                  <c:v>541</c:v>
                </c:pt>
                <c:pt idx="27">
                  <c:v>524.1</c:v>
                </c:pt>
                <c:pt idx="28">
                  <c:v>561.1</c:v>
                </c:pt>
                <c:pt idx="29">
                  <c:v>595.5</c:v>
                </c:pt>
                <c:pt idx="30">
                  <c:v>604</c:v>
                </c:pt>
                <c:pt idx="31">
                  <c:v>607.1</c:v>
                </c:pt>
                <c:pt idx="32">
                  <c:v>645.70000000000005</c:v>
                </c:pt>
                <c:pt idx="33">
                  <c:v>675.8</c:v>
                </c:pt>
                <c:pt idx="34">
                  <c:v>649.4</c:v>
                </c:pt>
                <c:pt idx="35">
                  <c:v>674.3</c:v>
                </c:pt>
                <c:pt idx="36">
                  <c:v>631.20000000000005</c:v>
                </c:pt>
                <c:pt idx="37">
                  <c:v>628.1</c:v>
                </c:pt>
                <c:pt idx="38">
                  <c:v>592.70000000000005</c:v>
                </c:pt>
                <c:pt idx="39">
                  <c:v>598.29999999999995</c:v>
                </c:pt>
                <c:pt idx="40">
                  <c:v>493.2</c:v>
                </c:pt>
                <c:pt idx="41">
                  <c:v>476.1</c:v>
                </c:pt>
                <c:pt idx="42">
                  <c:v>516.4</c:v>
                </c:pt>
                <c:pt idx="43">
                  <c:v>530.6</c:v>
                </c:pt>
                <c:pt idx="44">
                  <c:v>585.5</c:v>
                </c:pt>
                <c:pt idx="45">
                  <c:v>610.5</c:v>
                </c:pt>
                <c:pt idx="46">
                  <c:v>611.6</c:v>
                </c:pt>
                <c:pt idx="47">
                  <c:v>615.9</c:v>
                </c:pt>
                <c:pt idx="48">
                  <c:v>646.20000000000005</c:v>
                </c:pt>
                <c:pt idx="49">
                  <c:v>696.1</c:v>
                </c:pt>
                <c:pt idx="50">
                  <c:v>734.1</c:v>
                </c:pt>
                <c:pt idx="51">
                  <c:v>713.4</c:v>
                </c:pt>
                <c:pt idx="52">
                  <c:v>727.5</c:v>
                </c:pt>
                <c:pt idx="53">
                  <c:v>777.5</c:v>
                </c:pt>
                <c:pt idx="54">
                  <c:v>801.5</c:v>
                </c:pt>
                <c:pt idx="55">
                  <c:v>819.7</c:v>
                </c:pt>
                <c:pt idx="56">
                  <c:v>819.6</c:v>
                </c:pt>
                <c:pt idx="57">
                  <c:v>817.7</c:v>
                </c:pt>
                <c:pt idx="58">
                  <c:v>801.7</c:v>
                </c:pt>
                <c:pt idx="59">
                  <c:v>786.8</c:v>
                </c:pt>
                <c:pt idx="60">
                  <c:v>781.1</c:v>
                </c:pt>
                <c:pt idx="61">
                  <c:v>710.6</c:v>
                </c:pt>
                <c:pt idx="62">
                  <c:v>656.5</c:v>
                </c:pt>
                <c:pt idx="63">
                  <c:v>723.2</c:v>
                </c:pt>
                <c:pt idx="64">
                  <c:v>795.1</c:v>
                </c:pt>
                <c:pt idx="65">
                  <c:v>757.2</c:v>
                </c:pt>
                <c:pt idx="66">
                  <c:v>804.2</c:v>
                </c:pt>
                <c:pt idx="67">
                  <c:v>773.1</c:v>
                </c:pt>
                <c:pt idx="68">
                  <c:v>692.5</c:v>
                </c:pt>
                <c:pt idx="69">
                  <c:v>691.9</c:v>
                </c:pt>
                <c:pt idx="70">
                  <c:v>683.8</c:v>
                </c:pt>
                <c:pt idx="71">
                  <c:v>622.9</c:v>
                </c:pt>
                <c:pt idx="72">
                  <c:v>645.1</c:v>
                </c:pt>
                <c:pt idx="73">
                  <c:v>707.4</c:v>
                </c:pt>
                <c:pt idx="74">
                  <c:v>754.9</c:v>
                </c:pt>
                <c:pt idx="75">
                  <c:v>834.4</c:v>
                </c:pt>
                <c:pt idx="76">
                  <c:v>921.8</c:v>
                </c:pt>
                <c:pt idx="77">
                  <c:v>952.8</c:v>
                </c:pt>
                <c:pt idx="78">
                  <c:v>975</c:v>
                </c:pt>
                <c:pt idx="79">
                  <c:v>959</c:v>
                </c:pt>
                <c:pt idx="80">
                  <c:v>927.4</c:v>
                </c:pt>
                <c:pt idx="81">
                  <c:v>943.4</c:v>
                </c:pt>
                <c:pt idx="82">
                  <c:v>933</c:v>
                </c:pt>
                <c:pt idx="83">
                  <c:v>969.4</c:v>
                </c:pt>
                <c:pt idx="84">
                  <c:v>967.4</c:v>
                </c:pt>
                <c:pt idx="85">
                  <c:v>946</c:v>
                </c:pt>
                <c:pt idx="86">
                  <c:v>916.3</c:v>
                </c:pt>
                <c:pt idx="87">
                  <c:v>917.7</c:v>
                </c:pt>
                <c:pt idx="88">
                  <c:v>945.8</c:v>
                </c:pt>
                <c:pt idx="89">
                  <c:v>947.1</c:v>
                </c:pt>
                <c:pt idx="90">
                  <c:v>948.1</c:v>
                </c:pt>
                <c:pt idx="91">
                  <c:v>1022</c:v>
                </c:pt>
                <c:pt idx="92">
                  <c:v>964.4</c:v>
                </c:pt>
                <c:pt idx="93">
                  <c:v>987.9</c:v>
                </c:pt>
                <c:pt idx="94">
                  <c:v>994.2</c:v>
                </c:pt>
                <c:pt idx="95">
                  <c:v>1007.4</c:v>
                </c:pt>
                <c:pt idx="96">
                  <c:v>1046</c:v>
                </c:pt>
                <c:pt idx="97">
                  <c:v>1033.8</c:v>
                </c:pt>
                <c:pt idx="98">
                  <c:v>1021.6</c:v>
                </c:pt>
                <c:pt idx="99">
                  <c:v>1011.1</c:v>
                </c:pt>
                <c:pt idx="100">
                  <c:v>1021.1</c:v>
                </c:pt>
                <c:pt idx="101">
                  <c:v>1021.4</c:v>
                </c:pt>
                <c:pt idx="102">
                  <c:v>997.3</c:v>
                </c:pt>
                <c:pt idx="103">
                  <c:v>934.2</c:v>
                </c:pt>
                <c:pt idx="104">
                  <c:v>896.2</c:v>
                </c:pt>
                <c:pt idx="105">
                  <c:v>891.7</c:v>
                </c:pt>
                <c:pt idx="106">
                  <c:v>913.9</c:v>
                </c:pt>
                <c:pt idx="107">
                  <c:v>948.9</c:v>
                </c:pt>
                <c:pt idx="108">
                  <c:v>927.8</c:v>
                </c:pt>
                <c:pt idx="109">
                  <c:v>988.9</c:v>
                </c:pt>
                <c:pt idx="110">
                  <c:v>999.1</c:v>
                </c:pt>
                <c:pt idx="111">
                  <c:v>1030.8</c:v>
                </c:pt>
                <c:pt idx="112">
                  <c:v>1055</c:v>
                </c:pt>
                <c:pt idx="113">
                  <c:v>1063.3</c:v>
                </c:pt>
                <c:pt idx="114">
                  <c:v>1062.5</c:v>
                </c:pt>
                <c:pt idx="115">
                  <c:v>1118.5999999999999</c:v>
                </c:pt>
                <c:pt idx="116">
                  <c:v>1166.8</c:v>
                </c:pt>
                <c:pt idx="117">
                  <c:v>1234.9000000000001</c:v>
                </c:pt>
                <c:pt idx="118">
                  <c:v>1212.7</c:v>
                </c:pt>
                <c:pt idx="119">
                  <c:v>1269.2</c:v>
                </c:pt>
                <c:pt idx="120">
                  <c:v>1282.0999999999999</c:v>
                </c:pt>
                <c:pt idx="121">
                  <c:v>1247.5999999999999</c:v>
                </c:pt>
                <c:pt idx="122">
                  <c:v>1235.5999999999999</c:v>
                </c:pt>
                <c:pt idx="123">
                  <c:v>1270.4000000000001</c:v>
                </c:pt>
                <c:pt idx="124">
                  <c:v>1287.0999999999999</c:v>
                </c:pt>
                <c:pt idx="125">
                  <c:v>1353.8</c:v>
                </c:pt>
                <c:pt idx="126">
                  <c:v>1422.1</c:v>
                </c:pt>
                <c:pt idx="127">
                  <c:v>1418.2</c:v>
                </c:pt>
                <c:pt idx="128">
                  <c:v>1451.3</c:v>
                </c:pt>
                <c:pt idx="129">
                  <c:v>1544</c:v>
                </c:pt>
                <c:pt idx="130">
                  <c:v>1571.4</c:v>
                </c:pt>
                <c:pt idx="131">
                  <c:v>1596.5</c:v>
                </c:pt>
                <c:pt idx="132">
                  <c:v>1672.7</c:v>
                </c:pt>
                <c:pt idx="133">
                  <c:v>1652.7</c:v>
                </c:pt>
                <c:pt idx="134">
                  <c:v>1700.1</c:v>
                </c:pt>
                <c:pt idx="135">
                  <c:v>1754.7</c:v>
                </c:pt>
                <c:pt idx="136">
                  <c:v>1810</c:v>
                </c:pt>
                <c:pt idx="137">
                  <c:v>1803.7</c:v>
                </c:pt>
                <c:pt idx="138">
                  <c:v>1848.9</c:v>
                </c:pt>
                <c:pt idx="139">
                  <c:v>1914.6</c:v>
                </c:pt>
                <c:pt idx="140">
                  <c:v>1887.8</c:v>
                </c:pt>
                <c:pt idx="141">
                  <c:v>2018.5</c:v>
                </c:pt>
                <c:pt idx="142">
                  <c:v>1987</c:v>
                </c:pt>
                <c:pt idx="143">
                  <c:v>1987.8</c:v>
                </c:pt>
                <c:pt idx="144">
                  <c:v>1882.7</c:v>
                </c:pt>
                <c:pt idx="145">
                  <c:v>1876.7</c:v>
                </c:pt>
                <c:pt idx="146">
                  <c:v>1837.1</c:v>
                </c:pt>
                <c:pt idx="147">
                  <c:v>1731.2</c:v>
                </c:pt>
                <c:pt idx="148">
                  <c:v>1789.3</c:v>
                </c:pt>
                <c:pt idx="149">
                  <c:v>1810.8</c:v>
                </c:pt>
                <c:pt idx="150">
                  <c:v>1814.5</c:v>
                </c:pt>
                <c:pt idx="151">
                  <c:v>1813.2</c:v>
                </c:pt>
                <c:pt idx="152">
                  <c:v>1813.1</c:v>
                </c:pt>
                <c:pt idx="153">
                  <c:v>1823.7</c:v>
                </c:pt>
                <c:pt idx="154">
                  <c:v>1889.9</c:v>
                </c:pt>
                <c:pt idx="155">
                  <c:v>1959.8</c:v>
                </c:pt>
                <c:pt idx="156">
                  <c:v>1970</c:v>
                </c:pt>
                <c:pt idx="157">
                  <c:v>2055.6</c:v>
                </c:pt>
                <c:pt idx="158">
                  <c:v>2082.1999999999998</c:v>
                </c:pt>
                <c:pt idx="159">
                  <c:v>2125.1999999999998</c:v>
                </c:pt>
                <c:pt idx="160">
                  <c:v>2170.3000000000002</c:v>
                </c:pt>
                <c:pt idx="161">
                  <c:v>2131.5</c:v>
                </c:pt>
                <c:pt idx="162">
                  <c:v>2154.9</c:v>
                </c:pt>
                <c:pt idx="163">
                  <c:v>2232.1999999999998</c:v>
                </c:pt>
                <c:pt idx="164">
                  <c:v>2264.6999999999998</c:v>
                </c:pt>
                <c:pt idx="165">
                  <c:v>2261.1999999999998</c:v>
                </c:pt>
                <c:pt idx="166">
                  <c:v>2229.6</c:v>
                </c:pt>
                <c:pt idx="167">
                  <c:v>2166</c:v>
                </c:pt>
                <c:pt idx="168">
                  <c:v>2146.1</c:v>
                </c:pt>
                <c:pt idx="169">
                  <c:v>2195.1</c:v>
                </c:pt>
                <c:pt idx="170">
                  <c:v>2178.9</c:v>
                </c:pt>
                <c:pt idx="171">
                  <c:v>2126.1</c:v>
                </c:pt>
                <c:pt idx="172">
                  <c:v>2074.3000000000002</c:v>
                </c:pt>
                <c:pt idx="173">
                  <c:v>2033.8</c:v>
                </c:pt>
                <c:pt idx="174">
                  <c:v>1967.2</c:v>
                </c:pt>
                <c:pt idx="175">
                  <c:v>1753.8</c:v>
                </c:pt>
                <c:pt idx="176">
                  <c:v>1529.5</c:v>
                </c:pt>
                <c:pt idx="177">
                  <c:v>1453.2</c:v>
                </c:pt>
                <c:pt idx="178">
                  <c:v>1494.5</c:v>
                </c:pt>
                <c:pt idx="179">
                  <c:v>1585.7</c:v>
                </c:pt>
                <c:pt idx="180">
                  <c:v>1690.2</c:v>
                </c:pt>
                <c:pt idx="181">
                  <c:v>1791.5</c:v>
                </c:pt>
                <c:pt idx="182">
                  <c:v>1855.1</c:v>
                </c:pt>
                <c:pt idx="183">
                  <c:v>1761.3</c:v>
                </c:pt>
                <c:pt idx="184">
                  <c:v>1797.5</c:v>
                </c:pt>
              </c:numCache>
            </c:numRef>
          </c:yVal>
          <c:smooth val="0"/>
        </c:ser>
        <c:dLbls>
          <c:showLegendKey val="0"/>
          <c:showVal val="0"/>
          <c:showCatName val="0"/>
          <c:showSerName val="0"/>
          <c:showPercent val="0"/>
          <c:showBubbleSize val="0"/>
        </c:dLbls>
        <c:axId val="211527208"/>
        <c:axId val="211526816"/>
      </c:scatterChart>
      <c:valAx>
        <c:axId val="211527208"/>
        <c:scaling>
          <c:orientation val="minMax"/>
          <c:max val="2012"/>
          <c:min val="1965"/>
        </c:scaling>
        <c:delete val="0"/>
        <c:axPos val="b"/>
        <c:numFmt formatCode="General" sourceLinked="1"/>
        <c:majorTickMark val="cross"/>
        <c:minorTickMark val="in"/>
        <c:tickLblPos val="nextTo"/>
        <c:txPr>
          <a:bodyPr/>
          <a:lstStyle/>
          <a:p>
            <a:pPr>
              <a:defRPr lang="en-GB" sz="1800">
                <a:latin typeface="Arial" pitchFamily="34" charset="0"/>
                <a:cs typeface="Arial" pitchFamily="34" charset="0"/>
              </a:defRPr>
            </a:pPr>
            <a:endParaRPr lang="en-US"/>
          </a:p>
        </c:txPr>
        <c:crossAx val="211526816"/>
        <c:crosses val="autoZero"/>
        <c:crossBetween val="midCat"/>
        <c:majorUnit val="5"/>
        <c:minorUnit val="1"/>
      </c:valAx>
      <c:valAx>
        <c:axId val="211526816"/>
        <c:scaling>
          <c:orientation val="minMax"/>
        </c:scaling>
        <c:delete val="0"/>
        <c:axPos val="l"/>
        <c:numFmt formatCode="#,##0" sourceLinked="0"/>
        <c:majorTickMark val="cross"/>
        <c:minorTickMark val="none"/>
        <c:tickLblPos val="nextTo"/>
        <c:txPr>
          <a:bodyPr/>
          <a:lstStyle/>
          <a:p>
            <a:pPr>
              <a:defRPr lang="en-GB" sz="1900">
                <a:latin typeface="Arial" pitchFamily="34" charset="0"/>
                <a:cs typeface="Arial" pitchFamily="34" charset="0"/>
              </a:defRPr>
            </a:pPr>
            <a:endParaRPr lang="en-US"/>
          </a:p>
        </c:txPr>
        <c:crossAx val="211527208"/>
        <c:crosses val="autoZero"/>
        <c:crossBetween val="midCat"/>
      </c:valAx>
      <c:spPr>
        <a:noFill/>
        <a:ln>
          <a:solidFill>
            <a:srgbClr val="000000"/>
          </a:solidFill>
        </a:ln>
      </c:spPr>
    </c:plotArea>
    <c:plotVisOnly val="1"/>
    <c:dispBlanksAs val="gap"/>
    <c:showDLblsOverMax val="0"/>
  </c:chart>
  <c:spPr>
    <a:noFill/>
    <a:ln>
      <a:no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2"/>
          <c:order val="0"/>
          <c:tx>
            <c:strRef>
              <c:f>'ch33 data'!$D$3</c:f>
              <c:strCache>
                <c:ptCount val="1"/>
                <c:pt idx="0">
                  <c:v>UNRATE</c:v>
                </c:pt>
              </c:strCache>
            </c:strRef>
          </c:tx>
          <c:spPr>
            <a:ln w="44450">
              <a:solidFill>
                <a:srgbClr val="3366CC"/>
              </a:solidFill>
            </a:ln>
          </c:spPr>
          <c:marker>
            <c:symbol val="none"/>
          </c:marker>
          <c:xVal>
            <c:numRef>
              <c:f>'ch33 data'!$A$4:$A$188</c:f>
              <c:numCache>
                <c:formatCode>General</c:formatCode>
                <c:ptCount val="185"/>
                <c:pt idx="0">
                  <c:v>1965</c:v>
                </c:pt>
                <c:pt idx="1">
                  <c:v>1965.25</c:v>
                </c:pt>
                <c:pt idx="2">
                  <c:v>1965.5</c:v>
                </c:pt>
                <c:pt idx="3">
                  <c:v>1965.75</c:v>
                </c:pt>
                <c:pt idx="4">
                  <c:v>1966</c:v>
                </c:pt>
                <c:pt idx="5">
                  <c:v>1966.25</c:v>
                </c:pt>
                <c:pt idx="6">
                  <c:v>1966.5</c:v>
                </c:pt>
                <c:pt idx="7">
                  <c:v>1966.75</c:v>
                </c:pt>
                <c:pt idx="8">
                  <c:v>1967</c:v>
                </c:pt>
                <c:pt idx="9">
                  <c:v>1967.25</c:v>
                </c:pt>
                <c:pt idx="10">
                  <c:v>1967.5</c:v>
                </c:pt>
                <c:pt idx="11">
                  <c:v>1967.75</c:v>
                </c:pt>
                <c:pt idx="12">
                  <c:v>1968</c:v>
                </c:pt>
                <c:pt idx="13">
                  <c:v>1968.25</c:v>
                </c:pt>
                <c:pt idx="14">
                  <c:v>1968.5</c:v>
                </c:pt>
                <c:pt idx="15">
                  <c:v>1968.75</c:v>
                </c:pt>
                <c:pt idx="16">
                  <c:v>1969</c:v>
                </c:pt>
                <c:pt idx="17">
                  <c:v>1969.25</c:v>
                </c:pt>
                <c:pt idx="18">
                  <c:v>1969.5</c:v>
                </c:pt>
                <c:pt idx="19">
                  <c:v>1969.75</c:v>
                </c:pt>
                <c:pt idx="20">
                  <c:v>1970</c:v>
                </c:pt>
                <c:pt idx="21">
                  <c:v>1970.25</c:v>
                </c:pt>
                <c:pt idx="22">
                  <c:v>1970.5</c:v>
                </c:pt>
                <c:pt idx="23">
                  <c:v>1970.75</c:v>
                </c:pt>
                <c:pt idx="24">
                  <c:v>1971</c:v>
                </c:pt>
                <c:pt idx="25">
                  <c:v>1971.25</c:v>
                </c:pt>
                <c:pt idx="26">
                  <c:v>1971.5</c:v>
                </c:pt>
                <c:pt idx="27">
                  <c:v>1971.75</c:v>
                </c:pt>
                <c:pt idx="28">
                  <c:v>1972</c:v>
                </c:pt>
                <c:pt idx="29">
                  <c:v>1972.25</c:v>
                </c:pt>
                <c:pt idx="30">
                  <c:v>1972.5</c:v>
                </c:pt>
                <c:pt idx="31">
                  <c:v>1972.75</c:v>
                </c:pt>
                <c:pt idx="32">
                  <c:v>1973</c:v>
                </c:pt>
                <c:pt idx="33">
                  <c:v>1973.25</c:v>
                </c:pt>
                <c:pt idx="34">
                  <c:v>1973.5</c:v>
                </c:pt>
                <c:pt idx="35">
                  <c:v>1973.75</c:v>
                </c:pt>
                <c:pt idx="36">
                  <c:v>1974</c:v>
                </c:pt>
                <c:pt idx="37">
                  <c:v>1974.25</c:v>
                </c:pt>
                <c:pt idx="38">
                  <c:v>1974.5</c:v>
                </c:pt>
                <c:pt idx="39">
                  <c:v>1974.75</c:v>
                </c:pt>
                <c:pt idx="40">
                  <c:v>1975</c:v>
                </c:pt>
                <c:pt idx="41">
                  <c:v>1975.25</c:v>
                </c:pt>
                <c:pt idx="42">
                  <c:v>1975.5</c:v>
                </c:pt>
                <c:pt idx="43">
                  <c:v>1975.75</c:v>
                </c:pt>
                <c:pt idx="44">
                  <c:v>1976</c:v>
                </c:pt>
                <c:pt idx="45">
                  <c:v>1976.25</c:v>
                </c:pt>
                <c:pt idx="46">
                  <c:v>1976.5</c:v>
                </c:pt>
                <c:pt idx="47">
                  <c:v>1976.75</c:v>
                </c:pt>
                <c:pt idx="48">
                  <c:v>1977</c:v>
                </c:pt>
                <c:pt idx="49">
                  <c:v>1977.25</c:v>
                </c:pt>
                <c:pt idx="50">
                  <c:v>1977.5</c:v>
                </c:pt>
                <c:pt idx="51">
                  <c:v>1977.75</c:v>
                </c:pt>
                <c:pt idx="52">
                  <c:v>1978</c:v>
                </c:pt>
                <c:pt idx="53">
                  <c:v>1978.25</c:v>
                </c:pt>
                <c:pt idx="54">
                  <c:v>1978.5</c:v>
                </c:pt>
                <c:pt idx="55">
                  <c:v>1978.75</c:v>
                </c:pt>
                <c:pt idx="56">
                  <c:v>1979</c:v>
                </c:pt>
                <c:pt idx="57">
                  <c:v>1979.25</c:v>
                </c:pt>
                <c:pt idx="58">
                  <c:v>1979.5</c:v>
                </c:pt>
                <c:pt idx="59">
                  <c:v>1979.75</c:v>
                </c:pt>
                <c:pt idx="60">
                  <c:v>1980</c:v>
                </c:pt>
                <c:pt idx="61">
                  <c:v>1980.25</c:v>
                </c:pt>
                <c:pt idx="62">
                  <c:v>1980.5</c:v>
                </c:pt>
                <c:pt idx="63">
                  <c:v>1980.75</c:v>
                </c:pt>
                <c:pt idx="64">
                  <c:v>1981</c:v>
                </c:pt>
                <c:pt idx="65">
                  <c:v>1981.25</c:v>
                </c:pt>
                <c:pt idx="66">
                  <c:v>1981.5</c:v>
                </c:pt>
                <c:pt idx="67">
                  <c:v>1981.75</c:v>
                </c:pt>
                <c:pt idx="68">
                  <c:v>1982</c:v>
                </c:pt>
                <c:pt idx="69">
                  <c:v>1982.25</c:v>
                </c:pt>
                <c:pt idx="70">
                  <c:v>1982.5</c:v>
                </c:pt>
                <c:pt idx="71">
                  <c:v>1982.75</c:v>
                </c:pt>
                <c:pt idx="72">
                  <c:v>1983</c:v>
                </c:pt>
                <c:pt idx="73">
                  <c:v>1983.25</c:v>
                </c:pt>
                <c:pt idx="74">
                  <c:v>1983.5</c:v>
                </c:pt>
                <c:pt idx="75">
                  <c:v>1983.75</c:v>
                </c:pt>
                <c:pt idx="76">
                  <c:v>1984</c:v>
                </c:pt>
                <c:pt idx="77">
                  <c:v>1984.25</c:v>
                </c:pt>
                <c:pt idx="78">
                  <c:v>1984.5</c:v>
                </c:pt>
                <c:pt idx="79">
                  <c:v>1984.75</c:v>
                </c:pt>
                <c:pt idx="80">
                  <c:v>1985</c:v>
                </c:pt>
                <c:pt idx="81">
                  <c:v>1985.25</c:v>
                </c:pt>
                <c:pt idx="82">
                  <c:v>1985.5</c:v>
                </c:pt>
                <c:pt idx="83">
                  <c:v>1985.75</c:v>
                </c:pt>
                <c:pt idx="84">
                  <c:v>1986</c:v>
                </c:pt>
                <c:pt idx="85">
                  <c:v>1986.25</c:v>
                </c:pt>
                <c:pt idx="86">
                  <c:v>1986.5</c:v>
                </c:pt>
                <c:pt idx="87">
                  <c:v>1986.75</c:v>
                </c:pt>
                <c:pt idx="88">
                  <c:v>1987</c:v>
                </c:pt>
                <c:pt idx="89">
                  <c:v>1987.25</c:v>
                </c:pt>
                <c:pt idx="90">
                  <c:v>1987.5</c:v>
                </c:pt>
                <c:pt idx="91">
                  <c:v>1987.75</c:v>
                </c:pt>
                <c:pt idx="92">
                  <c:v>1988</c:v>
                </c:pt>
                <c:pt idx="93">
                  <c:v>1988.25</c:v>
                </c:pt>
                <c:pt idx="94">
                  <c:v>1988.5</c:v>
                </c:pt>
                <c:pt idx="95">
                  <c:v>1988.75</c:v>
                </c:pt>
                <c:pt idx="96">
                  <c:v>1989</c:v>
                </c:pt>
                <c:pt idx="97">
                  <c:v>1989.25</c:v>
                </c:pt>
                <c:pt idx="98">
                  <c:v>1989.5</c:v>
                </c:pt>
                <c:pt idx="99">
                  <c:v>1989.75</c:v>
                </c:pt>
                <c:pt idx="100">
                  <c:v>1990</c:v>
                </c:pt>
                <c:pt idx="101">
                  <c:v>1990.25</c:v>
                </c:pt>
                <c:pt idx="102">
                  <c:v>1990.5</c:v>
                </c:pt>
                <c:pt idx="103">
                  <c:v>1990.75</c:v>
                </c:pt>
                <c:pt idx="104">
                  <c:v>1991</c:v>
                </c:pt>
                <c:pt idx="105">
                  <c:v>1991.25</c:v>
                </c:pt>
                <c:pt idx="106">
                  <c:v>1991.5</c:v>
                </c:pt>
                <c:pt idx="107">
                  <c:v>1991.75</c:v>
                </c:pt>
                <c:pt idx="108">
                  <c:v>1992</c:v>
                </c:pt>
                <c:pt idx="109">
                  <c:v>1992.25</c:v>
                </c:pt>
                <c:pt idx="110">
                  <c:v>1992.5</c:v>
                </c:pt>
                <c:pt idx="111">
                  <c:v>1992.75</c:v>
                </c:pt>
                <c:pt idx="112">
                  <c:v>1993</c:v>
                </c:pt>
                <c:pt idx="113">
                  <c:v>1993.25</c:v>
                </c:pt>
                <c:pt idx="114">
                  <c:v>1993.5</c:v>
                </c:pt>
                <c:pt idx="115">
                  <c:v>1993.75</c:v>
                </c:pt>
                <c:pt idx="116">
                  <c:v>1994</c:v>
                </c:pt>
                <c:pt idx="117">
                  <c:v>1994.25</c:v>
                </c:pt>
                <c:pt idx="118">
                  <c:v>1994.5</c:v>
                </c:pt>
                <c:pt idx="119">
                  <c:v>1994.75</c:v>
                </c:pt>
                <c:pt idx="120">
                  <c:v>1995</c:v>
                </c:pt>
                <c:pt idx="121">
                  <c:v>1995.25</c:v>
                </c:pt>
                <c:pt idx="122">
                  <c:v>1995.5</c:v>
                </c:pt>
                <c:pt idx="123">
                  <c:v>1995.75</c:v>
                </c:pt>
                <c:pt idx="124">
                  <c:v>1996</c:v>
                </c:pt>
                <c:pt idx="125">
                  <c:v>1996.25</c:v>
                </c:pt>
                <c:pt idx="126">
                  <c:v>1996.5</c:v>
                </c:pt>
                <c:pt idx="127">
                  <c:v>1996.75</c:v>
                </c:pt>
                <c:pt idx="128">
                  <c:v>1997</c:v>
                </c:pt>
                <c:pt idx="129">
                  <c:v>1997.25</c:v>
                </c:pt>
                <c:pt idx="130">
                  <c:v>1997.5</c:v>
                </c:pt>
                <c:pt idx="131">
                  <c:v>1997.75</c:v>
                </c:pt>
                <c:pt idx="132">
                  <c:v>1998</c:v>
                </c:pt>
                <c:pt idx="133">
                  <c:v>1998.25</c:v>
                </c:pt>
                <c:pt idx="134">
                  <c:v>1998.5</c:v>
                </c:pt>
                <c:pt idx="135">
                  <c:v>1998.75</c:v>
                </c:pt>
                <c:pt idx="136">
                  <c:v>1999</c:v>
                </c:pt>
                <c:pt idx="137">
                  <c:v>1999.25</c:v>
                </c:pt>
                <c:pt idx="138">
                  <c:v>1999.5</c:v>
                </c:pt>
                <c:pt idx="139">
                  <c:v>1999.75</c:v>
                </c:pt>
                <c:pt idx="140">
                  <c:v>2000</c:v>
                </c:pt>
                <c:pt idx="141">
                  <c:v>2000.25</c:v>
                </c:pt>
                <c:pt idx="142">
                  <c:v>2000.5</c:v>
                </c:pt>
                <c:pt idx="143">
                  <c:v>2000.75</c:v>
                </c:pt>
                <c:pt idx="144">
                  <c:v>2001</c:v>
                </c:pt>
                <c:pt idx="145">
                  <c:v>2001.25</c:v>
                </c:pt>
                <c:pt idx="146">
                  <c:v>2001.5</c:v>
                </c:pt>
                <c:pt idx="147">
                  <c:v>2001.75</c:v>
                </c:pt>
                <c:pt idx="148">
                  <c:v>2002</c:v>
                </c:pt>
                <c:pt idx="149">
                  <c:v>2002.25</c:v>
                </c:pt>
                <c:pt idx="150">
                  <c:v>2002.5</c:v>
                </c:pt>
                <c:pt idx="151">
                  <c:v>2002.75</c:v>
                </c:pt>
                <c:pt idx="152">
                  <c:v>2003</c:v>
                </c:pt>
                <c:pt idx="153">
                  <c:v>2003.25</c:v>
                </c:pt>
                <c:pt idx="154">
                  <c:v>2003.5</c:v>
                </c:pt>
                <c:pt idx="155">
                  <c:v>2003.75</c:v>
                </c:pt>
                <c:pt idx="156">
                  <c:v>2004</c:v>
                </c:pt>
                <c:pt idx="157">
                  <c:v>2004.25</c:v>
                </c:pt>
                <c:pt idx="158">
                  <c:v>2004.5</c:v>
                </c:pt>
                <c:pt idx="159">
                  <c:v>2004.75</c:v>
                </c:pt>
                <c:pt idx="160">
                  <c:v>2005</c:v>
                </c:pt>
                <c:pt idx="161">
                  <c:v>2005.25</c:v>
                </c:pt>
                <c:pt idx="162">
                  <c:v>2005.5</c:v>
                </c:pt>
                <c:pt idx="163">
                  <c:v>2005.75</c:v>
                </c:pt>
                <c:pt idx="164">
                  <c:v>2006</c:v>
                </c:pt>
                <c:pt idx="165">
                  <c:v>2006.25</c:v>
                </c:pt>
                <c:pt idx="166">
                  <c:v>2006.5</c:v>
                </c:pt>
                <c:pt idx="167">
                  <c:v>2006.75</c:v>
                </c:pt>
                <c:pt idx="168">
                  <c:v>2007</c:v>
                </c:pt>
                <c:pt idx="169">
                  <c:v>2007.25</c:v>
                </c:pt>
                <c:pt idx="170">
                  <c:v>2007.5</c:v>
                </c:pt>
                <c:pt idx="171">
                  <c:v>2007.75</c:v>
                </c:pt>
                <c:pt idx="172">
                  <c:v>2008</c:v>
                </c:pt>
                <c:pt idx="173">
                  <c:v>2008.25</c:v>
                </c:pt>
                <c:pt idx="174">
                  <c:v>2008.5</c:v>
                </c:pt>
                <c:pt idx="175">
                  <c:v>2008.75</c:v>
                </c:pt>
                <c:pt idx="176">
                  <c:v>2009</c:v>
                </c:pt>
                <c:pt idx="177">
                  <c:v>2009.25</c:v>
                </c:pt>
                <c:pt idx="178">
                  <c:v>2009.5</c:v>
                </c:pt>
                <c:pt idx="179">
                  <c:v>2009.75</c:v>
                </c:pt>
                <c:pt idx="180">
                  <c:v>2010</c:v>
                </c:pt>
                <c:pt idx="181">
                  <c:v>2010.25</c:v>
                </c:pt>
                <c:pt idx="182">
                  <c:v>2010.5</c:v>
                </c:pt>
                <c:pt idx="183">
                  <c:v>2010.75</c:v>
                </c:pt>
                <c:pt idx="184">
                  <c:v>2011</c:v>
                </c:pt>
              </c:numCache>
            </c:numRef>
          </c:xVal>
          <c:yVal>
            <c:numRef>
              <c:f>'ch33 data'!$D$4:$D$188</c:f>
              <c:numCache>
                <c:formatCode>0.0</c:formatCode>
                <c:ptCount val="185"/>
                <c:pt idx="0">
                  <c:v>4.9000000000000004</c:v>
                </c:pt>
                <c:pt idx="1">
                  <c:v>4.7</c:v>
                </c:pt>
                <c:pt idx="2">
                  <c:v>4.4000000000000004</c:v>
                </c:pt>
                <c:pt idx="3">
                  <c:v>4.0999999999999996</c:v>
                </c:pt>
                <c:pt idx="4">
                  <c:v>3.9</c:v>
                </c:pt>
                <c:pt idx="5">
                  <c:v>3.8</c:v>
                </c:pt>
                <c:pt idx="6">
                  <c:v>3.8</c:v>
                </c:pt>
                <c:pt idx="7">
                  <c:v>3.7</c:v>
                </c:pt>
                <c:pt idx="8">
                  <c:v>3.8</c:v>
                </c:pt>
                <c:pt idx="9">
                  <c:v>3.8</c:v>
                </c:pt>
                <c:pt idx="10">
                  <c:v>3.8</c:v>
                </c:pt>
                <c:pt idx="11">
                  <c:v>3.9</c:v>
                </c:pt>
                <c:pt idx="12">
                  <c:v>3.7</c:v>
                </c:pt>
                <c:pt idx="13">
                  <c:v>3.6</c:v>
                </c:pt>
                <c:pt idx="14">
                  <c:v>3.5</c:v>
                </c:pt>
                <c:pt idx="15">
                  <c:v>3.4</c:v>
                </c:pt>
                <c:pt idx="16">
                  <c:v>3.4</c:v>
                </c:pt>
                <c:pt idx="17">
                  <c:v>3.4</c:v>
                </c:pt>
                <c:pt idx="18">
                  <c:v>3.6</c:v>
                </c:pt>
                <c:pt idx="19">
                  <c:v>3.6</c:v>
                </c:pt>
                <c:pt idx="20">
                  <c:v>4.2</c:v>
                </c:pt>
                <c:pt idx="21">
                  <c:v>4.8</c:v>
                </c:pt>
                <c:pt idx="22">
                  <c:v>5.2</c:v>
                </c:pt>
                <c:pt idx="23">
                  <c:v>5.8</c:v>
                </c:pt>
                <c:pt idx="24">
                  <c:v>5.9</c:v>
                </c:pt>
                <c:pt idx="25">
                  <c:v>5.9</c:v>
                </c:pt>
                <c:pt idx="26">
                  <c:v>6</c:v>
                </c:pt>
                <c:pt idx="27">
                  <c:v>5.9</c:v>
                </c:pt>
                <c:pt idx="28">
                  <c:v>5.8</c:v>
                </c:pt>
                <c:pt idx="29">
                  <c:v>5.7</c:v>
                </c:pt>
                <c:pt idx="30">
                  <c:v>5.6</c:v>
                </c:pt>
                <c:pt idx="31">
                  <c:v>5.4</c:v>
                </c:pt>
                <c:pt idx="32">
                  <c:v>4.9000000000000004</c:v>
                </c:pt>
                <c:pt idx="33">
                  <c:v>4.9000000000000004</c:v>
                </c:pt>
                <c:pt idx="34">
                  <c:v>4.8</c:v>
                </c:pt>
                <c:pt idx="35">
                  <c:v>4.8</c:v>
                </c:pt>
                <c:pt idx="36">
                  <c:v>5.0999999999999996</c:v>
                </c:pt>
                <c:pt idx="37">
                  <c:v>5.2</c:v>
                </c:pt>
                <c:pt idx="38">
                  <c:v>5.6</c:v>
                </c:pt>
                <c:pt idx="39">
                  <c:v>6.6</c:v>
                </c:pt>
                <c:pt idx="40">
                  <c:v>8.3000000000000007</c:v>
                </c:pt>
                <c:pt idx="41">
                  <c:v>8.9</c:v>
                </c:pt>
                <c:pt idx="42">
                  <c:v>8.5</c:v>
                </c:pt>
                <c:pt idx="43">
                  <c:v>8.3000000000000007</c:v>
                </c:pt>
                <c:pt idx="44">
                  <c:v>7.7</c:v>
                </c:pt>
                <c:pt idx="45">
                  <c:v>7.6</c:v>
                </c:pt>
                <c:pt idx="46">
                  <c:v>7.7</c:v>
                </c:pt>
                <c:pt idx="47">
                  <c:v>7.8</c:v>
                </c:pt>
                <c:pt idx="48">
                  <c:v>7.5</c:v>
                </c:pt>
                <c:pt idx="49">
                  <c:v>7.1</c:v>
                </c:pt>
                <c:pt idx="50">
                  <c:v>6.9</c:v>
                </c:pt>
                <c:pt idx="51">
                  <c:v>6.7</c:v>
                </c:pt>
                <c:pt idx="52">
                  <c:v>6.3</c:v>
                </c:pt>
                <c:pt idx="53">
                  <c:v>6</c:v>
                </c:pt>
                <c:pt idx="54">
                  <c:v>6</c:v>
                </c:pt>
                <c:pt idx="55">
                  <c:v>5.9</c:v>
                </c:pt>
                <c:pt idx="56">
                  <c:v>5.9</c:v>
                </c:pt>
                <c:pt idx="57">
                  <c:v>5.7</c:v>
                </c:pt>
                <c:pt idx="58">
                  <c:v>5.9</c:v>
                </c:pt>
                <c:pt idx="59">
                  <c:v>6</c:v>
                </c:pt>
                <c:pt idx="60">
                  <c:v>6.3</c:v>
                </c:pt>
                <c:pt idx="61">
                  <c:v>7.3</c:v>
                </c:pt>
                <c:pt idx="62">
                  <c:v>7.7</c:v>
                </c:pt>
                <c:pt idx="63">
                  <c:v>7.4</c:v>
                </c:pt>
                <c:pt idx="64">
                  <c:v>7.4</c:v>
                </c:pt>
                <c:pt idx="65">
                  <c:v>7.4</c:v>
                </c:pt>
                <c:pt idx="66">
                  <c:v>7.4</c:v>
                </c:pt>
                <c:pt idx="67">
                  <c:v>8.2000000000000011</c:v>
                </c:pt>
                <c:pt idx="68">
                  <c:v>8.8000000000000007</c:v>
                </c:pt>
                <c:pt idx="69">
                  <c:v>9.4</c:v>
                </c:pt>
                <c:pt idx="70">
                  <c:v>9.9</c:v>
                </c:pt>
                <c:pt idx="71">
                  <c:v>10.7</c:v>
                </c:pt>
                <c:pt idx="72">
                  <c:v>10.4</c:v>
                </c:pt>
                <c:pt idx="73">
                  <c:v>10.1</c:v>
                </c:pt>
                <c:pt idx="74">
                  <c:v>9.4</c:v>
                </c:pt>
                <c:pt idx="75">
                  <c:v>8.5</c:v>
                </c:pt>
                <c:pt idx="76">
                  <c:v>7.9</c:v>
                </c:pt>
                <c:pt idx="77">
                  <c:v>7.4</c:v>
                </c:pt>
                <c:pt idx="78">
                  <c:v>7.4</c:v>
                </c:pt>
                <c:pt idx="79">
                  <c:v>7.3</c:v>
                </c:pt>
                <c:pt idx="80">
                  <c:v>7.2</c:v>
                </c:pt>
                <c:pt idx="81">
                  <c:v>7.3</c:v>
                </c:pt>
                <c:pt idx="82">
                  <c:v>7.2</c:v>
                </c:pt>
                <c:pt idx="83">
                  <c:v>7</c:v>
                </c:pt>
                <c:pt idx="84">
                  <c:v>7</c:v>
                </c:pt>
                <c:pt idx="85">
                  <c:v>7.2</c:v>
                </c:pt>
                <c:pt idx="86">
                  <c:v>7</c:v>
                </c:pt>
                <c:pt idx="87">
                  <c:v>6.8</c:v>
                </c:pt>
                <c:pt idx="88">
                  <c:v>6.6</c:v>
                </c:pt>
                <c:pt idx="89">
                  <c:v>6.3</c:v>
                </c:pt>
                <c:pt idx="90">
                  <c:v>6</c:v>
                </c:pt>
                <c:pt idx="91">
                  <c:v>5.8</c:v>
                </c:pt>
                <c:pt idx="92">
                  <c:v>5.7</c:v>
                </c:pt>
                <c:pt idx="93">
                  <c:v>5.5</c:v>
                </c:pt>
                <c:pt idx="94">
                  <c:v>5.5</c:v>
                </c:pt>
                <c:pt idx="95">
                  <c:v>5.3</c:v>
                </c:pt>
                <c:pt idx="96">
                  <c:v>5.2</c:v>
                </c:pt>
                <c:pt idx="97">
                  <c:v>5.2</c:v>
                </c:pt>
                <c:pt idx="98">
                  <c:v>5.2</c:v>
                </c:pt>
                <c:pt idx="99">
                  <c:v>5.4</c:v>
                </c:pt>
                <c:pt idx="100">
                  <c:v>5.3</c:v>
                </c:pt>
                <c:pt idx="101">
                  <c:v>5.3</c:v>
                </c:pt>
                <c:pt idx="102">
                  <c:v>5.7</c:v>
                </c:pt>
                <c:pt idx="103">
                  <c:v>6.1</c:v>
                </c:pt>
                <c:pt idx="104">
                  <c:v>6.6</c:v>
                </c:pt>
                <c:pt idx="105">
                  <c:v>6.8</c:v>
                </c:pt>
                <c:pt idx="106">
                  <c:v>6.9</c:v>
                </c:pt>
                <c:pt idx="107">
                  <c:v>7.1</c:v>
                </c:pt>
                <c:pt idx="108">
                  <c:v>7.4</c:v>
                </c:pt>
                <c:pt idx="109">
                  <c:v>7.6</c:v>
                </c:pt>
                <c:pt idx="110">
                  <c:v>7.6</c:v>
                </c:pt>
                <c:pt idx="111">
                  <c:v>7.4</c:v>
                </c:pt>
                <c:pt idx="112">
                  <c:v>7.1</c:v>
                </c:pt>
                <c:pt idx="113">
                  <c:v>7.1</c:v>
                </c:pt>
                <c:pt idx="114">
                  <c:v>6.8</c:v>
                </c:pt>
                <c:pt idx="115">
                  <c:v>6.6</c:v>
                </c:pt>
                <c:pt idx="116">
                  <c:v>6.6</c:v>
                </c:pt>
                <c:pt idx="117">
                  <c:v>6.2</c:v>
                </c:pt>
                <c:pt idx="118">
                  <c:v>6</c:v>
                </c:pt>
                <c:pt idx="119">
                  <c:v>5.6</c:v>
                </c:pt>
                <c:pt idx="120">
                  <c:v>5.5</c:v>
                </c:pt>
                <c:pt idx="121">
                  <c:v>5.7</c:v>
                </c:pt>
                <c:pt idx="122">
                  <c:v>5.7</c:v>
                </c:pt>
                <c:pt idx="123">
                  <c:v>5.6</c:v>
                </c:pt>
                <c:pt idx="124">
                  <c:v>5.5</c:v>
                </c:pt>
                <c:pt idx="125">
                  <c:v>5.5</c:v>
                </c:pt>
                <c:pt idx="126">
                  <c:v>5.3</c:v>
                </c:pt>
                <c:pt idx="127">
                  <c:v>5.3</c:v>
                </c:pt>
                <c:pt idx="128">
                  <c:v>5.2</c:v>
                </c:pt>
                <c:pt idx="129">
                  <c:v>5</c:v>
                </c:pt>
                <c:pt idx="130">
                  <c:v>4.9000000000000004</c:v>
                </c:pt>
                <c:pt idx="131">
                  <c:v>4.7</c:v>
                </c:pt>
                <c:pt idx="132">
                  <c:v>4.5999999999999996</c:v>
                </c:pt>
                <c:pt idx="133">
                  <c:v>4.4000000000000004</c:v>
                </c:pt>
                <c:pt idx="134">
                  <c:v>4.5</c:v>
                </c:pt>
                <c:pt idx="135">
                  <c:v>4.4000000000000004</c:v>
                </c:pt>
                <c:pt idx="136">
                  <c:v>4.3</c:v>
                </c:pt>
                <c:pt idx="137">
                  <c:v>4.3</c:v>
                </c:pt>
                <c:pt idx="138">
                  <c:v>4.2</c:v>
                </c:pt>
                <c:pt idx="139">
                  <c:v>4.0999999999999996</c:v>
                </c:pt>
                <c:pt idx="140">
                  <c:v>4</c:v>
                </c:pt>
                <c:pt idx="141">
                  <c:v>3.9</c:v>
                </c:pt>
                <c:pt idx="142">
                  <c:v>4</c:v>
                </c:pt>
                <c:pt idx="143">
                  <c:v>3.9</c:v>
                </c:pt>
                <c:pt idx="144">
                  <c:v>4.2</c:v>
                </c:pt>
                <c:pt idx="145">
                  <c:v>4.4000000000000004</c:v>
                </c:pt>
                <c:pt idx="146">
                  <c:v>4.8</c:v>
                </c:pt>
                <c:pt idx="147">
                  <c:v>5.5</c:v>
                </c:pt>
                <c:pt idx="148">
                  <c:v>5.7</c:v>
                </c:pt>
                <c:pt idx="149">
                  <c:v>5.8</c:v>
                </c:pt>
                <c:pt idx="150">
                  <c:v>5.7</c:v>
                </c:pt>
                <c:pt idx="151">
                  <c:v>5.9</c:v>
                </c:pt>
                <c:pt idx="152">
                  <c:v>5.9</c:v>
                </c:pt>
                <c:pt idx="153">
                  <c:v>6.1</c:v>
                </c:pt>
                <c:pt idx="154">
                  <c:v>6.1</c:v>
                </c:pt>
                <c:pt idx="155">
                  <c:v>5.8</c:v>
                </c:pt>
                <c:pt idx="156">
                  <c:v>5.7</c:v>
                </c:pt>
                <c:pt idx="157">
                  <c:v>5.6</c:v>
                </c:pt>
                <c:pt idx="158">
                  <c:v>5.4</c:v>
                </c:pt>
                <c:pt idx="159">
                  <c:v>5.4</c:v>
                </c:pt>
                <c:pt idx="160">
                  <c:v>5.3</c:v>
                </c:pt>
                <c:pt idx="161">
                  <c:v>5.0999999999999996</c:v>
                </c:pt>
                <c:pt idx="162">
                  <c:v>5</c:v>
                </c:pt>
                <c:pt idx="163">
                  <c:v>5</c:v>
                </c:pt>
                <c:pt idx="164">
                  <c:v>4.7</c:v>
                </c:pt>
                <c:pt idx="165">
                  <c:v>4.5999999999999996</c:v>
                </c:pt>
                <c:pt idx="166">
                  <c:v>4.5999999999999996</c:v>
                </c:pt>
                <c:pt idx="167">
                  <c:v>4.4000000000000004</c:v>
                </c:pt>
                <c:pt idx="168">
                  <c:v>4.5</c:v>
                </c:pt>
                <c:pt idx="169">
                  <c:v>4.5</c:v>
                </c:pt>
                <c:pt idx="170">
                  <c:v>4.7</c:v>
                </c:pt>
                <c:pt idx="171">
                  <c:v>4.8</c:v>
                </c:pt>
                <c:pt idx="172">
                  <c:v>5</c:v>
                </c:pt>
                <c:pt idx="173">
                  <c:v>5.3</c:v>
                </c:pt>
                <c:pt idx="174">
                  <c:v>6</c:v>
                </c:pt>
                <c:pt idx="175">
                  <c:v>6.9</c:v>
                </c:pt>
                <c:pt idx="176">
                  <c:v>8.2000000000000011</c:v>
                </c:pt>
                <c:pt idx="177">
                  <c:v>9.3000000000000007</c:v>
                </c:pt>
                <c:pt idx="178">
                  <c:v>9.7000000000000011</c:v>
                </c:pt>
                <c:pt idx="179">
                  <c:v>10</c:v>
                </c:pt>
                <c:pt idx="180">
                  <c:v>9.7000000000000011</c:v>
                </c:pt>
                <c:pt idx="181">
                  <c:v>9.6</c:v>
                </c:pt>
                <c:pt idx="182">
                  <c:v>9.6</c:v>
                </c:pt>
                <c:pt idx="183">
                  <c:v>9.6</c:v>
                </c:pt>
                <c:pt idx="184">
                  <c:v>8.9</c:v>
                </c:pt>
              </c:numCache>
            </c:numRef>
          </c:yVal>
          <c:smooth val="0"/>
        </c:ser>
        <c:dLbls>
          <c:showLegendKey val="0"/>
          <c:showVal val="0"/>
          <c:showCatName val="0"/>
          <c:showSerName val="0"/>
          <c:showPercent val="0"/>
          <c:showBubbleSize val="0"/>
        </c:dLbls>
        <c:axId val="212539480"/>
        <c:axId val="212539872"/>
      </c:scatterChart>
      <c:valAx>
        <c:axId val="212539480"/>
        <c:scaling>
          <c:orientation val="minMax"/>
          <c:max val="2012"/>
          <c:min val="1965"/>
        </c:scaling>
        <c:delete val="0"/>
        <c:axPos val="b"/>
        <c:numFmt formatCode="General" sourceLinked="1"/>
        <c:majorTickMark val="cross"/>
        <c:minorTickMark val="in"/>
        <c:tickLblPos val="nextTo"/>
        <c:txPr>
          <a:bodyPr/>
          <a:lstStyle/>
          <a:p>
            <a:pPr>
              <a:defRPr lang="en-GB" sz="1800">
                <a:latin typeface="Arial" pitchFamily="34" charset="0"/>
                <a:cs typeface="Arial" pitchFamily="34" charset="0"/>
              </a:defRPr>
            </a:pPr>
            <a:endParaRPr lang="en-US"/>
          </a:p>
        </c:txPr>
        <c:crossAx val="212539872"/>
        <c:crosses val="autoZero"/>
        <c:crossBetween val="midCat"/>
        <c:majorUnit val="5"/>
        <c:minorUnit val="1"/>
      </c:valAx>
      <c:valAx>
        <c:axId val="212539872"/>
        <c:scaling>
          <c:orientation val="minMax"/>
        </c:scaling>
        <c:delete val="0"/>
        <c:axPos val="l"/>
        <c:numFmt formatCode="#,##0" sourceLinked="0"/>
        <c:majorTickMark val="cross"/>
        <c:minorTickMark val="none"/>
        <c:tickLblPos val="nextTo"/>
        <c:txPr>
          <a:bodyPr/>
          <a:lstStyle/>
          <a:p>
            <a:pPr>
              <a:defRPr lang="en-GB" sz="1900">
                <a:latin typeface="Arial" pitchFamily="34" charset="0"/>
                <a:cs typeface="Arial" pitchFamily="34" charset="0"/>
              </a:defRPr>
            </a:pPr>
            <a:endParaRPr lang="en-US"/>
          </a:p>
        </c:txPr>
        <c:crossAx val="212539480"/>
        <c:crosses val="autoZero"/>
        <c:crossBetween val="midCat"/>
      </c:valAx>
      <c:spPr>
        <a:noFill/>
        <a:ln>
          <a:solidFill>
            <a:srgbClr val="000000"/>
          </a:solidFill>
        </a:ln>
      </c:spPr>
    </c:plotArea>
    <c:plotVisOnly val="1"/>
    <c:dispBlanksAs val="gap"/>
    <c:showDLblsOverMax val="0"/>
  </c:chart>
  <c:spPr>
    <a:noFill/>
    <a:ln>
      <a:noFill/>
    </a:ln>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SA_CSHomePrice_History_053103!$C$2</c:f>
              <c:strCache>
                <c:ptCount val="1"/>
                <c:pt idx="0">
                  <c:v>SPCS20R-SA</c:v>
                </c:pt>
              </c:strCache>
            </c:strRef>
          </c:tx>
          <c:spPr>
            <a:ln w="44450">
              <a:solidFill>
                <a:srgbClr val="FF0000"/>
              </a:solidFill>
            </a:ln>
          </c:spPr>
          <c:marker>
            <c:symbol val="none"/>
          </c:marker>
          <c:xVal>
            <c:numRef>
              <c:f>SA_CSHomePrice_History_053103!$B$3:$B$137</c:f>
              <c:numCache>
                <c:formatCode>0.00</c:formatCode>
                <c:ptCount val="135"/>
                <c:pt idx="0">
                  <c:v>2000</c:v>
                </c:pt>
                <c:pt idx="1">
                  <c:v>2000.0833333333312</c:v>
                </c:pt>
                <c:pt idx="2">
                  <c:v>2000.1666666666674</c:v>
                </c:pt>
                <c:pt idx="3">
                  <c:v>2000.25</c:v>
                </c:pt>
                <c:pt idx="4">
                  <c:v>2000.3333333333312</c:v>
                </c:pt>
                <c:pt idx="5">
                  <c:v>2000.4166666666679</c:v>
                </c:pt>
                <c:pt idx="6">
                  <c:v>2000.5</c:v>
                </c:pt>
                <c:pt idx="7">
                  <c:v>2000.5833333333312</c:v>
                </c:pt>
                <c:pt idx="8">
                  <c:v>2000.6666666666661</c:v>
                </c:pt>
                <c:pt idx="9">
                  <c:v>2000.75</c:v>
                </c:pt>
                <c:pt idx="10">
                  <c:v>2000.8333333333301</c:v>
                </c:pt>
                <c:pt idx="11">
                  <c:v>2000.9166666666679</c:v>
                </c:pt>
                <c:pt idx="12">
                  <c:v>2001</c:v>
                </c:pt>
                <c:pt idx="13">
                  <c:v>2001.0833333333301</c:v>
                </c:pt>
                <c:pt idx="14">
                  <c:v>2001.1666666666661</c:v>
                </c:pt>
                <c:pt idx="15">
                  <c:v>2001.25</c:v>
                </c:pt>
                <c:pt idx="16">
                  <c:v>2001.3333333333301</c:v>
                </c:pt>
                <c:pt idx="17">
                  <c:v>2001.4166666666679</c:v>
                </c:pt>
                <c:pt idx="18">
                  <c:v>2001.5</c:v>
                </c:pt>
                <c:pt idx="19">
                  <c:v>2001.5833333333301</c:v>
                </c:pt>
                <c:pt idx="20">
                  <c:v>2001.6666666666661</c:v>
                </c:pt>
                <c:pt idx="21">
                  <c:v>2001.749999999998</c:v>
                </c:pt>
                <c:pt idx="22">
                  <c:v>2001.8333333333301</c:v>
                </c:pt>
                <c:pt idx="23">
                  <c:v>2001.9166666666665</c:v>
                </c:pt>
                <c:pt idx="24">
                  <c:v>2001.999999999998</c:v>
                </c:pt>
                <c:pt idx="25">
                  <c:v>2002.0833333333294</c:v>
                </c:pt>
                <c:pt idx="26">
                  <c:v>2002.1666666666654</c:v>
                </c:pt>
                <c:pt idx="27">
                  <c:v>2002.249999999998</c:v>
                </c:pt>
                <c:pt idx="28">
                  <c:v>2002.3333333333294</c:v>
                </c:pt>
                <c:pt idx="29">
                  <c:v>2002.4166666666665</c:v>
                </c:pt>
                <c:pt idx="30">
                  <c:v>2002.499999999998</c:v>
                </c:pt>
                <c:pt idx="31">
                  <c:v>2002.5833333333294</c:v>
                </c:pt>
                <c:pt idx="32">
                  <c:v>2002.6666666666654</c:v>
                </c:pt>
                <c:pt idx="33">
                  <c:v>2002.749999999997</c:v>
                </c:pt>
                <c:pt idx="34">
                  <c:v>2002.8333333333294</c:v>
                </c:pt>
                <c:pt idx="35">
                  <c:v>2002.9166666666658</c:v>
                </c:pt>
                <c:pt idx="36">
                  <c:v>2002.999999999997</c:v>
                </c:pt>
                <c:pt idx="37">
                  <c:v>2003.0833333333283</c:v>
                </c:pt>
                <c:pt idx="38">
                  <c:v>2003.1666666666645</c:v>
                </c:pt>
                <c:pt idx="39">
                  <c:v>2003.249999999997</c:v>
                </c:pt>
                <c:pt idx="40">
                  <c:v>2003.3333333333283</c:v>
                </c:pt>
                <c:pt idx="41">
                  <c:v>2003.4166666666658</c:v>
                </c:pt>
                <c:pt idx="42">
                  <c:v>2003.499999999997</c:v>
                </c:pt>
                <c:pt idx="43">
                  <c:v>2003.5833333333283</c:v>
                </c:pt>
                <c:pt idx="44">
                  <c:v>2003.6666666666631</c:v>
                </c:pt>
                <c:pt idx="45">
                  <c:v>2003.749999999997</c:v>
                </c:pt>
                <c:pt idx="46">
                  <c:v>2003.8333333333283</c:v>
                </c:pt>
                <c:pt idx="47">
                  <c:v>2003.9166666666649</c:v>
                </c:pt>
                <c:pt idx="48">
                  <c:v>2003.9999999999959</c:v>
                </c:pt>
                <c:pt idx="49">
                  <c:v>2004.0833333333283</c:v>
                </c:pt>
                <c:pt idx="50">
                  <c:v>2004.1666666666631</c:v>
                </c:pt>
                <c:pt idx="51">
                  <c:v>2004.2499999999959</c:v>
                </c:pt>
                <c:pt idx="52">
                  <c:v>2004.3333333333273</c:v>
                </c:pt>
                <c:pt idx="53">
                  <c:v>2004.4166666666649</c:v>
                </c:pt>
                <c:pt idx="54">
                  <c:v>2004.4999999999959</c:v>
                </c:pt>
                <c:pt idx="55">
                  <c:v>2004.5833333333273</c:v>
                </c:pt>
                <c:pt idx="56">
                  <c:v>2004.6666666666631</c:v>
                </c:pt>
                <c:pt idx="57">
                  <c:v>2004.7499999999959</c:v>
                </c:pt>
                <c:pt idx="58">
                  <c:v>2004.8333333333273</c:v>
                </c:pt>
                <c:pt idx="59">
                  <c:v>2004.9166666666636</c:v>
                </c:pt>
                <c:pt idx="60">
                  <c:v>2004.999999999995</c:v>
                </c:pt>
                <c:pt idx="61">
                  <c:v>2005.0833333333273</c:v>
                </c:pt>
                <c:pt idx="62">
                  <c:v>2005.1666666666631</c:v>
                </c:pt>
                <c:pt idx="63">
                  <c:v>2005.249999999995</c:v>
                </c:pt>
                <c:pt idx="64">
                  <c:v>2005.3333333333262</c:v>
                </c:pt>
                <c:pt idx="65">
                  <c:v>2005.4166666666636</c:v>
                </c:pt>
                <c:pt idx="66">
                  <c:v>2005.499999999995</c:v>
                </c:pt>
                <c:pt idx="67">
                  <c:v>2005.5833333333262</c:v>
                </c:pt>
                <c:pt idx="68">
                  <c:v>2005.6666666666624</c:v>
                </c:pt>
                <c:pt idx="69">
                  <c:v>2005.749999999995</c:v>
                </c:pt>
                <c:pt idx="70">
                  <c:v>2005.8333333333262</c:v>
                </c:pt>
                <c:pt idx="71">
                  <c:v>2005.9166666666629</c:v>
                </c:pt>
                <c:pt idx="72">
                  <c:v>2005.999999999995</c:v>
                </c:pt>
                <c:pt idx="73">
                  <c:v>2006.0833333333262</c:v>
                </c:pt>
                <c:pt idx="74">
                  <c:v>2006.1666666666611</c:v>
                </c:pt>
                <c:pt idx="75">
                  <c:v>2006.2499999999941</c:v>
                </c:pt>
                <c:pt idx="76">
                  <c:v>2006.3333333333251</c:v>
                </c:pt>
                <c:pt idx="77">
                  <c:v>2006.4166666666629</c:v>
                </c:pt>
                <c:pt idx="78">
                  <c:v>2006.4999999999941</c:v>
                </c:pt>
                <c:pt idx="79">
                  <c:v>2006.5833333333251</c:v>
                </c:pt>
                <c:pt idx="80">
                  <c:v>2006.6666666666611</c:v>
                </c:pt>
                <c:pt idx="81">
                  <c:v>2006.7499999999941</c:v>
                </c:pt>
                <c:pt idx="82">
                  <c:v>2006.8333333333251</c:v>
                </c:pt>
                <c:pt idx="83">
                  <c:v>2006.9166666666629</c:v>
                </c:pt>
                <c:pt idx="84">
                  <c:v>2006.9999999999941</c:v>
                </c:pt>
                <c:pt idx="85">
                  <c:v>2007.0833333333251</c:v>
                </c:pt>
                <c:pt idx="86">
                  <c:v>2007.1666666666601</c:v>
                </c:pt>
                <c:pt idx="87">
                  <c:v>2007.249999999993</c:v>
                </c:pt>
                <c:pt idx="88">
                  <c:v>2007.3333333333251</c:v>
                </c:pt>
                <c:pt idx="89">
                  <c:v>2007.4166666666615</c:v>
                </c:pt>
                <c:pt idx="90">
                  <c:v>2007.499999999993</c:v>
                </c:pt>
                <c:pt idx="91">
                  <c:v>2007.5833333333244</c:v>
                </c:pt>
                <c:pt idx="92">
                  <c:v>2007.6666666666601</c:v>
                </c:pt>
                <c:pt idx="93">
                  <c:v>2007.749999999993</c:v>
                </c:pt>
                <c:pt idx="94">
                  <c:v>2007.8333333333244</c:v>
                </c:pt>
                <c:pt idx="95">
                  <c:v>2007.9166666666615</c:v>
                </c:pt>
                <c:pt idx="96">
                  <c:v>2007.999999999993</c:v>
                </c:pt>
                <c:pt idx="97">
                  <c:v>2008.0833333333244</c:v>
                </c:pt>
                <c:pt idx="98">
                  <c:v>2008.1666666666601</c:v>
                </c:pt>
                <c:pt idx="99">
                  <c:v>2008.249999999992</c:v>
                </c:pt>
                <c:pt idx="100">
                  <c:v>2008.3333333333244</c:v>
                </c:pt>
                <c:pt idx="101">
                  <c:v>2008.4166666666608</c:v>
                </c:pt>
                <c:pt idx="102">
                  <c:v>2008.499999999992</c:v>
                </c:pt>
                <c:pt idx="103">
                  <c:v>2008.5833333333233</c:v>
                </c:pt>
                <c:pt idx="104">
                  <c:v>2008.6666666666601</c:v>
                </c:pt>
                <c:pt idx="105">
                  <c:v>2008.749999999992</c:v>
                </c:pt>
                <c:pt idx="106">
                  <c:v>2008.8333333333233</c:v>
                </c:pt>
                <c:pt idx="107">
                  <c:v>2008.9166666666608</c:v>
                </c:pt>
                <c:pt idx="108">
                  <c:v>2008.999999999992</c:v>
                </c:pt>
                <c:pt idx="109">
                  <c:v>2009.0833333333233</c:v>
                </c:pt>
                <c:pt idx="110">
                  <c:v>2009.1666666666581</c:v>
                </c:pt>
                <c:pt idx="111">
                  <c:v>2009.249999999992</c:v>
                </c:pt>
                <c:pt idx="112">
                  <c:v>2009.3333333333233</c:v>
                </c:pt>
                <c:pt idx="113">
                  <c:v>2009.4166666666608</c:v>
                </c:pt>
                <c:pt idx="114">
                  <c:v>2009.4999999999909</c:v>
                </c:pt>
                <c:pt idx="115">
                  <c:v>2009.5833333333233</c:v>
                </c:pt>
                <c:pt idx="116">
                  <c:v>2009.6666666666581</c:v>
                </c:pt>
                <c:pt idx="117">
                  <c:v>2009.7499999999909</c:v>
                </c:pt>
                <c:pt idx="118">
                  <c:v>2009.8333333333223</c:v>
                </c:pt>
                <c:pt idx="119">
                  <c:v>2009.9166666666608</c:v>
                </c:pt>
                <c:pt idx="120">
                  <c:v>2009.9999999999909</c:v>
                </c:pt>
                <c:pt idx="121">
                  <c:v>2010.0833333333223</c:v>
                </c:pt>
                <c:pt idx="122">
                  <c:v>2010.1666666666581</c:v>
                </c:pt>
                <c:pt idx="123">
                  <c:v>2010.2499999999909</c:v>
                </c:pt>
                <c:pt idx="124">
                  <c:v>2010.3333333333223</c:v>
                </c:pt>
                <c:pt idx="125">
                  <c:v>2010.4166666666586</c:v>
                </c:pt>
                <c:pt idx="126">
                  <c:v>2010.49999999999</c:v>
                </c:pt>
                <c:pt idx="127">
                  <c:v>2010.5833333333223</c:v>
                </c:pt>
                <c:pt idx="128">
                  <c:v>2010.6666666666581</c:v>
                </c:pt>
                <c:pt idx="129">
                  <c:v>2010.74999999999</c:v>
                </c:pt>
                <c:pt idx="130">
                  <c:v>2010.8333333333212</c:v>
                </c:pt>
                <c:pt idx="131">
                  <c:v>2010.9166666666586</c:v>
                </c:pt>
                <c:pt idx="132">
                  <c:v>2010.99999999999</c:v>
                </c:pt>
                <c:pt idx="133">
                  <c:v>2011.0833333333212</c:v>
                </c:pt>
                <c:pt idx="134">
                  <c:v>2011.1666666666574</c:v>
                </c:pt>
              </c:numCache>
            </c:numRef>
          </c:xVal>
          <c:yVal>
            <c:numRef>
              <c:f>SA_CSHomePrice_History_053103!$C$3:$C$137</c:f>
              <c:numCache>
                <c:formatCode>0.00</c:formatCode>
                <c:ptCount val="135"/>
                <c:pt idx="0">
                  <c:v>100.59</c:v>
                </c:pt>
                <c:pt idx="1">
                  <c:v>101.69</c:v>
                </c:pt>
                <c:pt idx="2">
                  <c:v>102.78</c:v>
                </c:pt>
                <c:pt idx="3">
                  <c:v>104</c:v>
                </c:pt>
                <c:pt idx="4">
                  <c:v>105.26</c:v>
                </c:pt>
                <c:pt idx="5">
                  <c:v>106.4</c:v>
                </c:pt>
                <c:pt idx="6">
                  <c:v>107.14</c:v>
                </c:pt>
                <c:pt idx="7">
                  <c:v>107.86</c:v>
                </c:pt>
                <c:pt idx="8">
                  <c:v>108.61</c:v>
                </c:pt>
                <c:pt idx="9">
                  <c:v>109.49000000000002</c:v>
                </c:pt>
                <c:pt idx="10">
                  <c:v>110.57</c:v>
                </c:pt>
                <c:pt idx="11">
                  <c:v>111.8</c:v>
                </c:pt>
                <c:pt idx="12">
                  <c:v>113.05</c:v>
                </c:pt>
                <c:pt idx="13">
                  <c:v>114.11999999999999</c:v>
                </c:pt>
                <c:pt idx="14">
                  <c:v>115.08</c:v>
                </c:pt>
                <c:pt idx="15">
                  <c:v>115.84</c:v>
                </c:pt>
                <c:pt idx="16">
                  <c:v>116.3</c:v>
                </c:pt>
                <c:pt idx="17">
                  <c:v>116.9</c:v>
                </c:pt>
                <c:pt idx="18">
                  <c:v>117.5</c:v>
                </c:pt>
                <c:pt idx="19">
                  <c:v>118.25</c:v>
                </c:pt>
                <c:pt idx="20">
                  <c:v>119.03</c:v>
                </c:pt>
                <c:pt idx="21">
                  <c:v>119.69</c:v>
                </c:pt>
                <c:pt idx="22">
                  <c:v>120.28</c:v>
                </c:pt>
                <c:pt idx="23">
                  <c:v>120.66999999999999</c:v>
                </c:pt>
                <c:pt idx="24">
                  <c:v>121.36</c:v>
                </c:pt>
                <c:pt idx="25">
                  <c:v>122.19</c:v>
                </c:pt>
                <c:pt idx="26">
                  <c:v>123.31</c:v>
                </c:pt>
                <c:pt idx="27">
                  <c:v>124.5</c:v>
                </c:pt>
                <c:pt idx="28">
                  <c:v>125.93</c:v>
                </c:pt>
                <c:pt idx="29">
                  <c:v>127.39</c:v>
                </c:pt>
                <c:pt idx="30">
                  <c:v>128.88000000000017</c:v>
                </c:pt>
                <c:pt idx="31">
                  <c:v>130.31</c:v>
                </c:pt>
                <c:pt idx="32">
                  <c:v>131.53</c:v>
                </c:pt>
                <c:pt idx="33">
                  <c:v>132.85000000000016</c:v>
                </c:pt>
                <c:pt idx="34">
                  <c:v>134.1</c:v>
                </c:pt>
                <c:pt idx="35">
                  <c:v>135.41</c:v>
                </c:pt>
                <c:pt idx="36">
                  <c:v>136.47</c:v>
                </c:pt>
                <c:pt idx="37">
                  <c:v>137.45000000000005</c:v>
                </c:pt>
                <c:pt idx="38">
                  <c:v>138.37</c:v>
                </c:pt>
                <c:pt idx="39">
                  <c:v>139.22999999999999</c:v>
                </c:pt>
                <c:pt idx="40">
                  <c:v>140.15</c:v>
                </c:pt>
                <c:pt idx="41">
                  <c:v>140.93</c:v>
                </c:pt>
                <c:pt idx="42">
                  <c:v>142.12</c:v>
                </c:pt>
                <c:pt idx="43">
                  <c:v>143.55000000000001</c:v>
                </c:pt>
                <c:pt idx="44">
                  <c:v>145.26</c:v>
                </c:pt>
                <c:pt idx="45">
                  <c:v>146.99</c:v>
                </c:pt>
                <c:pt idx="46">
                  <c:v>148.83000000000001</c:v>
                </c:pt>
                <c:pt idx="47">
                  <c:v>150.76</c:v>
                </c:pt>
                <c:pt idx="48">
                  <c:v>152.63</c:v>
                </c:pt>
                <c:pt idx="49">
                  <c:v>154.54</c:v>
                </c:pt>
                <c:pt idx="50">
                  <c:v>156.9</c:v>
                </c:pt>
                <c:pt idx="51">
                  <c:v>159.33000000000001</c:v>
                </c:pt>
                <c:pt idx="52">
                  <c:v>161.76</c:v>
                </c:pt>
                <c:pt idx="53">
                  <c:v>164.32000000000016</c:v>
                </c:pt>
                <c:pt idx="54">
                  <c:v>166.39000000000001</c:v>
                </c:pt>
                <c:pt idx="55">
                  <c:v>168.08</c:v>
                </c:pt>
                <c:pt idx="56">
                  <c:v>169.66</c:v>
                </c:pt>
                <c:pt idx="57">
                  <c:v>171.3</c:v>
                </c:pt>
                <c:pt idx="58">
                  <c:v>173.09</c:v>
                </c:pt>
                <c:pt idx="59">
                  <c:v>175.09</c:v>
                </c:pt>
                <c:pt idx="60">
                  <c:v>177.55</c:v>
                </c:pt>
                <c:pt idx="61">
                  <c:v>180.25</c:v>
                </c:pt>
                <c:pt idx="62">
                  <c:v>183.15</c:v>
                </c:pt>
                <c:pt idx="63">
                  <c:v>185.46</c:v>
                </c:pt>
                <c:pt idx="64">
                  <c:v>187.55</c:v>
                </c:pt>
                <c:pt idx="65">
                  <c:v>189.56</c:v>
                </c:pt>
                <c:pt idx="66">
                  <c:v>191.41</c:v>
                </c:pt>
                <c:pt idx="67">
                  <c:v>193.41</c:v>
                </c:pt>
                <c:pt idx="68">
                  <c:v>195.65</c:v>
                </c:pt>
                <c:pt idx="69">
                  <c:v>197.89000000000001</c:v>
                </c:pt>
                <c:pt idx="70">
                  <c:v>200.14</c:v>
                </c:pt>
                <c:pt idx="71">
                  <c:v>202.17</c:v>
                </c:pt>
                <c:pt idx="72">
                  <c:v>203.75</c:v>
                </c:pt>
                <c:pt idx="73">
                  <c:v>205.33</c:v>
                </c:pt>
                <c:pt idx="74">
                  <c:v>206.10999999999999</c:v>
                </c:pt>
                <c:pt idx="75">
                  <c:v>206.52</c:v>
                </c:pt>
                <c:pt idx="76">
                  <c:v>206.5</c:v>
                </c:pt>
                <c:pt idx="77">
                  <c:v>205.86</c:v>
                </c:pt>
                <c:pt idx="78">
                  <c:v>205.08</c:v>
                </c:pt>
                <c:pt idx="79">
                  <c:v>204.23</c:v>
                </c:pt>
                <c:pt idx="80">
                  <c:v>203.64</c:v>
                </c:pt>
                <c:pt idx="81">
                  <c:v>203.55</c:v>
                </c:pt>
                <c:pt idx="82">
                  <c:v>203.60999999999999</c:v>
                </c:pt>
                <c:pt idx="83">
                  <c:v>203.41</c:v>
                </c:pt>
                <c:pt idx="84">
                  <c:v>203.65</c:v>
                </c:pt>
                <c:pt idx="85">
                  <c:v>203.96</c:v>
                </c:pt>
                <c:pt idx="86">
                  <c:v>203.95000000000016</c:v>
                </c:pt>
                <c:pt idx="87">
                  <c:v>202.62</c:v>
                </c:pt>
                <c:pt idx="88">
                  <c:v>201.05</c:v>
                </c:pt>
                <c:pt idx="89">
                  <c:v>198.96</c:v>
                </c:pt>
                <c:pt idx="90">
                  <c:v>197.18</c:v>
                </c:pt>
                <c:pt idx="91">
                  <c:v>195.12</c:v>
                </c:pt>
                <c:pt idx="92">
                  <c:v>193.23</c:v>
                </c:pt>
                <c:pt idx="93">
                  <c:v>190.97</c:v>
                </c:pt>
                <c:pt idx="94">
                  <c:v>187.8</c:v>
                </c:pt>
                <c:pt idx="95">
                  <c:v>184.94</c:v>
                </c:pt>
                <c:pt idx="96">
                  <c:v>181.93</c:v>
                </c:pt>
                <c:pt idx="97">
                  <c:v>178.31</c:v>
                </c:pt>
                <c:pt idx="98">
                  <c:v>175.16</c:v>
                </c:pt>
                <c:pt idx="99">
                  <c:v>172.05</c:v>
                </c:pt>
                <c:pt idx="100">
                  <c:v>169.60999999999999</c:v>
                </c:pt>
                <c:pt idx="101">
                  <c:v>167.39000000000001</c:v>
                </c:pt>
                <c:pt idx="102">
                  <c:v>164.95000000000016</c:v>
                </c:pt>
                <c:pt idx="103">
                  <c:v>162.47</c:v>
                </c:pt>
                <c:pt idx="104">
                  <c:v>159.26999999999998</c:v>
                </c:pt>
                <c:pt idx="105">
                  <c:v>156.26</c:v>
                </c:pt>
                <c:pt idx="106">
                  <c:v>153.47</c:v>
                </c:pt>
                <c:pt idx="107">
                  <c:v>150.44</c:v>
                </c:pt>
                <c:pt idx="108">
                  <c:v>147.38000000000017</c:v>
                </c:pt>
                <c:pt idx="109">
                  <c:v>145.25</c:v>
                </c:pt>
                <c:pt idx="110">
                  <c:v>142.80000000000001</c:v>
                </c:pt>
                <c:pt idx="111">
                  <c:v>141.13</c:v>
                </c:pt>
                <c:pt idx="112">
                  <c:v>140.97</c:v>
                </c:pt>
                <c:pt idx="113">
                  <c:v>141.62</c:v>
                </c:pt>
                <c:pt idx="114">
                  <c:v>143</c:v>
                </c:pt>
                <c:pt idx="115">
                  <c:v>143.96</c:v>
                </c:pt>
                <c:pt idx="116">
                  <c:v>144.26</c:v>
                </c:pt>
                <c:pt idx="117">
                  <c:v>144.69999999999999</c:v>
                </c:pt>
                <c:pt idx="118">
                  <c:v>145.13999999999999</c:v>
                </c:pt>
                <c:pt idx="119">
                  <c:v>145.76999999999998</c:v>
                </c:pt>
                <c:pt idx="120">
                  <c:v>146.38000000000017</c:v>
                </c:pt>
                <c:pt idx="121">
                  <c:v>146.35000000000016</c:v>
                </c:pt>
                <c:pt idx="122">
                  <c:v>146.37</c:v>
                </c:pt>
                <c:pt idx="123">
                  <c:v>146.59</c:v>
                </c:pt>
                <c:pt idx="124">
                  <c:v>147.56</c:v>
                </c:pt>
                <c:pt idx="125">
                  <c:v>147.6</c:v>
                </c:pt>
                <c:pt idx="126">
                  <c:v>147.46</c:v>
                </c:pt>
                <c:pt idx="127">
                  <c:v>146.19</c:v>
                </c:pt>
                <c:pt idx="128">
                  <c:v>144.78</c:v>
                </c:pt>
                <c:pt idx="129">
                  <c:v>143.43</c:v>
                </c:pt>
                <c:pt idx="130">
                  <c:v>142.72</c:v>
                </c:pt>
                <c:pt idx="131">
                  <c:v>142.22</c:v>
                </c:pt>
                <c:pt idx="132">
                  <c:v>141.87</c:v>
                </c:pt>
                <c:pt idx="133">
                  <c:v>141.52000000000001</c:v>
                </c:pt>
                <c:pt idx="134">
                  <c:v>141.19999999999999</c:v>
                </c:pt>
              </c:numCache>
            </c:numRef>
          </c:yVal>
          <c:smooth val="0"/>
        </c:ser>
        <c:dLbls>
          <c:showLegendKey val="0"/>
          <c:showVal val="0"/>
          <c:showCatName val="0"/>
          <c:showSerName val="0"/>
          <c:showPercent val="0"/>
          <c:showBubbleSize val="0"/>
        </c:dLbls>
        <c:axId val="212541048"/>
        <c:axId val="212541440"/>
      </c:scatterChart>
      <c:valAx>
        <c:axId val="212541048"/>
        <c:scaling>
          <c:orientation val="minMax"/>
          <c:max val="2011"/>
          <c:min val="2000"/>
        </c:scaling>
        <c:delete val="0"/>
        <c:axPos val="b"/>
        <c:numFmt formatCode="0" sourceLinked="0"/>
        <c:majorTickMark val="out"/>
        <c:minorTickMark val="none"/>
        <c:tickLblPos val="nextTo"/>
        <c:txPr>
          <a:bodyPr/>
          <a:lstStyle/>
          <a:p>
            <a:pPr>
              <a:defRPr lang="en-GB" sz="1800">
                <a:latin typeface="Arial" pitchFamily="34" charset="0"/>
                <a:cs typeface="Arial" pitchFamily="34" charset="0"/>
              </a:defRPr>
            </a:pPr>
            <a:endParaRPr lang="en-US"/>
          </a:p>
        </c:txPr>
        <c:crossAx val="212541440"/>
        <c:crosses val="autoZero"/>
        <c:crossBetween val="midCat"/>
        <c:majorUnit val="1"/>
        <c:minorUnit val="0.4"/>
      </c:valAx>
      <c:valAx>
        <c:axId val="212541440"/>
        <c:scaling>
          <c:orientation val="minMax"/>
          <c:max val="220"/>
          <c:min val="80"/>
        </c:scaling>
        <c:delete val="0"/>
        <c:axPos val="l"/>
        <c:majorGridlines>
          <c:spPr>
            <a:ln>
              <a:solidFill>
                <a:schemeClr val="bg1">
                  <a:lumMod val="85000"/>
                </a:schemeClr>
              </a:solidFill>
            </a:ln>
          </c:spPr>
        </c:majorGridlines>
        <c:numFmt formatCode="0" sourceLinked="0"/>
        <c:majorTickMark val="out"/>
        <c:minorTickMark val="none"/>
        <c:tickLblPos val="nextTo"/>
        <c:txPr>
          <a:bodyPr/>
          <a:lstStyle/>
          <a:p>
            <a:pPr>
              <a:defRPr lang="en-GB" sz="1800">
                <a:latin typeface="Arial" pitchFamily="34" charset="0"/>
                <a:cs typeface="Arial" pitchFamily="34" charset="0"/>
              </a:defRPr>
            </a:pPr>
            <a:endParaRPr lang="en-US"/>
          </a:p>
        </c:txPr>
        <c:crossAx val="212541048"/>
        <c:crosses val="autoZero"/>
        <c:crossBetween val="midCat"/>
        <c:majorUnit val="20"/>
        <c:minorUnit val="10"/>
      </c:valAx>
      <c:spPr>
        <a:solidFill>
          <a:schemeClr val="bg1"/>
        </a:solidFill>
        <a:ln>
          <a:solidFill>
            <a:schemeClr val="tx1"/>
          </a:solidFill>
        </a:ln>
      </c:spPr>
    </c:plotArea>
    <c:plotVisOnly val="1"/>
    <c:dispBlanksAs val="gap"/>
    <c:showDLblsOverMax val="0"/>
  </c:chart>
  <c:spPr>
    <a:noFill/>
    <a:ln>
      <a:noFill/>
    </a:ln>
  </c:sp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C26CAAEC-0B75-4D93-AE67-4A4E388CEB6F}" type="slidenum">
              <a:rPr lang="en-US"/>
              <a:pPr>
                <a:defRPr/>
              </a:pPr>
              <a:t>‹#›</a:t>
            </a:fld>
            <a:endParaRPr lang="en-US" dirty="0"/>
          </a:p>
        </p:txBody>
      </p:sp>
    </p:spTree>
    <p:extLst>
      <p:ext uri="{BB962C8B-B14F-4D97-AF65-F5344CB8AC3E}">
        <p14:creationId xmlns:p14="http://schemas.microsoft.com/office/powerpoint/2010/main" val="1063004894"/>
      </p:ext>
    </p:extLst>
  </p:cSld>
  <p:clrMap bg1="lt1" tx1="dk1" bg2="lt2" tx2="dk2" accent1="accent1" accent2="accent2" accent3="accent3" accent4="accent4" accent5="accent5" accent6="accent6" hlink="hlink" folHlink="folHlink"/>
  <p:notesStyle>
    <a:lvl1pPr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23495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2pPr>
    <a:lvl3pPr marL="45720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3pPr>
    <a:lvl4pPr marL="69215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4pPr>
    <a:lvl5pPr marL="91440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p:cNvSpPr>
          <p:nvPr>
            <p:ph type="sldImg"/>
          </p:nvPr>
        </p:nvSpPr>
        <p:spPr bwMode="auto">
          <a:noFill/>
          <a:ln>
            <a:solidFill>
              <a:srgbClr val="000000"/>
            </a:solidFill>
            <a:miter lim="800000"/>
            <a:headEnd/>
            <a:tailEnd/>
          </a:ln>
        </p:spPr>
      </p:sp>
      <p:sp>
        <p:nvSpPr>
          <p:cNvPr id="81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
        <p:nvSpPr>
          <p:cNvPr id="81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82E93E-B2A0-4475-AFE4-11A1FC01C203}" type="slidenum">
              <a:rPr lang="en-US"/>
              <a:pPr fontAlgn="base">
                <a:spcBef>
                  <a:spcPct val="0"/>
                </a:spcBef>
                <a:spcAft>
                  <a:spcPct val="0"/>
                </a:spcAft>
                <a:defRPr/>
              </a:pPr>
              <a:t>0</a:t>
            </a:fld>
            <a:endParaRPr lang="en-US"/>
          </a:p>
        </p:txBody>
      </p:sp>
    </p:spTree>
    <p:extLst>
      <p:ext uri="{BB962C8B-B14F-4D97-AF65-F5344CB8AC3E}">
        <p14:creationId xmlns:p14="http://schemas.microsoft.com/office/powerpoint/2010/main" val="37312375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47A0AE6-2318-4E2F-A8C8-AD3100E4E3F5}" type="slidenum">
              <a:rPr lang="en-US">
                <a:latin typeface="Arial" charset="0"/>
                <a:ea typeface="ＭＳ Ｐゴシック" charset="-128"/>
                <a:cs typeface="ＭＳ Ｐゴシック" charset="-128"/>
              </a:rPr>
              <a:pPr fontAlgn="base">
                <a:spcBef>
                  <a:spcPct val="0"/>
                </a:spcBef>
                <a:spcAft>
                  <a:spcPct val="0"/>
                </a:spcAft>
              </a:pPr>
              <a:t>9</a:t>
            </a:fld>
            <a:endParaRPr lang="en-US">
              <a:latin typeface="Arial" charset="0"/>
              <a:ea typeface="ＭＳ Ｐゴシック" charset="-128"/>
              <a:cs typeface="ＭＳ Ｐゴシック" charset="-128"/>
            </a:endParaRPr>
          </a:p>
        </p:txBody>
      </p:sp>
      <p:sp>
        <p:nvSpPr>
          <p:cNvPr id="2662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AA23E63F-B8C2-4F0B-849A-756741A7CB32}" type="slidenum">
              <a:rPr lang="en-US" sz="1200">
                <a:ea typeface="Arial" charset="0"/>
                <a:cs typeface="Arial" charset="0"/>
              </a:rPr>
              <a:pPr algn="r"/>
              <a:t>9</a:t>
            </a:fld>
            <a:endParaRPr lang="en-US" sz="1200">
              <a:ea typeface="Arial" charset="0"/>
              <a:cs typeface="Arial" charset="0"/>
            </a:endParaRPr>
          </a:p>
        </p:txBody>
      </p:sp>
      <p:sp>
        <p:nvSpPr>
          <p:cNvPr id="26627" name="Rectangle 2"/>
          <p:cNvSpPr>
            <a:spLocks noGrp="1" noRot="1" noChangeAspect="1" noChangeArrowheads="1" noTextEdit="1"/>
          </p:cNvSpPr>
          <p:nvPr>
            <p:ph type="sldImg"/>
          </p:nvPr>
        </p:nvSpPr>
        <p:spPr bwMode="auto">
          <a:xfrm>
            <a:off x="1504950" y="534988"/>
            <a:ext cx="3890963" cy="2917825"/>
          </a:xfrm>
          <a:noFill/>
          <a:ln>
            <a:solidFill>
              <a:srgbClr val="000000"/>
            </a:solidFill>
            <a:miter lim="800000"/>
            <a:headEnd/>
            <a:tailEnd/>
          </a:ln>
        </p:spPr>
      </p:sp>
      <p:sp>
        <p:nvSpPr>
          <p:cNvPr id="26628" name="Rectangle 3"/>
          <p:cNvSpPr>
            <a:spLocks noGrp="1" noChangeArrowheads="1"/>
          </p:cNvSpPr>
          <p:nvPr>
            <p:ph type="body" idx="1"/>
          </p:nvPr>
        </p:nvSpPr>
        <p:spPr bwMode="auto">
          <a:xfrm>
            <a:off x="549275" y="3641725"/>
            <a:ext cx="5902325" cy="5041900"/>
          </a:xfrm>
          <a:noFill/>
        </p:spPr>
        <p:txBody>
          <a:bodyPr wrap="square" lIns="91429" tIns="45714" rIns="91429" bIns="45714" numCol="1" anchor="t" anchorCtr="0" compatLnSpc="1">
            <a:prstTxWarp prst="textNoShape">
              <a:avLst/>
            </a:prstTxWarp>
          </a:bodyPr>
          <a:lstStyle/>
          <a:p>
            <a:pPr eaLnBrk="1" hangingPunct="1">
              <a:spcBef>
                <a:spcPct val="0"/>
              </a:spcBef>
            </a:pPr>
            <a:r>
              <a:rPr lang="en-US" smtClean="0">
                <a:latin typeface="Times New Roman" charset="0"/>
              </a:rPr>
              <a:t>NOTE:  In edit mode (what PowerPoint calls “Normal view”), this slide looks cluttered.  But in presentation (or Slide Show) mode, it all works pretty well. </a:t>
            </a:r>
          </a:p>
          <a:p>
            <a:pPr eaLnBrk="1" hangingPunct="1">
              <a:spcBef>
                <a:spcPct val="0"/>
              </a:spcBef>
            </a:pPr>
            <a:endParaRPr lang="en-US" smtClean="0">
              <a:latin typeface="Times New Roman" charset="0"/>
            </a:endParaRPr>
          </a:p>
          <a:p>
            <a:pPr eaLnBrk="1" hangingPunct="1">
              <a:spcBef>
                <a:spcPct val="0"/>
              </a:spcBef>
            </a:pPr>
            <a:r>
              <a:rPr lang="en-US" smtClean="0">
                <a:latin typeface="Times New Roman" charset="0"/>
              </a:rPr>
              <a:t>As in previous chapters, “eq’m” is short for “equilibrium.” </a:t>
            </a:r>
          </a:p>
          <a:p>
            <a:pPr eaLnBrk="1" hangingPunct="1">
              <a:spcBef>
                <a:spcPct val="0"/>
              </a:spcBef>
            </a:pPr>
            <a:endParaRPr lang="en-US" smtClean="0">
              <a:latin typeface="Times New Roman" charset="0"/>
            </a:endParaRPr>
          </a:p>
          <a:p>
            <a:pPr eaLnBrk="1" hangingPunct="1">
              <a:spcBef>
                <a:spcPct val="0"/>
              </a:spcBef>
            </a:pPr>
            <a:r>
              <a:rPr lang="en-US" smtClean="0">
                <a:latin typeface="Times New Roman" charset="0"/>
              </a:rPr>
              <a:t>Suggestion:  Briefly explain each element of the graph as it appears.  (</a:t>
            </a:r>
            <a:r>
              <a:rPr lang="en-US" u="sng" smtClean="0">
                <a:latin typeface="Times New Roman" charset="0"/>
              </a:rPr>
              <a:t>Brief</a:t>
            </a:r>
            <a:r>
              <a:rPr lang="en-US" smtClean="0">
                <a:latin typeface="Times New Roman" charset="0"/>
              </a:rPr>
              <a:t> is appropriate because each element will be discussed carefully in the following slides.)</a:t>
            </a:r>
          </a:p>
          <a:p>
            <a:pPr eaLnBrk="1" hangingPunct="1">
              <a:spcBef>
                <a:spcPct val="0"/>
              </a:spcBef>
            </a:pPr>
            <a:endParaRPr lang="en-US" smtClean="0">
              <a:latin typeface="Times New Roman" charset="0"/>
            </a:endParaRPr>
          </a:p>
          <a:p>
            <a:pPr eaLnBrk="1" hangingPunct="1">
              <a:spcBef>
                <a:spcPct val="0"/>
              </a:spcBef>
            </a:pPr>
            <a:r>
              <a:rPr lang="en-US" smtClean="0">
                <a:latin typeface="Times New Roman" charset="0"/>
              </a:rPr>
              <a:t>Note that the graph measures a nominal variable (P) on the vertical axis, and a real one (Y) on the horizontal axis.  Thus, the graph highlights the breakdown of the classical dichotomy. </a:t>
            </a:r>
          </a:p>
          <a:p>
            <a:pPr eaLnBrk="1" hangingPunct="1">
              <a:spcBef>
                <a:spcPct val="0"/>
              </a:spcBef>
            </a:pPr>
            <a:endParaRPr lang="en-US" smtClean="0">
              <a:latin typeface="Times New Roman" charset="0"/>
            </a:endParaRPr>
          </a:p>
          <a:p>
            <a:pPr eaLnBrk="1" hangingPunct="1">
              <a:spcBef>
                <a:spcPct val="0"/>
              </a:spcBef>
            </a:pPr>
            <a:r>
              <a:rPr lang="en-US" smtClean="0">
                <a:latin typeface="Times New Roman" charset="0"/>
              </a:rPr>
              <a:t>If you are more of a micro person, then please disregard the following.   </a:t>
            </a:r>
          </a:p>
          <a:p>
            <a:pPr eaLnBrk="1" hangingPunct="1">
              <a:spcBef>
                <a:spcPct val="0"/>
              </a:spcBef>
            </a:pPr>
            <a:endParaRPr lang="en-US" smtClean="0">
              <a:latin typeface="Times New Roman" charset="0"/>
            </a:endParaRPr>
          </a:p>
          <a:p>
            <a:pPr eaLnBrk="1" hangingPunct="1">
              <a:spcBef>
                <a:spcPct val="0"/>
              </a:spcBef>
            </a:pPr>
            <a:r>
              <a:rPr lang="en-US" smtClean="0">
                <a:latin typeface="Times New Roman" charset="0"/>
              </a:rPr>
              <a:t>Still reading?  Then you must be a macro person.  Excellent!  Here’s something you might tell your students.  This model LOOKS like the basic supply and demand model from Chapter 4, but there’s a big difference.  The basic supply &amp; demand model determines the equilibrium price and quantity of a particular good, say, apples.  The equilibrium price of apples is extremely important if you’re an apple grower.  Ask your students to raise their hand if they plan on going into the apple-growing business.  Chances are, none will raise their hands.  The model of aggregate demand and supply, however, determines the equilibrium price and quantity of EVERYTHING (loosely speaking), i.e., the price level (cost of living) and real GDP (national income).  So, the model of aggregate demand and aggregate supply is highly relevant to a broader group of people than just apple growers.  How ’bout them apples!  </a:t>
            </a:r>
          </a:p>
        </p:txBody>
      </p:sp>
    </p:spTree>
    <p:extLst>
      <p:ext uri="{BB962C8B-B14F-4D97-AF65-F5344CB8AC3E}">
        <p14:creationId xmlns:p14="http://schemas.microsoft.com/office/powerpoint/2010/main" val="2285869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2474406-BA3A-435E-B318-2DE07E9CBA02}" type="slidenum">
              <a:rPr lang="en-US">
                <a:latin typeface="Arial" charset="0"/>
                <a:ea typeface="ＭＳ Ｐゴシック" charset="-128"/>
                <a:cs typeface="ＭＳ Ｐゴシック" charset="-128"/>
              </a:rPr>
              <a:pPr fontAlgn="base">
                <a:spcBef>
                  <a:spcPct val="0"/>
                </a:spcBef>
                <a:spcAft>
                  <a:spcPct val="0"/>
                </a:spcAft>
              </a:pPr>
              <a:t>10</a:t>
            </a:fld>
            <a:endParaRPr lang="en-US">
              <a:latin typeface="Arial" charset="0"/>
              <a:ea typeface="ＭＳ Ｐゴシック" charset="-128"/>
              <a:cs typeface="ＭＳ Ｐゴシック" charset="-128"/>
            </a:endParaRPr>
          </a:p>
        </p:txBody>
      </p:sp>
      <p:sp>
        <p:nvSpPr>
          <p:cNvPr id="286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5D441BA4-4884-4EDE-81EE-FBE197838CE4}" type="slidenum">
              <a:rPr lang="en-US" sz="1200">
                <a:ea typeface="Arial" charset="0"/>
                <a:cs typeface="Arial" charset="0"/>
              </a:rPr>
              <a:pPr algn="r"/>
              <a:t>10</a:t>
            </a:fld>
            <a:endParaRPr lang="en-US" sz="1200">
              <a:ea typeface="Arial" charset="0"/>
              <a:cs typeface="Arial" charset="0"/>
            </a:endParaRPr>
          </a:p>
        </p:txBody>
      </p:sp>
      <p:sp>
        <p:nvSpPr>
          <p:cNvPr id="28675"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28676"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r>
              <a:rPr lang="en-US" smtClean="0">
                <a:latin typeface="Times New Roman" charset="0"/>
              </a:rPr>
              <a:t>As in previous chapters, “g&amp;s” stands for “goods and services.”  </a:t>
            </a:r>
          </a:p>
        </p:txBody>
      </p:sp>
    </p:spTree>
    <p:extLst>
      <p:ext uri="{BB962C8B-B14F-4D97-AF65-F5344CB8AC3E}">
        <p14:creationId xmlns:p14="http://schemas.microsoft.com/office/powerpoint/2010/main" val="6364728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DC5408A-BC1A-4401-8AA3-96EE606962DC}" type="slidenum">
              <a:rPr lang="en-US">
                <a:latin typeface="Arial" charset="0"/>
                <a:ea typeface="ＭＳ Ｐゴシック" charset="-128"/>
                <a:cs typeface="ＭＳ Ｐゴシック" charset="-128"/>
              </a:rPr>
              <a:pPr fontAlgn="base">
                <a:spcBef>
                  <a:spcPct val="0"/>
                </a:spcBef>
                <a:spcAft>
                  <a:spcPct val="0"/>
                </a:spcAft>
              </a:pPr>
              <a:t>11</a:t>
            </a:fld>
            <a:endParaRPr lang="en-US">
              <a:latin typeface="Arial" charset="0"/>
              <a:ea typeface="ＭＳ Ｐゴシック" charset="-128"/>
              <a:cs typeface="ＭＳ Ｐゴシック" charset="-128"/>
            </a:endParaRPr>
          </a:p>
        </p:txBody>
      </p:sp>
      <p:sp>
        <p:nvSpPr>
          <p:cNvPr id="307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EFDA2E05-28C1-419F-BC89-B9B10F0B94D9}" type="slidenum">
              <a:rPr lang="en-US" sz="1200">
                <a:ea typeface="Arial" charset="0"/>
                <a:cs typeface="Arial" charset="0"/>
              </a:rPr>
              <a:pPr algn="r"/>
              <a:t>11</a:t>
            </a:fld>
            <a:endParaRPr lang="en-US" sz="1200">
              <a:ea typeface="Arial" charset="0"/>
              <a:cs typeface="Arial" charset="0"/>
            </a:endParaRPr>
          </a:p>
        </p:txBody>
      </p:sp>
      <p:sp>
        <p:nvSpPr>
          <p:cNvPr id="30723"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30724"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4217976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6A28EB0-0C52-468D-94EB-C28C1FAAB589}" type="slidenum">
              <a:rPr lang="en-US">
                <a:latin typeface="Arial" charset="0"/>
                <a:ea typeface="ＭＳ Ｐゴシック" charset="-128"/>
                <a:cs typeface="ＭＳ Ｐゴシック" charset="-128"/>
              </a:rPr>
              <a:pPr fontAlgn="base">
                <a:spcBef>
                  <a:spcPct val="0"/>
                </a:spcBef>
                <a:spcAft>
                  <a:spcPct val="0"/>
                </a:spcAft>
              </a:pPr>
              <a:t>12</a:t>
            </a:fld>
            <a:endParaRPr lang="en-US">
              <a:latin typeface="Arial" charset="0"/>
              <a:ea typeface="ＭＳ Ｐゴシック" charset="-128"/>
              <a:cs typeface="ＭＳ Ｐゴシック" charset="-128"/>
            </a:endParaRPr>
          </a:p>
        </p:txBody>
      </p:sp>
      <p:sp>
        <p:nvSpPr>
          <p:cNvPr id="327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8EDFF701-D72F-4EFC-B90F-5FB3E631B8B0}" type="slidenum">
              <a:rPr lang="en-US" sz="1200">
                <a:ea typeface="Arial" charset="0"/>
                <a:cs typeface="Arial" charset="0"/>
              </a:rPr>
              <a:pPr algn="r"/>
              <a:t>12</a:t>
            </a:fld>
            <a:endParaRPr lang="en-US" sz="1200">
              <a:ea typeface="Arial" charset="0"/>
              <a:cs typeface="Arial" charset="0"/>
            </a:endParaRPr>
          </a:p>
        </p:txBody>
      </p:sp>
      <p:sp>
        <p:nvSpPr>
          <p:cNvPr id="32771"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32772"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0843280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9485A84-73D6-470A-9F1A-34A46BFFF84A}" type="slidenum">
              <a:rPr lang="en-US">
                <a:latin typeface="Arial" charset="0"/>
                <a:ea typeface="ＭＳ Ｐゴシック" charset="-128"/>
                <a:cs typeface="ＭＳ Ｐゴシック" charset="-128"/>
              </a:rPr>
              <a:pPr fontAlgn="base">
                <a:spcBef>
                  <a:spcPct val="0"/>
                </a:spcBef>
                <a:spcAft>
                  <a:spcPct val="0"/>
                </a:spcAft>
              </a:pPr>
              <a:t>13</a:t>
            </a:fld>
            <a:endParaRPr lang="en-US">
              <a:latin typeface="Arial" charset="0"/>
              <a:ea typeface="ＭＳ Ｐゴシック" charset="-128"/>
              <a:cs typeface="ＭＳ Ｐゴシック" charset="-128"/>
            </a:endParaRPr>
          </a:p>
        </p:txBody>
      </p:sp>
      <p:sp>
        <p:nvSpPr>
          <p:cNvPr id="3481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EDF034EB-5EF5-41EC-83C3-CF7E73DA6F39}" type="slidenum">
              <a:rPr lang="en-US" sz="1200">
                <a:ea typeface="Arial" charset="0"/>
                <a:cs typeface="Arial" charset="0"/>
              </a:rPr>
              <a:pPr algn="r"/>
              <a:t>13</a:t>
            </a:fld>
            <a:endParaRPr lang="en-US" sz="1200">
              <a:ea typeface="Arial" charset="0"/>
              <a:cs typeface="Arial" charset="0"/>
            </a:endParaRPr>
          </a:p>
        </p:txBody>
      </p:sp>
      <p:sp>
        <p:nvSpPr>
          <p:cNvPr id="34819"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34820"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r>
              <a:rPr lang="en-US" smtClean="0">
                <a:latin typeface="Times New Roman" charset="0"/>
              </a:rPr>
              <a:t>Again, we are holding real income (and everything else) constant. </a:t>
            </a:r>
          </a:p>
          <a:p>
            <a:pPr eaLnBrk="1" hangingPunct="1">
              <a:spcBef>
                <a:spcPct val="0"/>
              </a:spcBef>
            </a:pPr>
            <a:endParaRPr lang="en-US" smtClean="0">
              <a:latin typeface="Times New Roman" charset="0"/>
            </a:endParaRPr>
          </a:p>
          <a:p>
            <a:pPr eaLnBrk="1" hangingPunct="1">
              <a:spcBef>
                <a:spcPct val="0"/>
              </a:spcBef>
            </a:pPr>
            <a:r>
              <a:rPr lang="en-US" smtClean="0">
                <a:latin typeface="Times New Roman" charset="0"/>
              </a:rPr>
              <a:t>At this point, some students will not understand why an increase in household demand for bonds causes interest rates to fall.  If you wish, you can explain it now, or you can tell them not to worry about it for now—it will be covered in more detail in the following chapter (in the section on the Liquidity Preference Theory). </a:t>
            </a:r>
          </a:p>
          <a:p>
            <a:pPr eaLnBrk="1" hangingPunct="1">
              <a:spcBef>
                <a:spcPct val="0"/>
              </a:spcBef>
            </a:pPr>
            <a:endParaRPr lang="en-US" smtClean="0">
              <a:latin typeface="Times New Roman" charset="0"/>
            </a:endParaRPr>
          </a:p>
          <a:p>
            <a:pPr eaLnBrk="1" hangingPunct="1">
              <a:spcBef>
                <a:spcPct val="0"/>
              </a:spcBef>
            </a:pPr>
            <a:r>
              <a:rPr lang="en-US" smtClean="0">
                <a:latin typeface="Times New Roman" charset="0"/>
              </a:rPr>
              <a:t>After all the text on this slide has appeared, you might tell your students that the interest-rate effect also works in reverse:  a decrease in P causes a decrease in interest rates, which increases investment.  </a:t>
            </a:r>
          </a:p>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1480357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31B15D3-573D-4EA0-AEEC-B4998B2F20BD}" type="slidenum">
              <a:rPr lang="en-US">
                <a:latin typeface="Arial" charset="0"/>
                <a:ea typeface="ＭＳ Ｐゴシック" charset="-128"/>
                <a:cs typeface="ＭＳ Ｐゴシック" charset="-128"/>
              </a:rPr>
              <a:pPr fontAlgn="base">
                <a:spcBef>
                  <a:spcPct val="0"/>
                </a:spcBef>
                <a:spcAft>
                  <a:spcPct val="0"/>
                </a:spcAft>
              </a:pPr>
              <a:t>14</a:t>
            </a:fld>
            <a:endParaRPr lang="en-US">
              <a:latin typeface="Arial" charset="0"/>
              <a:ea typeface="ＭＳ Ｐゴシック" charset="-128"/>
              <a:cs typeface="ＭＳ Ｐゴシック" charset="-128"/>
            </a:endParaRPr>
          </a:p>
        </p:txBody>
      </p:sp>
      <p:sp>
        <p:nvSpPr>
          <p:cNvPr id="3686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63644B34-1DC5-459B-92CE-7983B02BCDA6}" type="slidenum">
              <a:rPr lang="en-US" sz="1200">
                <a:ea typeface="Arial" charset="0"/>
                <a:cs typeface="Arial" charset="0"/>
              </a:rPr>
              <a:pPr algn="r"/>
              <a:t>14</a:t>
            </a:fld>
            <a:endParaRPr lang="en-US" sz="1200">
              <a:ea typeface="Arial" charset="0"/>
              <a:cs typeface="Arial" charset="0"/>
            </a:endParaRPr>
          </a:p>
        </p:txBody>
      </p:sp>
      <p:sp>
        <p:nvSpPr>
          <p:cNvPr id="36867"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36868"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r>
              <a:rPr lang="en-US" smtClean="0">
                <a:latin typeface="Times New Roman" charset="0"/>
              </a:rPr>
              <a:t>Again, the exchange-rate effect also works in reverse:  A decrease in P causes interest rates and exchange rates to fall, which increases NX.  </a:t>
            </a:r>
          </a:p>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8944559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1482193-5C97-4D83-8818-38B3943E81F8}" type="slidenum">
              <a:rPr lang="en-US">
                <a:latin typeface="Arial" charset="0"/>
                <a:ea typeface="ＭＳ Ｐゴシック" charset="-128"/>
                <a:cs typeface="ＭＳ Ｐゴシック" charset="-128"/>
              </a:rPr>
              <a:pPr fontAlgn="base">
                <a:spcBef>
                  <a:spcPct val="0"/>
                </a:spcBef>
                <a:spcAft>
                  <a:spcPct val="0"/>
                </a:spcAft>
              </a:pPr>
              <a:t>15</a:t>
            </a:fld>
            <a:endParaRPr lang="en-US">
              <a:latin typeface="Arial" charset="0"/>
              <a:ea typeface="ＭＳ Ｐゴシック" charset="-128"/>
              <a:cs typeface="ＭＳ Ｐゴシック" charset="-128"/>
            </a:endParaRPr>
          </a:p>
        </p:txBody>
      </p:sp>
      <p:sp>
        <p:nvSpPr>
          <p:cNvPr id="3891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B0C5E666-5983-434B-8876-2FBF7C8C5B07}" type="slidenum">
              <a:rPr lang="en-US" sz="1200">
                <a:ea typeface="Arial" charset="0"/>
                <a:cs typeface="Arial" charset="0"/>
              </a:rPr>
              <a:pPr algn="r"/>
              <a:t>15</a:t>
            </a:fld>
            <a:endParaRPr lang="en-US" sz="1200">
              <a:ea typeface="Arial" charset="0"/>
              <a:cs typeface="Arial" charset="0"/>
            </a:endParaRPr>
          </a:p>
        </p:txBody>
      </p:sp>
      <p:sp>
        <p:nvSpPr>
          <p:cNvPr id="38915"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38916"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6099888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EEA6B2E-771A-4CEA-BCC2-119AC61CECEB}" type="slidenum">
              <a:rPr lang="en-US">
                <a:latin typeface="Arial" charset="0"/>
                <a:ea typeface="ＭＳ Ｐゴシック" charset="-128"/>
                <a:cs typeface="ＭＳ Ｐゴシック" charset="-128"/>
              </a:rPr>
              <a:pPr fontAlgn="base">
                <a:spcBef>
                  <a:spcPct val="0"/>
                </a:spcBef>
                <a:spcAft>
                  <a:spcPct val="0"/>
                </a:spcAft>
              </a:pPr>
              <a:t>16</a:t>
            </a:fld>
            <a:endParaRPr lang="en-US">
              <a:latin typeface="Arial" charset="0"/>
              <a:ea typeface="ＭＳ Ｐゴシック" charset="-128"/>
              <a:cs typeface="ＭＳ Ｐゴシック" charset="-128"/>
            </a:endParaRPr>
          </a:p>
        </p:txBody>
      </p:sp>
      <p:sp>
        <p:nvSpPr>
          <p:cNvPr id="4096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27C8E6C9-90D6-40C1-8865-ED9A9E23305B}" type="slidenum">
              <a:rPr lang="en-US" sz="1200">
                <a:ea typeface="Arial" charset="0"/>
                <a:cs typeface="Arial" charset="0"/>
              </a:rPr>
              <a:pPr algn="r"/>
              <a:t>16</a:t>
            </a:fld>
            <a:endParaRPr lang="en-US" sz="1200">
              <a:ea typeface="Arial" charset="0"/>
              <a:cs typeface="Arial" charset="0"/>
            </a:endParaRPr>
          </a:p>
        </p:txBody>
      </p:sp>
      <p:sp>
        <p:nvSpPr>
          <p:cNvPr id="40963"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40964"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32135878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8284A6-E572-455F-939C-BCD2778CA0C3}" type="slidenum">
              <a:rPr lang="en-US">
                <a:latin typeface="Arial" charset="0"/>
                <a:ea typeface="ＭＳ Ｐゴシック" charset="-128"/>
                <a:cs typeface="ＭＳ Ｐゴシック" charset="-128"/>
              </a:rPr>
              <a:pPr fontAlgn="base">
                <a:spcBef>
                  <a:spcPct val="0"/>
                </a:spcBef>
                <a:spcAft>
                  <a:spcPct val="0"/>
                </a:spcAft>
              </a:pPr>
              <a:t>17</a:t>
            </a:fld>
            <a:endParaRPr lang="en-US">
              <a:latin typeface="Arial" charset="0"/>
              <a:ea typeface="ＭＳ Ｐゴシック" charset="-128"/>
              <a:cs typeface="ＭＳ Ｐゴシック" charset="-128"/>
            </a:endParaRPr>
          </a:p>
        </p:txBody>
      </p:sp>
      <p:sp>
        <p:nvSpPr>
          <p:cNvPr id="4301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E903A8B6-367B-4D58-B772-2CB327CEB1E4}" type="slidenum">
              <a:rPr lang="en-US" sz="1200">
                <a:ea typeface="Arial" charset="0"/>
                <a:cs typeface="Arial" charset="0"/>
              </a:rPr>
              <a:pPr algn="r"/>
              <a:t>17</a:t>
            </a:fld>
            <a:endParaRPr lang="en-US" sz="1200">
              <a:ea typeface="Arial" charset="0"/>
              <a:cs typeface="Arial" charset="0"/>
            </a:endParaRPr>
          </a:p>
        </p:txBody>
      </p:sp>
      <p:sp>
        <p:nvSpPr>
          <p:cNvPr id="43011"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43012"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39427440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9BFAAEA-0219-4EA1-9D83-15288151DC04}" type="slidenum">
              <a:rPr lang="en-US">
                <a:latin typeface="Arial" charset="0"/>
                <a:ea typeface="ＭＳ Ｐゴシック" charset="-128"/>
                <a:cs typeface="ＭＳ Ｐゴシック" charset="-128"/>
              </a:rPr>
              <a:pPr fontAlgn="base">
                <a:spcBef>
                  <a:spcPct val="0"/>
                </a:spcBef>
                <a:spcAft>
                  <a:spcPct val="0"/>
                </a:spcAft>
              </a:pPr>
              <a:t>18</a:t>
            </a:fld>
            <a:endParaRPr lang="en-US">
              <a:latin typeface="Arial" charset="0"/>
              <a:ea typeface="ＭＳ Ｐゴシック" charset="-128"/>
              <a:cs typeface="ＭＳ Ｐゴシック" charset="-128"/>
            </a:endParaRPr>
          </a:p>
        </p:txBody>
      </p:sp>
      <p:sp>
        <p:nvSpPr>
          <p:cNvPr id="450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1C52DFCC-A024-47E2-8326-FC556EDB2F0C}" type="slidenum">
              <a:rPr lang="en-US" sz="1200">
                <a:ea typeface="Arial" charset="0"/>
                <a:cs typeface="Arial" charset="0"/>
              </a:rPr>
              <a:pPr algn="r"/>
              <a:t>18</a:t>
            </a:fld>
            <a:endParaRPr lang="en-US" sz="1200">
              <a:ea typeface="Arial" charset="0"/>
              <a:cs typeface="Arial" charset="0"/>
            </a:endParaRPr>
          </a:p>
        </p:txBody>
      </p:sp>
      <p:sp>
        <p:nvSpPr>
          <p:cNvPr id="45059"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45060"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531204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p:cNvSpPr>
          <p:nvPr>
            <p:ph type="sldImg"/>
          </p:nvPr>
        </p:nvSpPr>
        <p:spPr bwMode="auto">
          <a:noFill/>
          <a:ln>
            <a:solidFill>
              <a:srgbClr val="000000"/>
            </a:solidFill>
            <a:miter lim="800000"/>
            <a:headEnd/>
            <a:tailEnd/>
          </a:ln>
        </p:spPr>
      </p:sp>
      <p:sp>
        <p:nvSpPr>
          <p:cNvPr id="102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
        <p:nvSpPr>
          <p:cNvPr id="102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2A6B3A-3E30-46F4-97F4-C6482292D8D2}" type="slidenum">
              <a:rPr lang="en-US"/>
              <a:pPr fontAlgn="base">
                <a:spcBef>
                  <a:spcPct val="0"/>
                </a:spcBef>
                <a:spcAft>
                  <a:spcPct val="0"/>
                </a:spcAft>
                <a:defRPr/>
              </a:pPr>
              <a:t>1</a:t>
            </a:fld>
            <a:endParaRPr lang="en-US"/>
          </a:p>
        </p:txBody>
      </p:sp>
    </p:spTree>
    <p:extLst>
      <p:ext uri="{BB962C8B-B14F-4D97-AF65-F5344CB8AC3E}">
        <p14:creationId xmlns:p14="http://schemas.microsoft.com/office/powerpoint/2010/main" val="26862548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C97B0B5-B14D-489C-B6A8-668B8B58C6D7}" type="slidenum">
              <a:rPr lang="en-US">
                <a:solidFill>
                  <a:srgbClr val="000000"/>
                </a:solidFill>
              </a:rPr>
              <a:pPr fontAlgn="base">
                <a:spcBef>
                  <a:spcPct val="0"/>
                </a:spcBef>
                <a:spcAft>
                  <a:spcPct val="0"/>
                </a:spcAft>
                <a:defRPr/>
              </a:pPr>
              <a:t>19</a:t>
            </a:fld>
            <a:endParaRPr lang="en-US">
              <a:solidFill>
                <a:srgbClr val="000000"/>
              </a:solidFill>
            </a:endParaRPr>
          </a:p>
        </p:txBody>
      </p:sp>
      <p:sp>
        <p:nvSpPr>
          <p:cNvPr id="471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Times New Roman" charset="0"/>
              </a:rPr>
              <a:t>You might encourage your students to draw a separate diagram of the AD curve for each scenario and show on the diagram what happens to the curve.</a:t>
            </a:r>
          </a:p>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39581376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6B335DF-B56A-4210-AE7D-DD53A9EC5ECE}" type="slidenum">
              <a:rPr lang="en-US">
                <a:solidFill>
                  <a:srgbClr val="000000"/>
                </a:solidFill>
              </a:rPr>
              <a:pPr fontAlgn="base">
                <a:spcBef>
                  <a:spcPct val="0"/>
                </a:spcBef>
                <a:spcAft>
                  <a:spcPct val="0"/>
                </a:spcAft>
                <a:defRPr/>
              </a:pPr>
              <a:t>20</a:t>
            </a:fld>
            <a:endParaRPr lang="en-US">
              <a:solidFill>
                <a:srgbClr val="000000"/>
              </a:solidFill>
            </a:endParaRPr>
          </a:p>
        </p:txBody>
      </p:sp>
      <p:sp>
        <p:nvSpPr>
          <p:cNvPr id="4915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37131935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C328808-6BDD-4963-BAD9-753E40057B7A}" type="slidenum">
              <a:rPr lang="en-US">
                <a:latin typeface="Arial" charset="0"/>
                <a:ea typeface="ＭＳ Ｐゴシック" charset="-128"/>
                <a:cs typeface="ＭＳ Ｐゴシック" charset="-128"/>
              </a:rPr>
              <a:pPr fontAlgn="base">
                <a:spcBef>
                  <a:spcPct val="0"/>
                </a:spcBef>
                <a:spcAft>
                  <a:spcPct val="0"/>
                </a:spcAft>
              </a:pPr>
              <a:t>21</a:t>
            </a:fld>
            <a:endParaRPr lang="en-US">
              <a:latin typeface="Arial" charset="0"/>
              <a:ea typeface="ＭＳ Ｐゴシック" charset="-128"/>
              <a:cs typeface="ＭＳ Ｐゴシック" charset="-128"/>
            </a:endParaRPr>
          </a:p>
        </p:txBody>
      </p:sp>
      <p:sp>
        <p:nvSpPr>
          <p:cNvPr id="512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718F7A5F-BCA8-4970-9323-02A5A89DF2F0}" type="slidenum">
              <a:rPr lang="en-US" sz="1200">
                <a:ea typeface="Arial" charset="0"/>
                <a:cs typeface="Arial" charset="0"/>
              </a:rPr>
              <a:pPr algn="r"/>
              <a:t>21</a:t>
            </a:fld>
            <a:endParaRPr lang="en-US" sz="1200">
              <a:ea typeface="Arial" charset="0"/>
              <a:cs typeface="Arial" charset="0"/>
            </a:endParaRPr>
          </a:p>
        </p:txBody>
      </p:sp>
      <p:sp>
        <p:nvSpPr>
          <p:cNvPr id="51203"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51204"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r>
              <a:rPr lang="en-US" smtClean="0">
                <a:latin typeface="Times New Roman" charset="0"/>
              </a:rPr>
              <a:t>The slope of the AS curve depends on the time horizon:  </a:t>
            </a:r>
          </a:p>
          <a:p>
            <a:pPr eaLnBrk="1" hangingPunct="1">
              <a:spcBef>
                <a:spcPct val="0"/>
              </a:spcBef>
            </a:pPr>
            <a:endParaRPr lang="en-US" smtClean="0">
              <a:latin typeface="Times New Roman" charset="0"/>
            </a:endParaRPr>
          </a:p>
          <a:p>
            <a:pPr eaLnBrk="1" hangingPunct="1">
              <a:spcBef>
                <a:spcPct val="0"/>
              </a:spcBef>
            </a:pPr>
            <a:r>
              <a:rPr lang="en-US" smtClean="0">
                <a:latin typeface="Times New Roman" charset="0"/>
              </a:rPr>
              <a:t>In the short run, the aggregate supply curve is upward-sloping.  (“SR” = “short run”). </a:t>
            </a:r>
          </a:p>
          <a:p>
            <a:pPr eaLnBrk="1" hangingPunct="1">
              <a:spcBef>
                <a:spcPct val="0"/>
              </a:spcBef>
            </a:pPr>
            <a:endParaRPr lang="en-US" smtClean="0">
              <a:latin typeface="Times New Roman" charset="0"/>
            </a:endParaRPr>
          </a:p>
          <a:p>
            <a:pPr eaLnBrk="1" hangingPunct="1">
              <a:spcBef>
                <a:spcPct val="0"/>
              </a:spcBef>
            </a:pPr>
            <a:r>
              <a:rPr lang="en-US" smtClean="0">
                <a:latin typeface="Times New Roman" charset="0"/>
              </a:rPr>
              <a:t>In the long run, the aggregate supply curve is vertical. </a:t>
            </a:r>
          </a:p>
          <a:p>
            <a:pPr eaLnBrk="1" hangingPunct="1">
              <a:spcBef>
                <a:spcPct val="0"/>
              </a:spcBef>
            </a:pPr>
            <a:endParaRPr lang="en-US" smtClean="0">
              <a:latin typeface="Times New Roman" charset="0"/>
            </a:endParaRPr>
          </a:p>
          <a:p>
            <a:pPr eaLnBrk="1" hangingPunct="1">
              <a:spcBef>
                <a:spcPct val="0"/>
              </a:spcBef>
            </a:pPr>
            <a:r>
              <a:rPr lang="en-US" smtClean="0">
                <a:latin typeface="Times New Roman" charset="0"/>
              </a:rPr>
              <a:t>These slopes will be explained in the following slides. </a:t>
            </a:r>
          </a:p>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30213517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3AA229-862F-4D35-A94F-1E87AC202F4A}" type="slidenum">
              <a:rPr lang="en-US">
                <a:latin typeface="Arial" charset="0"/>
                <a:ea typeface="ＭＳ Ｐゴシック" charset="-128"/>
                <a:cs typeface="ＭＳ Ｐゴシック" charset="-128"/>
              </a:rPr>
              <a:pPr fontAlgn="base">
                <a:spcBef>
                  <a:spcPct val="0"/>
                </a:spcBef>
                <a:spcAft>
                  <a:spcPct val="0"/>
                </a:spcAft>
              </a:pPr>
              <a:t>22</a:t>
            </a:fld>
            <a:endParaRPr lang="en-US">
              <a:latin typeface="Arial" charset="0"/>
              <a:ea typeface="ＭＳ Ｐゴシック" charset="-128"/>
              <a:cs typeface="ＭＳ Ｐゴシック" charset="-128"/>
            </a:endParaRPr>
          </a:p>
        </p:txBody>
      </p:sp>
      <p:sp>
        <p:nvSpPr>
          <p:cNvPr id="5325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35B7F001-BD45-4EAA-9131-5448D288B3EB}" type="slidenum">
              <a:rPr lang="en-US" sz="1200">
                <a:ea typeface="Arial" charset="0"/>
                <a:cs typeface="Arial" charset="0"/>
              </a:rPr>
              <a:pPr algn="r"/>
              <a:t>22</a:t>
            </a:fld>
            <a:endParaRPr lang="en-US" sz="1200">
              <a:ea typeface="Arial" charset="0"/>
              <a:cs typeface="Arial" charset="0"/>
            </a:endParaRPr>
          </a:p>
        </p:txBody>
      </p:sp>
      <p:sp>
        <p:nvSpPr>
          <p:cNvPr id="53251"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53252"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r>
              <a:rPr lang="en-US" smtClean="0">
                <a:latin typeface="Times New Roman" charset="0"/>
              </a:rPr>
              <a:t>The book does not use the notation Y</a:t>
            </a:r>
            <a:r>
              <a:rPr lang="en-US" baseline="-25000" smtClean="0">
                <a:latin typeface="Times New Roman" charset="0"/>
              </a:rPr>
              <a:t>N</a:t>
            </a:r>
            <a:r>
              <a:rPr lang="en-US" smtClean="0">
                <a:latin typeface="Times New Roman" charset="0"/>
              </a:rPr>
              <a:t>.  I use it here to keep the slides from getting too cluttered, and also to make it easier for students to take notes: it’s easier for them to write “Y</a:t>
            </a:r>
            <a:r>
              <a:rPr lang="en-US" baseline="-25000" smtClean="0">
                <a:latin typeface="Times New Roman" charset="0"/>
              </a:rPr>
              <a:t>N</a:t>
            </a:r>
            <a:r>
              <a:rPr lang="en-US" smtClean="0">
                <a:latin typeface="Times New Roman" charset="0"/>
              </a:rPr>
              <a:t>” than “the natural rate of output.”</a:t>
            </a:r>
          </a:p>
        </p:txBody>
      </p:sp>
    </p:spTree>
    <p:extLst>
      <p:ext uri="{BB962C8B-B14F-4D97-AF65-F5344CB8AC3E}">
        <p14:creationId xmlns:p14="http://schemas.microsoft.com/office/powerpoint/2010/main" val="2858870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1461B43-4571-4CF2-8899-EFCD38A17A89}" type="slidenum">
              <a:rPr lang="en-US">
                <a:latin typeface="Arial" charset="0"/>
                <a:ea typeface="ＭＳ Ｐゴシック" charset="-128"/>
                <a:cs typeface="ＭＳ Ｐゴシック" charset="-128"/>
              </a:rPr>
              <a:pPr fontAlgn="base">
                <a:spcBef>
                  <a:spcPct val="0"/>
                </a:spcBef>
                <a:spcAft>
                  <a:spcPct val="0"/>
                </a:spcAft>
              </a:pPr>
              <a:t>23</a:t>
            </a:fld>
            <a:endParaRPr lang="en-US">
              <a:latin typeface="Arial" charset="0"/>
              <a:ea typeface="ＭＳ Ｐゴシック" charset="-128"/>
              <a:cs typeface="ＭＳ Ｐゴシック" charset="-128"/>
            </a:endParaRPr>
          </a:p>
        </p:txBody>
      </p:sp>
      <p:sp>
        <p:nvSpPr>
          <p:cNvPr id="552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1EFBE877-0947-4AC4-A0D3-0DC527F6AEA4}" type="slidenum">
              <a:rPr lang="en-US" sz="1200">
                <a:ea typeface="Arial" charset="0"/>
                <a:cs typeface="Arial" charset="0"/>
              </a:rPr>
              <a:pPr algn="r"/>
              <a:t>23</a:t>
            </a:fld>
            <a:endParaRPr lang="en-US" sz="1200">
              <a:ea typeface="Arial" charset="0"/>
              <a:cs typeface="Arial" charset="0"/>
            </a:endParaRPr>
          </a:p>
        </p:txBody>
      </p:sp>
      <p:sp>
        <p:nvSpPr>
          <p:cNvPr id="55299"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55300"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5478885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D183711-ABEA-411D-B2AC-A8E55097AFA9}" type="slidenum">
              <a:rPr lang="en-US">
                <a:latin typeface="Arial" charset="0"/>
                <a:ea typeface="ＭＳ Ｐゴシック" charset="-128"/>
                <a:cs typeface="ＭＳ Ｐゴシック" charset="-128"/>
              </a:rPr>
              <a:pPr fontAlgn="base">
                <a:spcBef>
                  <a:spcPct val="0"/>
                </a:spcBef>
                <a:spcAft>
                  <a:spcPct val="0"/>
                </a:spcAft>
              </a:pPr>
              <a:t>24</a:t>
            </a:fld>
            <a:endParaRPr lang="en-US">
              <a:latin typeface="Arial" charset="0"/>
              <a:ea typeface="ＭＳ Ｐゴシック" charset="-128"/>
              <a:cs typeface="ＭＳ Ｐゴシック" charset="-128"/>
            </a:endParaRPr>
          </a:p>
        </p:txBody>
      </p:sp>
      <p:sp>
        <p:nvSpPr>
          <p:cNvPr id="5734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D87C1CC0-0425-41C0-AD11-79751F6AE4BE}" type="slidenum">
              <a:rPr lang="en-US" sz="1200">
                <a:ea typeface="Arial" charset="0"/>
                <a:cs typeface="Arial" charset="0"/>
              </a:rPr>
              <a:pPr algn="r"/>
              <a:t>24</a:t>
            </a:fld>
            <a:endParaRPr lang="en-US" sz="1200">
              <a:ea typeface="Arial" charset="0"/>
              <a:cs typeface="Arial" charset="0"/>
            </a:endParaRPr>
          </a:p>
        </p:txBody>
      </p:sp>
      <p:sp>
        <p:nvSpPr>
          <p:cNvPr id="57347"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57348"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9472135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874BDB-4B1C-46C2-83D8-60F5071A0220}" type="slidenum">
              <a:rPr lang="en-US">
                <a:latin typeface="Arial" charset="0"/>
                <a:ea typeface="ＭＳ Ｐゴシック" charset="-128"/>
                <a:cs typeface="ＭＳ Ｐゴシック" charset="-128"/>
              </a:rPr>
              <a:pPr fontAlgn="base">
                <a:spcBef>
                  <a:spcPct val="0"/>
                </a:spcBef>
                <a:spcAft>
                  <a:spcPct val="0"/>
                </a:spcAft>
              </a:pPr>
              <a:t>25</a:t>
            </a:fld>
            <a:endParaRPr lang="en-US">
              <a:latin typeface="Arial" charset="0"/>
              <a:ea typeface="ＭＳ Ｐゴシック" charset="-128"/>
              <a:cs typeface="ＭＳ Ｐゴシック" charset="-128"/>
            </a:endParaRPr>
          </a:p>
        </p:txBody>
      </p:sp>
      <p:sp>
        <p:nvSpPr>
          <p:cNvPr id="5939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C6DD5614-BA50-4194-8D7F-E493AD6DF72F}" type="slidenum">
              <a:rPr lang="en-US" sz="1200">
                <a:ea typeface="Arial" charset="0"/>
                <a:cs typeface="Arial" charset="0"/>
              </a:rPr>
              <a:pPr algn="r"/>
              <a:t>25</a:t>
            </a:fld>
            <a:endParaRPr lang="en-US" sz="1200">
              <a:ea typeface="Arial" charset="0"/>
              <a:cs typeface="Arial" charset="0"/>
            </a:endParaRPr>
          </a:p>
        </p:txBody>
      </p:sp>
      <p:sp>
        <p:nvSpPr>
          <p:cNvPr id="59395"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59396"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8121900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79F8D87-8A04-4264-818A-AAFD5B96CE43}" type="slidenum">
              <a:rPr lang="en-US">
                <a:latin typeface="Arial" charset="0"/>
                <a:ea typeface="ＭＳ Ｐゴシック" charset="-128"/>
                <a:cs typeface="ＭＳ Ｐゴシック" charset="-128"/>
              </a:rPr>
              <a:pPr fontAlgn="base">
                <a:spcBef>
                  <a:spcPct val="0"/>
                </a:spcBef>
                <a:spcAft>
                  <a:spcPct val="0"/>
                </a:spcAft>
              </a:pPr>
              <a:t>26</a:t>
            </a:fld>
            <a:endParaRPr lang="en-US">
              <a:latin typeface="Arial" charset="0"/>
              <a:ea typeface="ＭＳ Ｐゴシック" charset="-128"/>
              <a:cs typeface="ＭＳ Ｐゴシック" charset="-128"/>
            </a:endParaRPr>
          </a:p>
        </p:txBody>
      </p:sp>
      <p:sp>
        <p:nvSpPr>
          <p:cNvPr id="6144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92A4E3F9-8082-47D7-B83B-4C94579A3373}" type="slidenum">
              <a:rPr lang="en-US" sz="1200">
                <a:ea typeface="Arial" charset="0"/>
                <a:cs typeface="Arial" charset="0"/>
              </a:rPr>
              <a:pPr algn="r"/>
              <a:t>26</a:t>
            </a:fld>
            <a:endParaRPr lang="en-US" sz="1200">
              <a:ea typeface="Arial" charset="0"/>
              <a:cs typeface="Arial" charset="0"/>
            </a:endParaRPr>
          </a:p>
        </p:txBody>
      </p:sp>
      <p:sp>
        <p:nvSpPr>
          <p:cNvPr id="61443"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61444"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5803754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ED21E5-F5DD-4D0C-BE8F-D7646353DA4E}" type="slidenum">
              <a:rPr lang="en-US">
                <a:latin typeface="Arial" charset="0"/>
                <a:ea typeface="ＭＳ Ｐゴシック" charset="-128"/>
                <a:cs typeface="ＭＳ Ｐゴシック" charset="-128"/>
              </a:rPr>
              <a:pPr fontAlgn="base">
                <a:spcBef>
                  <a:spcPct val="0"/>
                </a:spcBef>
                <a:spcAft>
                  <a:spcPct val="0"/>
                </a:spcAft>
              </a:pPr>
              <a:t>27</a:t>
            </a:fld>
            <a:endParaRPr lang="en-US">
              <a:latin typeface="Arial" charset="0"/>
              <a:ea typeface="ＭＳ Ｐゴシック" charset="-128"/>
              <a:cs typeface="ＭＳ Ｐゴシック" charset="-128"/>
            </a:endParaRPr>
          </a:p>
        </p:txBody>
      </p:sp>
      <p:sp>
        <p:nvSpPr>
          <p:cNvPr id="634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8665E580-9354-46F8-A3F4-5263E6DCA8CF}" type="slidenum">
              <a:rPr lang="en-US" sz="1200">
                <a:ea typeface="Arial" charset="0"/>
                <a:cs typeface="Arial" charset="0"/>
              </a:rPr>
              <a:pPr algn="r"/>
              <a:t>27</a:t>
            </a:fld>
            <a:endParaRPr lang="en-US" sz="1200">
              <a:ea typeface="Arial" charset="0"/>
              <a:cs typeface="Arial" charset="0"/>
            </a:endParaRPr>
          </a:p>
        </p:txBody>
      </p:sp>
      <p:sp>
        <p:nvSpPr>
          <p:cNvPr id="63491"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63492"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r>
              <a:rPr lang="en-US" smtClean="0">
                <a:latin typeface="Times New Roman" charset="0"/>
              </a:rPr>
              <a:t>In the following chapter, it will be more clear why money supply growth shifts the AD curve rightward.  </a:t>
            </a:r>
          </a:p>
        </p:txBody>
      </p:sp>
    </p:spTree>
    <p:extLst>
      <p:ext uri="{BB962C8B-B14F-4D97-AF65-F5344CB8AC3E}">
        <p14:creationId xmlns:p14="http://schemas.microsoft.com/office/powerpoint/2010/main" val="20053573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DFC1970-9354-4804-A69F-221967DB7647}" type="slidenum">
              <a:rPr lang="en-US">
                <a:latin typeface="Arial" charset="0"/>
                <a:ea typeface="ＭＳ Ｐゴシック" charset="-128"/>
                <a:cs typeface="ＭＳ Ｐゴシック" charset="-128"/>
              </a:rPr>
              <a:pPr fontAlgn="base">
                <a:spcBef>
                  <a:spcPct val="0"/>
                </a:spcBef>
                <a:spcAft>
                  <a:spcPct val="0"/>
                </a:spcAft>
              </a:pPr>
              <a:t>28</a:t>
            </a:fld>
            <a:endParaRPr lang="en-US">
              <a:latin typeface="Arial" charset="0"/>
              <a:ea typeface="ＭＳ Ｐゴシック" charset="-128"/>
              <a:cs typeface="ＭＳ Ｐゴシック" charset="-128"/>
            </a:endParaRPr>
          </a:p>
        </p:txBody>
      </p:sp>
      <p:sp>
        <p:nvSpPr>
          <p:cNvPr id="655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0DD019B1-F848-46CB-82A1-C45AC48DAB4B}" type="slidenum">
              <a:rPr lang="en-US" sz="1200">
                <a:ea typeface="Arial" charset="0"/>
                <a:cs typeface="Arial" charset="0"/>
              </a:rPr>
              <a:pPr algn="r"/>
              <a:t>28</a:t>
            </a:fld>
            <a:endParaRPr lang="en-US" sz="1200">
              <a:ea typeface="Arial" charset="0"/>
              <a:cs typeface="Arial" charset="0"/>
            </a:endParaRPr>
          </a:p>
        </p:txBody>
      </p:sp>
      <p:sp>
        <p:nvSpPr>
          <p:cNvPr id="65539"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65540"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3019617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383445-1DF5-4EF0-9EE4-E770962CC470}" type="slidenum">
              <a:rPr lang="en-US">
                <a:latin typeface="Arial" charset="0"/>
                <a:ea typeface="ＭＳ Ｐゴシック" charset="-128"/>
                <a:cs typeface="ＭＳ Ｐゴシック" charset="-128"/>
              </a:rPr>
              <a:pPr fontAlgn="base">
                <a:spcBef>
                  <a:spcPct val="0"/>
                </a:spcBef>
                <a:spcAft>
                  <a:spcPct val="0"/>
                </a:spcAft>
              </a:pPr>
              <a:t>2</a:t>
            </a:fld>
            <a:endParaRPr lang="en-US">
              <a:latin typeface="Arial" charset="0"/>
              <a:ea typeface="ＭＳ Ｐゴシック" charset="-128"/>
              <a:cs typeface="ＭＳ Ｐゴシック" charset="-128"/>
            </a:endParaRPr>
          </a:p>
        </p:txBody>
      </p:sp>
      <p:sp>
        <p:nvSpPr>
          <p:cNvPr id="122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9405B21F-A098-459B-AFF7-BA81A6D0F054}" type="slidenum">
              <a:rPr lang="en-US" sz="1200">
                <a:ea typeface="Arial" charset="0"/>
                <a:cs typeface="Arial" charset="0"/>
              </a:rPr>
              <a:pPr algn="r"/>
              <a:t>2</a:t>
            </a:fld>
            <a:endParaRPr lang="en-US" sz="1200">
              <a:ea typeface="Arial" charset="0"/>
              <a:cs typeface="Arial" charset="0"/>
            </a:endParaRPr>
          </a:p>
        </p:txBody>
      </p:sp>
      <p:sp>
        <p:nvSpPr>
          <p:cNvPr id="12291"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12292"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42886875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3CD7DE-67DE-458E-926B-3A8A6C061E27}" type="slidenum">
              <a:rPr lang="en-US">
                <a:latin typeface="Arial" charset="0"/>
                <a:ea typeface="ＭＳ Ｐゴシック" charset="-128"/>
                <a:cs typeface="ＭＳ Ｐゴシック" charset="-128"/>
              </a:rPr>
              <a:pPr fontAlgn="base">
                <a:spcBef>
                  <a:spcPct val="0"/>
                </a:spcBef>
                <a:spcAft>
                  <a:spcPct val="0"/>
                </a:spcAft>
              </a:pPr>
              <a:t>29</a:t>
            </a:fld>
            <a:endParaRPr lang="en-US">
              <a:latin typeface="Arial" charset="0"/>
              <a:ea typeface="ＭＳ Ｐゴシック" charset="-128"/>
              <a:cs typeface="ＭＳ Ｐゴシック" charset="-128"/>
            </a:endParaRPr>
          </a:p>
        </p:txBody>
      </p:sp>
      <p:sp>
        <p:nvSpPr>
          <p:cNvPr id="675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A93AFC2C-89FC-4579-9D82-27262942C254}" type="slidenum">
              <a:rPr lang="en-US" sz="1200">
                <a:ea typeface="Arial" charset="0"/>
                <a:cs typeface="Arial" charset="0"/>
              </a:rPr>
              <a:pPr algn="r"/>
              <a:t>29</a:t>
            </a:fld>
            <a:endParaRPr lang="en-US" sz="1200">
              <a:ea typeface="Arial" charset="0"/>
              <a:cs typeface="Arial" charset="0"/>
            </a:endParaRPr>
          </a:p>
        </p:txBody>
      </p:sp>
      <p:sp>
        <p:nvSpPr>
          <p:cNvPr id="67587"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67588"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r>
              <a:rPr lang="en-US" smtClean="0">
                <a:latin typeface="Times New Roman" charset="0"/>
              </a:rPr>
              <a:t>Before introducing the three theories of short-run aggregate supply, it’s worth taking a moment to show students why the slope of SRAS is critically important in the theory of economic fluctuations.  </a:t>
            </a:r>
          </a:p>
        </p:txBody>
      </p:sp>
    </p:spTree>
    <p:extLst>
      <p:ext uri="{BB962C8B-B14F-4D97-AF65-F5344CB8AC3E}">
        <p14:creationId xmlns:p14="http://schemas.microsoft.com/office/powerpoint/2010/main" val="35843442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AC6402-E712-4D2E-9F5C-0927416CAA23}" type="slidenum">
              <a:rPr lang="en-US">
                <a:latin typeface="Arial" charset="0"/>
                <a:ea typeface="ＭＳ Ｐゴシック" charset="-128"/>
                <a:cs typeface="ＭＳ Ｐゴシック" charset="-128"/>
              </a:rPr>
              <a:pPr fontAlgn="base">
                <a:spcBef>
                  <a:spcPct val="0"/>
                </a:spcBef>
                <a:spcAft>
                  <a:spcPct val="0"/>
                </a:spcAft>
              </a:pPr>
              <a:t>30</a:t>
            </a:fld>
            <a:endParaRPr lang="en-US">
              <a:latin typeface="Arial" charset="0"/>
              <a:ea typeface="ＭＳ Ｐゴシック" charset="-128"/>
              <a:cs typeface="ＭＳ Ｐゴシック" charset="-128"/>
            </a:endParaRPr>
          </a:p>
        </p:txBody>
      </p:sp>
      <p:sp>
        <p:nvSpPr>
          <p:cNvPr id="696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984D933F-EB7B-457E-BE2C-27184598E8D9}" type="slidenum">
              <a:rPr lang="en-US" sz="1200">
                <a:ea typeface="Arial" charset="0"/>
                <a:cs typeface="Arial" charset="0"/>
              </a:rPr>
              <a:pPr algn="r"/>
              <a:t>30</a:t>
            </a:fld>
            <a:endParaRPr lang="en-US" sz="1200">
              <a:ea typeface="Arial" charset="0"/>
              <a:cs typeface="Arial" charset="0"/>
            </a:endParaRPr>
          </a:p>
        </p:txBody>
      </p:sp>
      <p:sp>
        <p:nvSpPr>
          <p:cNvPr id="69635"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69636"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33690158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C1C1E9E-E7DE-474B-B270-BCE97940716B}" type="slidenum">
              <a:rPr lang="en-US">
                <a:latin typeface="Arial" charset="0"/>
                <a:ea typeface="ＭＳ Ｐゴシック" charset="-128"/>
                <a:cs typeface="ＭＳ Ｐゴシック" charset="-128"/>
              </a:rPr>
              <a:pPr fontAlgn="base">
                <a:spcBef>
                  <a:spcPct val="0"/>
                </a:spcBef>
                <a:spcAft>
                  <a:spcPct val="0"/>
                </a:spcAft>
              </a:pPr>
              <a:t>31</a:t>
            </a:fld>
            <a:endParaRPr lang="en-US">
              <a:latin typeface="Arial" charset="0"/>
              <a:ea typeface="ＭＳ Ｐゴシック" charset="-128"/>
              <a:cs typeface="ＭＳ Ｐゴシック" charset="-128"/>
            </a:endParaRPr>
          </a:p>
        </p:txBody>
      </p:sp>
      <p:sp>
        <p:nvSpPr>
          <p:cNvPr id="7168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4AE76EFB-5695-4AC2-ACF7-4CCB95D13CEA}" type="slidenum">
              <a:rPr lang="en-US" sz="1200">
                <a:ea typeface="Arial" charset="0"/>
                <a:cs typeface="Arial" charset="0"/>
              </a:rPr>
              <a:pPr algn="r"/>
              <a:t>31</a:t>
            </a:fld>
            <a:endParaRPr lang="en-US" sz="1200">
              <a:ea typeface="Arial" charset="0"/>
              <a:cs typeface="Arial" charset="0"/>
            </a:endParaRPr>
          </a:p>
        </p:txBody>
      </p:sp>
      <p:sp>
        <p:nvSpPr>
          <p:cNvPr id="71683"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71684"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6529619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9A6BC25-7129-48F5-91AE-661C8E51AED8}" type="slidenum">
              <a:rPr lang="en-US">
                <a:latin typeface="Arial" charset="0"/>
                <a:ea typeface="ＭＳ Ｐゴシック" charset="-128"/>
                <a:cs typeface="ＭＳ Ｐゴシック" charset="-128"/>
              </a:rPr>
              <a:pPr fontAlgn="base">
                <a:spcBef>
                  <a:spcPct val="0"/>
                </a:spcBef>
                <a:spcAft>
                  <a:spcPct val="0"/>
                </a:spcAft>
              </a:pPr>
              <a:t>32</a:t>
            </a:fld>
            <a:endParaRPr lang="en-US">
              <a:latin typeface="Arial" charset="0"/>
              <a:ea typeface="ＭＳ Ｐゴシック" charset="-128"/>
              <a:cs typeface="ＭＳ Ｐゴシック" charset="-128"/>
            </a:endParaRPr>
          </a:p>
        </p:txBody>
      </p:sp>
      <p:sp>
        <p:nvSpPr>
          <p:cNvPr id="737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BA3412CE-F30E-4B60-B35E-7AAB5AE54500}" type="slidenum">
              <a:rPr lang="en-US" sz="1200">
                <a:ea typeface="Arial" charset="0"/>
                <a:cs typeface="Arial" charset="0"/>
              </a:rPr>
              <a:pPr algn="r"/>
              <a:t>32</a:t>
            </a:fld>
            <a:endParaRPr lang="en-US" sz="1200">
              <a:ea typeface="Arial" charset="0"/>
              <a:cs typeface="Arial" charset="0"/>
            </a:endParaRPr>
          </a:p>
        </p:txBody>
      </p:sp>
      <p:sp>
        <p:nvSpPr>
          <p:cNvPr id="73731"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73732"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r>
              <a:rPr lang="en-US" smtClean="0">
                <a:latin typeface="Times New Roman" charset="0"/>
              </a:rPr>
              <a:t>“If P &gt; P</a:t>
            </a:r>
            <a:r>
              <a:rPr lang="en-US" baseline="-25000" smtClean="0">
                <a:latin typeface="Times New Roman" charset="0"/>
              </a:rPr>
              <a:t>E</a:t>
            </a:r>
            <a:r>
              <a:rPr lang="en-US" smtClean="0">
                <a:latin typeface="Times New Roman" charset="0"/>
              </a:rPr>
              <a:t>” </a:t>
            </a:r>
          </a:p>
          <a:p>
            <a:pPr eaLnBrk="1" hangingPunct="1">
              <a:spcBef>
                <a:spcPct val="0"/>
              </a:spcBef>
            </a:pPr>
            <a:endParaRPr lang="en-US" smtClean="0">
              <a:latin typeface="Times New Roman" charset="0"/>
            </a:endParaRPr>
          </a:p>
          <a:p>
            <a:pPr eaLnBrk="1" hangingPunct="1">
              <a:spcBef>
                <a:spcPct val="0"/>
              </a:spcBef>
            </a:pPr>
            <a:r>
              <a:rPr lang="en-US" smtClean="0">
                <a:latin typeface="Times New Roman" charset="0"/>
              </a:rPr>
              <a:t>means </a:t>
            </a:r>
          </a:p>
          <a:p>
            <a:pPr eaLnBrk="1" hangingPunct="1">
              <a:spcBef>
                <a:spcPct val="0"/>
              </a:spcBef>
            </a:pPr>
            <a:endParaRPr lang="en-US" smtClean="0">
              <a:latin typeface="Times New Roman" charset="0"/>
            </a:endParaRPr>
          </a:p>
          <a:p>
            <a:pPr eaLnBrk="1" hangingPunct="1">
              <a:spcBef>
                <a:spcPct val="0"/>
              </a:spcBef>
            </a:pPr>
            <a:r>
              <a:rPr lang="en-US" smtClean="0">
                <a:latin typeface="Times New Roman" charset="0"/>
              </a:rPr>
              <a:t>“If the actual price level turns out to be higher than the price level firms had expected...”</a:t>
            </a:r>
          </a:p>
        </p:txBody>
      </p:sp>
    </p:spTree>
    <p:extLst>
      <p:ext uri="{BB962C8B-B14F-4D97-AF65-F5344CB8AC3E}">
        <p14:creationId xmlns:p14="http://schemas.microsoft.com/office/powerpoint/2010/main" val="28705733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9A06161-A732-4677-8C6C-1A5DD69FCB4E}" type="slidenum">
              <a:rPr lang="en-US">
                <a:latin typeface="Arial" charset="0"/>
                <a:ea typeface="ＭＳ Ｐゴシック" charset="-128"/>
                <a:cs typeface="ＭＳ Ｐゴシック" charset="-128"/>
              </a:rPr>
              <a:pPr fontAlgn="base">
                <a:spcBef>
                  <a:spcPct val="0"/>
                </a:spcBef>
                <a:spcAft>
                  <a:spcPct val="0"/>
                </a:spcAft>
              </a:pPr>
              <a:t>33</a:t>
            </a:fld>
            <a:endParaRPr lang="en-US">
              <a:latin typeface="Arial" charset="0"/>
              <a:ea typeface="ＭＳ Ｐゴシック" charset="-128"/>
              <a:cs typeface="ＭＳ Ｐゴシック" charset="-128"/>
            </a:endParaRPr>
          </a:p>
        </p:txBody>
      </p:sp>
      <p:sp>
        <p:nvSpPr>
          <p:cNvPr id="757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19E914B6-4BB6-483E-A940-84EA90A768E0}" type="slidenum">
              <a:rPr lang="en-US" sz="1200">
                <a:ea typeface="Arial" charset="0"/>
                <a:cs typeface="Arial" charset="0"/>
              </a:rPr>
              <a:pPr algn="r"/>
              <a:t>33</a:t>
            </a:fld>
            <a:endParaRPr lang="en-US" sz="1200">
              <a:ea typeface="Arial" charset="0"/>
              <a:cs typeface="Arial" charset="0"/>
            </a:endParaRPr>
          </a:p>
        </p:txBody>
      </p:sp>
      <p:sp>
        <p:nvSpPr>
          <p:cNvPr id="75779"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75780"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8278119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FF42A0-72A3-4248-8189-521892ECD78D}" type="slidenum">
              <a:rPr lang="en-US">
                <a:latin typeface="Arial" charset="0"/>
                <a:ea typeface="ＭＳ Ｐゴシック" charset="-128"/>
                <a:cs typeface="ＭＳ Ｐゴシック" charset="-128"/>
              </a:rPr>
              <a:pPr fontAlgn="base">
                <a:spcBef>
                  <a:spcPct val="0"/>
                </a:spcBef>
                <a:spcAft>
                  <a:spcPct val="0"/>
                </a:spcAft>
              </a:pPr>
              <a:t>34</a:t>
            </a:fld>
            <a:endParaRPr lang="en-US">
              <a:latin typeface="Arial" charset="0"/>
              <a:ea typeface="ＭＳ Ｐゴシック" charset="-128"/>
              <a:cs typeface="ＭＳ Ｐゴシック" charset="-128"/>
            </a:endParaRPr>
          </a:p>
        </p:txBody>
      </p:sp>
      <p:sp>
        <p:nvSpPr>
          <p:cNvPr id="7782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DC543A8D-1209-4C6D-B69C-DD9C22ABC696}" type="slidenum">
              <a:rPr lang="en-US" sz="1200">
                <a:ea typeface="Arial" charset="0"/>
                <a:cs typeface="Arial" charset="0"/>
              </a:rPr>
              <a:pPr algn="r"/>
              <a:t>34</a:t>
            </a:fld>
            <a:endParaRPr lang="en-US" sz="1200">
              <a:ea typeface="Arial" charset="0"/>
              <a:cs typeface="Arial" charset="0"/>
            </a:endParaRPr>
          </a:p>
        </p:txBody>
      </p:sp>
      <p:sp>
        <p:nvSpPr>
          <p:cNvPr id="77827"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77828"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376067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42EE86-CCE6-4AA9-A89A-8FBFAB0F936A}" type="slidenum">
              <a:rPr lang="en-US">
                <a:latin typeface="Arial" charset="0"/>
                <a:ea typeface="ＭＳ Ｐゴシック" charset="-128"/>
                <a:cs typeface="ＭＳ Ｐゴシック" charset="-128"/>
              </a:rPr>
              <a:pPr fontAlgn="base">
                <a:spcBef>
                  <a:spcPct val="0"/>
                </a:spcBef>
                <a:spcAft>
                  <a:spcPct val="0"/>
                </a:spcAft>
              </a:pPr>
              <a:t>35</a:t>
            </a:fld>
            <a:endParaRPr lang="en-US">
              <a:latin typeface="Arial" charset="0"/>
              <a:ea typeface="ＭＳ Ｐゴシック" charset="-128"/>
              <a:cs typeface="ＭＳ Ｐゴシック" charset="-128"/>
            </a:endParaRPr>
          </a:p>
        </p:txBody>
      </p:sp>
      <p:sp>
        <p:nvSpPr>
          <p:cNvPr id="798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612D73E1-F654-4D1C-86FB-B92CBC32D737}" type="slidenum">
              <a:rPr lang="en-US" sz="1200">
                <a:ea typeface="Arial" charset="0"/>
                <a:cs typeface="Arial" charset="0"/>
              </a:rPr>
              <a:pPr algn="r"/>
              <a:t>35</a:t>
            </a:fld>
            <a:endParaRPr lang="en-US" sz="1200">
              <a:ea typeface="Arial" charset="0"/>
              <a:cs typeface="Arial" charset="0"/>
            </a:endParaRPr>
          </a:p>
        </p:txBody>
      </p:sp>
      <p:sp>
        <p:nvSpPr>
          <p:cNvPr id="79875"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79876"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r>
              <a:rPr lang="en-US" smtClean="0">
                <a:latin typeface="Times New Roman" charset="0"/>
              </a:rPr>
              <a:t>Of the three theories, this one seems the least plausible.  </a:t>
            </a:r>
          </a:p>
          <a:p>
            <a:pPr eaLnBrk="1" hangingPunct="1">
              <a:spcBef>
                <a:spcPct val="0"/>
              </a:spcBef>
            </a:pPr>
            <a:endParaRPr lang="en-US" smtClean="0">
              <a:latin typeface="Times New Roman" charset="0"/>
            </a:endParaRPr>
          </a:p>
          <a:p>
            <a:pPr eaLnBrk="1" hangingPunct="1">
              <a:spcBef>
                <a:spcPct val="0"/>
              </a:spcBef>
            </a:pPr>
            <a:r>
              <a:rPr lang="en-US" smtClean="0">
                <a:latin typeface="Times New Roman" charset="0"/>
              </a:rPr>
              <a:t>Firms certainly have a strong incentive to not mistake a general price increase for a relative price increase.  And information about the price level is costless and available with only a short lag (especially the CPI, which is published monthly and very widely reported the moment it comes out).  </a:t>
            </a:r>
          </a:p>
          <a:p>
            <a:pPr eaLnBrk="1" hangingPunct="1">
              <a:spcBef>
                <a:spcPct val="0"/>
              </a:spcBef>
            </a:pPr>
            <a:endParaRPr lang="en-US" smtClean="0">
              <a:latin typeface="Times New Roman" charset="0"/>
            </a:endParaRPr>
          </a:p>
          <a:p>
            <a:pPr eaLnBrk="1" hangingPunct="1">
              <a:spcBef>
                <a:spcPct val="0"/>
              </a:spcBef>
            </a:pPr>
            <a:r>
              <a:rPr lang="en-US" smtClean="0">
                <a:latin typeface="Times New Roman" charset="0"/>
              </a:rPr>
              <a:t>My remarks here are not officially part of the textbook, so they are not supported in the study guide or test bank.  Feel free to ignore them. </a:t>
            </a:r>
          </a:p>
        </p:txBody>
      </p:sp>
    </p:spTree>
    <p:extLst>
      <p:ext uri="{BB962C8B-B14F-4D97-AF65-F5344CB8AC3E}">
        <p14:creationId xmlns:p14="http://schemas.microsoft.com/office/powerpoint/2010/main" val="13726050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138F7D6-C401-4703-9801-822047F59E2F}" type="slidenum">
              <a:rPr lang="en-US">
                <a:latin typeface="Arial" charset="0"/>
                <a:ea typeface="ＭＳ Ｐゴシック" charset="-128"/>
                <a:cs typeface="ＭＳ Ｐゴシック" charset="-128"/>
              </a:rPr>
              <a:pPr fontAlgn="base">
                <a:spcBef>
                  <a:spcPct val="0"/>
                </a:spcBef>
                <a:spcAft>
                  <a:spcPct val="0"/>
                </a:spcAft>
              </a:pPr>
              <a:t>36</a:t>
            </a:fld>
            <a:endParaRPr lang="en-US">
              <a:latin typeface="Arial" charset="0"/>
              <a:ea typeface="ＭＳ Ｐゴシック" charset="-128"/>
              <a:cs typeface="ＭＳ Ｐゴシック" charset="-128"/>
            </a:endParaRPr>
          </a:p>
        </p:txBody>
      </p:sp>
      <p:sp>
        <p:nvSpPr>
          <p:cNvPr id="819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759AB8F9-D356-46FE-850B-79998E649969}" type="slidenum">
              <a:rPr lang="en-US" sz="1200">
                <a:ea typeface="Arial" charset="0"/>
                <a:cs typeface="Arial" charset="0"/>
              </a:rPr>
              <a:pPr algn="r"/>
              <a:t>36</a:t>
            </a:fld>
            <a:endParaRPr lang="en-US" sz="1200">
              <a:ea typeface="Arial" charset="0"/>
              <a:cs typeface="Arial" charset="0"/>
            </a:endParaRPr>
          </a:p>
        </p:txBody>
      </p:sp>
      <p:sp>
        <p:nvSpPr>
          <p:cNvPr id="81923"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81924"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r>
              <a:rPr lang="en-US" smtClean="0">
                <a:latin typeface="Times New Roman" charset="0"/>
              </a:rPr>
              <a:t>Economists debate which of these theories is correct.  It’s possible that each of them contains some element of truth.  </a:t>
            </a:r>
          </a:p>
          <a:p>
            <a:pPr eaLnBrk="1" hangingPunct="1">
              <a:spcBef>
                <a:spcPct val="0"/>
              </a:spcBef>
            </a:pPr>
            <a:endParaRPr lang="en-US" smtClean="0">
              <a:latin typeface="Times New Roman" charset="0"/>
            </a:endParaRPr>
          </a:p>
          <a:p>
            <a:pPr eaLnBrk="1" hangingPunct="1">
              <a:spcBef>
                <a:spcPct val="0"/>
              </a:spcBef>
            </a:pPr>
            <a:r>
              <a:rPr lang="en-US" smtClean="0">
                <a:latin typeface="Times New Roman" charset="0"/>
              </a:rPr>
              <a:t>For our purposes here, the similarities between these theories are more important than their differences:  all three imply that output deviates from its long-run level (the “natural rate of output”) when the price level (</a:t>
            </a:r>
            <a:r>
              <a:rPr lang="en-US" b="1" i="1" smtClean="0">
                <a:latin typeface="Times New Roman" charset="0"/>
              </a:rPr>
              <a:t>P</a:t>
            </a:r>
            <a:r>
              <a:rPr lang="en-US" smtClean="0">
                <a:latin typeface="Times New Roman" charset="0"/>
              </a:rPr>
              <a:t>) deviates from the level people had expected (</a:t>
            </a:r>
            <a:r>
              <a:rPr lang="en-US" sz="1100" b="1" i="1" smtClean="0">
                <a:latin typeface="Times New Roman" charset="0"/>
              </a:rPr>
              <a:t>P</a:t>
            </a:r>
            <a:r>
              <a:rPr lang="en-US" sz="1100" b="1" baseline="-25000" smtClean="0">
                <a:latin typeface="Times New Roman" charset="0"/>
              </a:rPr>
              <a:t>E</a:t>
            </a:r>
            <a:r>
              <a:rPr lang="en-US" smtClean="0">
                <a:latin typeface="Times New Roman" charset="0"/>
              </a:rPr>
              <a:t>).  </a:t>
            </a:r>
          </a:p>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4219124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24AB5B7-C65F-4C6A-85E7-35B248694C9F}" type="slidenum">
              <a:rPr lang="en-US">
                <a:latin typeface="Arial" charset="0"/>
                <a:ea typeface="ＭＳ Ｐゴシック" charset="-128"/>
                <a:cs typeface="ＭＳ Ｐゴシック" charset="-128"/>
              </a:rPr>
              <a:pPr fontAlgn="base">
                <a:spcBef>
                  <a:spcPct val="0"/>
                </a:spcBef>
                <a:spcAft>
                  <a:spcPct val="0"/>
                </a:spcAft>
              </a:pPr>
              <a:t>37</a:t>
            </a:fld>
            <a:endParaRPr lang="en-US">
              <a:latin typeface="Arial" charset="0"/>
              <a:ea typeface="ＭＳ Ｐゴシック" charset="-128"/>
              <a:cs typeface="ＭＳ Ｐゴシック" charset="-128"/>
            </a:endParaRPr>
          </a:p>
        </p:txBody>
      </p:sp>
      <p:sp>
        <p:nvSpPr>
          <p:cNvPr id="839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F1007929-5BB5-4C09-B75B-DCFC8C1FC026}" type="slidenum">
              <a:rPr lang="en-US" sz="1200">
                <a:ea typeface="Arial" charset="0"/>
                <a:cs typeface="Arial" charset="0"/>
              </a:rPr>
              <a:pPr algn="r"/>
              <a:t>37</a:t>
            </a:fld>
            <a:endParaRPr lang="en-US" sz="1200">
              <a:ea typeface="Arial" charset="0"/>
              <a:cs typeface="Arial" charset="0"/>
            </a:endParaRPr>
          </a:p>
        </p:txBody>
      </p:sp>
      <p:sp>
        <p:nvSpPr>
          <p:cNvPr id="83971"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83972"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255722132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59E528-B862-4392-9207-7FE9C4A62FD0}" type="slidenum">
              <a:rPr lang="en-US">
                <a:latin typeface="Arial" charset="0"/>
                <a:ea typeface="ＭＳ Ｐゴシック" charset="-128"/>
                <a:cs typeface="ＭＳ Ｐゴシック" charset="-128"/>
              </a:rPr>
              <a:pPr fontAlgn="base">
                <a:spcBef>
                  <a:spcPct val="0"/>
                </a:spcBef>
                <a:spcAft>
                  <a:spcPct val="0"/>
                </a:spcAft>
              </a:pPr>
              <a:t>38</a:t>
            </a:fld>
            <a:endParaRPr lang="en-US">
              <a:latin typeface="Arial" charset="0"/>
              <a:ea typeface="ＭＳ Ｐゴシック" charset="-128"/>
              <a:cs typeface="ＭＳ Ｐゴシック" charset="-128"/>
            </a:endParaRPr>
          </a:p>
        </p:txBody>
      </p:sp>
      <p:sp>
        <p:nvSpPr>
          <p:cNvPr id="8601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442C1DB3-F3B4-44DE-A161-39932A52D668}" type="slidenum">
              <a:rPr lang="en-US" sz="1200">
                <a:ea typeface="Arial" charset="0"/>
                <a:cs typeface="Arial" charset="0"/>
              </a:rPr>
              <a:pPr algn="r"/>
              <a:t>38</a:t>
            </a:fld>
            <a:endParaRPr lang="en-US" sz="1200">
              <a:ea typeface="Arial" charset="0"/>
              <a:cs typeface="Arial" charset="0"/>
            </a:endParaRPr>
          </a:p>
        </p:txBody>
      </p:sp>
      <p:sp>
        <p:nvSpPr>
          <p:cNvPr id="86019"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86020"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69605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CE98F4-B28F-44E3-8C4C-5C5F93B07796}" type="slidenum">
              <a:rPr lang="en-US">
                <a:solidFill>
                  <a:srgbClr val="000000"/>
                </a:solidFill>
                <a:latin typeface="Arial" charset="0"/>
                <a:ea typeface="ＭＳ Ｐゴシック" charset="-128"/>
                <a:cs typeface="ＭＳ Ｐゴシック" charset="-128"/>
              </a:rPr>
              <a:pPr fontAlgn="base">
                <a:spcBef>
                  <a:spcPct val="0"/>
                </a:spcBef>
                <a:spcAft>
                  <a:spcPct val="0"/>
                </a:spcAft>
              </a:pPr>
              <a:t>3</a:t>
            </a:fld>
            <a:endParaRPr lang="en-US">
              <a:solidFill>
                <a:srgbClr val="000000"/>
              </a:solidFill>
              <a:latin typeface="Arial" charset="0"/>
              <a:ea typeface="ＭＳ Ｐゴシック" charset="-128"/>
              <a:cs typeface="ＭＳ Ｐゴシック" charset="-128"/>
            </a:endParaRPr>
          </a:p>
        </p:txBody>
      </p:sp>
      <p:sp>
        <p:nvSpPr>
          <p:cNvPr id="143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B70C3C26-EB29-4647-8D01-20DEC05E6187}" type="slidenum">
              <a:rPr lang="en-US" sz="1200">
                <a:solidFill>
                  <a:srgbClr val="000000"/>
                </a:solidFill>
                <a:ea typeface="Arial" charset="0"/>
                <a:cs typeface="Arial" charset="0"/>
              </a:rPr>
              <a:pPr algn="r"/>
              <a:t>3</a:t>
            </a:fld>
            <a:endParaRPr lang="en-US" sz="1200">
              <a:solidFill>
                <a:srgbClr val="000000"/>
              </a:solidFill>
              <a:ea typeface="Arial" charset="0"/>
              <a:cs typeface="Arial" charset="0"/>
            </a:endParaRPr>
          </a:p>
        </p:txBody>
      </p:sp>
      <p:sp>
        <p:nvSpPr>
          <p:cNvPr id="14339"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14340"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78547188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375077D-14DF-4F62-B90E-71F300F73730}" type="slidenum">
              <a:rPr lang="en-US">
                <a:latin typeface="Arial" charset="0"/>
                <a:ea typeface="ＭＳ Ｐゴシック" charset="-128"/>
                <a:cs typeface="ＭＳ Ｐゴシック" charset="-128"/>
              </a:rPr>
              <a:pPr fontAlgn="base">
                <a:spcBef>
                  <a:spcPct val="0"/>
                </a:spcBef>
                <a:spcAft>
                  <a:spcPct val="0"/>
                </a:spcAft>
              </a:pPr>
              <a:t>39</a:t>
            </a:fld>
            <a:endParaRPr lang="en-US">
              <a:latin typeface="Arial" charset="0"/>
              <a:ea typeface="ＭＳ Ｐゴシック" charset="-128"/>
              <a:cs typeface="ＭＳ Ｐゴシック" charset="-128"/>
            </a:endParaRPr>
          </a:p>
        </p:txBody>
      </p:sp>
      <p:sp>
        <p:nvSpPr>
          <p:cNvPr id="8806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3DD662A0-64EF-4CF1-A6D8-3D94CDF7FB54}" type="slidenum">
              <a:rPr lang="en-US" sz="1200">
                <a:ea typeface="Arial" charset="0"/>
                <a:cs typeface="Arial" charset="0"/>
              </a:rPr>
              <a:pPr algn="r"/>
              <a:t>39</a:t>
            </a:fld>
            <a:endParaRPr lang="en-US" sz="1200">
              <a:ea typeface="Arial" charset="0"/>
              <a:cs typeface="Arial" charset="0"/>
            </a:endParaRPr>
          </a:p>
        </p:txBody>
      </p:sp>
      <p:sp>
        <p:nvSpPr>
          <p:cNvPr id="88067"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88068"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86557905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3298C0F-74EE-4F0C-BFDE-4DFACA5DDD11}" type="slidenum">
              <a:rPr lang="en-US">
                <a:latin typeface="Arial" charset="0"/>
                <a:ea typeface="ＭＳ Ｐゴシック" charset="-128"/>
                <a:cs typeface="ＭＳ Ｐゴシック" charset="-128"/>
              </a:rPr>
              <a:pPr fontAlgn="base">
                <a:spcBef>
                  <a:spcPct val="0"/>
                </a:spcBef>
                <a:spcAft>
                  <a:spcPct val="0"/>
                </a:spcAft>
              </a:pPr>
              <a:t>40</a:t>
            </a:fld>
            <a:endParaRPr lang="en-US">
              <a:latin typeface="Arial" charset="0"/>
              <a:ea typeface="ＭＳ Ｐゴシック" charset="-128"/>
              <a:cs typeface="ＭＳ Ｐゴシック" charset="-128"/>
            </a:endParaRPr>
          </a:p>
        </p:txBody>
      </p:sp>
      <p:sp>
        <p:nvSpPr>
          <p:cNvPr id="9011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E0F6A3A2-906C-4508-9FF9-E9070EF7921D}" type="slidenum">
              <a:rPr lang="en-US" sz="1200">
                <a:ea typeface="Arial" charset="0"/>
                <a:cs typeface="Arial" charset="0"/>
              </a:rPr>
              <a:pPr algn="r"/>
              <a:t>40</a:t>
            </a:fld>
            <a:endParaRPr lang="en-US" sz="1200">
              <a:ea typeface="Arial" charset="0"/>
              <a:cs typeface="Arial" charset="0"/>
            </a:endParaRPr>
          </a:p>
        </p:txBody>
      </p:sp>
      <p:sp>
        <p:nvSpPr>
          <p:cNvPr id="90115"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90116"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18595369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D6A33F-207B-4B6D-8640-E887D9F14344}" type="slidenum">
              <a:rPr lang="en-US">
                <a:latin typeface="Arial" charset="0"/>
                <a:ea typeface="ＭＳ Ｐゴシック" charset="-128"/>
                <a:cs typeface="ＭＳ Ｐゴシック" charset="-128"/>
              </a:rPr>
              <a:pPr fontAlgn="base">
                <a:spcBef>
                  <a:spcPct val="0"/>
                </a:spcBef>
                <a:spcAft>
                  <a:spcPct val="0"/>
                </a:spcAft>
              </a:pPr>
              <a:t>41</a:t>
            </a:fld>
            <a:endParaRPr lang="en-US">
              <a:latin typeface="Arial" charset="0"/>
              <a:ea typeface="ＭＳ Ｐゴシック" charset="-128"/>
              <a:cs typeface="ＭＳ Ｐゴシック" charset="-128"/>
            </a:endParaRPr>
          </a:p>
        </p:txBody>
      </p:sp>
      <p:sp>
        <p:nvSpPr>
          <p:cNvPr id="9216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2C140DAF-6BA5-40C5-BDB7-E3360DED7279}" type="slidenum">
              <a:rPr lang="en-US" sz="1200">
                <a:ea typeface="Arial" charset="0"/>
                <a:cs typeface="Arial" charset="0"/>
              </a:rPr>
              <a:pPr algn="r"/>
              <a:t>41</a:t>
            </a:fld>
            <a:endParaRPr lang="en-US" sz="1200">
              <a:ea typeface="Arial" charset="0"/>
              <a:cs typeface="Arial" charset="0"/>
            </a:endParaRPr>
          </a:p>
        </p:txBody>
      </p:sp>
      <p:sp>
        <p:nvSpPr>
          <p:cNvPr id="92163"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92164"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63361606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5A2C7D1-BBDD-420F-8AF9-608F6887E0A1}" type="slidenum">
              <a:rPr lang="en-US">
                <a:latin typeface="Arial" charset="0"/>
                <a:ea typeface="ＭＳ Ｐゴシック" charset="-128"/>
                <a:cs typeface="ＭＳ Ｐゴシック" charset="-128"/>
              </a:rPr>
              <a:pPr fontAlgn="base">
                <a:spcBef>
                  <a:spcPct val="0"/>
                </a:spcBef>
                <a:spcAft>
                  <a:spcPct val="0"/>
                </a:spcAft>
              </a:pPr>
              <a:t>42</a:t>
            </a:fld>
            <a:endParaRPr lang="en-US">
              <a:latin typeface="Arial" charset="0"/>
              <a:ea typeface="ＭＳ Ｐゴシック" charset="-128"/>
              <a:cs typeface="ＭＳ Ｐゴシック" charset="-128"/>
            </a:endParaRPr>
          </a:p>
        </p:txBody>
      </p:sp>
      <p:sp>
        <p:nvSpPr>
          <p:cNvPr id="9421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D48E441B-36BA-40AA-B0B7-B11250DDD57D}" type="slidenum">
              <a:rPr lang="en-US" sz="1200">
                <a:ea typeface="Arial" charset="0"/>
                <a:cs typeface="Arial" charset="0"/>
              </a:rPr>
              <a:pPr algn="r"/>
              <a:t>42</a:t>
            </a:fld>
            <a:endParaRPr lang="en-US" sz="1200">
              <a:ea typeface="Arial" charset="0"/>
              <a:cs typeface="Arial" charset="0"/>
            </a:endParaRPr>
          </a:p>
        </p:txBody>
      </p:sp>
      <p:sp>
        <p:nvSpPr>
          <p:cNvPr id="94211"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94212"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r>
              <a:rPr lang="en-US" smtClean="0">
                <a:latin typeface="Times New Roman" charset="0"/>
              </a:rPr>
              <a:t>This four-step approach is based on the three-step approach used in Chapter 4 to analyze changes in the basic supply &amp; demand model.  </a:t>
            </a:r>
          </a:p>
        </p:txBody>
      </p:sp>
    </p:spTree>
    <p:extLst>
      <p:ext uri="{BB962C8B-B14F-4D97-AF65-F5344CB8AC3E}">
        <p14:creationId xmlns:p14="http://schemas.microsoft.com/office/powerpoint/2010/main" val="427914804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1E2A317-FAFA-423B-B325-057D06223DCF}" type="slidenum">
              <a:rPr lang="en-US">
                <a:latin typeface="Arial" charset="0"/>
                <a:ea typeface="ＭＳ Ｐゴシック" charset="-128"/>
                <a:cs typeface="ＭＳ Ｐゴシック" charset="-128"/>
              </a:rPr>
              <a:pPr fontAlgn="base">
                <a:spcBef>
                  <a:spcPct val="0"/>
                </a:spcBef>
                <a:spcAft>
                  <a:spcPct val="0"/>
                </a:spcAft>
              </a:pPr>
              <a:t>43</a:t>
            </a:fld>
            <a:endParaRPr lang="en-US">
              <a:latin typeface="Arial" charset="0"/>
              <a:ea typeface="ＭＳ Ｐゴシック" charset="-128"/>
              <a:cs typeface="ＭＳ Ｐゴシック" charset="-128"/>
            </a:endParaRPr>
          </a:p>
        </p:txBody>
      </p:sp>
      <p:sp>
        <p:nvSpPr>
          <p:cNvPr id="962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A9E9342F-F01C-4017-B1FD-76A70205BE1C}" type="slidenum">
              <a:rPr lang="en-US" sz="1200">
                <a:ea typeface="Arial" charset="0"/>
                <a:cs typeface="Arial" charset="0"/>
              </a:rPr>
              <a:pPr algn="r"/>
              <a:t>43</a:t>
            </a:fld>
            <a:endParaRPr lang="en-US" sz="1200">
              <a:ea typeface="Arial" charset="0"/>
              <a:cs typeface="Arial" charset="0"/>
            </a:endParaRPr>
          </a:p>
        </p:txBody>
      </p:sp>
      <p:sp>
        <p:nvSpPr>
          <p:cNvPr id="96259"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96260"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281728011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DC4D0AC-199B-44CD-A0FE-4E80210BF235}" type="slidenum">
              <a:rPr lang="en-US">
                <a:latin typeface="Arial" charset="0"/>
                <a:ea typeface="ＭＳ Ｐゴシック" charset="-128"/>
                <a:cs typeface="ＭＳ Ｐゴシック" charset="-128"/>
              </a:rPr>
              <a:pPr fontAlgn="base">
                <a:spcBef>
                  <a:spcPct val="0"/>
                </a:spcBef>
                <a:spcAft>
                  <a:spcPct val="0"/>
                </a:spcAft>
              </a:pPr>
              <a:t>44</a:t>
            </a:fld>
            <a:endParaRPr lang="en-US">
              <a:latin typeface="Arial" charset="0"/>
              <a:ea typeface="ＭＳ Ｐゴシック" charset="-128"/>
              <a:cs typeface="ＭＳ Ｐゴシック" charset="-128"/>
            </a:endParaRPr>
          </a:p>
        </p:txBody>
      </p:sp>
      <p:sp>
        <p:nvSpPr>
          <p:cNvPr id="983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21B6B8B6-05E1-41BF-902B-D9991598A479}" type="slidenum">
              <a:rPr lang="en-US" sz="1200">
                <a:ea typeface="Arial" charset="0"/>
                <a:cs typeface="Arial" charset="0"/>
              </a:rPr>
              <a:pPr algn="r"/>
              <a:t>44</a:t>
            </a:fld>
            <a:endParaRPr lang="en-US" sz="1200">
              <a:ea typeface="Arial" charset="0"/>
              <a:cs typeface="Arial" charset="0"/>
            </a:endParaRPr>
          </a:p>
        </p:txBody>
      </p:sp>
      <p:sp>
        <p:nvSpPr>
          <p:cNvPr id="98307"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98308"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232135022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65B43A-0159-4B4C-A597-2CCD39177C3D}" type="slidenum">
              <a:rPr lang="en-US">
                <a:latin typeface="Arial" charset="0"/>
                <a:ea typeface="ＭＳ Ｐゴシック" charset="-128"/>
                <a:cs typeface="ＭＳ Ｐゴシック" charset="-128"/>
              </a:rPr>
              <a:pPr fontAlgn="base">
                <a:spcBef>
                  <a:spcPct val="0"/>
                </a:spcBef>
                <a:spcAft>
                  <a:spcPct val="0"/>
                </a:spcAft>
              </a:pPr>
              <a:t>45</a:t>
            </a:fld>
            <a:endParaRPr lang="en-US">
              <a:latin typeface="Arial" charset="0"/>
              <a:ea typeface="ＭＳ Ｐゴシック" charset="-128"/>
              <a:cs typeface="ＭＳ Ｐゴシック" charset="-128"/>
            </a:endParaRPr>
          </a:p>
        </p:txBody>
      </p:sp>
      <p:sp>
        <p:nvSpPr>
          <p:cNvPr id="1003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149862A1-C49A-448D-9B7D-89A439DA094E}" type="slidenum">
              <a:rPr lang="en-US" sz="1200">
                <a:ea typeface="Arial" charset="0"/>
                <a:cs typeface="Arial" charset="0"/>
              </a:rPr>
              <a:pPr algn="r"/>
              <a:t>45</a:t>
            </a:fld>
            <a:endParaRPr lang="en-US" sz="1200">
              <a:ea typeface="Arial" charset="0"/>
              <a:cs typeface="Arial" charset="0"/>
            </a:endParaRPr>
          </a:p>
        </p:txBody>
      </p:sp>
      <p:sp>
        <p:nvSpPr>
          <p:cNvPr id="100355"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100356"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r>
              <a:rPr lang="en-US" smtClean="0">
                <a:latin typeface="Times New Roman" charset="0"/>
              </a:rPr>
              <a:t>This boom was clearly caused by a surge in govt spending.  Our model predicts an increase in G would shift AD to the right, increasing P and Y, and reducing unemployment.  These predictions are consistent with the data.  </a:t>
            </a:r>
          </a:p>
          <a:p>
            <a:pPr eaLnBrk="1" hangingPunct="1">
              <a:spcBef>
                <a:spcPct val="0"/>
              </a:spcBef>
            </a:pPr>
            <a:endParaRPr lang="en-US" smtClean="0">
              <a:latin typeface="Times New Roman" charset="0"/>
            </a:endParaRPr>
          </a:p>
          <a:p>
            <a:pPr eaLnBrk="1" hangingPunct="1">
              <a:spcBef>
                <a:spcPct val="0"/>
              </a:spcBef>
            </a:pPr>
            <a:r>
              <a:rPr lang="en-US" smtClean="0">
                <a:latin typeface="Times New Roman" charset="0"/>
              </a:rPr>
              <a:t>Source for GDP data:  Bureau of Economic Analysis, U.S. Department of Commerce</a:t>
            </a:r>
          </a:p>
          <a:p>
            <a:pPr eaLnBrk="1" hangingPunct="1">
              <a:spcBef>
                <a:spcPct val="0"/>
              </a:spcBef>
            </a:pPr>
            <a:r>
              <a:rPr lang="en-US" smtClean="0">
                <a:latin typeface="Times New Roman" charset="0"/>
              </a:rPr>
              <a:t>http://www.bea.doc.gov/bea/dn/home/gdp.htm</a:t>
            </a:r>
          </a:p>
          <a:p>
            <a:pPr eaLnBrk="1" hangingPunct="1">
              <a:spcBef>
                <a:spcPct val="0"/>
              </a:spcBef>
            </a:pPr>
            <a:endParaRPr lang="en-US" smtClean="0">
              <a:latin typeface="Times New Roman" charset="0"/>
            </a:endParaRPr>
          </a:p>
          <a:p>
            <a:pPr eaLnBrk="1" hangingPunct="1">
              <a:spcBef>
                <a:spcPct val="0"/>
              </a:spcBef>
            </a:pPr>
            <a:r>
              <a:rPr lang="en-US" smtClean="0">
                <a:latin typeface="Times New Roman" charset="0"/>
              </a:rPr>
              <a:t>Source for data on government outlays:  Economic Report of the President, 2005 edition, Table B-78.  http://www.gpoaccess.gov/eop/</a:t>
            </a:r>
          </a:p>
        </p:txBody>
      </p:sp>
    </p:spTree>
    <p:extLst>
      <p:ext uri="{BB962C8B-B14F-4D97-AF65-F5344CB8AC3E}">
        <p14:creationId xmlns:p14="http://schemas.microsoft.com/office/powerpoint/2010/main" val="111913014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B4E6AE-0E03-49FE-8140-8B34C2183DBB}" type="slidenum">
              <a:rPr lang="en-US">
                <a:solidFill>
                  <a:srgbClr val="000000"/>
                </a:solidFill>
              </a:rPr>
              <a:pPr fontAlgn="base">
                <a:spcBef>
                  <a:spcPct val="0"/>
                </a:spcBef>
                <a:spcAft>
                  <a:spcPct val="0"/>
                </a:spcAft>
                <a:defRPr/>
              </a:pPr>
              <a:t>46</a:t>
            </a:fld>
            <a:endParaRPr lang="en-US">
              <a:solidFill>
                <a:srgbClr val="000000"/>
              </a:solidFill>
            </a:endParaRPr>
          </a:p>
        </p:txBody>
      </p:sp>
      <p:sp>
        <p:nvSpPr>
          <p:cNvPr id="1024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422387024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E25791-B7D7-47E6-960A-DF7AA8985871}" type="slidenum">
              <a:rPr lang="en-US">
                <a:solidFill>
                  <a:srgbClr val="000000"/>
                </a:solidFill>
              </a:rPr>
              <a:pPr fontAlgn="base">
                <a:spcBef>
                  <a:spcPct val="0"/>
                </a:spcBef>
                <a:spcAft>
                  <a:spcPct val="0"/>
                </a:spcAft>
                <a:defRPr/>
              </a:pPr>
              <a:t>47</a:t>
            </a:fld>
            <a:endParaRPr lang="en-US">
              <a:solidFill>
                <a:srgbClr val="000000"/>
              </a:solidFill>
            </a:endParaRPr>
          </a:p>
        </p:txBody>
      </p:sp>
      <p:sp>
        <p:nvSpPr>
          <p:cNvPr id="1044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44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Times New Roman" charset="0"/>
              </a:rPr>
              <a:t>The boom in Canada increases the incomes of Canadian consumers.  In turn, their spending rises.  Some of their spending is on products from the U.S., so their spending increase causes U.S. exports to rise.  </a:t>
            </a:r>
          </a:p>
          <a:p>
            <a:pPr eaLnBrk="1" hangingPunct="1">
              <a:spcBef>
                <a:spcPct val="0"/>
              </a:spcBef>
            </a:pPr>
            <a:endParaRPr lang="en-US" smtClean="0">
              <a:latin typeface="Times New Roman" charset="0"/>
            </a:endParaRPr>
          </a:p>
          <a:p>
            <a:pPr eaLnBrk="1" hangingPunct="1">
              <a:spcBef>
                <a:spcPct val="0"/>
              </a:spcBef>
            </a:pPr>
            <a:r>
              <a:rPr lang="en-US" smtClean="0">
                <a:latin typeface="Times New Roman" charset="0"/>
              </a:rPr>
              <a:t>This shifts the U.S. AD curve to the right.  The new short-run equilibrium is at point B, where P and Y are higher, and hence unemployment is lower.  </a:t>
            </a:r>
          </a:p>
          <a:p>
            <a:pPr eaLnBrk="1" hangingPunct="1">
              <a:spcBef>
                <a:spcPct val="0"/>
              </a:spcBef>
            </a:pPr>
            <a:endParaRPr lang="en-US" smtClean="0">
              <a:latin typeface="Times New Roman" charset="0"/>
            </a:endParaRPr>
          </a:p>
          <a:p>
            <a:pPr eaLnBrk="1" hangingPunct="1">
              <a:spcBef>
                <a:spcPct val="0"/>
              </a:spcBef>
            </a:pPr>
            <a:r>
              <a:rPr lang="en-US" smtClean="0">
                <a:latin typeface="Times New Roman" charset="0"/>
              </a:rPr>
              <a:t>At B, P &gt; P</a:t>
            </a:r>
            <a:r>
              <a:rPr lang="en-US" baseline="-25000" smtClean="0">
                <a:latin typeface="Times New Roman" charset="0"/>
              </a:rPr>
              <a:t>E</a:t>
            </a:r>
            <a:r>
              <a:rPr lang="en-US" smtClean="0">
                <a:latin typeface="Times New Roman" charset="0"/>
              </a:rPr>
              <a:t>.  Over time, P</a:t>
            </a:r>
            <a:r>
              <a:rPr lang="en-US" baseline="-25000" smtClean="0">
                <a:latin typeface="Times New Roman" charset="0"/>
              </a:rPr>
              <a:t>E</a:t>
            </a:r>
            <a:r>
              <a:rPr lang="en-US" smtClean="0">
                <a:latin typeface="Times New Roman" charset="0"/>
              </a:rPr>
              <a:t> rises, wages rise, and sticky prices become flexible and rise.  The SRAS curve moves leftward.  </a:t>
            </a:r>
          </a:p>
          <a:p>
            <a:pPr eaLnBrk="1" hangingPunct="1">
              <a:spcBef>
                <a:spcPct val="0"/>
              </a:spcBef>
            </a:pPr>
            <a:endParaRPr lang="en-US" smtClean="0">
              <a:latin typeface="Times New Roman" charset="0"/>
            </a:endParaRPr>
          </a:p>
          <a:p>
            <a:pPr eaLnBrk="1" hangingPunct="1">
              <a:spcBef>
                <a:spcPct val="0"/>
              </a:spcBef>
            </a:pPr>
            <a:r>
              <a:rPr lang="en-US" smtClean="0">
                <a:latin typeface="Times New Roman" charset="0"/>
              </a:rPr>
              <a:t>This process continues until the economy arrives at point C, where GDP and unemployment are back at their natural rates and expectations about P have caught up to reality.</a:t>
            </a:r>
          </a:p>
        </p:txBody>
      </p:sp>
    </p:spTree>
    <p:extLst>
      <p:ext uri="{BB962C8B-B14F-4D97-AF65-F5344CB8AC3E}">
        <p14:creationId xmlns:p14="http://schemas.microsoft.com/office/powerpoint/2010/main" val="173190765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p:cNvSpPr>
          <p:nvPr>
            <p:ph type="sldImg"/>
          </p:nvPr>
        </p:nvSpPr>
        <p:spPr bwMode="auto">
          <a:noFill/>
          <a:ln>
            <a:solidFill>
              <a:srgbClr val="000000"/>
            </a:solidFill>
            <a:miter lim="800000"/>
            <a:headEnd/>
            <a:tailEnd/>
          </a:ln>
        </p:spPr>
      </p:sp>
      <p:sp>
        <p:nvSpPr>
          <p:cNvPr id="1064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
        <p:nvSpPr>
          <p:cNvPr id="1085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D9E9DB-635C-4558-BFE1-2B44DF51EDD7}" type="slidenum">
              <a:rPr lang="en-US"/>
              <a:pPr fontAlgn="base">
                <a:spcBef>
                  <a:spcPct val="0"/>
                </a:spcBef>
                <a:spcAft>
                  <a:spcPct val="0"/>
                </a:spcAft>
                <a:defRPr/>
              </a:pPr>
              <a:t>48</a:t>
            </a:fld>
            <a:endParaRPr lang="en-US"/>
          </a:p>
        </p:txBody>
      </p:sp>
    </p:spTree>
    <p:extLst>
      <p:ext uri="{BB962C8B-B14F-4D97-AF65-F5344CB8AC3E}">
        <p14:creationId xmlns:p14="http://schemas.microsoft.com/office/powerpoint/2010/main" val="3194929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2E4BA08-2F3E-462F-8B75-7C58902F3D6A}" type="slidenum">
              <a:rPr lang="en-US">
                <a:solidFill>
                  <a:srgbClr val="000000"/>
                </a:solidFill>
                <a:latin typeface="Arial" charset="0"/>
                <a:ea typeface="ＭＳ Ｐゴシック" charset="-128"/>
                <a:cs typeface="ＭＳ Ｐゴシック" charset="-128"/>
              </a:rPr>
              <a:pPr fontAlgn="base">
                <a:spcBef>
                  <a:spcPct val="0"/>
                </a:spcBef>
                <a:spcAft>
                  <a:spcPct val="0"/>
                </a:spcAft>
              </a:pPr>
              <a:t>4</a:t>
            </a:fld>
            <a:endParaRPr lang="en-US">
              <a:solidFill>
                <a:srgbClr val="000000"/>
              </a:solidFill>
              <a:latin typeface="Arial" charset="0"/>
              <a:ea typeface="ＭＳ Ｐゴシック" charset="-128"/>
              <a:cs typeface="ＭＳ Ｐゴシック" charset="-128"/>
            </a:endParaRPr>
          </a:p>
        </p:txBody>
      </p:sp>
      <p:sp>
        <p:nvSpPr>
          <p:cNvPr id="163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CADED2F4-5AE3-48AC-8236-418D4D7944D7}" type="slidenum">
              <a:rPr lang="en-US" sz="1200">
                <a:solidFill>
                  <a:srgbClr val="000000"/>
                </a:solidFill>
                <a:ea typeface="Arial" charset="0"/>
                <a:cs typeface="Arial" charset="0"/>
              </a:rPr>
              <a:pPr algn="r"/>
              <a:t>4</a:t>
            </a:fld>
            <a:endParaRPr lang="en-US" sz="1200">
              <a:solidFill>
                <a:srgbClr val="000000"/>
              </a:solidFill>
              <a:ea typeface="Arial" charset="0"/>
              <a:cs typeface="Arial" charset="0"/>
            </a:endParaRPr>
          </a:p>
        </p:txBody>
      </p:sp>
      <p:sp>
        <p:nvSpPr>
          <p:cNvPr id="16387"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16388"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39026218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Slide Image Placeholder 1"/>
          <p:cNvSpPr>
            <a:spLocks noGrp="1" noRot="1" noChangeAspect="1"/>
          </p:cNvSpPr>
          <p:nvPr>
            <p:ph type="sldImg"/>
          </p:nvPr>
        </p:nvSpPr>
        <p:spPr bwMode="auto">
          <a:noFill/>
          <a:ln>
            <a:solidFill>
              <a:srgbClr val="000000"/>
            </a:solidFill>
            <a:miter lim="800000"/>
            <a:headEnd/>
            <a:tailEnd/>
          </a:ln>
        </p:spPr>
      </p:sp>
      <p:sp>
        <p:nvSpPr>
          <p:cNvPr id="1085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Times New Roman" charset="0"/>
              </a:rPr>
              <a:t>Data:  The Case-Shiller 20-city composite index, seasonally adjusted, monthly</a:t>
            </a:r>
          </a:p>
          <a:p>
            <a:pPr eaLnBrk="1" hangingPunct="1">
              <a:spcBef>
                <a:spcPct val="0"/>
              </a:spcBef>
            </a:pPr>
            <a:endParaRPr lang="en-US" smtClean="0">
              <a:latin typeface="Times New Roman" charset="0"/>
            </a:endParaRPr>
          </a:p>
          <a:p>
            <a:pPr eaLnBrk="1" hangingPunct="1">
              <a:spcBef>
                <a:spcPct val="0"/>
              </a:spcBef>
            </a:pPr>
            <a:r>
              <a:rPr lang="en-US" smtClean="0">
                <a:latin typeface="Times New Roman" charset="0"/>
              </a:rPr>
              <a:t>Source:  http://www.standardandpoors.com/indices/sp-case-shiller-home-price-indices/en/us/?indexId=spusa-cashpidff--p-us----</a:t>
            </a:r>
          </a:p>
          <a:p>
            <a:pPr eaLnBrk="1" hangingPunct="1">
              <a:spcBef>
                <a:spcPct val="0"/>
              </a:spcBef>
            </a:pPr>
            <a:endParaRPr lang="en-US" smtClean="0">
              <a:latin typeface="Times New Roman" charset="0"/>
            </a:endParaRPr>
          </a:p>
          <a:p>
            <a:pPr eaLnBrk="1" hangingPunct="1">
              <a:spcBef>
                <a:spcPct val="0"/>
              </a:spcBef>
            </a:pPr>
            <a:r>
              <a:rPr lang="en-US" smtClean="0">
                <a:latin typeface="Times New Roman" charset="0"/>
              </a:rPr>
              <a:t>The cities in this index have, on average, more extreme price movement than the country as a whole.  </a:t>
            </a:r>
          </a:p>
          <a:p>
            <a:pPr eaLnBrk="1" hangingPunct="1">
              <a:spcBef>
                <a:spcPct val="0"/>
              </a:spcBef>
            </a:pPr>
            <a:endParaRPr lang="en-US" smtClean="0">
              <a:latin typeface="Times New Roman" charset="0"/>
            </a:endParaRPr>
          </a:p>
          <a:p>
            <a:pPr eaLnBrk="1" hangingPunct="1">
              <a:spcBef>
                <a:spcPct val="0"/>
              </a:spcBef>
            </a:pPr>
            <a:r>
              <a:rPr lang="en-US" smtClean="0">
                <a:latin typeface="Times New Roman" charset="0"/>
              </a:rPr>
              <a:t>For an excellent (though very conservative) discussion of these issues, see </a:t>
            </a:r>
            <a:r>
              <a:rPr lang="en-US" i="1" smtClean="0">
                <a:latin typeface="Times New Roman" charset="0"/>
              </a:rPr>
              <a:t>The Housing Boom and Bust</a:t>
            </a:r>
            <a:r>
              <a:rPr lang="en-US" smtClean="0">
                <a:latin typeface="Times New Roman" charset="0"/>
              </a:rPr>
              <a:t> (revised and updated edition) by Thomas Sowell.  </a:t>
            </a:r>
          </a:p>
        </p:txBody>
      </p:sp>
      <p:sp>
        <p:nvSpPr>
          <p:cNvPr id="1105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D4EEDFE-C0A5-4D7A-8761-C7B22EC2B851}" type="slidenum">
              <a:rPr lang="en-US"/>
              <a:pPr fontAlgn="base">
                <a:spcBef>
                  <a:spcPct val="0"/>
                </a:spcBef>
                <a:spcAft>
                  <a:spcPct val="0"/>
                </a:spcAft>
                <a:defRPr/>
              </a:pPr>
              <a:t>49</a:t>
            </a:fld>
            <a:endParaRPr lang="en-US"/>
          </a:p>
        </p:txBody>
      </p:sp>
    </p:spTree>
    <p:extLst>
      <p:ext uri="{BB962C8B-B14F-4D97-AF65-F5344CB8AC3E}">
        <p14:creationId xmlns:p14="http://schemas.microsoft.com/office/powerpoint/2010/main" val="85103705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Slide Image Placeholder 1"/>
          <p:cNvSpPr>
            <a:spLocks noGrp="1" noRot="1" noChangeAspect="1"/>
          </p:cNvSpPr>
          <p:nvPr>
            <p:ph type="sldImg"/>
          </p:nvPr>
        </p:nvSpPr>
        <p:spPr bwMode="auto">
          <a:noFill/>
          <a:ln>
            <a:solidFill>
              <a:srgbClr val="000000"/>
            </a:solidFill>
            <a:miter lim="800000"/>
            <a:headEnd/>
            <a:tailEnd/>
          </a:ln>
        </p:spPr>
      </p:sp>
      <p:sp>
        <p:nvSpPr>
          <p:cNvPr id="1116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Times New Roman" charset="0"/>
              </a:rPr>
              <a:t>Source of construction and overall unemployment rates:</a:t>
            </a:r>
          </a:p>
          <a:p>
            <a:pPr eaLnBrk="1" hangingPunct="1">
              <a:spcBef>
                <a:spcPct val="0"/>
              </a:spcBef>
            </a:pPr>
            <a:r>
              <a:rPr lang="en-US" smtClean="0">
                <a:latin typeface="Times New Roman" charset="0"/>
              </a:rPr>
              <a:t>BLS.gov, “Characteristics of the Unemployed”</a:t>
            </a:r>
          </a:p>
          <a:p>
            <a:pPr eaLnBrk="1" hangingPunct="1">
              <a:spcBef>
                <a:spcPct val="0"/>
              </a:spcBef>
            </a:pPr>
            <a:r>
              <a:rPr lang="en-US" smtClean="0">
                <a:latin typeface="Times New Roman" charset="0"/>
              </a:rPr>
              <a:t>ftp://ftp.bls.gov/pub/special.requests/lf/aat26.txt</a:t>
            </a:r>
          </a:p>
        </p:txBody>
      </p:sp>
      <p:sp>
        <p:nvSpPr>
          <p:cNvPr id="1136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9F5869D-CE69-4323-9681-0ED6567C2789}" type="slidenum">
              <a:rPr lang="en-US"/>
              <a:pPr fontAlgn="base">
                <a:spcBef>
                  <a:spcPct val="0"/>
                </a:spcBef>
                <a:spcAft>
                  <a:spcPct val="0"/>
                </a:spcAft>
                <a:defRPr/>
              </a:pPr>
              <a:t>51</a:t>
            </a:fld>
            <a:endParaRPr lang="en-US"/>
          </a:p>
        </p:txBody>
      </p:sp>
    </p:spTree>
    <p:extLst>
      <p:ext uri="{BB962C8B-B14F-4D97-AF65-F5344CB8AC3E}">
        <p14:creationId xmlns:p14="http://schemas.microsoft.com/office/powerpoint/2010/main" val="390672203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Image Placeholder 1"/>
          <p:cNvSpPr>
            <a:spLocks noGrp="1" noRot="1" noChangeAspect="1"/>
          </p:cNvSpPr>
          <p:nvPr>
            <p:ph type="sldImg"/>
          </p:nvPr>
        </p:nvSpPr>
        <p:spPr bwMode="auto">
          <a:noFill/>
          <a:ln>
            <a:solidFill>
              <a:srgbClr val="000000"/>
            </a:solidFill>
            <a:miter lim="800000"/>
            <a:headEnd/>
            <a:tailEnd/>
          </a:ln>
        </p:spPr>
      </p:sp>
      <p:sp>
        <p:nvSpPr>
          <p:cNvPr id="1136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
        <p:nvSpPr>
          <p:cNvPr id="1157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0817BBA-29AE-4528-97BF-14EE63529088}" type="slidenum">
              <a:rPr lang="en-US"/>
              <a:pPr fontAlgn="base">
                <a:spcBef>
                  <a:spcPct val="0"/>
                </a:spcBef>
                <a:spcAft>
                  <a:spcPct val="0"/>
                </a:spcAft>
                <a:defRPr/>
              </a:pPr>
              <a:t>52</a:t>
            </a:fld>
            <a:endParaRPr lang="en-US"/>
          </a:p>
        </p:txBody>
      </p:sp>
    </p:spTree>
    <p:extLst>
      <p:ext uri="{BB962C8B-B14F-4D97-AF65-F5344CB8AC3E}">
        <p14:creationId xmlns:p14="http://schemas.microsoft.com/office/powerpoint/2010/main" val="382584607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Slide Image Placeholder 1"/>
          <p:cNvSpPr>
            <a:spLocks noGrp="1" noRot="1" noChangeAspect="1"/>
          </p:cNvSpPr>
          <p:nvPr>
            <p:ph type="sldImg"/>
          </p:nvPr>
        </p:nvSpPr>
        <p:spPr bwMode="auto">
          <a:noFill/>
          <a:ln>
            <a:solidFill>
              <a:srgbClr val="000000"/>
            </a:solidFill>
            <a:miter lim="800000"/>
            <a:headEnd/>
            <a:tailEnd/>
          </a:ln>
        </p:spPr>
      </p:sp>
      <p:sp>
        <p:nvSpPr>
          <p:cNvPr id="1157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
        <p:nvSpPr>
          <p:cNvPr id="1177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3E5E51-0497-4737-8F90-F07E335E4B34}" type="slidenum">
              <a:rPr lang="en-US"/>
              <a:pPr fontAlgn="base">
                <a:spcBef>
                  <a:spcPct val="0"/>
                </a:spcBef>
                <a:spcAft>
                  <a:spcPct val="0"/>
                </a:spcAft>
                <a:defRPr/>
              </a:pPr>
              <a:t>53</a:t>
            </a:fld>
            <a:endParaRPr lang="en-US"/>
          </a:p>
        </p:txBody>
      </p:sp>
    </p:spTree>
    <p:extLst>
      <p:ext uri="{BB962C8B-B14F-4D97-AF65-F5344CB8AC3E}">
        <p14:creationId xmlns:p14="http://schemas.microsoft.com/office/powerpoint/2010/main" val="424624125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40CAC58-237B-4D17-ABA8-5ECDDE26D276}" type="slidenum">
              <a:rPr lang="en-US">
                <a:latin typeface="Arial" charset="0"/>
                <a:ea typeface="ＭＳ Ｐゴシック" charset="-128"/>
                <a:cs typeface="ＭＳ Ｐゴシック" charset="-128"/>
              </a:rPr>
              <a:pPr fontAlgn="base">
                <a:spcBef>
                  <a:spcPct val="0"/>
                </a:spcBef>
                <a:spcAft>
                  <a:spcPct val="0"/>
                </a:spcAft>
              </a:pPr>
              <a:t>54</a:t>
            </a:fld>
            <a:endParaRPr lang="en-US">
              <a:latin typeface="Arial" charset="0"/>
              <a:ea typeface="ＭＳ Ｐゴシック" charset="-128"/>
              <a:cs typeface="ＭＳ Ｐゴシック" charset="-128"/>
            </a:endParaRPr>
          </a:p>
        </p:txBody>
      </p:sp>
      <p:sp>
        <p:nvSpPr>
          <p:cNvPr id="11776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E0D05941-371D-4F28-8D5B-E1E4CC468572}" type="slidenum">
              <a:rPr lang="en-US" sz="1200">
                <a:ea typeface="Arial" charset="0"/>
                <a:cs typeface="Arial" charset="0"/>
              </a:rPr>
              <a:pPr algn="r"/>
              <a:t>54</a:t>
            </a:fld>
            <a:endParaRPr lang="en-US" sz="1200">
              <a:ea typeface="Arial" charset="0"/>
              <a:cs typeface="Arial" charset="0"/>
            </a:endParaRPr>
          </a:p>
        </p:txBody>
      </p:sp>
      <p:sp>
        <p:nvSpPr>
          <p:cNvPr id="117763"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117764"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r>
              <a:rPr lang="en-US" smtClean="0">
                <a:latin typeface="Times New Roman" charset="0"/>
              </a:rPr>
              <a:t>An increase in oil prices might also affect LRAS.  For simplicity, and to be consistent with the textbook, we assume it only affects the SRAS curve.  </a:t>
            </a:r>
          </a:p>
          <a:p>
            <a:pPr eaLnBrk="1" hangingPunct="1">
              <a:spcBef>
                <a:spcPct val="0"/>
              </a:spcBef>
            </a:pPr>
            <a:endParaRPr lang="en-US" smtClean="0">
              <a:latin typeface="Times New Roman" charset="0"/>
            </a:endParaRPr>
          </a:p>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371554401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CE1C852-A557-4AA0-951D-373F7677975D}" type="slidenum">
              <a:rPr lang="en-US">
                <a:latin typeface="Arial" charset="0"/>
                <a:ea typeface="ＭＳ Ｐゴシック" charset="-128"/>
                <a:cs typeface="ＭＳ Ｐゴシック" charset="-128"/>
              </a:rPr>
              <a:pPr fontAlgn="base">
                <a:spcBef>
                  <a:spcPct val="0"/>
                </a:spcBef>
                <a:spcAft>
                  <a:spcPct val="0"/>
                </a:spcAft>
              </a:pPr>
              <a:t>55</a:t>
            </a:fld>
            <a:endParaRPr lang="en-US">
              <a:latin typeface="Arial" charset="0"/>
              <a:ea typeface="ＭＳ Ｐゴシック" charset="-128"/>
              <a:cs typeface="ＭＳ Ｐゴシック" charset="-128"/>
            </a:endParaRPr>
          </a:p>
        </p:txBody>
      </p:sp>
      <p:sp>
        <p:nvSpPr>
          <p:cNvPr id="11981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4C82E7EF-349A-48CD-8195-C8198D611148}" type="slidenum">
              <a:rPr lang="en-US" sz="1200">
                <a:ea typeface="Arial" charset="0"/>
                <a:cs typeface="Arial" charset="0"/>
              </a:rPr>
              <a:pPr algn="r"/>
              <a:t>55</a:t>
            </a:fld>
            <a:endParaRPr lang="en-US" sz="1200">
              <a:ea typeface="Arial" charset="0"/>
              <a:cs typeface="Arial" charset="0"/>
            </a:endParaRPr>
          </a:p>
        </p:txBody>
      </p:sp>
      <p:sp>
        <p:nvSpPr>
          <p:cNvPr id="119811"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119812"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60730929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86AE24C-1D8B-407E-B664-B56092A8E83F}" type="slidenum">
              <a:rPr lang="en-US">
                <a:latin typeface="Arial" charset="0"/>
                <a:ea typeface="ＭＳ Ｐゴシック" charset="-128"/>
                <a:cs typeface="ＭＳ Ｐゴシック" charset="-128"/>
              </a:rPr>
              <a:pPr fontAlgn="base">
                <a:spcBef>
                  <a:spcPct val="0"/>
                </a:spcBef>
                <a:spcAft>
                  <a:spcPct val="0"/>
                </a:spcAft>
              </a:pPr>
              <a:t>56</a:t>
            </a:fld>
            <a:endParaRPr lang="en-US">
              <a:latin typeface="Arial" charset="0"/>
              <a:ea typeface="ＭＳ Ｐゴシック" charset="-128"/>
              <a:cs typeface="ＭＳ Ｐゴシック" charset="-128"/>
            </a:endParaRPr>
          </a:p>
        </p:txBody>
      </p:sp>
      <p:sp>
        <p:nvSpPr>
          <p:cNvPr id="1218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1DBCAC56-CFBB-40B5-A351-D14BF24EB0F1}" type="slidenum">
              <a:rPr lang="en-US" sz="1200">
                <a:ea typeface="Arial" charset="0"/>
                <a:cs typeface="Arial" charset="0"/>
              </a:rPr>
              <a:pPr algn="r"/>
              <a:t>56</a:t>
            </a:fld>
            <a:endParaRPr lang="en-US" sz="1200">
              <a:ea typeface="Arial" charset="0"/>
              <a:cs typeface="Arial" charset="0"/>
            </a:endParaRPr>
          </a:p>
        </p:txBody>
      </p:sp>
      <p:sp>
        <p:nvSpPr>
          <p:cNvPr id="121859"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121860"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308016980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D112FE-F376-430A-A8CD-6292FBE8F5F2}" type="slidenum">
              <a:rPr lang="en-US">
                <a:latin typeface="Arial" charset="0"/>
                <a:ea typeface="ＭＳ Ｐゴシック" charset="-128"/>
                <a:cs typeface="ＭＳ Ｐゴシック" charset="-128"/>
              </a:rPr>
              <a:pPr fontAlgn="base">
                <a:spcBef>
                  <a:spcPct val="0"/>
                </a:spcBef>
                <a:spcAft>
                  <a:spcPct val="0"/>
                </a:spcAft>
              </a:pPr>
              <a:t>57</a:t>
            </a:fld>
            <a:endParaRPr lang="en-US">
              <a:latin typeface="Arial" charset="0"/>
              <a:ea typeface="ＭＳ Ｐゴシック" charset="-128"/>
              <a:cs typeface="ＭＳ Ｐゴシック" charset="-128"/>
            </a:endParaRPr>
          </a:p>
        </p:txBody>
      </p:sp>
      <p:sp>
        <p:nvSpPr>
          <p:cNvPr id="1239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37195E1A-0CC4-4779-88A5-26413BD5563B}" type="slidenum">
              <a:rPr lang="en-US" sz="1200">
                <a:ea typeface="Arial" charset="0"/>
                <a:cs typeface="Arial" charset="0"/>
              </a:rPr>
              <a:pPr algn="r"/>
              <a:t>57</a:t>
            </a:fld>
            <a:endParaRPr lang="en-US" sz="1200">
              <a:ea typeface="Arial" charset="0"/>
              <a:cs typeface="Arial" charset="0"/>
            </a:endParaRPr>
          </a:p>
        </p:txBody>
      </p:sp>
      <p:sp>
        <p:nvSpPr>
          <p:cNvPr id="123907"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123908"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407472357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ABFB9D-D561-4200-AFA2-607561EA31F3}" type="slidenum">
              <a:rPr lang="en-US">
                <a:latin typeface="Arial" charset="0"/>
                <a:ea typeface="ＭＳ Ｐゴシック" charset="-128"/>
                <a:cs typeface="ＭＳ Ｐゴシック" charset="-128"/>
              </a:rPr>
              <a:pPr fontAlgn="base">
                <a:spcBef>
                  <a:spcPct val="0"/>
                </a:spcBef>
                <a:spcAft>
                  <a:spcPct val="0"/>
                </a:spcAft>
              </a:pPr>
              <a:t>58</a:t>
            </a:fld>
            <a:endParaRPr lang="en-US">
              <a:latin typeface="Arial" charset="0"/>
              <a:ea typeface="ＭＳ Ｐゴシック" charset="-128"/>
              <a:cs typeface="ＭＳ Ｐゴシック" charset="-128"/>
            </a:endParaRPr>
          </a:p>
        </p:txBody>
      </p:sp>
      <p:sp>
        <p:nvSpPr>
          <p:cNvPr id="1259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77145A98-A7B1-4332-BF6B-AD6012EDAC06}" type="slidenum">
              <a:rPr lang="en-US" sz="1200">
                <a:ea typeface="Arial" charset="0"/>
                <a:cs typeface="Arial" charset="0"/>
              </a:rPr>
              <a:pPr algn="r"/>
              <a:t>58</a:t>
            </a:fld>
            <a:endParaRPr lang="en-US" sz="1200">
              <a:ea typeface="Arial" charset="0"/>
              <a:cs typeface="Arial" charset="0"/>
            </a:endParaRPr>
          </a:p>
        </p:txBody>
      </p:sp>
      <p:sp>
        <p:nvSpPr>
          <p:cNvPr id="125955"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125956"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6452357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E22D0FB-3CA5-46B7-8A40-3E688407F1F6}" type="slidenum">
              <a:rPr lang="en-US">
                <a:solidFill>
                  <a:srgbClr val="000000"/>
                </a:solidFill>
              </a:rPr>
              <a:pPr fontAlgn="base">
                <a:spcBef>
                  <a:spcPct val="0"/>
                </a:spcBef>
                <a:spcAft>
                  <a:spcPct val="0"/>
                </a:spcAft>
                <a:defRPr/>
              </a:pPr>
              <a:t>59</a:t>
            </a:fld>
            <a:endParaRPr lang="en-US">
              <a:solidFill>
                <a:srgbClr val="000000"/>
              </a:solidFill>
            </a:endParaRPr>
          </a:p>
        </p:txBody>
      </p:sp>
      <p:sp>
        <p:nvSpPr>
          <p:cNvPr id="1280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800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134880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B497E00-E83A-45E7-BCBF-57FE37DD2A4A}" type="slidenum">
              <a:rPr lang="en-US">
                <a:solidFill>
                  <a:srgbClr val="000000"/>
                </a:solidFill>
                <a:latin typeface="Arial" charset="0"/>
                <a:ea typeface="ＭＳ Ｐゴシック" charset="-128"/>
                <a:cs typeface="ＭＳ Ｐゴシック" charset="-128"/>
              </a:rPr>
              <a:pPr fontAlgn="base">
                <a:spcBef>
                  <a:spcPct val="0"/>
                </a:spcBef>
                <a:spcAft>
                  <a:spcPct val="0"/>
                </a:spcAft>
              </a:pPr>
              <a:t>5</a:t>
            </a:fld>
            <a:endParaRPr lang="en-US">
              <a:solidFill>
                <a:srgbClr val="000000"/>
              </a:solidFill>
              <a:latin typeface="Arial" charset="0"/>
              <a:ea typeface="ＭＳ Ｐゴシック" charset="-128"/>
              <a:cs typeface="ＭＳ Ｐゴシック" charset="-128"/>
            </a:endParaRPr>
          </a:p>
        </p:txBody>
      </p:sp>
      <p:sp>
        <p:nvSpPr>
          <p:cNvPr id="184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28588B31-A862-4CED-AE57-703EAA800652}" type="slidenum">
              <a:rPr lang="en-US" sz="1200">
                <a:solidFill>
                  <a:srgbClr val="000000"/>
                </a:solidFill>
                <a:ea typeface="Arial" charset="0"/>
                <a:cs typeface="Arial" charset="0"/>
              </a:rPr>
              <a:pPr algn="r"/>
              <a:t>5</a:t>
            </a:fld>
            <a:endParaRPr lang="en-US" sz="1200">
              <a:solidFill>
                <a:srgbClr val="000000"/>
              </a:solidFill>
              <a:ea typeface="Arial" charset="0"/>
              <a:cs typeface="Arial" charset="0"/>
            </a:endParaRPr>
          </a:p>
        </p:txBody>
      </p:sp>
      <p:sp>
        <p:nvSpPr>
          <p:cNvPr id="18435"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18436"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r>
              <a:rPr lang="en-US" smtClean="0">
                <a:latin typeface="Times New Roman" charset="0"/>
              </a:rPr>
              <a:t>During each recession, the unemployment rate rises.  When firms cut back on production, they don’t need as many workers.  Similarly, during expansions, we see the unemployment rate falling—as firms increase their output, they need more workers.  </a:t>
            </a:r>
          </a:p>
          <a:p>
            <a:pPr eaLnBrk="1" hangingPunct="1">
              <a:spcBef>
                <a:spcPct val="0"/>
              </a:spcBef>
            </a:pPr>
            <a:endParaRPr lang="en-US" smtClean="0">
              <a:latin typeface="Times New Roman" charset="0"/>
            </a:endParaRPr>
          </a:p>
          <a:p>
            <a:pPr eaLnBrk="1" hangingPunct="1">
              <a:spcBef>
                <a:spcPct val="0"/>
              </a:spcBef>
            </a:pPr>
            <a:r>
              <a:rPr lang="en-US" smtClean="0">
                <a:latin typeface="Times New Roman" charset="0"/>
              </a:rPr>
              <a:t>UNITS:  Percent of labor force (seasonally adjusted)</a:t>
            </a:r>
          </a:p>
          <a:p>
            <a:pPr eaLnBrk="1" hangingPunct="1">
              <a:spcBef>
                <a:spcPct val="0"/>
              </a:spcBef>
            </a:pPr>
            <a:r>
              <a:rPr lang="en-US" smtClean="0">
                <a:latin typeface="Times New Roman" charset="0"/>
              </a:rPr>
              <a:t>ORIGINAL SOURCE:  U.S. Department of Labor, Bureau of Labor Statistics</a:t>
            </a:r>
          </a:p>
          <a:p>
            <a:pPr eaLnBrk="1" hangingPunct="1">
              <a:spcBef>
                <a:spcPct val="0"/>
              </a:spcBef>
            </a:pPr>
            <a:r>
              <a:rPr lang="en-US" smtClean="0">
                <a:latin typeface="Times New Roman" charset="0"/>
              </a:rPr>
              <a:t>WEBSITE WHERE I FOUND THIS DATA:  http://research.stlouisfed.org/fred2/    series “UNRATE”</a:t>
            </a:r>
          </a:p>
          <a:p>
            <a:pPr eaLnBrk="1" hangingPunct="1">
              <a:spcBef>
                <a:spcPct val="0"/>
              </a:spcBef>
            </a:pPr>
            <a:r>
              <a:rPr lang="en-US" smtClean="0">
                <a:latin typeface="Times New Roman" charset="0"/>
              </a:rPr>
              <a:t>Note:  The source data was monthly.  To be consistent with Figure 1c of the text, I graphed quarterly data, where each quarterly value is a simple average of the three monthly values.</a:t>
            </a:r>
          </a:p>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307152992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ADE8FE-4040-4509-B24A-39ECD6A9C293}" type="slidenum">
              <a:rPr lang="en-US">
                <a:solidFill>
                  <a:srgbClr val="000000"/>
                </a:solidFill>
              </a:rPr>
              <a:pPr fontAlgn="base">
                <a:spcBef>
                  <a:spcPct val="0"/>
                </a:spcBef>
                <a:spcAft>
                  <a:spcPct val="0"/>
                </a:spcAft>
                <a:defRPr/>
              </a:pPr>
              <a:t>60</a:t>
            </a:fld>
            <a:endParaRPr lang="en-US">
              <a:solidFill>
                <a:srgbClr val="000000"/>
              </a:solidFill>
            </a:endParaRPr>
          </a:p>
        </p:txBody>
      </p:sp>
      <p:sp>
        <p:nvSpPr>
          <p:cNvPr id="1300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00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312372555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B8D310C-50C7-4208-BEA4-0914D9271854}" type="slidenum">
              <a:rPr lang="en-US">
                <a:solidFill>
                  <a:srgbClr val="000000"/>
                </a:solidFill>
              </a:rPr>
              <a:pPr fontAlgn="base">
                <a:spcBef>
                  <a:spcPct val="0"/>
                </a:spcBef>
                <a:spcAft>
                  <a:spcPct val="0"/>
                </a:spcAft>
                <a:defRPr/>
              </a:pPr>
              <a:t>61</a:t>
            </a:fld>
            <a:endParaRPr lang="en-US">
              <a:solidFill>
                <a:srgbClr val="000000"/>
              </a:solidFill>
            </a:endParaRPr>
          </a:p>
        </p:txBody>
      </p:sp>
      <p:sp>
        <p:nvSpPr>
          <p:cNvPr id="1320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20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30881253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351FA8-4F91-438C-9A0A-DDBD43062C2A}" type="slidenum">
              <a:rPr lang="en-US">
                <a:solidFill>
                  <a:srgbClr val="000000"/>
                </a:solidFill>
              </a:rPr>
              <a:pPr fontAlgn="base">
                <a:spcBef>
                  <a:spcPct val="0"/>
                </a:spcBef>
                <a:spcAft>
                  <a:spcPct val="0"/>
                </a:spcAft>
                <a:defRPr/>
              </a:pPr>
              <a:t>62</a:t>
            </a:fld>
            <a:endParaRPr lang="en-US">
              <a:solidFill>
                <a:srgbClr val="000000"/>
              </a:solidFill>
            </a:endParaRPr>
          </a:p>
        </p:txBody>
      </p:sp>
      <p:sp>
        <p:nvSpPr>
          <p:cNvPr id="1341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41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40214677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14D8DAE-2837-4036-8464-F27EE7CA74CC}" type="slidenum">
              <a:rPr lang="en-US">
                <a:solidFill>
                  <a:srgbClr val="000000"/>
                </a:solidFill>
              </a:rPr>
              <a:pPr fontAlgn="base">
                <a:spcBef>
                  <a:spcPct val="0"/>
                </a:spcBef>
                <a:spcAft>
                  <a:spcPct val="0"/>
                </a:spcAft>
                <a:defRPr/>
              </a:pPr>
              <a:t>63</a:t>
            </a:fld>
            <a:endParaRPr lang="en-US">
              <a:solidFill>
                <a:srgbClr val="000000"/>
              </a:solidFill>
            </a:endParaRPr>
          </a:p>
        </p:txBody>
      </p:sp>
      <p:sp>
        <p:nvSpPr>
          <p:cNvPr id="1361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61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4113928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DF377BA-557D-403E-AF43-74EC83376E54}" type="slidenum">
              <a:rPr lang="en-US">
                <a:latin typeface="Arial" charset="0"/>
                <a:ea typeface="ＭＳ Ｐゴシック" charset="-128"/>
                <a:cs typeface="ＭＳ Ｐゴシック" charset="-128"/>
              </a:rPr>
              <a:pPr fontAlgn="base">
                <a:spcBef>
                  <a:spcPct val="0"/>
                </a:spcBef>
                <a:spcAft>
                  <a:spcPct val="0"/>
                </a:spcAft>
              </a:pPr>
              <a:t>6</a:t>
            </a:fld>
            <a:endParaRPr lang="en-US">
              <a:latin typeface="Arial" charset="0"/>
              <a:ea typeface="ＭＳ Ｐゴシック" charset="-128"/>
              <a:cs typeface="ＭＳ Ｐゴシック" charset="-128"/>
            </a:endParaRPr>
          </a:p>
        </p:txBody>
      </p:sp>
      <p:sp>
        <p:nvSpPr>
          <p:cNvPr id="2048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37E3F017-53F9-4BDD-A253-B618D173AAFF}" type="slidenum">
              <a:rPr lang="en-US" sz="1200">
                <a:ea typeface="Arial" charset="0"/>
                <a:cs typeface="Arial" charset="0"/>
              </a:rPr>
              <a:pPr algn="r"/>
              <a:t>6</a:t>
            </a:fld>
            <a:endParaRPr lang="en-US" sz="1200">
              <a:ea typeface="Arial" charset="0"/>
              <a:cs typeface="Arial" charset="0"/>
            </a:endParaRPr>
          </a:p>
        </p:txBody>
      </p:sp>
      <p:sp>
        <p:nvSpPr>
          <p:cNvPr id="20483"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20484"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2810886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BA019A-363F-4443-B216-CC31F6D35818}" type="slidenum">
              <a:rPr lang="en-US">
                <a:latin typeface="Arial" charset="0"/>
                <a:ea typeface="ＭＳ Ｐゴシック" charset="-128"/>
                <a:cs typeface="ＭＳ Ｐゴシック" charset="-128"/>
              </a:rPr>
              <a:pPr fontAlgn="base">
                <a:spcBef>
                  <a:spcPct val="0"/>
                </a:spcBef>
                <a:spcAft>
                  <a:spcPct val="0"/>
                </a:spcAft>
              </a:pPr>
              <a:t>7</a:t>
            </a:fld>
            <a:endParaRPr lang="en-US">
              <a:latin typeface="Arial" charset="0"/>
              <a:ea typeface="ＭＳ Ｐゴシック" charset="-128"/>
              <a:cs typeface="ＭＳ Ｐゴシック" charset="-128"/>
            </a:endParaRPr>
          </a:p>
        </p:txBody>
      </p:sp>
      <p:sp>
        <p:nvSpPr>
          <p:cNvPr id="225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342B7325-2435-48F4-9A08-2C86AF1480F5}" type="slidenum">
              <a:rPr lang="en-US" sz="1200">
                <a:ea typeface="Arial" charset="0"/>
                <a:cs typeface="Arial" charset="0"/>
              </a:rPr>
              <a:pPr algn="r"/>
              <a:t>7</a:t>
            </a:fld>
            <a:endParaRPr lang="en-US" sz="1200">
              <a:ea typeface="Arial" charset="0"/>
              <a:cs typeface="Arial" charset="0"/>
            </a:endParaRPr>
          </a:p>
        </p:txBody>
      </p:sp>
      <p:sp>
        <p:nvSpPr>
          <p:cNvPr id="22531"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22532"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2281251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D8DCCF4-9D54-4F01-BFBC-2CFA5839B793}" type="slidenum">
              <a:rPr lang="en-US">
                <a:latin typeface="Arial" charset="0"/>
                <a:ea typeface="ＭＳ Ｐゴシック" charset="-128"/>
                <a:cs typeface="ＭＳ Ｐゴシック" charset="-128"/>
              </a:rPr>
              <a:pPr fontAlgn="base">
                <a:spcBef>
                  <a:spcPct val="0"/>
                </a:spcBef>
                <a:spcAft>
                  <a:spcPct val="0"/>
                </a:spcAft>
              </a:pPr>
              <a:t>8</a:t>
            </a:fld>
            <a:endParaRPr lang="en-US">
              <a:latin typeface="Arial" charset="0"/>
              <a:ea typeface="ＭＳ Ｐゴシック" charset="-128"/>
              <a:cs typeface="ＭＳ Ｐゴシック" charset="-128"/>
            </a:endParaRPr>
          </a:p>
        </p:txBody>
      </p:sp>
      <p:sp>
        <p:nvSpPr>
          <p:cNvPr id="245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9" tIns="45714" rIns="91429" bIns="45714" anchor="b">
            <a:prstTxWarp prst="textNoShape">
              <a:avLst/>
            </a:prstTxWarp>
          </a:bodyPr>
          <a:lstStyle/>
          <a:p>
            <a:pPr algn="r"/>
            <a:fld id="{CEDA0C4A-5AD3-4D57-9AB5-375954043242}" type="slidenum">
              <a:rPr lang="en-US" sz="1200">
                <a:ea typeface="Arial" charset="0"/>
                <a:cs typeface="Arial" charset="0"/>
              </a:rPr>
              <a:pPr algn="r"/>
              <a:t>8</a:t>
            </a:fld>
            <a:endParaRPr lang="en-US" sz="1200">
              <a:ea typeface="Arial" charset="0"/>
              <a:cs typeface="Arial" charset="0"/>
            </a:endParaRPr>
          </a:p>
        </p:txBody>
      </p:sp>
      <p:sp>
        <p:nvSpPr>
          <p:cNvPr id="24579" name="Rectangle 2"/>
          <p:cNvSpPr>
            <a:spLocks noGrp="1" noRot="1" noChangeAspect="1" noChangeArrowheads="1" noTextEdit="1"/>
          </p:cNvSpPr>
          <p:nvPr>
            <p:ph type="sldImg"/>
          </p:nvPr>
        </p:nvSpPr>
        <p:spPr bwMode="auto">
          <a:xfrm>
            <a:off x="1144588" y="534988"/>
            <a:ext cx="4572000" cy="3429000"/>
          </a:xfrm>
          <a:noFill/>
          <a:ln>
            <a:solidFill>
              <a:srgbClr val="000000"/>
            </a:solidFill>
            <a:miter lim="800000"/>
            <a:headEnd/>
            <a:tailEnd/>
          </a:ln>
        </p:spPr>
      </p:sp>
      <p:sp>
        <p:nvSpPr>
          <p:cNvPr id="24580" name="Rectangle 3"/>
          <p:cNvSpPr>
            <a:spLocks noGrp="1" noChangeArrowheads="1"/>
          </p:cNvSpPr>
          <p:nvPr>
            <p:ph type="body" idx="1"/>
          </p:nvPr>
        </p:nvSpPr>
        <p:spPr bwMode="auto">
          <a:xfrm>
            <a:off x="685800" y="4248150"/>
            <a:ext cx="5486400" cy="4210050"/>
          </a:xfrm>
          <a:noFill/>
        </p:spPr>
        <p:txBody>
          <a:bodyPr wrap="square" lIns="91429" tIns="45714" rIns="91429" bIns="45714"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4273744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FFF2CD"/>
        </a:solidFill>
        <a:effectLst/>
      </p:bgPr>
    </p:bg>
    <p:spTree>
      <p:nvGrpSpPr>
        <p:cNvPr id="1" name=""/>
        <p:cNvGrpSpPr/>
        <p:nvPr/>
      </p:nvGrpSpPr>
      <p:grpSpPr>
        <a:xfrm>
          <a:off x="0" y="0"/>
          <a:ext cx="0" cy="0"/>
          <a:chOff x="0" y="0"/>
          <a:chExt cx="0" cy="0"/>
        </a:xfrm>
      </p:grpSpPr>
      <p:sp>
        <p:nvSpPr>
          <p:cNvPr id="2" name="TextBox 1"/>
          <p:cNvSpPr txBox="1"/>
          <p:nvPr userDrawn="1"/>
        </p:nvSpPr>
        <p:spPr>
          <a:xfrm>
            <a:off x="152400" y="4138613"/>
            <a:ext cx="8596064" cy="2208297"/>
          </a:xfrm>
          <a:prstGeom prst="rect">
            <a:avLst/>
          </a:prstGeom>
          <a:noFill/>
        </p:spPr>
        <p:txBody>
          <a:bodyPr wrap="square">
            <a:spAutoFit/>
          </a:bodyPr>
          <a:lstStyle/>
          <a:p>
            <a:pPr fontAlgn="auto">
              <a:lnSpc>
                <a:spcPts val="5500"/>
              </a:lnSpc>
              <a:spcBef>
                <a:spcPts val="0"/>
              </a:spcBef>
              <a:spcAft>
                <a:spcPts val="0"/>
              </a:spcAft>
              <a:defRPr/>
            </a:pPr>
            <a:r>
              <a:rPr lang="en-US" sz="4800" dirty="0" smtClean="0">
                <a:solidFill>
                  <a:prstClr val="black"/>
                </a:solidFill>
                <a:latin typeface="Times New Roman" pitchFamily="18" charset="0"/>
                <a:ea typeface="+mn-ea"/>
                <a:cs typeface="Times New Roman" pitchFamily="18" charset="0"/>
              </a:rPr>
              <a:t>Chapter 34</a:t>
            </a:r>
            <a:r>
              <a:rPr lang="en-US" sz="4800" baseline="0" dirty="0" smtClean="0">
                <a:solidFill>
                  <a:prstClr val="black"/>
                </a:solidFill>
                <a:latin typeface="Times New Roman" pitchFamily="18" charset="0"/>
                <a:ea typeface="+mn-ea"/>
                <a:cs typeface="Times New Roman" pitchFamily="18" charset="0"/>
              </a:rPr>
              <a:t> – </a:t>
            </a:r>
          </a:p>
          <a:p>
            <a:pPr fontAlgn="auto">
              <a:lnSpc>
                <a:spcPts val="5500"/>
              </a:lnSpc>
              <a:spcBef>
                <a:spcPts val="0"/>
              </a:spcBef>
              <a:spcAft>
                <a:spcPts val="0"/>
              </a:spcAft>
              <a:defRPr/>
            </a:pPr>
            <a:r>
              <a:rPr lang="en-US" sz="4800" dirty="0" smtClean="0">
                <a:solidFill>
                  <a:prstClr val="black"/>
                </a:solidFill>
                <a:latin typeface="Times New Roman" pitchFamily="18" charset="0"/>
                <a:ea typeface="+mn-ea"/>
                <a:cs typeface="Times New Roman" pitchFamily="18" charset="0"/>
              </a:rPr>
              <a:t>Aggregate </a:t>
            </a:r>
            <a:r>
              <a:rPr lang="en-US" sz="4800" dirty="0">
                <a:solidFill>
                  <a:prstClr val="black"/>
                </a:solidFill>
                <a:latin typeface="Times New Roman" pitchFamily="18" charset="0"/>
                <a:ea typeface="+mn-ea"/>
                <a:cs typeface="Times New Roman" pitchFamily="18" charset="0"/>
              </a:rPr>
              <a:t>Demand and Aggregate Supply</a:t>
            </a:r>
          </a:p>
        </p:txBody>
      </p:sp>
      <p:sp>
        <p:nvSpPr>
          <p:cNvPr id="5" name="TextBox 6"/>
          <p:cNvSpPr txBox="1"/>
          <p:nvPr userDrawn="1"/>
        </p:nvSpPr>
        <p:spPr>
          <a:xfrm>
            <a:off x="13912" y="6453336"/>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6"/>
          <p:cNvSpPr txBox="1"/>
          <p:nvPr userDrawn="1"/>
        </p:nvSpPr>
        <p:spPr>
          <a:xfrm>
            <a:off x="7543800" y="6324600"/>
            <a:ext cx="1143000" cy="354013"/>
          </a:xfrm>
          <a:prstGeom prst="rect">
            <a:avLst/>
          </a:prstGeom>
          <a:noFill/>
        </p:spPr>
        <p:txBody>
          <a:bodyPr>
            <a:prstTxWarp prst="textNoShape">
              <a:avLst/>
            </a:prstTxWarp>
            <a:spAutoFit/>
          </a:bodyPr>
          <a:lstStyle/>
          <a:p>
            <a:pPr algn="r"/>
            <a:fld id="{EA1B5A0D-B6E8-4F7C-AB50-D8AFEF196325}" type="slidenum">
              <a:rPr lang="en-US" sz="1700">
                <a:solidFill>
                  <a:srgbClr val="B2B2B2"/>
                </a:solidFill>
                <a:latin typeface="Times New Roman" charset="0"/>
                <a:cs typeface="Verdana" charset="0"/>
              </a:rPr>
              <a:pPr algn="r"/>
              <a:t>‹#›</a:t>
            </a:fld>
            <a:endParaRPr lang="en-US" sz="1700">
              <a:solidFill>
                <a:srgbClr val="B2B2B2"/>
              </a:solidFill>
              <a:latin typeface="Times New Roman" charset="0"/>
              <a:cs typeface="Verdana" charset="0"/>
            </a:endParaRPr>
          </a:p>
        </p:txBody>
      </p:sp>
      <p:sp>
        <p:nvSpPr>
          <p:cNvPr id="2" name="Title 1"/>
          <p:cNvSpPr>
            <a:spLocks noGrp="1"/>
          </p:cNvSpPr>
          <p:nvPr>
            <p:ph type="title"/>
          </p:nvPr>
        </p:nvSpPr>
        <p:spPr>
          <a:xfrm>
            <a:off x="457200" y="228600"/>
            <a:ext cx="8229600" cy="914400"/>
          </a:xfrm>
        </p:spPr>
        <p:txBody>
          <a:bodyPr>
            <a:normAutofit/>
          </a:bodyPr>
          <a:lstStyle>
            <a:lvl1pPr algn="l">
              <a:defRPr sz="3400" b="1">
                <a:solidFill>
                  <a:srgbClr val="006699"/>
                </a:solidFill>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979581"/>
          </a:xfrm>
        </p:spPr>
        <p:txBody>
          <a:bodyPr/>
          <a:lstStyle>
            <a:lvl1pPr>
              <a:lnSpc>
                <a:spcPct val="105000"/>
              </a:lnSpc>
              <a:spcBef>
                <a:spcPts val="1200"/>
              </a:spcBef>
              <a:buClr>
                <a:srgbClr val="A3C167"/>
              </a:buClr>
              <a:buFont typeface="Wingdings" pitchFamily="2" charset="2"/>
              <a:buChar char="§"/>
              <a:defRPr sz="2800">
                <a:latin typeface="Arial" pitchFamily="34" charset="0"/>
                <a:cs typeface="Arial" pitchFamily="34" charset="0"/>
              </a:defRPr>
            </a:lvl1pPr>
            <a:lvl2pPr>
              <a:lnSpc>
                <a:spcPct val="105000"/>
              </a:lnSpc>
              <a:spcBef>
                <a:spcPts val="300"/>
              </a:spcBef>
              <a:buClr>
                <a:srgbClr val="CC9900"/>
              </a:buClr>
              <a:buFont typeface="Wingdings" pitchFamily="2" charset="2"/>
              <a:buChar char="§"/>
              <a:defRPr sz="2700">
                <a:latin typeface="Arial" pitchFamily="34" charset="0"/>
                <a:cs typeface="Arial" pitchFamily="34" charset="0"/>
              </a:defRPr>
            </a:lvl2pPr>
            <a:lvl3pPr>
              <a:lnSpc>
                <a:spcPct val="105000"/>
              </a:lnSpc>
              <a:spcBef>
                <a:spcPts val="300"/>
              </a:spcBef>
              <a:buClr>
                <a:schemeClr val="accent4">
                  <a:lumMod val="60000"/>
                  <a:lumOff val="40000"/>
                </a:schemeClr>
              </a:buClr>
              <a:buFont typeface="Wingdings" pitchFamily="2" charset="2"/>
              <a:buChar char="§"/>
              <a:defRPr sz="2400">
                <a:latin typeface="Arial" pitchFamily="34" charset="0"/>
                <a:cs typeface="Arial" pitchFamily="34" charset="0"/>
              </a:defRPr>
            </a:lvl3pPr>
            <a:lvl4pPr>
              <a:lnSpc>
                <a:spcPct val="105000"/>
              </a:lnSpc>
              <a:spcBef>
                <a:spcPts val="300"/>
              </a:spcBef>
              <a:defRPr>
                <a:latin typeface="Arial" pitchFamily="34" charset="0"/>
                <a:cs typeface="Arial" pitchFamily="34" charset="0"/>
              </a:defRPr>
            </a:lvl4pPr>
            <a:lvl5pPr>
              <a:lnSpc>
                <a:spcPct val="105000"/>
              </a:lnSpc>
              <a:spcBef>
                <a:spcPts val="300"/>
              </a:spcBef>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r>
              <a:rPr lang="en-US"/>
              <a:t>AGGREGATE DEMAND AND AGGREGATE SUPPLY</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fld id="{B22F58C9-B60C-4C0C-9418-950F20FE0B0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4"/>
          <p:cNvSpPr txBox="1"/>
          <p:nvPr userDrawn="1"/>
        </p:nvSpPr>
        <p:spPr>
          <a:xfrm>
            <a:off x="7543800" y="6324600"/>
            <a:ext cx="1143000" cy="354013"/>
          </a:xfrm>
          <a:prstGeom prst="rect">
            <a:avLst/>
          </a:prstGeom>
          <a:noFill/>
        </p:spPr>
        <p:txBody>
          <a:bodyPr>
            <a:prstTxWarp prst="textNoShape">
              <a:avLst/>
            </a:prstTxWarp>
            <a:spAutoFit/>
          </a:bodyPr>
          <a:lstStyle/>
          <a:p>
            <a:pPr algn="r"/>
            <a:fld id="{B2C345D1-BA8C-4825-B3FF-537FA9164A4D}" type="slidenum">
              <a:rPr lang="en-US" sz="1700">
                <a:solidFill>
                  <a:srgbClr val="B2B2B2"/>
                </a:solidFill>
                <a:latin typeface="Times New Roman" charset="0"/>
                <a:cs typeface="Verdana" charset="0"/>
              </a:rPr>
              <a:pPr algn="r"/>
              <a:t>‹#›</a:t>
            </a:fld>
            <a:endParaRPr lang="en-US" sz="1700">
              <a:solidFill>
                <a:srgbClr val="B2B2B2"/>
              </a:solidFill>
              <a:latin typeface="Times New Roman" charset="0"/>
              <a:cs typeface="Verdana"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7282" name="Title Placeholder 1"/>
          <p:cNvSpPr>
            <a:spLocks noGrp="1"/>
          </p:cNvSpPr>
          <p:nvPr>
            <p:ph type="title"/>
          </p:nvPr>
        </p:nvSpPr>
        <p:spPr bwMode="auto">
          <a:xfrm>
            <a:off x="457200" y="2286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7283" name="Text Placeholder 2"/>
          <p:cNvSpPr>
            <a:spLocks noGrp="1"/>
          </p:cNvSpPr>
          <p:nvPr>
            <p:ph type="body" idx="1"/>
          </p:nvPr>
        </p:nvSpPr>
        <p:spPr bwMode="auto">
          <a:xfrm>
            <a:off x="457200" y="1219200"/>
            <a:ext cx="8229600" cy="4991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Box 4"/>
          <p:cNvSpPr txBox="1"/>
          <p:nvPr userDrawn="1"/>
        </p:nvSpPr>
        <p:spPr>
          <a:xfrm>
            <a:off x="7543800" y="6324600"/>
            <a:ext cx="1143000" cy="354013"/>
          </a:xfrm>
          <a:prstGeom prst="rect">
            <a:avLst/>
          </a:prstGeom>
          <a:noFill/>
        </p:spPr>
        <p:txBody>
          <a:bodyPr>
            <a:prstTxWarp prst="textNoShape">
              <a:avLst/>
            </a:prstTxWarp>
            <a:spAutoFit/>
          </a:bodyPr>
          <a:lstStyle/>
          <a:p>
            <a:pPr algn="r"/>
            <a:fld id="{6B0F28A9-002D-495B-97B0-E09E6CDAE544}" type="slidenum">
              <a:rPr lang="en-US" sz="1700">
                <a:solidFill>
                  <a:srgbClr val="B2B2B2"/>
                </a:solidFill>
                <a:latin typeface="Times New Roman" charset="0"/>
                <a:cs typeface="Verdana" charset="0"/>
              </a:rPr>
              <a:pPr algn="r"/>
              <a:t>‹#›</a:t>
            </a:fld>
            <a:endParaRPr lang="en-US" sz="1700">
              <a:solidFill>
                <a:srgbClr val="B2B2B2"/>
              </a:solidFill>
              <a:latin typeface="Times New Roman" charset="0"/>
              <a:cs typeface="Verdana" charset="0"/>
            </a:endParaRPr>
          </a:p>
        </p:txBody>
      </p:sp>
      <p:sp>
        <p:nvSpPr>
          <p:cNvPr id="6" name="TextBox 6"/>
          <p:cNvSpPr txBox="1"/>
          <p:nvPr userDrawn="1"/>
        </p:nvSpPr>
        <p:spPr>
          <a:xfrm>
            <a:off x="13912" y="6453336"/>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400" b="1" kern="1200">
          <a:solidFill>
            <a:srgbClr val="006699"/>
          </a:solidFill>
          <a:latin typeface="Tahoma" pitchFamily="34" charset="0"/>
          <a:ea typeface="Tahoma" pitchFamily="34" charset="0"/>
          <a:cs typeface="Tahoma" pitchFamily="34" charset="0"/>
        </a:defRPr>
      </a:lvl1pPr>
      <a:lvl2pPr algn="l" rtl="0" eaLnBrk="0" fontAlgn="base" hangingPunct="0">
        <a:spcBef>
          <a:spcPct val="0"/>
        </a:spcBef>
        <a:spcAft>
          <a:spcPct val="0"/>
        </a:spcAft>
        <a:defRPr sz="3400" b="1">
          <a:solidFill>
            <a:srgbClr val="006699"/>
          </a:solidFill>
          <a:latin typeface="Tahoma" pitchFamily="34" charset="0"/>
          <a:ea typeface="Tahoma" charset="0"/>
          <a:cs typeface="Tahoma" pitchFamily="34" charset="0"/>
        </a:defRPr>
      </a:lvl2pPr>
      <a:lvl3pPr algn="l" rtl="0" eaLnBrk="0" fontAlgn="base" hangingPunct="0">
        <a:spcBef>
          <a:spcPct val="0"/>
        </a:spcBef>
        <a:spcAft>
          <a:spcPct val="0"/>
        </a:spcAft>
        <a:defRPr sz="3400" b="1">
          <a:solidFill>
            <a:srgbClr val="006699"/>
          </a:solidFill>
          <a:latin typeface="Tahoma" pitchFamily="34" charset="0"/>
          <a:ea typeface="Tahoma" charset="0"/>
          <a:cs typeface="Tahoma" pitchFamily="34" charset="0"/>
        </a:defRPr>
      </a:lvl3pPr>
      <a:lvl4pPr algn="l" rtl="0" eaLnBrk="0" fontAlgn="base" hangingPunct="0">
        <a:spcBef>
          <a:spcPct val="0"/>
        </a:spcBef>
        <a:spcAft>
          <a:spcPct val="0"/>
        </a:spcAft>
        <a:defRPr sz="3400" b="1">
          <a:solidFill>
            <a:srgbClr val="006699"/>
          </a:solidFill>
          <a:latin typeface="Tahoma" pitchFamily="34" charset="0"/>
          <a:ea typeface="Tahoma" charset="0"/>
          <a:cs typeface="Tahoma" pitchFamily="34" charset="0"/>
        </a:defRPr>
      </a:lvl4pPr>
      <a:lvl5pPr algn="l" rtl="0" eaLnBrk="0" fontAlgn="base" hangingPunct="0">
        <a:spcBef>
          <a:spcPct val="0"/>
        </a:spcBef>
        <a:spcAft>
          <a:spcPct val="0"/>
        </a:spcAft>
        <a:defRPr sz="3400" b="1">
          <a:solidFill>
            <a:srgbClr val="006699"/>
          </a:solidFill>
          <a:latin typeface="Tahoma" pitchFamily="34" charset="0"/>
          <a:ea typeface="Tahoma" charset="0"/>
          <a:cs typeface="Tahoma" pitchFamily="34" charset="0"/>
        </a:defRPr>
      </a:lvl5pPr>
      <a:lvl6pPr marL="457200" algn="l" rtl="0" fontAlgn="base">
        <a:spcBef>
          <a:spcPct val="0"/>
        </a:spcBef>
        <a:spcAft>
          <a:spcPct val="0"/>
        </a:spcAft>
        <a:defRPr sz="3400" b="1">
          <a:solidFill>
            <a:srgbClr val="006699"/>
          </a:solidFill>
          <a:latin typeface="Tahoma" pitchFamily="34" charset="0"/>
          <a:cs typeface="Tahoma" pitchFamily="34" charset="0"/>
        </a:defRPr>
      </a:lvl6pPr>
      <a:lvl7pPr marL="914400" algn="l" rtl="0" fontAlgn="base">
        <a:spcBef>
          <a:spcPct val="0"/>
        </a:spcBef>
        <a:spcAft>
          <a:spcPct val="0"/>
        </a:spcAft>
        <a:defRPr sz="3400" b="1">
          <a:solidFill>
            <a:srgbClr val="006699"/>
          </a:solidFill>
          <a:latin typeface="Tahoma" pitchFamily="34" charset="0"/>
          <a:cs typeface="Tahoma" pitchFamily="34" charset="0"/>
        </a:defRPr>
      </a:lvl7pPr>
      <a:lvl8pPr marL="1371600" algn="l" rtl="0" fontAlgn="base">
        <a:spcBef>
          <a:spcPct val="0"/>
        </a:spcBef>
        <a:spcAft>
          <a:spcPct val="0"/>
        </a:spcAft>
        <a:defRPr sz="3400" b="1">
          <a:solidFill>
            <a:srgbClr val="006699"/>
          </a:solidFill>
          <a:latin typeface="Tahoma" pitchFamily="34" charset="0"/>
          <a:cs typeface="Tahoma" pitchFamily="34" charset="0"/>
        </a:defRPr>
      </a:lvl8pPr>
      <a:lvl9pPr marL="1828800" algn="l" rtl="0" fontAlgn="base">
        <a:spcBef>
          <a:spcPct val="0"/>
        </a:spcBef>
        <a:spcAft>
          <a:spcPct val="0"/>
        </a:spcAft>
        <a:defRPr sz="3400" b="1">
          <a:solidFill>
            <a:srgbClr val="006699"/>
          </a:solidFill>
          <a:latin typeface="Tahoma" pitchFamily="34" charset="0"/>
          <a:cs typeface="Tahoma" pitchFamily="34" charset="0"/>
        </a:defRPr>
      </a:lvl9pPr>
    </p:titleStyle>
    <p:bodyStyle>
      <a:lvl1pPr marL="342900" indent="-342900" algn="l" rtl="0" eaLnBrk="0" fontAlgn="base" hangingPunct="0">
        <a:lnSpc>
          <a:spcPct val="105000"/>
        </a:lnSpc>
        <a:spcBef>
          <a:spcPts val="1200"/>
        </a:spcBef>
        <a:spcAft>
          <a:spcPct val="0"/>
        </a:spcAft>
        <a:buClr>
          <a:srgbClr val="A3C167"/>
        </a:buClr>
        <a:buFont typeface="Wingdings" charset="2"/>
        <a:buChar char="§"/>
        <a:defRPr sz="2800" kern="1200">
          <a:solidFill>
            <a:schemeClr val="tx1"/>
          </a:solidFill>
          <a:latin typeface="Arial" pitchFamily="34" charset="0"/>
          <a:ea typeface="ＭＳ Ｐゴシック" charset="-128"/>
          <a:cs typeface="ＭＳ Ｐゴシック" charset="-128"/>
        </a:defRPr>
      </a:lvl1pPr>
      <a:lvl2pPr marL="742950" indent="-285750" algn="l" rtl="0" eaLnBrk="0" fontAlgn="base" hangingPunct="0">
        <a:lnSpc>
          <a:spcPct val="105000"/>
        </a:lnSpc>
        <a:spcBef>
          <a:spcPts val="300"/>
        </a:spcBef>
        <a:spcAft>
          <a:spcPct val="0"/>
        </a:spcAft>
        <a:buClr>
          <a:srgbClr val="CC9900"/>
        </a:buClr>
        <a:buFont typeface="Wingdings" charset="2"/>
        <a:buChar char="§"/>
        <a:defRPr sz="2700" kern="1200">
          <a:solidFill>
            <a:schemeClr val="tx1"/>
          </a:solidFill>
          <a:latin typeface="Arial" pitchFamily="34" charset="0"/>
          <a:ea typeface="ＭＳ Ｐゴシック" charset="-128"/>
          <a:cs typeface="ＭＳ Ｐゴシック" charset="-128"/>
        </a:defRPr>
      </a:lvl2pPr>
      <a:lvl3pPr marL="1143000" indent="-228600" algn="l" rtl="0" eaLnBrk="0" fontAlgn="base" hangingPunct="0">
        <a:lnSpc>
          <a:spcPct val="105000"/>
        </a:lnSpc>
        <a:spcBef>
          <a:spcPts val="300"/>
        </a:spcBef>
        <a:spcAft>
          <a:spcPct val="0"/>
        </a:spcAft>
        <a:buClr>
          <a:srgbClr val="B3A2C7"/>
        </a:buClr>
        <a:buFont typeface="Wingdings" charset="2"/>
        <a:buChar char="§"/>
        <a:defRPr sz="2400" kern="1200">
          <a:solidFill>
            <a:schemeClr val="tx1"/>
          </a:solidFill>
          <a:latin typeface="Arial" pitchFamily="34" charset="0"/>
          <a:ea typeface="ＭＳ Ｐゴシック" charset="-128"/>
          <a:cs typeface="ＭＳ Ｐゴシック" charset="-128"/>
        </a:defRPr>
      </a:lvl3pPr>
      <a:lvl4pPr marL="1600200" indent="-228600" algn="l" rtl="0" eaLnBrk="0" fontAlgn="base" hangingPunct="0">
        <a:lnSpc>
          <a:spcPct val="105000"/>
        </a:lnSpc>
        <a:spcBef>
          <a:spcPts val="300"/>
        </a:spcBef>
        <a:spcAft>
          <a:spcPct val="0"/>
        </a:spcAft>
        <a:buFont typeface="Arial" charset="0"/>
        <a:buChar char="–"/>
        <a:defRPr sz="2000" kern="1200">
          <a:solidFill>
            <a:schemeClr val="tx1"/>
          </a:solidFill>
          <a:latin typeface="Arial" pitchFamily="34" charset="0"/>
          <a:ea typeface="ＭＳ Ｐゴシック" charset="-128"/>
          <a:cs typeface="ＭＳ Ｐゴシック" charset="-128"/>
        </a:defRPr>
      </a:lvl4pPr>
      <a:lvl5pPr marL="2057400" indent="-228600" algn="l" rtl="0" eaLnBrk="0" fontAlgn="base" hangingPunct="0">
        <a:lnSpc>
          <a:spcPct val="105000"/>
        </a:lnSpc>
        <a:spcBef>
          <a:spcPts val="300"/>
        </a:spcBef>
        <a:spcAft>
          <a:spcPct val="0"/>
        </a:spcAft>
        <a:buFont typeface="Arial" charset="0"/>
        <a:buChar char="»"/>
        <a:defRPr sz="2000" kern="1200">
          <a:solidFill>
            <a:schemeClr val="tx1"/>
          </a:solidFill>
          <a:latin typeface="Arial" pitchFamily="34" charset="0"/>
          <a:ea typeface="ＭＳ Ｐゴシック" charset="-128"/>
          <a:cs typeface="ＭＳ Ｐゴシック" charset="-12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hyperlink" Target="../../../../../../../../Program%20Files/TurningPoint/2003/Questions.html" TargetMode="External"/><Relationship Id="rId5" Type="http://schemas.openxmlformats.org/officeDocument/2006/relationships/image" Target="../media/image2.emf"/><Relationship Id="rId4" Type="http://schemas.openxmlformats.org/officeDocument/2006/relationships/oleObject" Target="../embeddings/oleObject1.bin"/></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hyperlink" Target="../../../../../../../../Program%20Files/TurningPoint/2003/Questions.html" TargetMode="External"/><Relationship Id="rId5" Type="http://schemas.openxmlformats.org/officeDocument/2006/relationships/image" Target="../media/image3.emf"/><Relationship Id="rId4" Type="http://schemas.openxmlformats.org/officeDocument/2006/relationships/oleObject" Target="../embeddings/oleObject2.bin"/></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55.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56.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7.xml"/><Relationship Id="rId1" Type="http://schemas.openxmlformats.org/officeDocument/2006/relationships/slideLayout" Target="../slideLayouts/slideLayout4.xml"/><Relationship Id="rId4" Type="http://schemas.openxmlformats.org/officeDocument/2006/relationships/hyperlink" Target="../../../../../../../../Program%20Files/TurningPoint/2003/Questions.html" TargetMode="External"/></Relationships>
</file>

<file path=ppt/slides/_rels/slide5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58.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2CD"/>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solidFill>
                <a:prstClr val="white"/>
              </a:solidFill>
            </a:endParaRPr>
          </a:p>
        </p:txBody>
      </p:sp>
      <p:sp>
        <p:nvSpPr>
          <p:cNvPr id="5" name="TextBox 4"/>
          <p:cNvSpPr txBox="1"/>
          <p:nvPr/>
        </p:nvSpPr>
        <p:spPr>
          <a:xfrm>
            <a:off x="152400" y="76200"/>
            <a:ext cx="8839200" cy="984885"/>
          </a:xfrm>
          <a:prstGeom prst="rect">
            <a:avLst/>
          </a:prstGeom>
          <a:noFill/>
        </p:spPr>
        <p:txBody>
          <a:bodyPr>
            <a:spAutoFit/>
          </a:bodyPr>
          <a:lstStyle/>
          <a:p>
            <a:pPr fontAlgn="auto">
              <a:spcBef>
                <a:spcPts val="0"/>
              </a:spcBef>
              <a:spcAft>
                <a:spcPts val="0"/>
              </a:spcAft>
              <a:defRPr/>
            </a:pPr>
            <a:r>
              <a:rPr lang="en-US" sz="28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N. Gregory </a:t>
            </a:r>
            <a:r>
              <a:rPr lang="en-US" sz="2800" dirty="0" err="1"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Mankiw</a:t>
            </a:r>
            <a:r>
              <a:rPr lang="en-US" sz="28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 &amp; Mohamed H. Rashwan</a:t>
            </a:r>
          </a:p>
          <a:p>
            <a:pPr fontAlgn="auto">
              <a:spcBef>
                <a:spcPts val="0"/>
              </a:spcBef>
              <a:spcAft>
                <a:spcPts val="0"/>
              </a:spcAft>
              <a:defRPr/>
            </a:pPr>
            <a:endParaRPr lang="en-US" sz="3000" dirty="0">
              <a:solidFill>
                <a:prstClr val="white"/>
              </a:solidFill>
              <a:effectLst>
                <a:outerShdw blurRad="38100" dist="38100" dir="2700000" algn="tl">
                  <a:srgbClr val="000000">
                    <a:alpha val="43137"/>
                  </a:srgbClr>
                </a:outerShdw>
              </a:effectLst>
              <a:latin typeface="Times New Roman" pitchFamily="18" charset="0"/>
              <a:ea typeface="+mn-ea"/>
              <a:cs typeface="Times New Roman" pitchFamily="18" charset="0"/>
            </a:endParaRPr>
          </a:p>
        </p:txBody>
      </p:sp>
      <p:grpSp>
        <p:nvGrpSpPr>
          <p:cNvPr id="7173" name="Group 12"/>
          <p:cNvGrpSpPr>
            <a:grpSpLocks/>
          </p:cNvGrpSpPr>
          <p:nvPr/>
        </p:nvGrpSpPr>
        <p:grpSpPr bwMode="auto">
          <a:xfrm>
            <a:off x="304800" y="1050925"/>
            <a:ext cx="6707188" cy="1514475"/>
            <a:chOff x="457200" y="2045525"/>
            <a:chExt cx="6707187" cy="1513653"/>
          </a:xfrm>
        </p:grpSpPr>
        <p:sp>
          <p:nvSpPr>
            <p:cNvPr id="6" name="TextBox 9"/>
            <p:cNvSpPr txBox="1">
              <a:spLocks noChangeArrowheads="1"/>
            </p:cNvSpPr>
            <p:nvPr/>
          </p:nvSpPr>
          <p:spPr bwMode="auto">
            <a:xfrm>
              <a:off x="457200" y="2147070"/>
              <a:ext cx="6707187" cy="1188393"/>
            </a:xfrm>
            <a:prstGeom prst="rect">
              <a:avLst/>
            </a:prstGeom>
            <a:noFill/>
            <a:ln w="9525">
              <a:noFill/>
              <a:miter lim="800000"/>
              <a:headEnd/>
              <a:tailEnd/>
            </a:ln>
          </p:spPr>
          <p:txBody>
            <a:bodyPr>
              <a:spAutoFit/>
            </a:bodyPr>
            <a:lstStyle/>
            <a:p>
              <a:pPr fontAlgn="auto">
                <a:spcBef>
                  <a:spcPts val="0"/>
                </a:spcBef>
                <a:spcAft>
                  <a:spcPts val="0"/>
                </a:spcAft>
                <a:defRPr/>
              </a:pPr>
              <a:r>
                <a:rPr lang="en-US" sz="72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E</a:t>
              </a:r>
              <a:r>
                <a:rPr lang="en-US" sz="64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conomics</a:t>
              </a:r>
            </a:p>
          </p:txBody>
        </p:sp>
        <p:sp>
          <p:nvSpPr>
            <p:cNvPr id="7178" name="TextBox 6"/>
            <p:cNvSpPr txBox="1">
              <a:spLocks noChangeArrowheads="1"/>
            </p:cNvSpPr>
            <p:nvPr/>
          </p:nvSpPr>
          <p:spPr bwMode="auto">
            <a:xfrm>
              <a:off x="1125537" y="2045525"/>
              <a:ext cx="4681538" cy="579123"/>
            </a:xfrm>
            <a:prstGeom prst="rect">
              <a:avLst/>
            </a:prstGeom>
            <a:noFill/>
            <a:ln w="9525">
              <a:noFill/>
              <a:miter lim="800000"/>
              <a:headEnd/>
              <a:tailEnd/>
            </a:ln>
          </p:spPr>
          <p:txBody>
            <a:bodyPr>
              <a:prstTxWarp prst="textNoShape">
                <a:avLst/>
              </a:prstTxWarp>
              <a:spAutoFit/>
            </a:bodyPr>
            <a:lstStyle/>
            <a:p>
              <a:r>
                <a:rPr lang="en-US" sz="3200">
                  <a:solidFill>
                    <a:srgbClr val="5F5F5F"/>
                  </a:solidFill>
                  <a:latin typeface="Times New Roman" charset="0"/>
                  <a:ea typeface="Times New Roman" charset="0"/>
                  <a:cs typeface="Times New Roman" charset="0"/>
                </a:rPr>
                <a:t>Principles of</a:t>
              </a:r>
            </a:p>
          </p:txBody>
        </p:sp>
        <p:sp>
          <p:nvSpPr>
            <p:cNvPr id="7179" name="TextBox 16"/>
            <p:cNvSpPr txBox="1">
              <a:spLocks noChangeArrowheads="1"/>
            </p:cNvSpPr>
            <p:nvPr/>
          </p:nvSpPr>
          <p:spPr bwMode="auto">
            <a:xfrm>
              <a:off x="2133600" y="3102226"/>
              <a:ext cx="2667000" cy="456952"/>
            </a:xfrm>
            <a:prstGeom prst="rect">
              <a:avLst/>
            </a:prstGeom>
            <a:noFill/>
            <a:ln w="9525">
              <a:noFill/>
              <a:miter lim="800000"/>
              <a:headEnd/>
              <a:tailEnd/>
            </a:ln>
          </p:spPr>
          <p:txBody>
            <a:bodyPr>
              <a:prstTxWarp prst="textNoShape">
                <a:avLst/>
              </a:prstTxWarp>
              <a:spAutoFit/>
            </a:bodyPr>
            <a:lstStyle/>
            <a:p>
              <a:pPr algn="r"/>
              <a:r>
                <a:rPr lang="en-US" dirty="0" smtClean="0">
                  <a:solidFill>
                    <a:srgbClr val="FF0000"/>
                  </a:solidFill>
                  <a:latin typeface="Times New Roman" charset="0"/>
                  <a:ea typeface="Times New Roman" charset="0"/>
                  <a:cs typeface="Times New Roman" charset="0"/>
                </a:rPr>
                <a:t>Arab World Edition</a:t>
              </a:r>
              <a:endParaRPr lang="en-US" dirty="0">
                <a:solidFill>
                  <a:srgbClr val="FF0000"/>
                </a:solidFill>
                <a:latin typeface="Times New Roman" charset="0"/>
                <a:ea typeface="Times New Roman" charset="0"/>
                <a:cs typeface="Times New Roman" charset="0"/>
              </a:endParaRPr>
            </a:p>
          </p:txBody>
        </p:sp>
      </p:grpSp>
      <p:pic>
        <p:nvPicPr>
          <p:cNvPr id="84993" name="Picture 1"/>
          <p:cNvPicPr>
            <a:picLocks noChangeAspect="1" noChangeArrowheads="1"/>
          </p:cNvPicPr>
          <p:nvPr/>
        </p:nvPicPr>
        <p:blipFill>
          <a:blip r:embed="rId3" cstate="print"/>
          <a:srcRect/>
          <a:stretch>
            <a:fillRect/>
          </a:stretch>
        </p:blipFill>
        <p:spPr bwMode="auto">
          <a:xfrm>
            <a:off x="251520" y="2564904"/>
            <a:ext cx="2376264" cy="1574966"/>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3"/>
          <p:cNvSpPr>
            <a:spLocks noGrp="1" noChangeArrowheads="1"/>
          </p:cNvSpPr>
          <p:nvPr>
            <p:ph type="title" idx="4294967295"/>
          </p:nvPr>
        </p:nvSpPr>
        <p:spPr>
          <a:xfrm>
            <a:off x="0" y="207963"/>
            <a:ext cx="9144000" cy="755650"/>
          </a:xfrm>
        </p:spPr>
        <p:txBody>
          <a:bodyPr rtlCol="0">
            <a:normAutofit fontScale="90000"/>
          </a:bodyPr>
          <a:lstStyle/>
          <a:p>
            <a:pPr algn="ctr" eaLnBrk="1" fontAlgn="auto" hangingPunct="1">
              <a:spcAft>
                <a:spcPts val="0"/>
              </a:spcAft>
              <a:defRPr/>
            </a:pPr>
            <a:r>
              <a:rPr lang="en-US" sz="3100" dirty="0" smtClean="0"/>
              <a:t>The Model of Aggregate Demand </a:t>
            </a:r>
            <a:br>
              <a:rPr lang="en-US" sz="3100" dirty="0" smtClean="0"/>
            </a:br>
            <a:r>
              <a:rPr lang="en-US" sz="3100" dirty="0" smtClean="0"/>
              <a:t>and Aggregate Supply</a:t>
            </a:r>
          </a:p>
        </p:txBody>
      </p:sp>
      <p:grpSp>
        <p:nvGrpSpPr>
          <p:cNvPr id="2" name="Group 5"/>
          <p:cNvGrpSpPr>
            <a:grpSpLocks/>
          </p:cNvGrpSpPr>
          <p:nvPr/>
        </p:nvGrpSpPr>
        <p:grpSpPr bwMode="auto">
          <a:xfrm>
            <a:off x="4094163" y="1179513"/>
            <a:ext cx="4422775" cy="4106862"/>
            <a:chOff x="2579" y="785"/>
            <a:chExt cx="2786" cy="2420"/>
          </a:xfrm>
        </p:grpSpPr>
        <p:grpSp>
          <p:nvGrpSpPr>
            <p:cNvPr id="25627" name="Group 6"/>
            <p:cNvGrpSpPr>
              <a:grpSpLocks/>
            </p:cNvGrpSpPr>
            <p:nvPr/>
          </p:nvGrpSpPr>
          <p:grpSpPr bwMode="auto">
            <a:xfrm>
              <a:off x="2697" y="1037"/>
              <a:ext cx="2409" cy="2049"/>
              <a:chOff x="1098" y="1361"/>
              <a:chExt cx="2116" cy="2027"/>
            </a:xfrm>
          </p:grpSpPr>
          <p:sp>
            <p:nvSpPr>
              <p:cNvPr id="25630" name="Line 7"/>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31" name="Line 8"/>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25628" name="Text Box 9"/>
            <p:cNvSpPr txBox="1">
              <a:spLocks noChangeArrowheads="1"/>
            </p:cNvSpPr>
            <p:nvPr/>
          </p:nvSpPr>
          <p:spPr bwMode="auto">
            <a:xfrm>
              <a:off x="2579" y="785"/>
              <a:ext cx="267"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P</a:t>
              </a:r>
            </a:p>
          </p:txBody>
        </p:sp>
        <p:sp>
          <p:nvSpPr>
            <p:cNvPr id="25629" name="Text Box 10"/>
            <p:cNvSpPr txBox="1">
              <a:spLocks noChangeArrowheads="1"/>
            </p:cNvSpPr>
            <p:nvPr/>
          </p:nvSpPr>
          <p:spPr bwMode="auto">
            <a:xfrm>
              <a:off x="5075" y="2936"/>
              <a:ext cx="29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Y</a:t>
              </a:r>
            </a:p>
          </p:txBody>
        </p:sp>
      </p:grpSp>
      <p:grpSp>
        <p:nvGrpSpPr>
          <p:cNvPr id="4" name="Group 52"/>
          <p:cNvGrpSpPr>
            <a:grpSpLocks/>
          </p:cNvGrpSpPr>
          <p:nvPr/>
        </p:nvGrpSpPr>
        <p:grpSpPr bwMode="auto">
          <a:xfrm>
            <a:off x="4824413" y="1924050"/>
            <a:ext cx="2898775" cy="2667000"/>
            <a:chOff x="3039" y="1212"/>
            <a:chExt cx="1826" cy="1680"/>
          </a:xfrm>
        </p:grpSpPr>
        <p:sp>
          <p:nvSpPr>
            <p:cNvPr id="25625" name="Line 11"/>
            <p:cNvSpPr>
              <a:spLocks noChangeShapeType="1"/>
            </p:cNvSpPr>
            <p:nvPr/>
          </p:nvSpPr>
          <p:spPr bwMode="auto">
            <a:xfrm>
              <a:off x="3039" y="1212"/>
              <a:ext cx="1460" cy="1439"/>
            </a:xfrm>
            <a:prstGeom prst="line">
              <a:avLst/>
            </a:prstGeom>
            <a:noFill/>
            <a:ln w="38100">
              <a:solidFill>
                <a:srgbClr val="003399"/>
              </a:solidFill>
              <a:round/>
              <a:headEnd/>
              <a:tailEnd/>
            </a:ln>
          </p:spPr>
          <p:txBody>
            <a:bodyPr>
              <a:prstTxWarp prst="textNoShape">
                <a:avLst/>
              </a:prstTxWarp>
            </a:bodyPr>
            <a:lstStyle/>
            <a:p>
              <a:endParaRPr lang="en-US"/>
            </a:p>
          </p:txBody>
        </p:sp>
        <p:sp>
          <p:nvSpPr>
            <p:cNvPr id="25626" name="Text Box 12"/>
            <p:cNvSpPr txBox="1">
              <a:spLocks noChangeArrowheads="1"/>
            </p:cNvSpPr>
            <p:nvPr/>
          </p:nvSpPr>
          <p:spPr bwMode="auto">
            <a:xfrm>
              <a:off x="4415" y="2604"/>
              <a:ext cx="450"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AD</a:t>
              </a:r>
              <a:endParaRPr lang="en-US" i="1" baseline="-25000">
                <a:ea typeface="Arial" charset="0"/>
                <a:cs typeface="Arial" charset="0"/>
              </a:endParaRPr>
            </a:p>
          </p:txBody>
        </p:sp>
      </p:grpSp>
      <p:grpSp>
        <p:nvGrpSpPr>
          <p:cNvPr id="5" name="Group 53"/>
          <p:cNvGrpSpPr>
            <a:grpSpLocks/>
          </p:cNvGrpSpPr>
          <p:nvPr/>
        </p:nvGrpSpPr>
        <p:grpSpPr bwMode="auto">
          <a:xfrm>
            <a:off x="4868863" y="1970088"/>
            <a:ext cx="3371850" cy="2557462"/>
            <a:chOff x="3067" y="1241"/>
            <a:chExt cx="2124" cy="1611"/>
          </a:xfrm>
        </p:grpSpPr>
        <p:sp>
          <p:nvSpPr>
            <p:cNvPr id="25623" name="Line 13"/>
            <p:cNvSpPr>
              <a:spLocks noChangeShapeType="1"/>
            </p:cNvSpPr>
            <p:nvPr/>
          </p:nvSpPr>
          <p:spPr bwMode="auto">
            <a:xfrm flipV="1">
              <a:off x="3067" y="1468"/>
              <a:ext cx="1497" cy="1384"/>
            </a:xfrm>
            <a:prstGeom prst="line">
              <a:avLst/>
            </a:prstGeom>
            <a:noFill/>
            <a:ln w="38100">
              <a:solidFill>
                <a:srgbClr val="003399"/>
              </a:solidFill>
              <a:round/>
              <a:headEnd/>
              <a:tailEnd/>
            </a:ln>
          </p:spPr>
          <p:txBody>
            <a:bodyPr>
              <a:prstTxWarp prst="textNoShape">
                <a:avLst/>
              </a:prstTxWarp>
            </a:bodyPr>
            <a:lstStyle/>
            <a:p>
              <a:endParaRPr lang="en-US"/>
            </a:p>
          </p:txBody>
        </p:sp>
        <p:sp>
          <p:nvSpPr>
            <p:cNvPr id="25624" name="Text Box 14"/>
            <p:cNvSpPr txBox="1">
              <a:spLocks noChangeArrowheads="1"/>
            </p:cNvSpPr>
            <p:nvPr/>
          </p:nvSpPr>
          <p:spPr bwMode="auto">
            <a:xfrm>
              <a:off x="4489" y="1241"/>
              <a:ext cx="702"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SRAS</a:t>
              </a:r>
              <a:endParaRPr lang="en-US" i="1" baseline="-25000">
                <a:ea typeface="Arial" charset="0"/>
                <a:cs typeface="Arial" charset="0"/>
              </a:endParaRPr>
            </a:p>
          </p:txBody>
        </p:sp>
      </p:grpSp>
      <p:grpSp>
        <p:nvGrpSpPr>
          <p:cNvPr id="6" name="Group 61"/>
          <p:cNvGrpSpPr>
            <a:grpSpLocks/>
          </p:cNvGrpSpPr>
          <p:nvPr/>
        </p:nvGrpSpPr>
        <p:grpSpPr bwMode="auto">
          <a:xfrm>
            <a:off x="3773488" y="3103563"/>
            <a:ext cx="2500312" cy="365125"/>
            <a:chOff x="2377" y="1955"/>
            <a:chExt cx="1575" cy="230"/>
          </a:xfrm>
        </p:grpSpPr>
        <p:sp>
          <p:nvSpPr>
            <p:cNvPr id="25620" name="Text Box 16"/>
            <p:cNvSpPr txBox="1">
              <a:spLocks noChangeArrowheads="1"/>
            </p:cNvSpPr>
            <p:nvPr/>
          </p:nvSpPr>
          <p:spPr bwMode="auto">
            <a:xfrm>
              <a:off x="2377" y="1955"/>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1</a:t>
              </a:r>
            </a:p>
          </p:txBody>
        </p:sp>
        <p:sp>
          <p:nvSpPr>
            <p:cNvPr id="25621" name="Oval 28"/>
            <p:cNvSpPr>
              <a:spLocks noChangeArrowheads="1"/>
            </p:cNvSpPr>
            <p:nvPr/>
          </p:nvSpPr>
          <p:spPr bwMode="auto">
            <a:xfrm>
              <a:off x="3864" y="2022"/>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25622" name="Line 35"/>
            <p:cNvSpPr>
              <a:spLocks noChangeShapeType="1"/>
            </p:cNvSpPr>
            <p:nvPr/>
          </p:nvSpPr>
          <p:spPr bwMode="auto">
            <a:xfrm>
              <a:off x="2700" y="2071"/>
              <a:ext cx="1210"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grpSp>
        <p:nvGrpSpPr>
          <p:cNvPr id="7" name="Group 62"/>
          <p:cNvGrpSpPr>
            <a:grpSpLocks/>
          </p:cNvGrpSpPr>
          <p:nvPr/>
        </p:nvGrpSpPr>
        <p:grpSpPr bwMode="auto">
          <a:xfrm>
            <a:off x="5962650" y="3290888"/>
            <a:ext cx="488950" cy="2201862"/>
            <a:chOff x="3756" y="2073"/>
            <a:chExt cx="308" cy="1387"/>
          </a:xfrm>
        </p:grpSpPr>
        <p:sp>
          <p:nvSpPr>
            <p:cNvPr id="25618" name="Line 36"/>
            <p:cNvSpPr>
              <a:spLocks noChangeShapeType="1"/>
            </p:cNvSpPr>
            <p:nvPr/>
          </p:nvSpPr>
          <p:spPr bwMode="auto">
            <a:xfrm>
              <a:off x="3910" y="2073"/>
              <a:ext cx="0" cy="1129"/>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5619" name="Text Box 38"/>
            <p:cNvSpPr txBox="1">
              <a:spLocks noChangeArrowheads="1"/>
            </p:cNvSpPr>
            <p:nvPr/>
          </p:nvSpPr>
          <p:spPr bwMode="auto">
            <a:xfrm>
              <a:off x="3756" y="3230"/>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Y</a:t>
              </a:r>
              <a:r>
                <a:rPr lang="en-US" b="1" baseline="-25000">
                  <a:ea typeface="Arial" charset="0"/>
                  <a:cs typeface="Arial" charset="0"/>
                </a:rPr>
                <a:t>1</a:t>
              </a:r>
            </a:p>
          </p:txBody>
        </p:sp>
      </p:grpSp>
      <p:grpSp>
        <p:nvGrpSpPr>
          <p:cNvPr id="8" name="Group 59"/>
          <p:cNvGrpSpPr>
            <a:grpSpLocks/>
          </p:cNvGrpSpPr>
          <p:nvPr/>
        </p:nvGrpSpPr>
        <p:grpSpPr bwMode="auto">
          <a:xfrm>
            <a:off x="2111375" y="1412875"/>
            <a:ext cx="2024063" cy="831850"/>
            <a:chOff x="1330" y="890"/>
            <a:chExt cx="1275" cy="524"/>
          </a:xfrm>
        </p:grpSpPr>
        <p:sp>
          <p:nvSpPr>
            <p:cNvPr id="25616" name="Line 58"/>
            <p:cNvSpPr>
              <a:spLocks noChangeShapeType="1"/>
            </p:cNvSpPr>
            <p:nvPr/>
          </p:nvSpPr>
          <p:spPr bwMode="auto">
            <a:xfrm flipV="1">
              <a:off x="2271" y="907"/>
              <a:ext cx="334" cy="240"/>
            </a:xfrm>
            <a:prstGeom prst="line">
              <a:avLst/>
            </a:prstGeom>
            <a:noFill/>
            <a:ln w="44450">
              <a:solidFill>
                <a:schemeClr val="tx1"/>
              </a:solidFill>
              <a:round/>
              <a:headEnd/>
              <a:tailEnd type="triangle" w="lg" len="med"/>
            </a:ln>
          </p:spPr>
          <p:txBody>
            <a:bodyPr>
              <a:prstTxWarp prst="textNoShape">
                <a:avLst/>
              </a:prstTxWarp>
            </a:bodyPr>
            <a:lstStyle/>
            <a:p>
              <a:endParaRPr lang="en-US"/>
            </a:p>
          </p:txBody>
        </p:sp>
        <p:sp>
          <p:nvSpPr>
            <p:cNvPr id="25617" name="Text Box 54"/>
            <p:cNvSpPr txBox="1">
              <a:spLocks noChangeArrowheads="1"/>
            </p:cNvSpPr>
            <p:nvPr/>
          </p:nvSpPr>
          <p:spPr bwMode="auto">
            <a:xfrm>
              <a:off x="1330" y="890"/>
              <a:ext cx="986" cy="524"/>
            </a:xfrm>
            <a:prstGeom prst="rect">
              <a:avLst/>
            </a:prstGeom>
            <a:solidFill>
              <a:srgbClr val="CCFFCC"/>
            </a:solidFill>
            <a:ln w="9525">
              <a:solidFill>
                <a:schemeClr val="tx1"/>
              </a:solidFill>
              <a:miter lim="800000"/>
              <a:headEnd/>
              <a:tailEnd/>
            </a:ln>
          </p:spPr>
          <p:txBody>
            <a:bodyPr>
              <a:prstTxWarp prst="textNoShape">
                <a:avLst/>
              </a:prstTxWarp>
              <a:spAutoFit/>
            </a:bodyPr>
            <a:lstStyle/>
            <a:p>
              <a:pPr algn="ctr">
                <a:spcBef>
                  <a:spcPct val="50000"/>
                </a:spcBef>
              </a:pPr>
              <a:r>
                <a:rPr lang="en-US">
                  <a:ea typeface="Arial" charset="0"/>
                  <a:cs typeface="Arial" charset="0"/>
                </a:rPr>
                <a:t>The price level</a:t>
              </a:r>
            </a:p>
          </p:txBody>
        </p:sp>
      </p:grpSp>
      <p:grpSp>
        <p:nvGrpSpPr>
          <p:cNvPr id="9" name="Group 60"/>
          <p:cNvGrpSpPr>
            <a:grpSpLocks/>
          </p:cNvGrpSpPr>
          <p:nvPr/>
        </p:nvGrpSpPr>
        <p:grpSpPr bwMode="auto">
          <a:xfrm>
            <a:off x="5878513" y="5253038"/>
            <a:ext cx="2690812" cy="1214437"/>
            <a:chOff x="3703" y="3309"/>
            <a:chExt cx="1695" cy="765"/>
          </a:xfrm>
        </p:grpSpPr>
        <p:sp>
          <p:nvSpPr>
            <p:cNvPr id="25614" name="Line 57"/>
            <p:cNvSpPr>
              <a:spLocks noChangeShapeType="1"/>
            </p:cNvSpPr>
            <p:nvPr/>
          </p:nvSpPr>
          <p:spPr bwMode="auto">
            <a:xfrm flipV="1">
              <a:off x="5050" y="3309"/>
              <a:ext cx="127" cy="281"/>
            </a:xfrm>
            <a:prstGeom prst="line">
              <a:avLst/>
            </a:prstGeom>
            <a:noFill/>
            <a:ln w="44450">
              <a:solidFill>
                <a:schemeClr val="tx1"/>
              </a:solidFill>
              <a:round/>
              <a:headEnd/>
              <a:tailEnd type="triangle" w="lg" len="med"/>
            </a:ln>
          </p:spPr>
          <p:txBody>
            <a:bodyPr>
              <a:prstTxWarp prst="textNoShape">
                <a:avLst/>
              </a:prstTxWarp>
            </a:bodyPr>
            <a:lstStyle/>
            <a:p>
              <a:endParaRPr lang="en-US"/>
            </a:p>
          </p:txBody>
        </p:sp>
        <p:sp>
          <p:nvSpPr>
            <p:cNvPr id="25615" name="Text Box 56"/>
            <p:cNvSpPr txBox="1">
              <a:spLocks noChangeArrowheads="1"/>
            </p:cNvSpPr>
            <p:nvPr/>
          </p:nvSpPr>
          <p:spPr bwMode="auto">
            <a:xfrm>
              <a:off x="3703" y="3550"/>
              <a:ext cx="1695" cy="524"/>
            </a:xfrm>
            <a:prstGeom prst="rect">
              <a:avLst/>
            </a:prstGeom>
            <a:solidFill>
              <a:srgbClr val="CCFFCC"/>
            </a:solidFill>
            <a:ln w="9525">
              <a:solidFill>
                <a:schemeClr val="tx1"/>
              </a:solidFill>
              <a:miter lim="800000"/>
              <a:headEnd/>
              <a:tailEnd/>
            </a:ln>
          </p:spPr>
          <p:txBody>
            <a:bodyPr>
              <a:prstTxWarp prst="textNoShape">
                <a:avLst/>
              </a:prstTxWarp>
              <a:spAutoFit/>
            </a:bodyPr>
            <a:lstStyle/>
            <a:p>
              <a:pPr algn="ctr">
                <a:spcBef>
                  <a:spcPct val="50000"/>
                </a:spcBef>
              </a:pPr>
              <a:r>
                <a:rPr lang="en-US">
                  <a:ea typeface="Arial" charset="0"/>
                  <a:cs typeface="Arial" charset="0"/>
                </a:rPr>
                <a:t>Real GDP, the </a:t>
              </a:r>
              <a:br>
                <a:rPr lang="en-US">
                  <a:ea typeface="Arial" charset="0"/>
                  <a:cs typeface="Arial" charset="0"/>
                </a:rPr>
              </a:br>
              <a:r>
                <a:rPr lang="en-US">
                  <a:ea typeface="Arial" charset="0"/>
                  <a:cs typeface="Arial" charset="0"/>
                </a:rPr>
                <a:t>quantity of output</a:t>
              </a:r>
            </a:p>
          </p:txBody>
        </p:sp>
      </p:grpSp>
      <p:sp>
        <p:nvSpPr>
          <p:cNvPr id="148543" name="Text Box 63"/>
          <p:cNvSpPr txBox="1">
            <a:spLocks noChangeArrowheads="1"/>
          </p:cNvSpPr>
          <p:nvPr/>
        </p:nvSpPr>
        <p:spPr bwMode="auto">
          <a:xfrm>
            <a:off x="717550" y="2925763"/>
            <a:ext cx="2508250" cy="1344612"/>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fontAlgn="auto">
              <a:lnSpc>
                <a:spcPct val="105000"/>
              </a:lnSpc>
              <a:spcBef>
                <a:spcPct val="50000"/>
              </a:spcBef>
              <a:spcAft>
                <a:spcPts val="0"/>
              </a:spcAft>
              <a:defRPr/>
            </a:pPr>
            <a:r>
              <a:rPr lang="en-US" sz="2600" dirty="0">
                <a:latin typeface="+mn-lt"/>
                <a:ea typeface="+mn-ea"/>
                <a:cs typeface="Arial" charset="0"/>
              </a:rPr>
              <a:t>The model determines the </a:t>
            </a:r>
            <a:r>
              <a:rPr lang="en-US" sz="2600" dirty="0" err="1">
                <a:latin typeface="+mn-lt"/>
                <a:ea typeface="+mn-ea"/>
                <a:cs typeface="Arial" charset="0"/>
              </a:rPr>
              <a:t>eq’m</a:t>
            </a:r>
            <a:r>
              <a:rPr lang="en-US" sz="2600" dirty="0">
                <a:latin typeface="+mn-lt"/>
                <a:ea typeface="+mn-ea"/>
                <a:cs typeface="Arial" charset="0"/>
              </a:rPr>
              <a:t> price level</a:t>
            </a:r>
          </a:p>
        </p:txBody>
      </p:sp>
      <p:sp>
        <p:nvSpPr>
          <p:cNvPr id="148544" name="Text Box 64"/>
          <p:cNvSpPr txBox="1">
            <a:spLocks noChangeArrowheads="1"/>
          </p:cNvSpPr>
          <p:nvPr/>
        </p:nvSpPr>
        <p:spPr bwMode="auto">
          <a:xfrm>
            <a:off x="1085850" y="4830763"/>
            <a:ext cx="2660650" cy="927100"/>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fontAlgn="auto">
              <a:lnSpc>
                <a:spcPct val="105000"/>
              </a:lnSpc>
              <a:spcBef>
                <a:spcPct val="50000"/>
              </a:spcBef>
              <a:spcAft>
                <a:spcPts val="0"/>
              </a:spcAft>
              <a:defRPr/>
            </a:pPr>
            <a:r>
              <a:rPr lang="en-US" sz="2600" dirty="0">
                <a:latin typeface="+mn-lt"/>
                <a:ea typeface="+mn-ea"/>
                <a:cs typeface="Arial" charset="0"/>
              </a:rPr>
              <a:t>and </a:t>
            </a:r>
            <a:r>
              <a:rPr lang="en-US" sz="2600" dirty="0" err="1">
                <a:latin typeface="+mn-lt"/>
                <a:ea typeface="+mn-ea"/>
                <a:cs typeface="Arial" charset="0"/>
              </a:rPr>
              <a:t>eq’m</a:t>
            </a:r>
            <a:r>
              <a:rPr lang="en-US" sz="2600" dirty="0">
                <a:latin typeface="+mn-lt"/>
                <a:ea typeface="+mn-ea"/>
                <a:cs typeface="Arial" charset="0"/>
              </a:rPr>
              <a:t> output </a:t>
            </a:r>
            <a:br>
              <a:rPr lang="en-US" sz="2600" dirty="0">
                <a:latin typeface="+mn-lt"/>
                <a:ea typeface="+mn-ea"/>
                <a:cs typeface="Arial" charset="0"/>
              </a:rPr>
            </a:br>
            <a:r>
              <a:rPr lang="en-US" sz="2600" dirty="0">
                <a:latin typeface="+mn-lt"/>
                <a:ea typeface="+mn-ea"/>
                <a:cs typeface="Arial" charset="0"/>
              </a:rPr>
              <a:t>(real GDP).</a:t>
            </a:r>
          </a:p>
        </p:txBody>
      </p:sp>
      <p:sp>
        <p:nvSpPr>
          <p:cNvPr id="148545" name="Text Box 65"/>
          <p:cNvSpPr txBox="1">
            <a:spLocks noChangeArrowheads="1"/>
          </p:cNvSpPr>
          <p:nvPr/>
        </p:nvSpPr>
        <p:spPr bwMode="auto">
          <a:xfrm>
            <a:off x="4776788" y="3670300"/>
            <a:ext cx="1917700" cy="860425"/>
          </a:xfrm>
          <a:prstGeom prst="rect">
            <a:avLst/>
          </a:prstGeom>
          <a:noFill/>
          <a:ln w="9525">
            <a:noFill/>
            <a:miter lim="800000"/>
            <a:headEnd/>
            <a:tailEnd/>
          </a:ln>
        </p:spPr>
        <p:txBody>
          <a:bodyPr>
            <a:prstTxWarp prst="textNoShape">
              <a:avLst/>
            </a:prstTxWarp>
            <a:spAutoFit/>
          </a:bodyPr>
          <a:lstStyle/>
          <a:p>
            <a:pPr algn="ctr">
              <a:lnSpc>
                <a:spcPct val="105000"/>
              </a:lnSpc>
              <a:spcBef>
                <a:spcPct val="50000"/>
              </a:spcBef>
            </a:pPr>
            <a:r>
              <a:rPr lang="en-US">
                <a:ea typeface="Arial" charset="0"/>
                <a:cs typeface="Arial" charset="0"/>
              </a:rPr>
              <a:t>“Aggregate Demand”</a:t>
            </a:r>
          </a:p>
        </p:txBody>
      </p:sp>
      <p:sp>
        <p:nvSpPr>
          <p:cNvPr id="148546" name="Text Box 66"/>
          <p:cNvSpPr txBox="1">
            <a:spLocks noChangeArrowheads="1"/>
          </p:cNvSpPr>
          <p:nvPr/>
        </p:nvSpPr>
        <p:spPr bwMode="auto">
          <a:xfrm>
            <a:off x="7069138" y="2587625"/>
            <a:ext cx="1817687" cy="1244600"/>
          </a:xfrm>
          <a:prstGeom prst="rect">
            <a:avLst/>
          </a:prstGeom>
          <a:noFill/>
          <a:ln w="9525">
            <a:noFill/>
            <a:miter lim="800000"/>
            <a:headEnd/>
            <a:tailEnd/>
          </a:ln>
        </p:spPr>
        <p:txBody>
          <a:bodyPr>
            <a:prstTxWarp prst="textNoShape">
              <a:avLst/>
            </a:prstTxWarp>
            <a:spAutoFit/>
          </a:bodyPr>
          <a:lstStyle/>
          <a:p>
            <a:pPr algn="ctr">
              <a:lnSpc>
                <a:spcPct val="105000"/>
              </a:lnSpc>
              <a:spcBef>
                <a:spcPct val="50000"/>
              </a:spcBef>
            </a:pPr>
            <a:r>
              <a:rPr lang="en-US">
                <a:ea typeface="Arial" charset="0"/>
                <a:cs typeface="Arial" charset="0"/>
              </a:rPr>
              <a:t>“Short-Run Aggregate Supply”</a:t>
            </a:r>
          </a:p>
        </p:txBody>
      </p:sp>
      <p:sp>
        <p:nvSpPr>
          <p:cNvPr id="2561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xit" presetSubtype="0" fill="hold" nodeType="clickEffect">
                                  <p:stCondLst>
                                    <p:cond delay="0"/>
                                  </p:stCondLst>
                                  <p:childTnLst>
                                    <p:animEffect transition="out" filter="fade">
                                      <p:cBhvr>
                                        <p:cTn id="19" dur="500"/>
                                        <p:tgtEl>
                                          <p:spTgt spid="8"/>
                                        </p:tgtEl>
                                      </p:cBhvr>
                                    </p:animEffect>
                                    <p:set>
                                      <p:cBhvr>
                                        <p:cTn id="20" dur="1" fill="hold">
                                          <p:stCondLst>
                                            <p:cond delay="499"/>
                                          </p:stCondLst>
                                        </p:cTn>
                                        <p:tgtEl>
                                          <p:spTgt spid="8"/>
                                        </p:tgtEl>
                                        <p:attrNameLst>
                                          <p:attrName>style.visibility</p:attrName>
                                        </p:attrNameLst>
                                      </p:cBhvr>
                                      <p:to>
                                        <p:strVal val="hidden"/>
                                      </p:to>
                                    </p:set>
                                  </p:childTnLst>
                                </p:cTn>
                              </p:par>
                              <p:par>
                                <p:cTn id="21" presetID="10" presetClass="exit" presetSubtype="0" fill="hold" nodeType="withEffect">
                                  <p:stCondLst>
                                    <p:cond delay="0"/>
                                  </p:stCondLst>
                                  <p:childTnLst>
                                    <p:animEffect transition="out" filter="fade">
                                      <p:cBhvr>
                                        <p:cTn id="22" dur="500"/>
                                        <p:tgtEl>
                                          <p:spTgt spid="9"/>
                                        </p:tgtEl>
                                      </p:cBhvr>
                                    </p:animEffect>
                                    <p:set>
                                      <p:cBhvr>
                                        <p:cTn id="23" dur="1" fill="hold">
                                          <p:stCondLst>
                                            <p:cond delay="499"/>
                                          </p:stCondLst>
                                        </p:cTn>
                                        <p:tgtEl>
                                          <p:spTgt spid="9"/>
                                        </p:tgtEl>
                                        <p:attrNameLst>
                                          <p:attrName>style.visibility</p:attrName>
                                        </p:attrNameLst>
                                      </p:cBhvr>
                                      <p:to>
                                        <p:strVal val="hidden"/>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ntr" presetSubtype="6"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strips(downRight)">
                                      <p:cBhvr>
                                        <p:cTn id="28" dur="500"/>
                                        <p:tgtEl>
                                          <p:spTgt spid="4"/>
                                        </p:tgtEl>
                                      </p:cBhvr>
                                    </p:animEffect>
                                  </p:childTnLst>
                                </p:cTn>
                              </p:par>
                              <p:par>
                                <p:cTn id="29" presetID="18" presetClass="entr" presetSubtype="6" fill="hold" grpId="0" nodeType="withEffect">
                                  <p:stCondLst>
                                    <p:cond delay="0"/>
                                  </p:stCondLst>
                                  <p:childTnLst>
                                    <p:set>
                                      <p:cBhvr>
                                        <p:cTn id="30" dur="1" fill="hold">
                                          <p:stCondLst>
                                            <p:cond delay="0"/>
                                          </p:stCondLst>
                                        </p:cTn>
                                        <p:tgtEl>
                                          <p:spTgt spid="148545"/>
                                        </p:tgtEl>
                                        <p:attrNameLst>
                                          <p:attrName>style.visibility</p:attrName>
                                        </p:attrNameLst>
                                      </p:cBhvr>
                                      <p:to>
                                        <p:strVal val="visible"/>
                                      </p:to>
                                    </p:set>
                                    <p:animEffect transition="in" filter="strips(downRight)">
                                      <p:cBhvr>
                                        <p:cTn id="31" dur="500"/>
                                        <p:tgtEl>
                                          <p:spTgt spid="14854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xit" presetSubtype="0" fill="hold" grpId="1" nodeType="clickEffect">
                                  <p:stCondLst>
                                    <p:cond delay="0"/>
                                  </p:stCondLst>
                                  <p:childTnLst>
                                    <p:animEffect transition="out" filter="fade">
                                      <p:cBhvr>
                                        <p:cTn id="35" dur="500"/>
                                        <p:tgtEl>
                                          <p:spTgt spid="148545"/>
                                        </p:tgtEl>
                                      </p:cBhvr>
                                    </p:animEffect>
                                    <p:set>
                                      <p:cBhvr>
                                        <p:cTn id="36" dur="1" fill="hold">
                                          <p:stCondLst>
                                            <p:cond delay="499"/>
                                          </p:stCondLst>
                                        </p:cTn>
                                        <p:tgtEl>
                                          <p:spTgt spid="148545"/>
                                        </p:tgtEl>
                                        <p:attrNameLst>
                                          <p:attrName>style.visibility</p:attrName>
                                        </p:attrNameLst>
                                      </p:cBhvr>
                                      <p:to>
                                        <p:strVal val="hidden"/>
                                      </p:to>
                                    </p:set>
                                  </p:childTnLst>
                                </p:cTn>
                              </p:par>
                            </p:childTnLst>
                          </p:cTn>
                        </p:par>
                        <p:par>
                          <p:cTn id="37" fill="hold" nodeType="afterGroup">
                            <p:stCondLst>
                              <p:cond delay="500"/>
                            </p:stCondLst>
                            <p:childTnLst>
                              <p:par>
                                <p:cTn id="38" presetID="18" presetClass="entr" presetSubtype="3" fill="hold" nodeType="after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strips(upRight)">
                                      <p:cBhvr>
                                        <p:cTn id="40" dur="500"/>
                                        <p:tgtEl>
                                          <p:spTgt spid="5"/>
                                        </p:tgtEl>
                                      </p:cBhvr>
                                    </p:animEffect>
                                  </p:childTnLst>
                                </p:cTn>
                              </p:par>
                              <p:par>
                                <p:cTn id="41" presetID="18" presetClass="entr" presetSubtype="3" fill="hold" grpId="0" nodeType="withEffect">
                                  <p:stCondLst>
                                    <p:cond delay="0"/>
                                  </p:stCondLst>
                                  <p:childTnLst>
                                    <p:set>
                                      <p:cBhvr>
                                        <p:cTn id="42" dur="1" fill="hold">
                                          <p:stCondLst>
                                            <p:cond delay="0"/>
                                          </p:stCondLst>
                                        </p:cTn>
                                        <p:tgtEl>
                                          <p:spTgt spid="148546"/>
                                        </p:tgtEl>
                                        <p:attrNameLst>
                                          <p:attrName>style.visibility</p:attrName>
                                        </p:attrNameLst>
                                      </p:cBhvr>
                                      <p:to>
                                        <p:strVal val="visible"/>
                                      </p:to>
                                    </p:set>
                                    <p:animEffect transition="in" filter="strips(upRight)">
                                      <p:cBhvr>
                                        <p:cTn id="43" dur="500"/>
                                        <p:tgtEl>
                                          <p:spTgt spid="148546"/>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xit" presetSubtype="0" fill="hold" grpId="1" nodeType="clickEffect">
                                  <p:stCondLst>
                                    <p:cond delay="0"/>
                                  </p:stCondLst>
                                  <p:childTnLst>
                                    <p:animEffect transition="out" filter="fade">
                                      <p:cBhvr>
                                        <p:cTn id="47" dur="500"/>
                                        <p:tgtEl>
                                          <p:spTgt spid="148546"/>
                                        </p:tgtEl>
                                      </p:cBhvr>
                                    </p:animEffect>
                                    <p:set>
                                      <p:cBhvr>
                                        <p:cTn id="48" dur="1" fill="hold">
                                          <p:stCondLst>
                                            <p:cond delay="499"/>
                                          </p:stCondLst>
                                        </p:cTn>
                                        <p:tgtEl>
                                          <p:spTgt spid="148546"/>
                                        </p:tgtEl>
                                        <p:attrNameLst>
                                          <p:attrName>style.visibility</p:attrName>
                                        </p:attrNameLst>
                                      </p:cBhvr>
                                      <p:to>
                                        <p:strVal val="hidden"/>
                                      </p:to>
                                    </p:set>
                                  </p:childTnLst>
                                </p:cTn>
                              </p:par>
                            </p:childTnLst>
                          </p:cTn>
                        </p:par>
                        <p:par>
                          <p:cTn id="49" fill="hold" nodeType="afterGroup">
                            <p:stCondLst>
                              <p:cond delay="500"/>
                            </p:stCondLst>
                            <p:childTnLst>
                              <p:par>
                                <p:cTn id="50" presetID="10" presetClass="entr" presetSubtype="0" fill="hold" grpId="0" nodeType="afterEffect">
                                  <p:stCondLst>
                                    <p:cond delay="0"/>
                                  </p:stCondLst>
                                  <p:childTnLst>
                                    <p:set>
                                      <p:cBhvr>
                                        <p:cTn id="51" dur="1" fill="hold">
                                          <p:stCondLst>
                                            <p:cond delay="0"/>
                                          </p:stCondLst>
                                        </p:cTn>
                                        <p:tgtEl>
                                          <p:spTgt spid="148543"/>
                                        </p:tgtEl>
                                        <p:attrNameLst>
                                          <p:attrName>style.visibility</p:attrName>
                                        </p:attrNameLst>
                                      </p:cBhvr>
                                      <p:to>
                                        <p:strVal val="visible"/>
                                      </p:to>
                                    </p:set>
                                    <p:animEffect transition="in" filter="fade">
                                      <p:cBhvr>
                                        <p:cTn id="52" dur="500"/>
                                        <p:tgtEl>
                                          <p:spTgt spid="148543"/>
                                        </p:tgtEl>
                                      </p:cBhvr>
                                    </p:animEffect>
                                  </p:childTnLst>
                                </p:cTn>
                              </p:par>
                            </p:childTnLst>
                          </p:cTn>
                        </p:par>
                        <p:par>
                          <p:cTn id="53" fill="hold" nodeType="afterGroup">
                            <p:stCondLst>
                              <p:cond delay="1000"/>
                            </p:stCondLst>
                            <p:childTnLst>
                              <p:par>
                                <p:cTn id="54" presetID="22" presetClass="entr" presetSubtype="2" fill="hold" nodeType="after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wipe(right)">
                                      <p:cBhvr>
                                        <p:cTn id="56" dur="500"/>
                                        <p:tgtEl>
                                          <p:spTgt spid="6"/>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48544"/>
                                        </p:tgtEl>
                                        <p:attrNameLst>
                                          <p:attrName>style.visibility</p:attrName>
                                        </p:attrNameLst>
                                      </p:cBhvr>
                                      <p:to>
                                        <p:strVal val="visible"/>
                                      </p:to>
                                    </p:set>
                                    <p:animEffect transition="in" filter="fade">
                                      <p:cBhvr>
                                        <p:cTn id="61" dur="500"/>
                                        <p:tgtEl>
                                          <p:spTgt spid="148544"/>
                                        </p:tgtEl>
                                      </p:cBhvr>
                                    </p:animEffect>
                                  </p:childTnLst>
                                </p:cTn>
                              </p:par>
                            </p:childTnLst>
                          </p:cTn>
                        </p:par>
                        <p:par>
                          <p:cTn id="62" fill="hold" nodeType="afterGroup">
                            <p:stCondLst>
                              <p:cond delay="500"/>
                            </p:stCondLst>
                            <p:childTnLst>
                              <p:par>
                                <p:cTn id="63" presetID="22" presetClass="entr" presetSubtype="1" fill="hold" nodeType="afterEffect">
                                  <p:stCondLst>
                                    <p:cond delay="0"/>
                                  </p:stCondLst>
                                  <p:childTnLst>
                                    <p:set>
                                      <p:cBhvr>
                                        <p:cTn id="64" dur="1" fill="hold">
                                          <p:stCondLst>
                                            <p:cond delay="0"/>
                                          </p:stCondLst>
                                        </p:cTn>
                                        <p:tgtEl>
                                          <p:spTgt spid="7"/>
                                        </p:tgtEl>
                                        <p:attrNameLst>
                                          <p:attrName>style.visibility</p:attrName>
                                        </p:attrNameLst>
                                      </p:cBhvr>
                                      <p:to>
                                        <p:strVal val="visible"/>
                                      </p:to>
                                    </p:set>
                                    <p:animEffect transition="in" filter="wipe(up)">
                                      <p:cBhvr>
                                        <p:cTn id="6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543" grpId="0" animBg="1"/>
      <p:bldP spid="148544" grpId="0" animBg="1"/>
      <p:bldP spid="148545" grpId="0"/>
      <p:bldP spid="148545" grpId="1"/>
      <p:bldP spid="148546" grpId="0"/>
      <p:bldP spid="148546"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Grp="1" noChangeArrowheads="1"/>
          </p:cNvSpPr>
          <p:nvPr>
            <p:ph type="title" idx="4294967295"/>
          </p:nvPr>
        </p:nvSpPr>
        <p:spPr>
          <a:xfrm>
            <a:off x="0" y="196850"/>
            <a:ext cx="9144000" cy="649288"/>
          </a:xfrm>
        </p:spPr>
        <p:txBody>
          <a:bodyPr rtlCol="0">
            <a:normAutofit fontScale="90000"/>
          </a:bodyPr>
          <a:lstStyle/>
          <a:p>
            <a:pPr algn="ctr" eaLnBrk="1" fontAlgn="auto" hangingPunct="1">
              <a:spcAft>
                <a:spcPts val="0"/>
              </a:spcAft>
              <a:defRPr/>
            </a:pPr>
            <a:r>
              <a:rPr lang="en-US" sz="3700" dirty="0" smtClean="0"/>
              <a:t>The Aggregate-Demand (</a:t>
            </a:r>
            <a:r>
              <a:rPr lang="en-US" sz="3700" i="1" dirty="0" smtClean="0"/>
              <a:t>AD</a:t>
            </a:r>
            <a:r>
              <a:rPr lang="en-US" sz="3700" dirty="0" smtClean="0"/>
              <a:t>) Curve</a:t>
            </a:r>
          </a:p>
        </p:txBody>
      </p:sp>
      <p:sp>
        <p:nvSpPr>
          <p:cNvPr id="135172" name="Rectangle 4"/>
          <p:cNvSpPr>
            <a:spLocks noGrp="1" noChangeArrowheads="1"/>
          </p:cNvSpPr>
          <p:nvPr>
            <p:ph type="body" idx="4294967295"/>
          </p:nvPr>
        </p:nvSpPr>
        <p:spPr>
          <a:xfrm>
            <a:off x="466725" y="1535113"/>
            <a:ext cx="2554288" cy="3656012"/>
          </a:xfrm>
          <a:solidFill>
            <a:srgbClr val="CCFFCC"/>
          </a:solidFill>
          <a:effectLst>
            <a:outerShdw blurRad="50800" dist="38100" dir="2700000" algn="tl" rotWithShape="0">
              <a:prstClr val="black">
                <a:alpha val="40000"/>
              </a:prstClr>
            </a:outerShdw>
          </a:effectLst>
        </p:spPr>
        <p:txBody>
          <a:bodyPr rtlCol="0">
            <a:normAutofit/>
          </a:bodyPr>
          <a:lstStyle/>
          <a:p>
            <a:pPr marL="0" indent="0" eaLnBrk="1" fontAlgn="auto" hangingPunct="1">
              <a:lnSpc>
                <a:spcPct val="110000"/>
              </a:lnSpc>
              <a:spcAft>
                <a:spcPts val="0"/>
              </a:spcAft>
              <a:buFont typeface="Wingdings" pitchFamily="2" charset="2"/>
              <a:buNone/>
              <a:defRPr/>
            </a:pPr>
            <a:r>
              <a:rPr lang="en-US" sz="2600" dirty="0" smtClean="0">
                <a:ea typeface="+mn-ea"/>
                <a:cs typeface="Arial" pitchFamily="34" charset="0"/>
              </a:rPr>
              <a:t>The </a:t>
            </a:r>
            <a:r>
              <a:rPr lang="en-US" sz="2600" b="1" i="1" dirty="0" smtClean="0">
                <a:solidFill>
                  <a:srgbClr val="CC0000"/>
                </a:solidFill>
                <a:ea typeface="+mn-ea"/>
                <a:cs typeface="Arial" pitchFamily="34" charset="0"/>
              </a:rPr>
              <a:t>AD</a:t>
            </a:r>
            <a:r>
              <a:rPr lang="en-US" sz="2600" b="1" dirty="0" smtClean="0">
                <a:solidFill>
                  <a:srgbClr val="CC0000"/>
                </a:solidFill>
                <a:ea typeface="+mn-ea"/>
                <a:cs typeface="Arial" pitchFamily="34" charset="0"/>
              </a:rPr>
              <a:t> curve</a:t>
            </a:r>
            <a:r>
              <a:rPr lang="en-US" sz="2600" dirty="0" smtClean="0">
                <a:ea typeface="+mn-ea"/>
                <a:cs typeface="Arial" pitchFamily="34" charset="0"/>
              </a:rPr>
              <a:t> shows the quantity of </a:t>
            </a:r>
            <a:br>
              <a:rPr lang="en-US" sz="2600" dirty="0" smtClean="0">
                <a:ea typeface="+mn-ea"/>
                <a:cs typeface="Arial" pitchFamily="34" charset="0"/>
              </a:rPr>
            </a:br>
            <a:r>
              <a:rPr lang="en-US" sz="2600" dirty="0" smtClean="0">
                <a:ea typeface="+mn-ea"/>
                <a:cs typeface="Arial" pitchFamily="34" charset="0"/>
              </a:rPr>
              <a:t>all </a:t>
            </a:r>
            <a:r>
              <a:rPr lang="en-US" sz="2600" dirty="0" err="1" smtClean="0">
                <a:ea typeface="+mn-ea"/>
                <a:cs typeface="Arial" pitchFamily="34" charset="0"/>
              </a:rPr>
              <a:t>g&amp;s</a:t>
            </a:r>
            <a:r>
              <a:rPr lang="en-US" sz="2600" dirty="0" smtClean="0">
                <a:ea typeface="+mn-ea"/>
                <a:cs typeface="Arial" pitchFamily="34" charset="0"/>
              </a:rPr>
              <a:t> demanded </a:t>
            </a:r>
            <a:br>
              <a:rPr lang="en-US" sz="2600" dirty="0" smtClean="0">
                <a:ea typeface="+mn-ea"/>
                <a:cs typeface="Arial" pitchFamily="34" charset="0"/>
              </a:rPr>
            </a:br>
            <a:r>
              <a:rPr lang="en-US" sz="2600" dirty="0" smtClean="0">
                <a:ea typeface="+mn-ea"/>
                <a:cs typeface="Arial" pitchFamily="34" charset="0"/>
              </a:rPr>
              <a:t>in the economy at any given price level.</a:t>
            </a:r>
          </a:p>
        </p:txBody>
      </p:sp>
      <p:grpSp>
        <p:nvGrpSpPr>
          <p:cNvPr id="27651" name="Group 5"/>
          <p:cNvGrpSpPr>
            <a:grpSpLocks/>
          </p:cNvGrpSpPr>
          <p:nvPr/>
        </p:nvGrpSpPr>
        <p:grpSpPr bwMode="auto">
          <a:xfrm>
            <a:off x="4094163" y="1179513"/>
            <a:ext cx="4422775" cy="4106862"/>
            <a:chOff x="2579" y="785"/>
            <a:chExt cx="2786" cy="2420"/>
          </a:xfrm>
        </p:grpSpPr>
        <p:grpSp>
          <p:nvGrpSpPr>
            <p:cNvPr id="27670" name="Group 6"/>
            <p:cNvGrpSpPr>
              <a:grpSpLocks/>
            </p:cNvGrpSpPr>
            <p:nvPr/>
          </p:nvGrpSpPr>
          <p:grpSpPr bwMode="auto">
            <a:xfrm>
              <a:off x="2697" y="1037"/>
              <a:ext cx="2409" cy="2049"/>
              <a:chOff x="1098" y="1361"/>
              <a:chExt cx="2116" cy="2027"/>
            </a:xfrm>
          </p:grpSpPr>
          <p:sp>
            <p:nvSpPr>
              <p:cNvPr id="27673" name="Line 7"/>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27674" name="Line 8"/>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27671" name="Text Box 9"/>
            <p:cNvSpPr txBox="1">
              <a:spLocks noChangeArrowheads="1"/>
            </p:cNvSpPr>
            <p:nvPr/>
          </p:nvSpPr>
          <p:spPr bwMode="auto">
            <a:xfrm>
              <a:off x="2579" y="785"/>
              <a:ext cx="267"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P</a:t>
              </a:r>
            </a:p>
          </p:txBody>
        </p:sp>
        <p:sp>
          <p:nvSpPr>
            <p:cNvPr id="27672" name="Text Box 10"/>
            <p:cNvSpPr txBox="1">
              <a:spLocks noChangeArrowheads="1"/>
            </p:cNvSpPr>
            <p:nvPr/>
          </p:nvSpPr>
          <p:spPr bwMode="auto">
            <a:xfrm>
              <a:off x="5075" y="2936"/>
              <a:ext cx="29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Y</a:t>
              </a:r>
            </a:p>
          </p:txBody>
        </p:sp>
      </p:grpSp>
      <p:grpSp>
        <p:nvGrpSpPr>
          <p:cNvPr id="27652" name="Group 72"/>
          <p:cNvGrpSpPr>
            <a:grpSpLocks/>
          </p:cNvGrpSpPr>
          <p:nvPr/>
        </p:nvGrpSpPr>
        <p:grpSpPr bwMode="auto">
          <a:xfrm>
            <a:off x="4824413" y="1924050"/>
            <a:ext cx="2982912" cy="2667000"/>
            <a:chOff x="3039" y="1212"/>
            <a:chExt cx="1879" cy="1680"/>
          </a:xfrm>
        </p:grpSpPr>
        <p:sp>
          <p:nvSpPr>
            <p:cNvPr id="27668" name="Line 11"/>
            <p:cNvSpPr>
              <a:spLocks noChangeShapeType="1"/>
            </p:cNvSpPr>
            <p:nvPr/>
          </p:nvSpPr>
          <p:spPr bwMode="auto">
            <a:xfrm>
              <a:off x="3039" y="1212"/>
              <a:ext cx="1460" cy="1439"/>
            </a:xfrm>
            <a:prstGeom prst="line">
              <a:avLst/>
            </a:prstGeom>
            <a:noFill/>
            <a:ln w="38100">
              <a:solidFill>
                <a:srgbClr val="003399"/>
              </a:solidFill>
              <a:round/>
              <a:headEnd/>
              <a:tailEnd/>
            </a:ln>
          </p:spPr>
          <p:txBody>
            <a:bodyPr>
              <a:prstTxWarp prst="textNoShape">
                <a:avLst/>
              </a:prstTxWarp>
            </a:bodyPr>
            <a:lstStyle/>
            <a:p>
              <a:endParaRPr lang="en-US"/>
            </a:p>
          </p:txBody>
        </p:sp>
        <p:sp>
          <p:nvSpPr>
            <p:cNvPr id="27669" name="Text Box 12"/>
            <p:cNvSpPr txBox="1">
              <a:spLocks noChangeArrowheads="1"/>
            </p:cNvSpPr>
            <p:nvPr/>
          </p:nvSpPr>
          <p:spPr bwMode="auto">
            <a:xfrm>
              <a:off x="4415" y="2604"/>
              <a:ext cx="503"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AD</a:t>
              </a:r>
              <a:endParaRPr lang="en-US" i="1" baseline="-25000">
                <a:ea typeface="Arial" charset="0"/>
                <a:cs typeface="Arial" charset="0"/>
              </a:endParaRPr>
            </a:p>
          </p:txBody>
        </p:sp>
      </p:grpSp>
      <p:grpSp>
        <p:nvGrpSpPr>
          <p:cNvPr id="5" name="Group 70"/>
          <p:cNvGrpSpPr>
            <a:grpSpLocks/>
          </p:cNvGrpSpPr>
          <p:nvPr/>
        </p:nvGrpSpPr>
        <p:grpSpPr bwMode="auto">
          <a:xfrm>
            <a:off x="3779838" y="3646488"/>
            <a:ext cx="3230562" cy="1844675"/>
            <a:chOff x="2381" y="2297"/>
            <a:chExt cx="2035" cy="1162"/>
          </a:xfrm>
        </p:grpSpPr>
        <p:sp>
          <p:nvSpPr>
            <p:cNvPr id="27662" name="Text Box 51"/>
            <p:cNvSpPr txBox="1">
              <a:spLocks noChangeArrowheads="1"/>
            </p:cNvSpPr>
            <p:nvPr/>
          </p:nvSpPr>
          <p:spPr bwMode="auto">
            <a:xfrm>
              <a:off x="2381" y="2297"/>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1</a:t>
              </a:r>
            </a:p>
          </p:txBody>
        </p:sp>
        <p:sp>
          <p:nvSpPr>
            <p:cNvPr id="27663" name="Text Box 52"/>
            <p:cNvSpPr txBox="1">
              <a:spLocks noChangeArrowheads="1"/>
            </p:cNvSpPr>
            <p:nvPr/>
          </p:nvSpPr>
          <p:spPr bwMode="auto">
            <a:xfrm>
              <a:off x="4108" y="3229"/>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Y</a:t>
              </a:r>
              <a:r>
                <a:rPr lang="en-US" b="1" baseline="-25000">
                  <a:ea typeface="Arial" charset="0"/>
                  <a:cs typeface="Arial" charset="0"/>
                </a:rPr>
                <a:t>1</a:t>
              </a:r>
            </a:p>
          </p:txBody>
        </p:sp>
        <p:grpSp>
          <p:nvGrpSpPr>
            <p:cNvPr id="27664" name="Group 56"/>
            <p:cNvGrpSpPr>
              <a:grpSpLocks/>
            </p:cNvGrpSpPr>
            <p:nvPr/>
          </p:nvGrpSpPr>
          <p:grpSpPr bwMode="auto">
            <a:xfrm>
              <a:off x="2699" y="2419"/>
              <a:ext cx="1571" cy="774"/>
              <a:chOff x="357" y="2450"/>
              <a:chExt cx="795" cy="646"/>
            </a:xfrm>
          </p:grpSpPr>
          <p:sp>
            <p:nvSpPr>
              <p:cNvPr id="27666" name="Line 57"/>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7667" name="Line 58"/>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27665" name="Oval 67"/>
            <p:cNvSpPr>
              <a:spLocks noChangeArrowheads="1"/>
            </p:cNvSpPr>
            <p:nvPr/>
          </p:nvSpPr>
          <p:spPr bwMode="auto">
            <a:xfrm>
              <a:off x="4223" y="2376"/>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7" name="Group 71"/>
          <p:cNvGrpSpPr>
            <a:grpSpLocks/>
          </p:cNvGrpSpPr>
          <p:nvPr/>
        </p:nvGrpSpPr>
        <p:grpSpPr bwMode="auto">
          <a:xfrm>
            <a:off x="3775075" y="2144713"/>
            <a:ext cx="1709738" cy="3343275"/>
            <a:chOff x="2378" y="1351"/>
            <a:chExt cx="1077" cy="2106"/>
          </a:xfrm>
        </p:grpSpPr>
        <p:sp>
          <p:nvSpPr>
            <p:cNvPr id="27656" name="Text Box 55"/>
            <p:cNvSpPr txBox="1">
              <a:spLocks noChangeArrowheads="1"/>
            </p:cNvSpPr>
            <p:nvPr/>
          </p:nvSpPr>
          <p:spPr bwMode="auto">
            <a:xfrm>
              <a:off x="2378" y="1351"/>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2</a:t>
              </a:r>
            </a:p>
          </p:txBody>
        </p:sp>
        <p:sp>
          <p:nvSpPr>
            <p:cNvPr id="27657" name="Oval 60"/>
            <p:cNvSpPr>
              <a:spLocks noChangeArrowheads="1"/>
            </p:cNvSpPr>
            <p:nvPr/>
          </p:nvSpPr>
          <p:spPr bwMode="auto">
            <a:xfrm>
              <a:off x="3260" y="1428"/>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nvGrpSpPr>
            <p:cNvPr id="27658" name="Group 64"/>
            <p:cNvGrpSpPr>
              <a:grpSpLocks/>
            </p:cNvGrpSpPr>
            <p:nvPr/>
          </p:nvGrpSpPr>
          <p:grpSpPr bwMode="auto">
            <a:xfrm>
              <a:off x="2700" y="1471"/>
              <a:ext cx="605" cy="1731"/>
              <a:chOff x="357" y="2450"/>
              <a:chExt cx="795" cy="646"/>
            </a:xfrm>
          </p:grpSpPr>
          <p:sp>
            <p:nvSpPr>
              <p:cNvPr id="27660" name="Line 65"/>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7661" name="Line 66"/>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27659" name="Text Box 69"/>
            <p:cNvSpPr txBox="1">
              <a:spLocks noChangeArrowheads="1"/>
            </p:cNvSpPr>
            <p:nvPr/>
          </p:nvSpPr>
          <p:spPr bwMode="auto">
            <a:xfrm>
              <a:off x="3147" y="3227"/>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Y</a:t>
              </a:r>
              <a:r>
                <a:rPr lang="en-US" b="1" baseline="-25000">
                  <a:ea typeface="Arial" charset="0"/>
                  <a:cs typeface="Arial" charset="0"/>
                </a:rPr>
                <a:t>2</a:t>
              </a:r>
            </a:p>
          </p:txBody>
        </p:sp>
      </p:grpSp>
      <p:sp>
        <p:nvSpPr>
          <p:cNvPr id="2765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5172"/>
                                        </p:tgtEl>
                                        <p:attrNameLst>
                                          <p:attrName>style.visibility</p:attrName>
                                        </p:attrNameLst>
                                      </p:cBhvr>
                                      <p:to>
                                        <p:strVal val="visible"/>
                                      </p:to>
                                    </p:set>
                                    <p:animEffect transition="in" filter="fade">
                                      <p:cBhvr>
                                        <p:cTn id="7" dur="500"/>
                                        <p:tgtEl>
                                          <p:spTgt spid="1351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Righ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trips(downRight)">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2" grpId="0" bldLvl="5"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idx="4294967295"/>
          </p:nvPr>
        </p:nvSpPr>
        <p:spPr>
          <a:xfrm>
            <a:off x="0" y="196850"/>
            <a:ext cx="9144000" cy="649288"/>
          </a:xfrm>
        </p:spPr>
        <p:txBody>
          <a:bodyPr/>
          <a:lstStyle/>
          <a:p>
            <a:pPr algn="ctr" eaLnBrk="1" hangingPunct="1"/>
            <a:r>
              <a:rPr lang="en-US" smtClean="0">
                <a:latin typeface="Tahoma" charset="0"/>
                <a:ea typeface="Tahoma" charset="0"/>
                <a:cs typeface="Tahoma" charset="0"/>
              </a:rPr>
              <a:t>Why the </a:t>
            </a:r>
            <a:r>
              <a:rPr lang="en-US" i="1" smtClean="0">
                <a:latin typeface="Tahoma" charset="0"/>
                <a:ea typeface="Tahoma" charset="0"/>
                <a:cs typeface="Tahoma" charset="0"/>
              </a:rPr>
              <a:t>AD</a:t>
            </a:r>
            <a:r>
              <a:rPr lang="en-US" smtClean="0">
                <a:latin typeface="Tahoma" charset="0"/>
                <a:ea typeface="Tahoma" charset="0"/>
                <a:cs typeface="Tahoma" charset="0"/>
              </a:rPr>
              <a:t> Curve Slopes Downward</a:t>
            </a:r>
          </a:p>
        </p:txBody>
      </p:sp>
      <p:sp>
        <p:nvSpPr>
          <p:cNvPr id="143363" name="Rectangle 3"/>
          <p:cNvSpPr>
            <a:spLocks noGrp="1" noChangeArrowheads="1"/>
          </p:cNvSpPr>
          <p:nvPr>
            <p:ph type="body" idx="4294967295"/>
          </p:nvPr>
        </p:nvSpPr>
        <p:spPr>
          <a:xfrm>
            <a:off x="377825" y="1214438"/>
            <a:ext cx="3167063" cy="5000625"/>
          </a:xfrm>
        </p:spPr>
        <p:txBody>
          <a:bodyPr/>
          <a:lstStyle/>
          <a:p>
            <a:pPr marL="0" indent="0" eaLnBrk="1" hangingPunct="1">
              <a:lnSpc>
                <a:spcPct val="110000"/>
              </a:lnSpc>
              <a:buFont typeface="Wingdings" charset="2"/>
              <a:buNone/>
            </a:pPr>
            <a:r>
              <a:rPr lang="en-US" sz="2600" b="1" i="1" smtClean="0">
                <a:latin typeface="Arial" charset="0"/>
              </a:rPr>
              <a:t>Y</a:t>
            </a:r>
            <a:r>
              <a:rPr lang="en-US" sz="2600" smtClean="0">
                <a:latin typeface="Arial" charset="0"/>
              </a:rPr>
              <a:t> = </a:t>
            </a:r>
            <a:r>
              <a:rPr lang="en-US" sz="2600" b="1" i="1" smtClean="0">
                <a:latin typeface="Arial" charset="0"/>
              </a:rPr>
              <a:t>C</a:t>
            </a:r>
            <a:r>
              <a:rPr lang="en-US" sz="2600" smtClean="0">
                <a:latin typeface="Arial" charset="0"/>
              </a:rPr>
              <a:t> + </a:t>
            </a:r>
            <a:r>
              <a:rPr lang="en-US" sz="2600" b="1" i="1" smtClean="0">
                <a:latin typeface="Arial" charset="0"/>
              </a:rPr>
              <a:t>I</a:t>
            </a:r>
            <a:r>
              <a:rPr lang="en-US" sz="2600" smtClean="0">
                <a:latin typeface="Arial" charset="0"/>
              </a:rPr>
              <a:t> + </a:t>
            </a:r>
            <a:r>
              <a:rPr lang="en-US" sz="2600" b="1" i="1" smtClean="0">
                <a:latin typeface="Arial" charset="0"/>
              </a:rPr>
              <a:t>G</a:t>
            </a:r>
            <a:r>
              <a:rPr lang="en-US" sz="2600" smtClean="0">
                <a:latin typeface="Arial" charset="0"/>
              </a:rPr>
              <a:t> + </a:t>
            </a:r>
            <a:r>
              <a:rPr lang="en-US" sz="2600" b="1" i="1" smtClean="0">
                <a:latin typeface="Arial" charset="0"/>
              </a:rPr>
              <a:t>NX</a:t>
            </a:r>
          </a:p>
          <a:p>
            <a:pPr marL="0" indent="0" eaLnBrk="1" hangingPunct="1">
              <a:lnSpc>
                <a:spcPct val="110000"/>
              </a:lnSpc>
              <a:buFont typeface="Wingdings" charset="2"/>
              <a:buNone/>
            </a:pPr>
            <a:r>
              <a:rPr lang="en-US" sz="2600" smtClean="0">
                <a:latin typeface="Arial" charset="0"/>
              </a:rPr>
              <a:t>Assume </a:t>
            </a:r>
            <a:r>
              <a:rPr lang="en-US" sz="2600" b="1" i="1" smtClean="0">
                <a:latin typeface="Arial" charset="0"/>
              </a:rPr>
              <a:t>G</a:t>
            </a:r>
            <a:r>
              <a:rPr lang="en-US" sz="2600" smtClean="0">
                <a:latin typeface="Arial" charset="0"/>
              </a:rPr>
              <a:t> fixed </a:t>
            </a:r>
            <a:br>
              <a:rPr lang="en-US" sz="2600" smtClean="0">
                <a:latin typeface="Arial" charset="0"/>
              </a:rPr>
            </a:br>
            <a:r>
              <a:rPr lang="en-US" sz="2600" smtClean="0">
                <a:latin typeface="Arial" charset="0"/>
              </a:rPr>
              <a:t>by govt policy. </a:t>
            </a:r>
          </a:p>
          <a:p>
            <a:pPr marL="0" indent="0" eaLnBrk="1" hangingPunct="1">
              <a:lnSpc>
                <a:spcPct val="110000"/>
              </a:lnSpc>
              <a:buFont typeface="Wingdings" charset="2"/>
              <a:buNone/>
            </a:pPr>
            <a:r>
              <a:rPr lang="en-US" sz="2600" smtClean="0">
                <a:latin typeface="Arial" charset="0"/>
              </a:rPr>
              <a:t>To understand </a:t>
            </a:r>
            <a:br>
              <a:rPr lang="en-US" sz="2600" smtClean="0">
                <a:latin typeface="Arial" charset="0"/>
              </a:rPr>
            </a:br>
            <a:r>
              <a:rPr lang="en-US" sz="2600" smtClean="0">
                <a:latin typeface="Arial" charset="0"/>
              </a:rPr>
              <a:t>the slope of </a:t>
            </a:r>
            <a:r>
              <a:rPr lang="en-US" sz="2600" i="1" smtClean="0">
                <a:latin typeface="Arial" charset="0"/>
              </a:rPr>
              <a:t>AD</a:t>
            </a:r>
            <a:r>
              <a:rPr lang="en-US" sz="2600" smtClean="0">
                <a:latin typeface="Arial" charset="0"/>
              </a:rPr>
              <a:t>, </a:t>
            </a:r>
            <a:br>
              <a:rPr lang="en-US" sz="2600" smtClean="0">
                <a:latin typeface="Arial" charset="0"/>
              </a:rPr>
            </a:br>
            <a:r>
              <a:rPr lang="en-US" sz="2600" smtClean="0">
                <a:latin typeface="Arial" charset="0"/>
              </a:rPr>
              <a:t>must determine </a:t>
            </a:r>
            <a:br>
              <a:rPr lang="en-US" sz="2600" smtClean="0">
                <a:latin typeface="Arial" charset="0"/>
              </a:rPr>
            </a:br>
            <a:r>
              <a:rPr lang="en-US" sz="2600" smtClean="0">
                <a:latin typeface="Arial" charset="0"/>
              </a:rPr>
              <a:t>how a change in </a:t>
            </a:r>
            <a:r>
              <a:rPr lang="en-US" sz="2600" b="1" i="1" smtClean="0">
                <a:latin typeface="Arial" charset="0"/>
              </a:rPr>
              <a:t>P</a:t>
            </a:r>
            <a:r>
              <a:rPr lang="en-US" sz="2600" smtClean="0">
                <a:latin typeface="Arial" charset="0"/>
              </a:rPr>
              <a:t> affects </a:t>
            </a:r>
            <a:r>
              <a:rPr lang="en-US" sz="2600" b="1" i="1" smtClean="0">
                <a:latin typeface="Arial" charset="0"/>
              </a:rPr>
              <a:t>C</a:t>
            </a:r>
            <a:r>
              <a:rPr lang="en-US" sz="2600" smtClean="0">
                <a:latin typeface="Arial" charset="0"/>
              </a:rPr>
              <a:t>, </a:t>
            </a:r>
            <a:r>
              <a:rPr lang="en-US" sz="2600" b="1" i="1" smtClean="0">
                <a:latin typeface="Arial" charset="0"/>
              </a:rPr>
              <a:t>I</a:t>
            </a:r>
            <a:r>
              <a:rPr lang="en-US" sz="2600" smtClean="0">
                <a:latin typeface="Arial" charset="0"/>
              </a:rPr>
              <a:t>, and </a:t>
            </a:r>
            <a:r>
              <a:rPr lang="en-US" sz="2600" b="1" i="1" smtClean="0">
                <a:latin typeface="Arial" charset="0"/>
              </a:rPr>
              <a:t>NX</a:t>
            </a:r>
            <a:r>
              <a:rPr lang="en-US" sz="2600" smtClean="0">
                <a:latin typeface="Arial" charset="0"/>
              </a:rPr>
              <a:t>. </a:t>
            </a:r>
          </a:p>
        </p:txBody>
      </p:sp>
      <p:grpSp>
        <p:nvGrpSpPr>
          <p:cNvPr id="29699" name="Group 4"/>
          <p:cNvGrpSpPr>
            <a:grpSpLocks/>
          </p:cNvGrpSpPr>
          <p:nvPr/>
        </p:nvGrpSpPr>
        <p:grpSpPr bwMode="auto">
          <a:xfrm>
            <a:off x="4094163" y="1179513"/>
            <a:ext cx="4422775" cy="4106862"/>
            <a:chOff x="2579" y="785"/>
            <a:chExt cx="2786" cy="2420"/>
          </a:xfrm>
        </p:grpSpPr>
        <p:grpSp>
          <p:nvGrpSpPr>
            <p:cNvPr id="29719" name="Group 5"/>
            <p:cNvGrpSpPr>
              <a:grpSpLocks/>
            </p:cNvGrpSpPr>
            <p:nvPr/>
          </p:nvGrpSpPr>
          <p:grpSpPr bwMode="auto">
            <a:xfrm>
              <a:off x="2697" y="1037"/>
              <a:ext cx="2409" cy="2049"/>
              <a:chOff x="1098" y="1361"/>
              <a:chExt cx="2116" cy="2027"/>
            </a:xfrm>
          </p:grpSpPr>
          <p:sp>
            <p:nvSpPr>
              <p:cNvPr id="29722"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29723"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29720" name="Text Box 8"/>
            <p:cNvSpPr txBox="1">
              <a:spLocks noChangeArrowheads="1"/>
            </p:cNvSpPr>
            <p:nvPr/>
          </p:nvSpPr>
          <p:spPr bwMode="auto">
            <a:xfrm>
              <a:off x="2579" y="785"/>
              <a:ext cx="267"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P</a:t>
              </a:r>
            </a:p>
          </p:txBody>
        </p:sp>
        <p:sp>
          <p:nvSpPr>
            <p:cNvPr id="29721" name="Text Box 9"/>
            <p:cNvSpPr txBox="1">
              <a:spLocks noChangeArrowheads="1"/>
            </p:cNvSpPr>
            <p:nvPr/>
          </p:nvSpPr>
          <p:spPr bwMode="auto">
            <a:xfrm>
              <a:off x="5075" y="2936"/>
              <a:ext cx="29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Y</a:t>
              </a:r>
            </a:p>
          </p:txBody>
        </p:sp>
      </p:grpSp>
      <p:grpSp>
        <p:nvGrpSpPr>
          <p:cNvPr id="29700" name="Group 10"/>
          <p:cNvGrpSpPr>
            <a:grpSpLocks/>
          </p:cNvGrpSpPr>
          <p:nvPr/>
        </p:nvGrpSpPr>
        <p:grpSpPr bwMode="auto">
          <a:xfrm>
            <a:off x="4824413" y="1924050"/>
            <a:ext cx="2982912" cy="2667000"/>
            <a:chOff x="3039" y="1212"/>
            <a:chExt cx="1879" cy="1680"/>
          </a:xfrm>
        </p:grpSpPr>
        <p:sp>
          <p:nvSpPr>
            <p:cNvPr id="29717" name="Line 11"/>
            <p:cNvSpPr>
              <a:spLocks noChangeShapeType="1"/>
            </p:cNvSpPr>
            <p:nvPr/>
          </p:nvSpPr>
          <p:spPr bwMode="auto">
            <a:xfrm>
              <a:off x="3039" y="1212"/>
              <a:ext cx="1460" cy="1439"/>
            </a:xfrm>
            <a:prstGeom prst="line">
              <a:avLst/>
            </a:prstGeom>
            <a:noFill/>
            <a:ln w="38100">
              <a:solidFill>
                <a:srgbClr val="003399"/>
              </a:solidFill>
              <a:round/>
              <a:headEnd/>
              <a:tailEnd/>
            </a:ln>
          </p:spPr>
          <p:txBody>
            <a:bodyPr>
              <a:prstTxWarp prst="textNoShape">
                <a:avLst/>
              </a:prstTxWarp>
            </a:bodyPr>
            <a:lstStyle/>
            <a:p>
              <a:endParaRPr lang="en-US"/>
            </a:p>
          </p:txBody>
        </p:sp>
        <p:sp>
          <p:nvSpPr>
            <p:cNvPr id="29718" name="Text Box 12"/>
            <p:cNvSpPr txBox="1">
              <a:spLocks noChangeArrowheads="1"/>
            </p:cNvSpPr>
            <p:nvPr/>
          </p:nvSpPr>
          <p:spPr bwMode="auto">
            <a:xfrm>
              <a:off x="4415" y="2604"/>
              <a:ext cx="503"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AD</a:t>
              </a:r>
              <a:endParaRPr lang="en-US" i="1" baseline="-25000">
                <a:ea typeface="Arial" charset="0"/>
                <a:cs typeface="Arial" charset="0"/>
              </a:endParaRPr>
            </a:p>
          </p:txBody>
        </p:sp>
      </p:grpSp>
      <p:grpSp>
        <p:nvGrpSpPr>
          <p:cNvPr id="29701" name="Group 13"/>
          <p:cNvGrpSpPr>
            <a:grpSpLocks/>
          </p:cNvGrpSpPr>
          <p:nvPr/>
        </p:nvGrpSpPr>
        <p:grpSpPr bwMode="auto">
          <a:xfrm>
            <a:off x="3779838" y="3646488"/>
            <a:ext cx="3230562" cy="1844675"/>
            <a:chOff x="2381" y="2297"/>
            <a:chExt cx="2035" cy="1162"/>
          </a:xfrm>
        </p:grpSpPr>
        <p:sp>
          <p:nvSpPr>
            <p:cNvPr id="29711" name="Text Box 14"/>
            <p:cNvSpPr txBox="1">
              <a:spLocks noChangeArrowheads="1"/>
            </p:cNvSpPr>
            <p:nvPr/>
          </p:nvSpPr>
          <p:spPr bwMode="auto">
            <a:xfrm>
              <a:off x="2381" y="2297"/>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1</a:t>
              </a:r>
            </a:p>
          </p:txBody>
        </p:sp>
        <p:sp>
          <p:nvSpPr>
            <p:cNvPr id="29712" name="Text Box 15"/>
            <p:cNvSpPr txBox="1">
              <a:spLocks noChangeArrowheads="1"/>
            </p:cNvSpPr>
            <p:nvPr/>
          </p:nvSpPr>
          <p:spPr bwMode="auto">
            <a:xfrm>
              <a:off x="4108" y="3229"/>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Y</a:t>
              </a:r>
              <a:r>
                <a:rPr lang="en-US" b="1" baseline="-25000">
                  <a:ea typeface="Arial" charset="0"/>
                  <a:cs typeface="Arial" charset="0"/>
                </a:rPr>
                <a:t>1</a:t>
              </a:r>
            </a:p>
          </p:txBody>
        </p:sp>
        <p:grpSp>
          <p:nvGrpSpPr>
            <p:cNvPr id="29713" name="Group 16"/>
            <p:cNvGrpSpPr>
              <a:grpSpLocks/>
            </p:cNvGrpSpPr>
            <p:nvPr/>
          </p:nvGrpSpPr>
          <p:grpSpPr bwMode="auto">
            <a:xfrm>
              <a:off x="2699" y="2419"/>
              <a:ext cx="1571" cy="774"/>
              <a:chOff x="357" y="2450"/>
              <a:chExt cx="795" cy="646"/>
            </a:xfrm>
          </p:grpSpPr>
          <p:sp>
            <p:nvSpPr>
              <p:cNvPr id="29715" name="Line 17"/>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9716" name="Line 18"/>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29714" name="Oval 19"/>
            <p:cNvSpPr>
              <a:spLocks noChangeArrowheads="1"/>
            </p:cNvSpPr>
            <p:nvPr/>
          </p:nvSpPr>
          <p:spPr bwMode="auto">
            <a:xfrm>
              <a:off x="4223" y="2376"/>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29702" name="Group 20"/>
          <p:cNvGrpSpPr>
            <a:grpSpLocks/>
          </p:cNvGrpSpPr>
          <p:nvPr/>
        </p:nvGrpSpPr>
        <p:grpSpPr bwMode="auto">
          <a:xfrm>
            <a:off x="3775075" y="2144713"/>
            <a:ext cx="1709738" cy="3343275"/>
            <a:chOff x="2378" y="1351"/>
            <a:chExt cx="1077" cy="2106"/>
          </a:xfrm>
        </p:grpSpPr>
        <p:sp>
          <p:nvSpPr>
            <p:cNvPr id="29705" name="Text Box 21"/>
            <p:cNvSpPr txBox="1">
              <a:spLocks noChangeArrowheads="1"/>
            </p:cNvSpPr>
            <p:nvPr/>
          </p:nvSpPr>
          <p:spPr bwMode="auto">
            <a:xfrm>
              <a:off x="2378" y="1351"/>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2</a:t>
              </a:r>
            </a:p>
          </p:txBody>
        </p:sp>
        <p:sp>
          <p:nvSpPr>
            <p:cNvPr id="29706" name="Oval 22"/>
            <p:cNvSpPr>
              <a:spLocks noChangeArrowheads="1"/>
            </p:cNvSpPr>
            <p:nvPr/>
          </p:nvSpPr>
          <p:spPr bwMode="auto">
            <a:xfrm>
              <a:off x="3260" y="1428"/>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nvGrpSpPr>
            <p:cNvPr id="29707" name="Group 23"/>
            <p:cNvGrpSpPr>
              <a:grpSpLocks/>
            </p:cNvGrpSpPr>
            <p:nvPr/>
          </p:nvGrpSpPr>
          <p:grpSpPr bwMode="auto">
            <a:xfrm>
              <a:off x="2700" y="1471"/>
              <a:ext cx="605" cy="1731"/>
              <a:chOff x="357" y="2450"/>
              <a:chExt cx="795" cy="646"/>
            </a:xfrm>
          </p:grpSpPr>
          <p:sp>
            <p:nvSpPr>
              <p:cNvPr id="29709" name="Line 24"/>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9710" name="Line 25"/>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29708" name="Text Box 26"/>
            <p:cNvSpPr txBox="1">
              <a:spLocks noChangeArrowheads="1"/>
            </p:cNvSpPr>
            <p:nvPr/>
          </p:nvSpPr>
          <p:spPr bwMode="auto">
            <a:xfrm>
              <a:off x="3147" y="3227"/>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Y</a:t>
              </a:r>
              <a:r>
                <a:rPr lang="en-US" b="1" baseline="-25000">
                  <a:ea typeface="Arial" charset="0"/>
                  <a:cs typeface="Arial" charset="0"/>
                </a:rPr>
                <a:t>2</a:t>
              </a:r>
            </a:p>
          </p:txBody>
        </p:sp>
      </p:grpSp>
      <p:sp>
        <p:nvSpPr>
          <p:cNvPr id="29703" name="Text Box 27"/>
          <p:cNvSpPr txBox="1">
            <a:spLocks noChangeArrowheads="1"/>
          </p:cNvSpPr>
          <p:nvPr/>
        </p:nvSpPr>
        <p:spPr bwMode="auto">
          <a:xfrm>
            <a:off x="6521450" y="5126038"/>
            <a:ext cx="488950" cy="365125"/>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Y</a:t>
            </a:r>
            <a:r>
              <a:rPr lang="en-US" b="1" baseline="-25000">
                <a:ea typeface="Arial" charset="0"/>
                <a:cs typeface="Arial" charset="0"/>
              </a:rPr>
              <a:t>1</a:t>
            </a:r>
          </a:p>
        </p:txBody>
      </p:sp>
      <p:sp>
        <p:nvSpPr>
          <p:cNvPr id="29704"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363">
                                            <p:txEl>
                                              <p:pRg st="0" end="0"/>
                                            </p:txEl>
                                          </p:spTgt>
                                        </p:tgtEl>
                                        <p:attrNameLst>
                                          <p:attrName>style.visibility</p:attrName>
                                        </p:attrNameLst>
                                      </p:cBhvr>
                                      <p:to>
                                        <p:strVal val="visible"/>
                                      </p:to>
                                    </p:set>
                                    <p:animEffect transition="in" filter="fade">
                                      <p:cBhvr>
                                        <p:cTn id="7" dur="500"/>
                                        <p:tgtEl>
                                          <p:spTgt spid="143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63">
                                            <p:txEl>
                                              <p:pRg st="1" end="1"/>
                                            </p:txEl>
                                          </p:spTgt>
                                        </p:tgtEl>
                                        <p:attrNameLst>
                                          <p:attrName>style.visibility</p:attrName>
                                        </p:attrNameLst>
                                      </p:cBhvr>
                                      <p:to>
                                        <p:strVal val="visible"/>
                                      </p:to>
                                    </p:set>
                                    <p:animEffect transition="in" filter="fade">
                                      <p:cBhvr>
                                        <p:cTn id="12" dur="500"/>
                                        <p:tgtEl>
                                          <p:spTgt spid="1433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363">
                                            <p:txEl>
                                              <p:pRg st="2" end="2"/>
                                            </p:txEl>
                                          </p:spTgt>
                                        </p:tgtEl>
                                        <p:attrNameLst>
                                          <p:attrName>style.visibility</p:attrName>
                                        </p:attrNameLst>
                                      </p:cBhvr>
                                      <p:to>
                                        <p:strVal val="visible"/>
                                      </p:to>
                                    </p:set>
                                    <p:animEffect transition="in" filter="fade">
                                      <p:cBhvr>
                                        <p:cTn id="17" dur="500"/>
                                        <p:tgtEl>
                                          <p:spTgt spid="143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build="p" bldLvl="3"/>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sz="3700" smtClean="0">
                <a:latin typeface="Tahoma" charset="0"/>
                <a:ea typeface="Tahoma" charset="0"/>
                <a:cs typeface="Tahoma" charset="0"/>
              </a:rPr>
              <a:t>The Wealth Effect  (</a:t>
            </a:r>
            <a:r>
              <a:rPr lang="en-US" sz="3700" i="1" smtClean="0">
                <a:latin typeface="Tahoma" charset="0"/>
                <a:ea typeface="Tahoma" charset="0"/>
                <a:cs typeface="Tahoma" charset="0"/>
              </a:rPr>
              <a:t>P</a:t>
            </a:r>
            <a:r>
              <a:rPr lang="en-US" sz="3700" smtClean="0">
                <a:latin typeface="Tahoma" charset="0"/>
                <a:ea typeface="Tahoma" charset="0"/>
                <a:cs typeface="Tahoma" charset="0"/>
              </a:rPr>
              <a:t> and </a:t>
            </a:r>
            <a:r>
              <a:rPr lang="en-US" sz="3700" i="1" smtClean="0">
                <a:latin typeface="Tahoma" charset="0"/>
                <a:ea typeface="Tahoma" charset="0"/>
                <a:cs typeface="Tahoma" charset="0"/>
              </a:rPr>
              <a:t>C </a:t>
            </a:r>
            <a:r>
              <a:rPr lang="en-US" sz="3700" smtClean="0">
                <a:latin typeface="Tahoma" charset="0"/>
                <a:ea typeface="Tahoma" charset="0"/>
                <a:cs typeface="Tahoma" charset="0"/>
              </a:rPr>
              <a:t>)</a:t>
            </a:r>
          </a:p>
        </p:txBody>
      </p:sp>
      <p:sp>
        <p:nvSpPr>
          <p:cNvPr id="20485" name="Rectangle 3"/>
          <p:cNvSpPr>
            <a:spLocks noGrp="1" noChangeArrowheads="1"/>
          </p:cNvSpPr>
          <p:nvPr>
            <p:ph idx="1"/>
          </p:nvPr>
        </p:nvSpPr>
        <p:spPr>
          <a:xfrm>
            <a:off x="457200" y="1219200"/>
            <a:ext cx="8229600" cy="4979988"/>
          </a:xfrm>
        </p:spPr>
        <p:txBody>
          <a:bodyPr/>
          <a:lstStyle/>
          <a:p>
            <a:pPr eaLnBrk="1" hangingPunct="1">
              <a:spcBef>
                <a:spcPct val="30000"/>
              </a:spcBef>
              <a:buFont typeface="Wingdings" charset="2"/>
              <a:buNone/>
            </a:pPr>
            <a:r>
              <a:rPr lang="en-US" smtClean="0">
                <a:latin typeface="Arial" charset="0"/>
                <a:cs typeface="ＭＳ Ｐゴシック" charset="-128"/>
              </a:rPr>
              <a:t>Suppose </a:t>
            </a:r>
            <a:r>
              <a:rPr lang="en-US" b="1" i="1" smtClean="0">
                <a:latin typeface="Arial" charset="0"/>
                <a:cs typeface="ＭＳ Ｐゴシック" charset="-128"/>
              </a:rPr>
              <a:t>P</a:t>
            </a:r>
            <a:r>
              <a:rPr lang="en-US" smtClean="0">
                <a:latin typeface="Arial" charset="0"/>
                <a:cs typeface="ＭＳ Ｐゴシック" charset="-128"/>
              </a:rPr>
              <a:t> rises.  </a:t>
            </a:r>
          </a:p>
          <a:p>
            <a:pPr eaLnBrk="1" hangingPunct="1">
              <a:spcBef>
                <a:spcPct val="35000"/>
              </a:spcBef>
              <a:buFont typeface="Wingdings" charset="2"/>
              <a:buChar char="§"/>
            </a:pPr>
            <a:r>
              <a:rPr lang="en-US" smtClean="0">
                <a:latin typeface="Arial" charset="0"/>
                <a:cs typeface="ＭＳ Ｐゴシック" charset="-128"/>
              </a:rPr>
              <a:t>The dollars people hold buy fewer g&amp;s, </a:t>
            </a:r>
            <a:br>
              <a:rPr lang="en-US" smtClean="0">
                <a:latin typeface="Arial" charset="0"/>
                <a:cs typeface="ＭＳ Ｐゴシック" charset="-128"/>
              </a:rPr>
            </a:br>
            <a:r>
              <a:rPr lang="en-US" smtClean="0">
                <a:latin typeface="Arial" charset="0"/>
                <a:cs typeface="ＭＳ Ｐゴシック" charset="-128"/>
              </a:rPr>
              <a:t>so real wealth is lower. </a:t>
            </a:r>
          </a:p>
          <a:p>
            <a:pPr eaLnBrk="1" hangingPunct="1">
              <a:spcBef>
                <a:spcPct val="35000"/>
              </a:spcBef>
              <a:buFont typeface="Wingdings" charset="2"/>
              <a:buChar char="§"/>
            </a:pPr>
            <a:r>
              <a:rPr lang="en-US" smtClean="0">
                <a:latin typeface="Arial" charset="0"/>
                <a:cs typeface="ＭＳ Ｐゴシック" charset="-128"/>
              </a:rPr>
              <a:t>People feel poorer.  </a:t>
            </a:r>
          </a:p>
          <a:p>
            <a:pPr eaLnBrk="1" hangingPunct="1">
              <a:spcBef>
                <a:spcPct val="35000"/>
              </a:spcBef>
              <a:buFont typeface="Wingdings" charset="2"/>
              <a:buNone/>
            </a:pPr>
            <a:r>
              <a:rPr lang="en-US" smtClean="0">
                <a:latin typeface="Arial" charset="0"/>
                <a:cs typeface="ＭＳ Ｐゴシック" charset="-128"/>
              </a:rPr>
              <a:t>Result:  </a:t>
            </a:r>
            <a:r>
              <a:rPr lang="en-US" b="1" i="1" smtClean="0">
                <a:latin typeface="Arial" charset="0"/>
                <a:cs typeface="ＭＳ Ｐゴシック" charset="-128"/>
              </a:rPr>
              <a:t>C</a:t>
            </a:r>
            <a:r>
              <a:rPr lang="en-US" smtClean="0">
                <a:latin typeface="Arial" charset="0"/>
                <a:cs typeface="ＭＳ Ｐゴシック" charset="-128"/>
              </a:rPr>
              <a:t>  falls. </a:t>
            </a:r>
          </a:p>
        </p:txBody>
      </p:sp>
      <p:sp>
        <p:nvSpPr>
          <p:cNvPr id="3174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5">
                                            <p:txEl>
                                              <p:pRg st="0" end="0"/>
                                            </p:txEl>
                                          </p:spTgt>
                                        </p:tgtEl>
                                        <p:attrNameLst>
                                          <p:attrName>style.visibility</p:attrName>
                                        </p:attrNameLst>
                                      </p:cBhvr>
                                      <p:to>
                                        <p:strVal val="visible"/>
                                      </p:to>
                                    </p:set>
                                    <p:animEffect transition="in" filter="wipe(left)">
                                      <p:cBhvr>
                                        <p:cTn id="7" dur="500"/>
                                        <p:tgtEl>
                                          <p:spTgt spid="2048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5">
                                            <p:txEl>
                                              <p:pRg st="1" end="1"/>
                                            </p:txEl>
                                          </p:spTgt>
                                        </p:tgtEl>
                                        <p:attrNameLst>
                                          <p:attrName>style.visibility</p:attrName>
                                        </p:attrNameLst>
                                      </p:cBhvr>
                                      <p:to>
                                        <p:strVal val="visible"/>
                                      </p:to>
                                    </p:set>
                                    <p:animEffect transition="in" filter="wipe(left)">
                                      <p:cBhvr>
                                        <p:cTn id="12" dur="500"/>
                                        <p:tgtEl>
                                          <p:spTgt spid="2048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5">
                                            <p:txEl>
                                              <p:pRg st="2" end="2"/>
                                            </p:txEl>
                                          </p:spTgt>
                                        </p:tgtEl>
                                        <p:attrNameLst>
                                          <p:attrName>style.visibility</p:attrName>
                                        </p:attrNameLst>
                                      </p:cBhvr>
                                      <p:to>
                                        <p:strVal val="visible"/>
                                      </p:to>
                                    </p:set>
                                    <p:animEffect transition="in" filter="wipe(left)">
                                      <p:cBhvr>
                                        <p:cTn id="17" dur="500"/>
                                        <p:tgtEl>
                                          <p:spTgt spid="2048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485">
                                            <p:txEl>
                                              <p:pRg st="3" end="3"/>
                                            </p:txEl>
                                          </p:spTgt>
                                        </p:tgtEl>
                                        <p:attrNameLst>
                                          <p:attrName>style.visibility</p:attrName>
                                        </p:attrNameLst>
                                      </p:cBhvr>
                                      <p:to>
                                        <p:strVal val="visible"/>
                                      </p:to>
                                    </p:set>
                                    <p:animEffect transition="in" filter="wipe(left)">
                                      <p:cBhvr>
                                        <p:cTn id="22" dur="500"/>
                                        <p:tgtEl>
                                          <p:spTgt spid="2048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build="p" bldLvl="4"/>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3700" smtClean="0"/>
              <a:t>The Interest-Rate Effect  (</a:t>
            </a:r>
            <a:r>
              <a:rPr lang="en-US" sz="3700" i="1" smtClean="0"/>
              <a:t>P</a:t>
            </a:r>
            <a:r>
              <a:rPr lang="en-US" sz="3700" smtClean="0"/>
              <a:t> and </a:t>
            </a:r>
            <a:r>
              <a:rPr lang="en-US" sz="3700" i="1" smtClean="0"/>
              <a:t>I </a:t>
            </a:r>
            <a:r>
              <a:rPr lang="en-US" sz="3700" smtClean="0"/>
              <a:t>)</a:t>
            </a:r>
          </a:p>
        </p:txBody>
      </p:sp>
      <p:sp>
        <p:nvSpPr>
          <p:cNvPr id="21509" name="Rectangle 3"/>
          <p:cNvSpPr>
            <a:spLocks noGrp="1" noChangeArrowheads="1"/>
          </p:cNvSpPr>
          <p:nvPr>
            <p:ph idx="1"/>
          </p:nvPr>
        </p:nvSpPr>
        <p:spPr>
          <a:xfrm>
            <a:off x="457200" y="1219200"/>
            <a:ext cx="8229600" cy="4979988"/>
          </a:xfrm>
        </p:spPr>
        <p:txBody>
          <a:bodyPr/>
          <a:lstStyle/>
          <a:p>
            <a:pPr eaLnBrk="1" hangingPunct="1">
              <a:spcBef>
                <a:spcPct val="35000"/>
              </a:spcBef>
              <a:buFont typeface="Wingdings" charset="2"/>
              <a:buNone/>
            </a:pPr>
            <a:r>
              <a:rPr lang="en-US" smtClean="0">
                <a:latin typeface="Arial" charset="0"/>
                <a:cs typeface="ＭＳ Ｐゴシック" charset="-128"/>
              </a:rPr>
              <a:t>Suppose </a:t>
            </a:r>
            <a:r>
              <a:rPr lang="en-US" b="1" i="1" smtClean="0">
                <a:latin typeface="Arial" charset="0"/>
                <a:cs typeface="ＭＳ Ｐゴシック" charset="-128"/>
              </a:rPr>
              <a:t>P</a:t>
            </a:r>
            <a:r>
              <a:rPr lang="en-US" smtClean="0">
                <a:latin typeface="Arial" charset="0"/>
                <a:cs typeface="ＭＳ Ｐゴシック" charset="-128"/>
              </a:rPr>
              <a:t> rises.  </a:t>
            </a:r>
          </a:p>
          <a:p>
            <a:pPr eaLnBrk="1" hangingPunct="1">
              <a:buFont typeface="Wingdings" charset="2"/>
              <a:buChar char="§"/>
            </a:pPr>
            <a:r>
              <a:rPr lang="en-US" smtClean="0">
                <a:latin typeface="Arial" charset="0"/>
                <a:cs typeface="ＭＳ Ｐゴシック" charset="-128"/>
              </a:rPr>
              <a:t>Buying g&amp;s requires more money. </a:t>
            </a:r>
          </a:p>
          <a:p>
            <a:pPr eaLnBrk="1" hangingPunct="1">
              <a:buFont typeface="Wingdings" charset="2"/>
              <a:buChar char="§"/>
            </a:pPr>
            <a:r>
              <a:rPr lang="en-US" smtClean="0">
                <a:latin typeface="Arial" charset="0"/>
                <a:cs typeface="ＭＳ Ｐゴシック" charset="-128"/>
              </a:rPr>
              <a:t>To get this money, people sell bonds or other assets.</a:t>
            </a:r>
          </a:p>
          <a:p>
            <a:pPr eaLnBrk="1" hangingPunct="1">
              <a:buFont typeface="Wingdings" charset="2"/>
              <a:buChar char="§"/>
            </a:pPr>
            <a:r>
              <a:rPr lang="en-US" smtClean="0">
                <a:latin typeface="Arial" charset="0"/>
                <a:cs typeface="ＭＳ Ｐゴシック" charset="-128"/>
              </a:rPr>
              <a:t>This drives up interest rates.  </a:t>
            </a:r>
          </a:p>
          <a:p>
            <a:pPr eaLnBrk="1" hangingPunct="1">
              <a:buFont typeface="Wingdings" charset="2"/>
              <a:buNone/>
            </a:pPr>
            <a:r>
              <a:rPr lang="en-US" smtClean="0">
                <a:latin typeface="Arial" charset="0"/>
                <a:cs typeface="ＭＳ Ｐゴシック" charset="-128"/>
              </a:rPr>
              <a:t>Result:  </a:t>
            </a:r>
            <a:r>
              <a:rPr lang="en-US" b="1" i="1" smtClean="0">
                <a:latin typeface="Arial" charset="0"/>
                <a:cs typeface="ＭＳ Ｐゴシック" charset="-128"/>
              </a:rPr>
              <a:t>I</a:t>
            </a:r>
            <a:r>
              <a:rPr lang="en-US" smtClean="0">
                <a:latin typeface="Arial" charset="0"/>
                <a:cs typeface="ＭＳ Ｐゴシック" charset="-128"/>
              </a:rPr>
              <a:t>  falls.</a:t>
            </a:r>
            <a:br>
              <a:rPr lang="en-US" smtClean="0">
                <a:latin typeface="Arial" charset="0"/>
                <a:cs typeface="ＭＳ Ｐゴシック" charset="-128"/>
              </a:rPr>
            </a:br>
            <a:r>
              <a:rPr lang="en-US" smtClean="0">
                <a:latin typeface="Arial" charset="0"/>
                <a:cs typeface="ＭＳ Ｐゴシック" charset="-128"/>
              </a:rPr>
              <a:t>(Recall, </a:t>
            </a:r>
            <a:r>
              <a:rPr lang="en-US" b="1" i="1" smtClean="0">
                <a:latin typeface="Arial" charset="0"/>
                <a:cs typeface="ＭＳ Ｐゴシック" charset="-128"/>
              </a:rPr>
              <a:t>I</a:t>
            </a:r>
            <a:r>
              <a:rPr lang="en-US" smtClean="0">
                <a:latin typeface="Arial" charset="0"/>
                <a:cs typeface="ＭＳ Ｐゴシック" charset="-128"/>
              </a:rPr>
              <a:t>  depends negatively on interest rates.)</a:t>
            </a:r>
            <a:br>
              <a:rPr lang="en-US" smtClean="0">
                <a:latin typeface="Arial" charset="0"/>
                <a:cs typeface="ＭＳ Ｐゴシック" charset="-128"/>
              </a:rPr>
            </a:br>
            <a:endParaRPr lang="en-US" smtClean="0">
              <a:latin typeface="Arial" charset="0"/>
              <a:cs typeface="ＭＳ Ｐゴシック" charset="-128"/>
            </a:endParaRPr>
          </a:p>
        </p:txBody>
      </p:sp>
      <p:sp>
        <p:nvSpPr>
          <p:cNvPr id="3379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Effect transition="in" filter="wipe(left)">
                                      <p:cBhvr>
                                        <p:cTn id="7" dur="500"/>
                                        <p:tgtEl>
                                          <p:spTgt spid="2150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9">
                                            <p:txEl>
                                              <p:pRg st="1" end="1"/>
                                            </p:txEl>
                                          </p:spTgt>
                                        </p:tgtEl>
                                        <p:attrNameLst>
                                          <p:attrName>style.visibility</p:attrName>
                                        </p:attrNameLst>
                                      </p:cBhvr>
                                      <p:to>
                                        <p:strVal val="visible"/>
                                      </p:to>
                                    </p:set>
                                    <p:animEffect transition="in" filter="wipe(left)">
                                      <p:cBhvr>
                                        <p:cTn id="12" dur="500"/>
                                        <p:tgtEl>
                                          <p:spTgt spid="2150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9">
                                            <p:txEl>
                                              <p:pRg st="2" end="2"/>
                                            </p:txEl>
                                          </p:spTgt>
                                        </p:tgtEl>
                                        <p:attrNameLst>
                                          <p:attrName>style.visibility</p:attrName>
                                        </p:attrNameLst>
                                      </p:cBhvr>
                                      <p:to>
                                        <p:strVal val="visible"/>
                                      </p:to>
                                    </p:set>
                                    <p:animEffect transition="in" filter="wipe(left)">
                                      <p:cBhvr>
                                        <p:cTn id="17" dur="500"/>
                                        <p:tgtEl>
                                          <p:spTgt spid="2150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509">
                                            <p:txEl>
                                              <p:pRg st="3" end="3"/>
                                            </p:txEl>
                                          </p:spTgt>
                                        </p:tgtEl>
                                        <p:attrNameLst>
                                          <p:attrName>style.visibility</p:attrName>
                                        </p:attrNameLst>
                                      </p:cBhvr>
                                      <p:to>
                                        <p:strVal val="visible"/>
                                      </p:to>
                                    </p:set>
                                    <p:animEffect transition="in" filter="wipe(left)">
                                      <p:cBhvr>
                                        <p:cTn id="22" dur="500"/>
                                        <p:tgtEl>
                                          <p:spTgt spid="2150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1509">
                                            <p:txEl>
                                              <p:pRg st="4" end="4"/>
                                            </p:txEl>
                                          </p:spTgt>
                                        </p:tgtEl>
                                        <p:attrNameLst>
                                          <p:attrName>style.visibility</p:attrName>
                                        </p:attrNameLst>
                                      </p:cBhvr>
                                      <p:to>
                                        <p:strVal val="visible"/>
                                      </p:to>
                                    </p:set>
                                    <p:animEffect transition="in" filter="wipe(left)">
                                      <p:cBhvr>
                                        <p:cTn id="27" dur="500"/>
                                        <p:tgtEl>
                                          <p:spTgt spid="2150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bldLvl="4"/>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a:xfrm>
            <a:off x="457200" y="228600"/>
            <a:ext cx="8305800" cy="914400"/>
          </a:xfrm>
        </p:spPr>
        <p:txBody>
          <a:bodyPr rtlCol="0">
            <a:normAutofit fontScale="90000"/>
          </a:bodyPr>
          <a:lstStyle/>
          <a:p>
            <a:pPr eaLnBrk="1" fontAlgn="auto" hangingPunct="1">
              <a:spcAft>
                <a:spcPts val="0"/>
              </a:spcAft>
              <a:defRPr/>
            </a:pPr>
            <a:r>
              <a:rPr lang="en-US" sz="3700" dirty="0" smtClean="0"/>
              <a:t>The Exchange-Rate Effect  (</a:t>
            </a:r>
            <a:r>
              <a:rPr lang="en-US" sz="3700" i="1" dirty="0" smtClean="0"/>
              <a:t>P</a:t>
            </a:r>
            <a:r>
              <a:rPr lang="en-US" sz="3700" dirty="0" smtClean="0"/>
              <a:t> and </a:t>
            </a:r>
            <a:r>
              <a:rPr lang="en-US" sz="3700" i="1" dirty="0" smtClean="0"/>
              <a:t>NX </a:t>
            </a:r>
            <a:r>
              <a:rPr lang="en-US" sz="3700" dirty="0" smtClean="0"/>
              <a:t>)</a:t>
            </a:r>
          </a:p>
        </p:txBody>
      </p:sp>
      <p:sp>
        <p:nvSpPr>
          <p:cNvPr id="22533" name="Rectangle 3"/>
          <p:cNvSpPr>
            <a:spLocks noGrp="1" noChangeArrowheads="1"/>
          </p:cNvSpPr>
          <p:nvPr>
            <p:ph idx="1"/>
          </p:nvPr>
        </p:nvSpPr>
        <p:spPr>
          <a:xfrm>
            <a:off x="457200" y="1219200"/>
            <a:ext cx="8229600" cy="4979988"/>
          </a:xfrm>
        </p:spPr>
        <p:txBody>
          <a:bodyPr>
            <a:normAutofit lnSpcReduction="10000"/>
          </a:bodyPr>
          <a:lstStyle/>
          <a:p>
            <a:pPr eaLnBrk="1" hangingPunct="1">
              <a:lnSpc>
                <a:spcPct val="95000"/>
              </a:lnSpc>
              <a:buFont typeface="Wingdings" charset="2"/>
              <a:buNone/>
            </a:pPr>
            <a:r>
              <a:rPr lang="en-US" smtClean="0">
                <a:latin typeface="Arial" charset="0"/>
                <a:cs typeface="ＭＳ Ｐゴシック" charset="-128"/>
              </a:rPr>
              <a:t>Suppose </a:t>
            </a:r>
            <a:r>
              <a:rPr lang="en-US" b="1" i="1" smtClean="0">
                <a:latin typeface="Arial" charset="0"/>
                <a:cs typeface="ＭＳ Ｐゴシック" charset="-128"/>
              </a:rPr>
              <a:t>P</a:t>
            </a:r>
            <a:r>
              <a:rPr lang="en-US" smtClean="0">
                <a:latin typeface="Arial" charset="0"/>
                <a:cs typeface="ＭＳ Ｐゴシック" charset="-128"/>
              </a:rPr>
              <a:t> rises.  </a:t>
            </a:r>
          </a:p>
          <a:p>
            <a:pPr eaLnBrk="1" hangingPunct="1">
              <a:lnSpc>
                <a:spcPct val="95000"/>
              </a:lnSpc>
              <a:buFont typeface="Wingdings" charset="2"/>
              <a:buChar char="§"/>
            </a:pPr>
            <a:r>
              <a:rPr lang="en-US" smtClean="0">
                <a:latin typeface="Arial" charset="0"/>
                <a:cs typeface="ＭＳ Ｐゴシック" charset="-128"/>
              </a:rPr>
              <a:t>Lebanese interest rates rise (the interest-rate effect).</a:t>
            </a:r>
          </a:p>
          <a:p>
            <a:pPr eaLnBrk="1" hangingPunct="1">
              <a:lnSpc>
                <a:spcPct val="95000"/>
              </a:lnSpc>
              <a:buFont typeface="Wingdings" charset="2"/>
              <a:buChar char="§"/>
            </a:pPr>
            <a:r>
              <a:rPr lang="en-US" smtClean="0">
                <a:latin typeface="Arial" charset="0"/>
                <a:cs typeface="ＭＳ Ｐゴシック" charset="-128"/>
              </a:rPr>
              <a:t>Foreign investors desire more Lebanese bonds.</a:t>
            </a:r>
          </a:p>
          <a:p>
            <a:pPr eaLnBrk="1" hangingPunct="1">
              <a:lnSpc>
                <a:spcPct val="95000"/>
              </a:lnSpc>
              <a:buFont typeface="Wingdings" charset="2"/>
              <a:buChar char="§"/>
            </a:pPr>
            <a:r>
              <a:rPr lang="en-US" smtClean="0">
                <a:latin typeface="Arial" charset="0"/>
                <a:cs typeface="ＭＳ Ｐゴシック" charset="-128"/>
              </a:rPr>
              <a:t>Higher demand for Lebanese pounds in foreign exchange market.</a:t>
            </a:r>
          </a:p>
          <a:p>
            <a:pPr eaLnBrk="1" hangingPunct="1">
              <a:lnSpc>
                <a:spcPct val="95000"/>
              </a:lnSpc>
              <a:buFont typeface="Wingdings" charset="2"/>
              <a:buChar char="§"/>
            </a:pPr>
            <a:r>
              <a:rPr lang="en-US" smtClean="0">
                <a:latin typeface="Arial" charset="0"/>
                <a:cs typeface="ＭＳ Ｐゴシック" charset="-128"/>
              </a:rPr>
              <a:t>Lebanese exchange rate appreciates.  </a:t>
            </a:r>
          </a:p>
          <a:p>
            <a:pPr eaLnBrk="1" hangingPunct="1">
              <a:lnSpc>
                <a:spcPct val="95000"/>
              </a:lnSpc>
              <a:buFont typeface="Wingdings" charset="2"/>
              <a:buChar char="§"/>
            </a:pPr>
            <a:r>
              <a:rPr lang="en-US" smtClean="0">
                <a:latin typeface="Arial" charset="0"/>
                <a:cs typeface="ＭＳ Ｐゴシック" charset="-128"/>
              </a:rPr>
              <a:t>Lebanese exports more expensive to people abroad, imports cheaper to Lebanese residents.</a:t>
            </a:r>
          </a:p>
          <a:p>
            <a:pPr eaLnBrk="1" hangingPunct="1">
              <a:lnSpc>
                <a:spcPct val="95000"/>
              </a:lnSpc>
              <a:buFont typeface="Wingdings" charset="2"/>
              <a:buNone/>
            </a:pPr>
            <a:r>
              <a:rPr lang="en-US" smtClean="0">
                <a:latin typeface="Arial" charset="0"/>
                <a:cs typeface="ＭＳ Ｐゴシック" charset="-128"/>
              </a:rPr>
              <a:t>Result:  </a:t>
            </a:r>
            <a:r>
              <a:rPr lang="en-US" b="1" i="1" smtClean="0">
                <a:latin typeface="Arial" charset="0"/>
                <a:cs typeface="ＭＳ Ｐゴシック" charset="-128"/>
              </a:rPr>
              <a:t>NX</a:t>
            </a:r>
            <a:r>
              <a:rPr lang="en-US" smtClean="0">
                <a:latin typeface="Arial" charset="0"/>
                <a:cs typeface="ＭＳ Ｐゴシック" charset="-128"/>
              </a:rPr>
              <a:t> falls. </a:t>
            </a:r>
          </a:p>
        </p:txBody>
      </p:sp>
      <p:sp>
        <p:nvSpPr>
          <p:cNvPr id="3584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animEffect transition="in" filter="wipe(left)">
                                      <p:cBhvr>
                                        <p:cTn id="7" dur="500"/>
                                        <p:tgtEl>
                                          <p:spTgt spid="225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3">
                                            <p:txEl>
                                              <p:pRg st="1" end="1"/>
                                            </p:txEl>
                                          </p:spTgt>
                                        </p:tgtEl>
                                        <p:attrNameLst>
                                          <p:attrName>style.visibility</p:attrName>
                                        </p:attrNameLst>
                                      </p:cBhvr>
                                      <p:to>
                                        <p:strVal val="visible"/>
                                      </p:to>
                                    </p:set>
                                    <p:animEffect transition="in" filter="wipe(left)">
                                      <p:cBhvr>
                                        <p:cTn id="12" dur="500"/>
                                        <p:tgtEl>
                                          <p:spTgt spid="225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3">
                                            <p:txEl>
                                              <p:pRg st="2" end="2"/>
                                            </p:txEl>
                                          </p:spTgt>
                                        </p:tgtEl>
                                        <p:attrNameLst>
                                          <p:attrName>style.visibility</p:attrName>
                                        </p:attrNameLst>
                                      </p:cBhvr>
                                      <p:to>
                                        <p:strVal val="visible"/>
                                      </p:to>
                                    </p:set>
                                    <p:animEffect transition="in" filter="wipe(left)">
                                      <p:cBhvr>
                                        <p:cTn id="17" dur="500"/>
                                        <p:tgtEl>
                                          <p:spTgt spid="2253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533">
                                            <p:txEl>
                                              <p:pRg st="3" end="3"/>
                                            </p:txEl>
                                          </p:spTgt>
                                        </p:tgtEl>
                                        <p:attrNameLst>
                                          <p:attrName>style.visibility</p:attrName>
                                        </p:attrNameLst>
                                      </p:cBhvr>
                                      <p:to>
                                        <p:strVal val="visible"/>
                                      </p:to>
                                    </p:set>
                                    <p:animEffect transition="in" filter="wipe(left)">
                                      <p:cBhvr>
                                        <p:cTn id="22" dur="500"/>
                                        <p:tgtEl>
                                          <p:spTgt spid="2253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533">
                                            <p:txEl>
                                              <p:pRg st="4" end="4"/>
                                            </p:txEl>
                                          </p:spTgt>
                                        </p:tgtEl>
                                        <p:attrNameLst>
                                          <p:attrName>style.visibility</p:attrName>
                                        </p:attrNameLst>
                                      </p:cBhvr>
                                      <p:to>
                                        <p:strVal val="visible"/>
                                      </p:to>
                                    </p:set>
                                    <p:animEffect transition="in" filter="wipe(left)">
                                      <p:cBhvr>
                                        <p:cTn id="27" dur="500"/>
                                        <p:tgtEl>
                                          <p:spTgt spid="2253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2533">
                                            <p:txEl>
                                              <p:pRg st="5" end="5"/>
                                            </p:txEl>
                                          </p:spTgt>
                                        </p:tgtEl>
                                        <p:attrNameLst>
                                          <p:attrName>style.visibility</p:attrName>
                                        </p:attrNameLst>
                                      </p:cBhvr>
                                      <p:to>
                                        <p:strVal val="visible"/>
                                      </p:to>
                                    </p:set>
                                    <p:animEffect transition="in" filter="wipe(left)">
                                      <p:cBhvr>
                                        <p:cTn id="32" dur="500"/>
                                        <p:tgtEl>
                                          <p:spTgt spid="2253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2533">
                                            <p:txEl>
                                              <p:pRg st="6" end="6"/>
                                            </p:txEl>
                                          </p:spTgt>
                                        </p:tgtEl>
                                        <p:attrNameLst>
                                          <p:attrName>style.visibility</p:attrName>
                                        </p:attrNameLst>
                                      </p:cBhvr>
                                      <p:to>
                                        <p:strVal val="visible"/>
                                      </p:to>
                                    </p:set>
                                    <p:animEffect transition="in" filter="wipe(left)">
                                      <p:cBhvr>
                                        <p:cTn id="37" dur="500"/>
                                        <p:tgtEl>
                                          <p:spTgt spid="2253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build="p" bldLvl="4"/>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idx="4294967295"/>
          </p:nvPr>
        </p:nvSpPr>
        <p:spPr>
          <a:xfrm>
            <a:off x="0" y="185738"/>
            <a:ext cx="9144000" cy="649287"/>
          </a:xfrm>
        </p:spPr>
        <p:txBody>
          <a:bodyPr rtlCol="0">
            <a:normAutofit fontScale="90000"/>
          </a:bodyPr>
          <a:lstStyle/>
          <a:p>
            <a:pPr algn="ctr" eaLnBrk="1" fontAlgn="auto" hangingPunct="1">
              <a:spcAft>
                <a:spcPts val="0"/>
              </a:spcAft>
              <a:defRPr/>
            </a:pPr>
            <a:r>
              <a:rPr lang="en-US" sz="3700" dirty="0" smtClean="0"/>
              <a:t>The Slope of the </a:t>
            </a:r>
            <a:r>
              <a:rPr lang="en-US" sz="3700" i="1" dirty="0" smtClean="0"/>
              <a:t>AD</a:t>
            </a:r>
            <a:r>
              <a:rPr lang="en-US" sz="3700" dirty="0" smtClean="0"/>
              <a:t> </a:t>
            </a:r>
            <a:r>
              <a:rPr lang="en-US" sz="2400" dirty="0" smtClean="0"/>
              <a:t> </a:t>
            </a:r>
            <a:r>
              <a:rPr lang="en-US" sz="3700" dirty="0" smtClean="0"/>
              <a:t>Curve:  Summary</a:t>
            </a:r>
          </a:p>
        </p:txBody>
      </p:sp>
      <p:sp>
        <p:nvSpPr>
          <p:cNvPr id="139267" name="Rectangle 3"/>
          <p:cNvSpPr>
            <a:spLocks noGrp="1" noChangeArrowheads="1"/>
          </p:cNvSpPr>
          <p:nvPr>
            <p:ph type="body" idx="4294967295"/>
          </p:nvPr>
        </p:nvSpPr>
        <p:spPr>
          <a:xfrm>
            <a:off x="407988" y="1093788"/>
            <a:ext cx="3268662" cy="1843087"/>
          </a:xfrm>
        </p:spPr>
        <p:txBody>
          <a:bodyPr/>
          <a:lstStyle/>
          <a:p>
            <a:pPr marL="0" indent="0" eaLnBrk="1" hangingPunct="1">
              <a:buFont typeface="Wingdings" charset="2"/>
              <a:buNone/>
            </a:pPr>
            <a:r>
              <a:rPr lang="en-US" sz="2600" smtClean="0">
                <a:latin typeface="Arial" charset="0"/>
              </a:rPr>
              <a:t>An increase in </a:t>
            </a:r>
            <a:r>
              <a:rPr lang="en-US" sz="2600" b="1" i="1" smtClean="0">
                <a:latin typeface="Arial" charset="0"/>
              </a:rPr>
              <a:t>P</a:t>
            </a:r>
            <a:r>
              <a:rPr lang="en-US" sz="2600" smtClean="0">
                <a:latin typeface="Arial" charset="0"/>
              </a:rPr>
              <a:t> reduces the quantity of g&amp;s demanded because:</a:t>
            </a:r>
          </a:p>
        </p:txBody>
      </p:sp>
      <p:grpSp>
        <p:nvGrpSpPr>
          <p:cNvPr id="37891" name="Group 4"/>
          <p:cNvGrpSpPr>
            <a:grpSpLocks/>
          </p:cNvGrpSpPr>
          <p:nvPr/>
        </p:nvGrpSpPr>
        <p:grpSpPr bwMode="auto">
          <a:xfrm>
            <a:off x="4094163" y="1179513"/>
            <a:ext cx="4422775" cy="4106862"/>
            <a:chOff x="2579" y="785"/>
            <a:chExt cx="2786" cy="2420"/>
          </a:xfrm>
        </p:grpSpPr>
        <p:grpSp>
          <p:nvGrpSpPr>
            <p:cNvPr id="37916" name="Group 5"/>
            <p:cNvGrpSpPr>
              <a:grpSpLocks/>
            </p:cNvGrpSpPr>
            <p:nvPr/>
          </p:nvGrpSpPr>
          <p:grpSpPr bwMode="auto">
            <a:xfrm>
              <a:off x="2697" y="1037"/>
              <a:ext cx="2409" cy="2049"/>
              <a:chOff x="1098" y="1361"/>
              <a:chExt cx="2116" cy="2027"/>
            </a:xfrm>
          </p:grpSpPr>
          <p:sp>
            <p:nvSpPr>
              <p:cNvPr id="37919"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37920"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37917" name="Text Box 8"/>
            <p:cNvSpPr txBox="1">
              <a:spLocks noChangeArrowheads="1"/>
            </p:cNvSpPr>
            <p:nvPr/>
          </p:nvSpPr>
          <p:spPr bwMode="auto">
            <a:xfrm>
              <a:off x="2579" y="785"/>
              <a:ext cx="267"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P</a:t>
              </a:r>
            </a:p>
          </p:txBody>
        </p:sp>
        <p:sp>
          <p:nvSpPr>
            <p:cNvPr id="37918" name="Text Box 9"/>
            <p:cNvSpPr txBox="1">
              <a:spLocks noChangeArrowheads="1"/>
            </p:cNvSpPr>
            <p:nvPr/>
          </p:nvSpPr>
          <p:spPr bwMode="auto">
            <a:xfrm>
              <a:off x="5075" y="2936"/>
              <a:ext cx="29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Y</a:t>
              </a:r>
            </a:p>
          </p:txBody>
        </p:sp>
      </p:grpSp>
      <p:sp>
        <p:nvSpPr>
          <p:cNvPr id="37892" name="Line 10"/>
          <p:cNvSpPr>
            <a:spLocks noChangeShapeType="1"/>
          </p:cNvSpPr>
          <p:nvPr/>
        </p:nvSpPr>
        <p:spPr bwMode="auto">
          <a:xfrm>
            <a:off x="4824413" y="1924050"/>
            <a:ext cx="2317750" cy="2284413"/>
          </a:xfrm>
          <a:prstGeom prst="line">
            <a:avLst/>
          </a:prstGeom>
          <a:noFill/>
          <a:ln w="38100">
            <a:solidFill>
              <a:srgbClr val="003399"/>
            </a:solidFill>
            <a:round/>
            <a:headEnd/>
            <a:tailEnd/>
          </a:ln>
        </p:spPr>
        <p:txBody>
          <a:bodyPr>
            <a:prstTxWarp prst="textNoShape">
              <a:avLst/>
            </a:prstTxWarp>
          </a:bodyPr>
          <a:lstStyle/>
          <a:p>
            <a:endParaRPr lang="en-US"/>
          </a:p>
        </p:txBody>
      </p:sp>
      <p:sp>
        <p:nvSpPr>
          <p:cNvPr id="37893" name="Text Box 11"/>
          <p:cNvSpPr txBox="1">
            <a:spLocks noChangeArrowheads="1"/>
          </p:cNvSpPr>
          <p:nvPr/>
        </p:nvSpPr>
        <p:spPr bwMode="auto">
          <a:xfrm>
            <a:off x="7008813" y="4133850"/>
            <a:ext cx="798512" cy="457200"/>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AD</a:t>
            </a:r>
            <a:endParaRPr lang="en-US" i="1" baseline="-25000">
              <a:ea typeface="Arial" charset="0"/>
              <a:cs typeface="Arial" charset="0"/>
            </a:endParaRPr>
          </a:p>
        </p:txBody>
      </p:sp>
      <p:sp>
        <p:nvSpPr>
          <p:cNvPr id="37894" name="Oval 12"/>
          <p:cNvSpPr>
            <a:spLocks noChangeArrowheads="1"/>
          </p:cNvSpPr>
          <p:nvPr/>
        </p:nvSpPr>
        <p:spPr bwMode="auto">
          <a:xfrm>
            <a:off x="6700838" y="3768725"/>
            <a:ext cx="139700" cy="138113"/>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37895" name="Text Box 13"/>
          <p:cNvSpPr txBox="1">
            <a:spLocks noChangeArrowheads="1"/>
          </p:cNvSpPr>
          <p:nvPr/>
        </p:nvSpPr>
        <p:spPr bwMode="auto">
          <a:xfrm>
            <a:off x="3779838" y="3646488"/>
            <a:ext cx="488950" cy="365125"/>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1</a:t>
            </a:r>
          </a:p>
        </p:txBody>
      </p:sp>
      <p:sp>
        <p:nvSpPr>
          <p:cNvPr id="37896" name="Text Box 14"/>
          <p:cNvSpPr txBox="1">
            <a:spLocks noChangeArrowheads="1"/>
          </p:cNvSpPr>
          <p:nvPr/>
        </p:nvSpPr>
        <p:spPr bwMode="auto">
          <a:xfrm>
            <a:off x="6521450" y="5126038"/>
            <a:ext cx="488950" cy="365125"/>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Y</a:t>
            </a:r>
            <a:r>
              <a:rPr lang="en-US" b="1" baseline="-25000">
                <a:ea typeface="Arial" charset="0"/>
                <a:cs typeface="Arial" charset="0"/>
              </a:rPr>
              <a:t>1</a:t>
            </a:r>
          </a:p>
        </p:txBody>
      </p:sp>
      <p:sp>
        <p:nvSpPr>
          <p:cNvPr id="139279" name="Rectangle 15"/>
          <p:cNvSpPr>
            <a:spLocks noChangeArrowheads="1"/>
          </p:cNvSpPr>
          <p:nvPr/>
        </p:nvSpPr>
        <p:spPr bwMode="auto">
          <a:xfrm>
            <a:off x="434975" y="2887663"/>
            <a:ext cx="3068638" cy="1023937"/>
          </a:xfrm>
          <a:prstGeom prst="rect">
            <a:avLst/>
          </a:prstGeom>
          <a:noFill/>
          <a:ln w="9525">
            <a:noFill/>
            <a:miter lim="800000"/>
            <a:headEnd/>
            <a:tailEnd/>
          </a:ln>
        </p:spPr>
        <p:txBody>
          <a:bodyPr>
            <a:prstTxWarp prst="textNoShape">
              <a:avLst/>
            </a:prstTxWarp>
          </a:bodyPr>
          <a:lstStyle/>
          <a:p>
            <a:pPr marL="233363" indent="-233363">
              <a:lnSpc>
                <a:spcPct val="105000"/>
              </a:lnSpc>
              <a:spcBef>
                <a:spcPct val="45000"/>
              </a:spcBef>
              <a:buClr>
                <a:srgbClr val="B2B2B2"/>
              </a:buClr>
              <a:buSzPct val="100000"/>
              <a:buFont typeface="Wingdings" charset="2"/>
              <a:buChar char="§"/>
            </a:pPr>
            <a:r>
              <a:rPr lang="en-US" sz="2600">
                <a:solidFill>
                  <a:srgbClr val="CC0000"/>
                </a:solidFill>
                <a:ea typeface="Arial" charset="0"/>
                <a:cs typeface="Arial" charset="0"/>
              </a:rPr>
              <a:t>the wealth effect (</a:t>
            </a:r>
            <a:r>
              <a:rPr lang="en-US" sz="2600" b="1" i="1">
                <a:solidFill>
                  <a:srgbClr val="CC0000"/>
                </a:solidFill>
                <a:ea typeface="Arial" charset="0"/>
                <a:cs typeface="Arial" charset="0"/>
              </a:rPr>
              <a:t>C</a:t>
            </a:r>
            <a:r>
              <a:rPr lang="en-US" sz="2600">
                <a:solidFill>
                  <a:srgbClr val="CC0000"/>
                </a:solidFill>
                <a:ea typeface="Arial" charset="0"/>
                <a:cs typeface="Arial" charset="0"/>
              </a:rPr>
              <a:t> falls)</a:t>
            </a:r>
          </a:p>
        </p:txBody>
      </p:sp>
      <p:grpSp>
        <p:nvGrpSpPr>
          <p:cNvPr id="4" name="Group 33"/>
          <p:cNvGrpSpPr>
            <a:grpSpLocks/>
          </p:cNvGrpSpPr>
          <p:nvPr/>
        </p:nvGrpSpPr>
        <p:grpSpPr bwMode="auto">
          <a:xfrm>
            <a:off x="3775075" y="2143125"/>
            <a:ext cx="2989263" cy="365125"/>
            <a:chOff x="2378" y="1175"/>
            <a:chExt cx="1883" cy="230"/>
          </a:xfrm>
        </p:grpSpPr>
        <p:sp>
          <p:nvSpPr>
            <p:cNvPr id="37914" name="Line 17"/>
            <p:cNvSpPr>
              <a:spLocks noChangeShapeType="1"/>
            </p:cNvSpPr>
            <p:nvPr/>
          </p:nvSpPr>
          <p:spPr bwMode="auto">
            <a:xfrm>
              <a:off x="2699" y="1299"/>
              <a:ext cx="1562"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37915" name="Text Box 18"/>
            <p:cNvSpPr txBox="1">
              <a:spLocks noChangeArrowheads="1"/>
            </p:cNvSpPr>
            <p:nvPr/>
          </p:nvSpPr>
          <p:spPr bwMode="auto">
            <a:xfrm>
              <a:off x="2378" y="1175"/>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2</a:t>
              </a:r>
            </a:p>
          </p:txBody>
        </p:sp>
      </p:grpSp>
      <p:grpSp>
        <p:nvGrpSpPr>
          <p:cNvPr id="37899" name="Group 19"/>
          <p:cNvGrpSpPr>
            <a:grpSpLocks/>
          </p:cNvGrpSpPr>
          <p:nvPr/>
        </p:nvGrpSpPr>
        <p:grpSpPr bwMode="auto">
          <a:xfrm>
            <a:off x="4284663" y="3840163"/>
            <a:ext cx="2493962" cy="1228725"/>
            <a:chOff x="357" y="2450"/>
            <a:chExt cx="795" cy="646"/>
          </a:xfrm>
        </p:grpSpPr>
        <p:sp>
          <p:nvSpPr>
            <p:cNvPr id="37912" name="Line 20"/>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37913" name="Line 21"/>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grpSp>
        <p:nvGrpSpPr>
          <p:cNvPr id="6" name="Group 22"/>
          <p:cNvGrpSpPr>
            <a:grpSpLocks/>
          </p:cNvGrpSpPr>
          <p:nvPr/>
        </p:nvGrpSpPr>
        <p:grpSpPr bwMode="auto">
          <a:xfrm>
            <a:off x="4999038" y="2266950"/>
            <a:ext cx="488950" cy="3222625"/>
            <a:chOff x="3149" y="1428"/>
            <a:chExt cx="308" cy="2030"/>
          </a:xfrm>
        </p:grpSpPr>
        <p:sp>
          <p:nvSpPr>
            <p:cNvPr id="37908" name="Oval 23"/>
            <p:cNvSpPr>
              <a:spLocks noChangeArrowheads="1"/>
            </p:cNvSpPr>
            <p:nvPr/>
          </p:nvSpPr>
          <p:spPr bwMode="auto">
            <a:xfrm>
              <a:off x="3260" y="1428"/>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nvGrpSpPr>
            <p:cNvPr id="37909" name="Group 24"/>
            <p:cNvGrpSpPr>
              <a:grpSpLocks/>
            </p:cNvGrpSpPr>
            <p:nvPr/>
          </p:nvGrpSpPr>
          <p:grpSpPr bwMode="auto">
            <a:xfrm>
              <a:off x="3149" y="1478"/>
              <a:ext cx="308" cy="1980"/>
              <a:chOff x="3149" y="1478"/>
              <a:chExt cx="308" cy="1980"/>
            </a:xfrm>
          </p:grpSpPr>
          <p:sp>
            <p:nvSpPr>
              <p:cNvPr id="37910" name="Line 25"/>
              <p:cNvSpPr>
                <a:spLocks noChangeShapeType="1"/>
              </p:cNvSpPr>
              <p:nvPr/>
            </p:nvSpPr>
            <p:spPr bwMode="auto">
              <a:xfrm>
                <a:off x="3306" y="1478"/>
                <a:ext cx="0" cy="1724"/>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37911" name="Text Box 26"/>
              <p:cNvSpPr txBox="1">
                <a:spLocks noChangeArrowheads="1"/>
              </p:cNvSpPr>
              <p:nvPr/>
            </p:nvSpPr>
            <p:spPr bwMode="auto">
              <a:xfrm>
                <a:off x="3149" y="3228"/>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Y</a:t>
                </a:r>
                <a:r>
                  <a:rPr lang="en-US" b="1" baseline="-25000">
                    <a:ea typeface="Arial" charset="0"/>
                    <a:cs typeface="Arial" charset="0"/>
                  </a:rPr>
                  <a:t>2</a:t>
                </a:r>
              </a:p>
            </p:txBody>
          </p:sp>
        </p:grpSp>
      </p:grpSp>
      <p:sp>
        <p:nvSpPr>
          <p:cNvPr id="139291" name="Line 27"/>
          <p:cNvSpPr>
            <a:spLocks noChangeShapeType="1"/>
          </p:cNvSpPr>
          <p:nvPr/>
        </p:nvSpPr>
        <p:spPr bwMode="auto">
          <a:xfrm flipV="1">
            <a:off x="6772275" y="2324100"/>
            <a:ext cx="0" cy="1485900"/>
          </a:xfrm>
          <a:prstGeom prst="line">
            <a:avLst/>
          </a:prstGeom>
          <a:noFill/>
          <a:ln w="38100">
            <a:solidFill>
              <a:srgbClr val="808080"/>
            </a:solidFill>
            <a:round/>
            <a:headEnd/>
            <a:tailEnd type="triangle" w="lg" len="med"/>
          </a:ln>
        </p:spPr>
        <p:txBody>
          <a:bodyPr>
            <a:prstTxWarp prst="textNoShape">
              <a:avLst/>
            </a:prstTxWarp>
          </a:bodyPr>
          <a:lstStyle/>
          <a:p>
            <a:endParaRPr lang="en-US"/>
          </a:p>
        </p:txBody>
      </p:sp>
      <p:sp>
        <p:nvSpPr>
          <p:cNvPr id="139292" name="Line 28"/>
          <p:cNvSpPr>
            <a:spLocks noChangeShapeType="1"/>
          </p:cNvSpPr>
          <p:nvPr/>
        </p:nvSpPr>
        <p:spPr bwMode="auto">
          <a:xfrm rot="16200000" flipV="1">
            <a:off x="6550819" y="2116932"/>
            <a:ext cx="0" cy="442912"/>
          </a:xfrm>
          <a:prstGeom prst="line">
            <a:avLst/>
          </a:prstGeom>
          <a:noFill/>
          <a:ln w="38100">
            <a:solidFill>
              <a:srgbClr val="CC0000"/>
            </a:solidFill>
            <a:round/>
            <a:headEnd/>
            <a:tailEnd type="triangle" w="lg" len="med"/>
          </a:ln>
        </p:spPr>
        <p:txBody>
          <a:bodyPr>
            <a:prstTxWarp prst="textNoShape">
              <a:avLst/>
            </a:prstTxWarp>
          </a:bodyPr>
          <a:lstStyle/>
          <a:p>
            <a:endParaRPr lang="en-US"/>
          </a:p>
        </p:txBody>
      </p:sp>
      <p:sp>
        <p:nvSpPr>
          <p:cNvPr id="139293" name="Line 29"/>
          <p:cNvSpPr>
            <a:spLocks noChangeShapeType="1"/>
          </p:cNvSpPr>
          <p:nvPr/>
        </p:nvSpPr>
        <p:spPr bwMode="auto">
          <a:xfrm rot="16200000" flipV="1">
            <a:off x="5506244" y="2116932"/>
            <a:ext cx="0" cy="442912"/>
          </a:xfrm>
          <a:prstGeom prst="line">
            <a:avLst/>
          </a:prstGeom>
          <a:noFill/>
          <a:ln w="38100">
            <a:solidFill>
              <a:srgbClr val="996633"/>
            </a:solidFill>
            <a:round/>
            <a:headEnd/>
            <a:tailEnd type="triangle" w="lg" len="med"/>
          </a:ln>
        </p:spPr>
        <p:txBody>
          <a:bodyPr>
            <a:prstTxWarp prst="textNoShape">
              <a:avLst/>
            </a:prstTxWarp>
          </a:bodyPr>
          <a:lstStyle/>
          <a:p>
            <a:endParaRPr lang="en-US"/>
          </a:p>
        </p:txBody>
      </p:sp>
      <p:sp>
        <p:nvSpPr>
          <p:cNvPr id="139294" name="Line 30"/>
          <p:cNvSpPr>
            <a:spLocks noChangeShapeType="1"/>
          </p:cNvSpPr>
          <p:nvPr/>
        </p:nvSpPr>
        <p:spPr bwMode="auto">
          <a:xfrm rot="5400000">
            <a:off x="6027738" y="2019300"/>
            <a:ext cx="0" cy="638175"/>
          </a:xfrm>
          <a:prstGeom prst="line">
            <a:avLst/>
          </a:prstGeom>
          <a:noFill/>
          <a:ln w="38100">
            <a:solidFill>
              <a:srgbClr val="006600"/>
            </a:solidFill>
            <a:round/>
            <a:headEnd/>
            <a:tailEnd type="triangle" w="lg" len="med"/>
          </a:ln>
        </p:spPr>
        <p:txBody>
          <a:bodyPr>
            <a:prstTxWarp prst="textNoShape">
              <a:avLst/>
            </a:prstTxWarp>
          </a:bodyPr>
          <a:lstStyle/>
          <a:p>
            <a:endParaRPr lang="en-US"/>
          </a:p>
        </p:txBody>
      </p:sp>
      <p:sp>
        <p:nvSpPr>
          <p:cNvPr id="139295" name="Rectangle 31"/>
          <p:cNvSpPr>
            <a:spLocks noChangeArrowheads="1"/>
          </p:cNvSpPr>
          <p:nvPr/>
        </p:nvSpPr>
        <p:spPr bwMode="auto">
          <a:xfrm>
            <a:off x="436563" y="3856038"/>
            <a:ext cx="3068637" cy="1023937"/>
          </a:xfrm>
          <a:prstGeom prst="rect">
            <a:avLst/>
          </a:prstGeom>
          <a:noFill/>
          <a:ln w="9525">
            <a:noFill/>
            <a:miter lim="800000"/>
            <a:headEnd/>
            <a:tailEnd/>
          </a:ln>
        </p:spPr>
        <p:txBody>
          <a:bodyPr>
            <a:prstTxWarp prst="textNoShape">
              <a:avLst/>
            </a:prstTxWarp>
          </a:bodyPr>
          <a:lstStyle/>
          <a:p>
            <a:pPr marL="233363" indent="-233363">
              <a:lnSpc>
                <a:spcPct val="105000"/>
              </a:lnSpc>
              <a:spcBef>
                <a:spcPct val="45000"/>
              </a:spcBef>
              <a:buClr>
                <a:srgbClr val="B2B2B2"/>
              </a:buClr>
              <a:buSzPct val="100000"/>
              <a:buFont typeface="Wingdings" charset="2"/>
              <a:buChar char="§"/>
            </a:pPr>
            <a:r>
              <a:rPr lang="en-US" sz="2600">
                <a:solidFill>
                  <a:srgbClr val="006600"/>
                </a:solidFill>
                <a:ea typeface="Arial" charset="0"/>
                <a:cs typeface="Arial" charset="0"/>
              </a:rPr>
              <a:t>the interest-rate effect (</a:t>
            </a:r>
            <a:r>
              <a:rPr lang="en-US" sz="2600" b="1" i="1">
                <a:solidFill>
                  <a:srgbClr val="006600"/>
                </a:solidFill>
                <a:ea typeface="Arial" charset="0"/>
                <a:cs typeface="Arial" charset="0"/>
              </a:rPr>
              <a:t>I</a:t>
            </a:r>
            <a:r>
              <a:rPr lang="en-US" sz="2600">
                <a:solidFill>
                  <a:srgbClr val="006600"/>
                </a:solidFill>
                <a:ea typeface="Arial" charset="0"/>
                <a:cs typeface="Arial" charset="0"/>
              </a:rPr>
              <a:t> falls)</a:t>
            </a:r>
          </a:p>
        </p:txBody>
      </p:sp>
      <p:sp>
        <p:nvSpPr>
          <p:cNvPr id="139296" name="Rectangle 32"/>
          <p:cNvSpPr>
            <a:spLocks noChangeArrowheads="1"/>
          </p:cNvSpPr>
          <p:nvPr/>
        </p:nvSpPr>
        <p:spPr bwMode="auto">
          <a:xfrm>
            <a:off x="434975" y="4829175"/>
            <a:ext cx="3186113" cy="1023938"/>
          </a:xfrm>
          <a:prstGeom prst="rect">
            <a:avLst/>
          </a:prstGeom>
          <a:noFill/>
          <a:ln w="9525">
            <a:noFill/>
            <a:miter lim="800000"/>
            <a:headEnd/>
            <a:tailEnd/>
          </a:ln>
        </p:spPr>
        <p:txBody>
          <a:bodyPr>
            <a:prstTxWarp prst="textNoShape">
              <a:avLst/>
            </a:prstTxWarp>
          </a:bodyPr>
          <a:lstStyle/>
          <a:p>
            <a:pPr marL="233363" indent="-233363">
              <a:lnSpc>
                <a:spcPct val="105000"/>
              </a:lnSpc>
              <a:spcBef>
                <a:spcPct val="45000"/>
              </a:spcBef>
              <a:buClr>
                <a:srgbClr val="B2B2B2"/>
              </a:buClr>
              <a:buSzPct val="100000"/>
              <a:buFont typeface="Wingdings" charset="2"/>
              <a:buChar char="§"/>
            </a:pPr>
            <a:r>
              <a:rPr lang="en-US" sz="2600">
                <a:solidFill>
                  <a:srgbClr val="996633"/>
                </a:solidFill>
                <a:ea typeface="Arial" charset="0"/>
                <a:cs typeface="Arial" charset="0"/>
              </a:rPr>
              <a:t>the exchange-rate effect (</a:t>
            </a:r>
            <a:r>
              <a:rPr lang="en-US" sz="2600" b="1" i="1">
                <a:solidFill>
                  <a:srgbClr val="996633"/>
                </a:solidFill>
                <a:ea typeface="Arial" charset="0"/>
                <a:cs typeface="Arial" charset="0"/>
              </a:rPr>
              <a:t>NX</a:t>
            </a:r>
            <a:r>
              <a:rPr lang="en-US" sz="2600">
                <a:solidFill>
                  <a:srgbClr val="996633"/>
                </a:solidFill>
                <a:ea typeface="Arial" charset="0"/>
                <a:cs typeface="Arial" charset="0"/>
              </a:rPr>
              <a:t> falls)</a:t>
            </a:r>
          </a:p>
        </p:txBody>
      </p:sp>
      <p:sp>
        <p:nvSpPr>
          <p:cNvPr id="3790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animEffect transition="in" filter="wipe(left)">
                                      <p:cBhvr>
                                        <p:cTn id="7" dur="500"/>
                                        <p:tgtEl>
                                          <p:spTgt spid="139267">
                                            <p:txEl>
                                              <p:pRg st="0" end="0"/>
                                            </p:txEl>
                                          </p:spTgt>
                                        </p:tgtEl>
                                      </p:cBhvr>
                                    </p:animEffect>
                                  </p:childTnLst>
                                </p:cTn>
                              </p:par>
                              <p:par>
                                <p:cTn id="8" presetID="17" presetClass="entr" presetSubtype="4" fill="hold" grpId="0" nodeType="withEffect">
                                  <p:stCondLst>
                                    <p:cond delay="0"/>
                                  </p:stCondLst>
                                  <p:childTnLst>
                                    <p:set>
                                      <p:cBhvr>
                                        <p:cTn id="9" dur="1" fill="hold">
                                          <p:stCondLst>
                                            <p:cond delay="0"/>
                                          </p:stCondLst>
                                        </p:cTn>
                                        <p:tgtEl>
                                          <p:spTgt spid="139291"/>
                                        </p:tgtEl>
                                        <p:attrNameLst>
                                          <p:attrName>style.visibility</p:attrName>
                                        </p:attrNameLst>
                                      </p:cBhvr>
                                      <p:to>
                                        <p:strVal val="visible"/>
                                      </p:to>
                                    </p:set>
                                    <p:anim calcmode="lin" valueType="num">
                                      <p:cBhvr>
                                        <p:cTn id="10" dur="500" fill="hold"/>
                                        <p:tgtEl>
                                          <p:spTgt spid="139291"/>
                                        </p:tgtEl>
                                        <p:attrNameLst>
                                          <p:attrName>ppt_x</p:attrName>
                                        </p:attrNameLst>
                                      </p:cBhvr>
                                      <p:tavLst>
                                        <p:tav tm="0">
                                          <p:val>
                                            <p:strVal val="#ppt_x"/>
                                          </p:val>
                                        </p:tav>
                                        <p:tav tm="100000">
                                          <p:val>
                                            <p:strVal val="#ppt_x"/>
                                          </p:val>
                                        </p:tav>
                                      </p:tavLst>
                                    </p:anim>
                                    <p:anim calcmode="lin" valueType="num">
                                      <p:cBhvr>
                                        <p:cTn id="11" dur="500" fill="hold"/>
                                        <p:tgtEl>
                                          <p:spTgt spid="139291"/>
                                        </p:tgtEl>
                                        <p:attrNameLst>
                                          <p:attrName>ppt_y</p:attrName>
                                        </p:attrNameLst>
                                      </p:cBhvr>
                                      <p:tavLst>
                                        <p:tav tm="0">
                                          <p:val>
                                            <p:strVal val="#ppt_y+#ppt_h/2"/>
                                          </p:val>
                                        </p:tav>
                                        <p:tav tm="100000">
                                          <p:val>
                                            <p:strVal val="#ppt_y"/>
                                          </p:val>
                                        </p:tav>
                                      </p:tavLst>
                                    </p:anim>
                                    <p:anim calcmode="lin" valueType="num">
                                      <p:cBhvr>
                                        <p:cTn id="12" dur="500" fill="hold"/>
                                        <p:tgtEl>
                                          <p:spTgt spid="139291"/>
                                        </p:tgtEl>
                                        <p:attrNameLst>
                                          <p:attrName>ppt_w</p:attrName>
                                        </p:attrNameLst>
                                      </p:cBhvr>
                                      <p:tavLst>
                                        <p:tav tm="0">
                                          <p:val>
                                            <p:strVal val="#ppt_w"/>
                                          </p:val>
                                        </p:tav>
                                        <p:tav tm="100000">
                                          <p:val>
                                            <p:strVal val="#ppt_w"/>
                                          </p:val>
                                        </p:tav>
                                      </p:tavLst>
                                    </p:anim>
                                    <p:anim calcmode="lin" valueType="num">
                                      <p:cBhvr>
                                        <p:cTn id="13" dur="500" fill="hold"/>
                                        <p:tgtEl>
                                          <p:spTgt spid="139291"/>
                                        </p:tgtEl>
                                        <p:attrNameLst>
                                          <p:attrName>ppt_h</p:attrName>
                                        </p:attrNameLst>
                                      </p:cBhvr>
                                      <p:tavLst>
                                        <p:tav tm="0">
                                          <p:val>
                                            <p:fltVal val="0"/>
                                          </p:val>
                                        </p:tav>
                                        <p:tav tm="100000">
                                          <p:val>
                                            <p:strVal val="#ppt_h"/>
                                          </p:val>
                                        </p:tav>
                                      </p:tavLst>
                                    </p:anim>
                                  </p:childTnLst>
                                </p:cTn>
                              </p:par>
                            </p:childTnLst>
                          </p:cTn>
                        </p:par>
                        <p:par>
                          <p:cTn id="14" fill="hold" nodeType="afterGroup">
                            <p:stCondLst>
                              <p:cond delay="500"/>
                            </p:stCondLst>
                            <p:childTnLst>
                              <p:par>
                                <p:cTn id="15" presetID="22" presetClass="entr" presetSubtype="2"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righ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9279">
                                            <p:txEl>
                                              <p:pRg st="0" end="0"/>
                                            </p:txEl>
                                          </p:spTgt>
                                        </p:tgtEl>
                                        <p:attrNameLst>
                                          <p:attrName>style.visibility</p:attrName>
                                        </p:attrNameLst>
                                      </p:cBhvr>
                                      <p:to>
                                        <p:strVal val="visible"/>
                                      </p:to>
                                    </p:set>
                                    <p:animEffect transition="in" filter="wipe(left)">
                                      <p:cBhvr>
                                        <p:cTn id="22" dur="500"/>
                                        <p:tgtEl>
                                          <p:spTgt spid="139279">
                                            <p:txEl>
                                              <p:pRg st="0" end="0"/>
                                            </p:txEl>
                                          </p:spTgt>
                                        </p:tgtEl>
                                      </p:cBhvr>
                                    </p:animEffect>
                                  </p:childTnLst>
                                </p:cTn>
                              </p:par>
                              <p:par>
                                <p:cTn id="23" presetID="17" presetClass="entr" presetSubtype="2" fill="hold" grpId="0" nodeType="withEffect">
                                  <p:stCondLst>
                                    <p:cond delay="0"/>
                                  </p:stCondLst>
                                  <p:childTnLst>
                                    <p:set>
                                      <p:cBhvr>
                                        <p:cTn id="24" dur="1" fill="hold">
                                          <p:stCondLst>
                                            <p:cond delay="0"/>
                                          </p:stCondLst>
                                        </p:cTn>
                                        <p:tgtEl>
                                          <p:spTgt spid="139292"/>
                                        </p:tgtEl>
                                        <p:attrNameLst>
                                          <p:attrName>style.visibility</p:attrName>
                                        </p:attrNameLst>
                                      </p:cBhvr>
                                      <p:to>
                                        <p:strVal val="visible"/>
                                      </p:to>
                                    </p:set>
                                    <p:anim calcmode="lin" valueType="num">
                                      <p:cBhvr>
                                        <p:cTn id="25" dur="500" fill="hold"/>
                                        <p:tgtEl>
                                          <p:spTgt spid="139292"/>
                                        </p:tgtEl>
                                        <p:attrNameLst>
                                          <p:attrName>ppt_x</p:attrName>
                                        </p:attrNameLst>
                                      </p:cBhvr>
                                      <p:tavLst>
                                        <p:tav tm="0">
                                          <p:val>
                                            <p:strVal val="#ppt_x+#ppt_w/2"/>
                                          </p:val>
                                        </p:tav>
                                        <p:tav tm="100000">
                                          <p:val>
                                            <p:strVal val="#ppt_x"/>
                                          </p:val>
                                        </p:tav>
                                      </p:tavLst>
                                    </p:anim>
                                    <p:anim calcmode="lin" valueType="num">
                                      <p:cBhvr>
                                        <p:cTn id="26" dur="500" fill="hold"/>
                                        <p:tgtEl>
                                          <p:spTgt spid="139292"/>
                                        </p:tgtEl>
                                        <p:attrNameLst>
                                          <p:attrName>ppt_y</p:attrName>
                                        </p:attrNameLst>
                                      </p:cBhvr>
                                      <p:tavLst>
                                        <p:tav tm="0">
                                          <p:val>
                                            <p:strVal val="#ppt_y"/>
                                          </p:val>
                                        </p:tav>
                                        <p:tav tm="100000">
                                          <p:val>
                                            <p:strVal val="#ppt_y"/>
                                          </p:val>
                                        </p:tav>
                                      </p:tavLst>
                                    </p:anim>
                                    <p:anim calcmode="lin" valueType="num">
                                      <p:cBhvr>
                                        <p:cTn id="27" dur="500" fill="hold"/>
                                        <p:tgtEl>
                                          <p:spTgt spid="139292"/>
                                        </p:tgtEl>
                                        <p:attrNameLst>
                                          <p:attrName>ppt_w</p:attrName>
                                        </p:attrNameLst>
                                      </p:cBhvr>
                                      <p:tavLst>
                                        <p:tav tm="0">
                                          <p:val>
                                            <p:fltVal val="0"/>
                                          </p:val>
                                        </p:tav>
                                        <p:tav tm="100000">
                                          <p:val>
                                            <p:strVal val="#ppt_w"/>
                                          </p:val>
                                        </p:tav>
                                      </p:tavLst>
                                    </p:anim>
                                    <p:anim calcmode="lin" valueType="num">
                                      <p:cBhvr>
                                        <p:cTn id="28" dur="500" fill="hold"/>
                                        <p:tgtEl>
                                          <p:spTgt spid="139292"/>
                                        </p:tgtEl>
                                        <p:attrNameLst>
                                          <p:attrName>ppt_h</p:attrName>
                                        </p:attrNameLst>
                                      </p:cBhvr>
                                      <p:tavLst>
                                        <p:tav tm="0">
                                          <p:val>
                                            <p:strVal val="#ppt_h"/>
                                          </p:val>
                                        </p:tav>
                                        <p:tav tm="100000">
                                          <p:val>
                                            <p:strVal val="#ppt_h"/>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39295">
                                            <p:txEl>
                                              <p:pRg st="0" end="0"/>
                                            </p:txEl>
                                          </p:spTgt>
                                        </p:tgtEl>
                                        <p:attrNameLst>
                                          <p:attrName>style.visibility</p:attrName>
                                        </p:attrNameLst>
                                      </p:cBhvr>
                                      <p:to>
                                        <p:strVal val="visible"/>
                                      </p:to>
                                    </p:set>
                                    <p:animEffect transition="in" filter="wipe(left)">
                                      <p:cBhvr>
                                        <p:cTn id="33" dur="500"/>
                                        <p:tgtEl>
                                          <p:spTgt spid="139295">
                                            <p:txEl>
                                              <p:pRg st="0" end="0"/>
                                            </p:txEl>
                                          </p:spTgt>
                                        </p:tgtEl>
                                      </p:cBhvr>
                                    </p:animEffect>
                                  </p:childTnLst>
                                </p:cTn>
                              </p:par>
                              <p:par>
                                <p:cTn id="34" presetID="17" presetClass="entr" presetSubtype="2" fill="hold" grpId="0" nodeType="withEffect">
                                  <p:stCondLst>
                                    <p:cond delay="0"/>
                                  </p:stCondLst>
                                  <p:childTnLst>
                                    <p:set>
                                      <p:cBhvr>
                                        <p:cTn id="35" dur="1" fill="hold">
                                          <p:stCondLst>
                                            <p:cond delay="0"/>
                                          </p:stCondLst>
                                        </p:cTn>
                                        <p:tgtEl>
                                          <p:spTgt spid="139294"/>
                                        </p:tgtEl>
                                        <p:attrNameLst>
                                          <p:attrName>style.visibility</p:attrName>
                                        </p:attrNameLst>
                                      </p:cBhvr>
                                      <p:to>
                                        <p:strVal val="visible"/>
                                      </p:to>
                                    </p:set>
                                    <p:anim calcmode="lin" valueType="num">
                                      <p:cBhvr>
                                        <p:cTn id="36" dur="500" fill="hold"/>
                                        <p:tgtEl>
                                          <p:spTgt spid="139294"/>
                                        </p:tgtEl>
                                        <p:attrNameLst>
                                          <p:attrName>ppt_x</p:attrName>
                                        </p:attrNameLst>
                                      </p:cBhvr>
                                      <p:tavLst>
                                        <p:tav tm="0">
                                          <p:val>
                                            <p:strVal val="#ppt_x+#ppt_w/2"/>
                                          </p:val>
                                        </p:tav>
                                        <p:tav tm="100000">
                                          <p:val>
                                            <p:strVal val="#ppt_x"/>
                                          </p:val>
                                        </p:tav>
                                      </p:tavLst>
                                    </p:anim>
                                    <p:anim calcmode="lin" valueType="num">
                                      <p:cBhvr>
                                        <p:cTn id="37" dur="500" fill="hold"/>
                                        <p:tgtEl>
                                          <p:spTgt spid="139294"/>
                                        </p:tgtEl>
                                        <p:attrNameLst>
                                          <p:attrName>ppt_y</p:attrName>
                                        </p:attrNameLst>
                                      </p:cBhvr>
                                      <p:tavLst>
                                        <p:tav tm="0">
                                          <p:val>
                                            <p:strVal val="#ppt_y"/>
                                          </p:val>
                                        </p:tav>
                                        <p:tav tm="100000">
                                          <p:val>
                                            <p:strVal val="#ppt_y"/>
                                          </p:val>
                                        </p:tav>
                                      </p:tavLst>
                                    </p:anim>
                                    <p:anim calcmode="lin" valueType="num">
                                      <p:cBhvr>
                                        <p:cTn id="38" dur="500" fill="hold"/>
                                        <p:tgtEl>
                                          <p:spTgt spid="139294"/>
                                        </p:tgtEl>
                                        <p:attrNameLst>
                                          <p:attrName>ppt_w</p:attrName>
                                        </p:attrNameLst>
                                      </p:cBhvr>
                                      <p:tavLst>
                                        <p:tav tm="0">
                                          <p:val>
                                            <p:fltVal val="0"/>
                                          </p:val>
                                        </p:tav>
                                        <p:tav tm="100000">
                                          <p:val>
                                            <p:strVal val="#ppt_w"/>
                                          </p:val>
                                        </p:tav>
                                      </p:tavLst>
                                    </p:anim>
                                    <p:anim calcmode="lin" valueType="num">
                                      <p:cBhvr>
                                        <p:cTn id="39" dur="500" fill="hold"/>
                                        <p:tgtEl>
                                          <p:spTgt spid="139294"/>
                                        </p:tgtEl>
                                        <p:attrNameLst>
                                          <p:attrName>ppt_h</p:attrName>
                                        </p:attrNameLst>
                                      </p:cBhvr>
                                      <p:tavLst>
                                        <p:tav tm="0">
                                          <p:val>
                                            <p:strVal val="#ppt_h"/>
                                          </p:val>
                                        </p:tav>
                                        <p:tav tm="100000">
                                          <p:val>
                                            <p:strVal val="#ppt_h"/>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39296">
                                            <p:txEl>
                                              <p:pRg st="0" end="0"/>
                                            </p:txEl>
                                          </p:spTgt>
                                        </p:tgtEl>
                                        <p:attrNameLst>
                                          <p:attrName>style.visibility</p:attrName>
                                        </p:attrNameLst>
                                      </p:cBhvr>
                                      <p:to>
                                        <p:strVal val="visible"/>
                                      </p:to>
                                    </p:set>
                                    <p:animEffect transition="in" filter="wipe(left)">
                                      <p:cBhvr>
                                        <p:cTn id="44" dur="500"/>
                                        <p:tgtEl>
                                          <p:spTgt spid="139296">
                                            <p:txEl>
                                              <p:pRg st="0" end="0"/>
                                            </p:txEl>
                                          </p:spTgt>
                                        </p:tgtEl>
                                      </p:cBhvr>
                                    </p:animEffect>
                                  </p:childTnLst>
                                </p:cTn>
                              </p:par>
                              <p:par>
                                <p:cTn id="45" presetID="17" presetClass="entr" presetSubtype="2" fill="hold" grpId="0" nodeType="withEffect">
                                  <p:stCondLst>
                                    <p:cond delay="0"/>
                                  </p:stCondLst>
                                  <p:childTnLst>
                                    <p:set>
                                      <p:cBhvr>
                                        <p:cTn id="46" dur="1" fill="hold">
                                          <p:stCondLst>
                                            <p:cond delay="0"/>
                                          </p:stCondLst>
                                        </p:cTn>
                                        <p:tgtEl>
                                          <p:spTgt spid="139293"/>
                                        </p:tgtEl>
                                        <p:attrNameLst>
                                          <p:attrName>style.visibility</p:attrName>
                                        </p:attrNameLst>
                                      </p:cBhvr>
                                      <p:to>
                                        <p:strVal val="visible"/>
                                      </p:to>
                                    </p:set>
                                    <p:anim calcmode="lin" valueType="num">
                                      <p:cBhvr>
                                        <p:cTn id="47" dur="500" fill="hold"/>
                                        <p:tgtEl>
                                          <p:spTgt spid="139293"/>
                                        </p:tgtEl>
                                        <p:attrNameLst>
                                          <p:attrName>ppt_x</p:attrName>
                                        </p:attrNameLst>
                                      </p:cBhvr>
                                      <p:tavLst>
                                        <p:tav tm="0">
                                          <p:val>
                                            <p:strVal val="#ppt_x+#ppt_w/2"/>
                                          </p:val>
                                        </p:tav>
                                        <p:tav tm="100000">
                                          <p:val>
                                            <p:strVal val="#ppt_x"/>
                                          </p:val>
                                        </p:tav>
                                      </p:tavLst>
                                    </p:anim>
                                    <p:anim calcmode="lin" valueType="num">
                                      <p:cBhvr>
                                        <p:cTn id="48" dur="500" fill="hold"/>
                                        <p:tgtEl>
                                          <p:spTgt spid="139293"/>
                                        </p:tgtEl>
                                        <p:attrNameLst>
                                          <p:attrName>ppt_y</p:attrName>
                                        </p:attrNameLst>
                                      </p:cBhvr>
                                      <p:tavLst>
                                        <p:tav tm="0">
                                          <p:val>
                                            <p:strVal val="#ppt_y"/>
                                          </p:val>
                                        </p:tav>
                                        <p:tav tm="100000">
                                          <p:val>
                                            <p:strVal val="#ppt_y"/>
                                          </p:val>
                                        </p:tav>
                                      </p:tavLst>
                                    </p:anim>
                                    <p:anim calcmode="lin" valueType="num">
                                      <p:cBhvr>
                                        <p:cTn id="49" dur="500" fill="hold"/>
                                        <p:tgtEl>
                                          <p:spTgt spid="139293"/>
                                        </p:tgtEl>
                                        <p:attrNameLst>
                                          <p:attrName>ppt_w</p:attrName>
                                        </p:attrNameLst>
                                      </p:cBhvr>
                                      <p:tavLst>
                                        <p:tav tm="0">
                                          <p:val>
                                            <p:fltVal val="0"/>
                                          </p:val>
                                        </p:tav>
                                        <p:tav tm="100000">
                                          <p:val>
                                            <p:strVal val="#ppt_w"/>
                                          </p:val>
                                        </p:tav>
                                      </p:tavLst>
                                    </p:anim>
                                    <p:anim calcmode="lin" valueType="num">
                                      <p:cBhvr>
                                        <p:cTn id="50" dur="500" fill="hold"/>
                                        <p:tgtEl>
                                          <p:spTgt spid="139293"/>
                                        </p:tgtEl>
                                        <p:attrNameLst>
                                          <p:attrName>ppt_h</p:attrName>
                                        </p:attrNameLst>
                                      </p:cBhvr>
                                      <p:tavLst>
                                        <p:tav tm="0">
                                          <p:val>
                                            <p:strVal val="#ppt_h"/>
                                          </p:val>
                                        </p:tav>
                                        <p:tav tm="100000">
                                          <p:val>
                                            <p:strVal val="#ppt_h"/>
                                          </p:val>
                                        </p:tav>
                                      </p:tavLst>
                                    </p:anim>
                                  </p:childTnLst>
                                </p:cTn>
                              </p:par>
                            </p:childTnLst>
                          </p:cTn>
                        </p:par>
                        <p:par>
                          <p:cTn id="51" fill="hold" nodeType="afterGroup">
                            <p:stCondLst>
                              <p:cond delay="500"/>
                            </p:stCondLst>
                            <p:childTnLst>
                              <p:par>
                                <p:cTn id="52" presetID="22" presetClass="entr" presetSubtype="1" fill="hold" nodeType="afterEffect">
                                  <p:stCondLst>
                                    <p:cond delay="0"/>
                                  </p:stCondLst>
                                  <p:childTnLst>
                                    <p:set>
                                      <p:cBhvr>
                                        <p:cTn id="53" dur="1" fill="hold">
                                          <p:stCondLst>
                                            <p:cond delay="0"/>
                                          </p:stCondLst>
                                        </p:cTn>
                                        <p:tgtEl>
                                          <p:spTgt spid="6"/>
                                        </p:tgtEl>
                                        <p:attrNameLst>
                                          <p:attrName>style.visibility</p:attrName>
                                        </p:attrNameLst>
                                      </p:cBhvr>
                                      <p:to>
                                        <p:strVal val="visible"/>
                                      </p:to>
                                    </p:set>
                                    <p:animEffect transition="in" filter="wipe(up)">
                                      <p:cBhvr>
                                        <p:cTn id="5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bldLvl="5"/>
      <p:bldP spid="139279" grpId="0" build="p" bldLvl="5"/>
      <p:bldP spid="139291" grpId="0" animBg="1"/>
      <p:bldP spid="139292" grpId="0" animBg="1"/>
      <p:bldP spid="139293" grpId="0" animBg="1"/>
      <p:bldP spid="139294" grpId="0" animBg="1"/>
      <p:bldP spid="139295" grpId="0" build="p" bldLvl="5"/>
      <p:bldP spid="139296" grpId="0" build="p" bldLvl="5"/>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p:cNvSpPr>
            <a:spLocks noGrp="1" noChangeArrowheads="1"/>
          </p:cNvSpPr>
          <p:nvPr>
            <p:ph type="title" idx="4294967295"/>
          </p:nvPr>
        </p:nvSpPr>
        <p:spPr>
          <a:xfrm>
            <a:off x="0" y="247650"/>
            <a:ext cx="9144000" cy="649288"/>
          </a:xfrm>
        </p:spPr>
        <p:txBody>
          <a:bodyPr rtlCol="0">
            <a:normAutofit fontScale="90000"/>
          </a:bodyPr>
          <a:lstStyle/>
          <a:p>
            <a:pPr algn="ctr" eaLnBrk="1" fontAlgn="auto" hangingPunct="1">
              <a:spcAft>
                <a:spcPts val="0"/>
              </a:spcAft>
              <a:defRPr/>
            </a:pPr>
            <a:r>
              <a:rPr lang="en-US" sz="3700" dirty="0" smtClean="0"/>
              <a:t>Why the </a:t>
            </a:r>
            <a:r>
              <a:rPr lang="en-US" sz="3700" i="1" dirty="0" smtClean="0"/>
              <a:t>AD</a:t>
            </a:r>
            <a:r>
              <a:rPr lang="en-US" sz="3700" dirty="0" smtClean="0"/>
              <a:t> </a:t>
            </a:r>
            <a:r>
              <a:rPr lang="en-US" sz="2400" dirty="0" smtClean="0"/>
              <a:t> </a:t>
            </a:r>
            <a:r>
              <a:rPr lang="en-US" sz="3700" dirty="0" smtClean="0"/>
              <a:t>Curve Might Shift</a:t>
            </a:r>
          </a:p>
        </p:txBody>
      </p:sp>
      <p:sp>
        <p:nvSpPr>
          <p:cNvPr id="387076" name="Rectangle 4"/>
          <p:cNvSpPr>
            <a:spLocks noGrp="1" noChangeArrowheads="1"/>
          </p:cNvSpPr>
          <p:nvPr>
            <p:ph type="body" idx="4294967295"/>
          </p:nvPr>
        </p:nvSpPr>
        <p:spPr>
          <a:xfrm>
            <a:off x="357188" y="1017588"/>
            <a:ext cx="3859212" cy="5146675"/>
          </a:xfrm>
        </p:spPr>
        <p:txBody>
          <a:bodyPr/>
          <a:lstStyle/>
          <a:p>
            <a:pPr marL="0" indent="0" eaLnBrk="1" hangingPunct="1">
              <a:lnSpc>
                <a:spcPct val="110000"/>
              </a:lnSpc>
              <a:buFont typeface="Wingdings" charset="2"/>
              <a:buNone/>
            </a:pPr>
            <a:r>
              <a:rPr lang="en-US" sz="2600" smtClean="0">
                <a:latin typeface="Arial" charset="0"/>
              </a:rPr>
              <a:t>Any event that changes </a:t>
            </a:r>
            <a:r>
              <a:rPr lang="en-US" sz="2600" b="1" i="1" smtClean="0">
                <a:latin typeface="Arial" charset="0"/>
              </a:rPr>
              <a:t>C</a:t>
            </a:r>
            <a:r>
              <a:rPr lang="en-US" sz="2600" smtClean="0">
                <a:latin typeface="Arial" charset="0"/>
              </a:rPr>
              <a:t>, </a:t>
            </a:r>
            <a:r>
              <a:rPr lang="en-US" sz="2600" b="1" i="1" smtClean="0">
                <a:latin typeface="Arial" charset="0"/>
              </a:rPr>
              <a:t>I</a:t>
            </a:r>
            <a:r>
              <a:rPr lang="en-US" sz="2600" smtClean="0">
                <a:latin typeface="Arial" charset="0"/>
              </a:rPr>
              <a:t>, </a:t>
            </a:r>
            <a:r>
              <a:rPr lang="en-US" sz="2600" b="1" i="1" smtClean="0">
                <a:latin typeface="Arial" charset="0"/>
              </a:rPr>
              <a:t>G</a:t>
            </a:r>
            <a:r>
              <a:rPr lang="en-US" sz="2600" smtClean="0">
                <a:latin typeface="Arial" charset="0"/>
              </a:rPr>
              <a:t>, or </a:t>
            </a:r>
            <a:r>
              <a:rPr lang="en-US" sz="2600" b="1" i="1" smtClean="0">
                <a:latin typeface="Arial" charset="0"/>
              </a:rPr>
              <a:t>NX</a:t>
            </a:r>
            <a:r>
              <a:rPr lang="en-US" sz="2600" smtClean="0">
                <a:latin typeface="Arial" charset="0"/>
              </a:rPr>
              <a:t>—except </a:t>
            </a:r>
            <a:br>
              <a:rPr lang="en-US" sz="2600" smtClean="0">
                <a:latin typeface="Arial" charset="0"/>
              </a:rPr>
            </a:br>
            <a:r>
              <a:rPr lang="en-US" sz="2600" smtClean="0">
                <a:latin typeface="Arial" charset="0"/>
              </a:rPr>
              <a:t>a change in </a:t>
            </a:r>
            <a:r>
              <a:rPr lang="en-US" sz="2600" b="1" i="1" smtClean="0">
                <a:latin typeface="Arial" charset="0"/>
              </a:rPr>
              <a:t>P</a:t>
            </a:r>
            <a:r>
              <a:rPr lang="en-US" sz="2600" smtClean="0">
                <a:latin typeface="Arial" charset="0"/>
              </a:rPr>
              <a:t>—will shift the </a:t>
            </a:r>
            <a:r>
              <a:rPr lang="en-US" sz="2600" i="1" smtClean="0">
                <a:latin typeface="Arial" charset="0"/>
              </a:rPr>
              <a:t>AD</a:t>
            </a:r>
            <a:r>
              <a:rPr lang="en-US" sz="2600" smtClean="0">
                <a:latin typeface="Arial" charset="0"/>
              </a:rPr>
              <a:t> curve.  </a:t>
            </a:r>
          </a:p>
          <a:p>
            <a:pPr marL="0" indent="0" eaLnBrk="1" hangingPunct="1">
              <a:lnSpc>
                <a:spcPct val="110000"/>
              </a:lnSpc>
              <a:spcBef>
                <a:spcPct val="60000"/>
              </a:spcBef>
              <a:buFont typeface="Wingdings" charset="2"/>
              <a:buNone/>
            </a:pPr>
            <a:r>
              <a:rPr lang="en-US" sz="2600" smtClean="0">
                <a:latin typeface="Arial" charset="0"/>
              </a:rPr>
              <a:t>Example:  </a:t>
            </a:r>
            <a:br>
              <a:rPr lang="en-US" sz="2600" smtClean="0">
                <a:latin typeface="Arial" charset="0"/>
              </a:rPr>
            </a:br>
            <a:r>
              <a:rPr lang="en-US" sz="2600" smtClean="0">
                <a:latin typeface="Arial" charset="0"/>
              </a:rPr>
              <a:t>A stock market boom makes households feel wealthier, </a:t>
            </a:r>
            <a:r>
              <a:rPr lang="en-US" sz="2600" b="1" i="1" smtClean="0">
                <a:latin typeface="Arial" charset="0"/>
              </a:rPr>
              <a:t>C</a:t>
            </a:r>
            <a:r>
              <a:rPr lang="en-US" sz="2600" smtClean="0">
                <a:latin typeface="Arial" charset="0"/>
              </a:rPr>
              <a:t> rises, </a:t>
            </a:r>
            <a:br>
              <a:rPr lang="en-US" sz="2600" smtClean="0">
                <a:latin typeface="Arial" charset="0"/>
              </a:rPr>
            </a:br>
            <a:r>
              <a:rPr lang="en-US" sz="2600" smtClean="0">
                <a:latin typeface="Arial" charset="0"/>
              </a:rPr>
              <a:t>the </a:t>
            </a:r>
            <a:r>
              <a:rPr lang="en-US" sz="2600" i="1" smtClean="0">
                <a:latin typeface="Arial" charset="0"/>
              </a:rPr>
              <a:t>AD</a:t>
            </a:r>
            <a:r>
              <a:rPr lang="en-US" sz="2600" smtClean="0">
                <a:latin typeface="Arial" charset="0"/>
              </a:rPr>
              <a:t> curve shifts right. </a:t>
            </a:r>
          </a:p>
        </p:txBody>
      </p:sp>
      <p:grpSp>
        <p:nvGrpSpPr>
          <p:cNvPr id="39939" name="Group 5"/>
          <p:cNvGrpSpPr>
            <a:grpSpLocks/>
          </p:cNvGrpSpPr>
          <p:nvPr/>
        </p:nvGrpSpPr>
        <p:grpSpPr bwMode="auto">
          <a:xfrm>
            <a:off x="4549775" y="1390650"/>
            <a:ext cx="4154488" cy="4106863"/>
            <a:chOff x="2579" y="785"/>
            <a:chExt cx="2786" cy="2420"/>
          </a:xfrm>
        </p:grpSpPr>
        <p:grpSp>
          <p:nvGrpSpPr>
            <p:cNvPr id="39960" name="Group 6"/>
            <p:cNvGrpSpPr>
              <a:grpSpLocks/>
            </p:cNvGrpSpPr>
            <p:nvPr/>
          </p:nvGrpSpPr>
          <p:grpSpPr bwMode="auto">
            <a:xfrm>
              <a:off x="2697" y="1037"/>
              <a:ext cx="2409" cy="2049"/>
              <a:chOff x="1098" y="1361"/>
              <a:chExt cx="2116" cy="2027"/>
            </a:xfrm>
          </p:grpSpPr>
          <p:sp>
            <p:nvSpPr>
              <p:cNvPr id="39963" name="Line 7"/>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39964" name="Line 8"/>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39961" name="Text Box 9"/>
            <p:cNvSpPr txBox="1">
              <a:spLocks noChangeArrowheads="1"/>
            </p:cNvSpPr>
            <p:nvPr/>
          </p:nvSpPr>
          <p:spPr bwMode="auto">
            <a:xfrm>
              <a:off x="2579" y="785"/>
              <a:ext cx="267"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P</a:t>
              </a:r>
            </a:p>
          </p:txBody>
        </p:sp>
        <p:sp>
          <p:nvSpPr>
            <p:cNvPr id="39962" name="Text Box 10"/>
            <p:cNvSpPr txBox="1">
              <a:spLocks noChangeArrowheads="1"/>
            </p:cNvSpPr>
            <p:nvPr/>
          </p:nvSpPr>
          <p:spPr bwMode="auto">
            <a:xfrm>
              <a:off x="5075" y="2936"/>
              <a:ext cx="29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Y</a:t>
              </a:r>
            </a:p>
          </p:txBody>
        </p:sp>
      </p:grpSp>
      <p:grpSp>
        <p:nvGrpSpPr>
          <p:cNvPr id="39940" name="Group 11"/>
          <p:cNvGrpSpPr>
            <a:grpSpLocks/>
          </p:cNvGrpSpPr>
          <p:nvPr/>
        </p:nvGrpSpPr>
        <p:grpSpPr bwMode="auto">
          <a:xfrm>
            <a:off x="4924425" y="2346325"/>
            <a:ext cx="2982913" cy="2667000"/>
            <a:chOff x="3039" y="1212"/>
            <a:chExt cx="1879" cy="1680"/>
          </a:xfrm>
        </p:grpSpPr>
        <p:sp>
          <p:nvSpPr>
            <p:cNvPr id="39958" name="Line 12"/>
            <p:cNvSpPr>
              <a:spLocks noChangeShapeType="1"/>
            </p:cNvSpPr>
            <p:nvPr/>
          </p:nvSpPr>
          <p:spPr bwMode="auto">
            <a:xfrm>
              <a:off x="3039" y="1212"/>
              <a:ext cx="1460" cy="1439"/>
            </a:xfrm>
            <a:prstGeom prst="line">
              <a:avLst/>
            </a:prstGeom>
            <a:noFill/>
            <a:ln w="38100">
              <a:solidFill>
                <a:srgbClr val="003399"/>
              </a:solidFill>
              <a:round/>
              <a:headEnd/>
              <a:tailEnd/>
            </a:ln>
          </p:spPr>
          <p:txBody>
            <a:bodyPr>
              <a:prstTxWarp prst="textNoShape">
                <a:avLst/>
              </a:prstTxWarp>
            </a:bodyPr>
            <a:lstStyle/>
            <a:p>
              <a:endParaRPr lang="en-US"/>
            </a:p>
          </p:txBody>
        </p:sp>
        <p:sp>
          <p:nvSpPr>
            <p:cNvPr id="39959" name="Text Box 13"/>
            <p:cNvSpPr txBox="1">
              <a:spLocks noChangeArrowheads="1"/>
            </p:cNvSpPr>
            <p:nvPr/>
          </p:nvSpPr>
          <p:spPr bwMode="auto">
            <a:xfrm>
              <a:off x="4415" y="2604"/>
              <a:ext cx="503"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AD</a:t>
              </a:r>
              <a:r>
                <a:rPr lang="en-US" baseline="-25000">
                  <a:ea typeface="Arial" charset="0"/>
                  <a:cs typeface="Arial" charset="0"/>
                </a:rPr>
                <a:t>1</a:t>
              </a:r>
            </a:p>
          </p:txBody>
        </p:sp>
      </p:grpSp>
      <p:grpSp>
        <p:nvGrpSpPr>
          <p:cNvPr id="5" name="Group 14"/>
          <p:cNvGrpSpPr>
            <a:grpSpLocks/>
          </p:cNvGrpSpPr>
          <p:nvPr/>
        </p:nvGrpSpPr>
        <p:grpSpPr bwMode="auto">
          <a:xfrm>
            <a:off x="5722938" y="2044700"/>
            <a:ext cx="2960687" cy="2603500"/>
            <a:chOff x="3542" y="1099"/>
            <a:chExt cx="1865" cy="1640"/>
          </a:xfrm>
        </p:grpSpPr>
        <p:sp>
          <p:nvSpPr>
            <p:cNvPr id="39956" name="Line 15"/>
            <p:cNvSpPr>
              <a:spLocks noChangeShapeType="1"/>
            </p:cNvSpPr>
            <p:nvPr/>
          </p:nvSpPr>
          <p:spPr bwMode="auto">
            <a:xfrm>
              <a:off x="3542" y="1099"/>
              <a:ext cx="1437" cy="1421"/>
            </a:xfrm>
            <a:prstGeom prst="line">
              <a:avLst/>
            </a:prstGeom>
            <a:noFill/>
            <a:ln w="38100">
              <a:solidFill>
                <a:srgbClr val="FF0000"/>
              </a:solidFill>
              <a:round/>
              <a:headEnd/>
              <a:tailEnd/>
            </a:ln>
          </p:spPr>
          <p:txBody>
            <a:bodyPr>
              <a:prstTxWarp prst="textNoShape">
                <a:avLst/>
              </a:prstTxWarp>
            </a:bodyPr>
            <a:lstStyle/>
            <a:p>
              <a:endParaRPr lang="en-US"/>
            </a:p>
          </p:txBody>
        </p:sp>
        <p:sp>
          <p:nvSpPr>
            <p:cNvPr id="39957" name="Text Box 16"/>
            <p:cNvSpPr txBox="1">
              <a:spLocks noChangeArrowheads="1"/>
            </p:cNvSpPr>
            <p:nvPr/>
          </p:nvSpPr>
          <p:spPr bwMode="auto">
            <a:xfrm>
              <a:off x="4904" y="2451"/>
              <a:ext cx="503"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AD</a:t>
              </a:r>
              <a:r>
                <a:rPr lang="en-US" baseline="-25000">
                  <a:ea typeface="Arial" charset="0"/>
                  <a:cs typeface="Arial" charset="0"/>
                </a:rPr>
                <a:t>2</a:t>
              </a:r>
            </a:p>
          </p:txBody>
        </p:sp>
      </p:grpSp>
      <p:grpSp>
        <p:nvGrpSpPr>
          <p:cNvPr id="6" name="Group 18"/>
          <p:cNvGrpSpPr>
            <a:grpSpLocks/>
          </p:cNvGrpSpPr>
          <p:nvPr/>
        </p:nvGrpSpPr>
        <p:grpSpPr bwMode="auto">
          <a:xfrm>
            <a:off x="6726238" y="3276600"/>
            <a:ext cx="488950" cy="2425700"/>
            <a:chOff x="3950" y="1931"/>
            <a:chExt cx="308" cy="1528"/>
          </a:xfrm>
        </p:grpSpPr>
        <p:sp>
          <p:nvSpPr>
            <p:cNvPr id="39954" name="Text Box 19"/>
            <p:cNvSpPr txBox="1">
              <a:spLocks noChangeArrowheads="1"/>
            </p:cNvSpPr>
            <p:nvPr/>
          </p:nvSpPr>
          <p:spPr bwMode="auto">
            <a:xfrm>
              <a:off x="3950" y="3229"/>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Y</a:t>
              </a:r>
              <a:r>
                <a:rPr lang="en-US" b="1" baseline="-25000">
                  <a:ea typeface="Arial" charset="0"/>
                  <a:cs typeface="Arial" charset="0"/>
                </a:rPr>
                <a:t>2</a:t>
              </a:r>
            </a:p>
          </p:txBody>
        </p:sp>
        <p:sp>
          <p:nvSpPr>
            <p:cNvPr id="39955" name="Line 20"/>
            <p:cNvSpPr>
              <a:spLocks noChangeShapeType="1"/>
            </p:cNvSpPr>
            <p:nvPr/>
          </p:nvSpPr>
          <p:spPr bwMode="auto">
            <a:xfrm>
              <a:off x="4103" y="1931"/>
              <a:ext cx="0" cy="1274"/>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grpSp>
        <p:nvGrpSpPr>
          <p:cNvPr id="39943" name="Group 21"/>
          <p:cNvGrpSpPr>
            <a:grpSpLocks/>
          </p:cNvGrpSpPr>
          <p:nvPr/>
        </p:nvGrpSpPr>
        <p:grpSpPr bwMode="auto">
          <a:xfrm>
            <a:off x="4229100" y="3086100"/>
            <a:ext cx="1868488" cy="2613025"/>
            <a:chOff x="2377" y="1811"/>
            <a:chExt cx="1177" cy="1646"/>
          </a:xfrm>
        </p:grpSpPr>
        <p:sp>
          <p:nvSpPr>
            <p:cNvPr id="39948" name="Text Box 22"/>
            <p:cNvSpPr txBox="1">
              <a:spLocks noChangeArrowheads="1"/>
            </p:cNvSpPr>
            <p:nvPr/>
          </p:nvSpPr>
          <p:spPr bwMode="auto">
            <a:xfrm>
              <a:off x="2377" y="1811"/>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1</a:t>
              </a:r>
            </a:p>
          </p:txBody>
        </p:sp>
        <p:sp>
          <p:nvSpPr>
            <p:cNvPr id="39949" name="Oval 23"/>
            <p:cNvSpPr>
              <a:spLocks noChangeArrowheads="1"/>
            </p:cNvSpPr>
            <p:nvPr/>
          </p:nvSpPr>
          <p:spPr bwMode="auto">
            <a:xfrm>
              <a:off x="3364" y="1883"/>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39950" name="Text Box 24"/>
            <p:cNvSpPr txBox="1">
              <a:spLocks noChangeArrowheads="1"/>
            </p:cNvSpPr>
            <p:nvPr/>
          </p:nvSpPr>
          <p:spPr bwMode="auto">
            <a:xfrm>
              <a:off x="3246" y="3227"/>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Y</a:t>
              </a:r>
              <a:r>
                <a:rPr lang="en-US" b="1" baseline="-25000">
                  <a:ea typeface="Arial" charset="0"/>
                  <a:cs typeface="Arial" charset="0"/>
                </a:rPr>
                <a:t>1</a:t>
              </a:r>
            </a:p>
          </p:txBody>
        </p:sp>
        <p:grpSp>
          <p:nvGrpSpPr>
            <p:cNvPr id="39951" name="Group 25"/>
            <p:cNvGrpSpPr>
              <a:grpSpLocks/>
            </p:cNvGrpSpPr>
            <p:nvPr/>
          </p:nvGrpSpPr>
          <p:grpSpPr bwMode="auto">
            <a:xfrm>
              <a:off x="2703" y="1929"/>
              <a:ext cx="704" cy="1276"/>
              <a:chOff x="357" y="2450"/>
              <a:chExt cx="795" cy="646"/>
            </a:xfrm>
          </p:grpSpPr>
          <p:sp>
            <p:nvSpPr>
              <p:cNvPr id="39952" name="Line 26"/>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39953" name="Line 27"/>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grpSp>
      <p:grpSp>
        <p:nvGrpSpPr>
          <p:cNvPr id="9" name="Group 28"/>
          <p:cNvGrpSpPr>
            <a:grpSpLocks/>
          </p:cNvGrpSpPr>
          <p:nvPr/>
        </p:nvGrpSpPr>
        <p:grpSpPr bwMode="auto">
          <a:xfrm>
            <a:off x="5975350" y="3206750"/>
            <a:ext cx="1062038" cy="138113"/>
            <a:chOff x="3477" y="1887"/>
            <a:chExt cx="669" cy="87"/>
          </a:xfrm>
        </p:grpSpPr>
        <p:sp>
          <p:nvSpPr>
            <p:cNvPr id="39946" name="Oval 29"/>
            <p:cNvSpPr>
              <a:spLocks noChangeArrowheads="1"/>
            </p:cNvSpPr>
            <p:nvPr/>
          </p:nvSpPr>
          <p:spPr bwMode="auto">
            <a:xfrm>
              <a:off x="4058" y="1887"/>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39947" name="Line 30"/>
            <p:cNvSpPr>
              <a:spLocks noChangeShapeType="1"/>
            </p:cNvSpPr>
            <p:nvPr/>
          </p:nvSpPr>
          <p:spPr bwMode="auto">
            <a:xfrm>
              <a:off x="3477" y="1930"/>
              <a:ext cx="557" cy="0"/>
            </a:xfrm>
            <a:prstGeom prst="line">
              <a:avLst/>
            </a:prstGeom>
            <a:noFill/>
            <a:ln w="38100">
              <a:solidFill>
                <a:srgbClr val="800000"/>
              </a:solidFill>
              <a:round/>
              <a:headEnd/>
              <a:tailEnd type="triangle" w="lg" len="med"/>
            </a:ln>
          </p:spPr>
          <p:txBody>
            <a:bodyPr>
              <a:prstTxWarp prst="textNoShape">
                <a:avLst/>
              </a:prstTxWarp>
            </a:bodyPr>
            <a:lstStyle/>
            <a:p>
              <a:endParaRPr lang="en-US"/>
            </a:p>
          </p:txBody>
        </p:sp>
      </p:grpSp>
      <p:sp>
        <p:nvSpPr>
          <p:cNvPr id="3994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7076">
                                            <p:txEl>
                                              <p:pRg st="0" end="0"/>
                                            </p:txEl>
                                          </p:spTgt>
                                        </p:tgtEl>
                                        <p:attrNameLst>
                                          <p:attrName>style.visibility</p:attrName>
                                        </p:attrNameLst>
                                      </p:cBhvr>
                                      <p:to>
                                        <p:strVal val="visible"/>
                                      </p:to>
                                    </p:set>
                                    <p:animEffect transition="in" filter="wipe(left)">
                                      <p:cBhvr>
                                        <p:cTn id="7" dur="500"/>
                                        <p:tgtEl>
                                          <p:spTgt spid="38707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7076">
                                            <p:txEl>
                                              <p:pRg st="1" end="1"/>
                                            </p:txEl>
                                          </p:spTgt>
                                        </p:tgtEl>
                                        <p:attrNameLst>
                                          <p:attrName>style.visibility</p:attrName>
                                        </p:attrNameLst>
                                      </p:cBhvr>
                                      <p:to>
                                        <p:strVal val="visible"/>
                                      </p:to>
                                    </p:set>
                                    <p:animEffect transition="in" filter="wipe(left)">
                                      <p:cBhvr>
                                        <p:cTn id="12" dur="500"/>
                                        <p:tgtEl>
                                          <p:spTgt spid="38707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par>
                          <p:cTn id="18" fill="hold" nodeType="afterGroup">
                            <p:stCondLst>
                              <p:cond delay="500"/>
                            </p:stCondLst>
                            <p:childTnLst>
                              <p:par>
                                <p:cTn id="19" presetID="22" presetClass="entr" presetSubtype="1"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childTnLst>
                          </p:cTn>
                        </p:par>
                        <p:par>
                          <p:cTn id="22" fill="hold" nodeType="afterGroup">
                            <p:stCondLst>
                              <p:cond delay="1000"/>
                            </p:stCondLst>
                            <p:childTnLst>
                              <p:par>
                                <p:cTn id="23" presetID="18" presetClass="entr" presetSubtype="6"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strips(downRight)">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076" grpId="0" build="p" bldLvl="5"/>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idx="4294967295"/>
          </p:nvPr>
        </p:nvSpPr>
        <p:spPr>
          <a:xfrm>
            <a:off x="0" y="252413"/>
            <a:ext cx="9144000" cy="649287"/>
          </a:xfrm>
        </p:spPr>
        <p:txBody>
          <a:bodyPr rtlCol="0">
            <a:normAutofit fontScale="90000"/>
          </a:bodyPr>
          <a:lstStyle/>
          <a:p>
            <a:pPr algn="ctr" eaLnBrk="1" fontAlgn="auto" hangingPunct="1">
              <a:spcAft>
                <a:spcPts val="0"/>
              </a:spcAft>
              <a:defRPr/>
            </a:pPr>
            <a:r>
              <a:rPr lang="en-US" sz="3700" dirty="0" smtClean="0"/>
              <a:t>Why the </a:t>
            </a:r>
            <a:r>
              <a:rPr lang="en-US" sz="3700" i="1" dirty="0" smtClean="0"/>
              <a:t>AD</a:t>
            </a:r>
            <a:r>
              <a:rPr lang="en-US" sz="3700" dirty="0" smtClean="0"/>
              <a:t> </a:t>
            </a:r>
            <a:r>
              <a:rPr lang="en-US" sz="2400" dirty="0" smtClean="0"/>
              <a:t> </a:t>
            </a:r>
            <a:r>
              <a:rPr lang="en-US" sz="3700" dirty="0" smtClean="0"/>
              <a:t>Curve Might Shift</a:t>
            </a:r>
          </a:p>
        </p:txBody>
      </p:sp>
      <p:sp>
        <p:nvSpPr>
          <p:cNvPr id="25605" name="Rectangle 3"/>
          <p:cNvSpPr>
            <a:spLocks noGrp="1" noChangeArrowheads="1"/>
          </p:cNvSpPr>
          <p:nvPr>
            <p:ph type="body" idx="4294967295"/>
          </p:nvPr>
        </p:nvSpPr>
        <p:spPr/>
        <p:txBody>
          <a:bodyPr/>
          <a:lstStyle/>
          <a:p>
            <a:pPr eaLnBrk="1" hangingPunct="1"/>
            <a:r>
              <a:rPr lang="en-US" smtClean="0">
                <a:latin typeface="Arial" charset="0"/>
              </a:rPr>
              <a:t>Changes in </a:t>
            </a:r>
            <a:r>
              <a:rPr lang="en-US" b="1" i="1" smtClean="0">
                <a:latin typeface="Arial" charset="0"/>
              </a:rPr>
              <a:t>C</a:t>
            </a:r>
            <a:endParaRPr lang="en-US" smtClean="0">
              <a:latin typeface="Arial" charset="0"/>
            </a:endParaRPr>
          </a:p>
          <a:p>
            <a:pPr lvl="1" eaLnBrk="1" hangingPunct="1"/>
            <a:r>
              <a:rPr lang="en-US" smtClean="0">
                <a:latin typeface="Arial" charset="0"/>
              </a:rPr>
              <a:t>Stock market boom/crash </a:t>
            </a:r>
          </a:p>
          <a:p>
            <a:pPr lvl="1" eaLnBrk="1" hangingPunct="1"/>
            <a:r>
              <a:rPr lang="en-US" smtClean="0">
                <a:latin typeface="Arial" charset="0"/>
              </a:rPr>
              <a:t>Preferences re: consumption/saving tradeoff</a:t>
            </a:r>
          </a:p>
          <a:p>
            <a:pPr lvl="1" eaLnBrk="1" hangingPunct="1"/>
            <a:r>
              <a:rPr lang="en-US" smtClean="0">
                <a:latin typeface="Arial" charset="0"/>
              </a:rPr>
              <a:t>Tax hikes/cuts </a:t>
            </a:r>
          </a:p>
          <a:p>
            <a:pPr eaLnBrk="1" hangingPunct="1"/>
            <a:r>
              <a:rPr lang="en-US" smtClean="0">
                <a:latin typeface="Arial" charset="0"/>
              </a:rPr>
              <a:t>Changes in </a:t>
            </a:r>
            <a:r>
              <a:rPr lang="en-US" b="1" i="1" smtClean="0">
                <a:latin typeface="Arial" charset="0"/>
              </a:rPr>
              <a:t>I</a:t>
            </a:r>
          </a:p>
          <a:p>
            <a:pPr lvl="1" eaLnBrk="1" hangingPunct="1"/>
            <a:r>
              <a:rPr lang="en-US" smtClean="0">
                <a:latin typeface="Arial" charset="0"/>
              </a:rPr>
              <a:t>Firms buy new computers, equipment, factories</a:t>
            </a:r>
          </a:p>
          <a:p>
            <a:pPr lvl="1" eaLnBrk="1" hangingPunct="1"/>
            <a:r>
              <a:rPr lang="en-US" smtClean="0">
                <a:latin typeface="Arial" charset="0"/>
              </a:rPr>
              <a:t>Expectations, optimism/pessimism</a:t>
            </a:r>
          </a:p>
          <a:p>
            <a:pPr lvl="1" eaLnBrk="1" hangingPunct="1"/>
            <a:r>
              <a:rPr lang="en-US" smtClean="0">
                <a:latin typeface="Arial" charset="0"/>
              </a:rPr>
              <a:t>Interest rates, monetary policy</a:t>
            </a:r>
          </a:p>
          <a:p>
            <a:pPr lvl="1" eaLnBrk="1" hangingPunct="1"/>
            <a:r>
              <a:rPr lang="en-US" smtClean="0">
                <a:latin typeface="Arial" charset="0"/>
              </a:rPr>
              <a:t>Investment Tax Credit or other tax incentives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5">
                                            <p:txEl>
                                              <p:pRg st="0" end="0"/>
                                            </p:txEl>
                                          </p:spTgt>
                                        </p:tgtEl>
                                        <p:attrNameLst>
                                          <p:attrName>style.visibility</p:attrName>
                                        </p:attrNameLst>
                                      </p:cBhvr>
                                      <p:to>
                                        <p:strVal val="visible"/>
                                      </p:to>
                                    </p:set>
                                    <p:animEffect transition="in" filter="wipe(left)">
                                      <p:cBhvr>
                                        <p:cTn id="7" dur="500"/>
                                        <p:tgtEl>
                                          <p:spTgt spid="2560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605">
                                            <p:txEl>
                                              <p:pRg st="1" end="1"/>
                                            </p:txEl>
                                          </p:spTgt>
                                        </p:tgtEl>
                                        <p:attrNameLst>
                                          <p:attrName>style.visibility</p:attrName>
                                        </p:attrNameLst>
                                      </p:cBhvr>
                                      <p:to>
                                        <p:strVal val="visible"/>
                                      </p:to>
                                    </p:set>
                                    <p:animEffect transition="in" filter="wipe(left)">
                                      <p:cBhvr>
                                        <p:cTn id="12" dur="500"/>
                                        <p:tgtEl>
                                          <p:spTgt spid="2560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605">
                                            <p:txEl>
                                              <p:pRg st="2" end="2"/>
                                            </p:txEl>
                                          </p:spTgt>
                                        </p:tgtEl>
                                        <p:attrNameLst>
                                          <p:attrName>style.visibility</p:attrName>
                                        </p:attrNameLst>
                                      </p:cBhvr>
                                      <p:to>
                                        <p:strVal val="visible"/>
                                      </p:to>
                                    </p:set>
                                    <p:animEffect transition="in" filter="wipe(left)">
                                      <p:cBhvr>
                                        <p:cTn id="17" dur="500"/>
                                        <p:tgtEl>
                                          <p:spTgt spid="2560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5605">
                                            <p:txEl>
                                              <p:pRg st="3" end="3"/>
                                            </p:txEl>
                                          </p:spTgt>
                                        </p:tgtEl>
                                        <p:attrNameLst>
                                          <p:attrName>style.visibility</p:attrName>
                                        </p:attrNameLst>
                                      </p:cBhvr>
                                      <p:to>
                                        <p:strVal val="visible"/>
                                      </p:to>
                                    </p:set>
                                    <p:animEffect transition="in" filter="wipe(left)">
                                      <p:cBhvr>
                                        <p:cTn id="22" dur="500"/>
                                        <p:tgtEl>
                                          <p:spTgt spid="2560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5605">
                                            <p:txEl>
                                              <p:pRg st="4" end="4"/>
                                            </p:txEl>
                                          </p:spTgt>
                                        </p:tgtEl>
                                        <p:attrNameLst>
                                          <p:attrName>style.visibility</p:attrName>
                                        </p:attrNameLst>
                                      </p:cBhvr>
                                      <p:to>
                                        <p:strVal val="visible"/>
                                      </p:to>
                                    </p:set>
                                    <p:animEffect transition="in" filter="wipe(left)">
                                      <p:cBhvr>
                                        <p:cTn id="27" dur="500"/>
                                        <p:tgtEl>
                                          <p:spTgt spid="2560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5605">
                                            <p:txEl>
                                              <p:pRg st="5" end="5"/>
                                            </p:txEl>
                                          </p:spTgt>
                                        </p:tgtEl>
                                        <p:attrNameLst>
                                          <p:attrName>style.visibility</p:attrName>
                                        </p:attrNameLst>
                                      </p:cBhvr>
                                      <p:to>
                                        <p:strVal val="visible"/>
                                      </p:to>
                                    </p:set>
                                    <p:animEffect transition="in" filter="wipe(left)">
                                      <p:cBhvr>
                                        <p:cTn id="32" dur="500"/>
                                        <p:tgtEl>
                                          <p:spTgt spid="2560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5605">
                                            <p:txEl>
                                              <p:pRg st="6" end="6"/>
                                            </p:txEl>
                                          </p:spTgt>
                                        </p:tgtEl>
                                        <p:attrNameLst>
                                          <p:attrName>style.visibility</p:attrName>
                                        </p:attrNameLst>
                                      </p:cBhvr>
                                      <p:to>
                                        <p:strVal val="visible"/>
                                      </p:to>
                                    </p:set>
                                    <p:animEffect transition="in" filter="wipe(left)">
                                      <p:cBhvr>
                                        <p:cTn id="37" dur="500"/>
                                        <p:tgtEl>
                                          <p:spTgt spid="2560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5605">
                                            <p:txEl>
                                              <p:pRg st="7" end="7"/>
                                            </p:txEl>
                                          </p:spTgt>
                                        </p:tgtEl>
                                        <p:attrNameLst>
                                          <p:attrName>style.visibility</p:attrName>
                                        </p:attrNameLst>
                                      </p:cBhvr>
                                      <p:to>
                                        <p:strVal val="visible"/>
                                      </p:to>
                                    </p:set>
                                    <p:animEffect transition="in" filter="wipe(left)">
                                      <p:cBhvr>
                                        <p:cTn id="42" dur="500"/>
                                        <p:tgtEl>
                                          <p:spTgt spid="25605">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5605">
                                            <p:txEl>
                                              <p:pRg st="8" end="8"/>
                                            </p:txEl>
                                          </p:spTgt>
                                        </p:tgtEl>
                                        <p:attrNameLst>
                                          <p:attrName>style.visibility</p:attrName>
                                        </p:attrNameLst>
                                      </p:cBhvr>
                                      <p:to>
                                        <p:strVal val="visible"/>
                                      </p:to>
                                    </p:set>
                                    <p:animEffect transition="in" filter="wipe(left)">
                                      <p:cBhvr>
                                        <p:cTn id="47" dur="500"/>
                                        <p:tgtEl>
                                          <p:spTgt spid="2560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build="p" bldLvl="4"/>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idx="4294967295"/>
          </p:nvPr>
        </p:nvSpPr>
        <p:spPr>
          <a:xfrm>
            <a:off x="0" y="252413"/>
            <a:ext cx="9144000" cy="649287"/>
          </a:xfrm>
        </p:spPr>
        <p:txBody>
          <a:bodyPr rtlCol="0">
            <a:normAutofit fontScale="90000"/>
          </a:bodyPr>
          <a:lstStyle/>
          <a:p>
            <a:pPr algn="ctr" eaLnBrk="1" fontAlgn="auto" hangingPunct="1">
              <a:spcAft>
                <a:spcPts val="0"/>
              </a:spcAft>
              <a:defRPr/>
            </a:pPr>
            <a:r>
              <a:rPr lang="en-US" sz="3700" dirty="0" smtClean="0"/>
              <a:t>Why the </a:t>
            </a:r>
            <a:r>
              <a:rPr lang="en-US" sz="3700" i="1" dirty="0" smtClean="0"/>
              <a:t>AD</a:t>
            </a:r>
            <a:r>
              <a:rPr lang="en-US" sz="3700" dirty="0" smtClean="0"/>
              <a:t> </a:t>
            </a:r>
            <a:r>
              <a:rPr lang="en-US" sz="2400" dirty="0" smtClean="0"/>
              <a:t> </a:t>
            </a:r>
            <a:r>
              <a:rPr lang="en-US" sz="3700" dirty="0" smtClean="0"/>
              <a:t>Curve Might Shift</a:t>
            </a:r>
          </a:p>
        </p:txBody>
      </p:sp>
      <p:sp>
        <p:nvSpPr>
          <p:cNvPr id="26629" name="Rectangle 3"/>
          <p:cNvSpPr>
            <a:spLocks noGrp="1" noChangeArrowheads="1"/>
          </p:cNvSpPr>
          <p:nvPr>
            <p:ph type="body" idx="4294967295"/>
          </p:nvPr>
        </p:nvSpPr>
        <p:spPr/>
        <p:txBody>
          <a:bodyPr/>
          <a:lstStyle/>
          <a:p>
            <a:pPr eaLnBrk="1" hangingPunct="1"/>
            <a:r>
              <a:rPr lang="en-US" smtClean="0">
                <a:latin typeface="Arial" charset="0"/>
              </a:rPr>
              <a:t>Changes in </a:t>
            </a:r>
            <a:r>
              <a:rPr lang="en-US" b="1" i="1" smtClean="0">
                <a:latin typeface="Arial" charset="0"/>
              </a:rPr>
              <a:t>G</a:t>
            </a:r>
            <a:endParaRPr lang="en-US" smtClean="0">
              <a:latin typeface="Arial" charset="0"/>
            </a:endParaRPr>
          </a:p>
          <a:p>
            <a:pPr lvl="1" eaLnBrk="1" hangingPunct="1"/>
            <a:r>
              <a:rPr lang="en-US" smtClean="0">
                <a:latin typeface="Arial" charset="0"/>
              </a:rPr>
              <a:t>Government spending, e.g.</a:t>
            </a:r>
            <a:r>
              <a:rPr lang="en-US" i="1" smtClean="0">
                <a:latin typeface="Arial" charset="0"/>
              </a:rPr>
              <a:t>,</a:t>
            </a:r>
            <a:r>
              <a:rPr lang="en-US" smtClean="0">
                <a:latin typeface="Arial" charset="0"/>
              </a:rPr>
              <a:t> defense </a:t>
            </a:r>
          </a:p>
          <a:p>
            <a:pPr lvl="1" eaLnBrk="1" hangingPunct="1"/>
            <a:r>
              <a:rPr lang="en-US" smtClean="0">
                <a:latin typeface="Arial" charset="0"/>
              </a:rPr>
              <a:t>Regional &amp; local spending, e.g.</a:t>
            </a:r>
            <a:r>
              <a:rPr lang="en-US" i="1" smtClean="0">
                <a:latin typeface="Arial" charset="0"/>
              </a:rPr>
              <a:t>,</a:t>
            </a:r>
            <a:r>
              <a:rPr lang="en-US" smtClean="0">
                <a:latin typeface="Arial" charset="0"/>
              </a:rPr>
              <a:t> roads, schools</a:t>
            </a:r>
          </a:p>
          <a:p>
            <a:pPr eaLnBrk="1" hangingPunct="1"/>
            <a:r>
              <a:rPr lang="en-US" smtClean="0">
                <a:latin typeface="Arial" charset="0"/>
              </a:rPr>
              <a:t>Changes in </a:t>
            </a:r>
            <a:r>
              <a:rPr lang="en-US" b="1" i="1" smtClean="0">
                <a:latin typeface="Arial" charset="0"/>
              </a:rPr>
              <a:t>NX</a:t>
            </a:r>
          </a:p>
          <a:p>
            <a:pPr lvl="1" eaLnBrk="1" hangingPunct="1"/>
            <a:r>
              <a:rPr lang="en-US" smtClean="0">
                <a:latin typeface="Arial" charset="0"/>
              </a:rPr>
              <a:t>Booms/recessions in countries that buy our exports</a:t>
            </a:r>
          </a:p>
          <a:p>
            <a:pPr lvl="1" eaLnBrk="1" hangingPunct="1"/>
            <a:r>
              <a:rPr lang="en-US" smtClean="0">
                <a:latin typeface="Arial" charset="0"/>
              </a:rPr>
              <a:t>Appreciation/depreciation resulting from international speculation in foreign exchange market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9">
                                            <p:txEl>
                                              <p:pRg st="0" end="0"/>
                                            </p:txEl>
                                          </p:spTgt>
                                        </p:tgtEl>
                                        <p:attrNameLst>
                                          <p:attrName>style.visibility</p:attrName>
                                        </p:attrNameLst>
                                      </p:cBhvr>
                                      <p:to>
                                        <p:strVal val="visible"/>
                                      </p:to>
                                    </p:set>
                                    <p:animEffect transition="in" filter="wipe(left)">
                                      <p:cBhvr>
                                        <p:cTn id="7" dur="500"/>
                                        <p:tgtEl>
                                          <p:spTgt spid="2662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9">
                                            <p:txEl>
                                              <p:pRg st="1" end="1"/>
                                            </p:txEl>
                                          </p:spTgt>
                                        </p:tgtEl>
                                        <p:attrNameLst>
                                          <p:attrName>style.visibility</p:attrName>
                                        </p:attrNameLst>
                                      </p:cBhvr>
                                      <p:to>
                                        <p:strVal val="visible"/>
                                      </p:to>
                                    </p:set>
                                    <p:animEffect transition="in" filter="wipe(left)">
                                      <p:cBhvr>
                                        <p:cTn id="12" dur="500"/>
                                        <p:tgtEl>
                                          <p:spTgt spid="2662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9">
                                            <p:txEl>
                                              <p:pRg st="2" end="2"/>
                                            </p:txEl>
                                          </p:spTgt>
                                        </p:tgtEl>
                                        <p:attrNameLst>
                                          <p:attrName>style.visibility</p:attrName>
                                        </p:attrNameLst>
                                      </p:cBhvr>
                                      <p:to>
                                        <p:strVal val="visible"/>
                                      </p:to>
                                    </p:set>
                                    <p:animEffect transition="in" filter="wipe(left)">
                                      <p:cBhvr>
                                        <p:cTn id="17" dur="500"/>
                                        <p:tgtEl>
                                          <p:spTgt spid="2662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629">
                                            <p:txEl>
                                              <p:pRg st="3" end="3"/>
                                            </p:txEl>
                                          </p:spTgt>
                                        </p:tgtEl>
                                        <p:attrNameLst>
                                          <p:attrName>style.visibility</p:attrName>
                                        </p:attrNameLst>
                                      </p:cBhvr>
                                      <p:to>
                                        <p:strVal val="visible"/>
                                      </p:to>
                                    </p:set>
                                    <p:animEffect transition="in" filter="wipe(left)">
                                      <p:cBhvr>
                                        <p:cTn id="22" dur="500"/>
                                        <p:tgtEl>
                                          <p:spTgt spid="2662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6629">
                                            <p:txEl>
                                              <p:pRg st="4" end="4"/>
                                            </p:txEl>
                                          </p:spTgt>
                                        </p:tgtEl>
                                        <p:attrNameLst>
                                          <p:attrName>style.visibility</p:attrName>
                                        </p:attrNameLst>
                                      </p:cBhvr>
                                      <p:to>
                                        <p:strVal val="visible"/>
                                      </p:to>
                                    </p:set>
                                    <p:animEffect transition="in" filter="wipe(left)">
                                      <p:cBhvr>
                                        <p:cTn id="27" dur="500"/>
                                        <p:tgtEl>
                                          <p:spTgt spid="2662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6629">
                                            <p:txEl>
                                              <p:pRg st="5" end="5"/>
                                            </p:txEl>
                                          </p:spTgt>
                                        </p:tgtEl>
                                        <p:attrNameLst>
                                          <p:attrName>style.visibility</p:attrName>
                                        </p:attrNameLst>
                                      </p:cBhvr>
                                      <p:to>
                                        <p:strVal val="visible"/>
                                      </p:to>
                                    </p:set>
                                    <p:animEffect transition="in" filter="wipe(left)">
                                      <p:cBhvr>
                                        <p:cTn id="32" dur="500"/>
                                        <p:tgtEl>
                                          <p:spTgt spid="2662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build="p" bldLvl="4"/>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CCFF">
            <a:alpha val="50195"/>
          </a:srgbClr>
        </a:solidFill>
        <a:effectLst/>
      </p:bgPr>
    </p:bg>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87338"/>
            <a:ext cx="8229600" cy="914400"/>
          </a:xfrm>
        </p:spPr>
        <p:txBody>
          <a:bodyPr>
            <a:normAutofit fontScale="90000"/>
          </a:bodyPr>
          <a:lstStyle/>
          <a:p>
            <a:pPr eaLnBrk="1" hangingPunct="1">
              <a:lnSpc>
                <a:spcPct val="110000"/>
              </a:lnSpc>
            </a:pPr>
            <a:r>
              <a:rPr lang="en-US" sz="3100" i="1" smtClean="0">
                <a:solidFill>
                  <a:srgbClr val="6C45BB"/>
                </a:solidFill>
                <a:latin typeface="Arial" charset="0"/>
                <a:ea typeface="Arial" charset="0"/>
                <a:cs typeface="Arial" charset="0"/>
              </a:rPr>
              <a:t>In this chapter, </a:t>
            </a:r>
            <a:br>
              <a:rPr lang="en-US" sz="3100" i="1" smtClean="0">
                <a:solidFill>
                  <a:srgbClr val="6C45BB"/>
                </a:solidFill>
                <a:latin typeface="Arial" charset="0"/>
                <a:ea typeface="Arial" charset="0"/>
                <a:cs typeface="Arial" charset="0"/>
              </a:rPr>
            </a:br>
            <a:r>
              <a:rPr lang="en-US" sz="3100" i="1" smtClean="0">
                <a:solidFill>
                  <a:srgbClr val="6C45BB"/>
                </a:solidFill>
                <a:latin typeface="Arial" charset="0"/>
                <a:ea typeface="Arial" charset="0"/>
                <a:cs typeface="Arial" charset="0"/>
              </a:rPr>
              <a:t>look for the answers to these questions:</a:t>
            </a:r>
          </a:p>
        </p:txBody>
      </p:sp>
      <p:sp>
        <p:nvSpPr>
          <p:cNvPr id="9219" name="Content Placeholder 2"/>
          <p:cNvSpPr>
            <a:spLocks noGrp="1"/>
          </p:cNvSpPr>
          <p:nvPr>
            <p:ph idx="1"/>
          </p:nvPr>
        </p:nvSpPr>
        <p:spPr>
          <a:xfrm>
            <a:off x="457200" y="1447800"/>
            <a:ext cx="8229600" cy="4751388"/>
          </a:xfrm>
        </p:spPr>
        <p:txBody>
          <a:bodyPr/>
          <a:lstStyle/>
          <a:p>
            <a:pPr marL="285750" indent="-285750" eaLnBrk="1" hangingPunct="1">
              <a:buClr>
                <a:srgbClr val="6C45BB"/>
              </a:buClr>
              <a:buSzPct val="120000"/>
              <a:buFont typeface="Arial" charset="0"/>
              <a:buChar char="•"/>
            </a:pPr>
            <a:r>
              <a:rPr lang="en-US" smtClean="0">
                <a:latin typeface="Arial" charset="0"/>
                <a:cs typeface="ＭＳ Ｐゴシック" charset="-128"/>
              </a:rPr>
              <a:t>What are economic fluctuations?  What are their characteristics?</a:t>
            </a:r>
          </a:p>
          <a:p>
            <a:pPr marL="285750" indent="-285750" eaLnBrk="1" hangingPunct="1">
              <a:buClr>
                <a:srgbClr val="6C45BB"/>
              </a:buClr>
              <a:buSzPct val="120000"/>
              <a:buFont typeface="Arial" charset="0"/>
              <a:buChar char="•"/>
            </a:pPr>
            <a:r>
              <a:rPr lang="en-US" smtClean="0">
                <a:latin typeface="Arial" charset="0"/>
                <a:cs typeface="ＭＳ Ｐゴシック" charset="-128"/>
              </a:rPr>
              <a:t>How does the model of aggregate demand and aggregate supply explain economic fluctuations?</a:t>
            </a:r>
          </a:p>
          <a:p>
            <a:pPr marL="285750" indent="-285750" eaLnBrk="1" hangingPunct="1">
              <a:buClr>
                <a:srgbClr val="6C45BB"/>
              </a:buClr>
              <a:buSzPct val="120000"/>
              <a:buFont typeface="Arial" charset="0"/>
              <a:buChar char="•"/>
            </a:pPr>
            <a:r>
              <a:rPr lang="en-US" smtClean="0">
                <a:latin typeface="Arial" charset="0"/>
                <a:cs typeface="ＭＳ Ｐゴシック" charset="-128"/>
              </a:rPr>
              <a:t>Why does the Aggregate-Demand curve slope downward?  What shifts the </a:t>
            </a:r>
            <a:r>
              <a:rPr lang="en-US" i="1" smtClean="0">
                <a:latin typeface="Arial" charset="0"/>
                <a:cs typeface="ＭＳ Ｐゴシック" charset="-128"/>
              </a:rPr>
              <a:t>AD</a:t>
            </a:r>
            <a:r>
              <a:rPr lang="en-US" smtClean="0">
                <a:latin typeface="Arial" charset="0"/>
                <a:cs typeface="ＭＳ Ｐゴシック" charset="-128"/>
              </a:rPr>
              <a:t> curve?</a:t>
            </a:r>
          </a:p>
          <a:p>
            <a:pPr marL="285750" indent="-285750" eaLnBrk="1" hangingPunct="1">
              <a:buClr>
                <a:srgbClr val="6C45BB"/>
              </a:buClr>
              <a:buSzPct val="120000"/>
              <a:buFont typeface="Arial" charset="0"/>
              <a:buChar char="•"/>
            </a:pPr>
            <a:r>
              <a:rPr lang="en-US" smtClean="0">
                <a:latin typeface="Arial" charset="0"/>
                <a:cs typeface="ＭＳ Ｐゴシック" charset="-128"/>
              </a:rPr>
              <a:t>What is the slope of the Aggregate-Supply curve in the short run?  In the long run?  </a:t>
            </a:r>
            <a:br>
              <a:rPr lang="en-US" smtClean="0">
                <a:latin typeface="Arial" charset="0"/>
                <a:cs typeface="ＭＳ Ｐゴシック" charset="-128"/>
              </a:rPr>
            </a:br>
            <a:r>
              <a:rPr lang="en-US" smtClean="0">
                <a:latin typeface="Arial" charset="0"/>
                <a:cs typeface="ＭＳ Ｐゴシック" charset="-128"/>
              </a:rPr>
              <a:t>What shifts the </a:t>
            </a:r>
            <a:r>
              <a:rPr lang="en-US" i="1" smtClean="0">
                <a:latin typeface="Arial" charset="0"/>
                <a:cs typeface="ＭＳ Ｐゴシック" charset="-128"/>
              </a:rPr>
              <a:t>AS</a:t>
            </a:r>
            <a:r>
              <a:rPr lang="en-US" smtClean="0">
                <a:latin typeface="Arial" charset="0"/>
                <a:cs typeface="ＭＳ Ｐゴシック" charset="-128"/>
              </a:rPr>
              <a:t> curve(s)? </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46082"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The Aggregate-Demand curve</a:t>
            </a:r>
          </a:p>
        </p:txBody>
      </p:sp>
      <p:sp>
        <p:nvSpPr>
          <p:cNvPr id="46084" name="Content Placeholder 2"/>
          <p:cNvSpPr>
            <a:spLocks noGrp="1"/>
          </p:cNvSpPr>
          <p:nvPr>
            <p:ph idx="1"/>
          </p:nvPr>
        </p:nvSpPr>
        <p:spPr>
          <a:xfrm>
            <a:off x="457200" y="1371600"/>
            <a:ext cx="8229600" cy="5105400"/>
          </a:xfrm>
        </p:spPr>
        <p:txBody>
          <a:bodyPr/>
          <a:lstStyle/>
          <a:p>
            <a:pPr marL="0" indent="0" eaLnBrk="1" hangingPunct="1">
              <a:spcBef>
                <a:spcPct val="30000"/>
              </a:spcBef>
              <a:buClr>
                <a:srgbClr val="669900"/>
              </a:buClr>
              <a:buFont typeface="Wingdings" charset="2"/>
              <a:buNone/>
            </a:pPr>
            <a:r>
              <a:rPr lang="en-US" sz="2700" smtClean="0">
                <a:latin typeface="Arial" charset="0"/>
                <a:cs typeface="ＭＳ Ｐゴシック" charset="-128"/>
              </a:rPr>
              <a:t>What happens to the </a:t>
            </a:r>
            <a:r>
              <a:rPr lang="en-US" sz="2700" i="1" smtClean="0">
                <a:latin typeface="Arial" charset="0"/>
                <a:cs typeface="ＭＳ Ｐゴシック" charset="-128"/>
              </a:rPr>
              <a:t>AD</a:t>
            </a:r>
            <a:r>
              <a:rPr lang="en-US" sz="2700" smtClean="0">
                <a:latin typeface="Arial" charset="0"/>
                <a:cs typeface="ＭＳ Ｐゴシック" charset="-128"/>
              </a:rPr>
              <a:t> curve in each of the following scenarios?</a:t>
            </a:r>
          </a:p>
          <a:p>
            <a:pPr marL="800100" lvl="1" indent="-514350" eaLnBrk="1" hangingPunct="1">
              <a:spcBef>
                <a:spcPct val="40000"/>
              </a:spcBef>
              <a:buClr>
                <a:srgbClr val="669900"/>
              </a:buClr>
              <a:buFont typeface="Wingdings" charset="2"/>
              <a:buNone/>
            </a:pPr>
            <a:r>
              <a:rPr lang="en-US" sz="2500" b="1" smtClean="0">
                <a:solidFill>
                  <a:srgbClr val="C00000"/>
                </a:solidFill>
                <a:latin typeface="Arial" charset="0"/>
                <a:cs typeface="ＭＳ Ｐゴシック" charset="-128"/>
              </a:rPr>
              <a:t>A.</a:t>
            </a:r>
            <a:r>
              <a:rPr lang="en-US" sz="2500" b="1" smtClean="0">
                <a:solidFill>
                  <a:srgbClr val="339966"/>
                </a:solidFill>
                <a:latin typeface="Arial" charset="0"/>
                <a:cs typeface="ＭＳ Ｐゴシック" charset="-128"/>
              </a:rPr>
              <a:t>	</a:t>
            </a:r>
            <a:r>
              <a:rPr lang="en-US" smtClean="0">
                <a:latin typeface="Arial" charset="0"/>
                <a:cs typeface="ＭＳ Ｐゴシック" charset="-128"/>
              </a:rPr>
              <a:t>A ten-year-old investment tax credit expires. </a:t>
            </a:r>
          </a:p>
          <a:p>
            <a:pPr marL="800100" lvl="1" indent="-514350" eaLnBrk="1" hangingPunct="1">
              <a:spcBef>
                <a:spcPct val="40000"/>
              </a:spcBef>
              <a:buClr>
                <a:srgbClr val="669900"/>
              </a:buClr>
              <a:buFont typeface="Wingdings" charset="2"/>
              <a:buNone/>
            </a:pPr>
            <a:r>
              <a:rPr lang="en-US" sz="2500" b="1" smtClean="0">
                <a:solidFill>
                  <a:srgbClr val="C00000"/>
                </a:solidFill>
                <a:latin typeface="Arial" charset="0"/>
                <a:cs typeface="ＭＳ Ｐゴシック" charset="-128"/>
              </a:rPr>
              <a:t>B.</a:t>
            </a:r>
            <a:r>
              <a:rPr lang="en-US" sz="2500" b="1" smtClean="0">
                <a:solidFill>
                  <a:srgbClr val="339966"/>
                </a:solidFill>
                <a:latin typeface="Arial" charset="0"/>
                <a:cs typeface="ＭＳ Ｐゴシック" charset="-128"/>
              </a:rPr>
              <a:t>	</a:t>
            </a:r>
            <a:r>
              <a:rPr lang="en-US" smtClean="0">
                <a:latin typeface="Arial" charset="0"/>
                <a:cs typeface="ＭＳ Ｐゴシック" charset="-128"/>
              </a:rPr>
              <a:t>The domestic exchange rate falls.  </a:t>
            </a:r>
          </a:p>
          <a:p>
            <a:pPr marL="800100" lvl="1" indent="-514350" eaLnBrk="1" hangingPunct="1">
              <a:spcBef>
                <a:spcPct val="40000"/>
              </a:spcBef>
              <a:buClr>
                <a:srgbClr val="669900"/>
              </a:buClr>
              <a:buFont typeface="Wingdings" charset="2"/>
              <a:buNone/>
            </a:pPr>
            <a:r>
              <a:rPr lang="en-US" sz="2500" b="1" smtClean="0">
                <a:solidFill>
                  <a:srgbClr val="C00000"/>
                </a:solidFill>
                <a:latin typeface="Arial" charset="0"/>
                <a:cs typeface="ＭＳ Ｐゴシック" charset="-128"/>
              </a:rPr>
              <a:t>C.</a:t>
            </a:r>
            <a:r>
              <a:rPr lang="en-US" sz="2500" b="1" smtClean="0">
                <a:solidFill>
                  <a:srgbClr val="339966"/>
                </a:solidFill>
                <a:latin typeface="Arial" charset="0"/>
                <a:cs typeface="ＭＳ Ｐゴシック" charset="-128"/>
              </a:rPr>
              <a:t>	</a:t>
            </a:r>
            <a:r>
              <a:rPr lang="en-US" smtClean="0">
                <a:latin typeface="Arial" charset="0"/>
                <a:cs typeface="ＭＳ Ｐゴシック" charset="-128"/>
              </a:rPr>
              <a:t>A fall in prices increases the real value of consumers’ wealth.   </a:t>
            </a:r>
          </a:p>
          <a:p>
            <a:pPr marL="800100" lvl="1" indent="-514350" eaLnBrk="1" hangingPunct="1">
              <a:spcBef>
                <a:spcPct val="40000"/>
              </a:spcBef>
              <a:buClr>
                <a:srgbClr val="669900"/>
              </a:buClr>
              <a:buFont typeface="Wingdings" charset="2"/>
              <a:buNone/>
            </a:pPr>
            <a:r>
              <a:rPr lang="en-US" sz="2500" b="1" smtClean="0">
                <a:solidFill>
                  <a:srgbClr val="C00000"/>
                </a:solidFill>
                <a:latin typeface="Arial" charset="0"/>
                <a:cs typeface="ＭＳ Ｐゴシック" charset="-128"/>
              </a:rPr>
              <a:t>D.</a:t>
            </a:r>
            <a:r>
              <a:rPr lang="en-US" sz="2500" b="1" smtClean="0">
                <a:solidFill>
                  <a:srgbClr val="339966"/>
                </a:solidFill>
                <a:latin typeface="Arial" charset="0"/>
                <a:cs typeface="ＭＳ Ｐゴシック" charset="-128"/>
              </a:rPr>
              <a:t>	</a:t>
            </a:r>
            <a:r>
              <a:rPr lang="en-US" smtClean="0">
                <a:latin typeface="Arial" charset="0"/>
                <a:cs typeface="ＭＳ Ｐゴシック" charset="-128"/>
              </a:rPr>
              <a:t>Government replaces sales taxes with new taxes on interest, dividends, and capital gains. </a:t>
            </a:r>
          </a:p>
        </p:txBody>
      </p:sp>
      <p:sp>
        <p:nvSpPr>
          <p:cNvPr id="6" name="TextBox 6"/>
          <p:cNvSpPr txBox="1"/>
          <p:nvPr/>
        </p:nvSpPr>
        <p:spPr>
          <a:xfrm>
            <a:off x="304800"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48130"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36" name="Content Placeholder 2"/>
          <p:cNvSpPr>
            <a:spLocks noGrp="1"/>
          </p:cNvSpPr>
          <p:nvPr>
            <p:ph idx="1"/>
          </p:nvPr>
        </p:nvSpPr>
        <p:spPr>
          <a:xfrm>
            <a:off x="457200" y="1371600"/>
            <a:ext cx="8229600" cy="5105400"/>
          </a:xfrm>
        </p:spPr>
        <p:txBody>
          <a:bodyPr>
            <a:normAutofit/>
          </a:bodyPr>
          <a:lstStyle/>
          <a:p>
            <a:pPr marL="463550" indent="-463550" eaLnBrk="1" hangingPunct="1">
              <a:spcBef>
                <a:spcPct val="40000"/>
              </a:spcBef>
              <a:buClr>
                <a:srgbClr val="669900"/>
              </a:buClr>
              <a:buFont typeface="Wingdings" charset="2"/>
              <a:buNone/>
            </a:pPr>
            <a:r>
              <a:rPr lang="en-US" sz="2600" b="1">
                <a:solidFill>
                  <a:srgbClr val="C00000"/>
                </a:solidFill>
                <a:latin typeface="Arial" charset="0"/>
                <a:cs typeface="ＭＳ Ｐゴシック" charset="-128"/>
              </a:rPr>
              <a:t>A.</a:t>
            </a:r>
            <a:r>
              <a:rPr lang="en-US" sz="2600" b="1">
                <a:solidFill>
                  <a:srgbClr val="339966"/>
                </a:solidFill>
                <a:latin typeface="Arial" charset="0"/>
                <a:cs typeface="ＭＳ Ｐゴシック" charset="-128"/>
              </a:rPr>
              <a:t>	</a:t>
            </a:r>
            <a:r>
              <a:rPr lang="en-US" sz="2600">
                <a:latin typeface="Arial" charset="0"/>
                <a:cs typeface="ＭＳ Ｐゴシック" charset="-128"/>
              </a:rPr>
              <a:t>A ten-year-old investment tax credit expires. </a:t>
            </a:r>
          </a:p>
          <a:p>
            <a:pPr marL="463550" indent="-463550" eaLnBrk="1" hangingPunct="1">
              <a:spcBef>
                <a:spcPct val="10000"/>
              </a:spcBef>
              <a:buClr>
                <a:srgbClr val="669900"/>
              </a:buClr>
              <a:buFont typeface="Wingdings" charset="2"/>
              <a:buNone/>
            </a:pPr>
            <a:r>
              <a:rPr lang="en-US" sz="2600">
                <a:latin typeface="Arial" charset="0"/>
                <a:cs typeface="ＭＳ Ｐゴシック" charset="-128"/>
              </a:rPr>
              <a:t>	</a:t>
            </a:r>
            <a:r>
              <a:rPr lang="en-US" sz="2600" b="1" i="1">
                <a:solidFill>
                  <a:srgbClr val="0000FF"/>
                </a:solidFill>
                <a:latin typeface="Arial" charset="0"/>
                <a:cs typeface="ＭＳ Ｐゴシック" charset="-128"/>
              </a:rPr>
              <a:t>I</a:t>
            </a:r>
            <a:r>
              <a:rPr lang="en-US" sz="2600">
                <a:solidFill>
                  <a:srgbClr val="0000FF"/>
                </a:solidFill>
                <a:latin typeface="Arial" charset="0"/>
                <a:cs typeface="ＭＳ Ｐゴシック" charset="-128"/>
              </a:rPr>
              <a:t>  falls, </a:t>
            </a:r>
            <a:r>
              <a:rPr lang="en-US" sz="2600" i="1">
                <a:solidFill>
                  <a:srgbClr val="0000FF"/>
                </a:solidFill>
                <a:latin typeface="Arial" charset="0"/>
                <a:cs typeface="ＭＳ Ｐゴシック" charset="-128"/>
              </a:rPr>
              <a:t>AD</a:t>
            </a:r>
            <a:r>
              <a:rPr lang="en-US" sz="2600">
                <a:solidFill>
                  <a:srgbClr val="0000FF"/>
                </a:solidFill>
                <a:latin typeface="Arial" charset="0"/>
                <a:cs typeface="ＭＳ Ｐゴシック" charset="-128"/>
              </a:rPr>
              <a:t> curve shifts left. </a:t>
            </a:r>
          </a:p>
          <a:p>
            <a:pPr marL="463550" indent="-463550" eaLnBrk="1" hangingPunct="1">
              <a:spcBef>
                <a:spcPct val="40000"/>
              </a:spcBef>
              <a:buClr>
                <a:srgbClr val="669900"/>
              </a:buClr>
              <a:buFont typeface="Wingdings" charset="2"/>
              <a:buNone/>
            </a:pPr>
            <a:r>
              <a:rPr lang="en-US" sz="2600" b="1">
                <a:solidFill>
                  <a:srgbClr val="C00000"/>
                </a:solidFill>
                <a:latin typeface="Arial" charset="0"/>
                <a:cs typeface="ＭＳ Ｐゴシック" charset="-128"/>
              </a:rPr>
              <a:t>B.</a:t>
            </a:r>
            <a:r>
              <a:rPr lang="en-US" sz="2600" b="1">
                <a:solidFill>
                  <a:srgbClr val="339966"/>
                </a:solidFill>
                <a:latin typeface="Arial" charset="0"/>
                <a:cs typeface="ＭＳ Ｐゴシック" charset="-128"/>
              </a:rPr>
              <a:t>	</a:t>
            </a:r>
            <a:r>
              <a:rPr lang="en-US" sz="2600">
                <a:latin typeface="Arial" charset="0"/>
                <a:cs typeface="ＭＳ Ｐゴシック" charset="-128"/>
              </a:rPr>
              <a:t>The domestic exchange rate falls.  </a:t>
            </a:r>
          </a:p>
          <a:p>
            <a:pPr marL="463550" indent="-463550" eaLnBrk="1" hangingPunct="1">
              <a:spcBef>
                <a:spcPct val="10000"/>
              </a:spcBef>
              <a:buClr>
                <a:srgbClr val="669900"/>
              </a:buClr>
              <a:buFont typeface="Wingdings" charset="2"/>
              <a:buNone/>
            </a:pPr>
            <a:r>
              <a:rPr lang="en-US" sz="2600">
                <a:solidFill>
                  <a:srgbClr val="FF0000"/>
                </a:solidFill>
                <a:latin typeface="Arial" charset="0"/>
                <a:cs typeface="ＭＳ Ｐゴシック" charset="-128"/>
              </a:rPr>
              <a:t>	</a:t>
            </a:r>
            <a:r>
              <a:rPr lang="en-US" sz="2600" b="1" i="1">
                <a:solidFill>
                  <a:srgbClr val="0000FF"/>
                </a:solidFill>
                <a:latin typeface="Arial" charset="0"/>
                <a:cs typeface="ＭＳ Ｐゴシック" charset="-128"/>
              </a:rPr>
              <a:t>NX</a:t>
            </a:r>
            <a:r>
              <a:rPr lang="en-US" sz="2600">
                <a:solidFill>
                  <a:srgbClr val="0000FF"/>
                </a:solidFill>
                <a:latin typeface="Arial" charset="0"/>
                <a:cs typeface="ＭＳ Ｐゴシック" charset="-128"/>
              </a:rPr>
              <a:t> rises, </a:t>
            </a:r>
            <a:r>
              <a:rPr lang="en-US" sz="2600" i="1">
                <a:solidFill>
                  <a:srgbClr val="0000FF"/>
                </a:solidFill>
                <a:latin typeface="Arial" charset="0"/>
                <a:cs typeface="ＭＳ Ｐゴシック" charset="-128"/>
              </a:rPr>
              <a:t>AD</a:t>
            </a:r>
            <a:r>
              <a:rPr lang="en-US" sz="2600">
                <a:solidFill>
                  <a:srgbClr val="0000FF"/>
                </a:solidFill>
                <a:latin typeface="Arial" charset="0"/>
                <a:cs typeface="ＭＳ Ｐゴシック" charset="-128"/>
              </a:rPr>
              <a:t> curve shifts right. </a:t>
            </a:r>
          </a:p>
          <a:p>
            <a:pPr marL="463550" indent="-463550" eaLnBrk="1" hangingPunct="1">
              <a:spcBef>
                <a:spcPct val="40000"/>
              </a:spcBef>
              <a:buClr>
                <a:srgbClr val="669900"/>
              </a:buClr>
              <a:buFont typeface="Wingdings" charset="2"/>
              <a:buNone/>
            </a:pPr>
            <a:r>
              <a:rPr lang="en-US" sz="2600" b="1">
                <a:solidFill>
                  <a:srgbClr val="C00000"/>
                </a:solidFill>
                <a:latin typeface="Arial" charset="0"/>
                <a:cs typeface="ＭＳ Ｐゴシック" charset="-128"/>
              </a:rPr>
              <a:t>C.</a:t>
            </a:r>
            <a:r>
              <a:rPr lang="en-US" sz="2600" b="1">
                <a:solidFill>
                  <a:srgbClr val="339966"/>
                </a:solidFill>
                <a:latin typeface="Arial" charset="0"/>
                <a:cs typeface="ＭＳ Ｐゴシック" charset="-128"/>
              </a:rPr>
              <a:t>	</a:t>
            </a:r>
            <a:r>
              <a:rPr lang="en-US" sz="2600">
                <a:latin typeface="Arial" charset="0"/>
                <a:cs typeface="ＭＳ Ｐゴシック" charset="-128"/>
              </a:rPr>
              <a:t>A fall in prices increases the real value of consumers’ wealth.   </a:t>
            </a:r>
          </a:p>
          <a:p>
            <a:pPr marL="463550" indent="-463550" eaLnBrk="1" hangingPunct="1">
              <a:spcBef>
                <a:spcPct val="10000"/>
              </a:spcBef>
              <a:buClr>
                <a:srgbClr val="669900"/>
              </a:buClr>
              <a:buFont typeface="Wingdings" charset="2"/>
              <a:buNone/>
            </a:pPr>
            <a:r>
              <a:rPr lang="en-US" sz="2600">
                <a:solidFill>
                  <a:srgbClr val="FF0000"/>
                </a:solidFill>
                <a:latin typeface="Arial" charset="0"/>
                <a:cs typeface="ＭＳ Ｐゴシック" charset="-128"/>
              </a:rPr>
              <a:t>	</a:t>
            </a:r>
            <a:r>
              <a:rPr lang="en-US" sz="2600">
                <a:solidFill>
                  <a:srgbClr val="0000FF"/>
                </a:solidFill>
                <a:latin typeface="Arial" charset="0"/>
                <a:cs typeface="ＭＳ Ｐゴシック" charset="-128"/>
              </a:rPr>
              <a:t>Move down along </a:t>
            </a:r>
            <a:r>
              <a:rPr lang="en-US" sz="2600" i="1">
                <a:solidFill>
                  <a:srgbClr val="0000FF"/>
                </a:solidFill>
                <a:latin typeface="Arial" charset="0"/>
                <a:cs typeface="ＭＳ Ｐゴシック" charset="-128"/>
              </a:rPr>
              <a:t>AD</a:t>
            </a:r>
            <a:r>
              <a:rPr lang="en-US" sz="2600">
                <a:solidFill>
                  <a:srgbClr val="0000FF"/>
                </a:solidFill>
                <a:latin typeface="Arial" charset="0"/>
                <a:cs typeface="ＭＳ Ｐゴシック" charset="-128"/>
              </a:rPr>
              <a:t> curve (wealth-effect).</a:t>
            </a:r>
            <a:r>
              <a:rPr lang="en-US" sz="2600">
                <a:solidFill>
                  <a:srgbClr val="FF0000"/>
                </a:solidFill>
                <a:latin typeface="Arial" charset="0"/>
                <a:cs typeface="ＭＳ Ｐゴシック" charset="-128"/>
              </a:rPr>
              <a:t>  </a:t>
            </a:r>
          </a:p>
          <a:p>
            <a:pPr marL="463550" indent="-463550" eaLnBrk="1" hangingPunct="1">
              <a:spcBef>
                <a:spcPct val="40000"/>
              </a:spcBef>
              <a:buClr>
                <a:srgbClr val="669900"/>
              </a:buClr>
              <a:buFont typeface="Wingdings" charset="2"/>
              <a:buNone/>
            </a:pPr>
            <a:r>
              <a:rPr lang="en-US" sz="2600" b="1">
                <a:solidFill>
                  <a:srgbClr val="C00000"/>
                </a:solidFill>
                <a:latin typeface="Arial" charset="0"/>
                <a:cs typeface="ＭＳ Ｐゴシック" charset="-128"/>
              </a:rPr>
              <a:t>D.</a:t>
            </a:r>
            <a:r>
              <a:rPr lang="en-US" sz="2600" b="1">
                <a:solidFill>
                  <a:srgbClr val="339966"/>
                </a:solidFill>
                <a:latin typeface="Arial" charset="0"/>
                <a:cs typeface="ＭＳ Ｐゴシック" charset="-128"/>
              </a:rPr>
              <a:t>	</a:t>
            </a:r>
            <a:r>
              <a:rPr lang="en-US" sz="2600">
                <a:latin typeface="Arial" charset="0"/>
                <a:cs typeface="ＭＳ Ｐゴシック" charset="-128"/>
              </a:rPr>
              <a:t>Government replaces sales taxes with new taxes on interest, dividends, and capital gains.  </a:t>
            </a:r>
          </a:p>
          <a:p>
            <a:pPr marL="463550" indent="-463550" eaLnBrk="1" hangingPunct="1">
              <a:spcBef>
                <a:spcPct val="10000"/>
              </a:spcBef>
              <a:buClr>
                <a:srgbClr val="669900"/>
              </a:buClr>
              <a:buFont typeface="Wingdings" charset="2"/>
              <a:buNone/>
            </a:pPr>
            <a:r>
              <a:rPr lang="en-US" sz="2600">
                <a:solidFill>
                  <a:srgbClr val="FF0000"/>
                </a:solidFill>
                <a:latin typeface="Arial" charset="0"/>
                <a:cs typeface="ＭＳ Ｐゴシック" charset="-128"/>
              </a:rPr>
              <a:t>	</a:t>
            </a:r>
            <a:r>
              <a:rPr lang="en-US" sz="2600" b="1" i="1">
                <a:solidFill>
                  <a:srgbClr val="0000FF"/>
                </a:solidFill>
                <a:latin typeface="Arial" charset="0"/>
                <a:cs typeface="ＭＳ Ｐゴシック" charset="-128"/>
              </a:rPr>
              <a:t>C</a:t>
            </a:r>
            <a:r>
              <a:rPr lang="en-US" sz="2600">
                <a:solidFill>
                  <a:srgbClr val="0000FF"/>
                </a:solidFill>
                <a:latin typeface="Arial" charset="0"/>
                <a:cs typeface="ＭＳ Ｐゴシック" charset="-128"/>
              </a:rPr>
              <a:t> rises, </a:t>
            </a:r>
            <a:r>
              <a:rPr lang="en-US" sz="2600" i="1">
                <a:solidFill>
                  <a:srgbClr val="0000FF"/>
                </a:solidFill>
                <a:latin typeface="Arial" charset="0"/>
                <a:cs typeface="ＭＳ Ｐゴシック" charset="-128"/>
              </a:rPr>
              <a:t>AD</a:t>
            </a:r>
            <a:r>
              <a:rPr lang="en-US" sz="2600">
                <a:solidFill>
                  <a:srgbClr val="0000FF"/>
                </a:solidFill>
                <a:latin typeface="Arial" charset="0"/>
                <a:cs typeface="ＭＳ Ｐゴシック" charset="-128"/>
              </a:rPr>
              <a:t> shifts right.</a:t>
            </a:r>
            <a:r>
              <a:rPr lang="en-US" sz="2600">
                <a:solidFill>
                  <a:srgbClr val="FF0000"/>
                </a:solidFill>
                <a:latin typeface="Arial" charset="0"/>
                <a:cs typeface="ＭＳ Ｐゴシック" charset="-128"/>
              </a:rPr>
              <a:t> </a:t>
            </a:r>
            <a:endParaRPr lang="en-US" sz="2600">
              <a:latin typeface="Arial" charset="0"/>
              <a:cs typeface="ＭＳ Ｐゴシック" charset="-128"/>
            </a:endParaRPr>
          </a:p>
        </p:txBody>
      </p:sp>
      <p:sp>
        <p:nvSpPr>
          <p:cNvPr id="6" name="TextBox 6"/>
          <p:cNvSpPr txBox="1"/>
          <p:nvPr/>
        </p:nvSpPr>
        <p:spPr>
          <a:xfrm>
            <a:off x="304800"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3"/>
          <p:cNvSpPr>
            <a:spLocks noGrp="1" noChangeArrowheads="1"/>
          </p:cNvSpPr>
          <p:nvPr>
            <p:ph type="title" idx="4294967295"/>
          </p:nvPr>
        </p:nvSpPr>
        <p:spPr>
          <a:xfrm>
            <a:off x="0" y="196850"/>
            <a:ext cx="9144000" cy="649288"/>
          </a:xfrm>
        </p:spPr>
        <p:txBody>
          <a:bodyPr rtlCol="0">
            <a:normAutofit fontScale="90000"/>
          </a:bodyPr>
          <a:lstStyle/>
          <a:p>
            <a:pPr algn="ctr" eaLnBrk="1" fontAlgn="auto" hangingPunct="1">
              <a:spcAft>
                <a:spcPts val="0"/>
              </a:spcAft>
              <a:defRPr/>
            </a:pPr>
            <a:r>
              <a:rPr lang="en-US" sz="3700" dirty="0" smtClean="0"/>
              <a:t>The Aggregate-Supply (</a:t>
            </a:r>
            <a:r>
              <a:rPr lang="en-US" sz="3700" i="1" dirty="0" smtClean="0"/>
              <a:t>AS</a:t>
            </a:r>
            <a:r>
              <a:rPr lang="en-US" sz="1700" i="1" dirty="0" smtClean="0"/>
              <a:t> </a:t>
            </a:r>
            <a:r>
              <a:rPr lang="en-US" sz="3700" dirty="0" smtClean="0"/>
              <a:t>) Curves</a:t>
            </a:r>
          </a:p>
        </p:txBody>
      </p:sp>
      <p:sp>
        <p:nvSpPr>
          <p:cNvPr id="159748" name="Rectangle 4"/>
          <p:cNvSpPr>
            <a:spLocks noGrp="1" noChangeArrowheads="1"/>
          </p:cNvSpPr>
          <p:nvPr>
            <p:ph type="body" idx="4294967295"/>
          </p:nvPr>
        </p:nvSpPr>
        <p:spPr>
          <a:xfrm>
            <a:off x="339725" y="1139825"/>
            <a:ext cx="3417888" cy="2290763"/>
          </a:xfrm>
        </p:spPr>
        <p:txBody>
          <a:bodyPr/>
          <a:lstStyle/>
          <a:p>
            <a:pPr marL="0" indent="0" eaLnBrk="1" hangingPunct="1">
              <a:buFont typeface="Wingdings" charset="2"/>
              <a:buNone/>
            </a:pPr>
            <a:r>
              <a:rPr lang="en-US" sz="2600" smtClean="0">
                <a:latin typeface="Arial" charset="0"/>
              </a:rPr>
              <a:t>The </a:t>
            </a:r>
            <a:r>
              <a:rPr lang="en-US" sz="2600" b="1" i="1" smtClean="0">
                <a:solidFill>
                  <a:srgbClr val="CC0000"/>
                </a:solidFill>
                <a:latin typeface="Arial" charset="0"/>
              </a:rPr>
              <a:t>AS</a:t>
            </a:r>
            <a:r>
              <a:rPr lang="en-US" sz="2600" b="1" smtClean="0">
                <a:solidFill>
                  <a:srgbClr val="CC0000"/>
                </a:solidFill>
                <a:latin typeface="Arial" charset="0"/>
              </a:rPr>
              <a:t> curve</a:t>
            </a:r>
            <a:r>
              <a:rPr lang="en-US" sz="2600" smtClean="0">
                <a:latin typeface="Arial" charset="0"/>
              </a:rPr>
              <a:t> shows the total quantity of </a:t>
            </a:r>
            <a:br>
              <a:rPr lang="en-US" sz="2600" smtClean="0">
                <a:latin typeface="Arial" charset="0"/>
              </a:rPr>
            </a:br>
            <a:r>
              <a:rPr lang="en-US" sz="2600" smtClean="0">
                <a:latin typeface="Arial" charset="0"/>
              </a:rPr>
              <a:t>g&amp;s firms produce and sell at any given price level. </a:t>
            </a:r>
          </a:p>
        </p:txBody>
      </p:sp>
      <p:grpSp>
        <p:nvGrpSpPr>
          <p:cNvPr id="50179" name="Group 5"/>
          <p:cNvGrpSpPr>
            <a:grpSpLocks/>
          </p:cNvGrpSpPr>
          <p:nvPr/>
        </p:nvGrpSpPr>
        <p:grpSpPr bwMode="auto">
          <a:xfrm>
            <a:off x="4094163" y="1179513"/>
            <a:ext cx="4422775" cy="4106862"/>
            <a:chOff x="2579" y="785"/>
            <a:chExt cx="2786" cy="2420"/>
          </a:xfrm>
        </p:grpSpPr>
        <p:grpSp>
          <p:nvGrpSpPr>
            <p:cNvPr id="50189" name="Group 6"/>
            <p:cNvGrpSpPr>
              <a:grpSpLocks/>
            </p:cNvGrpSpPr>
            <p:nvPr/>
          </p:nvGrpSpPr>
          <p:grpSpPr bwMode="auto">
            <a:xfrm>
              <a:off x="2697" y="1037"/>
              <a:ext cx="2409" cy="2049"/>
              <a:chOff x="1098" y="1361"/>
              <a:chExt cx="2116" cy="2027"/>
            </a:xfrm>
          </p:grpSpPr>
          <p:sp>
            <p:nvSpPr>
              <p:cNvPr id="50192" name="Line 7"/>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50193" name="Line 8"/>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50190" name="Text Box 9"/>
            <p:cNvSpPr txBox="1">
              <a:spLocks noChangeArrowheads="1"/>
            </p:cNvSpPr>
            <p:nvPr/>
          </p:nvSpPr>
          <p:spPr bwMode="auto">
            <a:xfrm>
              <a:off x="2579" y="785"/>
              <a:ext cx="267"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P</a:t>
              </a:r>
            </a:p>
          </p:txBody>
        </p:sp>
        <p:sp>
          <p:nvSpPr>
            <p:cNvPr id="50191" name="Text Box 10"/>
            <p:cNvSpPr txBox="1">
              <a:spLocks noChangeArrowheads="1"/>
            </p:cNvSpPr>
            <p:nvPr/>
          </p:nvSpPr>
          <p:spPr bwMode="auto">
            <a:xfrm>
              <a:off x="5075" y="2936"/>
              <a:ext cx="29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Y</a:t>
              </a:r>
            </a:p>
          </p:txBody>
        </p:sp>
      </p:grpSp>
      <p:grpSp>
        <p:nvGrpSpPr>
          <p:cNvPr id="4" name="Group 51"/>
          <p:cNvGrpSpPr>
            <a:grpSpLocks/>
          </p:cNvGrpSpPr>
          <p:nvPr/>
        </p:nvGrpSpPr>
        <p:grpSpPr bwMode="auto">
          <a:xfrm>
            <a:off x="4868863" y="1958975"/>
            <a:ext cx="3379787" cy="2568575"/>
            <a:chOff x="3067" y="1234"/>
            <a:chExt cx="2129" cy="1618"/>
          </a:xfrm>
        </p:grpSpPr>
        <p:sp>
          <p:nvSpPr>
            <p:cNvPr id="50187" name="Line 13"/>
            <p:cNvSpPr>
              <a:spLocks noChangeShapeType="1"/>
            </p:cNvSpPr>
            <p:nvPr/>
          </p:nvSpPr>
          <p:spPr bwMode="auto">
            <a:xfrm flipV="1">
              <a:off x="3067" y="1468"/>
              <a:ext cx="1497" cy="1384"/>
            </a:xfrm>
            <a:prstGeom prst="line">
              <a:avLst/>
            </a:prstGeom>
            <a:noFill/>
            <a:ln w="38100">
              <a:solidFill>
                <a:srgbClr val="003399"/>
              </a:solidFill>
              <a:round/>
              <a:headEnd/>
              <a:tailEnd/>
            </a:ln>
          </p:spPr>
          <p:txBody>
            <a:bodyPr>
              <a:prstTxWarp prst="textNoShape">
                <a:avLst/>
              </a:prstTxWarp>
            </a:bodyPr>
            <a:lstStyle/>
            <a:p>
              <a:endParaRPr lang="en-US"/>
            </a:p>
          </p:txBody>
        </p:sp>
        <p:sp>
          <p:nvSpPr>
            <p:cNvPr id="50188" name="Text Box 14"/>
            <p:cNvSpPr txBox="1">
              <a:spLocks noChangeArrowheads="1"/>
            </p:cNvSpPr>
            <p:nvPr/>
          </p:nvSpPr>
          <p:spPr bwMode="auto">
            <a:xfrm>
              <a:off x="4454" y="1234"/>
              <a:ext cx="742"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SRAS</a:t>
              </a:r>
              <a:endParaRPr lang="en-US" i="1" baseline="-25000">
                <a:ea typeface="Arial" charset="0"/>
                <a:cs typeface="Arial" charset="0"/>
              </a:endParaRPr>
            </a:p>
          </p:txBody>
        </p:sp>
      </p:grpSp>
      <p:grpSp>
        <p:nvGrpSpPr>
          <p:cNvPr id="5" name="Group 52"/>
          <p:cNvGrpSpPr>
            <a:grpSpLocks/>
          </p:cNvGrpSpPr>
          <p:nvPr/>
        </p:nvGrpSpPr>
        <p:grpSpPr bwMode="auto">
          <a:xfrm>
            <a:off x="5613400" y="1235075"/>
            <a:ext cx="1177925" cy="3844925"/>
            <a:chOff x="3536" y="778"/>
            <a:chExt cx="742" cy="2422"/>
          </a:xfrm>
        </p:grpSpPr>
        <p:sp>
          <p:nvSpPr>
            <p:cNvPr id="50185" name="Line 17"/>
            <p:cNvSpPr>
              <a:spLocks noChangeShapeType="1"/>
            </p:cNvSpPr>
            <p:nvPr/>
          </p:nvSpPr>
          <p:spPr bwMode="auto">
            <a:xfrm rot="16200000" flipH="1">
              <a:off x="2824" y="2115"/>
              <a:ext cx="2167" cy="3"/>
            </a:xfrm>
            <a:prstGeom prst="line">
              <a:avLst/>
            </a:prstGeom>
            <a:noFill/>
            <a:ln w="38100">
              <a:solidFill>
                <a:srgbClr val="DE8400"/>
              </a:solidFill>
              <a:round/>
              <a:headEnd/>
              <a:tailEnd/>
            </a:ln>
          </p:spPr>
          <p:txBody>
            <a:bodyPr>
              <a:prstTxWarp prst="textNoShape">
                <a:avLst/>
              </a:prstTxWarp>
            </a:bodyPr>
            <a:lstStyle/>
            <a:p>
              <a:endParaRPr lang="en-US"/>
            </a:p>
          </p:txBody>
        </p:sp>
        <p:sp>
          <p:nvSpPr>
            <p:cNvPr id="50186" name="Text Box 19"/>
            <p:cNvSpPr txBox="1">
              <a:spLocks noChangeArrowheads="1"/>
            </p:cNvSpPr>
            <p:nvPr/>
          </p:nvSpPr>
          <p:spPr bwMode="auto">
            <a:xfrm>
              <a:off x="3536" y="778"/>
              <a:ext cx="742"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LRAS</a:t>
              </a:r>
              <a:endParaRPr lang="en-US" i="1" baseline="-25000">
                <a:ea typeface="Arial" charset="0"/>
                <a:cs typeface="Arial" charset="0"/>
              </a:endParaRPr>
            </a:p>
          </p:txBody>
        </p:sp>
      </p:grpSp>
      <p:sp>
        <p:nvSpPr>
          <p:cNvPr id="159784" name="Rectangle 40"/>
          <p:cNvSpPr>
            <a:spLocks noChangeArrowheads="1"/>
          </p:cNvSpPr>
          <p:nvPr/>
        </p:nvSpPr>
        <p:spPr bwMode="auto">
          <a:xfrm>
            <a:off x="404813" y="3486150"/>
            <a:ext cx="3233737" cy="1450975"/>
          </a:xfrm>
          <a:prstGeom prst="rect">
            <a:avLst/>
          </a:prstGeom>
          <a:noFill/>
          <a:ln w="9525">
            <a:noFill/>
            <a:miter lim="800000"/>
            <a:headEnd/>
            <a:tailEnd/>
          </a:ln>
        </p:spPr>
        <p:txBody>
          <a:bodyPr>
            <a:prstTxWarp prst="textNoShape">
              <a:avLst/>
            </a:prstTxWarp>
          </a:bodyPr>
          <a:lstStyle/>
          <a:p>
            <a:pPr marL="292100" indent="-292100">
              <a:lnSpc>
                <a:spcPct val="105000"/>
              </a:lnSpc>
              <a:spcBef>
                <a:spcPct val="30000"/>
              </a:spcBef>
              <a:buClr>
                <a:srgbClr val="339966"/>
              </a:buClr>
              <a:buSzPct val="120000"/>
              <a:buFont typeface="Wingdings" charset="2"/>
              <a:buNone/>
            </a:pPr>
            <a:r>
              <a:rPr lang="en-US" sz="2600" i="1">
                <a:ea typeface="Arial" charset="0"/>
                <a:cs typeface="Arial" charset="0"/>
              </a:rPr>
              <a:t>AS</a:t>
            </a:r>
            <a:r>
              <a:rPr lang="en-US" sz="2600">
                <a:ea typeface="Arial" charset="0"/>
                <a:cs typeface="Arial" charset="0"/>
              </a:rPr>
              <a:t> is: </a:t>
            </a:r>
          </a:p>
          <a:p>
            <a:pPr marL="292100" indent="-292100">
              <a:lnSpc>
                <a:spcPct val="105000"/>
              </a:lnSpc>
              <a:spcBef>
                <a:spcPct val="30000"/>
              </a:spcBef>
              <a:buClr>
                <a:srgbClr val="339966"/>
              </a:buClr>
              <a:buSzPct val="120000"/>
              <a:buFont typeface="Wingdings" charset="2"/>
              <a:buChar char="§"/>
            </a:pPr>
            <a:r>
              <a:rPr lang="en-US" sz="2600">
                <a:ea typeface="Arial" charset="0"/>
                <a:cs typeface="Arial" charset="0"/>
              </a:rPr>
              <a:t>upward-sloping </a:t>
            </a:r>
            <a:br>
              <a:rPr lang="en-US" sz="2600">
                <a:ea typeface="Arial" charset="0"/>
                <a:cs typeface="Arial" charset="0"/>
              </a:rPr>
            </a:br>
            <a:r>
              <a:rPr lang="en-US" sz="2600">
                <a:ea typeface="Arial" charset="0"/>
                <a:cs typeface="Arial" charset="0"/>
              </a:rPr>
              <a:t>in short run</a:t>
            </a:r>
          </a:p>
        </p:txBody>
      </p:sp>
      <p:sp>
        <p:nvSpPr>
          <p:cNvPr id="159797" name="Rectangle 53"/>
          <p:cNvSpPr>
            <a:spLocks noChangeArrowheads="1"/>
          </p:cNvSpPr>
          <p:nvPr/>
        </p:nvSpPr>
        <p:spPr bwMode="auto">
          <a:xfrm>
            <a:off x="401638" y="4957763"/>
            <a:ext cx="2192337" cy="962025"/>
          </a:xfrm>
          <a:prstGeom prst="rect">
            <a:avLst/>
          </a:prstGeom>
          <a:noFill/>
          <a:ln w="9525">
            <a:noFill/>
            <a:miter lim="800000"/>
            <a:headEnd/>
            <a:tailEnd/>
          </a:ln>
        </p:spPr>
        <p:txBody>
          <a:bodyPr>
            <a:prstTxWarp prst="textNoShape">
              <a:avLst/>
            </a:prstTxWarp>
          </a:bodyPr>
          <a:lstStyle/>
          <a:p>
            <a:pPr marL="292100" indent="-292100">
              <a:lnSpc>
                <a:spcPct val="105000"/>
              </a:lnSpc>
              <a:spcBef>
                <a:spcPct val="45000"/>
              </a:spcBef>
              <a:buClr>
                <a:srgbClr val="339966"/>
              </a:buClr>
              <a:buSzPct val="120000"/>
              <a:buFont typeface="Wingdings" charset="2"/>
              <a:buChar char="§"/>
            </a:pPr>
            <a:r>
              <a:rPr lang="en-US" sz="2600">
                <a:ea typeface="Arial" charset="0"/>
                <a:cs typeface="Arial" charset="0"/>
              </a:rPr>
              <a:t>vertical in long run</a:t>
            </a:r>
          </a:p>
        </p:txBody>
      </p:sp>
      <p:sp>
        <p:nvSpPr>
          <p:cNvPr id="50184"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9748">
                                            <p:txEl>
                                              <p:pRg st="0" end="0"/>
                                            </p:txEl>
                                          </p:spTgt>
                                        </p:tgtEl>
                                        <p:attrNameLst>
                                          <p:attrName>style.visibility</p:attrName>
                                        </p:attrNameLst>
                                      </p:cBhvr>
                                      <p:to>
                                        <p:strVal val="visible"/>
                                      </p:to>
                                    </p:set>
                                    <p:animEffect transition="in" filter="wipe(left)">
                                      <p:cBhvr>
                                        <p:cTn id="7" dur="500"/>
                                        <p:tgtEl>
                                          <p:spTgt spid="15974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9784">
                                            <p:txEl>
                                              <p:pRg st="0" end="0"/>
                                            </p:txEl>
                                          </p:spTgt>
                                        </p:tgtEl>
                                        <p:attrNameLst>
                                          <p:attrName>style.visibility</p:attrName>
                                        </p:attrNameLst>
                                      </p:cBhvr>
                                      <p:to>
                                        <p:strVal val="visible"/>
                                      </p:to>
                                    </p:set>
                                    <p:animEffect transition="in" filter="wipe(left)">
                                      <p:cBhvr>
                                        <p:cTn id="12" dur="500"/>
                                        <p:tgtEl>
                                          <p:spTgt spid="15978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9784">
                                            <p:txEl>
                                              <p:pRg st="1" end="1"/>
                                            </p:txEl>
                                          </p:spTgt>
                                        </p:tgtEl>
                                        <p:attrNameLst>
                                          <p:attrName>style.visibility</p:attrName>
                                        </p:attrNameLst>
                                      </p:cBhvr>
                                      <p:to>
                                        <p:strVal val="visible"/>
                                      </p:to>
                                    </p:set>
                                    <p:animEffect transition="in" filter="wipe(left)">
                                      <p:cBhvr>
                                        <p:cTn id="17" dur="500"/>
                                        <p:tgtEl>
                                          <p:spTgt spid="159784">
                                            <p:txEl>
                                              <p:pRg st="1" end="1"/>
                                            </p:txEl>
                                          </p:spTgt>
                                        </p:tgtEl>
                                      </p:cBhvr>
                                    </p:animEffect>
                                  </p:childTnLst>
                                </p:cTn>
                              </p:par>
                            </p:childTnLst>
                          </p:cTn>
                        </p:par>
                        <p:par>
                          <p:cTn id="18" fill="hold" nodeType="afterGroup">
                            <p:stCondLst>
                              <p:cond delay="500"/>
                            </p:stCondLst>
                            <p:childTnLst>
                              <p:par>
                                <p:cTn id="19" presetID="18" presetClass="entr" presetSubtype="3"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strips(upRight)">
                                      <p:cBhvr>
                                        <p:cTn id="21" dur="500"/>
                                        <p:tgtEl>
                                          <p:spTgt spid="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59797">
                                            <p:txEl>
                                              <p:pRg st="0" end="0"/>
                                            </p:txEl>
                                          </p:spTgt>
                                        </p:tgtEl>
                                        <p:attrNameLst>
                                          <p:attrName>style.visibility</p:attrName>
                                        </p:attrNameLst>
                                      </p:cBhvr>
                                      <p:to>
                                        <p:strVal val="visible"/>
                                      </p:to>
                                    </p:set>
                                    <p:animEffect transition="in" filter="wipe(left)">
                                      <p:cBhvr>
                                        <p:cTn id="26" dur="500"/>
                                        <p:tgtEl>
                                          <p:spTgt spid="159797">
                                            <p:txEl>
                                              <p:pRg st="0" end="0"/>
                                            </p:txEl>
                                          </p:spTgt>
                                        </p:tgtEl>
                                      </p:cBhvr>
                                    </p:animEffect>
                                  </p:childTnLst>
                                </p:cTn>
                              </p:par>
                            </p:childTnLst>
                          </p:cTn>
                        </p:par>
                        <p:par>
                          <p:cTn id="27" fill="hold" nodeType="afterGroup">
                            <p:stCondLst>
                              <p:cond delay="500"/>
                            </p:stCondLst>
                            <p:childTnLst>
                              <p:par>
                                <p:cTn id="28" presetID="22" presetClass="entr" presetSubtype="1" fill="hold"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up)">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8" grpId="0" build="p" bldLvl="5"/>
      <p:bldP spid="159784" grpId="0" build="p" bldLvl="5"/>
      <p:bldP spid="159797" grpId="0" build="p" bldLvl="5"/>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idx="4294967295"/>
          </p:nvPr>
        </p:nvSpPr>
        <p:spPr>
          <a:xfrm>
            <a:off x="0" y="196850"/>
            <a:ext cx="9144000" cy="649288"/>
          </a:xfrm>
        </p:spPr>
        <p:txBody>
          <a:bodyPr/>
          <a:lstStyle/>
          <a:p>
            <a:pPr eaLnBrk="1" hangingPunct="1"/>
            <a:r>
              <a:rPr lang="en-US" sz="3000" smtClean="0">
                <a:latin typeface="Tahoma" charset="0"/>
                <a:ea typeface="Tahoma" charset="0"/>
                <a:cs typeface="Tahoma" charset="0"/>
              </a:rPr>
              <a:t>The Long-Run Aggregate-Supply Curve </a:t>
            </a:r>
            <a:r>
              <a:rPr lang="en-US" sz="2700" smtClean="0">
                <a:latin typeface="Tahoma" charset="0"/>
                <a:ea typeface="Tahoma" charset="0"/>
                <a:cs typeface="Tahoma" charset="0"/>
              </a:rPr>
              <a:t>(</a:t>
            </a:r>
            <a:r>
              <a:rPr lang="en-US" sz="2700" i="1" smtClean="0">
                <a:latin typeface="Tahoma" charset="0"/>
                <a:ea typeface="Tahoma" charset="0"/>
                <a:cs typeface="Tahoma" charset="0"/>
              </a:rPr>
              <a:t>LRAS</a:t>
            </a:r>
            <a:r>
              <a:rPr lang="en-US" sz="2700" smtClean="0">
                <a:latin typeface="Tahoma" charset="0"/>
                <a:ea typeface="Tahoma" charset="0"/>
                <a:cs typeface="Tahoma" charset="0"/>
              </a:rPr>
              <a:t>)</a:t>
            </a:r>
          </a:p>
        </p:txBody>
      </p:sp>
      <p:sp>
        <p:nvSpPr>
          <p:cNvPr id="318467" name="Rectangle 3"/>
          <p:cNvSpPr>
            <a:spLocks noGrp="1" noChangeArrowheads="1"/>
          </p:cNvSpPr>
          <p:nvPr>
            <p:ph type="body" idx="4294967295"/>
          </p:nvPr>
        </p:nvSpPr>
        <p:spPr>
          <a:xfrm>
            <a:off x="350838" y="1139825"/>
            <a:ext cx="3582987" cy="5384800"/>
          </a:xfrm>
        </p:spPr>
        <p:txBody>
          <a:bodyPr/>
          <a:lstStyle/>
          <a:p>
            <a:pPr marL="0" indent="0" eaLnBrk="1" hangingPunct="1">
              <a:lnSpc>
                <a:spcPct val="110000"/>
              </a:lnSpc>
              <a:spcBef>
                <a:spcPct val="35000"/>
              </a:spcBef>
              <a:buFont typeface="Wingdings" charset="2"/>
              <a:buNone/>
            </a:pPr>
            <a:r>
              <a:rPr lang="en-US" sz="2600" smtClean="0">
                <a:latin typeface="Arial" charset="0"/>
              </a:rPr>
              <a:t>The </a:t>
            </a:r>
            <a:r>
              <a:rPr lang="en-US" sz="2600" b="1" smtClean="0">
                <a:solidFill>
                  <a:srgbClr val="CC0000"/>
                </a:solidFill>
                <a:latin typeface="Arial" charset="0"/>
              </a:rPr>
              <a:t>natural rate of output</a:t>
            </a:r>
            <a:r>
              <a:rPr lang="en-US" sz="2600" smtClean="0">
                <a:latin typeface="Arial" charset="0"/>
              </a:rPr>
              <a:t> (</a:t>
            </a:r>
            <a:r>
              <a:rPr lang="en-US" sz="2600" b="1" i="1" smtClean="0">
                <a:latin typeface="Arial" charset="0"/>
              </a:rPr>
              <a:t>Y</a:t>
            </a:r>
            <a:r>
              <a:rPr lang="en-US" sz="2600" b="1" baseline="-25000" smtClean="0">
                <a:latin typeface="Arial" charset="0"/>
              </a:rPr>
              <a:t>N</a:t>
            </a:r>
            <a:r>
              <a:rPr lang="en-US" sz="2600" smtClean="0">
                <a:latin typeface="Arial" charset="0"/>
              </a:rPr>
              <a:t>) is the amount of output </a:t>
            </a:r>
            <a:br>
              <a:rPr lang="en-US" sz="2600" smtClean="0">
                <a:latin typeface="Arial" charset="0"/>
              </a:rPr>
            </a:br>
            <a:r>
              <a:rPr lang="en-US" sz="2600" smtClean="0">
                <a:latin typeface="Arial" charset="0"/>
              </a:rPr>
              <a:t>the economy produces when unemployment </a:t>
            </a:r>
            <a:br>
              <a:rPr lang="en-US" sz="2600" smtClean="0">
                <a:latin typeface="Arial" charset="0"/>
              </a:rPr>
            </a:br>
            <a:r>
              <a:rPr lang="en-US" sz="2600" smtClean="0">
                <a:latin typeface="Arial" charset="0"/>
              </a:rPr>
              <a:t>is at its natural rate. </a:t>
            </a:r>
          </a:p>
          <a:p>
            <a:pPr marL="0" indent="0" eaLnBrk="1" hangingPunct="1">
              <a:lnSpc>
                <a:spcPct val="110000"/>
              </a:lnSpc>
              <a:buFont typeface="Wingdings" charset="2"/>
              <a:buNone/>
            </a:pPr>
            <a:r>
              <a:rPr lang="en-US" sz="2600" b="1" i="1" smtClean="0">
                <a:latin typeface="Arial" charset="0"/>
              </a:rPr>
              <a:t>Y</a:t>
            </a:r>
            <a:r>
              <a:rPr lang="en-US" sz="2600" b="1" baseline="-25000" smtClean="0">
                <a:latin typeface="Arial" charset="0"/>
              </a:rPr>
              <a:t>N</a:t>
            </a:r>
            <a:r>
              <a:rPr lang="en-US" sz="2600" smtClean="0">
                <a:latin typeface="Arial" charset="0"/>
              </a:rPr>
              <a:t>  is also called </a:t>
            </a:r>
            <a:r>
              <a:rPr lang="en-US" sz="2600" b="1" smtClean="0">
                <a:solidFill>
                  <a:srgbClr val="800080"/>
                </a:solidFill>
                <a:latin typeface="Arial" charset="0"/>
              </a:rPr>
              <a:t>potential output</a:t>
            </a:r>
            <a:r>
              <a:rPr lang="en-US" sz="2600" smtClean="0">
                <a:latin typeface="Arial" charset="0"/>
              </a:rPr>
              <a:t> </a:t>
            </a:r>
            <a:br>
              <a:rPr lang="en-US" sz="2600" smtClean="0">
                <a:latin typeface="Arial" charset="0"/>
              </a:rPr>
            </a:br>
            <a:r>
              <a:rPr lang="en-US" sz="2600" smtClean="0">
                <a:latin typeface="Arial" charset="0"/>
              </a:rPr>
              <a:t>  or </a:t>
            </a:r>
            <a:br>
              <a:rPr lang="en-US" sz="2600" smtClean="0">
                <a:latin typeface="Arial" charset="0"/>
              </a:rPr>
            </a:br>
            <a:r>
              <a:rPr lang="en-US" sz="2600" b="1" smtClean="0">
                <a:solidFill>
                  <a:srgbClr val="800080"/>
                </a:solidFill>
                <a:latin typeface="Arial" charset="0"/>
              </a:rPr>
              <a:t>full-employment output</a:t>
            </a:r>
            <a:r>
              <a:rPr lang="en-US" sz="2600" smtClean="0">
                <a:latin typeface="Arial" charset="0"/>
              </a:rPr>
              <a:t>.  </a:t>
            </a:r>
          </a:p>
        </p:txBody>
      </p:sp>
      <p:grpSp>
        <p:nvGrpSpPr>
          <p:cNvPr id="52227" name="Group 4"/>
          <p:cNvGrpSpPr>
            <a:grpSpLocks/>
          </p:cNvGrpSpPr>
          <p:nvPr/>
        </p:nvGrpSpPr>
        <p:grpSpPr bwMode="auto">
          <a:xfrm>
            <a:off x="4094163" y="1179513"/>
            <a:ext cx="4422775" cy="4106862"/>
            <a:chOff x="2579" y="785"/>
            <a:chExt cx="2786" cy="2420"/>
          </a:xfrm>
        </p:grpSpPr>
        <p:grpSp>
          <p:nvGrpSpPr>
            <p:cNvPr id="52233" name="Group 5"/>
            <p:cNvGrpSpPr>
              <a:grpSpLocks/>
            </p:cNvGrpSpPr>
            <p:nvPr/>
          </p:nvGrpSpPr>
          <p:grpSpPr bwMode="auto">
            <a:xfrm>
              <a:off x="2697" y="1037"/>
              <a:ext cx="2409" cy="2049"/>
              <a:chOff x="1098" y="1361"/>
              <a:chExt cx="2116" cy="2027"/>
            </a:xfrm>
          </p:grpSpPr>
          <p:sp>
            <p:nvSpPr>
              <p:cNvPr id="52236"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52237"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52234" name="Text Box 8"/>
            <p:cNvSpPr txBox="1">
              <a:spLocks noChangeArrowheads="1"/>
            </p:cNvSpPr>
            <p:nvPr/>
          </p:nvSpPr>
          <p:spPr bwMode="auto">
            <a:xfrm>
              <a:off x="2579" y="785"/>
              <a:ext cx="267"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P</a:t>
              </a:r>
            </a:p>
          </p:txBody>
        </p:sp>
        <p:sp>
          <p:nvSpPr>
            <p:cNvPr id="52235" name="Text Box 9"/>
            <p:cNvSpPr txBox="1">
              <a:spLocks noChangeArrowheads="1"/>
            </p:cNvSpPr>
            <p:nvPr/>
          </p:nvSpPr>
          <p:spPr bwMode="auto">
            <a:xfrm>
              <a:off x="5075" y="2936"/>
              <a:ext cx="29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Y</a:t>
              </a:r>
            </a:p>
          </p:txBody>
        </p:sp>
      </p:grpSp>
      <p:grpSp>
        <p:nvGrpSpPr>
          <p:cNvPr id="52228" name="Group 10"/>
          <p:cNvGrpSpPr>
            <a:grpSpLocks/>
          </p:cNvGrpSpPr>
          <p:nvPr/>
        </p:nvGrpSpPr>
        <p:grpSpPr bwMode="auto">
          <a:xfrm>
            <a:off x="5613400" y="1235075"/>
            <a:ext cx="1177925" cy="3844925"/>
            <a:chOff x="3536" y="778"/>
            <a:chExt cx="742" cy="2422"/>
          </a:xfrm>
        </p:grpSpPr>
        <p:sp>
          <p:nvSpPr>
            <p:cNvPr id="52231" name="Line 11"/>
            <p:cNvSpPr>
              <a:spLocks noChangeShapeType="1"/>
            </p:cNvSpPr>
            <p:nvPr/>
          </p:nvSpPr>
          <p:spPr bwMode="auto">
            <a:xfrm rot="16200000" flipH="1">
              <a:off x="2824" y="2115"/>
              <a:ext cx="2167" cy="3"/>
            </a:xfrm>
            <a:prstGeom prst="line">
              <a:avLst/>
            </a:prstGeom>
            <a:noFill/>
            <a:ln w="38100">
              <a:solidFill>
                <a:srgbClr val="DE8400"/>
              </a:solidFill>
              <a:round/>
              <a:headEnd/>
              <a:tailEnd/>
            </a:ln>
          </p:spPr>
          <p:txBody>
            <a:bodyPr>
              <a:prstTxWarp prst="textNoShape">
                <a:avLst/>
              </a:prstTxWarp>
            </a:bodyPr>
            <a:lstStyle/>
            <a:p>
              <a:endParaRPr lang="en-US"/>
            </a:p>
          </p:txBody>
        </p:sp>
        <p:sp>
          <p:nvSpPr>
            <p:cNvPr id="52232" name="Text Box 12"/>
            <p:cNvSpPr txBox="1">
              <a:spLocks noChangeArrowheads="1"/>
            </p:cNvSpPr>
            <p:nvPr/>
          </p:nvSpPr>
          <p:spPr bwMode="auto">
            <a:xfrm>
              <a:off x="3536" y="778"/>
              <a:ext cx="742"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LRAS</a:t>
              </a:r>
              <a:endParaRPr lang="en-US" i="1" baseline="-25000">
                <a:ea typeface="Arial" charset="0"/>
                <a:cs typeface="Arial" charset="0"/>
              </a:endParaRPr>
            </a:p>
          </p:txBody>
        </p:sp>
      </p:grpSp>
      <p:sp>
        <p:nvSpPr>
          <p:cNvPr id="318477" name="Text Box 13"/>
          <p:cNvSpPr txBox="1">
            <a:spLocks noChangeArrowheads="1"/>
          </p:cNvSpPr>
          <p:nvPr/>
        </p:nvSpPr>
        <p:spPr bwMode="auto">
          <a:xfrm>
            <a:off x="5969000" y="5127625"/>
            <a:ext cx="488950" cy="365125"/>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Y</a:t>
            </a:r>
            <a:r>
              <a:rPr lang="en-US" b="1" baseline="-25000">
                <a:ea typeface="Arial" charset="0"/>
                <a:cs typeface="Arial" charset="0"/>
              </a:rPr>
              <a:t>N</a:t>
            </a:r>
          </a:p>
        </p:txBody>
      </p:sp>
      <p:sp>
        <p:nvSpPr>
          <p:cNvPr id="5223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8467">
                                            <p:txEl>
                                              <p:pRg st="0" end="0"/>
                                            </p:txEl>
                                          </p:spTgt>
                                        </p:tgtEl>
                                        <p:attrNameLst>
                                          <p:attrName>style.visibility</p:attrName>
                                        </p:attrNameLst>
                                      </p:cBhvr>
                                      <p:to>
                                        <p:strVal val="visible"/>
                                      </p:to>
                                    </p:set>
                                    <p:animEffect transition="in" filter="wipe(left)">
                                      <p:cBhvr>
                                        <p:cTn id="7" dur="500"/>
                                        <p:tgtEl>
                                          <p:spTgt spid="318467">
                                            <p:txEl>
                                              <p:pRg st="0" end="0"/>
                                            </p:txEl>
                                          </p:spTgt>
                                        </p:tgtEl>
                                      </p:cBhvr>
                                    </p:animEffect>
                                  </p:childTnLst>
                                </p:cTn>
                              </p:par>
                            </p:childTnLst>
                          </p:cTn>
                        </p:par>
                        <p:par>
                          <p:cTn id="8" fill="hold" nodeType="afterGroup">
                            <p:stCondLst>
                              <p:cond delay="500"/>
                            </p:stCondLst>
                            <p:childTnLst>
                              <p:par>
                                <p:cTn id="9" presetID="23" presetClass="entr" presetSubtype="288" fill="hold" grpId="0" nodeType="afterEffect">
                                  <p:stCondLst>
                                    <p:cond delay="0"/>
                                  </p:stCondLst>
                                  <p:childTnLst>
                                    <p:set>
                                      <p:cBhvr>
                                        <p:cTn id="10" dur="1" fill="hold">
                                          <p:stCondLst>
                                            <p:cond delay="0"/>
                                          </p:stCondLst>
                                        </p:cTn>
                                        <p:tgtEl>
                                          <p:spTgt spid="318477"/>
                                        </p:tgtEl>
                                        <p:attrNameLst>
                                          <p:attrName>style.visibility</p:attrName>
                                        </p:attrNameLst>
                                      </p:cBhvr>
                                      <p:to>
                                        <p:strVal val="visible"/>
                                      </p:to>
                                    </p:set>
                                    <p:anim calcmode="lin" valueType="num">
                                      <p:cBhvr>
                                        <p:cTn id="11" dur="500" fill="hold"/>
                                        <p:tgtEl>
                                          <p:spTgt spid="318477"/>
                                        </p:tgtEl>
                                        <p:attrNameLst>
                                          <p:attrName>ppt_w</p:attrName>
                                        </p:attrNameLst>
                                      </p:cBhvr>
                                      <p:tavLst>
                                        <p:tav tm="0">
                                          <p:val>
                                            <p:strVal val="4/3*#ppt_w"/>
                                          </p:val>
                                        </p:tav>
                                        <p:tav tm="100000">
                                          <p:val>
                                            <p:strVal val="#ppt_w"/>
                                          </p:val>
                                        </p:tav>
                                      </p:tavLst>
                                    </p:anim>
                                    <p:anim calcmode="lin" valueType="num">
                                      <p:cBhvr>
                                        <p:cTn id="12" dur="500" fill="hold"/>
                                        <p:tgtEl>
                                          <p:spTgt spid="318477"/>
                                        </p:tgtEl>
                                        <p:attrNameLst>
                                          <p:attrName>ppt_h</p:attrName>
                                        </p:attrNameLst>
                                      </p:cBhvr>
                                      <p:tavLst>
                                        <p:tav tm="0">
                                          <p:val>
                                            <p:strVal val="4/3*#ppt_h"/>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8467">
                                            <p:txEl>
                                              <p:pRg st="1" end="1"/>
                                            </p:txEl>
                                          </p:spTgt>
                                        </p:tgtEl>
                                        <p:attrNameLst>
                                          <p:attrName>style.visibility</p:attrName>
                                        </p:attrNameLst>
                                      </p:cBhvr>
                                      <p:to>
                                        <p:strVal val="visible"/>
                                      </p:to>
                                    </p:set>
                                    <p:animEffect transition="in" filter="wipe(left)">
                                      <p:cBhvr>
                                        <p:cTn id="17" dur="500"/>
                                        <p:tgtEl>
                                          <p:spTgt spid="3184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467" grpId="0" build="p"/>
      <p:bldP spid="31847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idx="4294967295"/>
          </p:nvPr>
        </p:nvSpPr>
        <p:spPr>
          <a:xfrm>
            <a:off x="0" y="196850"/>
            <a:ext cx="9144000" cy="649288"/>
          </a:xfrm>
        </p:spPr>
        <p:txBody>
          <a:bodyPr rtlCol="0">
            <a:normAutofit fontScale="90000"/>
          </a:bodyPr>
          <a:lstStyle/>
          <a:p>
            <a:pPr algn="ctr" eaLnBrk="1" fontAlgn="auto" hangingPunct="1">
              <a:spcAft>
                <a:spcPts val="0"/>
              </a:spcAft>
              <a:defRPr/>
            </a:pPr>
            <a:r>
              <a:rPr lang="en-US" sz="3700" dirty="0" smtClean="0"/>
              <a:t>Why </a:t>
            </a:r>
            <a:r>
              <a:rPr lang="en-US" sz="3700" i="1" dirty="0" smtClean="0"/>
              <a:t>LRAS</a:t>
            </a:r>
            <a:r>
              <a:rPr lang="en-US" sz="3700" dirty="0" smtClean="0"/>
              <a:t> </a:t>
            </a:r>
            <a:r>
              <a:rPr lang="en-US" sz="2400" dirty="0" smtClean="0"/>
              <a:t> </a:t>
            </a:r>
            <a:r>
              <a:rPr lang="en-US" sz="3700" dirty="0" smtClean="0"/>
              <a:t>Is Vertical</a:t>
            </a:r>
          </a:p>
        </p:txBody>
      </p:sp>
      <p:sp>
        <p:nvSpPr>
          <p:cNvPr id="420867" name="Rectangle 3"/>
          <p:cNvSpPr>
            <a:spLocks noGrp="1" noChangeArrowheads="1"/>
          </p:cNvSpPr>
          <p:nvPr>
            <p:ph type="body" idx="4294967295"/>
          </p:nvPr>
        </p:nvSpPr>
        <p:spPr>
          <a:xfrm>
            <a:off x="339725" y="1062038"/>
            <a:ext cx="3417888" cy="3241675"/>
          </a:xfrm>
        </p:spPr>
        <p:txBody>
          <a:bodyPr/>
          <a:lstStyle/>
          <a:p>
            <a:pPr marL="0" indent="0" eaLnBrk="1" hangingPunct="1">
              <a:buFont typeface="Wingdings" charset="2"/>
              <a:buNone/>
            </a:pPr>
            <a:r>
              <a:rPr lang="en-US" sz="2600" b="1" i="1" smtClean="0">
                <a:latin typeface="Arial" charset="0"/>
              </a:rPr>
              <a:t>Y</a:t>
            </a:r>
            <a:r>
              <a:rPr lang="en-US" sz="2600" b="1" baseline="-25000" smtClean="0">
                <a:latin typeface="Arial" charset="0"/>
              </a:rPr>
              <a:t>N</a:t>
            </a:r>
            <a:r>
              <a:rPr lang="en-US" sz="2600" smtClean="0">
                <a:latin typeface="Arial" charset="0"/>
              </a:rPr>
              <a:t>  determined by the economy’s stocks of labor, capital, and natural resources, and on the level of technology.</a:t>
            </a:r>
          </a:p>
          <a:p>
            <a:pPr marL="0" indent="0" eaLnBrk="1" hangingPunct="1">
              <a:spcBef>
                <a:spcPct val="40000"/>
              </a:spcBef>
              <a:buFont typeface="Wingdings" charset="2"/>
              <a:buNone/>
            </a:pPr>
            <a:r>
              <a:rPr lang="en-US" sz="2600" smtClean="0">
                <a:latin typeface="Arial" charset="0"/>
              </a:rPr>
              <a:t>An increase in </a:t>
            </a:r>
            <a:r>
              <a:rPr lang="en-US" sz="2600" b="1" i="1" smtClean="0">
                <a:latin typeface="Arial" charset="0"/>
              </a:rPr>
              <a:t>P</a:t>
            </a:r>
            <a:r>
              <a:rPr lang="en-US" sz="2600" smtClean="0">
                <a:latin typeface="Arial" charset="0"/>
              </a:rPr>
              <a:t> </a:t>
            </a:r>
            <a:endParaRPr lang="en-US" sz="2600" b="1" i="1" smtClean="0">
              <a:latin typeface="Arial" charset="0"/>
            </a:endParaRPr>
          </a:p>
        </p:txBody>
      </p:sp>
      <p:grpSp>
        <p:nvGrpSpPr>
          <p:cNvPr id="54275" name="Group 4"/>
          <p:cNvGrpSpPr>
            <a:grpSpLocks/>
          </p:cNvGrpSpPr>
          <p:nvPr/>
        </p:nvGrpSpPr>
        <p:grpSpPr bwMode="auto">
          <a:xfrm>
            <a:off x="4094163" y="1179513"/>
            <a:ext cx="4422775" cy="4106862"/>
            <a:chOff x="2579" y="785"/>
            <a:chExt cx="2786" cy="2420"/>
          </a:xfrm>
        </p:grpSpPr>
        <p:grpSp>
          <p:nvGrpSpPr>
            <p:cNvPr id="54291" name="Group 5"/>
            <p:cNvGrpSpPr>
              <a:grpSpLocks/>
            </p:cNvGrpSpPr>
            <p:nvPr/>
          </p:nvGrpSpPr>
          <p:grpSpPr bwMode="auto">
            <a:xfrm>
              <a:off x="2697" y="1037"/>
              <a:ext cx="2409" cy="2049"/>
              <a:chOff x="1098" y="1361"/>
              <a:chExt cx="2116" cy="2027"/>
            </a:xfrm>
          </p:grpSpPr>
          <p:sp>
            <p:nvSpPr>
              <p:cNvPr id="54294"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54295"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54292" name="Text Box 8"/>
            <p:cNvSpPr txBox="1">
              <a:spLocks noChangeArrowheads="1"/>
            </p:cNvSpPr>
            <p:nvPr/>
          </p:nvSpPr>
          <p:spPr bwMode="auto">
            <a:xfrm>
              <a:off x="2579" y="785"/>
              <a:ext cx="267"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P</a:t>
              </a:r>
            </a:p>
          </p:txBody>
        </p:sp>
        <p:sp>
          <p:nvSpPr>
            <p:cNvPr id="54293" name="Text Box 9"/>
            <p:cNvSpPr txBox="1">
              <a:spLocks noChangeArrowheads="1"/>
            </p:cNvSpPr>
            <p:nvPr/>
          </p:nvSpPr>
          <p:spPr bwMode="auto">
            <a:xfrm>
              <a:off x="5075" y="2936"/>
              <a:ext cx="29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Y</a:t>
              </a:r>
            </a:p>
          </p:txBody>
        </p:sp>
      </p:grpSp>
      <p:grpSp>
        <p:nvGrpSpPr>
          <p:cNvPr id="54276" name="Group 10"/>
          <p:cNvGrpSpPr>
            <a:grpSpLocks/>
          </p:cNvGrpSpPr>
          <p:nvPr/>
        </p:nvGrpSpPr>
        <p:grpSpPr bwMode="auto">
          <a:xfrm>
            <a:off x="5613400" y="1235075"/>
            <a:ext cx="1177925" cy="3844925"/>
            <a:chOff x="3536" y="778"/>
            <a:chExt cx="742" cy="2422"/>
          </a:xfrm>
        </p:grpSpPr>
        <p:sp>
          <p:nvSpPr>
            <p:cNvPr id="54289" name="Line 11"/>
            <p:cNvSpPr>
              <a:spLocks noChangeShapeType="1"/>
            </p:cNvSpPr>
            <p:nvPr/>
          </p:nvSpPr>
          <p:spPr bwMode="auto">
            <a:xfrm rot="16200000" flipH="1">
              <a:off x="2824" y="2115"/>
              <a:ext cx="2167" cy="3"/>
            </a:xfrm>
            <a:prstGeom prst="line">
              <a:avLst/>
            </a:prstGeom>
            <a:noFill/>
            <a:ln w="38100">
              <a:solidFill>
                <a:srgbClr val="DE8400"/>
              </a:solidFill>
              <a:round/>
              <a:headEnd/>
              <a:tailEnd/>
            </a:ln>
          </p:spPr>
          <p:txBody>
            <a:bodyPr>
              <a:prstTxWarp prst="textNoShape">
                <a:avLst/>
              </a:prstTxWarp>
            </a:bodyPr>
            <a:lstStyle/>
            <a:p>
              <a:endParaRPr lang="en-US"/>
            </a:p>
          </p:txBody>
        </p:sp>
        <p:sp>
          <p:nvSpPr>
            <p:cNvPr id="54290" name="Text Box 12"/>
            <p:cNvSpPr txBox="1">
              <a:spLocks noChangeArrowheads="1"/>
            </p:cNvSpPr>
            <p:nvPr/>
          </p:nvSpPr>
          <p:spPr bwMode="auto">
            <a:xfrm>
              <a:off x="3536" y="778"/>
              <a:ext cx="742"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LRAS</a:t>
              </a:r>
              <a:endParaRPr lang="en-US" i="1" baseline="-25000">
                <a:ea typeface="Arial" charset="0"/>
                <a:cs typeface="Arial" charset="0"/>
              </a:endParaRPr>
            </a:p>
          </p:txBody>
        </p:sp>
      </p:grpSp>
      <p:grpSp>
        <p:nvGrpSpPr>
          <p:cNvPr id="54277" name="Group 13"/>
          <p:cNvGrpSpPr>
            <a:grpSpLocks/>
          </p:cNvGrpSpPr>
          <p:nvPr/>
        </p:nvGrpSpPr>
        <p:grpSpPr bwMode="auto">
          <a:xfrm>
            <a:off x="3773488" y="3448050"/>
            <a:ext cx="2503487" cy="365125"/>
            <a:chOff x="2377" y="1955"/>
            <a:chExt cx="1577" cy="230"/>
          </a:xfrm>
        </p:grpSpPr>
        <p:sp>
          <p:nvSpPr>
            <p:cNvPr id="54286" name="Line 14"/>
            <p:cNvSpPr>
              <a:spLocks noChangeShapeType="1"/>
            </p:cNvSpPr>
            <p:nvPr/>
          </p:nvSpPr>
          <p:spPr bwMode="auto">
            <a:xfrm>
              <a:off x="2704" y="2070"/>
              <a:ext cx="1202"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54287" name="Text Box 15"/>
            <p:cNvSpPr txBox="1">
              <a:spLocks noChangeArrowheads="1"/>
            </p:cNvSpPr>
            <p:nvPr/>
          </p:nvSpPr>
          <p:spPr bwMode="auto">
            <a:xfrm>
              <a:off x="2377" y="1955"/>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1</a:t>
              </a:r>
            </a:p>
          </p:txBody>
        </p:sp>
        <p:sp>
          <p:nvSpPr>
            <p:cNvPr id="54288" name="Oval 16"/>
            <p:cNvSpPr>
              <a:spLocks noChangeArrowheads="1"/>
            </p:cNvSpPr>
            <p:nvPr/>
          </p:nvSpPr>
          <p:spPr bwMode="auto">
            <a:xfrm>
              <a:off x="3866" y="2024"/>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420881" name="Rectangle 17"/>
          <p:cNvSpPr>
            <a:spLocks noChangeArrowheads="1"/>
          </p:cNvSpPr>
          <p:nvPr/>
        </p:nvSpPr>
        <p:spPr bwMode="auto">
          <a:xfrm>
            <a:off x="341313" y="4130675"/>
            <a:ext cx="3702050" cy="2309813"/>
          </a:xfrm>
          <a:prstGeom prst="rect">
            <a:avLst/>
          </a:prstGeom>
          <a:noFill/>
          <a:ln w="9525">
            <a:noFill/>
            <a:miter lim="800000"/>
            <a:headEnd/>
            <a:tailEnd/>
          </a:ln>
        </p:spPr>
        <p:txBody>
          <a:bodyPr>
            <a:prstTxWarp prst="textNoShape">
              <a:avLst/>
            </a:prstTxWarp>
          </a:bodyPr>
          <a:lstStyle/>
          <a:p>
            <a:pPr>
              <a:lnSpc>
                <a:spcPct val="105000"/>
              </a:lnSpc>
              <a:spcBef>
                <a:spcPct val="30000"/>
              </a:spcBef>
              <a:buClr>
                <a:srgbClr val="00B85C"/>
              </a:buClr>
              <a:buSzPct val="120000"/>
              <a:buFont typeface="Wingdings" charset="2"/>
              <a:buNone/>
            </a:pPr>
            <a:r>
              <a:rPr lang="en-US" sz="2600">
                <a:ea typeface="Arial" charset="0"/>
                <a:cs typeface="Arial" charset="0"/>
              </a:rPr>
              <a:t>does not affect </a:t>
            </a:r>
            <a:br>
              <a:rPr lang="en-US" sz="2600">
                <a:ea typeface="Arial" charset="0"/>
                <a:cs typeface="Arial" charset="0"/>
              </a:rPr>
            </a:br>
            <a:r>
              <a:rPr lang="en-US" sz="2600">
                <a:ea typeface="Arial" charset="0"/>
                <a:cs typeface="Arial" charset="0"/>
              </a:rPr>
              <a:t>any of these, </a:t>
            </a:r>
            <a:br>
              <a:rPr lang="en-US" sz="2600">
                <a:ea typeface="Arial" charset="0"/>
                <a:cs typeface="Arial" charset="0"/>
              </a:rPr>
            </a:br>
            <a:r>
              <a:rPr lang="en-US" sz="2600">
                <a:ea typeface="Arial" charset="0"/>
                <a:cs typeface="Arial" charset="0"/>
              </a:rPr>
              <a:t>so it does not </a:t>
            </a:r>
            <a:br>
              <a:rPr lang="en-US" sz="2600">
                <a:ea typeface="Arial" charset="0"/>
                <a:cs typeface="Arial" charset="0"/>
              </a:rPr>
            </a:br>
            <a:r>
              <a:rPr lang="en-US" sz="2600">
                <a:ea typeface="Arial" charset="0"/>
                <a:cs typeface="Arial" charset="0"/>
              </a:rPr>
              <a:t>affect </a:t>
            </a:r>
            <a:r>
              <a:rPr lang="en-US" sz="2600" b="1" i="1">
                <a:ea typeface="Arial" charset="0"/>
                <a:cs typeface="Arial" charset="0"/>
              </a:rPr>
              <a:t>Y</a:t>
            </a:r>
            <a:r>
              <a:rPr lang="en-US" sz="2600" b="1" baseline="-25000">
                <a:ea typeface="Arial" charset="0"/>
                <a:cs typeface="Arial" charset="0"/>
              </a:rPr>
              <a:t>N</a:t>
            </a:r>
            <a:r>
              <a:rPr lang="en-US" sz="2600">
                <a:ea typeface="Arial" charset="0"/>
                <a:cs typeface="Arial" charset="0"/>
              </a:rPr>
              <a:t>.  </a:t>
            </a:r>
          </a:p>
          <a:p>
            <a:pPr algn="ctr">
              <a:lnSpc>
                <a:spcPct val="105000"/>
              </a:lnSpc>
              <a:spcBef>
                <a:spcPct val="15000"/>
              </a:spcBef>
              <a:buClr>
                <a:srgbClr val="00B85C"/>
              </a:buClr>
              <a:buSzPct val="120000"/>
              <a:buFont typeface="Wingdings" charset="2"/>
              <a:buNone/>
            </a:pPr>
            <a:r>
              <a:rPr lang="en-US" sz="2600" i="1">
                <a:ea typeface="Arial" charset="0"/>
                <a:cs typeface="Arial" charset="0"/>
              </a:rPr>
              <a:t>(Classical dichotomy)</a:t>
            </a:r>
          </a:p>
        </p:txBody>
      </p:sp>
      <p:grpSp>
        <p:nvGrpSpPr>
          <p:cNvPr id="6" name="Group 18"/>
          <p:cNvGrpSpPr>
            <a:grpSpLocks/>
          </p:cNvGrpSpPr>
          <p:nvPr/>
        </p:nvGrpSpPr>
        <p:grpSpPr bwMode="auto">
          <a:xfrm>
            <a:off x="3770313" y="2689225"/>
            <a:ext cx="2503487" cy="365125"/>
            <a:chOff x="2377" y="1955"/>
            <a:chExt cx="1577" cy="230"/>
          </a:xfrm>
        </p:grpSpPr>
        <p:sp>
          <p:nvSpPr>
            <p:cNvPr id="54283" name="Line 19"/>
            <p:cNvSpPr>
              <a:spLocks noChangeShapeType="1"/>
            </p:cNvSpPr>
            <p:nvPr/>
          </p:nvSpPr>
          <p:spPr bwMode="auto">
            <a:xfrm>
              <a:off x="2704" y="2070"/>
              <a:ext cx="1202"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54284" name="Text Box 20"/>
            <p:cNvSpPr txBox="1">
              <a:spLocks noChangeArrowheads="1"/>
            </p:cNvSpPr>
            <p:nvPr/>
          </p:nvSpPr>
          <p:spPr bwMode="auto">
            <a:xfrm>
              <a:off x="2377" y="1955"/>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2</a:t>
              </a:r>
            </a:p>
          </p:txBody>
        </p:sp>
        <p:sp>
          <p:nvSpPr>
            <p:cNvPr id="54285" name="Oval 21"/>
            <p:cNvSpPr>
              <a:spLocks noChangeArrowheads="1"/>
            </p:cNvSpPr>
            <p:nvPr/>
          </p:nvSpPr>
          <p:spPr bwMode="auto">
            <a:xfrm>
              <a:off x="3866" y="2024"/>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420886" name="Line 22"/>
          <p:cNvSpPr>
            <a:spLocks noChangeShapeType="1"/>
          </p:cNvSpPr>
          <p:nvPr/>
        </p:nvSpPr>
        <p:spPr bwMode="auto">
          <a:xfrm flipV="1">
            <a:off x="4445000" y="2909888"/>
            <a:ext cx="0" cy="676275"/>
          </a:xfrm>
          <a:prstGeom prst="line">
            <a:avLst/>
          </a:prstGeom>
          <a:noFill/>
          <a:ln w="38100">
            <a:solidFill>
              <a:srgbClr val="800000"/>
            </a:solidFill>
            <a:round/>
            <a:headEnd/>
            <a:tailEnd type="triangle" w="lg" len="med"/>
          </a:ln>
        </p:spPr>
        <p:txBody>
          <a:bodyPr>
            <a:prstTxWarp prst="textNoShape">
              <a:avLst/>
            </a:prstTxWarp>
          </a:bodyPr>
          <a:lstStyle/>
          <a:p>
            <a:endParaRPr lang="en-US"/>
          </a:p>
        </p:txBody>
      </p:sp>
      <p:sp>
        <p:nvSpPr>
          <p:cNvPr id="54281" name="Text Box 23"/>
          <p:cNvSpPr txBox="1">
            <a:spLocks noChangeArrowheads="1"/>
          </p:cNvSpPr>
          <p:nvPr/>
        </p:nvSpPr>
        <p:spPr bwMode="auto">
          <a:xfrm>
            <a:off x="5969000" y="5127625"/>
            <a:ext cx="488950" cy="365125"/>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Y</a:t>
            </a:r>
            <a:r>
              <a:rPr lang="en-US" b="1" baseline="-25000">
                <a:ea typeface="Arial" charset="0"/>
                <a:cs typeface="Arial" charset="0"/>
              </a:rPr>
              <a:t>N</a:t>
            </a:r>
          </a:p>
        </p:txBody>
      </p:sp>
      <p:sp>
        <p:nvSpPr>
          <p:cNvPr id="54282"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20867">
                                            <p:txEl>
                                              <p:pRg st="0" end="0"/>
                                            </p:txEl>
                                          </p:spTgt>
                                        </p:tgtEl>
                                        <p:attrNameLst>
                                          <p:attrName>style.visibility</p:attrName>
                                        </p:attrNameLst>
                                      </p:cBhvr>
                                      <p:to>
                                        <p:strVal val="visible"/>
                                      </p:to>
                                    </p:set>
                                    <p:animEffect transition="in" filter="wipe(left)">
                                      <p:cBhvr>
                                        <p:cTn id="7" dur="500"/>
                                        <p:tgtEl>
                                          <p:spTgt spid="4208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20867">
                                            <p:txEl>
                                              <p:pRg st="1" end="1"/>
                                            </p:txEl>
                                          </p:spTgt>
                                        </p:tgtEl>
                                        <p:attrNameLst>
                                          <p:attrName>style.visibility</p:attrName>
                                        </p:attrNameLst>
                                      </p:cBhvr>
                                      <p:to>
                                        <p:strVal val="visible"/>
                                      </p:to>
                                    </p:set>
                                    <p:animEffect transition="in" filter="wipe(left)">
                                      <p:cBhvr>
                                        <p:cTn id="12" dur="500"/>
                                        <p:tgtEl>
                                          <p:spTgt spid="420867">
                                            <p:txEl>
                                              <p:pRg st="1" end="1"/>
                                            </p:txEl>
                                          </p:spTgt>
                                        </p:tgtEl>
                                      </p:cBhvr>
                                    </p:animEffect>
                                  </p:childTnLst>
                                </p:cTn>
                              </p:par>
                            </p:childTnLst>
                          </p:cTn>
                        </p:par>
                        <p:par>
                          <p:cTn id="13" fill="hold" nodeType="afterGroup">
                            <p:stCondLst>
                              <p:cond delay="500"/>
                            </p:stCondLst>
                            <p:childTnLst>
                              <p:par>
                                <p:cTn id="14" presetID="22" presetClass="entr" presetSubtype="4" fill="hold" grpId="0" nodeType="afterEffect">
                                  <p:stCondLst>
                                    <p:cond delay="0"/>
                                  </p:stCondLst>
                                  <p:childTnLst>
                                    <p:set>
                                      <p:cBhvr>
                                        <p:cTn id="15" dur="1" fill="hold">
                                          <p:stCondLst>
                                            <p:cond delay="0"/>
                                          </p:stCondLst>
                                        </p:cTn>
                                        <p:tgtEl>
                                          <p:spTgt spid="420886"/>
                                        </p:tgtEl>
                                        <p:attrNameLst>
                                          <p:attrName>style.visibility</p:attrName>
                                        </p:attrNameLst>
                                      </p:cBhvr>
                                      <p:to>
                                        <p:strVal val="visible"/>
                                      </p:to>
                                    </p:set>
                                    <p:animEffect transition="in" filter="wipe(down)">
                                      <p:cBhvr>
                                        <p:cTn id="16" dur="500"/>
                                        <p:tgtEl>
                                          <p:spTgt spid="420886"/>
                                        </p:tgtEl>
                                      </p:cBhvr>
                                    </p:animEffect>
                                  </p:childTnLst>
                                </p:cTn>
                              </p:par>
                            </p:childTnLst>
                          </p:cTn>
                        </p:par>
                        <p:par>
                          <p:cTn id="17" fill="hold" nodeType="afterGroup">
                            <p:stCondLst>
                              <p:cond delay="1000"/>
                            </p:stCondLst>
                            <p:childTnLst>
                              <p:par>
                                <p:cTn id="18" presetID="22" presetClass="entr" presetSubtype="8"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500"/>
                                        <p:tgtEl>
                                          <p:spTgt spid="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420881">
                                            <p:txEl>
                                              <p:pRg st="0" end="0"/>
                                            </p:txEl>
                                          </p:spTgt>
                                        </p:tgtEl>
                                        <p:attrNameLst>
                                          <p:attrName>style.visibility</p:attrName>
                                        </p:attrNameLst>
                                      </p:cBhvr>
                                      <p:to>
                                        <p:strVal val="visible"/>
                                      </p:to>
                                    </p:set>
                                    <p:animEffect transition="in" filter="wipe(left)">
                                      <p:cBhvr>
                                        <p:cTn id="25" dur="500"/>
                                        <p:tgtEl>
                                          <p:spTgt spid="420881">
                                            <p:txEl>
                                              <p:pRg st="0" end="0"/>
                                            </p:txEl>
                                          </p:spTgt>
                                        </p:tgtEl>
                                      </p:cBhvr>
                                    </p:animEffect>
                                  </p:childTnLst>
                                </p:cTn>
                              </p:par>
                            </p:childTnLst>
                          </p:cTn>
                        </p:par>
                        <p:par>
                          <p:cTn id="26" fill="hold" nodeType="afterGroup">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420881">
                                            <p:txEl>
                                              <p:pRg st="1" end="1"/>
                                            </p:txEl>
                                          </p:spTgt>
                                        </p:tgtEl>
                                        <p:attrNameLst>
                                          <p:attrName>style.visibility</p:attrName>
                                        </p:attrNameLst>
                                      </p:cBhvr>
                                      <p:to>
                                        <p:strVal val="visible"/>
                                      </p:to>
                                    </p:set>
                                    <p:animEffect transition="in" filter="fade">
                                      <p:cBhvr>
                                        <p:cTn id="29" dur="500"/>
                                        <p:tgtEl>
                                          <p:spTgt spid="42088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867" grpId="0" build="p"/>
      <p:bldP spid="420881" grpId="0" build="p" bldLvl="5"/>
      <p:bldP spid="42088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idx="4294967295"/>
          </p:nvPr>
        </p:nvSpPr>
        <p:spPr>
          <a:xfrm>
            <a:off x="0" y="269875"/>
            <a:ext cx="9144000" cy="649288"/>
          </a:xfrm>
        </p:spPr>
        <p:txBody>
          <a:bodyPr rtlCol="0">
            <a:normAutofit fontScale="90000"/>
          </a:bodyPr>
          <a:lstStyle/>
          <a:p>
            <a:pPr algn="ctr" eaLnBrk="1" fontAlgn="auto" hangingPunct="1">
              <a:spcAft>
                <a:spcPts val="0"/>
              </a:spcAft>
              <a:defRPr/>
            </a:pPr>
            <a:r>
              <a:rPr lang="en-US" sz="3700" dirty="0" smtClean="0"/>
              <a:t>Why the </a:t>
            </a:r>
            <a:r>
              <a:rPr lang="en-US" sz="3700" i="1" dirty="0" smtClean="0"/>
              <a:t>LRAS</a:t>
            </a:r>
            <a:r>
              <a:rPr lang="en-US" sz="3700" dirty="0" smtClean="0"/>
              <a:t> </a:t>
            </a:r>
            <a:r>
              <a:rPr lang="en-US" sz="1700" dirty="0" smtClean="0"/>
              <a:t> </a:t>
            </a:r>
            <a:r>
              <a:rPr lang="en-US" sz="3700" dirty="0" smtClean="0"/>
              <a:t>Curve Might Shift</a:t>
            </a:r>
          </a:p>
        </p:txBody>
      </p:sp>
      <p:sp>
        <p:nvSpPr>
          <p:cNvPr id="239619" name="Rectangle 3"/>
          <p:cNvSpPr>
            <a:spLocks noGrp="1" noChangeArrowheads="1"/>
          </p:cNvSpPr>
          <p:nvPr>
            <p:ph type="body" idx="4294967295"/>
          </p:nvPr>
        </p:nvSpPr>
        <p:spPr>
          <a:xfrm>
            <a:off x="339725" y="1328738"/>
            <a:ext cx="3417888" cy="4940300"/>
          </a:xfrm>
        </p:spPr>
        <p:txBody>
          <a:bodyPr/>
          <a:lstStyle/>
          <a:p>
            <a:pPr marL="0" indent="0" eaLnBrk="1" hangingPunct="1">
              <a:lnSpc>
                <a:spcPct val="110000"/>
              </a:lnSpc>
              <a:spcBef>
                <a:spcPct val="40000"/>
              </a:spcBef>
              <a:buFont typeface="Wingdings" charset="2"/>
              <a:buNone/>
            </a:pPr>
            <a:r>
              <a:rPr lang="en-US" sz="2600" smtClean="0">
                <a:latin typeface="Arial" charset="0"/>
              </a:rPr>
              <a:t>Any event that changes any of the determinants of </a:t>
            </a:r>
            <a:r>
              <a:rPr lang="en-US" sz="2600" b="1" i="1" smtClean="0">
                <a:latin typeface="Arial" charset="0"/>
              </a:rPr>
              <a:t>Y</a:t>
            </a:r>
            <a:r>
              <a:rPr lang="en-US" sz="2600" b="1" baseline="-25000" smtClean="0">
                <a:latin typeface="Arial" charset="0"/>
              </a:rPr>
              <a:t>N</a:t>
            </a:r>
            <a:r>
              <a:rPr lang="en-US" sz="2600" smtClean="0">
                <a:latin typeface="Arial" charset="0"/>
              </a:rPr>
              <a:t>  will shift </a:t>
            </a:r>
            <a:r>
              <a:rPr lang="en-US" sz="2600" i="1" smtClean="0">
                <a:latin typeface="Arial" charset="0"/>
              </a:rPr>
              <a:t>LRAS</a:t>
            </a:r>
            <a:r>
              <a:rPr lang="en-US" sz="2600" smtClean="0">
                <a:latin typeface="Arial" charset="0"/>
              </a:rPr>
              <a:t>. </a:t>
            </a:r>
          </a:p>
          <a:p>
            <a:pPr marL="0" indent="0" eaLnBrk="1" hangingPunct="1">
              <a:lnSpc>
                <a:spcPct val="110000"/>
              </a:lnSpc>
              <a:spcBef>
                <a:spcPct val="40000"/>
              </a:spcBef>
              <a:buFont typeface="Wingdings" charset="2"/>
              <a:buNone/>
            </a:pPr>
            <a:r>
              <a:rPr lang="en-US" sz="2600" smtClean="0">
                <a:latin typeface="Arial" charset="0"/>
              </a:rPr>
              <a:t>Example:  Immigration </a:t>
            </a:r>
            <a:br>
              <a:rPr lang="en-US" sz="2600" smtClean="0">
                <a:latin typeface="Arial" charset="0"/>
              </a:rPr>
            </a:br>
            <a:r>
              <a:rPr lang="en-US" sz="2600" smtClean="0">
                <a:latin typeface="Arial" charset="0"/>
              </a:rPr>
              <a:t>increases </a:t>
            </a:r>
            <a:r>
              <a:rPr lang="en-US" sz="2600" b="1" i="1" smtClean="0">
                <a:latin typeface="Arial" charset="0"/>
              </a:rPr>
              <a:t>L</a:t>
            </a:r>
            <a:r>
              <a:rPr lang="en-US" sz="2600" smtClean="0">
                <a:latin typeface="Arial" charset="0"/>
              </a:rPr>
              <a:t>, </a:t>
            </a:r>
            <a:br>
              <a:rPr lang="en-US" sz="2600" smtClean="0">
                <a:latin typeface="Arial" charset="0"/>
              </a:rPr>
            </a:br>
            <a:r>
              <a:rPr lang="en-US" sz="2600" smtClean="0">
                <a:latin typeface="Arial" charset="0"/>
              </a:rPr>
              <a:t>causing </a:t>
            </a:r>
            <a:r>
              <a:rPr lang="en-US" sz="2600" b="1" i="1" smtClean="0">
                <a:latin typeface="Arial" charset="0"/>
              </a:rPr>
              <a:t>Y</a:t>
            </a:r>
            <a:r>
              <a:rPr lang="en-US" sz="2600" b="1" baseline="-25000" smtClean="0">
                <a:latin typeface="Arial" charset="0"/>
              </a:rPr>
              <a:t>N</a:t>
            </a:r>
            <a:r>
              <a:rPr lang="en-US" sz="2600" smtClean="0">
                <a:latin typeface="Arial" charset="0"/>
              </a:rPr>
              <a:t>  to rise. </a:t>
            </a:r>
          </a:p>
        </p:txBody>
      </p:sp>
      <p:grpSp>
        <p:nvGrpSpPr>
          <p:cNvPr id="56323" name="Group 4"/>
          <p:cNvGrpSpPr>
            <a:grpSpLocks/>
          </p:cNvGrpSpPr>
          <p:nvPr/>
        </p:nvGrpSpPr>
        <p:grpSpPr bwMode="auto">
          <a:xfrm>
            <a:off x="4094163" y="1179513"/>
            <a:ext cx="4422775" cy="4106862"/>
            <a:chOff x="2579" y="785"/>
            <a:chExt cx="2786" cy="2420"/>
          </a:xfrm>
        </p:grpSpPr>
        <p:grpSp>
          <p:nvGrpSpPr>
            <p:cNvPr id="56337" name="Group 5"/>
            <p:cNvGrpSpPr>
              <a:grpSpLocks/>
            </p:cNvGrpSpPr>
            <p:nvPr/>
          </p:nvGrpSpPr>
          <p:grpSpPr bwMode="auto">
            <a:xfrm>
              <a:off x="2697" y="1037"/>
              <a:ext cx="2409" cy="2049"/>
              <a:chOff x="1098" y="1361"/>
              <a:chExt cx="2116" cy="2027"/>
            </a:xfrm>
          </p:grpSpPr>
          <p:sp>
            <p:nvSpPr>
              <p:cNvPr id="56340"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56341"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56338" name="Text Box 8"/>
            <p:cNvSpPr txBox="1">
              <a:spLocks noChangeArrowheads="1"/>
            </p:cNvSpPr>
            <p:nvPr/>
          </p:nvSpPr>
          <p:spPr bwMode="auto">
            <a:xfrm>
              <a:off x="2579" y="785"/>
              <a:ext cx="267"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P</a:t>
              </a:r>
            </a:p>
          </p:txBody>
        </p:sp>
        <p:sp>
          <p:nvSpPr>
            <p:cNvPr id="56339" name="Text Box 9"/>
            <p:cNvSpPr txBox="1">
              <a:spLocks noChangeArrowheads="1"/>
            </p:cNvSpPr>
            <p:nvPr/>
          </p:nvSpPr>
          <p:spPr bwMode="auto">
            <a:xfrm>
              <a:off x="5075" y="2936"/>
              <a:ext cx="29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Y</a:t>
              </a:r>
            </a:p>
          </p:txBody>
        </p:sp>
      </p:grpSp>
      <p:grpSp>
        <p:nvGrpSpPr>
          <p:cNvPr id="56324" name="Group 10"/>
          <p:cNvGrpSpPr>
            <a:grpSpLocks/>
          </p:cNvGrpSpPr>
          <p:nvPr/>
        </p:nvGrpSpPr>
        <p:grpSpPr bwMode="auto">
          <a:xfrm>
            <a:off x="5613400" y="1235075"/>
            <a:ext cx="1177925" cy="3844925"/>
            <a:chOff x="3536" y="778"/>
            <a:chExt cx="742" cy="2422"/>
          </a:xfrm>
        </p:grpSpPr>
        <p:sp>
          <p:nvSpPr>
            <p:cNvPr id="56335" name="Line 11"/>
            <p:cNvSpPr>
              <a:spLocks noChangeShapeType="1"/>
            </p:cNvSpPr>
            <p:nvPr/>
          </p:nvSpPr>
          <p:spPr bwMode="auto">
            <a:xfrm rot="16200000" flipH="1">
              <a:off x="2824" y="2115"/>
              <a:ext cx="2167" cy="3"/>
            </a:xfrm>
            <a:prstGeom prst="line">
              <a:avLst/>
            </a:prstGeom>
            <a:noFill/>
            <a:ln w="38100">
              <a:solidFill>
                <a:srgbClr val="DE8400"/>
              </a:solidFill>
              <a:round/>
              <a:headEnd/>
              <a:tailEnd/>
            </a:ln>
          </p:spPr>
          <p:txBody>
            <a:bodyPr>
              <a:prstTxWarp prst="textNoShape">
                <a:avLst/>
              </a:prstTxWarp>
            </a:bodyPr>
            <a:lstStyle/>
            <a:p>
              <a:endParaRPr lang="en-US"/>
            </a:p>
          </p:txBody>
        </p:sp>
        <p:sp>
          <p:nvSpPr>
            <p:cNvPr id="56336" name="Text Box 12"/>
            <p:cNvSpPr txBox="1">
              <a:spLocks noChangeArrowheads="1"/>
            </p:cNvSpPr>
            <p:nvPr/>
          </p:nvSpPr>
          <p:spPr bwMode="auto">
            <a:xfrm>
              <a:off x="3536" y="778"/>
              <a:ext cx="742"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LRAS</a:t>
              </a:r>
              <a:r>
                <a:rPr lang="en-US" baseline="-25000">
                  <a:ea typeface="Arial" charset="0"/>
                  <a:cs typeface="Arial" charset="0"/>
                </a:rPr>
                <a:t>1</a:t>
              </a:r>
            </a:p>
          </p:txBody>
        </p:sp>
      </p:grpSp>
      <p:sp>
        <p:nvSpPr>
          <p:cNvPr id="56325" name="Text Box 23"/>
          <p:cNvSpPr txBox="1">
            <a:spLocks noChangeArrowheads="1"/>
          </p:cNvSpPr>
          <p:nvPr/>
        </p:nvSpPr>
        <p:spPr bwMode="auto">
          <a:xfrm>
            <a:off x="5969000" y="5127625"/>
            <a:ext cx="488950" cy="365125"/>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Y</a:t>
            </a:r>
            <a:r>
              <a:rPr lang="en-US" b="1" baseline="-25000">
                <a:ea typeface="Arial" charset="0"/>
                <a:cs typeface="Arial" charset="0"/>
              </a:rPr>
              <a:t>N</a:t>
            </a:r>
          </a:p>
        </p:txBody>
      </p:sp>
      <p:grpSp>
        <p:nvGrpSpPr>
          <p:cNvPr id="5" name="Group 36"/>
          <p:cNvGrpSpPr>
            <a:grpSpLocks/>
          </p:cNvGrpSpPr>
          <p:nvPr/>
        </p:nvGrpSpPr>
        <p:grpSpPr bwMode="auto">
          <a:xfrm>
            <a:off x="6280150" y="2684463"/>
            <a:ext cx="914400" cy="2587625"/>
            <a:chOff x="3956" y="1691"/>
            <a:chExt cx="576" cy="1630"/>
          </a:xfrm>
        </p:grpSpPr>
        <p:sp>
          <p:nvSpPr>
            <p:cNvPr id="56333" name="Line 34"/>
            <p:cNvSpPr>
              <a:spLocks noChangeShapeType="1"/>
            </p:cNvSpPr>
            <p:nvPr/>
          </p:nvSpPr>
          <p:spPr bwMode="auto">
            <a:xfrm>
              <a:off x="4039" y="3321"/>
              <a:ext cx="419" cy="0"/>
            </a:xfrm>
            <a:prstGeom prst="line">
              <a:avLst/>
            </a:prstGeom>
            <a:noFill/>
            <a:ln w="38100">
              <a:solidFill>
                <a:srgbClr val="008000"/>
              </a:solidFill>
              <a:round/>
              <a:headEnd/>
              <a:tailEnd type="triangle" w="lg" len="med"/>
            </a:ln>
          </p:spPr>
          <p:txBody>
            <a:bodyPr>
              <a:prstTxWarp prst="textNoShape">
                <a:avLst/>
              </a:prstTxWarp>
            </a:bodyPr>
            <a:lstStyle/>
            <a:p>
              <a:endParaRPr lang="en-US"/>
            </a:p>
          </p:txBody>
        </p:sp>
        <p:sp>
          <p:nvSpPr>
            <p:cNvPr id="56334" name="Line 35"/>
            <p:cNvSpPr>
              <a:spLocks noChangeShapeType="1"/>
            </p:cNvSpPr>
            <p:nvPr/>
          </p:nvSpPr>
          <p:spPr bwMode="auto">
            <a:xfrm>
              <a:off x="3956" y="1691"/>
              <a:ext cx="576" cy="0"/>
            </a:xfrm>
            <a:prstGeom prst="line">
              <a:avLst/>
            </a:prstGeom>
            <a:noFill/>
            <a:ln w="44450">
              <a:solidFill>
                <a:srgbClr val="008000"/>
              </a:solidFill>
              <a:round/>
              <a:headEnd/>
              <a:tailEnd type="triangle" w="lg" len="med"/>
            </a:ln>
          </p:spPr>
          <p:txBody>
            <a:bodyPr>
              <a:prstTxWarp prst="textNoShape">
                <a:avLst/>
              </a:prstTxWarp>
            </a:bodyPr>
            <a:lstStyle/>
            <a:p>
              <a:endParaRPr lang="en-US"/>
            </a:p>
          </p:txBody>
        </p:sp>
      </p:grpSp>
      <p:grpSp>
        <p:nvGrpSpPr>
          <p:cNvPr id="6" name="Group 38"/>
          <p:cNvGrpSpPr>
            <a:grpSpLocks/>
          </p:cNvGrpSpPr>
          <p:nvPr/>
        </p:nvGrpSpPr>
        <p:grpSpPr bwMode="auto">
          <a:xfrm>
            <a:off x="6677025" y="1243013"/>
            <a:ext cx="1177925" cy="4257675"/>
            <a:chOff x="4206" y="783"/>
            <a:chExt cx="742" cy="2682"/>
          </a:xfrm>
        </p:grpSpPr>
        <p:sp>
          <p:nvSpPr>
            <p:cNvPr id="56329" name="Line 25"/>
            <p:cNvSpPr>
              <a:spLocks noChangeShapeType="1"/>
            </p:cNvSpPr>
            <p:nvPr/>
          </p:nvSpPr>
          <p:spPr bwMode="auto">
            <a:xfrm rot="16200000" flipH="1">
              <a:off x="3494" y="2120"/>
              <a:ext cx="2167" cy="3"/>
            </a:xfrm>
            <a:prstGeom prst="line">
              <a:avLst/>
            </a:prstGeom>
            <a:noFill/>
            <a:ln w="38100">
              <a:solidFill>
                <a:srgbClr val="CC0000"/>
              </a:solidFill>
              <a:round/>
              <a:headEnd/>
              <a:tailEnd/>
            </a:ln>
          </p:spPr>
          <p:txBody>
            <a:bodyPr>
              <a:prstTxWarp prst="textNoShape">
                <a:avLst/>
              </a:prstTxWarp>
            </a:bodyPr>
            <a:lstStyle/>
            <a:p>
              <a:endParaRPr lang="en-US"/>
            </a:p>
          </p:txBody>
        </p:sp>
        <p:sp>
          <p:nvSpPr>
            <p:cNvPr id="56330" name="Text Box 26"/>
            <p:cNvSpPr txBox="1">
              <a:spLocks noChangeArrowheads="1"/>
            </p:cNvSpPr>
            <p:nvPr/>
          </p:nvSpPr>
          <p:spPr bwMode="auto">
            <a:xfrm>
              <a:off x="4206" y="783"/>
              <a:ext cx="742"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LRAS</a:t>
              </a:r>
              <a:r>
                <a:rPr lang="en-US" baseline="-25000">
                  <a:ea typeface="Arial" charset="0"/>
                  <a:cs typeface="Arial" charset="0"/>
                </a:rPr>
                <a:t>2</a:t>
              </a:r>
            </a:p>
          </p:txBody>
        </p:sp>
        <p:sp>
          <p:nvSpPr>
            <p:cNvPr id="56331" name="Text Box 27"/>
            <p:cNvSpPr txBox="1">
              <a:spLocks noChangeArrowheads="1"/>
            </p:cNvSpPr>
            <p:nvPr/>
          </p:nvSpPr>
          <p:spPr bwMode="auto">
            <a:xfrm>
              <a:off x="4416" y="3235"/>
              <a:ext cx="322"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Y</a:t>
              </a:r>
              <a:r>
                <a:rPr lang="en-US" b="1" baseline="-25000">
                  <a:ea typeface="Arial" charset="0"/>
                  <a:cs typeface="Arial" charset="0"/>
                </a:rPr>
                <a:t>N</a:t>
              </a:r>
            </a:p>
          </p:txBody>
        </p:sp>
        <p:sp>
          <p:nvSpPr>
            <p:cNvPr id="56332" name="Text Box 37"/>
            <p:cNvSpPr txBox="1">
              <a:spLocks noChangeArrowheads="1"/>
            </p:cNvSpPr>
            <p:nvPr/>
          </p:nvSpPr>
          <p:spPr bwMode="auto">
            <a:xfrm>
              <a:off x="4555" y="3228"/>
              <a:ext cx="165"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latin typeface="Courier New" charset="0"/>
                  <a:ea typeface="Arial" charset="0"/>
                  <a:cs typeface="Arial" charset="0"/>
                </a:rPr>
                <a:t>’</a:t>
              </a:r>
              <a:endParaRPr lang="en-US" b="1" baseline="-25000">
                <a:latin typeface="Courier New" charset="0"/>
                <a:ea typeface="Arial" charset="0"/>
                <a:cs typeface="Arial" charset="0"/>
              </a:endParaRPr>
            </a:p>
          </p:txBody>
        </p:sp>
      </p:grpSp>
      <p:sp>
        <p:nvSpPr>
          <p:cNvPr id="5632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9619">
                                            <p:txEl>
                                              <p:pRg st="0" end="0"/>
                                            </p:txEl>
                                          </p:spTgt>
                                        </p:tgtEl>
                                        <p:attrNameLst>
                                          <p:attrName>style.visibility</p:attrName>
                                        </p:attrNameLst>
                                      </p:cBhvr>
                                      <p:to>
                                        <p:strVal val="visible"/>
                                      </p:to>
                                    </p:set>
                                    <p:animEffect transition="in" filter="wipe(left)">
                                      <p:cBhvr>
                                        <p:cTn id="7" dur="500"/>
                                        <p:tgtEl>
                                          <p:spTgt spid="2396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9619">
                                            <p:txEl>
                                              <p:pRg st="1" end="1"/>
                                            </p:txEl>
                                          </p:spTgt>
                                        </p:tgtEl>
                                        <p:attrNameLst>
                                          <p:attrName>style.visibility</p:attrName>
                                        </p:attrNameLst>
                                      </p:cBhvr>
                                      <p:to>
                                        <p:strVal val="visible"/>
                                      </p:to>
                                    </p:set>
                                    <p:animEffect transition="in" filter="wipe(left)">
                                      <p:cBhvr>
                                        <p:cTn id="12" dur="500"/>
                                        <p:tgtEl>
                                          <p:spTgt spid="2396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par>
                          <p:cTn id="18" fill="hold" nodeType="afterGroup">
                            <p:stCondLst>
                              <p:cond delay="500"/>
                            </p:stCondLst>
                            <p:childTnLst>
                              <p:par>
                                <p:cTn id="19" presetID="22" presetClass="entr" presetSubtype="1"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1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idx="4294967295"/>
          </p:nvPr>
        </p:nvSpPr>
        <p:spPr>
          <a:xfrm>
            <a:off x="0" y="252413"/>
            <a:ext cx="9144000" cy="681037"/>
          </a:xfrm>
        </p:spPr>
        <p:txBody>
          <a:bodyPr/>
          <a:lstStyle/>
          <a:p>
            <a:pPr algn="ctr" eaLnBrk="1" hangingPunct="1"/>
            <a:r>
              <a:rPr lang="en-US" smtClean="0">
                <a:latin typeface="Tahoma" charset="0"/>
                <a:ea typeface="Tahoma" charset="0"/>
                <a:cs typeface="Tahoma" charset="0"/>
              </a:rPr>
              <a:t>Why the </a:t>
            </a:r>
            <a:r>
              <a:rPr lang="en-US" i="1" smtClean="0">
                <a:latin typeface="Tahoma" charset="0"/>
                <a:ea typeface="Tahoma" charset="0"/>
                <a:cs typeface="Tahoma" charset="0"/>
              </a:rPr>
              <a:t>LRAS</a:t>
            </a:r>
            <a:r>
              <a:rPr lang="en-US" smtClean="0">
                <a:latin typeface="Tahoma" charset="0"/>
                <a:ea typeface="Tahoma" charset="0"/>
                <a:cs typeface="Tahoma" charset="0"/>
              </a:rPr>
              <a:t> </a:t>
            </a:r>
            <a:r>
              <a:rPr lang="en-US" sz="1500" smtClean="0">
                <a:latin typeface="Tahoma" charset="0"/>
                <a:ea typeface="Tahoma" charset="0"/>
                <a:cs typeface="Tahoma" charset="0"/>
              </a:rPr>
              <a:t> </a:t>
            </a:r>
            <a:r>
              <a:rPr lang="en-US" smtClean="0">
                <a:latin typeface="Tahoma" charset="0"/>
                <a:ea typeface="Tahoma" charset="0"/>
                <a:cs typeface="Tahoma" charset="0"/>
              </a:rPr>
              <a:t>Curve Might Shift</a:t>
            </a:r>
          </a:p>
        </p:txBody>
      </p:sp>
      <p:sp>
        <p:nvSpPr>
          <p:cNvPr id="33797" name="Rectangle 3"/>
          <p:cNvSpPr>
            <a:spLocks noGrp="1" noChangeArrowheads="1"/>
          </p:cNvSpPr>
          <p:nvPr>
            <p:ph type="body" idx="4294967295"/>
          </p:nvPr>
        </p:nvSpPr>
        <p:spPr/>
        <p:txBody>
          <a:bodyPr/>
          <a:lstStyle/>
          <a:p>
            <a:pPr eaLnBrk="1" hangingPunct="1"/>
            <a:r>
              <a:rPr lang="en-US" smtClean="0">
                <a:latin typeface="Arial" charset="0"/>
              </a:rPr>
              <a:t>Changes in </a:t>
            </a:r>
            <a:r>
              <a:rPr lang="en-US" b="1" i="1" smtClean="0">
                <a:latin typeface="Arial" charset="0"/>
              </a:rPr>
              <a:t>L</a:t>
            </a:r>
            <a:r>
              <a:rPr lang="en-US" smtClean="0">
                <a:latin typeface="Arial" charset="0"/>
              </a:rPr>
              <a:t> or natural rate of unemployment</a:t>
            </a:r>
          </a:p>
          <a:p>
            <a:pPr lvl="1" eaLnBrk="1" hangingPunct="1"/>
            <a:r>
              <a:rPr lang="en-US" smtClean="0">
                <a:latin typeface="Arial" charset="0"/>
              </a:rPr>
              <a:t>Immigration </a:t>
            </a:r>
          </a:p>
          <a:p>
            <a:pPr lvl="1" eaLnBrk="1" hangingPunct="1"/>
            <a:r>
              <a:rPr lang="en-US" smtClean="0">
                <a:latin typeface="Arial" charset="0"/>
              </a:rPr>
              <a:t>Govt policies reduce natural u-rate </a:t>
            </a:r>
          </a:p>
          <a:p>
            <a:pPr eaLnBrk="1" hangingPunct="1"/>
            <a:r>
              <a:rPr lang="en-US" smtClean="0">
                <a:latin typeface="Arial" charset="0"/>
              </a:rPr>
              <a:t>Changes in </a:t>
            </a:r>
            <a:r>
              <a:rPr lang="en-US" b="1" i="1" smtClean="0">
                <a:latin typeface="Arial" charset="0"/>
              </a:rPr>
              <a:t>K</a:t>
            </a:r>
            <a:r>
              <a:rPr lang="en-US" smtClean="0">
                <a:latin typeface="Arial" charset="0"/>
              </a:rPr>
              <a:t> or </a:t>
            </a:r>
            <a:r>
              <a:rPr lang="en-US" b="1" i="1" smtClean="0">
                <a:latin typeface="Arial" charset="0"/>
              </a:rPr>
              <a:t>H</a:t>
            </a:r>
          </a:p>
          <a:p>
            <a:pPr lvl="1" eaLnBrk="1" hangingPunct="1"/>
            <a:r>
              <a:rPr lang="en-US" smtClean="0">
                <a:latin typeface="Arial" charset="0"/>
              </a:rPr>
              <a:t>Investment in factories, equipment</a:t>
            </a:r>
          </a:p>
          <a:p>
            <a:pPr lvl="1" eaLnBrk="1" hangingPunct="1"/>
            <a:r>
              <a:rPr lang="en-US" smtClean="0">
                <a:latin typeface="Arial" charset="0"/>
              </a:rPr>
              <a:t>More people get university degrees</a:t>
            </a:r>
          </a:p>
          <a:p>
            <a:pPr lvl="1" eaLnBrk="1" hangingPunct="1"/>
            <a:r>
              <a:rPr lang="en-US" smtClean="0">
                <a:latin typeface="Arial" charset="0"/>
              </a:rPr>
              <a:t>Factories destroyed by a hurricane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797">
                                            <p:txEl>
                                              <p:pRg st="0" end="0"/>
                                            </p:txEl>
                                          </p:spTgt>
                                        </p:tgtEl>
                                        <p:attrNameLst>
                                          <p:attrName>style.visibility</p:attrName>
                                        </p:attrNameLst>
                                      </p:cBhvr>
                                      <p:to>
                                        <p:strVal val="visible"/>
                                      </p:to>
                                    </p:set>
                                    <p:animEffect transition="in" filter="wipe(left)">
                                      <p:cBhvr>
                                        <p:cTn id="7" dur="500"/>
                                        <p:tgtEl>
                                          <p:spTgt spid="3379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797">
                                            <p:txEl>
                                              <p:pRg st="1" end="1"/>
                                            </p:txEl>
                                          </p:spTgt>
                                        </p:tgtEl>
                                        <p:attrNameLst>
                                          <p:attrName>style.visibility</p:attrName>
                                        </p:attrNameLst>
                                      </p:cBhvr>
                                      <p:to>
                                        <p:strVal val="visible"/>
                                      </p:to>
                                    </p:set>
                                    <p:animEffect transition="in" filter="wipe(left)">
                                      <p:cBhvr>
                                        <p:cTn id="12" dur="500"/>
                                        <p:tgtEl>
                                          <p:spTgt spid="3379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797">
                                            <p:txEl>
                                              <p:pRg st="2" end="2"/>
                                            </p:txEl>
                                          </p:spTgt>
                                        </p:tgtEl>
                                        <p:attrNameLst>
                                          <p:attrName>style.visibility</p:attrName>
                                        </p:attrNameLst>
                                      </p:cBhvr>
                                      <p:to>
                                        <p:strVal val="visible"/>
                                      </p:to>
                                    </p:set>
                                    <p:animEffect transition="in" filter="wipe(left)">
                                      <p:cBhvr>
                                        <p:cTn id="17" dur="500"/>
                                        <p:tgtEl>
                                          <p:spTgt spid="3379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3797">
                                            <p:txEl>
                                              <p:pRg st="3" end="3"/>
                                            </p:txEl>
                                          </p:spTgt>
                                        </p:tgtEl>
                                        <p:attrNameLst>
                                          <p:attrName>style.visibility</p:attrName>
                                        </p:attrNameLst>
                                      </p:cBhvr>
                                      <p:to>
                                        <p:strVal val="visible"/>
                                      </p:to>
                                    </p:set>
                                    <p:animEffect transition="in" filter="wipe(left)">
                                      <p:cBhvr>
                                        <p:cTn id="22" dur="500"/>
                                        <p:tgtEl>
                                          <p:spTgt spid="3379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3797">
                                            <p:txEl>
                                              <p:pRg st="4" end="4"/>
                                            </p:txEl>
                                          </p:spTgt>
                                        </p:tgtEl>
                                        <p:attrNameLst>
                                          <p:attrName>style.visibility</p:attrName>
                                        </p:attrNameLst>
                                      </p:cBhvr>
                                      <p:to>
                                        <p:strVal val="visible"/>
                                      </p:to>
                                    </p:set>
                                    <p:animEffect transition="in" filter="wipe(left)">
                                      <p:cBhvr>
                                        <p:cTn id="27" dur="500"/>
                                        <p:tgtEl>
                                          <p:spTgt spid="3379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3797">
                                            <p:txEl>
                                              <p:pRg st="5" end="5"/>
                                            </p:txEl>
                                          </p:spTgt>
                                        </p:tgtEl>
                                        <p:attrNameLst>
                                          <p:attrName>style.visibility</p:attrName>
                                        </p:attrNameLst>
                                      </p:cBhvr>
                                      <p:to>
                                        <p:strVal val="visible"/>
                                      </p:to>
                                    </p:set>
                                    <p:animEffect transition="in" filter="wipe(left)">
                                      <p:cBhvr>
                                        <p:cTn id="32" dur="500"/>
                                        <p:tgtEl>
                                          <p:spTgt spid="3379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3797">
                                            <p:txEl>
                                              <p:pRg st="6" end="6"/>
                                            </p:txEl>
                                          </p:spTgt>
                                        </p:tgtEl>
                                        <p:attrNameLst>
                                          <p:attrName>style.visibility</p:attrName>
                                        </p:attrNameLst>
                                      </p:cBhvr>
                                      <p:to>
                                        <p:strVal val="visible"/>
                                      </p:to>
                                    </p:set>
                                    <p:animEffect transition="in" filter="wipe(left)">
                                      <p:cBhvr>
                                        <p:cTn id="37" dur="500"/>
                                        <p:tgtEl>
                                          <p:spTgt spid="3379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build="p" bldLvl="4"/>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idx="4294967295"/>
          </p:nvPr>
        </p:nvSpPr>
        <p:spPr>
          <a:xfrm>
            <a:off x="0" y="252413"/>
            <a:ext cx="9144000" cy="681037"/>
          </a:xfrm>
        </p:spPr>
        <p:txBody>
          <a:bodyPr/>
          <a:lstStyle/>
          <a:p>
            <a:pPr algn="ctr" eaLnBrk="1" hangingPunct="1"/>
            <a:r>
              <a:rPr lang="en-US" smtClean="0">
                <a:latin typeface="Tahoma" charset="0"/>
                <a:ea typeface="Tahoma" charset="0"/>
                <a:cs typeface="Tahoma" charset="0"/>
              </a:rPr>
              <a:t>Why the </a:t>
            </a:r>
            <a:r>
              <a:rPr lang="en-US" i="1" smtClean="0">
                <a:latin typeface="Tahoma" charset="0"/>
                <a:ea typeface="Tahoma" charset="0"/>
                <a:cs typeface="Tahoma" charset="0"/>
              </a:rPr>
              <a:t>LRAS</a:t>
            </a:r>
            <a:r>
              <a:rPr lang="en-US" smtClean="0">
                <a:latin typeface="Tahoma" charset="0"/>
                <a:ea typeface="Tahoma" charset="0"/>
                <a:cs typeface="Tahoma" charset="0"/>
              </a:rPr>
              <a:t> </a:t>
            </a:r>
            <a:r>
              <a:rPr lang="en-US" sz="1500" smtClean="0">
                <a:latin typeface="Tahoma" charset="0"/>
                <a:ea typeface="Tahoma" charset="0"/>
                <a:cs typeface="Tahoma" charset="0"/>
              </a:rPr>
              <a:t> </a:t>
            </a:r>
            <a:r>
              <a:rPr lang="en-US" smtClean="0">
                <a:latin typeface="Tahoma" charset="0"/>
                <a:ea typeface="Tahoma" charset="0"/>
                <a:cs typeface="Tahoma" charset="0"/>
              </a:rPr>
              <a:t>Curve Might Shift</a:t>
            </a:r>
          </a:p>
        </p:txBody>
      </p:sp>
      <p:sp>
        <p:nvSpPr>
          <p:cNvPr id="34821" name="Rectangle 3"/>
          <p:cNvSpPr>
            <a:spLocks noGrp="1" noChangeArrowheads="1"/>
          </p:cNvSpPr>
          <p:nvPr>
            <p:ph type="body" idx="4294967295"/>
          </p:nvPr>
        </p:nvSpPr>
        <p:spPr/>
        <p:txBody>
          <a:bodyPr/>
          <a:lstStyle/>
          <a:p>
            <a:pPr eaLnBrk="1" hangingPunct="1"/>
            <a:r>
              <a:rPr lang="en-US" smtClean="0">
                <a:latin typeface="Arial" charset="0"/>
              </a:rPr>
              <a:t>Changes in natural resources</a:t>
            </a:r>
          </a:p>
          <a:p>
            <a:pPr lvl="1" eaLnBrk="1" hangingPunct="1"/>
            <a:r>
              <a:rPr lang="en-US" smtClean="0">
                <a:latin typeface="Arial" charset="0"/>
              </a:rPr>
              <a:t>Discovery of new mineral deposits</a:t>
            </a:r>
          </a:p>
          <a:p>
            <a:pPr lvl="1" eaLnBrk="1" hangingPunct="1"/>
            <a:r>
              <a:rPr lang="en-US" smtClean="0">
                <a:latin typeface="Arial" charset="0"/>
              </a:rPr>
              <a:t>Reduction in supply of imported oil</a:t>
            </a:r>
          </a:p>
          <a:p>
            <a:pPr lvl="1" eaLnBrk="1" hangingPunct="1"/>
            <a:r>
              <a:rPr lang="en-US" smtClean="0">
                <a:latin typeface="Arial" charset="0"/>
              </a:rPr>
              <a:t>Changing weather patterns that affect agricultural production</a:t>
            </a:r>
          </a:p>
          <a:p>
            <a:pPr eaLnBrk="1" hangingPunct="1"/>
            <a:r>
              <a:rPr lang="en-US" smtClean="0">
                <a:latin typeface="Arial" charset="0"/>
              </a:rPr>
              <a:t>Changes in technology</a:t>
            </a:r>
          </a:p>
          <a:p>
            <a:pPr lvl="1" eaLnBrk="1" hangingPunct="1"/>
            <a:r>
              <a:rPr lang="en-US" smtClean="0">
                <a:latin typeface="Arial" charset="0"/>
              </a:rPr>
              <a:t>Productivity improvements from technological progress </a:t>
            </a:r>
          </a:p>
          <a:p>
            <a:pPr lvl="1" eaLnBrk="1" hangingPunct="1"/>
            <a:endParaRPr lang="en-US" smtClean="0">
              <a:latin typeface="Arial"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21">
                                            <p:txEl>
                                              <p:pRg st="0" end="0"/>
                                            </p:txEl>
                                          </p:spTgt>
                                        </p:tgtEl>
                                        <p:attrNameLst>
                                          <p:attrName>style.visibility</p:attrName>
                                        </p:attrNameLst>
                                      </p:cBhvr>
                                      <p:to>
                                        <p:strVal val="visible"/>
                                      </p:to>
                                    </p:set>
                                    <p:animEffect transition="in" filter="wipe(left)">
                                      <p:cBhvr>
                                        <p:cTn id="7" dur="500"/>
                                        <p:tgtEl>
                                          <p:spTgt spid="348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821">
                                            <p:txEl>
                                              <p:pRg st="1" end="1"/>
                                            </p:txEl>
                                          </p:spTgt>
                                        </p:tgtEl>
                                        <p:attrNameLst>
                                          <p:attrName>style.visibility</p:attrName>
                                        </p:attrNameLst>
                                      </p:cBhvr>
                                      <p:to>
                                        <p:strVal val="visible"/>
                                      </p:to>
                                    </p:set>
                                    <p:animEffect transition="in" filter="wipe(left)">
                                      <p:cBhvr>
                                        <p:cTn id="12" dur="500"/>
                                        <p:tgtEl>
                                          <p:spTgt spid="3482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4821">
                                            <p:txEl>
                                              <p:pRg st="2" end="2"/>
                                            </p:txEl>
                                          </p:spTgt>
                                        </p:tgtEl>
                                        <p:attrNameLst>
                                          <p:attrName>style.visibility</p:attrName>
                                        </p:attrNameLst>
                                      </p:cBhvr>
                                      <p:to>
                                        <p:strVal val="visible"/>
                                      </p:to>
                                    </p:set>
                                    <p:animEffect transition="in" filter="wipe(left)">
                                      <p:cBhvr>
                                        <p:cTn id="17" dur="500"/>
                                        <p:tgtEl>
                                          <p:spTgt spid="3482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4821">
                                            <p:txEl>
                                              <p:pRg st="3" end="3"/>
                                            </p:txEl>
                                          </p:spTgt>
                                        </p:tgtEl>
                                        <p:attrNameLst>
                                          <p:attrName>style.visibility</p:attrName>
                                        </p:attrNameLst>
                                      </p:cBhvr>
                                      <p:to>
                                        <p:strVal val="visible"/>
                                      </p:to>
                                    </p:set>
                                    <p:animEffect transition="in" filter="wipe(left)">
                                      <p:cBhvr>
                                        <p:cTn id="22" dur="500"/>
                                        <p:tgtEl>
                                          <p:spTgt spid="3482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4821">
                                            <p:txEl>
                                              <p:pRg st="4" end="4"/>
                                            </p:txEl>
                                          </p:spTgt>
                                        </p:tgtEl>
                                        <p:attrNameLst>
                                          <p:attrName>style.visibility</p:attrName>
                                        </p:attrNameLst>
                                      </p:cBhvr>
                                      <p:to>
                                        <p:strVal val="visible"/>
                                      </p:to>
                                    </p:set>
                                    <p:animEffect transition="in" filter="wipe(left)">
                                      <p:cBhvr>
                                        <p:cTn id="27" dur="500"/>
                                        <p:tgtEl>
                                          <p:spTgt spid="3482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4821">
                                            <p:txEl>
                                              <p:pRg st="5" end="5"/>
                                            </p:txEl>
                                          </p:spTgt>
                                        </p:tgtEl>
                                        <p:attrNameLst>
                                          <p:attrName>style.visibility</p:attrName>
                                        </p:attrNameLst>
                                      </p:cBhvr>
                                      <p:to>
                                        <p:strVal val="visible"/>
                                      </p:to>
                                    </p:set>
                                    <p:animEffect transition="in" filter="wipe(left)">
                                      <p:cBhvr>
                                        <p:cTn id="32" dur="500"/>
                                        <p:tgtEl>
                                          <p:spTgt spid="3482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build="p" bldLvl="4"/>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465" name="Group 21"/>
          <p:cNvGrpSpPr>
            <a:grpSpLocks/>
          </p:cNvGrpSpPr>
          <p:nvPr/>
        </p:nvGrpSpPr>
        <p:grpSpPr bwMode="auto">
          <a:xfrm>
            <a:off x="4527550" y="1763713"/>
            <a:ext cx="1522413" cy="3711575"/>
            <a:chOff x="2852" y="859"/>
            <a:chExt cx="959" cy="2338"/>
          </a:xfrm>
        </p:grpSpPr>
        <p:sp>
          <p:nvSpPr>
            <p:cNvPr id="62511" name="Line 22"/>
            <p:cNvSpPr>
              <a:spLocks noChangeShapeType="1"/>
            </p:cNvSpPr>
            <p:nvPr/>
          </p:nvSpPr>
          <p:spPr bwMode="auto">
            <a:xfrm rot="16200000" flipH="1">
              <a:off x="2231" y="2147"/>
              <a:ext cx="2090" cy="10"/>
            </a:xfrm>
            <a:prstGeom prst="line">
              <a:avLst/>
            </a:prstGeom>
            <a:noFill/>
            <a:ln w="38100">
              <a:solidFill>
                <a:srgbClr val="003399"/>
              </a:solidFill>
              <a:round/>
              <a:headEnd/>
              <a:tailEnd/>
            </a:ln>
          </p:spPr>
          <p:txBody>
            <a:bodyPr>
              <a:prstTxWarp prst="textNoShape">
                <a:avLst/>
              </a:prstTxWarp>
            </a:bodyPr>
            <a:lstStyle/>
            <a:p>
              <a:endParaRPr lang="en-US"/>
            </a:p>
          </p:txBody>
        </p:sp>
        <p:sp>
          <p:nvSpPr>
            <p:cNvPr id="62512" name="Text Box 23"/>
            <p:cNvSpPr txBox="1">
              <a:spLocks noChangeArrowheads="1"/>
            </p:cNvSpPr>
            <p:nvPr/>
          </p:nvSpPr>
          <p:spPr bwMode="auto">
            <a:xfrm>
              <a:off x="2852" y="859"/>
              <a:ext cx="959"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LRAS</a:t>
              </a:r>
              <a:r>
                <a:rPr lang="en-US" baseline="-25000">
                  <a:ea typeface="Arial" charset="0"/>
                  <a:cs typeface="Arial" charset="0"/>
                </a:rPr>
                <a:t>1990</a:t>
              </a:r>
            </a:p>
          </p:txBody>
        </p:sp>
      </p:grpSp>
      <p:sp>
        <p:nvSpPr>
          <p:cNvPr id="35845" name="Rectangle 2"/>
          <p:cNvSpPr>
            <a:spLocks noGrp="1" noChangeArrowheads="1"/>
          </p:cNvSpPr>
          <p:nvPr>
            <p:ph type="title" idx="4294967295"/>
          </p:nvPr>
        </p:nvSpPr>
        <p:spPr>
          <a:xfrm>
            <a:off x="0" y="207963"/>
            <a:ext cx="9144000" cy="947737"/>
          </a:xfrm>
        </p:spPr>
        <p:txBody>
          <a:bodyPr rtlCol="0">
            <a:normAutofit fontScale="90000"/>
          </a:bodyPr>
          <a:lstStyle/>
          <a:p>
            <a:pPr algn="ctr" eaLnBrk="1" fontAlgn="auto" hangingPunct="1">
              <a:lnSpc>
                <a:spcPct val="105000"/>
              </a:lnSpc>
              <a:spcAft>
                <a:spcPts val="0"/>
              </a:spcAft>
              <a:defRPr/>
            </a:pPr>
            <a:r>
              <a:rPr lang="en-US" sz="3300" dirty="0" smtClean="0"/>
              <a:t>Using </a:t>
            </a:r>
            <a:r>
              <a:rPr lang="en-US" sz="3300" i="1" dirty="0" smtClean="0"/>
              <a:t>AD</a:t>
            </a:r>
            <a:r>
              <a:rPr lang="en-US" sz="3300" dirty="0" smtClean="0"/>
              <a:t> &amp; </a:t>
            </a:r>
            <a:r>
              <a:rPr lang="en-US" sz="3300" i="1" dirty="0" smtClean="0"/>
              <a:t>AS</a:t>
            </a:r>
            <a:r>
              <a:rPr lang="en-US" sz="3300" dirty="0" smtClean="0"/>
              <a:t> </a:t>
            </a:r>
            <a:r>
              <a:rPr lang="en-US" sz="1700" dirty="0"/>
              <a:t> </a:t>
            </a:r>
            <a:r>
              <a:rPr lang="en-US" sz="3300" dirty="0" smtClean="0"/>
              <a:t>to Depict </a:t>
            </a:r>
            <a:br>
              <a:rPr lang="en-US" sz="3300" dirty="0" smtClean="0"/>
            </a:br>
            <a:r>
              <a:rPr lang="en-US" sz="3300" dirty="0" smtClean="0"/>
              <a:t>Long-Run Growth and Inflation</a:t>
            </a:r>
          </a:p>
        </p:txBody>
      </p:sp>
      <p:sp>
        <p:nvSpPr>
          <p:cNvPr id="199683" name="Rectangle 3"/>
          <p:cNvSpPr>
            <a:spLocks noGrp="1" noChangeArrowheads="1"/>
          </p:cNvSpPr>
          <p:nvPr>
            <p:ph type="body" idx="4294967295"/>
          </p:nvPr>
        </p:nvSpPr>
        <p:spPr>
          <a:xfrm>
            <a:off x="346075" y="1450975"/>
            <a:ext cx="3068638" cy="1331913"/>
          </a:xfrm>
        </p:spPr>
        <p:txBody>
          <a:bodyPr/>
          <a:lstStyle/>
          <a:p>
            <a:pPr marL="0" indent="0" eaLnBrk="1" hangingPunct="1">
              <a:buFont typeface="Wingdings" charset="2"/>
              <a:buNone/>
            </a:pPr>
            <a:r>
              <a:rPr lang="en-US" sz="2500" smtClean="0">
                <a:latin typeface="Arial" charset="0"/>
              </a:rPr>
              <a:t>Over the long run, tech. progress shifts </a:t>
            </a:r>
            <a:r>
              <a:rPr lang="en-US" sz="2500" i="1" smtClean="0">
                <a:latin typeface="Arial" charset="0"/>
              </a:rPr>
              <a:t>LRAS</a:t>
            </a:r>
            <a:r>
              <a:rPr lang="en-US" sz="2500" smtClean="0">
                <a:latin typeface="Arial" charset="0"/>
              </a:rPr>
              <a:t> to the right</a:t>
            </a:r>
          </a:p>
        </p:txBody>
      </p:sp>
      <p:grpSp>
        <p:nvGrpSpPr>
          <p:cNvPr id="62468" name="Group 4"/>
          <p:cNvGrpSpPr>
            <a:grpSpLocks/>
          </p:cNvGrpSpPr>
          <p:nvPr/>
        </p:nvGrpSpPr>
        <p:grpSpPr bwMode="auto">
          <a:xfrm>
            <a:off x="4094163" y="1579563"/>
            <a:ext cx="4422775" cy="4106862"/>
            <a:chOff x="2579" y="785"/>
            <a:chExt cx="2786" cy="2420"/>
          </a:xfrm>
        </p:grpSpPr>
        <p:grpSp>
          <p:nvGrpSpPr>
            <p:cNvPr id="62506" name="Group 5"/>
            <p:cNvGrpSpPr>
              <a:grpSpLocks/>
            </p:cNvGrpSpPr>
            <p:nvPr/>
          </p:nvGrpSpPr>
          <p:grpSpPr bwMode="auto">
            <a:xfrm>
              <a:off x="2697" y="1037"/>
              <a:ext cx="2409" cy="2049"/>
              <a:chOff x="1098" y="1361"/>
              <a:chExt cx="2116" cy="2027"/>
            </a:xfrm>
          </p:grpSpPr>
          <p:sp>
            <p:nvSpPr>
              <p:cNvPr id="62509"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62510"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62507" name="Text Box 8"/>
            <p:cNvSpPr txBox="1">
              <a:spLocks noChangeArrowheads="1"/>
            </p:cNvSpPr>
            <p:nvPr/>
          </p:nvSpPr>
          <p:spPr bwMode="auto">
            <a:xfrm>
              <a:off x="2579" y="785"/>
              <a:ext cx="267"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P</a:t>
              </a:r>
            </a:p>
          </p:txBody>
        </p:sp>
        <p:sp>
          <p:nvSpPr>
            <p:cNvPr id="62508" name="Text Box 9"/>
            <p:cNvSpPr txBox="1">
              <a:spLocks noChangeArrowheads="1"/>
            </p:cNvSpPr>
            <p:nvPr/>
          </p:nvSpPr>
          <p:spPr bwMode="auto">
            <a:xfrm>
              <a:off x="5075" y="2936"/>
              <a:ext cx="29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Y</a:t>
              </a:r>
            </a:p>
          </p:txBody>
        </p:sp>
      </p:grpSp>
      <p:grpSp>
        <p:nvGrpSpPr>
          <p:cNvPr id="5" name="Group 10"/>
          <p:cNvGrpSpPr>
            <a:grpSpLocks/>
          </p:cNvGrpSpPr>
          <p:nvPr/>
        </p:nvGrpSpPr>
        <p:grpSpPr bwMode="auto">
          <a:xfrm>
            <a:off x="5046663" y="2559050"/>
            <a:ext cx="3375025" cy="2555875"/>
            <a:chOff x="3179" y="1360"/>
            <a:chExt cx="2126" cy="1610"/>
          </a:xfrm>
        </p:grpSpPr>
        <p:sp>
          <p:nvSpPr>
            <p:cNvPr id="62504" name="Line 11"/>
            <p:cNvSpPr>
              <a:spLocks noChangeShapeType="1"/>
            </p:cNvSpPr>
            <p:nvPr/>
          </p:nvSpPr>
          <p:spPr bwMode="auto">
            <a:xfrm>
              <a:off x="3179" y="1360"/>
              <a:ext cx="1460" cy="1439"/>
            </a:xfrm>
            <a:prstGeom prst="line">
              <a:avLst/>
            </a:prstGeom>
            <a:noFill/>
            <a:ln w="38100">
              <a:solidFill>
                <a:srgbClr val="CC0000"/>
              </a:solidFill>
              <a:round/>
              <a:headEnd/>
              <a:tailEnd/>
            </a:ln>
          </p:spPr>
          <p:txBody>
            <a:bodyPr>
              <a:prstTxWarp prst="textNoShape">
                <a:avLst/>
              </a:prstTxWarp>
            </a:bodyPr>
            <a:lstStyle/>
            <a:p>
              <a:endParaRPr lang="en-US"/>
            </a:p>
          </p:txBody>
        </p:sp>
        <p:sp>
          <p:nvSpPr>
            <p:cNvPr id="62505" name="Text Box 12"/>
            <p:cNvSpPr txBox="1">
              <a:spLocks noChangeArrowheads="1"/>
            </p:cNvSpPr>
            <p:nvPr/>
          </p:nvSpPr>
          <p:spPr bwMode="auto">
            <a:xfrm>
              <a:off x="4542" y="2682"/>
              <a:ext cx="763"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AD</a:t>
              </a:r>
              <a:r>
                <a:rPr lang="en-US" baseline="-25000">
                  <a:ea typeface="Arial" charset="0"/>
                  <a:cs typeface="Arial" charset="0"/>
                </a:rPr>
                <a:t>2000</a:t>
              </a:r>
            </a:p>
          </p:txBody>
        </p:sp>
      </p:grpSp>
      <p:grpSp>
        <p:nvGrpSpPr>
          <p:cNvPr id="6" name="Group 13"/>
          <p:cNvGrpSpPr>
            <a:grpSpLocks/>
          </p:cNvGrpSpPr>
          <p:nvPr/>
        </p:nvGrpSpPr>
        <p:grpSpPr bwMode="auto">
          <a:xfrm>
            <a:off x="5435600" y="1498600"/>
            <a:ext cx="1679575" cy="3981450"/>
            <a:chOff x="3424" y="589"/>
            <a:chExt cx="1058" cy="2611"/>
          </a:xfrm>
        </p:grpSpPr>
        <p:sp>
          <p:nvSpPr>
            <p:cNvPr id="62502" name="Line 14"/>
            <p:cNvSpPr>
              <a:spLocks noChangeShapeType="1"/>
            </p:cNvSpPr>
            <p:nvPr/>
          </p:nvSpPr>
          <p:spPr bwMode="auto">
            <a:xfrm rot="5400000">
              <a:off x="2732" y="2020"/>
              <a:ext cx="2357" cy="4"/>
            </a:xfrm>
            <a:prstGeom prst="line">
              <a:avLst/>
            </a:prstGeom>
            <a:noFill/>
            <a:ln w="38100">
              <a:solidFill>
                <a:srgbClr val="CC0000"/>
              </a:solidFill>
              <a:round/>
              <a:headEnd/>
              <a:tailEnd/>
            </a:ln>
          </p:spPr>
          <p:txBody>
            <a:bodyPr>
              <a:prstTxWarp prst="textNoShape">
                <a:avLst/>
              </a:prstTxWarp>
            </a:bodyPr>
            <a:lstStyle/>
            <a:p>
              <a:endParaRPr lang="en-US"/>
            </a:p>
          </p:txBody>
        </p:sp>
        <p:sp>
          <p:nvSpPr>
            <p:cNvPr id="62503" name="Text Box 15"/>
            <p:cNvSpPr txBox="1">
              <a:spLocks noChangeArrowheads="1"/>
            </p:cNvSpPr>
            <p:nvPr/>
          </p:nvSpPr>
          <p:spPr bwMode="auto">
            <a:xfrm>
              <a:off x="3424" y="589"/>
              <a:ext cx="1058" cy="300"/>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LRAS</a:t>
              </a:r>
              <a:r>
                <a:rPr lang="en-US" baseline="-25000">
                  <a:ea typeface="Arial" charset="0"/>
                  <a:cs typeface="Arial" charset="0"/>
                </a:rPr>
                <a:t>2000</a:t>
              </a:r>
            </a:p>
          </p:txBody>
        </p:sp>
      </p:grpSp>
      <p:grpSp>
        <p:nvGrpSpPr>
          <p:cNvPr id="62471" name="Group 16"/>
          <p:cNvGrpSpPr>
            <a:grpSpLocks/>
          </p:cNvGrpSpPr>
          <p:nvPr/>
        </p:nvGrpSpPr>
        <p:grpSpPr bwMode="auto">
          <a:xfrm>
            <a:off x="4387850" y="3467100"/>
            <a:ext cx="2803525" cy="2009775"/>
            <a:chOff x="2764" y="1932"/>
            <a:chExt cx="1766" cy="1266"/>
          </a:xfrm>
        </p:grpSpPr>
        <p:sp>
          <p:nvSpPr>
            <p:cNvPr id="62500" name="Text Box 17"/>
            <p:cNvSpPr txBox="1">
              <a:spLocks noChangeArrowheads="1"/>
            </p:cNvSpPr>
            <p:nvPr/>
          </p:nvSpPr>
          <p:spPr bwMode="auto">
            <a:xfrm>
              <a:off x="3852" y="2910"/>
              <a:ext cx="678"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AD</a:t>
              </a:r>
              <a:r>
                <a:rPr lang="en-US" baseline="-25000">
                  <a:ea typeface="Arial" charset="0"/>
                  <a:cs typeface="Arial" charset="0"/>
                </a:rPr>
                <a:t>1990</a:t>
              </a:r>
            </a:p>
          </p:txBody>
        </p:sp>
        <p:sp>
          <p:nvSpPr>
            <p:cNvPr id="62501" name="Line 18"/>
            <p:cNvSpPr>
              <a:spLocks noChangeShapeType="1"/>
            </p:cNvSpPr>
            <p:nvPr/>
          </p:nvSpPr>
          <p:spPr bwMode="auto">
            <a:xfrm>
              <a:off x="2764" y="1932"/>
              <a:ext cx="1113" cy="1096"/>
            </a:xfrm>
            <a:prstGeom prst="line">
              <a:avLst/>
            </a:prstGeom>
            <a:noFill/>
            <a:ln w="38100">
              <a:solidFill>
                <a:srgbClr val="003399"/>
              </a:solidFill>
              <a:round/>
              <a:headEnd/>
              <a:tailEnd/>
            </a:ln>
          </p:spPr>
          <p:txBody>
            <a:bodyPr>
              <a:prstTxWarp prst="textNoShape">
                <a:avLst/>
              </a:prstTxWarp>
            </a:bodyPr>
            <a:lstStyle/>
            <a:p>
              <a:endParaRPr lang="en-US"/>
            </a:p>
          </p:txBody>
        </p:sp>
      </p:grpSp>
      <p:sp>
        <p:nvSpPr>
          <p:cNvPr id="199699" name="Text Box 19"/>
          <p:cNvSpPr txBox="1">
            <a:spLocks noChangeArrowheads="1"/>
          </p:cNvSpPr>
          <p:nvPr/>
        </p:nvSpPr>
        <p:spPr bwMode="auto">
          <a:xfrm>
            <a:off x="5962650" y="5522913"/>
            <a:ext cx="868363" cy="365125"/>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Y</a:t>
            </a:r>
            <a:r>
              <a:rPr lang="en-US" baseline="-25000">
                <a:ea typeface="Arial" charset="0"/>
                <a:cs typeface="Arial" charset="0"/>
              </a:rPr>
              <a:t>2000</a:t>
            </a:r>
          </a:p>
        </p:txBody>
      </p:sp>
      <p:sp>
        <p:nvSpPr>
          <p:cNvPr id="199700" name="Rectangle 20"/>
          <p:cNvSpPr>
            <a:spLocks noChangeArrowheads="1"/>
          </p:cNvSpPr>
          <p:nvPr/>
        </p:nvSpPr>
        <p:spPr bwMode="auto">
          <a:xfrm>
            <a:off x="342900" y="2865438"/>
            <a:ext cx="3068638" cy="1355725"/>
          </a:xfrm>
          <a:prstGeom prst="rect">
            <a:avLst/>
          </a:prstGeom>
          <a:noFill/>
          <a:ln w="9525">
            <a:noFill/>
            <a:miter lim="800000"/>
            <a:headEnd/>
            <a:tailEnd/>
          </a:ln>
        </p:spPr>
        <p:txBody>
          <a:bodyPr>
            <a:prstTxWarp prst="textNoShape">
              <a:avLst/>
            </a:prstTxWarp>
          </a:bodyPr>
          <a:lstStyle/>
          <a:p>
            <a:pPr>
              <a:lnSpc>
                <a:spcPct val="105000"/>
              </a:lnSpc>
              <a:spcBef>
                <a:spcPct val="45000"/>
              </a:spcBef>
              <a:buClr>
                <a:srgbClr val="00B85C"/>
              </a:buClr>
              <a:buSzPct val="120000"/>
              <a:buFont typeface="Wingdings" charset="2"/>
              <a:buNone/>
            </a:pPr>
            <a:r>
              <a:rPr lang="en-US" sz="2500">
                <a:ea typeface="Arial" charset="0"/>
                <a:cs typeface="Arial" charset="0"/>
              </a:rPr>
              <a:t>and growth in the money supply shifts </a:t>
            </a:r>
            <a:r>
              <a:rPr lang="en-US" sz="2500" i="1">
                <a:ea typeface="Arial" charset="0"/>
                <a:cs typeface="Arial" charset="0"/>
              </a:rPr>
              <a:t>AD</a:t>
            </a:r>
            <a:r>
              <a:rPr lang="en-US" sz="2500">
                <a:ea typeface="Arial" charset="0"/>
                <a:cs typeface="Arial" charset="0"/>
              </a:rPr>
              <a:t> to the right.</a:t>
            </a:r>
          </a:p>
        </p:txBody>
      </p:sp>
      <p:sp>
        <p:nvSpPr>
          <p:cNvPr id="62474" name="Text Box 24"/>
          <p:cNvSpPr txBox="1">
            <a:spLocks noChangeArrowheads="1"/>
          </p:cNvSpPr>
          <p:nvPr/>
        </p:nvSpPr>
        <p:spPr bwMode="auto">
          <a:xfrm>
            <a:off x="5002213" y="5522913"/>
            <a:ext cx="735012" cy="365125"/>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Y</a:t>
            </a:r>
            <a:r>
              <a:rPr lang="en-US" baseline="-25000">
                <a:ea typeface="Arial" charset="0"/>
                <a:cs typeface="Arial" charset="0"/>
              </a:rPr>
              <a:t>1990</a:t>
            </a:r>
          </a:p>
        </p:txBody>
      </p:sp>
      <p:grpSp>
        <p:nvGrpSpPr>
          <p:cNvPr id="8" name="Group 25"/>
          <p:cNvGrpSpPr>
            <a:grpSpLocks/>
          </p:cNvGrpSpPr>
          <p:nvPr/>
        </p:nvGrpSpPr>
        <p:grpSpPr bwMode="auto">
          <a:xfrm>
            <a:off x="6346825" y="2192338"/>
            <a:ext cx="2559050" cy="2133600"/>
            <a:chOff x="3998" y="1129"/>
            <a:chExt cx="1612" cy="1344"/>
          </a:xfrm>
        </p:grpSpPr>
        <p:sp>
          <p:nvSpPr>
            <p:cNvPr id="62498" name="Text Box 26"/>
            <p:cNvSpPr txBox="1">
              <a:spLocks noChangeArrowheads="1"/>
            </p:cNvSpPr>
            <p:nvPr/>
          </p:nvSpPr>
          <p:spPr bwMode="auto">
            <a:xfrm>
              <a:off x="4881" y="2185"/>
              <a:ext cx="729"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AD</a:t>
              </a:r>
              <a:r>
                <a:rPr lang="en-US" baseline="-25000">
                  <a:ea typeface="Arial" charset="0"/>
                  <a:cs typeface="Arial" charset="0"/>
                </a:rPr>
                <a:t>2010</a:t>
              </a:r>
            </a:p>
          </p:txBody>
        </p:sp>
        <p:sp>
          <p:nvSpPr>
            <p:cNvPr id="62499" name="Line 27"/>
            <p:cNvSpPr>
              <a:spLocks noChangeShapeType="1"/>
            </p:cNvSpPr>
            <p:nvPr/>
          </p:nvSpPr>
          <p:spPr bwMode="auto">
            <a:xfrm>
              <a:off x="3998" y="1129"/>
              <a:ext cx="1113" cy="1096"/>
            </a:xfrm>
            <a:prstGeom prst="line">
              <a:avLst/>
            </a:prstGeom>
            <a:noFill/>
            <a:ln w="38100">
              <a:solidFill>
                <a:srgbClr val="FF9900"/>
              </a:solidFill>
              <a:round/>
              <a:headEnd/>
              <a:tailEnd/>
            </a:ln>
          </p:spPr>
          <p:txBody>
            <a:bodyPr>
              <a:prstTxWarp prst="textNoShape">
                <a:avLst/>
              </a:prstTxWarp>
            </a:bodyPr>
            <a:lstStyle/>
            <a:p>
              <a:endParaRPr lang="en-US"/>
            </a:p>
          </p:txBody>
        </p:sp>
      </p:grpSp>
      <p:grpSp>
        <p:nvGrpSpPr>
          <p:cNvPr id="9" name="Group 28"/>
          <p:cNvGrpSpPr>
            <a:grpSpLocks/>
          </p:cNvGrpSpPr>
          <p:nvPr/>
        </p:nvGrpSpPr>
        <p:grpSpPr bwMode="auto">
          <a:xfrm>
            <a:off x="6742113" y="1284288"/>
            <a:ext cx="1522412" cy="4198937"/>
            <a:chOff x="4247" y="864"/>
            <a:chExt cx="959" cy="2338"/>
          </a:xfrm>
        </p:grpSpPr>
        <p:sp>
          <p:nvSpPr>
            <p:cNvPr id="62496" name="Line 29"/>
            <p:cNvSpPr>
              <a:spLocks noChangeShapeType="1"/>
            </p:cNvSpPr>
            <p:nvPr/>
          </p:nvSpPr>
          <p:spPr bwMode="auto">
            <a:xfrm rot="16200000" flipH="1">
              <a:off x="3507" y="2152"/>
              <a:ext cx="2090" cy="10"/>
            </a:xfrm>
            <a:prstGeom prst="line">
              <a:avLst/>
            </a:prstGeom>
            <a:noFill/>
            <a:ln w="38100">
              <a:solidFill>
                <a:srgbClr val="FF9900"/>
              </a:solidFill>
              <a:round/>
              <a:headEnd/>
              <a:tailEnd/>
            </a:ln>
          </p:spPr>
          <p:txBody>
            <a:bodyPr>
              <a:prstTxWarp prst="textNoShape">
                <a:avLst/>
              </a:prstTxWarp>
            </a:bodyPr>
            <a:lstStyle/>
            <a:p>
              <a:endParaRPr lang="en-US"/>
            </a:p>
          </p:txBody>
        </p:sp>
        <p:sp>
          <p:nvSpPr>
            <p:cNvPr id="62497" name="Text Box 30"/>
            <p:cNvSpPr txBox="1">
              <a:spLocks noChangeArrowheads="1"/>
            </p:cNvSpPr>
            <p:nvPr/>
          </p:nvSpPr>
          <p:spPr bwMode="auto">
            <a:xfrm>
              <a:off x="4247" y="864"/>
              <a:ext cx="959" cy="255"/>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LRAS</a:t>
              </a:r>
              <a:r>
                <a:rPr lang="en-US" baseline="-25000">
                  <a:ea typeface="Arial" charset="0"/>
                  <a:cs typeface="Arial" charset="0"/>
                </a:rPr>
                <a:t>2010</a:t>
              </a:r>
            </a:p>
          </p:txBody>
        </p:sp>
      </p:grpSp>
      <p:sp>
        <p:nvSpPr>
          <p:cNvPr id="199711" name="Text Box 31"/>
          <p:cNvSpPr txBox="1">
            <a:spLocks noChangeArrowheads="1"/>
          </p:cNvSpPr>
          <p:nvPr/>
        </p:nvSpPr>
        <p:spPr bwMode="auto">
          <a:xfrm>
            <a:off x="6972300" y="5519738"/>
            <a:ext cx="901700" cy="365125"/>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Y</a:t>
            </a:r>
            <a:r>
              <a:rPr lang="en-US" baseline="-25000">
                <a:ea typeface="Arial" charset="0"/>
                <a:cs typeface="Arial" charset="0"/>
              </a:rPr>
              <a:t>2010</a:t>
            </a:r>
          </a:p>
        </p:txBody>
      </p:sp>
      <p:grpSp>
        <p:nvGrpSpPr>
          <p:cNvPr id="62478" name="Group 32"/>
          <p:cNvGrpSpPr>
            <a:grpSpLocks/>
          </p:cNvGrpSpPr>
          <p:nvPr/>
        </p:nvGrpSpPr>
        <p:grpSpPr bwMode="auto">
          <a:xfrm>
            <a:off x="3516313" y="4081463"/>
            <a:ext cx="1755775" cy="365125"/>
            <a:chOff x="2215" y="2319"/>
            <a:chExt cx="1106" cy="230"/>
          </a:xfrm>
        </p:grpSpPr>
        <p:sp>
          <p:nvSpPr>
            <p:cNvPr id="62493" name="Text Box 33"/>
            <p:cNvSpPr txBox="1">
              <a:spLocks noChangeArrowheads="1"/>
            </p:cNvSpPr>
            <p:nvPr/>
          </p:nvSpPr>
          <p:spPr bwMode="auto">
            <a:xfrm>
              <a:off x="2215" y="2319"/>
              <a:ext cx="476"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aseline="-25000">
                  <a:ea typeface="Arial" charset="0"/>
                  <a:cs typeface="Arial" charset="0"/>
                </a:rPr>
                <a:t>1990</a:t>
              </a:r>
            </a:p>
          </p:txBody>
        </p:sp>
        <p:sp>
          <p:nvSpPr>
            <p:cNvPr id="62494" name="Line 34"/>
            <p:cNvSpPr>
              <a:spLocks noChangeShapeType="1"/>
            </p:cNvSpPr>
            <p:nvPr/>
          </p:nvSpPr>
          <p:spPr bwMode="auto">
            <a:xfrm flipH="1">
              <a:off x="2700" y="2436"/>
              <a:ext cx="573"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62495" name="Oval 35"/>
            <p:cNvSpPr>
              <a:spLocks noChangeArrowheads="1"/>
            </p:cNvSpPr>
            <p:nvPr/>
          </p:nvSpPr>
          <p:spPr bwMode="auto">
            <a:xfrm>
              <a:off x="3233" y="2388"/>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199724" name="Rectangle 44"/>
          <p:cNvSpPr>
            <a:spLocks noChangeArrowheads="1"/>
          </p:cNvSpPr>
          <p:nvPr/>
        </p:nvSpPr>
        <p:spPr bwMode="auto">
          <a:xfrm>
            <a:off x="339725" y="4273550"/>
            <a:ext cx="2727325" cy="1697038"/>
          </a:xfrm>
          <a:prstGeom prst="rect">
            <a:avLst/>
          </a:prstGeom>
          <a:noFill/>
          <a:ln w="9525">
            <a:noFill/>
            <a:miter lim="800000"/>
            <a:headEnd/>
            <a:tailEnd/>
          </a:ln>
        </p:spPr>
        <p:txBody>
          <a:bodyPr>
            <a:prstTxWarp prst="textNoShape">
              <a:avLst/>
            </a:prstTxWarp>
          </a:bodyPr>
          <a:lstStyle/>
          <a:p>
            <a:pPr>
              <a:lnSpc>
                <a:spcPct val="105000"/>
              </a:lnSpc>
              <a:spcBef>
                <a:spcPct val="45000"/>
              </a:spcBef>
              <a:buClr>
                <a:srgbClr val="00B85C"/>
              </a:buClr>
              <a:buSzPct val="120000"/>
              <a:buFont typeface="Wingdings" charset="2"/>
              <a:buNone/>
            </a:pPr>
            <a:r>
              <a:rPr lang="en-US" sz="2500">
                <a:ea typeface="Arial" charset="0"/>
                <a:cs typeface="Arial" charset="0"/>
              </a:rPr>
              <a:t>Result:  </a:t>
            </a:r>
            <a:br>
              <a:rPr lang="en-US" sz="2500">
                <a:ea typeface="Arial" charset="0"/>
                <a:cs typeface="Arial" charset="0"/>
              </a:rPr>
            </a:br>
            <a:r>
              <a:rPr lang="en-US" sz="2500">
                <a:ea typeface="Arial" charset="0"/>
                <a:cs typeface="Arial" charset="0"/>
              </a:rPr>
              <a:t>ongoing inflation and growth in output.</a:t>
            </a:r>
          </a:p>
        </p:txBody>
      </p:sp>
      <p:sp>
        <p:nvSpPr>
          <p:cNvPr id="199725" name="Line 45"/>
          <p:cNvSpPr>
            <a:spLocks noChangeShapeType="1"/>
          </p:cNvSpPr>
          <p:nvPr/>
        </p:nvSpPr>
        <p:spPr bwMode="auto">
          <a:xfrm>
            <a:off x="5386388" y="5654675"/>
            <a:ext cx="666750" cy="0"/>
          </a:xfrm>
          <a:prstGeom prst="line">
            <a:avLst/>
          </a:prstGeom>
          <a:noFill/>
          <a:ln w="38100">
            <a:solidFill>
              <a:srgbClr val="008000"/>
            </a:solidFill>
            <a:round/>
            <a:headEnd/>
            <a:tailEnd type="triangle" w="lg" len="med"/>
          </a:ln>
        </p:spPr>
        <p:txBody>
          <a:bodyPr>
            <a:prstTxWarp prst="textNoShape">
              <a:avLst/>
            </a:prstTxWarp>
          </a:bodyPr>
          <a:lstStyle/>
          <a:p>
            <a:endParaRPr lang="en-US"/>
          </a:p>
        </p:txBody>
      </p:sp>
      <p:sp>
        <p:nvSpPr>
          <p:cNvPr id="199726" name="Line 46"/>
          <p:cNvSpPr>
            <a:spLocks noChangeShapeType="1"/>
          </p:cNvSpPr>
          <p:nvPr/>
        </p:nvSpPr>
        <p:spPr bwMode="auto">
          <a:xfrm>
            <a:off x="6373813" y="5653088"/>
            <a:ext cx="666750" cy="0"/>
          </a:xfrm>
          <a:prstGeom prst="line">
            <a:avLst/>
          </a:prstGeom>
          <a:noFill/>
          <a:ln w="38100">
            <a:solidFill>
              <a:srgbClr val="008000"/>
            </a:solidFill>
            <a:round/>
            <a:headEnd/>
            <a:tailEnd type="triangle" w="lg" len="med"/>
          </a:ln>
        </p:spPr>
        <p:txBody>
          <a:bodyPr>
            <a:prstTxWarp prst="textNoShape">
              <a:avLst/>
            </a:prstTxWarp>
          </a:bodyPr>
          <a:lstStyle/>
          <a:p>
            <a:endParaRPr lang="en-US"/>
          </a:p>
        </p:txBody>
      </p:sp>
      <p:sp>
        <p:nvSpPr>
          <p:cNvPr id="199727" name="Line 47"/>
          <p:cNvSpPr>
            <a:spLocks noChangeShapeType="1"/>
          </p:cNvSpPr>
          <p:nvPr/>
        </p:nvSpPr>
        <p:spPr bwMode="auto">
          <a:xfrm rot="-5400000">
            <a:off x="3767137" y="4089401"/>
            <a:ext cx="358775" cy="0"/>
          </a:xfrm>
          <a:prstGeom prst="line">
            <a:avLst/>
          </a:prstGeom>
          <a:noFill/>
          <a:ln w="38100">
            <a:solidFill>
              <a:srgbClr val="008000"/>
            </a:solidFill>
            <a:round/>
            <a:headEnd/>
            <a:tailEnd type="triangle" w="lg" len="med"/>
          </a:ln>
        </p:spPr>
        <p:txBody>
          <a:bodyPr>
            <a:prstTxWarp prst="textNoShape">
              <a:avLst/>
            </a:prstTxWarp>
          </a:bodyPr>
          <a:lstStyle/>
          <a:p>
            <a:endParaRPr lang="en-US"/>
          </a:p>
        </p:txBody>
      </p:sp>
      <p:sp>
        <p:nvSpPr>
          <p:cNvPr id="199728" name="Line 48"/>
          <p:cNvSpPr>
            <a:spLocks noChangeShapeType="1"/>
          </p:cNvSpPr>
          <p:nvPr/>
        </p:nvSpPr>
        <p:spPr bwMode="auto">
          <a:xfrm rot="-5400000">
            <a:off x="3767137" y="3479801"/>
            <a:ext cx="358775" cy="0"/>
          </a:xfrm>
          <a:prstGeom prst="line">
            <a:avLst/>
          </a:prstGeom>
          <a:noFill/>
          <a:ln w="38100">
            <a:solidFill>
              <a:srgbClr val="008000"/>
            </a:solidFill>
            <a:round/>
            <a:headEnd/>
            <a:tailEnd type="triangle" w="lg" len="med"/>
          </a:ln>
        </p:spPr>
        <p:txBody>
          <a:bodyPr>
            <a:prstTxWarp prst="textNoShape">
              <a:avLst/>
            </a:prstTxWarp>
          </a:bodyPr>
          <a:lstStyle/>
          <a:p>
            <a:endParaRPr lang="en-US"/>
          </a:p>
        </p:txBody>
      </p:sp>
      <p:grpSp>
        <p:nvGrpSpPr>
          <p:cNvPr id="11" name="Group 36"/>
          <p:cNvGrpSpPr>
            <a:grpSpLocks/>
          </p:cNvGrpSpPr>
          <p:nvPr/>
        </p:nvGrpSpPr>
        <p:grpSpPr bwMode="auto">
          <a:xfrm>
            <a:off x="3521075" y="3513138"/>
            <a:ext cx="2752725" cy="365125"/>
            <a:chOff x="2218" y="1961"/>
            <a:chExt cx="1734" cy="230"/>
          </a:xfrm>
        </p:grpSpPr>
        <p:sp>
          <p:nvSpPr>
            <p:cNvPr id="62490" name="Oval 37"/>
            <p:cNvSpPr>
              <a:spLocks noChangeArrowheads="1"/>
            </p:cNvSpPr>
            <p:nvPr/>
          </p:nvSpPr>
          <p:spPr bwMode="auto">
            <a:xfrm>
              <a:off x="3864" y="2034"/>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62491" name="Line 38"/>
            <p:cNvSpPr>
              <a:spLocks noChangeShapeType="1"/>
            </p:cNvSpPr>
            <p:nvPr/>
          </p:nvSpPr>
          <p:spPr bwMode="auto">
            <a:xfrm flipH="1">
              <a:off x="2700" y="2079"/>
              <a:ext cx="1212"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62492" name="Text Box 39"/>
            <p:cNvSpPr txBox="1">
              <a:spLocks noChangeArrowheads="1"/>
            </p:cNvSpPr>
            <p:nvPr/>
          </p:nvSpPr>
          <p:spPr bwMode="auto">
            <a:xfrm>
              <a:off x="2218" y="1961"/>
              <a:ext cx="476"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aseline="-25000">
                  <a:ea typeface="Arial" charset="0"/>
                  <a:cs typeface="Arial" charset="0"/>
                </a:rPr>
                <a:t>2000</a:t>
              </a:r>
            </a:p>
          </p:txBody>
        </p:sp>
      </p:grpSp>
      <p:grpSp>
        <p:nvGrpSpPr>
          <p:cNvPr id="12" name="Group 40"/>
          <p:cNvGrpSpPr>
            <a:grpSpLocks/>
          </p:cNvGrpSpPr>
          <p:nvPr/>
        </p:nvGrpSpPr>
        <p:grpSpPr bwMode="auto">
          <a:xfrm>
            <a:off x="3521075" y="2867025"/>
            <a:ext cx="3771900" cy="365125"/>
            <a:chOff x="2218" y="1554"/>
            <a:chExt cx="2376" cy="230"/>
          </a:xfrm>
        </p:grpSpPr>
        <p:sp>
          <p:nvSpPr>
            <p:cNvPr id="62487" name="Line 41"/>
            <p:cNvSpPr>
              <a:spLocks noChangeShapeType="1"/>
            </p:cNvSpPr>
            <p:nvPr/>
          </p:nvSpPr>
          <p:spPr bwMode="auto">
            <a:xfrm flipH="1">
              <a:off x="2700" y="1668"/>
              <a:ext cx="1851"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62488" name="Oval 42"/>
            <p:cNvSpPr>
              <a:spLocks noChangeArrowheads="1"/>
            </p:cNvSpPr>
            <p:nvPr/>
          </p:nvSpPr>
          <p:spPr bwMode="auto">
            <a:xfrm>
              <a:off x="4506" y="1622"/>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62489" name="Text Box 43"/>
            <p:cNvSpPr txBox="1">
              <a:spLocks noChangeArrowheads="1"/>
            </p:cNvSpPr>
            <p:nvPr/>
          </p:nvSpPr>
          <p:spPr bwMode="auto">
            <a:xfrm>
              <a:off x="2218" y="1554"/>
              <a:ext cx="476"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aseline="-25000">
                  <a:ea typeface="Arial" charset="0"/>
                  <a:cs typeface="Arial" charset="0"/>
                </a:rPr>
                <a:t>2010</a:t>
              </a:r>
            </a:p>
          </p:txBody>
        </p:sp>
      </p:grpSp>
      <p:sp>
        <p:nvSpPr>
          <p:cNvPr id="62486"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9683">
                                            <p:txEl>
                                              <p:pRg st="0" end="0"/>
                                            </p:txEl>
                                          </p:spTgt>
                                        </p:tgtEl>
                                        <p:attrNameLst>
                                          <p:attrName>style.visibility</p:attrName>
                                        </p:attrNameLst>
                                      </p:cBhvr>
                                      <p:to>
                                        <p:strVal val="visible"/>
                                      </p:to>
                                    </p:set>
                                    <p:animEffect transition="in" filter="wipe(left)">
                                      <p:cBhvr>
                                        <p:cTn id="7" dur="500"/>
                                        <p:tgtEl>
                                          <p:spTgt spid="1996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ppt_x</p:attrName>
                                        </p:attrNameLst>
                                      </p:cBhvr>
                                      <p:tavLst>
                                        <p:tav tm="0">
                                          <p:val>
                                            <p:strVal val="#ppt_x-#ppt_w/2"/>
                                          </p:val>
                                        </p:tav>
                                        <p:tav tm="100000">
                                          <p:val>
                                            <p:strVal val="#ppt_x"/>
                                          </p:val>
                                        </p:tav>
                                      </p:tavLst>
                                    </p:anim>
                                    <p:anim calcmode="lin" valueType="num">
                                      <p:cBhvr>
                                        <p:cTn id="13" dur="500" fill="hold"/>
                                        <p:tgtEl>
                                          <p:spTgt spid="6"/>
                                        </p:tgtEl>
                                        <p:attrNameLst>
                                          <p:attrName>ppt_y</p:attrName>
                                        </p:attrNameLst>
                                      </p:cBhvr>
                                      <p:tavLst>
                                        <p:tav tm="0">
                                          <p:val>
                                            <p:strVal val="#ppt_y"/>
                                          </p:val>
                                        </p:tav>
                                        <p:tav tm="100000">
                                          <p:val>
                                            <p:strVal val="#ppt_y"/>
                                          </p:val>
                                        </p:tav>
                                      </p:tavLst>
                                    </p:anim>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7" presetClass="entr" presetSubtype="8"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500" fill="hold"/>
                                        <p:tgtEl>
                                          <p:spTgt spid="9"/>
                                        </p:tgtEl>
                                        <p:attrNameLst>
                                          <p:attrName>ppt_x</p:attrName>
                                        </p:attrNameLst>
                                      </p:cBhvr>
                                      <p:tavLst>
                                        <p:tav tm="0">
                                          <p:val>
                                            <p:strVal val="#ppt_x-#ppt_w/2"/>
                                          </p:val>
                                        </p:tav>
                                        <p:tav tm="100000">
                                          <p:val>
                                            <p:strVal val="#ppt_x"/>
                                          </p:val>
                                        </p:tav>
                                      </p:tavLst>
                                    </p:anim>
                                    <p:anim calcmode="lin" valueType="num">
                                      <p:cBhvr>
                                        <p:cTn id="21" dur="500" fill="hold"/>
                                        <p:tgtEl>
                                          <p:spTgt spid="9"/>
                                        </p:tgtEl>
                                        <p:attrNameLst>
                                          <p:attrName>ppt_y</p:attrName>
                                        </p:attrNameLst>
                                      </p:cBhvr>
                                      <p:tavLst>
                                        <p:tav tm="0">
                                          <p:val>
                                            <p:strVal val="#ppt_y"/>
                                          </p:val>
                                        </p:tav>
                                        <p:tav tm="100000">
                                          <p:val>
                                            <p:strVal val="#ppt_y"/>
                                          </p:val>
                                        </p:tav>
                                      </p:tavLst>
                                    </p:anim>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99700">
                                            <p:txEl>
                                              <p:pRg st="0" end="0"/>
                                            </p:txEl>
                                          </p:spTgt>
                                        </p:tgtEl>
                                        <p:attrNameLst>
                                          <p:attrName>style.visibility</p:attrName>
                                        </p:attrNameLst>
                                      </p:cBhvr>
                                      <p:to>
                                        <p:strVal val="visible"/>
                                      </p:to>
                                    </p:set>
                                    <p:animEffect transition="in" filter="wipe(left)">
                                      <p:cBhvr>
                                        <p:cTn id="28" dur="500"/>
                                        <p:tgtEl>
                                          <p:spTgt spid="199700">
                                            <p:txEl>
                                              <p:pRg st="0" end="0"/>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9" presetClass="entr" presetSubtype="0"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p:cTn id="33" dur="500" fill="hold"/>
                                        <p:tgtEl>
                                          <p:spTgt spid="5"/>
                                        </p:tgtEl>
                                        <p:attrNameLst>
                                          <p:attrName>ppt_x</p:attrName>
                                        </p:attrNameLst>
                                      </p:cBhvr>
                                      <p:tavLst>
                                        <p:tav tm="0">
                                          <p:val>
                                            <p:strVal val="#ppt_x-.2"/>
                                          </p:val>
                                        </p:tav>
                                        <p:tav tm="100000">
                                          <p:val>
                                            <p:strVal val="#ppt_x"/>
                                          </p:val>
                                        </p:tav>
                                      </p:tavLst>
                                    </p:anim>
                                    <p:anim calcmode="lin" valueType="num">
                                      <p:cBhvr>
                                        <p:cTn id="34" dur="5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35" dur="500"/>
                                        <p:tgtEl>
                                          <p:spTgt spid="5"/>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9" presetClass="entr" presetSubtype="0"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ppt_x</p:attrName>
                                        </p:attrNameLst>
                                      </p:cBhvr>
                                      <p:tavLst>
                                        <p:tav tm="0">
                                          <p:val>
                                            <p:strVal val="#ppt_x-.2"/>
                                          </p:val>
                                        </p:tav>
                                        <p:tav tm="100000">
                                          <p:val>
                                            <p:strVal val="#ppt_x"/>
                                          </p:val>
                                        </p:tav>
                                      </p:tavLst>
                                    </p:anim>
                                    <p:anim calcmode="lin" valueType="num">
                                      <p:cBhvr>
                                        <p:cTn id="41" dur="5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42" dur="500"/>
                                        <p:tgtEl>
                                          <p:spTgt spid="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199724">
                                            <p:txEl>
                                              <p:pRg st="0" end="0"/>
                                            </p:txEl>
                                          </p:spTgt>
                                        </p:tgtEl>
                                        <p:attrNameLst>
                                          <p:attrName>style.visibility</p:attrName>
                                        </p:attrNameLst>
                                      </p:cBhvr>
                                      <p:to>
                                        <p:strVal val="visible"/>
                                      </p:to>
                                    </p:set>
                                    <p:animEffect transition="in" filter="wipe(left)">
                                      <p:cBhvr>
                                        <p:cTn id="47" dur="500"/>
                                        <p:tgtEl>
                                          <p:spTgt spid="199724">
                                            <p:txEl>
                                              <p:pRg st="0" end="0"/>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7" presetClass="entr" presetSubtype="4" fill="hold" grpId="0" nodeType="clickEffect">
                                  <p:stCondLst>
                                    <p:cond delay="0"/>
                                  </p:stCondLst>
                                  <p:childTnLst>
                                    <p:set>
                                      <p:cBhvr>
                                        <p:cTn id="51" dur="1" fill="hold">
                                          <p:stCondLst>
                                            <p:cond delay="0"/>
                                          </p:stCondLst>
                                        </p:cTn>
                                        <p:tgtEl>
                                          <p:spTgt spid="199727"/>
                                        </p:tgtEl>
                                        <p:attrNameLst>
                                          <p:attrName>style.visibility</p:attrName>
                                        </p:attrNameLst>
                                      </p:cBhvr>
                                      <p:to>
                                        <p:strVal val="visible"/>
                                      </p:to>
                                    </p:set>
                                    <p:anim calcmode="lin" valueType="num">
                                      <p:cBhvr>
                                        <p:cTn id="52" dur="500" fill="hold"/>
                                        <p:tgtEl>
                                          <p:spTgt spid="199727"/>
                                        </p:tgtEl>
                                        <p:attrNameLst>
                                          <p:attrName>ppt_x</p:attrName>
                                        </p:attrNameLst>
                                      </p:cBhvr>
                                      <p:tavLst>
                                        <p:tav tm="0">
                                          <p:val>
                                            <p:strVal val="#ppt_x"/>
                                          </p:val>
                                        </p:tav>
                                        <p:tav tm="100000">
                                          <p:val>
                                            <p:strVal val="#ppt_x"/>
                                          </p:val>
                                        </p:tav>
                                      </p:tavLst>
                                    </p:anim>
                                    <p:anim calcmode="lin" valueType="num">
                                      <p:cBhvr>
                                        <p:cTn id="53" dur="500" fill="hold"/>
                                        <p:tgtEl>
                                          <p:spTgt spid="199727"/>
                                        </p:tgtEl>
                                        <p:attrNameLst>
                                          <p:attrName>ppt_y</p:attrName>
                                        </p:attrNameLst>
                                      </p:cBhvr>
                                      <p:tavLst>
                                        <p:tav tm="0">
                                          <p:val>
                                            <p:strVal val="#ppt_y+#ppt_h/2"/>
                                          </p:val>
                                        </p:tav>
                                        <p:tav tm="100000">
                                          <p:val>
                                            <p:strVal val="#ppt_y"/>
                                          </p:val>
                                        </p:tav>
                                      </p:tavLst>
                                    </p:anim>
                                    <p:anim calcmode="lin" valueType="num">
                                      <p:cBhvr>
                                        <p:cTn id="54" dur="500" fill="hold"/>
                                        <p:tgtEl>
                                          <p:spTgt spid="199727"/>
                                        </p:tgtEl>
                                        <p:attrNameLst>
                                          <p:attrName>ppt_w</p:attrName>
                                        </p:attrNameLst>
                                      </p:cBhvr>
                                      <p:tavLst>
                                        <p:tav tm="0">
                                          <p:val>
                                            <p:strVal val="#ppt_w"/>
                                          </p:val>
                                        </p:tav>
                                        <p:tav tm="100000">
                                          <p:val>
                                            <p:strVal val="#ppt_w"/>
                                          </p:val>
                                        </p:tav>
                                      </p:tavLst>
                                    </p:anim>
                                    <p:anim calcmode="lin" valueType="num">
                                      <p:cBhvr>
                                        <p:cTn id="55" dur="500" fill="hold"/>
                                        <p:tgtEl>
                                          <p:spTgt spid="199727"/>
                                        </p:tgtEl>
                                        <p:attrNameLst>
                                          <p:attrName>ppt_h</p:attrName>
                                        </p:attrNameLst>
                                      </p:cBhvr>
                                      <p:tavLst>
                                        <p:tav tm="0">
                                          <p:val>
                                            <p:fltVal val="0"/>
                                          </p:val>
                                        </p:tav>
                                        <p:tav tm="100000">
                                          <p:val>
                                            <p:strVal val="#ppt_h"/>
                                          </p:val>
                                        </p:tav>
                                      </p:tavLst>
                                    </p:anim>
                                  </p:childTnLst>
                                </p:cTn>
                              </p:par>
                              <p:par>
                                <p:cTn id="56" presetID="17" presetClass="entr" presetSubtype="8" fill="hold" grpId="0" nodeType="withEffect">
                                  <p:stCondLst>
                                    <p:cond delay="0"/>
                                  </p:stCondLst>
                                  <p:childTnLst>
                                    <p:set>
                                      <p:cBhvr>
                                        <p:cTn id="57" dur="1" fill="hold">
                                          <p:stCondLst>
                                            <p:cond delay="0"/>
                                          </p:stCondLst>
                                        </p:cTn>
                                        <p:tgtEl>
                                          <p:spTgt spid="199725"/>
                                        </p:tgtEl>
                                        <p:attrNameLst>
                                          <p:attrName>style.visibility</p:attrName>
                                        </p:attrNameLst>
                                      </p:cBhvr>
                                      <p:to>
                                        <p:strVal val="visible"/>
                                      </p:to>
                                    </p:set>
                                    <p:anim calcmode="lin" valueType="num">
                                      <p:cBhvr>
                                        <p:cTn id="58" dur="500" fill="hold"/>
                                        <p:tgtEl>
                                          <p:spTgt spid="199725"/>
                                        </p:tgtEl>
                                        <p:attrNameLst>
                                          <p:attrName>ppt_x</p:attrName>
                                        </p:attrNameLst>
                                      </p:cBhvr>
                                      <p:tavLst>
                                        <p:tav tm="0">
                                          <p:val>
                                            <p:strVal val="#ppt_x-#ppt_w/2"/>
                                          </p:val>
                                        </p:tav>
                                        <p:tav tm="100000">
                                          <p:val>
                                            <p:strVal val="#ppt_x"/>
                                          </p:val>
                                        </p:tav>
                                      </p:tavLst>
                                    </p:anim>
                                    <p:anim calcmode="lin" valueType="num">
                                      <p:cBhvr>
                                        <p:cTn id="59" dur="500" fill="hold"/>
                                        <p:tgtEl>
                                          <p:spTgt spid="199725"/>
                                        </p:tgtEl>
                                        <p:attrNameLst>
                                          <p:attrName>ppt_y</p:attrName>
                                        </p:attrNameLst>
                                      </p:cBhvr>
                                      <p:tavLst>
                                        <p:tav tm="0">
                                          <p:val>
                                            <p:strVal val="#ppt_y"/>
                                          </p:val>
                                        </p:tav>
                                        <p:tav tm="100000">
                                          <p:val>
                                            <p:strVal val="#ppt_y"/>
                                          </p:val>
                                        </p:tav>
                                      </p:tavLst>
                                    </p:anim>
                                    <p:anim calcmode="lin" valueType="num">
                                      <p:cBhvr>
                                        <p:cTn id="60" dur="500" fill="hold"/>
                                        <p:tgtEl>
                                          <p:spTgt spid="199725"/>
                                        </p:tgtEl>
                                        <p:attrNameLst>
                                          <p:attrName>ppt_w</p:attrName>
                                        </p:attrNameLst>
                                      </p:cBhvr>
                                      <p:tavLst>
                                        <p:tav tm="0">
                                          <p:val>
                                            <p:fltVal val="0"/>
                                          </p:val>
                                        </p:tav>
                                        <p:tav tm="100000">
                                          <p:val>
                                            <p:strVal val="#ppt_w"/>
                                          </p:val>
                                        </p:tav>
                                      </p:tavLst>
                                    </p:anim>
                                    <p:anim calcmode="lin" valueType="num">
                                      <p:cBhvr>
                                        <p:cTn id="61" dur="500" fill="hold"/>
                                        <p:tgtEl>
                                          <p:spTgt spid="199725"/>
                                        </p:tgtEl>
                                        <p:attrNameLst>
                                          <p:attrName>ppt_h</p:attrName>
                                        </p:attrNameLst>
                                      </p:cBhvr>
                                      <p:tavLst>
                                        <p:tav tm="0">
                                          <p:val>
                                            <p:strVal val="#ppt_h"/>
                                          </p:val>
                                        </p:tav>
                                        <p:tav tm="100000">
                                          <p:val>
                                            <p:strVal val="#ppt_h"/>
                                          </p:val>
                                        </p:tav>
                                      </p:tavLst>
                                    </p:anim>
                                  </p:childTnLst>
                                </p:cTn>
                              </p:par>
                            </p:childTnLst>
                          </p:cTn>
                        </p:par>
                        <p:par>
                          <p:cTn id="62" fill="hold" nodeType="afterGroup">
                            <p:stCondLst>
                              <p:cond delay="500"/>
                            </p:stCondLst>
                            <p:childTnLst>
                              <p:par>
                                <p:cTn id="63" presetID="22" presetClass="entr" presetSubtype="2" fill="hold" nodeType="after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wipe(right)">
                                      <p:cBhvr>
                                        <p:cTn id="65" dur="500"/>
                                        <p:tgtEl>
                                          <p:spTgt spid="11"/>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199699"/>
                                        </p:tgtEl>
                                        <p:attrNameLst>
                                          <p:attrName>style.visibility</p:attrName>
                                        </p:attrNameLst>
                                      </p:cBhvr>
                                      <p:to>
                                        <p:strVal val="visible"/>
                                      </p:to>
                                    </p:set>
                                    <p:animEffect transition="in" filter="wipe(left)">
                                      <p:cBhvr>
                                        <p:cTn id="68" dur="500"/>
                                        <p:tgtEl>
                                          <p:spTgt spid="199699"/>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7" presetClass="entr" presetSubtype="4" fill="hold" grpId="0" nodeType="clickEffect">
                                  <p:stCondLst>
                                    <p:cond delay="0"/>
                                  </p:stCondLst>
                                  <p:childTnLst>
                                    <p:set>
                                      <p:cBhvr>
                                        <p:cTn id="72" dur="1" fill="hold">
                                          <p:stCondLst>
                                            <p:cond delay="0"/>
                                          </p:stCondLst>
                                        </p:cTn>
                                        <p:tgtEl>
                                          <p:spTgt spid="199728"/>
                                        </p:tgtEl>
                                        <p:attrNameLst>
                                          <p:attrName>style.visibility</p:attrName>
                                        </p:attrNameLst>
                                      </p:cBhvr>
                                      <p:to>
                                        <p:strVal val="visible"/>
                                      </p:to>
                                    </p:set>
                                    <p:anim calcmode="lin" valueType="num">
                                      <p:cBhvr>
                                        <p:cTn id="73" dur="500" fill="hold"/>
                                        <p:tgtEl>
                                          <p:spTgt spid="199728"/>
                                        </p:tgtEl>
                                        <p:attrNameLst>
                                          <p:attrName>ppt_x</p:attrName>
                                        </p:attrNameLst>
                                      </p:cBhvr>
                                      <p:tavLst>
                                        <p:tav tm="0">
                                          <p:val>
                                            <p:strVal val="#ppt_x"/>
                                          </p:val>
                                        </p:tav>
                                        <p:tav tm="100000">
                                          <p:val>
                                            <p:strVal val="#ppt_x"/>
                                          </p:val>
                                        </p:tav>
                                      </p:tavLst>
                                    </p:anim>
                                    <p:anim calcmode="lin" valueType="num">
                                      <p:cBhvr>
                                        <p:cTn id="74" dur="500" fill="hold"/>
                                        <p:tgtEl>
                                          <p:spTgt spid="199728"/>
                                        </p:tgtEl>
                                        <p:attrNameLst>
                                          <p:attrName>ppt_y</p:attrName>
                                        </p:attrNameLst>
                                      </p:cBhvr>
                                      <p:tavLst>
                                        <p:tav tm="0">
                                          <p:val>
                                            <p:strVal val="#ppt_y+#ppt_h/2"/>
                                          </p:val>
                                        </p:tav>
                                        <p:tav tm="100000">
                                          <p:val>
                                            <p:strVal val="#ppt_y"/>
                                          </p:val>
                                        </p:tav>
                                      </p:tavLst>
                                    </p:anim>
                                    <p:anim calcmode="lin" valueType="num">
                                      <p:cBhvr>
                                        <p:cTn id="75" dur="500" fill="hold"/>
                                        <p:tgtEl>
                                          <p:spTgt spid="199728"/>
                                        </p:tgtEl>
                                        <p:attrNameLst>
                                          <p:attrName>ppt_w</p:attrName>
                                        </p:attrNameLst>
                                      </p:cBhvr>
                                      <p:tavLst>
                                        <p:tav tm="0">
                                          <p:val>
                                            <p:strVal val="#ppt_w"/>
                                          </p:val>
                                        </p:tav>
                                        <p:tav tm="100000">
                                          <p:val>
                                            <p:strVal val="#ppt_w"/>
                                          </p:val>
                                        </p:tav>
                                      </p:tavLst>
                                    </p:anim>
                                    <p:anim calcmode="lin" valueType="num">
                                      <p:cBhvr>
                                        <p:cTn id="76" dur="500" fill="hold"/>
                                        <p:tgtEl>
                                          <p:spTgt spid="199728"/>
                                        </p:tgtEl>
                                        <p:attrNameLst>
                                          <p:attrName>ppt_h</p:attrName>
                                        </p:attrNameLst>
                                      </p:cBhvr>
                                      <p:tavLst>
                                        <p:tav tm="0">
                                          <p:val>
                                            <p:fltVal val="0"/>
                                          </p:val>
                                        </p:tav>
                                        <p:tav tm="100000">
                                          <p:val>
                                            <p:strVal val="#ppt_h"/>
                                          </p:val>
                                        </p:tav>
                                      </p:tavLst>
                                    </p:anim>
                                  </p:childTnLst>
                                </p:cTn>
                              </p:par>
                              <p:par>
                                <p:cTn id="77" presetID="17" presetClass="entr" presetSubtype="8" fill="hold" grpId="0" nodeType="withEffect">
                                  <p:stCondLst>
                                    <p:cond delay="0"/>
                                  </p:stCondLst>
                                  <p:childTnLst>
                                    <p:set>
                                      <p:cBhvr>
                                        <p:cTn id="78" dur="1" fill="hold">
                                          <p:stCondLst>
                                            <p:cond delay="0"/>
                                          </p:stCondLst>
                                        </p:cTn>
                                        <p:tgtEl>
                                          <p:spTgt spid="199726"/>
                                        </p:tgtEl>
                                        <p:attrNameLst>
                                          <p:attrName>style.visibility</p:attrName>
                                        </p:attrNameLst>
                                      </p:cBhvr>
                                      <p:to>
                                        <p:strVal val="visible"/>
                                      </p:to>
                                    </p:set>
                                    <p:anim calcmode="lin" valueType="num">
                                      <p:cBhvr>
                                        <p:cTn id="79" dur="500" fill="hold"/>
                                        <p:tgtEl>
                                          <p:spTgt spid="199726"/>
                                        </p:tgtEl>
                                        <p:attrNameLst>
                                          <p:attrName>ppt_x</p:attrName>
                                        </p:attrNameLst>
                                      </p:cBhvr>
                                      <p:tavLst>
                                        <p:tav tm="0">
                                          <p:val>
                                            <p:strVal val="#ppt_x-#ppt_w/2"/>
                                          </p:val>
                                        </p:tav>
                                        <p:tav tm="100000">
                                          <p:val>
                                            <p:strVal val="#ppt_x"/>
                                          </p:val>
                                        </p:tav>
                                      </p:tavLst>
                                    </p:anim>
                                    <p:anim calcmode="lin" valueType="num">
                                      <p:cBhvr>
                                        <p:cTn id="80" dur="500" fill="hold"/>
                                        <p:tgtEl>
                                          <p:spTgt spid="199726"/>
                                        </p:tgtEl>
                                        <p:attrNameLst>
                                          <p:attrName>ppt_y</p:attrName>
                                        </p:attrNameLst>
                                      </p:cBhvr>
                                      <p:tavLst>
                                        <p:tav tm="0">
                                          <p:val>
                                            <p:strVal val="#ppt_y"/>
                                          </p:val>
                                        </p:tav>
                                        <p:tav tm="100000">
                                          <p:val>
                                            <p:strVal val="#ppt_y"/>
                                          </p:val>
                                        </p:tav>
                                      </p:tavLst>
                                    </p:anim>
                                    <p:anim calcmode="lin" valueType="num">
                                      <p:cBhvr>
                                        <p:cTn id="81" dur="500" fill="hold"/>
                                        <p:tgtEl>
                                          <p:spTgt spid="199726"/>
                                        </p:tgtEl>
                                        <p:attrNameLst>
                                          <p:attrName>ppt_w</p:attrName>
                                        </p:attrNameLst>
                                      </p:cBhvr>
                                      <p:tavLst>
                                        <p:tav tm="0">
                                          <p:val>
                                            <p:fltVal val="0"/>
                                          </p:val>
                                        </p:tav>
                                        <p:tav tm="100000">
                                          <p:val>
                                            <p:strVal val="#ppt_w"/>
                                          </p:val>
                                        </p:tav>
                                      </p:tavLst>
                                    </p:anim>
                                    <p:anim calcmode="lin" valueType="num">
                                      <p:cBhvr>
                                        <p:cTn id="82" dur="500" fill="hold"/>
                                        <p:tgtEl>
                                          <p:spTgt spid="199726"/>
                                        </p:tgtEl>
                                        <p:attrNameLst>
                                          <p:attrName>ppt_h</p:attrName>
                                        </p:attrNameLst>
                                      </p:cBhvr>
                                      <p:tavLst>
                                        <p:tav tm="0">
                                          <p:val>
                                            <p:strVal val="#ppt_h"/>
                                          </p:val>
                                        </p:tav>
                                        <p:tav tm="100000">
                                          <p:val>
                                            <p:strVal val="#ppt_h"/>
                                          </p:val>
                                        </p:tav>
                                      </p:tavLst>
                                    </p:anim>
                                  </p:childTnLst>
                                </p:cTn>
                              </p:par>
                            </p:childTnLst>
                          </p:cTn>
                        </p:par>
                        <p:par>
                          <p:cTn id="83" fill="hold" nodeType="afterGroup">
                            <p:stCondLst>
                              <p:cond delay="500"/>
                            </p:stCondLst>
                            <p:childTnLst>
                              <p:par>
                                <p:cTn id="84" presetID="22" presetClass="entr" presetSubtype="2" fill="hold" nodeType="afterEffect">
                                  <p:stCondLst>
                                    <p:cond delay="0"/>
                                  </p:stCondLst>
                                  <p:childTnLst>
                                    <p:set>
                                      <p:cBhvr>
                                        <p:cTn id="85" dur="1" fill="hold">
                                          <p:stCondLst>
                                            <p:cond delay="0"/>
                                          </p:stCondLst>
                                        </p:cTn>
                                        <p:tgtEl>
                                          <p:spTgt spid="12"/>
                                        </p:tgtEl>
                                        <p:attrNameLst>
                                          <p:attrName>style.visibility</p:attrName>
                                        </p:attrNameLst>
                                      </p:cBhvr>
                                      <p:to>
                                        <p:strVal val="visible"/>
                                      </p:to>
                                    </p:set>
                                    <p:animEffect transition="in" filter="wipe(right)">
                                      <p:cBhvr>
                                        <p:cTn id="86" dur="500"/>
                                        <p:tgtEl>
                                          <p:spTgt spid="12"/>
                                        </p:tgtEl>
                                      </p:cBhvr>
                                    </p:animEffect>
                                  </p:childTnLst>
                                </p:cTn>
                              </p:par>
                              <p:par>
                                <p:cTn id="87" presetID="22" presetClass="entr" presetSubtype="8" fill="hold" grpId="0" nodeType="withEffect">
                                  <p:stCondLst>
                                    <p:cond delay="0"/>
                                  </p:stCondLst>
                                  <p:childTnLst>
                                    <p:set>
                                      <p:cBhvr>
                                        <p:cTn id="88" dur="1" fill="hold">
                                          <p:stCondLst>
                                            <p:cond delay="0"/>
                                          </p:stCondLst>
                                        </p:cTn>
                                        <p:tgtEl>
                                          <p:spTgt spid="199711"/>
                                        </p:tgtEl>
                                        <p:attrNameLst>
                                          <p:attrName>style.visibility</p:attrName>
                                        </p:attrNameLst>
                                      </p:cBhvr>
                                      <p:to>
                                        <p:strVal val="visible"/>
                                      </p:to>
                                    </p:set>
                                    <p:animEffect transition="in" filter="wipe(left)">
                                      <p:cBhvr>
                                        <p:cTn id="89" dur="500"/>
                                        <p:tgtEl>
                                          <p:spTgt spid="1997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3" grpId="0" build="p" bldLvl="5"/>
      <p:bldP spid="199699" grpId="0"/>
      <p:bldP spid="199700" grpId="0" build="p" bldLvl="5"/>
      <p:bldP spid="199711" grpId="0"/>
      <p:bldP spid="199725" grpId="0" animBg="1"/>
      <p:bldP spid="199726" grpId="0" animBg="1"/>
      <p:bldP spid="199727" grpId="0" animBg="1"/>
      <p:bldP spid="19972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Grp="1" noChangeArrowheads="1"/>
          </p:cNvSpPr>
          <p:nvPr>
            <p:ph type="title" idx="4294967295"/>
          </p:nvPr>
        </p:nvSpPr>
        <p:spPr>
          <a:xfrm>
            <a:off x="0" y="196850"/>
            <a:ext cx="9144000" cy="649288"/>
          </a:xfrm>
        </p:spPr>
        <p:txBody>
          <a:bodyPr rtlCol="0">
            <a:normAutofit fontScale="90000"/>
          </a:bodyPr>
          <a:lstStyle/>
          <a:p>
            <a:pPr algn="ctr" eaLnBrk="1" fontAlgn="auto" hangingPunct="1">
              <a:spcAft>
                <a:spcPts val="0"/>
              </a:spcAft>
              <a:defRPr/>
            </a:pPr>
            <a:r>
              <a:rPr lang="en-US" sz="3700" dirty="0" smtClean="0"/>
              <a:t>Short Run Aggregate Supply (</a:t>
            </a:r>
            <a:r>
              <a:rPr lang="en-US" sz="3700" i="1" dirty="0" smtClean="0"/>
              <a:t>SRAS</a:t>
            </a:r>
            <a:r>
              <a:rPr lang="en-US" sz="3700" dirty="0" smtClean="0"/>
              <a:t>)</a:t>
            </a:r>
          </a:p>
        </p:txBody>
      </p:sp>
      <p:sp>
        <p:nvSpPr>
          <p:cNvPr id="245763" name="Rectangle 3"/>
          <p:cNvSpPr>
            <a:spLocks noGrp="1" noChangeArrowheads="1"/>
          </p:cNvSpPr>
          <p:nvPr>
            <p:ph type="body" idx="4294967295"/>
          </p:nvPr>
        </p:nvSpPr>
        <p:spPr>
          <a:xfrm>
            <a:off x="406400" y="1184275"/>
            <a:ext cx="2897188" cy="2471738"/>
          </a:xfrm>
        </p:spPr>
        <p:txBody>
          <a:bodyPr/>
          <a:lstStyle/>
          <a:p>
            <a:pPr marL="0" indent="0" eaLnBrk="1" hangingPunct="1">
              <a:buFont typeface="Wingdings" charset="2"/>
              <a:buNone/>
            </a:pPr>
            <a:r>
              <a:rPr lang="en-US" sz="2600" smtClean="0">
                <a:latin typeface="Arial" charset="0"/>
              </a:rPr>
              <a:t>The </a:t>
            </a:r>
            <a:r>
              <a:rPr lang="en-US" sz="2600" i="1" smtClean="0">
                <a:latin typeface="Arial" charset="0"/>
              </a:rPr>
              <a:t>SRAS</a:t>
            </a:r>
            <a:r>
              <a:rPr lang="en-US" sz="2600" smtClean="0">
                <a:latin typeface="Arial" charset="0"/>
              </a:rPr>
              <a:t> curve </a:t>
            </a:r>
            <a:br>
              <a:rPr lang="en-US" sz="2600" smtClean="0">
                <a:latin typeface="Arial" charset="0"/>
              </a:rPr>
            </a:br>
            <a:r>
              <a:rPr lang="en-US" sz="2600" smtClean="0">
                <a:latin typeface="Arial" charset="0"/>
              </a:rPr>
              <a:t>is upward sloping:</a:t>
            </a:r>
          </a:p>
          <a:p>
            <a:pPr marL="0" indent="0" eaLnBrk="1" hangingPunct="1">
              <a:buFont typeface="Wingdings" charset="2"/>
              <a:buNone/>
            </a:pPr>
            <a:r>
              <a:rPr lang="en-US" sz="2600" smtClean="0">
                <a:latin typeface="Arial" charset="0"/>
              </a:rPr>
              <a:t>Over the period </a:t>
            </a:r>
            <a:br>
              <a:rPr lang="en-US" sz="2600" smtClean="0">
                <a:latin typeface="Arial" charset="0"/>
              </a:rPr>
            </a:br>
            <a:r>
              <a:rPr lang="en-US" sz="2600" smtClean="0">
                <a:latin typeface="Arial" charset="0"/>
              </a:rPr>
              <a:t>of 1–2 years, </a:t>
            </a:r>
            <a:br>
              <a:rPr lang="en-US" sz="2600" smtClean="0">
                <a:latin typeface="Arial" charset="0"/>
              </a:rPr>
            </a:br>
            <a:r>
              <a:rPr lang="en-US" sz="2600" smtClean="0">
                <a:latin typeface="Arial" charset="0"/>
              </a:rPr>
              <a:t>an increase in </a:t>
            </a:r>
            <a:r>
              <a:rPr lang="en-US" sz="2600" b="1" i="1" smtClean="0">
                <a:latin typeface="Arial" charset="0"/>
              </a:rPr>
              <a:t>P</a:t>
            </a:r>
            <a:endParaRPr lang="en-US" sz="2600" smtClean="0">
              <a:latin typeface="Arial" charset="0"/>
            </a:endParaRPr>
          </a:p>
        </p:txBody>
      </p:sp>
      <p:grpSp>
        <p:nvGrpSpPr>
          <p:cNvPr id="64515" name="Group 4"/>
          <p:cNvGrpSpPr>
            <a:grpSpLocks/>
          </p:cNvGrpSpPr>
          <p:nvPr/>
        </p:nvGrpSpPr>
        <p:grpSpPr bwMode="auto">
          <a:xfrm>
            <a:off x="4094163" y="1179513"/>
            <a:ext cx="4422775" cy="4106862"/>
            <a:chOff x="2579" y="785"/>
            <a:chExt cx="2786" cy="2420"/>
          </a:xfrm>
        </p:grpSpPr>
        <p:grpSp>
          <p:nvGrpSpPr>
            <p:cNvPr id="64539" name="Group 5"/>
            <p:cNvGrpSpPr>
              <a:grpSpLocks/>
            </p:cNvGrpSpPr>
            <p:nvPr/>
          </p:nvGrpSpPr>
          <p:grpSpPr bwMode="auto">
            <a:xfrm>
              <a:off x="2697" y="1037"/>
              <a:ext cx="2409" cy="2049"/>
              <a:chOff x="1098" y="1361"/>
              <a:chExt cx="2116" cy="2027"/>
            </a:xfrm>
          </p:grpSpPr>
          <p:sp>
            <p:nvSpPr>
              <p:cNvPr id="64542"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64543"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64540" name="Text Box 8"/>
            <p:cNvSpPr txBox="1">
              <a:spLocks noChangeArrowheads="1"/>
            </p:cNvSpPr>
            <p:nvPr/>
          </p:nvSpPr>
          <p:spPr bwMode="auto">
            <a:xfrm>
              <a:off x="2579" y="785"/>
              <a:ext cx="267"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P</a:t>
              </a:r>
            </a:p>
          </p:txBody>
        </p:sp>
        <p:sp>
          <p:nvSpPr>
            <p:cNvPr id="64541" name="Text Box 9"/>
            <p:cNvSpPr txBox="1">
              <a:spLocks noChangeArrowheads="1"/>
            </p:cNvSpPr>
            <p:nvPr/>
          </p:nvSpPr>
          <p:spPr bwMode="auto">
            <a:xfrm>
              <a:off x="5075" y="2936"/>
              <a:ext cx="29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Y</a:t>
              </a:r>
            </a:p>
          </p:txBody>
        </p:sp>
      </p:grpSp>
      <p:grpSp>
        <p:nvGrpSpPr>
          <p:cNvPr id="4" name="Group 10"/>
          <p:cNvGrpSpPr>
            <a:grpSpLocks/>
          </p:cNvGrpSpPr>
          <p:nvPr/>
        </p:nvGrpSpPr>
        <p:grpSpPr bwMode="auto">
          <a:xfrm>
            <a:off x="4868863" y="1958975"/>
            <a:ext cx="3379787" cy="2568575"/>
            <a:chOff x="3067" y="1234"/>
            <a:chExt cx="2129" cy="1618"/>
          </a:xfrm>
        </p:grpSpPr>
        <p:sp>
          <p:nvSpPr>
            <p:cNvPr id="64537" name="Line 11"/>
            <p:cNvSpPr>
              <a:spLocks noChangeShapeType="1"/>
            </p:cNvSpPr>
            <p:nvPr/>
          </p:nvSpPr>
          <p:spPr bwMode="auto">
            <a:xfrm flipV="1">
              <a:off x="3067" y="1468"/>
              <a:ext cx="1497" cy="1384"/>
            </a:xfrm>
            <a:prstGeom prst="line">
              <a:avLst/>
            </a:prstGeom>
            <a:noFill/>
            <a:ln w="38100">
              <a:solidFill>
                <a:srgbClr val="003399"/>
              </a:solidFill>
              <a:round/>
              <a:headEnd/>
              <a:tailEnd/>
            </a:ln>
          </p:spPr>
          <p:txBody>
            <a:bodyPr>
              <a:prstTxWarp prst="textNoShape">
                <a:avLst/>
              </a:prstTxWarp>
            </a:bodyPr>
            <a:lstStyle/>
            <a:p>
              <a:endParaRPr lang="en-US"/>
            </a:p>
          </p:txBody>
        </p:sp>
        <p:sp>
          <p:nvSpPr>
            <p:cNvPr id="64538" name="Text Box 12"/>
            <p:cNvSpPr txBox="1">
              <a:spLocks noChangeArrowheads="1"/>
            </p:cNvSpPr>
            <p:nvPr/>
          </p:nvSpPr>
          <p:spPr bwMode="auto">
            <a:xfrm>
              <a:off x="4454" y="1234"/>
              <a:ext cx="742"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SRAS</a:t>
              </a:r>
              <a:endParaRPr lang="en-US" i="1" baseline="-25000">
                <a:ea typeface="Arial" charset="0"/>
                <a:cs typeface="Arial" charset="0"/>
              </a:endParaRPr>
            </a:p>
          </p:txBody>
        </p:sp>
      </p:grpSp>
      <p:sp>
        <p:nvSpPr>
          <p:cNvPr id="245778" name="Rectangle 18"/>
          <p:cNvSpPr>
            <a:spLocks noChangeArrowheads="1"/>
          </p:cNvSpPr>
          <p:nvPr/>
        </p:nvSpPr>
        <p:spPr bwMode="auto">
          <a:xfrm>
            <a:off x="412750" y="3436938"/>
            <a:ext cx="2727325" cy="1697037"/>
          </a:xfrm>
          <a:prstGeom prst="rect">
            <a:avLst/>
          </a:prstGeom>
          <a:noFill/>
          <a:ln w="9525">
            <a:noFill/>
            <a:miter lim="800000"/>
            <a:headEnd/>
            <a:tailEnd/>
          </a:ln>
        </p:spPr>
        <p:txBody>
          <a:bodyPr>
            <a:prstTxWarp prst="textNoShape">
              <a:avLst/>
            </a:prstTxWarp>
          </a:bodyPr>
          <a:lstStyle/>
          <a:p>
            <a:pPr>
              <a:lnSpc>
                <a:spcPct val="105000"/>
              </a:lnSpc>
              <a:spcBef>
                <a:spcPct val="45000"/>
              </a:spcBef>
              <a:buClr>
                <a:srgbClr val="00B85C"/>
              </a:buClr>
              <a:buSzPct val="120000"/>
              <a:buFont typeface="Wingdings" charset="2"/>
              <a:buNone/>
            </a:pPr>
            <a:r>
              <a:rPr lang="en-US" sz="2600">
                <a:ea typeface="Arial" charset="0"/>
                <a:cs typeface="Arial" charset="0"/>
              </a:rPr>
              <a:t>causes an increase in the quantity of g &amp; s supplied.  </a:t>
            </a:r>
          </a:p>
        </p:txBody>
      </p:sp>
      <p:grpSp>
        <p:nvGrpSpPr>
          <p:cNvPr id="5" name="Group 39"/>
          <p:cNvGrpSpPr>
            <a:grpSpLocks/>
          </p:cNvGrpSpPr>
          <p:nvPr/>
        </p:nvGrpSpPr>
        <p:grpSpPr bwMode="auto">
          <a:xfrm>
            <a:off x="4284663" y="2765425"/>
            <a:ext cx="2676525" cy="2725738"/>
            <a:chOff x="2699" y="1742"/>
            <a:chExt cx="1686" cy="1717"/>
          </a:xfrm>
        </p:grpSpPr>
        <p:grpSp>
          <p:nvGrpSpPr>
            <p:cNvPr id="64531" name="Group 38"/>
            <p:cNvGrpSpPr>
              <a:grpSpLocks/>
            </p:cNvGrpSpPr>
            <p:nvPr/>
          </p:nvGrpSpPr>
          <p:grpSpPr bwMode="auto">
            <a:xfrm>
              <a:off x="2699" y="1742"/>
              <a:ext cx="1568" cy="87"/>
              <a:chOff x="2699" y="1742"/>
              <a:chExt cx="1568" cy="87"/>
            </a:xfrm>
          </p:grpSpPr>
          <p:sp>
            <p:nvSpPr>
              <p:cNvPr id="64535" name="Oval 20"/>
              <p:cNvSpPr>
                <a:spLocks noChangeArrowheads="1"/>
              </p:cNvSpPr>
              <p:nvPr/>
            </p:nvSpPr>
            <p:spPr bwMode="auto">
              <a:xfrm>
                <a:off x="4179" y="1742"/>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64536" name="Line 27"/>
              <p:cNvSpPr>
                <a:spLocks noChangeShapeType="1"/>
              </p:cNvSpPr>
              <p:nvPr/>
            </p:nvSpPr>
            <p:spPr bwMode="auto">
              <a:xfrm>
                <a:off x="2699" y="1781"/>
                <a:ext cx="1529"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grpSp>
          <p:nvGrpSpPr>
            <p:cNvPr id="64532" name="Group 34"/>
            <p:cNvGrpSpPr>
              <a:grpSpLocks/>
            </p:cNvGrpSpPr>
            <p:nvPr/>
          </p:nvGrpSpPr>
          <p:grpSpPr bwMode="auto">
            <a:xfrm>
              <a:off x="4077" y="1783"/>
              <a:ext cx="308" cy="1676"/>
              <a:chOff x="4077" y="1783"/>
              <a:chExt cx="308" cy="1676"/>
            </a:xfrm>
          </p:grpSpPr>
          <p:sp>
            <p:nvSpPr>
              <p:cNvPr id="64533" name="Line 28"/>
              <p:cNvSpPr>
                <a:spLocks noChangeShapeType="1"/>
              </p:cNvSpPr>
              <p:nvPr/>
            </p:nvSpPr>
            <p:spPr bwMode="auto">
              <a:xfrm>
                <a:off x="4228" y="1783"/>
                <a:ext cx="0" cy="1415"/>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64534" name="Text Box 30"/>
              <p:cNvSpPr txBox="1">
                <a:spLocks noChangeArrowheads="1"/>
              </p:cNvSpPr>
              <p:nvPr/>
            </p:nvSpPr>
            <p:spPr bwMode="auto">
              <a:xfrm>
                <a:off x="4077" y="3229"/>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Y</a:t>
                </a:r>
                <a:r>
                  <a:rPr lang="en-US" b="1" baseline="-25000">
                    <a:ea typeface="Arial" charset="0"/>
                    <a:cs typeface="Arial" charset="0"/>
                  </a:rPr>
                  <a:t>2</a:t>
                </a:r>
              </a:p>
            </p:txBody>
          </p:sp>
        </p:grpSp>
      </p:grpSp>
      <p:grpSp>
        <p:nvGrpSpPr>
          <p:cNvPr id="8" name="Group 32"/>
          <p:cNvGrpSpPr>
            <a:grpSpLocks/>
          </p:cNvGrpSpPr>
          <p:nvPr/>
        </p:nvGrpSpPr>
        <p:grpSpPr bwMode="auto">
          <a:xfrm>
            <a:off x="3779838" y="3568700"/>
            <a:ext cx="2152650" cy="1920875"/>
            <a:chOff x="2381" y="2248"/>
            <a:chExt cx="1356" cy="1210"/>
          </a:xfrm>
        </p:grpSpPr>
        <p:sp>
          <p:nvSpPr>
            <p:cNvPr id="64525" name="Oval 21"/>
            <p:cNvSpPr>
              <a:spLocks noChangeArrowheads="1"/>
            </p:cNvSpPr>
            <p:nvPr/>
          </p:nvSpPr>
          <p:spPr bwMode="auto">
            <a:xfrm>
              <a:off x="3535" y="2329"/>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nvGrpSpPr>
            <p:cNvPr id="64526" name="Group 22"/>
            <p:cNvGrpSpPr>
              <a:grpSpLocks/>
            </p:cNvGrpSpPr>
            <p:nvPr/>
          </p:nvGrpSpPr>
          <p:grpSpPr bwMode="auto">
            <a:xfrm>
              <a:off x="2701" y="2365"/>
              <a:ext cx="883" cy="841"/>
              <a:chOff x="357" y="2450"/>
              <a:chExt cx="795" cy="646"/>
            </a:xfrm>
          </p:grpSpPr>
          <p:sp>
            <p:nvSpPr>
              <p:cNvPr id="64529" name="Line 23"/>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64530" name="Line 24"/>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64527" name="Text Box 25"/>
            <p:cNvSpPr txBox="1">
              <a:spLocks noChangeArrowheads="1"/>
            </p:cNvSpPr>
            <p:nvPr/>
          </p:nvSpPr>
          <p:spPr bwMode="auto">
            <a:xfrm>
              <a:off x="2381" y="2248"/>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1</a:t>
              </a:r>
            </a:p>
          </p:txBody>
        </p:sp>
        <p:sp>
          <p:nvSpPr>
            <p:cNvPr id="64528" name="Text Box 31"/>
            <p:cNvSpPr txBox="1">
              <a:spLocks noChangeArrowheads="1"/>
            </p:cNvSpPr>
            <p:nvPr/>
          </p:nvSpPr>
          <p:spPr bwMode="auto">
            <a:xfrm>
              <a:off x="3429" y="3228"/>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Y</a:t>
              </a:r>
              <a:r>
                <a:rPr lang="en-US" b="1" baseline="-25000">
                  <a:ea typeface="Arial" charset="0"/>
                  <a:cs typeface="Arial" charset="0"/>
                </a:rPr>
                <a:t>1</a:t>
              </a:r>
            </a:p>
          </p:txBody>
        </p:sp>
      </p:grpSp>
      <p:grpSp>
        <p:nvGrpSpPr>
          <p:cNvPr id="10" name="Group 37"/>
          <p:cNvGrpSpPr>
            <a:grpSpLocks/>
          </p:cNvGrpSpPr>
          <p:nvPr/>
        </p:nvGrpSpPr>
        <p:grpSpPr bwMode="auto">
          <a:xfrm>
            <a:off x="3778250" y="2635250"/>
            <a:ext cx="488950" cy="958850"/>
            <a:chOff x="2380" y="1660"/>
            <a:chExt cx="308" cy="604"/>
          </a:xfrm>
        </p:grpSpPr>
        <p:sp>
          <p:nvSpPr>
            <p:cNvPr id="64523" name="Text Box 29"/>
            <p:cNvSpPr txBox="1">
              <a:spLocks noChangeArrowheads="1"/>
            </p:cNvSpPr>
            <p:nvPr/>
          </p:nvSpPr>
          <p:spPr bwMode="auto">
            <a:xfrm>
              <a:off x="2380" y="1660"/>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2</a:t>
              </a:r>
            </a:p>
          </p:txBody>
        </p:sp>
        <p:sp>
          <p:nvSpPr>
            <p:cNvPr id="64524" name="Line 35"/>
            <p:cNvSpPr>
              <a:spLocks noChangeShapeType="1"/>
            </p:cNvSpPr>
            <p:nvPr/>
          </p:nvSpPr>
          <p:spPr bwMode="auto">
            <a:xfrm flipV="1">
              <a:off x="2508" y="1870"/>
              <a:ext cx="0" cy="394"/>
            </a:xfrm>
            <a:prstGeom prst="line">
              <a:avLst/>
            </a:prstGeom>
            <a:noFill/>
            <a:ln w="38100">
              <a:solidFill>
                <a:srgbClr val="C00000"/>
              </a:solidFill>
              <a:round/>
              <a:headEnd/>
              <a:tailEnd type="triangle" w="lg" len="med"/>
            </a:ln>
          </p:spPr>
          <p:txBody>
            <a:bodyPr>
              <a:prstTxWarp prst="textNoShape">
                <a:avLst/>
              </a:prstTxWarp>
            </a:bodyPr>
            <a:lstStyle/>
            <a:p>
              <a:endParaRPr lang="en-US"/>
            </a:p>
          </p:txBody>
        </p:sp>
      </p:grpSp>
      <p:sp>
        <p:nvSpPr>
          <p:cNvPr id="245796" name="Line 36"/>
          <p:cNvSpPr>
            <a:spLocks noChangeShapeType="1"/>
          </p:cNvSpPr>
          <p:nvPr/>
        </p:nvSpPr>
        <p:spPr bwMode="auto">
          <a:xfrm rot="5400000" flipV="1">
            <a:off x="6212682" y="4937918"/>
            <a:ext cx="0" cy="715963"/>
          </a:xfrm>
          <a:prstGeom prst="line">
            <a:avLst/>
          </a:prstGeom>
          <a:noFill/>
          <a:ln w="38100">
            <a:solidFill>
              <a:srgbClr val="C00000"/>
            </a:solidFill>
            <a:round/>
            <a:headEnd/>
            <a:tailEnd type="triangle" w="lg" len="med"/>
          </a:ln>
        </p:spPr>
        <p:txBody>
          <a:bodyPr>
            <a:prstTxWarp prst="textNoShape">
              <a:avLst/>
            </a:prstTxWarp>
          </a:bodyPr>
          <a:lstStyle/>
          <a:p>
            <a:endParaRPr lang="en-US"/>
          </a:p>
        </p:txBody>
      </p:sp>
      <p:sp>
        <p:nvSpPr>
          <p:cNvPr id="64522"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763">
                                            <p:txEl>
                                              <p:pRg st="0" end="0"/>
                                            </p:txEl>
                                          </p:spTgt>
                                        </p:tgtEl>
                                        <p:attrNameLst>
                                          <p:attrName>style.visibility</p:attrName>
                                        </p:attrNameLst>
                                      </p:cBhvr>
                                      <p:to>
                                        <p:strVal val="visible"/>
                                      </p:to>
                                    </p:set>
                                    <p:animEffect transition="in" filter="wipe(left)">
                                      <p:cBhvr>
                                        <p:cTn id="7" dur="500"/>
                                        <p:tgtEl>
                                          <p:spTgt spid="245763">
                                            <p:txEl>
                                              <p:pRg st="0" end="0"/>
                                            </p:txEl>
                                          </p:spTgt>
                                        </p:tgtEl>
                                      </p:cBhvr>
                                    </p:animEffect>
                                  </p:childTnLst>
                                </p:cTn>
                              </p:par>
                            </p:childTnLst>
                          </p:cTn>
                        </p:par>
                        <p:par>
                          <p:cTn id="8" fill="hold" nodeType="afterGroup">
                            <p:stCondLst>
                              <p:cond delay="500"/>
                            </p:stCondLst>
                            <p:childTnLst>
                              <p:par>
                                <p:cTn id="9" presetID="18" presetClass="entr" presetSubtype="3"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strips(upRight)">
                                      <p:cBhvr>
                                        <p:cTn id="11" dur="500"/>
                                        <p:tgtEl>
                                          <p:spTgt spid="4"/>
                                        </p:tgtEl>
                                      </p:cBhvr>
                                    </p:animEffect>
                                  </p:childTnLst>
                                </p:cTn>
                              </p:par>
                            </p:childTnLst>
                          </p:cTn>
                        </p:par>
                        <p:par>
                          <p:cTn id="12" fill="hold" nodeType="afterGroup">
                            <p:stCondLst>
                              <p:cond delay="1000"/>
                            </p:stCondLst>
                            <p:childTnLst>
                              <p:par>
                                <p:cTn id="13" presetID="18" presetClass="entr" presetSubtype="6"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strips(downRight)">
                                      <p:cBhvr>
                                        <p:cTn id="15" dur="500"/>
                                        <p:tgtEl>
                                          <p:spTgt spid="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45763">
                                            <p:txEl>
                                              <p:pRg st="1" end="1"/>
                                            </p:txEl>
                                          </p:spTgt>
                                        </p:tgtEl>
                                        <p:attrNameLst>
                                          <p:attrName>style.visibility</p:attrName>
                                        </p:attrNameLst>
                                      </p:cBhvr>
                                      <p:to>
                                        <p:strVal val="visible"/>
                                      </p:to>
                                    </p:set>
                                    <p:animEffect transition="in" filter="wipe(left)">
                                      <p:cBhvr>
                                        <p:cTn id="20" dur="500"/>
                                        <p:tgtEl>
                                          <p:spTgt spid="245763">
                                            <p:txEl>
                                              <p:pRg st="1" end="1"/>
                                            </p:txEl>
                                          </p:spTgt>
                                        </p:tgtEl>
                                      </p:cBhvr>
                                    </p:animEffect>
                                  </p:childTnLst>
                                </p:cTn>
                              </p:par>
                            </p:childTnLst>
                          </p:cTn>
                        </p:par>
                        <p:par>
                          <p:cTn id="21" fill="hold" nodeType="afterGroup">
                            <p:stCondLst>
                              <p:cond delay="500"/>
                            </p:stCondLst>
                            <p:childTnLst>
                              <p:par>
                                <p:cTn id="22" presetID="22" presetClass="entr" presetSubtype="4"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down)">
                                      <p:cBhvr>
                                        <p:cTn id="24" dur="500"/>
                                        <p:tgtEl>
                                          <p:spTgt spid="1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245778">
                                            <p:txEl>
                                              <p:pRg st="0" end="0"/>
                                            </p:txEl>
                                          </p:spTgt>
                                        </p:tgtEl>
                                        <p:attrNameLst>
                                          <p:attrName>style.visibility</p:attrName>
                                        </p:attrNameLst>
                                      </p:cBhvr>
                                      <p:to>
                                        <p:strVal val="visible"/>
                                      </p:to>
                                    </p:set>
                                    <p:animEffect transition="in" filter="wipe(left)">
                                      <p:cBhvr>
                                        <p:cTn id="29" dur="500"/>
                                        <p:tgtEl>
                                          <p:spTgt spid="245778">
                                            <p:txEl>
                                              <p:pRg st="0" end="0"/>
                                            </p:txEl>
                                          </p:spTgt>
                                        </p:tgtEl>
                                      </p:cBhvr>
                                    </p:animEffect>
                                  </p:childTnLst>
                                </p:cTn>
                              </p:par>
                            </p:childTnLst>
                          </p:cTn>
                        </p:par>
                        <p:par>
                          <p:cTn id="30" fill="hold" nodeType="afterGroup">
                            <p:stCondLst>
                              <p:cond delay="500"/>
                            </p:stCondLst>
                            <p:childTnLst>
                              <p:par>
                                <p:cTn id="31" presetID="18" presetClass="entr" presetSubtype="6" fill="hold"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strips(downRight)">
                                      <p:cBhvr>
                                        <p:cTn id="33" dur="500"/>
                                        <p:tgtEl>
                                          <p:spTgt spid="5"/>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245796"/>
                                        </p:tgtEl>
                                        <p:attrNameLst>
                                          <p:attrName>style.visibility</p:attrName>
                                        </p:attrNameLst>
                                      </p:cBhvr>
                                      <p:to>
                                        <p:strVal val="visible"/>
                                      </p:to>
                                    </p:set>
                                    <p:animEffect transition="in" filter="wipe(left)">
                                      <p:cBhvr>
                                        <p:cTn id="36" dur="500"/>
                                        <p:tgtEl>
                                          <p:spTgt spid="2457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3" grpId="0" build="p" bldLvl="5"/>
      <p:bldP spid="24579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4"/>
          <p:cNvSpPr>
            <a:spLocks noGrp="1" noChangeArrowheads="1"/>
          </p:cNvSpPr>
          <p:nvPr>
            <p:ph type="title" idx="4294967295"/>
          </p:nvPr>
        </p:nvSpPr>
        <p:spPr/>
        <p:txBody>
          <a:bodyPr/>
          <a:lstStyle/>
          <a:p>
            <a:pPr eaLnBrk="1" hangingPunct="1"/>
            <a:r>
              <a:rPr lang="en-US" smtClean="0">
                <a:latin typeface="Tahoma" charset="0"/>
                <a:ea typeface="Tahoma" charset="0"/>
                <a:cs typeface="Tahoma" charset="0"/>
              </a:rPr>
              <a:t>Introduction</a:t>
            </a:r>
          </a:p>
        </p:txBody>
      </p:sp>
      <p:sp>
        <p:nvSpPr>
          <p:cNvPr id="10245" name="Rectangle 5"/>
          <p:cNvSpPr>
            <a:spLocks noGrp="1" noChangeArrowheads="1"/>
          </p:cNvSpPr>
          <p:nvPr>
            <p:ph type="body" idx="4294967295"/>
          </p:nvPr>
        </p:nvSpPr>
        <p:spPr/>
        <p:txBody>
          <a:bodyPr/>
          <a:lstStyle/>
          <a:p>
            <a:pPr eaLnBrk="1" hangingPunct="1"/>
            <a:r>
              <a:rPr lang="en-US" smtClean="0">
                <a:latin typeface="Arial" charset="0"/>
              </a:rPr>
              <a:t>Over the long run, real GDP grows about </a:t>
            </a:r>
            <a:br>
              <a:rPr lang="en-US" smtClean="0">
                <a:latin typeface="Arial" charset="0"/>
              </a:rPr>
            </a:br>
            <a:r>
              <a:rPr lang="en-US" smtClean="0">
                <a:latin typeface="Arial" charset="0"/>
              </a:rPr>
              <a:t>3% per year on average.  </a:t>
            </a:r>
          </a:p>
          <a:p>
            <a:pPr eaLnBrk="1" hangingPunct="1">
              <a:spcBef>
                <a:spcPct val="60000"/>
              </a:spcBef>
            </a:pPr>
            <a:r>
              <a:rPr lang="en-US" smtClean="0">
                <a:latin typeface="Arial" charset="0"/>
              </a:rPr>
              <a:t>In the short run, GDP fluctuates around its trend.</a:t>
            </a:r>
          </a:p>
          <a:p>
            <a:pPr lvl="1" eaLnBrk="1" hangingPunct="1"/>
            <a:r>
              <a:rPr lang="en-US" sz="2800" b="1" smtClean="0">
                <a:solidFill>
                  <a:srgbClr val="CC0000"/>
                </a:solidFill>
                <a:latin typeface="Arial" charset="0"/>
              </a:rPr>
              <a:t>Recessions</a:t>
            </a:r>
            <a:r>
              <a:rPr lang="en-US" sz="2800" smtClean="0">
                <a:latin typeface="Arial" charset="0"/>
              </a:rPr>
              <a:t>:  periods of falling real incomes </a:t>
            </a:r>
            <a:br>
              <a:rPr lang="en-US" sz="2800" smtClean="0">
                <a:latin typeface="Arial" charset="0"/>
              </a:rPr>
            </a:br>
            <a:r>
              <a:rPr lang="en-US" sz="2800" smtClean="0">
                <a:latin typeface="Arial" charset="0"/>
              </a:rPr>
              <a:t>and rising unemployment</a:t>
            </a:r>
          </a:p>
          <a:p>
            <a:pPr lvl="1" eaLnBrk="1" hangingPunct="1">
              <a:spcBef>
                <a:spcPct val="25000"/>
              </a:spcBef>
            </a:pPr>
            <a:r>
              <a:rPr lang="en-US" sz="2800" b="1" smtClean="0">
                <a:solidFill>
                  <a:srgbClr val="CC0000"/>
                </a:solidFill>
                <a:latin typeface="Arial" charset="0"/>
              </a:rPr>
              <a:t>Depressions</a:t>
            </a:r>
            <a:r>
              <a:rPr lang="en-US" sz="2800" smtClean="0">
                <a:latin typeface="Arial" charset="0"/>
              </a:rPr>
              <a:t>:  severe recessions (very rare)</a:t>
            </a:r>
          </a:p>
          <a:p>
            <a:pPr eaLnBrk="1" hangingPunct="1">
              <a:spcBef>
                <a:spcPct val="60000"/>
              </a:spcBef>
            </a:pPr>
            <a:r>
              <a:rPr lang="en-US" smtClean="0">
                <a:latin typeface="Arial" charset="0"/>
              </a:rPr>
              <a:t>Short-run economic fluctuations are often called </a:t>
            </a:r>
            <a:r>
              <a:rPr lang="en-US" b="1" smtClean="0">
                <a:solidFill>
                  <a:srgbClr val="800080"/>
                </a:solidFill>
                <a:latin typeface="Arial" charset="0"/>
              </a:rPr>
              <a:t>business cycles</a:t>
            </a:r>
            <a:r>
              <a:rPr lang="en-US" smtClean="0">
                <a:latin typeface="Arial" charset="0"/>
              </a:rPr>
              <a:t>.  </a:t>
            </a:r>
          </a:p>
        </p:txBody>
      </p:sp>
      <p:sp>
        <p:nvSpPr>
          <p:cNvPr id="1126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Effect transition="in" filter="wipe(left)">
                                      <p:cBhvr>
                                        <p:cTn id="7" dur="500"/>
                                        <p:tgtEl>
                                          <p:spTgt spid="1024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5">
                                            <p:txEl>
                                              <p:pRg st="1" end="1"/>
                                            </p:txEl>
                                          </p:spTgt>
                                        </p:tgtEl>
                                        <p:attrNameLst>
                                          <p:attrName>style.visibility</p:attrName>
                                        </p:attrNameLst>
                                      </p:cBhvr>
                                      <p:to>
                                        <p:strVal val="visible"/>
                                      </p:to>
                                    </p:set>
                                    <p:animEffect transition="in" filter="wipe(left)">
                                      <p:cBhvr>
                                        <p:cTn id="12" dur="500"/>
                                        <p:tgtEl>
                                          <p:spTgt spid="1024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5">
                                            <p:txEl>
                                              <p:pRg st="2" end="2"/>
                                            </p:txEl>
                                          </p:spTgt>
                                        </p:tgtEl>
                                        <p:attrNameLst>
                                          <p:attrName>style.visibility</p:attrName>
                                        </p:attrNameLst>
                                      </p:cBhvr>
                                      <p:to>
                                        <p:strVal val="visible"/>
                                      </p:to>
                                    </p:set>
                                    <p:animEffect transition="in" filter="wipe(left)">
                                      <p:cBhvr>
                                        <p:cTn id="17" dur="500"/>
                                        <p:tgtEl>
                                          <p:spTgt spid="1024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45">
                                            <p:txEl>
                                              <p:pRg st="3" end="3"/>
                                            </p:txEl>
                                          </p:spTgt>
                                        </p:tgtEl>
                                        <p:attrNameLst>
                                          <p:attrName>style.visibility</p:attrName>
                                        </p:attrNameLst>
                                      </p:cBhvr>
                                      <p:to>
                                        <p:strVal val="visible"/>
                                      </p:to>
                                    </p:set>
                                    <p:animEffect transition="in" filter="wipe(left)">
                                      <p:cBhvr>
                                        <p:cTn id="22" dur="500"/>
                                        <p:tgtEl>
                                          <p:spTgt spid="1024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245">
                                            <p:txEl>
                                              <p:pRg st="4" end="4"/>
                                            </p:txEl>
                                          </p:spTgt>
                                        </p:tgtEl>
                                        <p:attrNameLst>
                                          <p:attrName>style.visibility</p:attrName>
                                        </p:attrNameLst>
                                      </p:cBhvr>
                                      <p:to>
                                        <p:strVal val="visible"/>
                                      </p:to>
                                    </p:set>
                                    <p:animEffect transition="in" filter="wipe(left)">
                                      <p:cBhvr>
                                        <p:cTn id="27" dur="500"/>
                                        <p:tgtEl>
                                          <p:spTgt spid="1024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bldLvl="4"/>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idx="4294967295"/>
          </p:nvPr>
        </p:nvSpPr>
        <p:spPr>
          <a:xfrm>
            <a:off x="0" y="196850"/>
            <a:ext cx="9144000" cy="649288"/>
          </a:xfrm>
        </p:spPr>
        <p:txBody>
          <a:bodyPr rtlCol="0">
            <a:normAutofit fontScale="90000"/>
          </a:bodyPr>
          <a:lstStyle/>
          <a:p>
            <a:pPr algn="ctr" eaLnBrk="1" fontAlgn="auto" hangingPunct="1">
              <a:spcAft>
                <a:spcPts val="0"/>
              </a:spcAft>
              <a:defRPr/>
            </a:pPr>
            <a:r>
              <a:rPr lang="en-US" sz="3700" dirty="0" smtClean="0"/>
              <a:t>Why the Slope of </a:t>
            </a:r>
            <a:r>
              <a:rPr lang="en-US" sz="3700" i="1" dirty="0" smtClean="0"/>
              <a:t>SRAS</a:t>
            </a:r>
            <a:r>
              <a:rPr lang="en-US" sz="3700" dirty="0" smtClean="0"/>
              <a:t> </a:t>
            </a:r>
            <a:r>
              <a:rPr lang="en-US" sz="2400" dirty="0" smtClean="0"/>
              <a:t> </a:t>
            </a:r>
            <a:r>
              <a:rPr lang="en-US" sz="3700" dirty="0" smtClean="0"/>
              <a:t>Matters</a:t>
            </a:r>
          </a:p>
        </p:txBody>
      </p:sp>
      <p:sp>
        <p:nvSpPr>
          <p:cNvPr id="358403" name="Rectangle 3"/>
          <p:cNvSpPr>
            <a:spLocks noGrp="1" noChangeArrowheads="1"/>
          </p:cNvSpPr>
          <p:nvPr>
            <p:ph type="body" idx="4294967295"/>
          </p:nvPr>
        </p:nvSpPr>
        <p:spPr>
          <a:xfrm>
            <a:off x="357188" y="1439863"/>
            <a:ext cx="3457575" cy="2155825"/>
          </a:xfrm>
        </p:spPr>
        <p:txBody>
          <a:bodyPr rtlCol="0">
            <a:normAutofit lnSpcReduction="10000"/>
          </a:bodyPr>
          <a:lstStyle/>
          <a:p>
            <a:pPr marL="0" indent="0" eaLnBrk="1" fontAlgn="auto" hangingPunct="1">
              <a:spcAft>
                <a:spcPts val="0"/>
              </a:spcAft>
              <a:buFont typeface="Wingdings" pitchFamily="2" charset="2"/>
              <a:buNone/>
              <a:defRPr/>
            </a:pPr>
            <a:r>
              <a:rPr lang="en-US" sz="2600" smtClean="0">
                <a:ea typeface="+mn-ea"/>
                <a:cs typeface="Arial" pitchFamily="34" charset="0"/>
              </a:rPr>
              <a:t>If </a:t>
            </a:r>
            <a:r>
              <a:rPr lang="en-US" sz="2600" i="1" smtClean="0">
                <a:ea typeface="+mn-ea"/>
                <a:cs typeface="Arial" pitchFamily="34" charset="0"/>
              </a:rPr>
              <a:t>AS</a:t>
            </a:r>
            <a:r>
              <a:rPr lang="en-US" sz="2600" smtClean="0">
                <a:ea typeface="+mn-ea"/>
                <a:cs typeface="Arial" pitchFamily="34" charset="0"/>
              </a:rPr>
              <a:t> is vertical, fluctuations in </a:t>
            </a:r>
            <a:r>
              <a:rPr lang="en-US" sz="2600" i="1" smtClean="0">
                <a:ea typeface="+mn-ea"/>
                <a:cs typeface="Arial" pitchFamily="34" charset="0"/>
              </a:rPr>
              <a:t>AD</a:t>
            </a:r>
            <a:r>
              <a:rPr lang="en-US" sz="2600" smtClean="0">
                <a:ea typeface="+mn-ea"/>
                <a:cs typeface="Arial" pitchFamily="34" charset="0"/>
              </a:rPr>
              <a:t> </a:t>
            </a:r>
            <a:br>
              <a:rPr lang="en-US" sz="2600" smtClean="0">
                <a:ea typeface="+mn-ea"/>
                <a:cs typeface="Arial" pitchFamily="34" charset="0"/>
              </a:rPr>
            </a:br>
            <a:r>
              <a:rPr lang="en-US" sz="2600" smtClean="0">
                <a:ea typeface="+mn-ea"/>
                <a:cs typeface="Arial" pitchFamily="34" charset="0"/>
              </a:rPr>
              <a:t>do not cause fluctuations in output or employment. </a:t>
            </a:r>
          </a:p>
        </p:txBody>
      </p:sp>
      <p:grpSp>
        <p:nvGrpSpPr>
          <p:cNvPr id="66563" name="Group 4"/>
          <p:cNvGrpSpPr>
            <a:grpSpLocks/>
          </p:cNvGrpSpPr>
          <p:nvPr/>
        </p:nvGrpSpPr>
        <p:grpSpPr bwMode="auto">
          <a:xfrm>
            <a:off x="4094163" y="1179513"/>
            <a:ext cx="4422775" cy="4106862"/>
            <a:chOff x="2579" y="785"/>
            <a:chExt cx="2786" cy="2420"/>
          </a:xfrm>
        </p:grpSpPr>
        <p:grpSp>
          <p:nvGrpSpPr>
            <p:cNvPr id="66607" name="Group 5"/>
            <p:cNvGrpSpPr>
              <a:grpSpLocks/>
            </p:cNvGrpSpPr>
            <p:nvPr/>
          </p:nvGrpSpPr>
          <p:grpSpPr bwMode="auto">
            <a:xfrm>
              <a:off x="2697" y="1037"/>
              <a:ext cx="2409" cy="2049"/>
              <a:chOff x="1098" y="1361"/>
              <a:chExt cx="2116" cy="2027"/>
            </a:xfrm>
          </p:grpSpPr>
          <p:sp>
            <p:nvSpPr>
              <p:cNvPr id="66610"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66611"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66608" name="Text Box 8"/>
            <p:cNvSpPr txBox="1">
              <a:spLocks noChangeArrowheads="1"/>
            </p:cNvSpPr>
            <p:nvPr/>
          </p:nvSpPr>
          <p:spPr bwMode="auto">
            <a:xfrm>
              <a:off x="2579" y="785"/>
              <a:ext cx="267"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P</a:t>
              </a:r>
            </a:p>
          </p:txBody>
        </p:sp>
        <p:sp>
          <p:nvSpPr>
            <p:cNvPr id="66609" name="Text Box 9"/>
            <p:cNvSpPr txBox="1">
              <a:spLocks noChangeArrowheads="1"/>
            </p:cNvSpPr>
            <p:nvPr/>
          </p:nvSpPr>
          <p:spPr bwMode="auto">
            <a:xfrm>
              <a:off x="5075" y="2936"/>
              <a:ext cx="29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Y</a:t>
              </a:r>
            </a:p>
          </p:txBody>
        </p:sp>
      </p:grpSp>
      <p:sp>
        <p:nvSpPr>
          <p:cNvPr id="66564" name="Line 10"/>
          <p:cNvSpPr>
            <a:spLocks noChangeShapeType="1"/>
          </p:cNvSpPr>
          <p:nvPr/>
        </p:nvSpPr>
        <p:spPr bwMode="auto">
          <a:xfrm>
            <a:off x="4824413" y="1924050"/>
            <a:ext cx="2317750" cy="2284413"/>
          </a:xfrm>
          <a:prstGeom prst="line">
            <a:avLst/>
          </a:prstGeom>
          <a:noFill/>
          <a:ln w="38100">
            <a:solidFill>
              <a:srgbClr val="003399"/>
            </a:solidFill>
            <a:round/>
            <a:headEnd/>
            <a:tailEnd/>
          </a:ln>
        </p:spPr>
        <p:txBody>
          <a:bodyPr>
            <a:prstTxWarp prst="textNoShape">
              <a:avLst/>
            </a:prstTxWarp>
          </a:bodyPr>
          <a:lstStyle/>
          <a:p>
            <a:endParaRPr lang="en-US"/>
          </a:p>
        </p:txBody>
      </p:sp>
      <p:sp>
        <p:nvSpPr>
          <p:cNvPr id="66565" name="Text Box 11"/>
          <p:cNvSpPr txBox="1">
            <a:spLocks noChangeArrowheads="1"/>
          </p:cNvSpPr>
          <p:nvPr/>
        </p:nvSpPr>
        <p:spPr bwMode="auto">
          <a:xfrm>
            <a:off x="7008813" y="4133850"/>
            <a:ext cx="798512" cy="457200"/>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AD</a:t>
            </a:r>
            <a:r>
              <a:rPr lang="en-US" baseline="-25000">
                <a:ea typeface="Arial" charset="0"/>
                <a:cs typeface="Arial" charset="0"/>
              </a:rPr>
              <a:t>1</a:t>
            </a:r>
          </a:p>
        </p:txBody>
      </p:sp>
      <p:grpSp>
        <p:nvGrpSpPr>
          <p:cNvPr id="4" name="Group 12"/>
          <p:cNvGrpSpPr>
            <a:grpSpLocks/>
          </p:cNvGrpSpPr>
          <p:nvPr/>
        </p:nvGrpSpPr>
        <p:grpSpPr bwMode="auto">
          <a:xfrm>
            <a:off x="4868863" y="1958975"/>
            <a:ext cx="3308350" cy="2568575"/>
            <a:chOff x="3067" y="1234"/>
            <a:chExt cx="2084" cy="1618"/>
          </a:xfrm>
        </p:grpSpPr>
        <p:sp>
          <p:nvSpPr>
            <p:cNvPr id="66605" name="Line 13"/>
            <p:cNvSpPr>
              <a:spLocks noChangeShapeType="1"/>
            </p:cNvSpPr>
            <p:nvPr/>
          </p:nvSpPr>
          <p:spPr bwMode="auto">
            <a:xfrm flipV="1">
              <a:off x="3067" y="1468"/>
              <a:ext cx="1497" cy="1384"/>
            </a:xfrm>
            <a:prstGeom prst="line">
              <a:avLst/>
            </a:prstGeom>
            <a:noFill/>
            <a:ln w="38100">
              <a:solidFill>
                <a:srgbClr val="003399"/>
              </a:solidFill>
              <a:round/>
              <a:headEnd/>
              <a:tailEnd/>
            </a:ln>
          </p:spPr>
          <p:txBody>
            <a:bodyPr>
              <a:prstTxWarp prst="textNoShape">
                <a:avLst/>
              </a:prstTxWarp>
            </a:bodyPr>
            <a:lstStyle/>
            <a:p>
              <a:endParaRPr lang="en-US"/>
            </a:p>
          </p:txBody>
        </p:sp>
        <p:sp>
          <p:nvSpPr>
            <p:cNvPr id="66606" name="Text Box 14"/>
            <p:cNvSpPr txBox="1">
              <a:spLocks noChangeArrowheads="1"/>
            </p:cNvSpPr>
            <p:nvPr/>
          </p:nvSpPr>
          <p:spPr bwMode="auto">
            <a:xfrm>
              <a:off x="4475" y="1234"/>
              <a:ext cx="676"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SRAS</a:t>
              </a:r>
              <a:endParaRPr lang="en-US" i="1" baseline="-25000">
                <a:ea typeface="Arial" charset="0"/>
                <a:cs typeface="Arial" charset="0"/>
              </a:endParaRPr>
            </a:p>
          </p:txBody>
        </p:sp>
      </p:grpSp>
      <p:sp>
        <p:nvSpPr>
          <p:cNvPr id="66567" name="Line 15"/>
          <p:cNvSpPr>
            <a:spLocks noChangeShapeType="1"/>
          </p:cNvSpPr>
          <p:nvPr/>
        </p:nvSpPr>
        <p:spPr bwMode="auto">
          <a:xfrm rot="16200000" flipH="1">
            <a:off x="4375151" y="3249612"/>
            <a:ext cx="3656012" cy="4763"/>
          </a:xfrm>
          <a:prstGeom prst="line">
            <a:avLst/>
          </a:prstGeom>
          <a:noFill/>
          <a:ln w="38100">
            <a:solidFill>
              <a:srgbClr val="DE8400"/>
            </a:solidFill>
            <a:round/>
            <a:headEnd/>
            <a:tailEnd/>
          </a:ln>
        </p:spPr>
        <p:txBody>
          <a:bodyPr>
            <a:prstTxWarp prst="textNoShape">
              <a:avLst/>
            </a:prstTxWarp>
          </a:bodyPr>
          <a:lstStyle/>
          <a:p>
            <a:endParaRPr lang="en-US"/>
          </a:p>
        </p:txBody>
      </p:sp>
      <p:sp>
        <p:nvSpPr>
          <p:cNvPr id="66568" name="Text Box 16"/>
          <p:cNvSpPr txBox="1">
            <a:spLocks noChangeArrowheads="1"/>
          </p:cNvSpPr>
          <p:nvPr/>
        </p:nvSpPr>
        <p:spPr bwMode="auto">
          <a:xfrm>
            <a:off x="5815013" y="1077913"/>
            <a:ext cx="942975" cy="365125"/>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i="1">
                <a:ea typeface="Arial" charset="0"/>
                <a:cs typeface="Arial" charset="0"/>
              </a:rPr>
              <a:t>LRAS</a:t>
            </a:r>
            <a:endParaRPr lang="en-US" i="1" baseline="-25000">
              <a:ea typeface="Arial" charset="0"/>
              <a:cs typeface="Arial" charset="0"/>
            </a:endParaRPr>
          </a:p>
        </p:txBody>
      </p:sp>
      <p:grpSp>
        <p:nvGrpSpPr>
          <p:cNvPr id="5" name="Group 17"/>
          <p:cNvGrpSpPr>
            <a:grpSpLocks/>
          </p:cNvGrpSpPr>
          <p:nvPr/>
        </p:nvGrpSpPr>
        <p:grpSpPr bwMode="auto">
          <a:xfrm>
            <a:off x="5556250" y="1344613"/>
            <a:ext cx="2960688" cy="2603500"/>
            <a:chOff x="3500" y="847"/>
            <a:chExt cx="1865" cy="1640"/>
          </a:xfrm>
        </p:grpSpPr>
        <p:sp>
          <p:nvSpPr>
            <p:cNvPr id="66603" name="Line 18"/>
            <p:cNvSpPr>
              <a:spLocks noChangeShapeType="1"/>
            </p:cNvSpPr>
            <p:nvPr/>
          </p:nvSpPr>
          <p:spPr bwMode="auto">
            <a:xfrm>
              <a:off x="3500" y="847"/>
              <a:ext cx="1437" cy="1421"/>
            </a:xfrm>
            <a:prstGeom prst="line">
              <a:avLst/>
            </a:prstGeom>
            <a:noFill/>
            <a:ln w="38100">
              <a:solidFill>
                <a:srgbClr val="008000"/>
              </a:solidFill>
              <a:round/>
              <a:headEnd/>
              <a:tailEnd/>
            </a:ln>
          </p:spPr>
          <p:txBody>
            <a:bodyPr>
              <a:prstTxWarp prst="textNoShape">
                <a:avLst/>
              </a:prstTxWarp>
            </a:bodyPr>
            <a:lstStyle/>
            <a:p>
              <a:endParaRPr lang="en-US"/>
            </a:p>
          </p:txBody>
        </p:sp>
        <p:sp>
          <p:nvSpPr>
            <p:cNvPr id="66604" name="Text Box 19"/>
            <p:cNvSpPr txBox="1">
              <a:spLocks noChangeArrowheads="1"/>
            </p:cNvSpPr>
            <p:nvPr/>
          </p:nvSpPr>
          <p:spPr bwMode="auto">
            <a:xfrm>
              <a:off x="4862" y="2199"/>
              <a:ext cx="503"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AD</a:t>
              </a:r>
              <a:r>
                <a:rPr lang="en-US" baseline="-25000">
                  <a:ea typeface="Arial" charset="0"/>
                  <a:cs typeface="Arial" charset="0"/>
                </a:rPr>
                <a:t>hi</a:t>
              </a:r>
            </a:p>
          </p:txBody>
        </p:sp>
      </p:grpSp>
      <p:grpSp>
        <p:nvGrpSpPr>
          <p:cNvPr id="6" name="Group 20"/>
          <p:cNvGrpSpPr>
            <a:grpSpLocks/>
          </p:cNvGrpSpPr>
          <p:nvPr/>
        </p:nvGrpSpPr>
        <p:grpSpPr bwMode="auto">
          <a:xfrm>
            <a:off x="4387850" y="2752725"/>
            <a:ext cx="2681288" cy="2290763"/>
            <a:chOff x="2764" y="1734"/>
            <a:chExt cx="1689" cy="1443"/>
          </a:xfrm>
        </p:grpSpPr>
        <p:sp>
          <p:nvSpPr>
            <p:cNvPr id="66601" name="Text Box 21"/>
            <p:cNvSpPr txBox="1">
              <a:spLocks noChangeArrowheads="1"/>
            </p:cNvSpPr>
            <p:nvPr/>
          </p:nvSpPr>
          <p:spPr bwMode="auto">
            <a:xfrm>
              <a:off x="3950" y="2889"/>
              <a:ext cx="503"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AD</a:t>
              </a:r>
              <a:r>
                <a:rPr lang="en-US" baseline="-25000">
                  <a:ea typeface="Arial" charset="0"/>
                  <a:cs typeface="Arial" charset="0"/>
                </a:rPr>
                <a:t>lo</a:t>
              </a:r>
            </a:p>
          </p:txBody>
        </p:sp>
        <p:sp>
          <p:nvSpPr>
            <p:cNvPr id="66602" name="Line 22"/>
            <p:cNvSpPr>
              <a:spLocks noChangeShapeType="1"/>
            </p:cNvSpPr>
            <p:nvPr/>
          </p:nvSpPr>
          <p:spPr bwMode="auto">
            <a:xfrm>
              <a:off x="2764" y="1734"/>
              <a:ext cx="1260" cy="1244"/>
            </a:xfrm>
            <a:prstGeom prst="line">
              <a:avLst/>
            </a:prstGeom>
            <a:noFill/>
            <a:ln w="38100">
              <a:solidFill>
                <a:srgbClr val="FF0000"/>
              </a:solidFill>
              <a:round/>
              <a:headEnd/>
              <a:tailEnd/>
            </a:ln>
          </p:spPr>
          <p:txBody>
            <a:bodyPr>
              <a:prstTxWarp prst="textNoShape">
                <a:avLst/>
              </a:prstTxWarp>
            </a:bodyPr>
            <a:lstStyle/>
            <a:p>
              <a:endParaRPr lang="en-US"/>
            </a:p>
          </p:txBody>
        </p:sp>
      </p:grpSp>
      <p:sp>
        <p:nvSpPr>
          <p:cNvPr id="66571" name="Oval 23"/>
          <p:cNvSpPr>
            <a:spLocks noChangeArrowheads="1"/>
          </p:cNvSpPr>
          <p:nvPr/>
        </p:nvSpPr>
        <p:spPr bwMode="auto">
          <a:xfrm>
            <a:off x="6137275" y="3213100"/>
            <a:ext cx="139700" cy="138113"/>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66572" name="Text Box 24"/>
          <p:cNvSpPr txBox="1">
            <a:spLocks noChangeArrowheads="1"/>
          </p:cNvSpPr>
          <p:nvPr/>
        </p:nvSpPr>
        <p:spPr bwMode="auto">
          <a:xfrm>
            <a:off x="5957888" y="5127625"/>
            <a:ext cx="488950" cy="365125"/>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Y</a:t>
            </a:r>
            <a:r>
              <a:rPr lang="en-US" b="1" baseline="-25000">
                <a:ea typeface="Arial" charset="0"/>
                <a:cs typeface="Arial" charset="0"/>
              </a:rPr>
              <a:t>1</a:t>
            </a:r>
          </a:p>
        </p:txBody>
      </p:sp>
      <p:sp>
        <p:nvSpPr>
          <p:cNvPr id="358425" name="Rectangle 25"/>
          <p:cNvSpPr>
            <a:spLocks noChangeArrowheads="1"/>
          </p:cNvSpPr>
          <p:nvPr/>
        </p:nvSpPr>
        <p:spPr bwMode="auto">
          <a:xfrm>
            <a:off x="342900" y="3789363"/>
            <a:ext cx="3068638" cy="1843087"/>
          </a:xfrm>
          <a:prstGeom prst="rect">
            <a:avLst/>
          </a:prstGeom>
          <a:noFill/>
          <a:ln w="9525">
            <a:noFill/>
            <a:miter lim="800000"/>
            <a:headEnd/>
            <a:tailEnd/>
          </a:ln>
        </p:spPr>
        <p:txBody>
          <a:bodyPr>
            <a:prstTxWarp prst="textNoShape">
              <a:avLst/>
            </a:prstTxWarp>
          </a:bodyPr>
          <a:lstStyle/>
          <a:p>
            <a:pPr>
              <a:lnSpc>
                <a:spcPct val="105000"/>
              </a:lnSpc>
              <a:spcBef>
                <a:spcPct val="45000"/>
              </a:spcBef>
              <a:buClr>
                <a:srgbClr val="00B85C"/>
              </a:buClr>
              <a:buSzPct val="120000"/>
              <a:buFont typeface="Wingdings" charset="2"/>
              <a:buNone/>
            </a:pPr>
            <a:r>
              <a:rPr lang="en-US" sz="2600">
                <a:ea typeface="Arial" charset="0"/>
                <a:cs typeface="Arial" charset="0"/>
              </a:rPr>
              <a:t>If </a:t>
            </a:r>
            <a:r>
              <a:rPr lang="en-US" sz="2600" i="1">
                <a:ea typeface="Arial" charset="0"/>
                <a:cs typeface="Arial" charset="0"/>
              </a:rPr>
              <a:t>AS</a:t>
            </a:r>
            <a:r>
              <a:rPr lang="en-US" sz="2600">
                <a:ea typeface="Arial" charset="0"/>
                <a:cs typeface="Arial" charset="0"/>
              </a:rPr>
              <a:t> slopes up, </a:t>
            </a:r>
            <a:br>
              <a:rPr lang="en-US" sz="2600">
                <a:ea typeface="Arial" charset="0"/>
                <a:cs typeface="Arial" charset="0"/>
              </a:rPr>
            </a:br>
            <a:r>
              <a:rPr lang="en-US" sz="2600">
                <a:ea typeface="Arial" charset="0"/>
                <a:cs typeface="Arial" charset="0"/>
              </a:rPr>
              <a:t>then shifts in </a:t>
            </a:r>
            <a:r>
              <a:rPr lang="en-US" sz="2600" i="1">
                <a:ea typeface="Arial" charset="0"/>
                <a:cs typeface="Arial" charset="0"/>
              </a:rPr>
              <a:t>AD</a:t>
            </a:r>
            <a:r>
              <a:rPr lang="en-US" sz="2600">
                <a:ea typeface="Arial" charset="0"/>
                <a:cs typeface="Arial" charset="0"/>
              </a:rPr>
              <a:t> </a:t>
            </a:r>
            <a:br>
              <a:rPr lang="en-US" sz="2600">
                <a:ea typeface="Arial" charset="0"/>
                <a:cs typeface="Arial" charset="0"/>
              </a:rPr>
            </a:br>
            <a:r>
              <a:rPr lang="en-US" sz="2600" u="sng">
                <a:ea typeface="Arial" charset="0"/>
                <a:cs typeface="Arial" charset="0"/>
              </a:rPr>
              <a:t>do</a:t>
            </a:r>
            <a:r>
              <a:rPr lang="en-US" sz="2600">
                <a:ea typeface="Arial" charset="0"/>
                <a:cs typeface="Arial" charset="0"/>
              </a:rPr>
              <a:t> affect output and employment. </a:t>
            </a:r>
          </a:p>
        </p:txBody>
      </p:sp>
      <p:grpSp>
        <p:nvGrpSpPr>
          <p:cNvPr id="7" name="Group 26"/>
          <p:cNvGrpSpPr>
            <a:grpSpLocks/>
          </p:cNvGrpSpPr>
          <p:nvPr/>
        </p:nvGrpSpPr>
        <p:grpSpPr bwMode="auto">
          <a:xfrm>
            <a:off x="3776663" y="3717925"/>
            <a:ext cx="2016125" cy="1771650"/>
            <a:chOff x="2379" y="2342"/>
            <a:chExt cx="1270" cy="1116"/>
          </a:xfrm>
        </p:grpSpPr>
        <p:grpSp>
          <p:nvGrpSpPr>
            <p:cNvPr id="66594" name="Group 27"/>
            <p:cNvGrpSpPr>
              <a:grpSpLocks/>
            </p:cNvGrpSpPr>
            <p:nvPr/>
          </p:nvGrpSpPr>
          <p:grpSpPr bwMode="auto">
            <a:xfrm>
              <a:off x="2379" y="2342"/>
              <a:ext cx="1109" cy="230"/>
              <a:chOff x="2379" y="2342"/>
              <a:chExt cx="1109" cy="230"/>
            </a:xfrm>
          </p:grpSpPr>
          <p:sp>
            <p:nvSpPr>
              <p:cNvPr id="66599" name="Line 28"/>
              <p:cNvSpPr>
                <a:spLocks noChangeShapeType="1"/>
              </p:cNvSpPr>
              <p:nvPr/>
            </p:nvSpPr>
            <p:spPr bwMode="auto">
              <a:xfrm>
                <a:off x="2706" y="2457"/>
                <a:ext cx="782" cy="0"/>
              </a:xfrm>
              <a:prstGeom prst="line">
                <a:avLst/>
              </a:prstGeom>
              <a:noFill/>
              <a:ln w="9525">
                <a:solidFill>
                  <a:srgbClr val="777777"/>
                </a:solidFill>
                <a:prstDash val="lgDash"/>
                <a:round/>
                <a:headEnd/>
                <a:tailEnd/>
              </a:ln>
            </p:spPr>
            <p:txBody>
              <a:bodyPr>
                <a:prstTxWarp prst="textNoShape">
                  <a:avLst/>
                </a:prstTxWarp>
              </a:bodyPr>
              <a:lstStyle/>
              <a:p>
                <a:endParaRPr lang="en-US"/>
              </a:p>
            </p:txBody>
          </p:sp>
          <p:sp>
            <p:nvSpPr>
              <p:cNvPr id="66600" name="Text Box 29"/>
              <p:cNvSpPr txBox="1">
                <a:spLocks noChangeArrowheads="1"/>
              </p:cNvSpPr>
              <p:nvPr/>
            </p:nvSpPr>
            <p:spPr bwMode="auto">
              <a:xfrm>
                <a:off x="2379" y="2342"/>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solidFill>
                      <a:srgbClr val="CC0000"/>
                    </a:solidFill>
                    <a:ea typeface="Arial" charset="0"/>
                    <a:cs typeface="Arial" charset="0"/>
                  </a:rPr>
                  <a:t>P</a:t>
                </a:r>
                <a:r>
                  <a:rPr lang="en-US" baseline="-25000">
                    <a:solidFill>
                      <a:srgbClr val="CC0000"/>
                    </a:solidFill>
                    <a:ea typeface="Arial" charset="0"/>
                    <a:cs typeface="Arial" charset="0"/>
                  </a:rPr>
                  <a:t>lo</a:t>
                </a:r>
              </a:p>
            </p:txBody>
          </p:sp>
        </p:grpSp>
        <p:grpSp>
          <p:nvGrpSpPr>
            <p:cNvPr id="66595" name="Group 30"/>
            <p:cNvGrpSpPr>
              <a:grpSpLocks/>
            </p:cNvGrpSpPr>
            <p:nvPr/>
          </p:nvGrpSpPr>
          <p:grpSpPr bwMode="auto">
            <a:xfrm>
              <a:off x="3341" y="2411"/>
              <a:ext cx="308" cy="1047"/>
              <a:chOff x="3341" y="2411"/>
              <a:chExt cx="308" cy="1047"/>
            </a:xfrm>
          </p:grpSpPr>
          <p:sp>
            <p:nvSpPr>
              <p:cNvPr id="66596" name="Line 31"/>
              <p:cNvSpPr>
                <a:spLocks noChangeShapeType="1"/>
              </p:cNvSpPr>
              <p:nvPr/>
            </p:nvSpPr>
            <p:spPr bwMode="auto">
              <a:xfrm>
                <a:off x="3493" y="2445"/>
                <a:ext cx="3" cy="761"/>
              </a:xfrm>
              <a:prstGeom prst="line">
                <a:avLst/>
              </a:prstGeom>
              <a:noFill/>
              <a:ln w="9525">
                <a:solidFill>
                  <a:srgbClr val="777777"/>
                </a:solidFill>
                <a:prstDash val="lgDash"/>
                <a:round/>
                <a:headEnd/>
                <a:tailEnd/>
              </a:ln>
            </p:spPr>
            <p:txBody>
              <a:bodyPr>
                <a:prstTxWarp prst="textNoShape">
                  <a:avLst/>
                </a:prstTxWarp>
              </a:bodyPr>
              <a:lstStyle/>
              <a:p>
                <a:endParaRPr lang="en-US"/>
              </a:p>
            </p:txBody>
          </p:sp>
          <p:sp>
            <p:nvSpPr>
              <p:cNvPr id="66597" name="Text Box 32"/>
              <p:cNvSpPr txBox="1">
                <a:spLocks noChangeArrowheads="1"/>
              </p:cNvSpPr>
              <p:nvPr/>
            </p:nvSpPr>
            <p:spPr bwMode="auto">
              <a:xfrm>
                <a:off x="3341" y="3228"/>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solidFill>
                      <a:srgbClr val="CC0000"/>
                    </a:solidFill>
                    <a:ea typeface="Arial" charset="0"/>
                    <a:cs typeface="Arial" charset="0"/>
                  </a:rPr>
                  <a:t>Y</a:t>
                </a:r>
                <a:r>
                  <a:rPr lang="en-US" baseline="-25000">
                    <a:solidFill>
                      <a:srgbClr val="CC0000"/>
                    </a:solidFill>
                    <a:ea typeface="Arial" charset="0"/>
                    <a:cs typeface="Arial" charset="0"/>
                  </a:rPr>
                  <a:t>lo</a:t>
                </a:r>
              </a:p>
            </p:txBody>
          </p:sp>
          <p:sp>
            <p:nvSpPr>
              <p:cNvPr id="66598" name="Oval 33"/>
              <p:cNvSpPr>
                <a:spLocks noChangeArrowheads="1"/>
              </p:cNvSpPr>
              <p:nvPr/>
            </p:nvSpPr>
            <p:spPr bwMode="auto">
              <a:xfrm>
                <a:off x="3450" y="2411"/>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grpSp>
        <p:nvGrpSpPr>
          <p:cNvPr id="10" name="Group 34"/>
          <p:cNvGrpSpPr>
            <a:grpSpLocks/>
          </p:cNvGrpSpPr>
          <p:nvPr/>
        </p:nvGrpSpPr>
        <p:grpSpPr bwMode="auto">
          <a:xfrm>
            <a:off x="3775075" y="2473325"/>
            <a:ext cx="3355975" cy="3017838"/>
            <a:chOff x="2378" y="1558"/>
            <a:chExt cx="2114" cy="1901"/>
          </a:xfrm>
        </p:grpSpPr>
        <p:grpSp>
          <p:nvGrpSpPr>
            <p:cNvPr id="66587" name="Group 35"/>
            <p:cNvGrpSpPr>
              <a:grpSpLocks/>
            </p:cNvGrpSpPr>
            <p:nvPr/>
          </p:nvGrpSpPr>
          <p:grpSpPr bwMode="auto">
            <a:xfrm>
              <a:off x="2378" y="1558"/>
              <a:ext cx="1961" cy="230"/>
              <a:chOff x="2378" y="1558"/>
              <a:chExt cx="1961" cy="230"/>
            </a:xfrm>
          </p:grpSpPr>
          <p:sp>
            <p:nvSpPr>
              <p:cNvPr id="66592" name="Line 36"/>
              <p:cNvSpPr>
                <a:spLocks noChangeShapeType="1"/>
              </p:cNvSpPr>
              <p:nvPr/>
            </p:nvSpPr>
            <p:spPr bwMode="auto">
              <a:xfrm flipV="1">
                <a:off x="2702" y="1673"/>
                <a:ext cx="1637" cy="3"/>
              </a:xfrm>
              <a:prstGeom prst="line">
                <a:avLst/>
              </a:prstGeom>
              <a:noFill/>
              <a:ln w="9525">
                <a:solidFill>
                  <a:srgbClr val="777777"/>
                </a:solidFill>
                <a:prstDash val="lgDash"/>
                <a:round/>
                <a:headEnd/>
                <a:tailEnd/>
              </a:ln>
            </p:spPr>
            <p:txBody>
              <a:bodyPr>
                <a:prstTxWarp prst="textNoShape">
                  <a:avLst/>
                </a:prstTxWarp>
              </a:bodyPr>
              <a:lstStyle/>
              <a:p>
                <a:endParaRPr lang="en-US"/>
              </a:p>
            </p:txBody>
          </p:sp>
          <p:sp>
            <p:nvSpPr>
              <p:cNvPr id="66593" name="Text Box 37"/>
              <p:cNvSpPr txBox="1">
                <a:spLocks noChangeArrowheads="1"/>
              </p:cNvSpPr>
              <p:nvPr/>
            </p:nvSpPr>
            <p:spPr bwMode="auto">
              <a:xfrm>
                <a:off x="2378" y="1558"/>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solidFill>
                      <a:srgbClr val="008000"/>
                    </a:solidFill>
                    <a:ea typeface="Arial" charset="0"/>
                    <a:cs typeface="Arial" charset="0"/>
                  </a:rPr>
                  <a:t>P</a:t>
                </a:r>
                <a:r>
                  <a:rPr lang="en-US" baseline="-25000">
                    <a:solidFill>
                      <a:srgbClr val="008000"/>
                    </a:solidFill>
                    <a:ea typeface="Arial" charset="0"/>
                    <a:cs typeface="Arial" charset="0"/>
                  </a:rPr>
                  <a:t>hi</a:t>
                </a:r>
              </a:p>
            </p:txBody>
          </p:sp>
        </p:grpSp>
        <p:grpSp>
          <p:nvGrpSpPr>
            <p:cNvPr id="66588" name="Group 38"/>
            <p:cNvGrpSpPr>
              <a:grpSpLocks/>
            </p:cNvGrpSpPr>
            <p:nvPr/>
          </p:nvGrpSpPr>
          <p:grpSpPr bwMode="auto">
            <a:xfrm>
              <a:off x="4184" y="1632"/>
              <a:ext cx="308" cy="1827"/>
              <a:chOff x="4184" y="1632"/>
              <a:chExt cx="308" cy="1827"/>
            </a:xfrm>
          </p:grpSpPr>
          <p:sp>
            <p:nvSpPr>
              <p:cNvPr id="66589" name="Text Box 39"/>
              <p:cNvSpPr txBox="1">
                <a:spLocks noChangeArrowheads="1"/>
              </p:cNvSpPr>
              <p:nvPr/>
            </p:nvSpPr>
            <p:spPr bwMode="auto">
              <a:xfrm>
                <a:off x="4184" y="3229"/>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solidFill>
                      <a:srgbClr val="008000"/>
                    </a:solidFill>
                    <a:ea typeface="Arial" charset="0"/>
                    <a:cs typeface="Arial" charset="0"/>
                  </a:rPr>
                  <a:t>Y</a:t>
                </a:r>
                <a:r>
                  <a:rPr lang="en-US" baseline="-25000">
                    <a:solidFill>
                      <a:srgbClr val="008000"/>
                    </a:solidFill>
                    <a:ea typeface="Arial" charset="0"/>
                    <a:cs typeface="Arial" charset="0"/>
                  </a:rPr>
                  <a:t>hi</a:t>
                </a:r>
              </a:p>
            </p:txBody>
          </p:sp>
          <p:sp>
            <p:nvSpPr>
              <p:cNvPr id="66590" name="Line 40"/>
              <p:cNvSpPr>
                <a:spLocks noChangeShapeType="1"/>
              </p:cNvSpPr>
              <p:nvPr/>
            </p:nvSpPr>
            <p:spPr bwMode="auto">
              <a:xfrm>
                <a:off x="4339" y="1677"/>
                <a:ext cx="0" cy="1522"/>
              </a:xfrm>
              <a:prstGeom prst="line">
                <a:avLst/>
              </a:prstGeom>
              <a:noFill/>
              <a:ln w="9525">
                <a:solidFill>
                  <a:srgbClr val="777777"/>
                </a:solidFill>
                <a:prstDash val="lgDash"/>
                <a:round/>
                <a:headEnd/>
                <a:tailEnd/>
              </a:ln>
            </p:spPr>
            <p:txBody>
              <a:bodyPr>
                <a:prstTxWarp prst="textNoShape">
                  <a:avLst/>
                </a:prstTxWarp>
              </a:bodyPr>
              <a:lstStyle/>
              <a:p>
                <a:endParaRPr lang="en-US"/>
              </a:p>
            </p:txBody>
          </p:sp>
          <p:sp>
            <p:nvSpPr>
              <p:cNvPr id="66591" name="Oval 41"/>
              <p:cNvSpPr>
                <a:spLocks noChangeArrowheads="1"/>
              </p:cNvSpPr>
              <p:nvPr/>
            </p:nvSpPr>
            <p:spPr bwMode="auto">
              <a:xfrm>
                <a:off x="4296" y="1632"/>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sp>
        <p:nvSpPr>
          <p:cNvPr id="358442" name="Line 42"/>
          <p:cNvSpPr>
            <a:spLocks noChangeShapeType="1"/>
          </p:cNvSpPr>
          <p:nvPr/>
        </p:nvSpPr>
        <p:spPr bwMode="auto">
          <a:xfrm rot="5400000" flipV="1">
            <a:off x="6869907" y="2774156"/>
            <a:ext cx="0" cy="1014413"/>
          </a:xfrm>
          <a:prstGeom prst="line">
            <a:avLst/>
          </a:prstGeom>
          <a:noFill/>
          <a:ln w="57150">
            <a:solidFill>
              <a:srgbClr val="008000"/>
            </a:solidFill>
            <a:round/>
            <a:headEnd/>
            <a:tailEnd type="triangle" w="lg" len="med"/>
          </a:ln>
        </p:spPr>
        <p:txBody>
          <a:bodyPr>
            <a:prstTxWarp prst="textNoShape">
              <a:avLst/>
            </a:prstTxWarp>
          </a:bodyPr>
          <a:lstStyle/>
          <a:p>
            <a:endParaRPr lang="en-US"/>
          </a:p>
        </p:txBody>
      </p:sp>
      <p:sp>
        <p:nvSpPr>
          <p:cNvPr id="358443" name="Line 43"/>
          <p:cNvSpPr>
            <a:spLocks noChangeShapeType="1"/>
          </p:cNvSpPr>
          <p:nvPr/>
        </p:nvSpPr>
        <p:spPr bwMode="auto">
          <a:xfrm rot="16200000" flipV="1">
            <a:off x="5545932" y="2770981"/>
            <a:ext cx="0" cy="1014413"/>
          </a:xfrm>
          <a:prstGeom prst="line">
            <a:avLst/>
          </a:prstGeom>
          <a:noFill/>
          <a:ln w="57150">
            <a:solidFill>
              <a:srgbClr val="CC0000"/>
            </a:solidFill>
            <a:round/>
            <a:headEnd/>
            <a:tailEnd type="triangle" w="lg" len="med"/>
          </a:ln>
        </p:spPr>
        <p:txBody>
          <a:bodyPr>
            <a:prstTxWarp prst="textNoShape">
              <a:avLst/>
            </a:prstTxWarp>
          </a:bodyPr>
          <a:lstStyle/>
          <a:p>
            <a:endParaRPr lang="en-US"/>
          </a:p>
        </p:txBody>
      </p:sp>
      <p:grpSp>
        <p:nvGrpSpPr>
          <p:cNvPr id="13" name="Group 44"/>
          <p:cNvGrpSpPr>
            <a:grpSpLocks/>
          </p:cNvGrpSpPr>
          <p:nvPr/>
        </p:nvGrpSpPr>
        <p:grpSpPr bwMode="auto">
          <a:xfrm>
            <a:off x="3775075" y="1801813"/>
            <a:ext cx="2495550" cy="365125"/>
            <a:chOff x="2378" y="1135"/>
            <a:chExt cx="1572" cy="230"/>
          </a:xfrm>
        </p:grpSpPr>
        <p:sp>
          <p:nvSpPr>
            <p:cNvPr id="66584" name="Line 45"/>
            <p:cNvSpPr>
              <a:spLocks noChangeShapeType="1"/>
            </p:cNvSpPr>
            <p:nvPr/>
          </p:nvSpPr>
          <p:spPr bwMode="auto">
            <a:xfrm>
              <a:off x="2705" y="1250"/>
              <a:ext cx="1202" cy="0"/>
            </a:xfrm>
            <a:prstGeom prst="line">
              <a:avLst/>
            </a:prstGeom>
            <a:noFill/>
            <a:ln w="9525">
              <a:solidFill>
                <a:srgbClr val="777777"/>
              </a:solidFill>
              <a:prstDash val="lgDash"/>
              <a:round/>
              <a:headEnd/>
              <a:tailEnd/>
            </a:ln>
          </p:spPr>
          <p:txBody>
            <a:bodyPr>
              <a:prstTxWarp prst="textNoShape">
                <a:avLst/>
              </a:prstTxWarp>
            </a:bodyPr>
            <a:lstStyle/>
            <a:p>
              <a:endParaRPr lang="en-US"/>
            </a:p>
          </p:txBody>
        </p:sp>
        <p:sp>
          <p:nvSpPr>
            <p:cNvPr id="66585" name="Text Box 46"/>
            <p:cNvSpPr txBox="1">
              <a:spLocks noChangeArrowheads="1"/>
            </p:cNvSpPr>
            <p:nvPr/>
          </p:nvSpPr>
          <p:spPr bwMode="auto">
            <a:xfrm>
              <a:off x="2378" y="1135"/>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solidFill>
                    <a:srgbClr val="008000"/>
                  </a:solidFill>
                  <a:ea typeface="Arial" charset="0"/>
                  <a:cs typeface="Arial" charset="0"/>
                </a:rPr>
                <a:t>P</a:t>
              </a:r>
              <a:r>
                <a:rPr lang="en-US" baseline="-25000">
                  <a:solidFill>
                    <a:srgbClr val="008000"/>
                  </a:solidFill>
                  <a:ea typeface="Arial" charset="0"/>
                  <a:cs typeface="Arial" charset="0"/>
                </a:rPr>
                <a:t>hi</a:t>
              </a:r>
            </a:p>
          </p:txBody>
        </p:sp>
        <p:sp>
          <p:nvSpPr>
            <p:cNvPr id="66586" name="Oval 47"/>
            <p:cNvSpPr>
              <a:spLocks noChangeArrowheads="1"/>
            </p:cNvSpPr>
            <p:nvPr/>
          </p:nvSpPr>
          <p:spPr bwMode="auto">
            <a:xfrm>
              <a:off x="3862" y="1207"/>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14" name="Group 48"/>
          <p:cNvGrpSpPr>
            <a:grpSpLocks/>
          </p:cNvGrpSpPr>
          <p:nvPr/>
        </p:nvGrpSpPr>
        <p:grpSpPr bwMode="auto">
          <a:xfrm>
            <a:off x="3776663" y="4356100"/>
            <a:ext cx="2497137" cy="365125"/>
            <a:chOff x="2379" y="2744"/>
            <a:chExt cx="1573" cy="230"/>
          </a:xfrm>
        </p:grpSpPr>
        <p:sp>
          <p:nvSpPr>
            <p:cNvPr id="66581" name="Line 49"/>
            <p:cNvSpPr>
              <a:spLocks noChangeShapeType="1"/>
            </p:cNvSpPr>
            <p:nvPr/>
          </p:nvSpPr>
          <p:spPr bwMode="auto">
            <a:xfrm>
              <a:off x="2706" y="2859"/>
              <a:ext cx="1202" cy="0"/>
            </a:xfrm>
            <a:prstGeom prst="line">
              <a:avLst/>
            </a:prstGeom>
            <a:noFill/>
            <a:ln w="9525">
              <a:solidFill>
                <a:srgbClr val="777777"/>
              </a:solidFill>
              <a:prstDash val="lgDash"/>
              <a:round/>
              <a:headEnd/>
              <a:tailEnd/>
            </a:ln>
          </p:spPr>
          <p:txBody>
            <a:bodyPr>
              <a:prstTxWarp prst="textNoShape">
                <a:avLst/>
              </a:prstTxWarp>
            </a:bodyPr>
            <a:lstStyle/>
            <a:p>
              <a:endParaRPr lang="en-US"/>
            </a:p>
          </p:txBody>
        </p:sp>
        <p:sp>
          <p:nvSpPr>
            <p:cNvPr id="66582" name="Text Box 50"/>
            <p:cNvSpPr txBox="1">
              <a:spLocks noChangeArrowheads="1"/>
            </p:cNvSpPr>
            <p:nvPr/>
          </p:nvSpPr>
          <p:spPr bwMode="auto">
            <a:xfrm>
              <a:off x="2379" y="2744"/>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solidFill>
                    <a:srgbClr val="CC0000"/>
                  </a:solidFill>
                  <a:ea typeface="Arial" charset="0"/>
                  <a:cs typeface="Arial" charset="0"/>
                </a:rPr>
                <a:t>P</a:t>
              </a:r>
              <a:r>
                <a:rPr lang="en-US" baseline="-25000">
                  <a:solidFill>
                    <a:srgbClr val="CC0000"/>
                  </a:solidFill>
                  <a:ea typeface="Arial" charset="0"/>
                  <a:cs typeface="Arial" charset="0"/>
                </a:rPr>
                <a:t>lo</a:t>
              </a:r>
            </a:p>
          </p:txBody>
        </p:sp>
        <p:sp>
          <p:nvSpPr>
            <p:cNvPr id="66583" name="Oval 51"/>
            <p:cNvSpPr>
              <a:spLocks noChangeArrowheads="1"/>
            </p:cNvSpPr>
            <p:nvPr/>
          </p:nvSpPr>
          <p:spPr bwMode="auto">
            <a:xfrm>
              <a:off x="3864" y="2814"/>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6658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8403">
                                            <p:txEl>
                                              <p:pRg st="0" end="0"/>
                                            </p:txEl>
                                          </p:spTgt>
                                        </p:tgtEl>
                                        <p:attrNameLst>
                                          <p:attrName>style.visibility</p:attrName>
                                        </p:attrNameLst>
                                      </p:cBhvr>
                                      <p:to>
                                        <p:strVal val="visible"/>
                                      </p:to>
                                    </p:set>
                                    <p:animEffect transition="in" filter="wipe(left)">
                                      <p:cBhvr>
                                        <p:cTn id="7" dur="500"/>
                                        <p:tgtEl>
                                          <p:spTgt spid="3584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358442"/>
                                        </p:tgtEl>
                                        <p:attrNameLst>
                                          <p:attrName>style.visibility</p:attrName>
                                        </p:attrNameLst>
                                      </p:cBhvr>
                                      <p:to>
                                        <p:strVal val="visible"/>
                                      </p:to>
                                    </p:set>
                                    <p:anim calcmode="lin" valueType="num">
                                      <p:cBhvr>
                                        <p:cTn id="12" dur="500" fill="hold"/>
                                        <p:tgtEl>
                                          <p:spTgt spid="358442"/>
                                        </p:tgtEl>
                                        <p:attrNameLst>
                                          <p:attrName>ppt_x</p:attrName>
                                        </p:attrNameLst>
                                      </p:cBhvr>
                                      <p:tavLst>
                                        <p:tav tm="0">
                                          <p:val>
                                            <p:strVal val="#ppt_x-#ppt_w/2"/>
                                          </p:val>
                                        </p:tav>
                                        <p:tav tm="100000">
                                          <p:val>
                                            <p:strVal val="#ppt_x"/>
                                          </p:val>
                                        </p:tav>
                                      </p:tavLst>
                                    </p:anim>
                                    <p:anim calcmode="lin" valueType="num">
                                      <p:cBhvr>
                                        <p:cTn id="13" dur="500" fill="hold"/>
                                        <p:tgtEl>
                                          <p:spTgt spid="358442"/>
                                        </p:tgtEl>
                                        <p:attrNameLst>
                                          <p:attrName>ppt_y</p:attrName>
                                        </p:attrNameLst>
                                      </p:cBhvr>
                                      <p:tavLst>
                                        <p:tav tm="0">
                                          <p:val>
                                            <p:strVal val="#ppt_y"/>
                                          </p:val>
                                        </p:tav>
                                        <p:tav tm="100000">
                                          <p:val>
                                            <p:strVal val="#ppt_y"/>
                                          </p:val>
                                        </p:tav>
                                      </p:tavLst>
                                    </p:anim>
                                    <p:anim calcmode="lin" valueType="num">
                                      <p:cBhvr>
                                        <p:cTn id="14" dur="500" fill="hold"/>
                                        <p:tgtEl>
                                          <p:spTgt spid="358442"/>
                                        </p:tgtEl>
                                        <p:attrNameLst>
                                          <p:attrName>ppt_w</p:attrName>
                                        </p:attrNameLst>
                                      </p:cBhvr>
                                      <p:tavLst>
                                        <p:tav tm="0">
                                          <p:val>
                                            <p:fltVal val="0"/>
                                          </p:val>
                                        </p:tav>
                                        <p:tav tm="100000">
                                          <p:val>
                                            <p:strVal val="#ppt_w"/>
                                          </p:val>
                                        </p:tav>
                                      </p:tavLst>
                                    </p:anim>
                                    <p:anim calcmode="lin" valueType="num">
                                      <p:cBhvr>
                                        <p:cTn id="15" dur="500" fill="hold"/>
                                        <p:tgtEl>
                                          <p:spTgt spid="358442"/>
                                        </p:tgtEl>
                                        <p:attrNameLst>
                                          <p:attrName>ppt_h</p:attrName>
                                        </p:attrNameLst>
                                      </p:cBhvr>
                                      <p:tavLst>
                                        <p:tav tm="0">
                                          <p:val>
                                            <p:strVal val="#ppt_h"/>
                                          </p:val>
                                        </p:tav>
                                        <p:tav tm="100000">
                                          <p:val>
                                            <p:strVal val="#ppt_h"/>
                                          </p:val>
                                        </p:tav>
                                      </p:tavLst>
                                    </p:anim>
                                  </p:childTnLst>
                                </p:cTn>
                              </p:par>
                            </p:childTnLst>
                          </p:cTn>
                        </p:par>
                        <p:par>
                          <p:cTn id="16" fill="hold" nodeType="afterGroup">
                            <p:stCondLst>
                              <p:cond delay="500"/>
                            </p:stCondLst>
                            <p:childTnLst>
                              <p:par>
                                <p:cTn id="17" presetID="18" presetClass="entr" presetSubtype="6"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strips(downRight)">
                                      <p:cBhvr>
                                        <p:cTn id="19" dur="500"/>
                                        <p:tgtEl>
                                          <p:spTgt spid="5"/>
                                        </p:tgtEl>
                                      </p:cBhvr>
                                    </p:animEffect>
                                  </p:childTnLst>
                                </p:cTn>
                              </p:par>
                            </p:childTnLst>
                          </p:cTn>
                        </p:par>
                        <p:par>
                          <p:cTn id="20" fill="hold" nodeType="afterGroup">
                            <p:stCondLst>
                              <p:cond delay="1000"/>
                            </p:stCondLst>
                            <p:childTnLst>
                              <p:par>
                                <p:cTn id="21" presetID="22" presetClass="entr" presetSubtype="2"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right)">
                                      <p:cBhvr>
                                        <p:cTn id="23" dur="500"/>
                                        <p:tgtEl>
                                          <p:spTgt spid="1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2" fill="hold" grpId="0" nodeType="clickEffect">
                                  <p:stCondLst>
                                    <p:cond delay="0"/>
                                  </p:stCondLst>
                                  <p:childTnLst>
                                    <p:set>
                                      <p:cBhvr>
                                        <p:cTn id="27" dur="1" fill="hold">
                                          <p:stCondLst>
                                            <p:cond delay="0"/>
                                          </p:stCondLst>
                                        </p:cTn>
                                        <p:tgtEl>
                                          <p:spTgt spid="358443"/>
                                        </p:tgtEl>
                                        <p:attrNameLst>
                                          <p:attrName>style.visibility</p:attrName>
                                        </p:attrNameLst>
                                      </p:cBhvr>
                                      <p:to>
                                        <p:strVal val="visible"/>
                                      </p:to>
                                    </p:set>
                                    <p:anim calcmode="lin" valueType="num">
                                      <p:cBhvr>
                                        <p:cTn id="28" dur="500" fill="hold"/>
                                        <p:tgtEl>
                                          <p:spTgt spid="358443"/>
                                        </p:tgtEl>
                                        <p:attrNameLst>
                                          <p:attrName>ppt_x</p:attrName>
                                        </p:attrNameLst>
                                      </p:cBhvr>
                                      <p:tavLst>
                                        <p:tav tm="0">
                                          <p:val>
                                            <p:strVal val="#ppt_x+#ppt_w/2"/>
                                          </p:val>
                                        </p:tav>
                                        <p:tav tm="100000">
                                          <p:val>
                                            <p:strVal val="#ppt_x"/>
                                          </p:val>
                                        </p:tav>
                                      </p:tavLst>
                                    </p:anim>
                                    <p:anim calcmode="lin" valueType="num">
                                      <p:cBhvr>
                                        <p:cTn id="29" dur="500" fill="hold"/>
                                        <p:tgtEl>
                                          <p:spTgt spid="358443"/>
                                        </p:tgtEl>
                                        <p:attrNameLst>
                                          <p:attrName>ppt_y</p:attrName>
                                        </p:attrNameLst>
                                      </p:cBhvr>
                                      <p:tavLst>
                                        <p:tav tm="0">
                                          <p:val>
                                            <p:strVal val="#ppt_y"/>
                                          </p:val>
                                        </p:tav>
                                        <p:tav tm="100000">
                                          <p:val>
                                            <p:strVal val="#ppt_y"/>
                                          </p:val>
                                        </p:tav>
                                      </p:tavLst>
                                    </p:anim>
                                    <p:anim calcmode="lin" valueType="num">
                                      <p:cBhvr>
                                        <p:cTn id="30" dur="500" fill="hold"/>
                                        <p:tgtEl>
                                          <p:spTgt spid="358443"/>
                                        </p:tgtEl>
                                        <p:attrNameLst>
                                          <p:attrName>ppt_w</p:attrName>
                                        </p:attrNameLst>
                                      </p:cBhvr>
                                      <p:tavLst>
                                        <p:tav tm="0">
                                          <p:val>
                                            <p:fltVal val="0"/>
                                          </p:val>
                                        </p:tav>
                                        <p:tav tm="100000">
                                          <p:val>
                                            <p:strVal val="#ppt_w"/>
                                          </p:val>
                                        </p:tav>
                                      </p:tavLst>
                                    </p:anim>
                                    <p:anim calcmode="lin" valueType="num">
                                      <p:cBhvr>
                                        <p:cTn id="31" dur="500" fill="hold"/>
                                        <p:tgtEl>
                                          <p:spTgt spid="358443"/>
                                        </p:tgtEl>
                                        <p:attrNameLst>
                                          <p:attrName>ppt_h</p:attrName>
                                        </p:attrNameLst>
                                      </p:cBhvr>
                                      <p:tavLst>
                                        <p:tav tm="0">
                                          <p:val>
                                            <p:strVal val="#ppt_h"/>
                                          </p:val>
                                        </p:tav>
                                        <p:tav tm="100000">
                                          <p:val>
                                            <p:strVal val="#ppt_h"/>
                                          </p:val>
                                        </p:tav>
                                      </p:tavLst>
                                    </p:anim>
                                  </p:childTnLst>
                                </p:cTn>
                              </p:par>
                            </p:childTnLst>
                          </p:cTn>
                        </p:par>
                        <p:par>
                          <p:cTn id="32" fill="hold" nodeType="afterGroup">
                            <p:stCondLst>
                              <p:cond delay="500"/>
                            </p:stCondLst>
                            <p:childTnLst>
                              <p:par>
                                <p:cTn id="33" presetID="18" presetClass="entr" presetSubtype="6" fill="hold" nodeType="after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strips(downRight)">
                                      <p:cBhvr>
                                        <p:cTn id="35" dur="500"/>
                                        <p:tgtEl>
                                          <p:spTgt spid="6"/>
                                        </p:tgtEl>
                                      </p:cBhvr>
                                    </p:animEffect>
                                  </p:childTnLst>
                                </p:cTn>
                              </p:par>
                            </p:childTnLst>
                          </p:cTn>
                        </p:par>
                        <p:par>
                          <p:cTn id="36" fill="hold" nodeType="afterGroup">
                            <p:stCondLst>
                              <p:cond delay="1000"/>
                            </p:stCondLst>
                            <p:childTnLst>
                              <p:par>
                                <p:cTn id="37" presetID="22" presetClass="entr" presetSubtype="2" fill="hold"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right)">
                                      <p:cBhvr>
                                        <p:cTn id="39" dur="500"/>
                                        <p:tgtEl>
                                          <p:spTgt spid="14"/>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xit" presetSubtype="0" fill="hold" nodeType="clickEffect">
                                  <p:stCondLst>
                                    <p:cond delay="0"/>
                                  </p:stCondLst>
                                  <p:childTnLst>
                                    <p:animEffect transition="out" filter="fade">
                                      <p:cBhvr>
                                        <p:cTn id="43" dur="500"/>
                                        <p:tgtEl>
                                          <p:spTgt spid="13"/>
                                        </p:tgtEl>
                                      </p:cBhvr>
                                    </p:animEffect>
                                    <p:set>
                                      <p:cBhvr>
                                        <p:cTn id="44" dur="1" fill="hold">
                                          <p:stCondLst>
                                            <p:cond delay="499"/>
                                          </p:stCondLst>
                                        </p:cTn>
                                        <p:tgtEl>
                                          <p:spTgt spid="13"/>
                                        </p:tgtEl>
                                        <p:attrNameLst>
                                          <p:attrName>style.visibility</p:attrName>
                                        </p:attrNameLst>
                                      </p:cBhvr>
                                      <p:to>
                                        <p:strVal val="hidden"/>
                                      </p:to>
                                    </p:set>
                                  </p:childTnLst>
                                </p:cTn>
                              </p:par>
                              <p:par>
                                <p:cTn id="45" presetID="10" presetClass="exit" presetSubtype="0" fill="hold" nodeType="withEffect">
                                  <p:stCondLst>
                                    <p:cond delay="0"/>
                                  </p:stCondLst>
                                  <p:childTnLst>
                                    <p:animEffect transition="out" filter="fade">
                                      <p:cBhvr>
                                        <p:cTn id="46" dur="500"/>
                                        <p:tgtEl>
                                          <p:spTgt spid="14"/>
                                        </p:tgtEl>
                                      </p:cBhvr>
                                    </p:animEffect>
                                    <p:set>
                                      <p:cBhvr>
                                        <p:cTn id="47" dur="1" fill="hold">
                                          <p:stCondLst>
                                            <p:cond delay="499"/>
                                          </p:stCondLst>
                                        </p:cTn>
                                        <p:tgtEl>
                                          <p:spTgt spid="14"/>
                                        </p:tgtEl>
                                        <p:attrNameLst>
                                          <p:attrName>style.visibility</p:attrName>
                                        </p:attrNameLst>
                                      </p:cBhvr>
                                      <p:to>
                                        <p:strVal val="hidden"/>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58425">
                                            <p:txEl>
                                              <p:pRg st="0" end="0"/>
                                            </p:txEl>
                                          </p:spTgt>
                                        </p:tgtEl>
                                        <p:attrNameLst>
                                          <p:attrName>style.visibility</p:attrName>
                                        </p:attrNameLst>
                                      </p:cBhvr>
                                      <p:to>
                                        <p:strVal val="visible"/>
                                      </p:to>
                                    </p:set>
                                    <p:animEffect transition="in" filter="wipe(left)">
                                      <p:cBhvr>
                                        <p:cTn id="52" dur="500"/>
                                        <p:tgtEl>
                                          <p:spTgt spid="358425">
                                            <p:txEl>
                                              <p:pRg st="0" end="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8" presetClass="entr" presetSubtype="12" fill="hold" nodeType="click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strips(downLeft)">
                                      <p:cBhvr>
                                        <p:cTn id="57" dur="500"/>
                                        <p:tgtEl>
                                          <p:spTgt spid="4"/>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8" presetClass="entr" presetSubtype="12" fill="hold" nodeType="click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strips(downLeft)">
                                      <p:cBhvr>
                                        <p:cTn id="62" dur="1000"/>
                                        <p:tgtEl>
                                          <p:spTgt spid="10"/>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8" presetClass="entr" presetSubtype="12" fill="hold" nodeType="click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strips(downLeft)">
                                      <p:cBhvr>
                                        <p:cTn id="6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03" grpId="0" build="p" bldLvl="5"/>
      <p:bldP spid="358425" grpId="0" build="p" bldLvl="5"/>
      <p:bldP spid="358442" grpId="0" animBg="1"/>
      <p:bldP spid="35844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2"/>
          <p:cNvSpPr>
            <a:spLocks noGrp="1" noChangeArrowheads="1"/>
          </p:cNvSpPr>
          <p:nvPr>
            <p:ph type="title" idx="4294967295"/>
          </p:nvPr>
        </p:nvSpPr>
        <p:spPr>
          <a:xfrm>
            <a:off x="457200" y="241300"/>
            <a:ext cx="8229600" cy="649288"/>
          </a:xfrm>
        </p:spPr>
        <p:txBody>
          <a:bodyPr rtlCol="0">
            <a:normAutofit fontScale="90000"/>
          </a:bodyPr>
          <a:lstStyle/>
          <a:p>
            <a:pPr eaLnBrk="1" fontAlgn="auto" hangingPunct="1">
              <a:spcAft>
                <a:spcPts val="0"/>
              </a:spcAft>
              <a:defRPr/>
            </a:pPr>
            <a:r>
              <a:rPr lang="en-US" sz="3700" smtClean="0"/>
              <a:t>Three Theories of </a:t>
            </a:r>
            <a:r>
              <a:rPr lang="en-US" sz="3700" i="1" smtClean="0"/>
              <a:t>SRAS</a:t>
            </a:r>
          </a:p>
        </p:txBody>
      </p:sp>
      <p:sp>
        <p:nvSpPr>
          <p:cNvPr id="38917" name="Rectangle 3"/>
          <p:cNvSpPr>
            <a:spLocks noGrp="1" noChangeArrowheads="1"/>
          </p:cNvSpPr>
          <p:nvPr>
            <p:ph type="body" idx="4294967295"/>
          </p:nvPr>
        </p:nvSpPr>
        <p:spPr>
          <a:xfrm>
            <a:off x="457200" y="946150"/>
            <a:ext cx="8231188" cy="5124450"/>
          </a:xfrm>
        </p:spPr>
        <p:txBody>
          <a:bodyPr/>
          <a:lstStyle/>
          <a:p>
            <a:pPr eaLnBrk="1" hangingPunct="1">
              <a:buFont typeface="Wingdings" charset="2"/>
              <a:buNone/>
            </a:pPr>
            <a:r>
              <a:rPr lang="en-US" smtClean="0">
                <a:latin typeface="Arial" charset="0"/>
              </a:rPr>
              <a:t>In each, </a:t>
            </a:r>
          </a:p>
          <a:p>
            <a:pPr lvl="1" eaLnBrk="1" hangingPunct="1">
              <a:spcBef>
                <a:spcPct val="30000"/>
              </a:spcBef>
            </a:pPr>
            <a:r>
              <a:rPr lang="en-US" sz="2800" smtClean="0">
                <a:latin typeface="Arial" charset="0"/>
              </a:rPr>
              <a:t>some type of market imperfection</a:t>
            </a:r>
          </a:p>
          <a:p>
            <a:pPr lvl="1" eaLnBrk="1" hangingPunct="1">
              <a:spcBef>
                <a:spcPct val="30000"/>
              </a:spcBef>
            </a:pPr>
            <a:r>
              <a:rPr lang="en-US" sz="2800" smtClean="0">
                <a:latin typeface="Arial" charset="0"/>
              </a:rPr>
              <a:t>result: </a:t>
            </a:r>
            <a:br>
              <a:rPr lang="en-US" sz="2800" smtClean="0">
                <a:latin typeface="Arial" charset="0"/>
              </a:rPr>
            </a:br>
            <a:r>
              <a:rPr lang="en-US" sz="2800" b="1" i="1" smtClean="0">
                <a:solidFill>
                  <a:srgbClr val="FF0000"/>
                </a:solidFill>
                <a:latin typeface="Arial" charset="0"/>
              </a:rPr>
              <a:t>Output deviates from its natural rate </a:t>
            </a:r>
            <a:br>
              <a:rPr lang="en-US" sz="2800" b="1" i="1" smtClean="0">
                <a:solidFill>
                  <a:srgbClr val="FF0000"/>
                </a:solidFill>
                <a:latin typeface="Arial" charset="0"/>
              </a:rPr>
            </a:br>
            <a:r>
              <a:rPr lang="en-US" sz="2800" b="1" i="1" smtClean="0">
                <a:solidFill>
                  <a:srgbClr val="FF0000"/>
                </a:solidFill>
                <a:latin typeface="Arial" charset="0"/>
              </a:rPr>
              <a:t>when the actual price level deviates </a:t>
            </a:r>
            <a:br>
              <a:rPr lang="en-US" sz="2800" b="1" i="1" smtClean="0">
                <a:solidFill>
                  <a:srgbClr val="FF0000"/>
                </a:solidFill>
                <a:latin typeface="Arial" charset="0"/>
              </a:rPr>
            </a:br>
            <a:r>
              <a:rPr lang="en-US" sz="2800" b="1" i="1" smtClean="0">
                <a:solidFill>
                  <a:srgbClr val="FF0000"/>
                </a:solidFill>
                <a:latin typeface="Arial" charset="0"/>
              </a:rPr>
              <a:t>from the price level people expected.</a:t>
            </a:r>
          </a:p>
        </p:txBody>
      </p:sp>
      <p:sp>
        <p:nvSpPr>
          <p:cNvPr id="6861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17">
                                            <p:txEl>
                                              <p:pRg st="0" end="0"/>
                                            </p:txEl>
                                          </p:spTgt>
                                        </p:tgtEl>
                                        <p:attrNameLst>
                                          <p:attrName>style.visibility</p:attrName>
                                        </p:attrNameLst>
                                      </p:cBhvr>
                                      <p:to>
                                        <p:strVal val="visible"/>
                                      </p:to>
                                    </p:set>
                                    <p:animEffect transition="in" filter="wipe(left)">
                                      <p:cBhvr>
                                        <p:cTn id="7" dur="500"/>
                                        <p:tgtEl>
                                          <p:spTgt spid="3891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17">
                                            <p:txEl>
                                              <p:pRg st="1" end="1"/>
                                            </p:txEl>
                                          </p:spTgt>
                                        </p:tgtEl>
                                        <p:attrNameLst>
                                          <p:attrName>style.visibility</p:attrName>
                                        </p:attrNameLst>
                                      </p:cBhvr>
                                      <p:to>
                                        <p:strVal val="visible"/>
                                      </p:to>
                                    </p:set>
                                    <p:animEffect transition="in" filter="wipe(left)">
                                      <p:cBhvr>
                                        <p:cTn id="12" dur="500"/>
                                        <p:tgtEl>
                                          <p:spTgt spid="3891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917">
                                            <p:txEl>
                                              <p:pRg st="2" end="2"/>
                                            </p:txEl>
                                          </p:spTgt>
                                        </p:tgtEl>
                                        <p:attrNameLst>
                                          <p:attrName>style.visibility</p:attrName>
                                        </p:attrNameLst>
                                      </p:cBhvr>
                                      <p:to>
                                        <p:strVal val="visible"/>
                                      </p:to>
                                    </p:set>
                                    <p:animEffect transition="in" filter="wipe(left)">
                                      <p:cBhvr>
                                        <p:cTn id="17" dur="500"/>
                                        <p:tgtEl>
                                          <p:spTgt spid="389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build="p" bldLvl="4"/>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1.  The Sticky-Wage Theory</a:t>
            </a:r>
          </a:p>
        </p:txBody>
      </p:sp>
      <p:sp>
        <p:nvSpPr>
          <p:cNvPr id="39941"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Imperfection:  </a:t>
            </a:r>
            <a:br>
              <a:rPr lang="en-US" smtClean="0">
                <a:latin typeface="Arial" charset="0"/>
                <a:cs typeface="ＭＳ Ｐゴシック" charset="-128"/>
              </a:rPr>
            </a:br>
            <a:r>
              <a:rPr lang="en-US" smtClean="0">
                <a:latin typeface="Arial" charset="0"/>
                <a:cs typeface="ＭＳ Ｐゴシック" charset="-128"/>
              </a:rPr>
              <a:t>Nominal wages are </a:t>
            </a:r>
            <a:r>
              <a:rPr lang="en-US" b="1" smtClean="0">
                <a:solidFill>
                  <a:srgbClr val="CC0000"/>
                </a:solidFill>
                <a:latin typeface="Arial" charset="0"/>
                <a:cs typeface="ＭＳ Ｐゴシック" charset="-128"/>
              </a:rPr>
              <a:t>sticky</a:t>
            </a:r>
            <a:r>
              <a:rPr lang="en-US" smtClean="0">
                <a:latin typeface="Arial" charset="0"/>
                <a:cs typeface="ＭＳ Ｐゴシック" charset="-128"/>
              </a:rPr>
              <a:t> in the short run,</a:t>
            </a:r>
            <a:br>
              <a:rPr lang="en-US" smtClean="0">
                <a:latin typeface="Arial" charset="0"/>
                <a:cs typeface="ＭＳ Ｐゴシック" charset="-128"/>
              </a:rPr>
            </a:br>
            <a:r>
              <a:rPr lang="en-US" smtClean="0">
                <a:latin typeface="Arial" charset="0"/>
                <a:cs typeface="ＭＳ Ｐゴシック" charset="-128"/>
              </a:rPr>
              <a:t>they adjust sluggishly. </a:t>
            </a:r>
          </a:p>
          <a:p>
            <a:pPr lvl="1" eaLnBrk="1" hangingPunct="1">
              <a:buFont typeface="Wingdings" charset="2"/>
              <a:buChar char="§"/>
            </a:pPr>
            <a:r>
              <a:rPr lang="en-US" sz="2800" smtClean="0">
                <a:latin typeface="Arial" charset="0"/>
                <a:cs typeface="ＭＳ Ｐゴシック" charset="-128"/>
              </a:rPr>
              <a:t>Due to labor contracts, social norms  </a:t>
            </a:r>
          </a:p>
          <a:p>
            <a:pPr eaLnBrk="1" hangingPunct="1">
              <a:spcBef>
                <a:spcPct val="60000"/>
              </a:spcBef>
              <a:buFont typeface="Wingdings" charset="2"/>
              <a:buChar char="§"/>
            </a:pPr>
            <a:r>
              <a:rPr lang="en-US" smtClean="0">
                <a:latin typeface="Arial" charset="0"/>
                <a:cs typeface="ＭＳ Ｐゴシック" charset="-128"/>
              </a:rPr>
              <a:t>Firms and workers set the nominal wage in advance based on </a:t>
            </a:r>
            <a:r>
              <a:rPr lang="en-US" b="1" i="1" smtClean="0">
                <a:latin typeface="Arial" charset="0"/>
                <a:cs typeface="ＭＳ Ｐゴシック" charset="-128"/>
              </a:rPr>
              <a:t>P</a:t>
            </a:r>
            <a:r>
              <a:rPr lang="en-US" b="1" baseline="-25000" smtClean="0">
                <a:latin typeface="Arial" charset="0"/>
                <a:cs typeface="ＭＳ Ｐゴシック" charset="-128"/>
              </a:rPr>
              <a:t>E</a:t>
            </a:r>
            <a:r>
              <a:rPr lang="en-US" smtClean="0">
                <a:latin typeface="Arial" charset="0"/>
                <a:cs typeface="ＭＳ Ｐゴシック" charset="-128"/>
              </a:rPr>
              <a:t>, the price level they expect to prevail.   </a:t>
            </a:r>
          </a:p>
        </p:txBody>
      </p:sp>
      <p:sp>
        <p:nvSpPr>
          <p:cNvPr id="7065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41">
                                            <p:txEl>
                                              <p:pRg st="0" end="0"/>
                                            </p:txEl>
                                          </p:spTgt>
                                        </p:tgtEl>
                                        <p:attrNameLst>
                                          <p:attrName>style.visibility</p:attrName>
                                        </p:attrNameLst>
                                      </p:cBhvr>
                                      <p:to>
                                        <p:strVal val="visible"/>
                                      </p:to>
                                    </p:set>
                                    <p:animEffect transition="in" filter="wipe(left)">
                                      <p:cBhvr>
                                        <p:cTn id="7" dur="500"/>
                                        <p:tgtEl>
                                          <p:spTgt spid="3994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41">
                                            <p:txEl>
                                              <p:pRg st="1" end="1"/>
                                            </p:txEl>
                                          </p:spTgt>
                                        </p:tgtEl>
                                        <p:attrNameLst>
                                          <p:attrName>style.visibility</p:attrName>
                                        </p:attrNameLst>
                                      </p:cBhvr>
                                      <p:to>
                                        <p:strVal val="visible"/>
                                      </p:to>
                                    </p:set>
                                    <p:animEffect transition="in" filter="wipe(left)">
                                      <p:cBhvr>
                                        <p:cTn id="12" dur="500"/>
                                        <p:tgtEl>
                                          <p:spTgt spid="3994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9941">
                                            <p:txEl>
                                              <p:pRg st="2" end="2"/>
                                            </p:txEl>
                                          </p:spTgt>
                                        </p:tgtEl>
                                        <p:attrNameLst>
                                          <p:attrName>style.visibility</p:attrName>
                                        </p:attrNameLst>
                                      </p:cBhvr>
                                      <p:to>
                                        <p:strVal val="visible"/>
                                      </p:to>
                                    </p:set>
                                    <p:animEffect transition="in" filter="wipe(left)">
                                      <p:cBhvr>
                                        <p:cTn id="17" dur="500"/>
                                        <p:tgtEl>
                                          <p:spTgt spid="3994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build="p" bldLvl="4"/>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1.  The Sticky-Wage Theory</a:t>
            </a:r>
          </a:p>
        </p:txBody>
      </p:sp>
      <p:sp>
        <p:nvSpPr>
          <p:cNvPr id="40965"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If </a:t>
            </a:r>
            <a:r>
              <a:rPr lang="en-US" b="1" i="1" smtClean="0">
                <a:latin typeface="Arial" charset="0"/>
                <a:cs typeface="ＭＳ Ｐゴシック" charset="-128"/>
              </a:rPr>
              <a:t>P</a:t>
            </a:r>
            <a:r>
              <a:rPr lang="en-US" smtClean="0">
                <a:latin typeface="Arial" charset="0"/>
                <a:cs typeface="ＭＳ Ｐゴシック" charset="-128"/>
              </a:rPr>
              <a:t> &gt; </a:t>
            </a:r>
            <a:r>
              <a:rPr lang="en-US" b="1" i="1" smtClean="0">
                <a:latin typeface="Arial" charset="0"/>
                <a:cs typeface="ＭＳ Ｐゴシック" charset="-128"/>
              </a:rPr>
              <a:t>P</a:t>
            </a:r>
            <a:r>
              <a:rPr lang="en-US" b="1" baseline="-25000" smtClean="0">
                <a:latin typeface="Arial" charset="0"/>
                <a:cs typeface="ＭＳ Ｐゴシック" charset="-128"/>
              </a:rPr>
              <a:t>E</a:t>
            </a:r>
            <a:r>
              <a:rPr lang="en-US" smtClean="0">
                <a:latin typeface="Arial" charset="0"/>
                <a:cs typeface="ＭＳ Ｐゴシック" charset="-128"/>
              </a:rPr>
              <a:t>, </a:t>
            </a:r>
            <a:br>
              <a:rPr lang="en-US" smtClean="0">
                <a:latin typeface="Arial" charset="0"/>
                <a:cs typeface="ＭＳ Ｐゴシック" charset="-128"/>
              </a:rPr>
            </a:br>
            <a:r>
              <a:rPr lang="en-US" smtClean="0">
                <a:latin typeface="Arial" charset="0"/>
                <a:cs typeface="ＭＳ Ｐゴシック" charset="-128"/>
              </a:rPr>
              <a:t>revenue is higher, but labor cost is not. </a:t>
            </a:r>
          </a:p>
          <a:p>
            <a:pPr eaLnBrk="1" hangingPunct="1">
              <a:spcBef>
                <a:spcPct val="15000"/>
              </a:spcBef>
              <a:buFont typeface="Wingdings" charset="2"/>
              <a:buNone/>
            </a:pPr>
            <a:r>
              <a:rPr lang="en-US" smtClean="0">
                <a:latin typeface="Arial" charset="0"/>
                <a:cs typeface="ＭＳ Ｐゴシック" charset="-128"/>
              </a:rPr>
              <a:t>	Production is more profitable, </a:t>
            </a:r>
            <a:br>
              <a:rPr lang="en-US" smtClean="0">
                <a:latin typeface="Arial" charset="0"/>
                <a:cs typeface="ＭＳ Ｐゴシック" charset="-128"/>
              </a:rPr>
            </a:br>
            <a:r>
              <a:rPr lang="en-US" smtClean="0">
                <a:latin typeface="Arial" charset="0"/>
                <a:cs typeface="ＭＳ Ｐゴシック" charset="-128"/>
              </a:rPr>
              <a:t>so firms increase output and employment. </a:t>
            </a:r>
          </a:p>
          <a:p>
            <a:pPr eaLnBrk="1" hangingPunct="1">
              <a:buFont typeface="Wingdings" charset="2"/>
              <a:buChar char="§"/>
            </a:pPr>
            <a:r>
              <a:rPr lang="en-US" smtClean="0">
                <a:latin typeface="Arial" charset="0"/>
                <a:cs typeface="ＭＳ Ｐゴシック" charset="-128"/>
              </a:rPr>
              <a:t>Hence, higher </a:t>
            </a:r>
            <a:r>
              <a:rPr lang="en-US" b="1" i="1" smtClean="0">
                <a:latin typeface="Arial" charset="0"/>
                <a:cs typeface="ＭＳ Ｐゴシック" charset="-128"/>
              </a:rPr>
              <a:t>P</a:t>
            </a:r>
            <a:r>
              <a:rPr lang="en-US" smtClean="0">
                <a:latin typeface="Arial" charset="0"/>
                <a:cs typeface="ＭＳ Ｐゴシック" charset="-128"/>
              </a:rPr>
              <a:t> causes higher </a:t>
            </a:r>
            <a:r>
              <a:rPr lang="en-US" b="1" i="1" smtClean="0">
                <a:latin typeface="Arial" charset="0"/>
                <a:cs typeface="ＭＳ Ｐゴシック" charset="-128"/>
              </a:rPr>
              <a:t>Y</a:t>
            </a:r>
            <a:r>
              <a:rPr lang="en-US" smtClean="0">
                <a:latin typeface="Arial" charset="0"/>
                <a:cs typeface="ＭＳ Ｐゴシック" charset="-128"/>
              </a:rPr>
              <a:t>, </a:t>
            </a:r>
            <a:br>
              <a:rPr lang="en-US" smtClean="0">
                <a:latin typeface="Arial" charset="0"/>
                <a:cs typeface="ＭＳ Ｐゴシック" charset="-128"/>
              </a:rPr>
            </a:br>
            <a:r>
              <a:rPr lang="en-US" smtClean="0">
                <a:latin typeface="Arial" charset="0"/>
                <a:cs typeface="ＭＳ Ｐゴシック" charset="-128"/>
              </a:rPr>
              <a:t>so the </a:t>
            </a:r>
            <a:r>
              <a:rPr lang="en-US" b="1" i="1" smtClean="0">
                <a:solidFill>
                  <a:srgbClr val="FF0000"/>
                </a:solidFill>
                <a:latin typeface="Arial" charset="0"/>
                <a:cs typeface="ＭＳ Ｐゴシック" charset="-128"/>
              </a:rPr>
              <a:t>SRAS curve slopes upward</a:t>
            </a:r>
            <a:r>
              <a:rPr lang="en-US" smtClean="0">
                <a:latin typeface="Arial" charset="0"/>
                <a:cs typeface="ＭＳ Ｐゴシック" charset="-128"/>
              </a:rPr>
              <a:t>.</a:t>
            </a:r>
          </a:p>
        </p:txBody>
      </p:sp>
      <p:sp>
        <p:nvSpPr>
          <p:cNvPr id="7270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5">
                                            <p:txEl>
                                              <p:pRg st="0" end="0"/>
                                            </p:txEl>
                                          </p:spTgt>
                                        </p:tgtEl>
                                        <p:attrNameLst>
                                          <p:attrName>style.visibility</p:attrName>
                                        </p:attrNameLst>
                                      </p:cBhvr>
                                      <p:to>
                                        <p:strVal val="visible"/>
                                      </p:to>
                                    </p:set>
                                    <p:animEffect transition="in" filter="wipe(left)">
                                      <p:cBhvr>
                                        <p:cTn id="7" dur="500"/>
                                        <p:tgtEl>
                                          <p:spTgt spid="4096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5">
                                            <p:txEl>
                                              <p:pRg st="1" end="1"/>
                                            </p:txEl>
                                          </p:spTgt>
                                        </p:tgtEl>
                                        <p:attrNameLst>
                                          <p:attrName>style.visibility</p:attrName>
                                        </p:attrNameLst>
                                      </p:cBhvr>
                                      <p:to>
                                        <p:strVal val="visible"/>
                                      </p:to>
                                    </p:set>
                                    <p:animEffect transition="in" filter="wipe(left)">
                                      <p:cBhvr>
                                        <p:cTn id="12" dur="500"/>
                                        <p:tgtEl>
                                          <p:spTgt spid="4096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65">
                                            <p:txEl>
                                              <p:pRg st="2" end="2"/>
                                            </p:txEl>
                                          </p:spTgt>
                                        </p:tgtEl>
                                        <p:attrNameLst>
                                          <p:attrName>style.visibility</p:attrName>
                                        </p:attrNameLst>
                                      </p:cBhvr>
                                      <p:to>
                                        <p:strVal val="visible"/>
                                      </p:to>
                                    </p:set>
                                    <p:animEffect transition="in" filter="wipe(left)">
                                      <p:cBhvr>
                                        <p:cTn id="17" dur="500"/>
                                        <p:tgtEl>
                                          <p:spTgt spid="4096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build="p" bldLvl="4"/>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2.  The Sticky-Price Theory</a:t>
            </a:r>
          </a:p>
        </p:txBody>
      </p:sp>
      <p:sp>
        <p:nvSpPr>
          <p:cNvPr id="41989"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Imperfection:  </a:t>
            </a:r>
            <a:br>
              <a:rPr lang="en-US" smtClean="0">
                <a:latin typeface="Arial" charset="0"/>
                <a:cs typeface="ＭＳ Ｐゴシック" charset="-128"/>
              </a:rPr>
            </a:br>
            <a:r>
              <a:rPr lang="en-US" smtClean="0">
                <a:latin typeface="Arial" charset="0"/>
                <a:cs typeface="ＭＳ Ｐゴシック" charset="-128"/>
              </a:rPr>
              <a:t>Many prices are sticky in the short run.</a:t>
            </a:r>
          </a:p>
          <a:p>
            <a:pPr marL="803275" lvl="1" indent="-346075" eaLnBrk="1" hangingPunct="1">
              <a:buFont typeface="Wingdings" charset="2"/>
              <a:buChar char="§"/>
            </a:pPr>
            <a:r>
              <a:rPr lang="en-US" smtClean="0">
                <a:latin typeface="Arial" charset="0"/>
                <a:cs typeface="ＭＳ Ｐゴシック" charset="-128"/>
              </a:rPr>
              <a:t>Due to </a:t>
            </a:r>
            <a:r>
              <a:rPr lang="en-US" b="1" smtClean="0">
                <a:solidFill>
                  <a:srgbClr val="CC0000"/>
                </a:solidFill>
                <a:latin typeface="Arial" charset="0"/>
                <a:cs typeface="ＭＳ Ｐゴシック" charset="-128"/>
              </a:rPr>
              <a:t>menu costs</a:t>
            </a:r>
            <a:r>
              <a:rPr lang="en-US" smtClean="0">
                <a:latin typeface="Arial" charset="0"/>
                <a:cs typeface="ＭＳ Ｐゴシック" charset="-128"/>
              </a:rPr>
              <a:t>, the costs of adjusting prices.  </a:t>
            </a:r>
          </a:p>
          <a:p>
            <a:pPr marL="803275" lvl="1" indent="-346075" eaLnBrk="1" hangingPunct="1">
              <a:buFont typeface="Wingdings" charset="2"/>
              <a:buChar char="§"/>
            </a:pPr>
            <a:r>
              <a:rPr lang="en-US" smtClean="0">
                <a:latin typeface="Arial" charset="0"/>
                <a:cs typeface="ＭＳ Ｐゴシック" charset="-128"/>
              </a:rPr>
              <a:t>Examples:  cost of printing new menus, </a:t>
            </a:r>
            <a:br>
              <a:rPr lang="en-US" smtClean="0">
                <a:latin typeface="Arial" charset="0"/>
                <a:cs typeface="ＭＳ Ｐゴシック" charset="-128"/>
              </a:rPr>
            </a:br>
            <a:r>
              <a:rPr lang="en-US" smtClean="0">
                <a:latin typeface="Arial" charset="0"/>
                <a:cs typeface="ＭＳ Ｐゴシック" charset="-128"/>
              </a:rPr>
              <a:t>the time required to change price tags </a:t>
            </a:r>
          </a:p>
          <a:p>
            <a:pPr eaLnBrk="1" hangingPunct="1">
              <a:buFont typeface="Wingdings" charset="2"/>
              <a:buChar char="§"/>
            </a:pPr>
            <a:r>
              <a:rPr lang="en-US" smtClean="0">
                <a:latin typeface="Arial" charset="0"/>
                <a:cs typeface="ＭＳ Ｐゴシック" charset="-128"/>
              </a:rPr>
              <a:t>Firms set sticky prices in advance based </a:t>
            </a:r>
            <a:br>
              <a:rPr lang="en-US" smtClean="0">
                <a:latin typeface="Arial" charset="0"/>
                <a:cs typeface="ＭＳ Ｐゴシック" charset="-128"/>
              </a:rPr>
            </a:br>
            <a:r>
              <a:rPr lang="en-US" smtClean="0">
                <a:latin typeface="Arial" charset="0"/>
                <a:cs typeface="ＭＳ Ｐゴシック" charset="-128"/>
              </a:rPr>
              <a:t>on </a:t>
            </a:r>
            <a:r>
              <a:rPr lang="en-US" b="1" i="1" smtClean="0">
                <a:latin typeface="Arial" charset="0"/>
                <a:cs typeface="ＭＳ Ｐゴシック" charset="-128"/>
              </a:rPr>
              <a:t>P</a:t>
            </a:r>
            <a:r>
              <a:rPr lang="en-US" b="1" baseline="-25000" smtClean="0">
                <a:latin typeface="Arial" charset="0"/>
                <a:cs typeface="ＭＳ Ｐゴシック" charset="-128"/>
              </a:rPr>
              <a:t>E</a:t>
            </a:r>
            <a:r>
              <a:rPr lang="en-US" smtClean="0">
                <a:latin typeface="Arial" charset="0"/>
                <a:cs typeface="ＭＳ Ｐゴシック" charset="-128"/>
              </a:rPr>
              <a:t>.</a:t>
            </a:r>
          </a:p>
          <a:p>
            <a:pPr eaLnBrk="1" hangingPunct="1">
              <a:buFont typeface="Wingdings" charset="2"/>
              <a:buNone/>
            </a:pPr>
            <a:endParaRPr lang="en-US" smtClean="0">
              <a:latin typeface="Arial" charset="0"/>
              <a:cs typeface="ＭＳ Ｐゴシック" charset="-128"/>
            </a:endParaRPr>
          </a:p>
        </p:txBody>
      </p:sp>
      <p:sp>
        <p:nvSpPr>
          <p:cNvPr id="7475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989">
                                            <p:txEl>
                                              <p:pRg st="0" end="0"/>
                                            </p:txEl>
                                          </p:spTgt>
                                        </p:tgtEl>
                                        <p:attrNameLst>
                                          <p:attrName>style.visibility</p:attrName>
                                        </p:attrNameLst>
                                      </p:cBhvr>
                                      <p:to>
                                        <p:strVal val="visible"/>
                                      </p:to>
                                    </p:set>
                                    <p:animEffect transition="in" filter="wipe(left)">
                                      <p:cBhvr>
                                        <p:cTn id="7" dur="500"/>
                                        <p:tgtEl>
                                          <p:spTgt spid="4198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989">
                                            <p:txEl>
                                              <p:pRg st="1" end="1"/>
                                            </p:txEl>
                                          </p:spTgt>
                                        </p:tgtEl>
                                        <p:attrNameLst>
                                          <p:attrName>style.visibility</p:attrName>
                                        </p:attrNameLst>
                                      </p:cBhvr>
                                      <p:to>
                                        <p:strVal val="visible"/>
                                      </p:to>
                                    </p:set>
                                    <p:animEffect transition="in" filter="wipe(left)">
                                      <p:cBhvr>
                                        <p:cTn id="12" dur="500"/>
                                        <p:tgtEl>
                                          <p:spTgt spid="4198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989">
                                            <p:txEl>
                                              <p:pRg st="2" end="2"/>
                                            </p:txEl>
                                          </p:spTgt>
                                        </p:tgtEl>
                                        <p:attrNameLst>
                                          <p:attrName>style.visibility</p:attrName>
                                        </p:attrNameLst>
                                      </p:cBhvr>
                                      <p:to>
                                        <p:strVal val="visible"/>
                                      </p:to>
                                    </p:set>
                                    <p:animEffect transition="in" filter="wipe(left)">
                                      <p:cBhvr>
                                        <p:cTn id="17" dur="500"/>
                                        <p:tgtEl>
                                          <p:spTgt spid="4198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1989">
                                            <p:txEl>
                                              <p:pRg st="3" end="3"/>
                                            </p:txEl>
                                          </p:spTgt>
                                        </p:tgtEl>
                                        <p:attrNameLst>
                                          <p:attrName>style.visibility</p:attrName>
                                        </p:attrNameLst>
                                      </p:cBhvr>
                                      <p:to>
                                        <p:strVal val="visible"/>
                                      </p:to>
                                    </p:set>
                                    <p:animEffect transition="in" filter="wipe(left)">
                                      <p:cBhvr>
                                        <p:cTn id="22" dur="500"/>
                                        <p:tgtEl>
                                          <p:spTgt spid="4198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build="p" bldLvl="4"/>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2.  The Sticky-Price Theory</a:t>
            </a:r>
          </a:p>
        </p:txBody>
      </p:sp>
      <p:sp>
        <p:nvSpPr>
          <p:cNvPr id="43013" name="Rectangle 3"/>
          <p:cNvSpPr>
            <a:spLocks noGrp="1" noChangeArrowheads="1"/>
          </p:cNvSpPr>
          <p:nvPr>
            <p:ph idx="1"/>
          </p:nvPr>
        </p:nvSpPr>
        <p:spPr>
          <a:xfrm>
            <a:off x="457200" y="1219200"/>
            <a:ext cx="8229600" cy="4979988"/>
          </a:xfrm>
        </p:spPr>
        <p:txBody>
          <a:bodyPr/>
          <a:lstStyle/>
          <a:p>
            <a:pPr eaLnBrk="1" hangingPunct="1">
              <a:lnSpc>
                <a:spcPct val="100000"/>
              </a:lnSpc>
              <a:buFont typeface="Wingdings" charset="2"/>
              <a:buChar char="§"/>
            </a:pPr>
            <a:r>
              <a:rPr lang="en-US" sz="2700" smtClean="0">
                <a:latin typeface="Arial" charset="0"/>
                <a:cs typeface="ＭＳ Ｐゴシック" charset="-128"/>
              </a:rPr>
              <a:t>Suppose the central bank increases the money supply unexpectedly.  In the long run, </a:t>
            </a:r>
            <a:r>
              <a:rPr lang="en-US" sz="2700" b="1" i="1" smtClean="0">
                <a:latin typeface="Arial" charset="0"/>
                <a:cs typeface="ＭＳ Ｐゴシック" charset="-128"/>
              </a:rPr>
              <a:t>P</a:t>
            </a:r>
            <a:r>
              <a:rPr lang="en-US" sz="2700" smtClean="0">
                <a:latin typeface="Arial" charset="0"/>
                <a:cs typeface="ＭＳ Ｐゴシック" charset="-128"/>
              </a:rPr>
              <a:t> will rise.  </a:t>
            </a:r>
          </a:p>
          <a:p>
            <a:pPr eaLnBrk="1" hangingPunct="1">
              <a:lnSpc>
                <a:spcPct val="100000"/>
              </a:lnSpc>
              <a:buFont typeface="Wingdings" charset="2"/>
              <a:buChar char="§"/>
            </a:pPr>
            <a:r>
              <a:rPr lang="en-US" sz="2700" smtClean="0">
                <a:latin typeface="Arial" charset="0"/>
                <a:cs typeface="ＭＳ Ｐゴシック" charset="-128"/>
              </a:rPr>
              <a:t>In the short run, firms without menu costs can raise their prices immediately. </a:t>
            </a:r>
          </a:p>
          <a:p>
            <a:pPr eaLnBrk="1" hangingPunct="1">
              <a:lnSpc>
                <a:spcPct val="100000"/>
              </a:lnSpc>
              <a:buFont typeface="Wingdings" charset="2"/>
              <a:buChar char="§"/>
            </a:pPr>
            <a:r>
              <a:rPr lang="en-US" sz="2700" smtClean="0">
                <a:latin typeface="Arial" charset="0"/>
                <a:cs typeface="ＭＳ Ｐゴシック" charset="-128"/>
              </a:rPr>
              <a:t>Firms with menu costs wait to raise prices.  Meanwhile, their prices are relatively low, </a:t>
            </a:r>
          </a:p>
          <a:p>
            <a:pPr eaLnBrk="1" hangingPunct="1">
              <a:lnSpc>
                <a:spcPct val="100000"/>
              </a:lnSpc>
              <a:spcBef>
                <a:spcPct val="15000"/>
              </a:spcBef>
              <a:buFont typeface="Wingdings" charset="2"/>
              <a:buNone/>
            </a:pPr>
            <a:r>
              <a:rPr lang="en-US" sz="2700" smtClean="0">
                <a:latin typeface="Arial" charset="0"/>
                <a:cs typeface="ＭＳ Ｐゴシック" charset="-128"/>
              </a:rPr>
              <a:t>	which increases demand for their products,</a:t>
            </a:r>
            <a:br>
              <a:rPr lang="en-US" sz="2700" smtClean="0">
                <a:latin typeface="Arial" charset="0"/>
                <a:cs typeface="ＭＳ Ｐゴシック" charset="-128"/>
              </a:rPr>
            </a:br>
            <a:r>
              <a:rPr lang="en-US" sz="2700" smtClean="0">
                <a:latin typeface="Arial" charset="0"/>
                <a:cs typeface="ＭＳ Ｐゴシック" charset="-128"/>
              </a:rPr>
              <a:t>so they increase output and employment.  </a:t>
            </a:r>
          </a:p>
          <a:p>
            <a:pPr eaLnBrk="1" hangingPunct="1">
              <a:lnSpc>
                <a:spcPct val="100000"/>
              </a:lnSpc>
              <a:buFont typeface="Wingdings" charset="2"/>
              <a:buChar char="§"/>
            </a:pPr>
            <a:r>
              <a:rPr lang="en-US" sz="2700" smtClean="0">
                <a:latin typeface="Arial" charset="0"/>
                <a:cs typeface="ＭＳ Ｐゴシック" charset="-128"/>
              </a:rPr>
              <a:t>Hence, higher </a:t>
            </a:r>
            <a:r>
              <a:rPr lang="en-US" sz="2700" b="1" i="1" smtClean="0">
                <a:latin typeface="Arial" charset="0"/>
                <a:cs typeface="ＭＳ Ｐゴシック" charset="-128"/>
              </a:rPr>
              <a:t>P</a:t>
            </a:r>
            <a:r>
              <a:rPr lang="en-US" sz="2700" smtClean="0">
                <a:latin typeface="Arial" charset="0"/>
                <a:cs typeface="ＭＳ Ｐゴシック" charset="-128"/>
              </a:rPr>
              <a:t> is associated with higher </a:t>
            </a:r>
            <a:r>
              <a:rPr lang="en-US" sz="2700" b="1" i="1" smtClean="0">
                <a:latin typeface="Arial" charset="0"/>
                <a:cs typeface="ＭＳ Ｐゴシック" charset="-128"/>
              </a:rPr>
              <a:t>Y</a:t>
            </a:r>
            <a:r>
              <a:rPr lang="en-US" sz="2700" smtClean="0">
                <a:latin typeface="Arial" charset="0"/>
                <a:cs typeface="ＭＳ Ｐゴシック" charset="-128"/>
              </a:rPr>
              <a:t>, </a:t>
            </a:r>
            <a:br>
              <a:rPr lang="en-US" sz="2700" smtClean="0">
                <a:latin typeface="Arial" charset="0"/>
                <a:cs typeface="ＭＳ Ｐゴシック" charset="-128"/>
              </a:rPr>
            </a:br>
            <a:r>
              <a:rPr lang="en-US" sz="2700" smtClean="0">
                <a:latin typeface="Arial" charset="0"/>
                <a:cs typeface="ＭＳ Ｐゴシック" charset="-128"/>
              </a:rPr>
              <a:t>so the </a:t>
            </a:r>
            <a:r>
              <a:rPr lang="en-US" sz="2700" b="1" i="1" smtClean="0">
                <a:solidFill>
                  <a:srgbClr val="FF0000"/>
                </a:solidFill>
                <a:latin typeface="Arial" charset="0"/>
                <a:cs typeface="ＭＳ Ｐゴシック" charset="-128"/>
              </a:rPr>
              <a:t>SRAS curve slopes upward</a:t>
            </a:r>
            <a:r>
              <a:rPr lang="en-US" sz="2700" i="1" smtClean="0">
                <a:latin typeface="Arial" charset="0"/>
                <a:cs typeface="ＭＳ Ｐゴシック" charset="-128"/>
              </a:rPr>
              <a:t>.</a:t>
            </a:r>
            <a:endParaRPr lang="en-US" sz="2700" smtClean="0">
              <a:latin typeface="Arial" charset="0"/>
              <a:cs typeface="ＭＳ Ｐゴシック" charset="-128"/>
            </a:endParaRPr>
          </a:p>
        </p:txBody>
      </p:sp>
      <p:sp>
        <p:nvSpPr>
          <p:cNvPr id="7680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3">
                                            <p:txEl>
                                              <p:pRg st="0" end="0"/>
                                            </p:txEl>
                                          </p:spTgt>
                                        </p:tgtEl>
                                        <p:attrNameLst>
                                          <p:attrName>style.visibility</p:attrName>
                                        </p:attrNameLst>
                                      </p:cBhvr>
                                      <p:to>
                                        <p:strVal val="visible"/>
                                      </p:to>
                                    </p:set>
                                    <p:animEffect transition="in" filter="wipe(left)">
                                      <p:cBhvr>
                                        <p:cTn id="7" dur="500"/>
                                        <p:tgtEl>
                                          <p:spTgt spid="4301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013">
                                            <p:txEl>
                                              <p:pRg st="1" end="1"/>
                                            </p:txEl>
                                          </p:spTgt>
                                        </p:tgtEl>
                                        <p:attrNameLst>
                                          <p:attrName>style.visibility</p:attrName>
                                        </p:attrNameLst>
                                      </p:cBhvr>
                                      <p:to>
                                        <p:strVal val="visible"/>
                                      </p:to>
                                    </p:set>
                                    <p:animEffect transition="in" filter="wipe(left)">
                                      <p:cBhvr>
                                        <p:cTn id="12" dur="500"/>
                                        <p:tgtEl>
                                          <p:spTgt spid="4301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3013">
                                            <p:txEl>
                                              <p:pRg st="2" end="2"/>
                                            </p:txEl>
                                          </p:spTgt>
                                        </p:tgtEl>
                                        <p:attrNameLst>
                                          <p:attrName>style.visibility</p:attrName>
                                        </p:attrNameLst>
                                      </p:cBhvr>
                                      <p:to>
                                        <p:strVal val="visible"/>
                                      </p:to>
                                    </p:set>
                                    <p:animEffect transition="in" filter="wipe(left)">
                                      <p:cBhvr>
                                        <p:cTn id="17" dur="500"/>
                                        <p:tgtEl>
                                          <p:spTgt spid="4301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3013">
                                            <p:txEl>
                                              <p:pRg st="3" end="3"/>
                                            </p:txEl>
                                          </p:spTgt>
                                        </p:tgtEl>
                                        <p:attrNameLst>
                                          <p:attrName>style.visibility</p:attrName>
                                        </p:attrNameLst>
                                      </p:cBhvr>
                                      <p:to>
                                        <p:strVal val="visible"/>
                                      </p:to>
                                    </p:set>
                                    <p:animEffect transition="in" filter="wipe(left)">
                                      <p:cBhvr>
                                        <p:cTn id="22" dur="500"/>
                                        <p:tgtEl>
                                          <p:spTgt spid="4301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3013">
                                            <p:txEl>
                                              <p:pRg st="4" end="4"/>
                                            </p:txEl>
                                          </p:spTgt>
                                        </p:tgtEl>
                                        <p:attrNameLst>
                                          <p:attrName>style.visibility</p:attrName>
                                        </p:attrNameLst>
                                      </p:cBhvr>
                                      <p:to>
                                        <p:strVal val="visible"/>
                                      </p:to>
                                    </p:set>
                                    <p:animEffect transition="in" filter="wipe(left)">
                                      <p:cBhvr>
                                        <p:cTn id="27" dur="500"/>
                                        <p:tgtEl>
                                          <p:spTgt spid="430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build="p" bldLvl="4"/>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3.  The Misperceptions Theory</a:t>
            </a:r>
          </a:p>
        </p:txBody>
      </p:sp>
      <p:sp>
        <p:nvSpPr>
          <p:cNvPr id="44037"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z="2700" smtClean="0">
                <a:latin typeface="Arial" charset="0"/>
                <a:cs typeface="ＭＳ Ｐゴシック" charset="-128"/>
              </a:rPr>
              <a:t>Imperfection:  </a:t>
            </a:r>
            <a:br>
              <a:rPr lang="en-US" sz="2700" smtClean="0">
                <a:latin typeface="Arial" charset="0"/>
                <a:cs typeface="ＭＳ Ｐゴシック" charset="-128"/>
              </a:rPr>
            </a:br>
            <a:r>
              <a:rPr lang="en-US" sz="2700" smtClean="0">
                <a:latin typeface="Arial" charset="0"/>
                <a:cs typeface="ＭＳ Ｐゴシック" charset="-128"/>
              </a:rPr>
              <a:t>Firms may confuse changes in </a:t>
            </a:r>
            <a:r>
              <a:rPr lang="en-US" sz="2700" b="1" i="1" smtClean="0">
                <a:latin typeface="Arial" charset="0"/>
                <a:cs typeface="ＭＳ Ｐゴシック" charset="-128"/>
              </a:rPr>
              <a:t>P</a:t>
            </a:r>
            <a:r>
              <a:rPr lang="en-US" sz="2700" smtClean="0">
                <a:latin typeface="Arial" charset="0"/>
                <a:cs typeface="ＭＳ Ｐゴシック" charset="-128"/>
              </a:rPr>
              <a:t> with changes </a:t>
            </a:r>
            <a:br>
              <a:rPr lang="en-US" sz="2700" smtClean="0">
                <a:latin typeface="Arial" charset="0"/>
                <a:cs typeface="ＭＳ Ｐゴシック" charset="-128"/>
              </a:rPr>
            </a:br>
            <a:r>
              <a:rPr lang="en-US" sz="2700" smtClean="0">
                <a:latin typeface="Arial" charset="0"/>
                <a:cs typeface="ＭＳ Ｐゴシック" charset="-128"/>
              </a:rPr>
              <a:t>in the relative price of the products they sell.</a:t>
            </a:r>
          </a:p>
          <a:p>
            <a:pPr eaLnBrk="1" hangingPunct="1">
              <a:spcBef>
                <a:spcPct val="55000"/>
              </a:spcBef>
              <a:buFont typeface="Wingdings" charset="2"/>
              <a:buChar char="§"/>
            </a:pPr>
            <a:r>
              <a:rPr lang="en-US" sz="2700" smtClean="0">
                <a:latin typeface="Arial" charset="0"/>
                <a:cs typeface="ＭＳ Ｐゴシック" charset="-128"/>
              </a:rPr>
              <a:t>If </a:t>
            </a:r>
            <a:r>
              <a:rPr lang="en-US" sz="2700" b="1" i="1" smtClean="0">
                <a:latin typeface="Arial" charset="0"/>
                <a:cs typeface="ＭＳ Ｐゴシック" charset="-128"/>
              </a:rPr>
              <a:t>P</a:t>
            </a:r>
            <a:r>
              <a:rPr lang="en-US" sz="2700" smtClean="0">
                <a:latin typeface="Arial" charset="0"/>
                <a:cs typeface="ＭＳ Ｐゴシック" charset="-128"/>
              </a:rPr>
              <a:t> rises above </a:t>
            </a:r>
            <a:r>
              <a:rPr lang="en-US" sz="2700" b="1" i="1" smtClean="0">
                <a:latin typeface="Arial" charset="0"/>
                <a:cs typeface="ＭＳ Ｐゴシック" charset="-128"/>
              </a:rPr>
              <a:t>P</a:t>
            </a:r>
            <a:r>
              <a:rPr lang="en-US" sz="2700" b="1" baseline="-25000" smtClean="0">
                <a:latin typeface="Arial" charset="0"/>
                <a:cs typeface="ＭＳ Ｐゴシック" charset="-128"/>
              </a:rPr>
              <a:t>E</a:t>
            </a:r>
            <a:r>
              <a:rPr lang="en-US" sz="2700" smtClean="0">
                <a:latin typeface="Arial" charset="0"/>
                <a:cs typeface="ＭＳ Ｐゴシック" charset="-128"/>
              </a:rPr>
              <a:t>, a firm sees its price rise before realizing all prices are rising. </a:t>
            </a:r>
          </a:p>
          <a:p>
            <a:pPr eaLnBrk="1" hangingPunct="1">
              <a:spcBef>
                <a:spcPct val="15000"/>
              </a:spcBef>
              <a:buFont typeface="Wingdings" charset="2"/>
              <a:buNone/>
            </a:pPr>
            <a:r>
              <a:rPr lang="en-US" sz="2700" smtClean="0">
                <a:latin typeface="Arial" charset="0"/>
                <a:cs typeface="ＭＳ Ｐゴシック" charset="-128"/>
              </a:rPr>
              <a:t>	The firm may believe its </a:t>
            </a:r>
            <a:r>
              <a:rPr lang="en-US" sz="2700" i="1" smtClean="0">
                <a:latin typeface="Arial" charset="0"/>
                <a:cs typeface="ＭＳ Ｐゴシック" charset="-128"/>
              </a:rPr>
              <a:t>relative</a:t>
            </a:r>
            <a:r>
              <a:rPr lang="en-US" sz="2700" smtClean="0">
                <a:latin typeface="Arial" charset="0"/>
                <a:cs typeface="ＭＳ Ｐゴシック" charset="-128"/>
              </a:rPr>
              <a:t> price is rising, </a:t>
            </a:r>
            <a:br>
              <a:rPr lang="en-US" sz="2700" smtClean="0">
                <a:latin typeface="Arial" charset="0"/>
                <a:cs typeface="ＭＳ Ｐゴシック" charset="-128"/>
              </a:rPr>
            </a:br>
            <a:r>
              <a:rPr lang="en-US" sz="2700" smtClean="0">
                <a:latin typeface="Arial" charset="0"/>
                <a:cs typeface="ＭＳ Ｐゴシック" charset="-128"/>
              </a:rPr>
              <a:t>and may increase output and employment.  </a:t>
            </a:r>
          </a:p>
          <a:p>
            <a:pPr eaLnBrk="1" hangingPunct="1">
              <a:spcBef>
                <a:spcPct val="55000"/>
              </a:spcBef>
              <a:buFont typeface="Wingdings" charset="2"/>
              <a:buChar char="§"/>
            </a:pPr>
            <a:r>
              <a:rPr lang="en-US" sz="2700" smtClean="0">
                <a:latin typeface="Arial" charset="0"/>
                <a:cs typeface="ＭＳ Ｐゴシック" charset="-128"/>
              </a:rPr>
              <a:t>So, an increase in </a:t>
            </a:r>
            <a:r>
              <a:rPr lang="en-US" sz="2700" b="1" i="1" smtClean="0">
                <a:latin typeface="Arial" charset="0"/>
                <a:cs typeface="ＭＳ Ｐゴシック" charset="-128"/>
              </a:rPr>
              <a:t>P</a:t>
            </a:r>
            <a:r>
              <a:rPr lang="en-US" sz="2700" smtClean="0">
                <a:latin typeface="Arial" charset="0"/>
                <a:cs typeface="ＭＳ Ｐゴシック" charset="-128"/>
              </a:rPr>
              <a:t> can cause an increase in </a:t>
            </a:r>
            <a:r>
              <a:rPr lang="en-US" sz="2700" b="1" i="1" smtClean="0">
                <a:latin typeface="Arial" charset="0"/>
                <a:cs typeface="ＭＳ Ｐゴシック" charset="-128"/>
              </a:rPr>
              <a:t>Y</a:t>
            </a:r>
            <a:r>
              <a:rPr lang="en-US" sz="2700" smtClean="0">
                <a:latin typeface="Arial" charset="0"/>
                <a:cs typeface="ＭＳ Ｐゴシック" charset="-128"/>
              </a:rPr>
              <a:t>, </a:t>
            </a:r>
            <a:br>
              <a:rPr lang="en-US" sz="2700" smtClean="0">
                <a:latin typeface="Arial" charset="0"/>
                <a:cs typeface="ＭＳ Ｐゴシック" charset="-128"/>
              </a:rPr>
            </a:br>
            <a:r>
              <a:rPr lang="en-US" sz="2700" smtClean="0">
                <a:latin typeface="Arial" charset="0"/>
                <a:cs typeface="ＭＳ Ｐゴシック" charset="-128"/>
              </a:rPr>
              <a:t>making the </a:t>
            </a:r>
            <a:r>
              <a:rPr lang="en-US" sz="2700" b="1" i="1" smtClean="0">
                <a:solidFill>
                  <a:srgbClr val="FF0000"/>
                </a:solidFill>
                <a:latin typeface="Arial" charset="0"/>
                <a:cs typeface="ＭＳ Ｐゴシック" charset="-128"/>
              </a:rPr>
              <a:t>SRAS curve upward-sloping. </a:t>
            </a:r>
          </a:p>
        </p:txBody>
      </p:sp>
      <p:sp>
        <p:nvSpPr>
          <p:cNvPr id="7885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037">
                                            <p:txEl>
                                              <p:pRg st="0" end="0"/>
                                            </p:txEl>
                                          </p:spTgt>
                                        </p:tgtEl>
                                        <p:attrNameLst>
                                          <p:attrName>style.visibility</p:attrName>
                                        </p:attrNameLst>
                                      </p:cBhvr>
                                      <p:to>
                                        <p:strVal val="visible"/>
                                      </p:to>
                                    </p:set>
                                    <p:animEffect transition="in" filter="wipe(left)">
                                      <p:cBhvr>
                                        <p:cTn id="7" dur="500"/>
                                        <p:tgtEl>
                                          <p:spTgt spid="4403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037">
                                            <p:txEl>
                                              <p:pRg st="1" end="1"/>
                                            </p:txEl>
                                          </p:spTgt>
                                        </p:tgtEl>
                                        <p:attrNameLst>
                                          <p:attrName>style.visibility</p:attrName>
                                        </p:attrNameLst>
                                      </p:cBhvr>
                                      <p:to>
                                        <p:strVal val="visible"/>
                                      </p:to>
                                    </p:set>
                                    <p:animEffect transition="in" filter="wipe(left)">
                                      <p:cBhvr>
                                        <p:cTn id="12" dur="500"/>
                                        <p:tgtEl>
                                          <p:spTgt spid="4403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4037">
                                            <p:txEl>
                                              <p:pRg st="2" end="2"/>
                                            </p:txEl>
                                          </p:spTgt>
                                        </p:tgtEl>
                                        <p:attrNameLst>
                                          <p:attrName>style.visibility</p:attrName>
                                        </p:attrNameLst>
                                      </p:cBhvr>
                                      <p:to>
                                        <p:strVal val="visible"/>
                                      </p:to>
                                    </p:set>
                                    <p:animEffect transition="in" filter="wipe(left)">
                                      <p:cBhvr>
                                        <p:cTn id="17" dur="500"/>
                                        <p:tgtEl>
                                          <p:spTgt spid="4403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4037">
                                            <p:txEl>
                                              <p:pRg st="3" end="3"/>
                                            </p:txEl>
                                          </p:spTgt>
                                        </p:tgtEl>
                                        <p:attrNameLst>
                                          <p:attrName>style.visibility</p:attrName>
                                        </p:attrNameLst>
                                      </p:cBhvr>
                                      <p:to>
                                        <p:strVal val="visible"/>
                                      </p:to>
                                    </p:set>
                                    <p:animEffect transition="in" filter="wipe(left)">
                                      <p:cBhvr>
                                        <p:cTn id="22" dur="500"/>
                                        <p:tgtEl>
                                          <p:spTgt spid="4403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build="p" bldLvl="4"/>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idx="4294967295"/>
          </p:nvPr>
        </p:nvSpPr>
        <p:spPr>
          <a:xfrm>
            <a:off x="0" y="244475"/>
            <a:ext cx="9144000" cy="649288"/>
          </a:xfrm>
        </p:spPr>
        <p:txBody>
          <a:bodyPr/>
          <a:lstStyle/>
          <a:p>
            <a:pPr algn="ctr" eaLnBrk="1" hangingPunct="1"/>
            <a:r>
              <a:rPr lang="en-US" smtClean="0">
                <a:latin typeface="Tahoma" charset="0"/>
                <a:ea typeface="Tahoma" charset="0"/>
                <a:cs typeface="Tahoma" charset="0"/>
              </a:rPr>
              <a:t>What the 3 Theories Have in Common:</a:t>
            </a:r>
          </a:p>
        </p:txBody>
      </p:sp>
      <p:sp>
        <p:nvSpPr>
          <p:cNvPr id="45061" name="Rectangle 3"/>
          <p:cNvSpPr>
            <a:spLocks noGrp="1" noChangeArrowheads="1"/>
          </p:cNvSpPr>
          <p:nvPr>
            <p:ph type="body" idx="4294967295"/>
          </p:nvPr>
        </p:nvSpPr>
        <p:spPr>
          <a:xfrm>
            <a:off x="468313" y="935038"/>
            <a:ext cx="8226425" cy="977900"/>
          </a:xfrm>
        </p:spPr>
        <p:txBody>
          <a:bodyPr/>
          <a:lstStyle/>
          <a:p>
            <a:pPr marL="0" indent="0" eaLnBrk="1" hangingPunct="1">
              <a:buFont typeface="Wingdings" charset="2"/>
              <a:buNone/>
            </a:pPr>
            <a:r>
              <a:rPr lang="en-US" sz="2700" smtClean="0">
                <a:latin typeface="Arial" charset="0"/>
              </a:rPr>
              <a:t>In all 3 theories, </a:t>
            </a:r>
            <a:r>
              <a:rPr lang="en-US" sz="2700" b="1" i="1" smtClean="0">
                <a:latin typeface="Arial" charset="0"/>
              </a:rPr>
              <a:t>Y</a:t>
            </a:r>
            <a:r>
              <a:rPr lang="en-US" sz="2700" smtClean="0">
                <a:latin typeface="Arial" charset="0"/>
              </a:rPr>
              <a:t> deviates from </a:t>
            </a:r>
            <a:r>
              <a:rPr lang="en-US" sz="2700" b="1" i="1" smtClean="0">
                <a:latin typeface="Arial" charset="0"/>
              </a:rPr>
              <a:t>Y</a:t>
            </a:r>
            <a:r>
              <a:rPr lang="en-US" sz="2700" b="1" baseline="-25000" smtClean="0">
                <a:latin typeface="Arial" charset="0"/>
              </a:rPr>
              <a:t>N</a:t>
            </a:r>
            <a:r>
              <a:rPr lang="en-US" sz="2700" smtClean="0">
                <a:latin typeface="Arial" charset="0"/>
              </a:rPr>
              <a:t>  when </a:t>
            </a:r>
            <a:br>
              <a:rPr lang="en-US" sz="2700" smtClean="0">
                <a:latin typeface="Arial" charset="0"/>
              </a:rPr>
            </a:br>
            <a:r>
              <a:rPr lang="en-US" sz="2700" b="1" i="1" smtClean="0">
                <a:latin typeface="Arial" charset="0"/>
              </a:rPr>
              <a:t>P</a:t>
            </a:r>
            <a:r>
              <a:rPr lang="en-US" sz="2700" b="1" smtClean="0">
                <a:latin typeface="Arial" charset="0"/>
              </a:rPr>
              <a:t> </a:t>
            </a:r>
            <a:r>
              <a:rPr lang="en-US" sz="2700" smtClean="0">
                <a:latin typeface="Arial" charset="0"/>
              </a:rPr>
              <a:t>deviates from </a:t>
            </a:r>
            <a:r>
              <a:rPr lang="en-US" sz="2700" b="1" i="1" smtClean="0">
                <a:latin typeface="Arial" charset="0"/>
              </a:rPr>
              <a:t>P</a:t>
            </a:r>
            <a:r>
              <a:rPr lang="en-US" sz="2700" b="1" baseline="-25000" smtClean="0">
                <a:latin typeface="Arial" charset="0"/>
              </a:rPr>
              <a:t>E</a:t>
            </a:r>
            <a:r>
              <a:rPr lang="en-US" sz="2700" smtClean="0">
                <a:latin typeface="Arial" charset="0"/>
              </a:rPr>
              <a:t>.</a:t>
            </a:r>
          </a:p>
        </p:txBody>
      </p:sp>
      <p:sp>
        <p:nvSpPr>
          <p:cNvPr id="273413" name="Rectangle 5"/>
          <p:cNvSpPr>
            <a:spLocks noChangeArrowheads="1"/>
          </p:cNvSpPr>
          <p:nvPr/>
        </p:nvSpPr>
        <p:spPr bwMode="auto">
          <a:xfrm>
            <a:off x="2297113" y="2060575"/>
            <a:ext cx="4437062" cy="714375"/>
          </a:xfrm>
          <a:prstGeom prst="rect">
            <a:avLst/>
          </a:prstGeom>
          <a:noFill/>
          <a:ln w="9525">
            <a:noFill/>
            <a:miter lim="800000"/>
            <a:headEnd/>
            <a:tailEnd/>
          </a:ln>
        </p:spPr>
        <p:txBody>
          <a:bodyPr anchor="ctr">
            <a:prstTxWarp prst="textNoShape">
              <a:avLst/>
            </a:prstTxWarp>
          </a:bodyPr>
          <a:lstStyle/>
          <a:p>
            <a:pPr algn="ctr"/>
            <a:r>
              <a:rPr lang="en-US" sz="3200" b="1" i="1">
                <a:ea typeface="Arial" charset="0"/>
                <a:cs typeface="Arial" charset="0"/>
              </a:rPr>
              <a:t>Y</a:t>
            </a:r>
            <a:r>
              <a:rPr lang="en-US" sz="3200">
                <a:ea typeface="Arial" charset="0"/>
                <a:cs typeface="Arial" charset="0"/>
              </a:rPr>
              <a:t>  =  </a:t>
            </a:r>
            <a:r>
              <a:rPr lang="en-US" sz="3200" b="1" i="1">
                <a:ea typeface="Arial" charset="0"/>
                <a:cs typeface="Arial" charset="0"/>
              </a:rPr>
              <a:t>Y</a:t>
            </a:r>
            <a:r>
              <a:rPr lang="en-US" sz="3200" b="1" baseline="-25000">
                <a:ea typeface="Arial" charset="0"/>
                <a:cs typeface="Arial" charset="0"/>
              </a:rPr>
              <a:t>N</a:t>
            </a:r>
            <a:r>
              <a:rPr lang="en-US" sz="3200">
                <a:ea typeface="Arial" charset="0"/>
                <a:cs typeface="Arial" charset="0"/>
              </a:rPr>
              <a:t>  +  </a:t>
            </a:r>
            <a:r>
              <a:rPr lang="en-US" sz="3200" b="1" i="1">
                <a:latin typeface="Times New Roman" charset="0"/>
                <a:ea typeface="Arial" charset="0"/>
                <a:cs typeface="Arial" charset="0"/>
              </a:rPr>
              <a:t>a</a:t>
            </a:r>
            <a:r>
              <a:rPr lang="en-US" sz="1200">
                <a:ea typeface="Arial" charset="0"/>
                <a:cs typeface="Arial" charset="0"/>
              </a:rPr>
              <a:t> </a:t>
            </a:r>
            <a:r>
              <a:rPr lang="en-US" sz="3200">
                <a:ea typeface="Arial" charset="0"/>
                <a:cs typeface="Arial" charset="0"/>
              </a:rPr>
              <a:t>(</a:t>
            </a:r>
            <a:r>
              <a:rPr lang="en-US" sz="3200" b="1" i="1">
                <a:ea typeface="Arial" charset="0"/>
                <a:cs typeface="Arial" charset="0"/>
              </a:rPr>
              <a:t>P</a:t>
            </a:r>
            <a:r>
              <a:rPr lang="en-US" sz="3200" b="1">
                <a:ea typeface="Arial" charset="0"/>
                <a:cs typeface="Arial" charset="0"/>
              </a:rPr>
              <a:t>  </a:t>
            </a:r>
            <a:r>
              <a:rPr lang="en-US" sz="3200">
                <a:ea typeface="Arial" charset="0"/>
                <a:cs typeface="Arial" charset="0"/>
              </a:rPr>
              <a:t>–  </a:t>
            </a:r>
            <a:r>
              <a:rPr lang="en-US" sz="3200" b="1" i="1">
                <a:ea typeface="Arial" charset="0"/>
                <a:cs typeface="Arial" charset="0"/>
              </a:rPr>
              <a:t>P</a:t>
            </a:r>
            <a:r>
              <a:rPr lang="en-US" sz="3200" b="1" baseline="-25000">
                <a:ea typeface="Arial" charset="0"/>
                <a:cs typeface="Arial" charset="0"/>
              </a:rPr>
              <a:t>E</a:t>
            </a:r>
            <a:r>
              <a:rPr lang="en-US" sz="3200">
                <a:ea typeface="Arial" charset="0"/>
                <a:cs typeface="Arial" charset="0"/>
              </a:rPr>
              <a:t>)</a:t>
            </a:r>
          </a:p>
        </p:txBody>
      </p:sp>
      <p:grpSp>
        <p:nvGrpSpPr>
          <p:cNvPr id="2" name="Group 17"/>
          <p:cNvGrpSpPr>
            <a:grpSpLocks/>
          </p:cNvGrpSpPr>
          <p:nvPr/>
        </p:nvGrpSpPr>
        <p:grpSpPr bwMode="auto">
          <a:xfrm>
            <a:off x="554038" y="2563813"/>
            <a:ext cx="1865312" cy="642937"/>
            <a:chOff x="335" y="1594"/>
            <a:chExt cx="1175" cy="405"/>
          </a:xfrm>
        </p:grpSpPr>
        <p:sp>
          <p:nvSpPr>
            <p:cNvPr id="80914" name="Line 12"/>
            <p:cNvSpPr>
              <a:spLocks noChangeShapeType="1"/>
            </p:cNvSpPr>
            <p:nvPr/>
          </p:nvSpPr>
          <p:spPr bwMode="auto">
            <a:xfrm flipV="1">
              <a:off x="1103" y="1594"/>
              <a:ext cx="407" cy="198"/>
            </a:xfrm>
            <a:prstGeom prst="line">
              <a:avLst/>
            </a:prstGeom>
            <a:noFill/>
            <a:ln w="9525">
              <a:solidFill>
                <a:schemeClr val="tx1"/>
              </a:solidFill>
              <a:round/>
              <a:headEnd/>
              <a:tailEnd/>
            </a:ln>
          </p:spPr>
          <p:txBody>
            <a:bodyPr>
              <a:prstTxWarp prst="textNoShape">
                <a:avLst/>
              </a:prstTxWarp>
            </a:bodyPr>
            <a:lstStyle/>
            <a:p>
              <a:endParaRPr lang="en-US"/>
            </a:p>
          </p:txBody>
        </p:sp>
        <p:sp>
          <p:nvSpPr>
            <p:cNvPr id="80915" name="Text Box 6"/>
            <p:cNvSpPr txBox="1">
              <a:spLocks noChangeArrowheads="1"/>
            </p:cNvSpPr>
            <p:nvPr/>
          </p:nvSpPr>
          <p:spPr bwMode="auto">
            <a:xfrm>
              <a:off x="335" y="1701"/>
              <a:ext cx="780" cy="298"/>
            </a:xfrm>
            <a:prstGeom prst="rect">
              <a:avLst/>
            </a:prstGeom>
            <a:solidFill>
              <a:srgbClr val="FFFFCC"/>
            </a:solidFill>
            <a:ln w="9525">
              <a:noFill/>
              <a:miter lim="800000"/>
              <a:headEnd/>
              <a:tailEnd/>
            </a:ln>
          </p:spPr>
          <p:txBody>
            <a:bodyPr>
              <a:prstTxWarp prst="textNoShape">
                <a:avLst/>
              </a:prstTxWarp>
              <a:spAutoFit/>
            </a:bodyPr>
            <a:lstStyle/>
            <a:p>
              <a:pPr algn="ctr">
                <a:spcBef>
                  <a:spcPct val="50000"/>
                </a:spcBef>
              </a:pPr>
              <a:r>
                <a:rPr lang="en-US" sz="2500">
                  <a:ea typeface="Arial" charset="0"/>
                  <a:cs typeface="Arial" charset="0"/>
                </a:rPr>
                <a:t>Output</a:t>
              </a:r>
            </a:p>
          </p:txBody>
        </p:sp>
      </p:grpSp>
      <p:grpSp>
        <p:nvGrpSpPr>
          <p:cNvPr id="3" name="Group 18"/>
          <p:cNvGrpSpPr>
            <a:grpSpLocks/>
          </p:cNvGrpSpPr>
          <p:nvPr/>
        </p:nvGrpSpPr>
        <p:grpSpPr bwMode="auto">
          <a:xfrm>
            <a:off x="738188" y="2676525"/>
            <a:ext cx="2863850" cy="2044700"/>
            <a:chOff x="451" y="1665"/>
            <a:chExt cx="1804" cy="1288"/>
          </a:xfrm>
        </p:grpSpPr>
        <p:sp>
          <p:nvSpPr>
            <p:cNvPr id="80912" name="Line 13"/>
            <p:cNvSpPr>
              <a:spLocks noChangeShapeType="1"/>
            </p:cNvSpPr>
            <p:nvPr/>
          </p:nvSpPr>
          <p:spPr bwMode="auto">
            <a:xfrm flipV="1">
              <a:off x="1413" y="1665"/>
              <a:ext cx="842" cy="723"/>
            </a:xfrm>
            <a:prstGeom prst="line">
              <a:avLst/>
            </a:prstGeom>
            <a:noFill/>
            <a:ln w="9525">
              <a:solidFill>
                <a:schemeClr val="tx1"/>
              </a:solidFill>
              <a:round/>
              <a:headEnd/>
              <a:tailEnd/>
            </a:ln>
          </p:spPr>
          <p:txBody>
            <a:bodyPr>
              <a:prstTxWarp prst="textNoShape">
                <a:avLst/>
              </a:prstTxWarp>
            </a:bodyPr>
            <a:lstStyle/>
            <a:p>
              <a:endParaRPr lang="en-US"/>
            </a:p>
          </p:txBody>
        </p:sp>
        <p:sp>
          <p:nvSpPr>
            <p:cNvPr id="80913" name="Text Box 7"/>
            <p:cNvSpPr txBox="1">
              <a:spLocks noChangeArrowheads="1"/>
            </p:cNvSpPr>
            <p:nvPr/>
          </p:nvSpPr>
          <p:spPr bwMode="auto">
            <a:xfrm>
              <a:off x="451" y="2175"/>
              <a:ext cx="1221" cy="778"/>
            </a:xfrm>
            <a:prstGeom prst="rect">
              <a:avLst/>
            </a:prstGeom>
            <a:solidFill>
              <a:srgbClr val="FFCCCC"/>
            </a:solidFill>
            <a:ln w="9525">
              <a:noFill/>
              <a:miter lim="800000"/>
              <a:headEnd/>
              <a:tailEnd/>
            </a:ln>
          </p:spPr>
          <p:txBody>
            <a:bodyPr>
              <a:prstTxWarp prst="textNoShape">
                <a:avLst/>
              </a:prstTxWarp>
              <a:spAutoFit/>
            </a:bodyPr>
            <a:lstStyle/>
            <a:p>
              <a:pPr algn="ctr">
                <a:spcBef>
                  <a:spcPct val="50000"/>
                </a:spcBef>
              </a:pPr>
              <a:r>
                <a:rPr lang="en-US" sz="2500">
                  <a:ea typeface="Arial" charset="0"/>
                  <a:cs typeface="Arial" charset="0"/>
                </a:rPr>
                <a:t>Natural rate of output (long-run)</a:t>
              </a:r>
            </a:p>
          </p:txBody>
        </p:sp>
      </p:grpSp>
      <p:grpSp>
        <p:nvGrpSpPr>
          <p:cNvPr id="4" name="Group 19"/>
          <p:cNvGrpSpPr>
            <a:grpSpLocks/>
          </p:cNvGrpSpPr>
          <p:nvPr/>
        </p:nvGrpSpPr>
        <p:grpSpPr bwMode="auto">
          <a:xfrm>
            <a:off x="3070225" y="2698750"/>
            <a:ext cx="2227263" cy="3444875"/>
            <a:chOff x="1920" y="1679"/>
            <a:chExt cx="1403" cy="2170"/>
          </a:xfrm>
        </p:grpSpPr>
        <p:sp>
          <p:nvSpPr>
            <p:cNvPr id="80910" name="Line 14"/>
            <p:cNvSpPr>
              <a:spLocks noChangeShapeType="1"/>
            </p:cNvSpPr>
            <p:nvPr/>
          </p:nvSpPr>
          <p:spPr bwMode="auto">
            <a:xfrm flipH="1">
              <a:off x="2732" y="1679"/>
              <a:ext cx="183" cy="837"/>
            </a:xfrm>
            <a:prstGeom prst="line">
              <a:avLst/>
            </a:prstGeom>
            <a:noFill/>
            <a:ln w="9525">
              <a:solidFill>
                <a:schemeClr val="tx1"/>
              </a:solidFill>
              <a:round/>
              <a:headEnd/>
              <a:tailEnd/>
            </a:ln>
          </p:spPr>
          <p:txBody>
            <a:bodyPr>
              <a:prstTxWarp prst="textNoShape">
                <a:avLst/>
              </a:prstTxWarp>
            </a:bodyPr>
            <a:lstStyle/>
            <a:p>
              <a:endParaRPr lang="en-US"/>
            </a:p>
          </p:txBody>
        </p:sp>
        <p:sp>
          <p:nvSpPr>
            <p:cNvPr id="80911" name="Text Box 8"/>
            <p:cNvSpPr txBox="1">
              <a:spLocks noChangeArrowheads="1"/>
            </p:cNvSpPr>
            <p:nvPr/>
          </p:nvSpPr>
          <p:spPr bwMode="auto">
            <a:xfrm>
              <a:off x="1920" y="2284"/>
              <a:ext cx="1403" cy="1565"/>
            </a:xfrm>
            <a:prstGeom prst="rect">
              <a:avLst/>
            </a:prstGeom>
            <a:solidFill>
              <a:srgbClr val="CCFFCC"/>
            </a:solidFill>
            <a:ln w="9525">
              <a:noFill/>
              <a:miter lim="800000"/>
              <a:headEnd/>
              <a:tailEnd/>
            </a:ln>
          </p:spPr>
          <p:txBody>
            <a:bodyPr tIns="0" bIns="91440" anchor="ctr">
              <a:prstTxWarp prst="textNoShape">
                <a:avLst/>
              </a:prstTxWarp>
              <a:spAutoFit/>
            </a:bodyPr>
            <a:lstStyle/>
            <a:p>
              <a:pPr algn="ctr">
                <a:spcBef>
                  <a:spcPct val="50000"/>
                </a:spcBef>
              </a:pPr>
              <a:r>
                <a:rPr lang="en-US" sz="3200" b="1" i="1">
                  <a:latin typeface="Times New Roman" charset="0"/>
                  <a:ea typeface="Arial" charset="0"/>
                  <a:cs typeface="Arial" charset="0"/>
                </a:rPr>
                <a:t>a</a:t>
              </a:r>
              <a:r>
                <a:rPr lang="en-US" sz="2500">
                  <a:ea typeface="Arial" charset="0"/>
                  <a:cs typeface="Arial" charset="0"/>
                </a:rPr>
                <a:t> &gt; 0, measures how much </a:t>
              </a:r>
              <a:r>
                <a:rPr lang="en-US" sz="2500" b="1" i="1">
                  <a:ea typeface="Arial" charset="0"/>
                  <a:cs typeface="Arial" charset="0"/>
                </a:rPr>
                <a:t>Y</a:t>
              </a:r>
              <a:r>
                <a:rPr lang="en-US" sz="2500">
                  <a:ea typeface="Arial" charset="0"/>
                  <a:cs typeface="Arial" charset="0"/>
                </a:rPr>
                <a:t> responds to unexpected changes in </a:t>
              </a:r>
              <a:r>
                <a:rPr lang="en-US" sz="2500" b="1" i="1">
                  <a:ea typeface="Arial" charset="0"/>
                  <a:cs typeface="Arial" charset="0"/>
                </a:rPr>
                <a:t>P</a:t>
              </a:r>
            </a:p>
          </p:txBody>
        </p:sp>
      </p:grpSp>
      <p:grpSp>
        <p:nvGrpSpPr>
          <p:cNvPr id="5" name="Group 20"/>
          <p:cNvGrpSpPr>
            <a:grpSpLocks/>
          </p:cNvGrpSpPr>
          <p:nvPr/>
        </p:nvGrpSpPr>
        <p:grpSpPr bwMode="auto">
          <a:xfrm>
            <a:off x="5129213" y="2665413"/>
            <a:ext cx="2181225" cy="2152650"/>
            <a:chOff x="3217" y="1658"/>
            <a:chExt cx="1374" cy="1356"/>
          </a:xfrm>
        </p:grpSpPr>
        <p:sp>
          <p:nvSpPr>
            <p:cNvPr id="80908" name="Line 15"/>
            <p:cNvSpPr>
              <a:spLocks noChangeShapeType="1"/>
            </p:cNvSpPr>
            <p:nvPr/>
          </p:nvSpPr>
          <p:spPr bwMode="auto">
            <a:xfrm flipH="1" flipV="1">
              <a:off x="3217" y="1658"/>
              <a:ext cx="589" cy="983"/>
            </a:xfrm>
            <a:prstGeom prst="line">
              <a:avLst/>
            </a:prstGeom>
            <a:noFill/>
            <a:ln w="9525">
              <a:solidFill>
                <a:schemeClr val="tx1"/>
              </a:solidFill>
              <a:round/>
              <a:headEnd/>
              <a:tailEnd/>
            </a:ln>
          </p:spPr>
          <p:txBody>
            <a:bodyPr>
              <a:prstTxWarp prst="textNoShape">
                <a:avLst/>
              </a:prstTxWarp>
            </a:bodyPr>
            <a:lstStyle/>
            <a:p>
              <a:endParaRPr lang="en-US"/>
            </a:p>
          </p:txBody>
        </p:sp>
        <p:sp>
          <p:nvSpPr>
            <p:cNvPr id="80909" name="Text Box 9"/>
            <p:cNvSpPr txBox="1">
              <a:spLocks noChangeArrowheads="1"/>
            </p:cNvSpPr>
            <p:nvPr/>
          </p:nvSpPr>
          <p:spPr bwMode="auto">
            <a:xfrm>
              <a:off x="3529" y="2476"/>
              <a:ext cx="1062" cy="538"/>
            </a:xfrm>
            <a:prstGeom prst="rect">
              <a:avLst/>
            </a:prstGeom>
            <a:solidFill>
              <a:srgbClr val="CCECFF"/>
            </a:solidFill>
            <a:ln w="9525">
              <a:noFill/>
              <a:miter lim="800000"/>
              <a:headEnd/>
              <a:tailEnd/>
            </a:ln>
          </p:spPr>
          <p:txBody>
            <a:bodyPr>
              <a:prstTxWarp prst="textNoShape">
                <a:avLst/>
              </a:prstTxWarp>
              <a:spAutoFit/>
            </a:bodyPr>
            <a:lstStyle/>
            <a:p>
              <a:pPr algn="ctr">
                <a:spcBef>
                  <a:spcPct val="50000"/>
                </a:spcBef>
              </a:pPr>
              <a:r>
                <a:rPr lang="en-US" sz="2500">
                  <a:ea typeface="Arial" charset="0"/>
                  <a:cs typeface="Arial" charset="0"/>
                </a:rPr>
                <a:t>Actual price level</a:t>
              </a:r>
            </a:p>
          </p:txBody>
        </p:sp>
      </p:grpSp>
      <p:grpSp>
        <p:nvGrpSpPr>
          <p:cNvPr id="6" name="Group 21"/>
          <p:cNvGrpSpPr>
            <a:grpSpLocks/>
          </p:cNvGrpSpPr>
          <p:nvPr/>
        </p:nvGrpSpPr>
        <p:grpSpPr bwMode="auto">
          <a:xfrm>
            <a:off x="6145213" y="2698750"/>
            <a:ext cx="2243137" cy="1036638"/>
            <a:chOff x="3857" y="1679"/>
            <a:chExt cx="1413" cy="653"/>
          </a:xfrm>
        </p:grpSpPr>
        <p:sp>
          <p:nvSpPr>
            <p:cNvPr id="80906" name="Line 16"/>
            <p:cNvSpPr>
              <a:spLocks noChangeShapeType="1"/>
            </p:cNvSpPr>
            <p:nvPr/>
          </p:nvSpPr>
          <p:spPr bwMode="auto">
            <a:xfrm flipH="1" flipV="1">
              <a:off x="3857" y="1679"/>
              <a:ext cx="316" cy="379"/>
            </a:xfrm>
            <a:prstGeom prst="line">
              <a:avLst/>
            </a:prstGeom>
            <a:noFill/>
            <a:ln w="9525">
              <a:solidFill>
                <a:schemeClr val="tx1"/>
              </a:solidFill>
              <a:round/>
              <a:headEnd/>
              <a:tailEnd/>
            </a:ln>
          </p:spPr>
          <p:txBody>
            <a:bodyPr>
              <a:prstTxWarp prst="textNoShape">
                <a:avLst/>
              </a:prstTxWarp>
            </a:bodyPr>
            <a:lstStyle/>
            <a:p>
              <a:endParaRPr lang="en-US"/>
            </a:p>
          </p:txBody>
        </p:sp>
        <p:sp>
          <p:nvSpPr>
            <p:cNvPr id="80907" name="Text Box 11"/>
            <p:cNvSpPr txBox="1">
              <a:spLocks noChangeArrowheads="1"/>
            </p:cNvSpPr>
            <p:nvPr/>
          </p:nvSpPr>
          <p:spPr bwMode="auto">
            <a:xfrm>
              <a:off x="4159" y="1794"/>
              <a:ext cx="1111" cy="538"/>
            </a:xfrm>
            <a:prstGeom prst="rect">
              <a:avLst/>
            </a:prstGeom>
            <a:solidFill>
              <a:srgbClr val="FFCC99"/>
            </a:solidFill>
            <a:ln w="9525">
              <a:noFill/>
              <a:miter lim="800000"/>
              <a:headEnd/>
              <a:tailEnd/>
            </a:ln>
          </p:spPr>
          <p:txBody>
            <a:bodyPr>
              <a:prstTxWarp prst="textNoShape">
                <a:avLst/>
              </a:prstTxWarp>
              <a:spAutoFit/>
            </a:bodyPr>
            <a:lstStyle/>
            <a:p>
              <a:pPr algn="ctr">
                <a:spcBef>
                  <a:spcPct val="50000"/>
                </a:spcBef>
              </a:pPr>
              <a:r>
                <a:rPr lang="en-US" sz="2500">
                  <a:ea typeface="Arial" charset="0"/>
                  <a:cs typeface="Arial" charset="0"/>
                </a:rPr>
                <a:t>Expected price level</a:t>
              </a:r>
            </a:p>
          </p:txBody>
        </p:sp>
      </p:grpSp>
      <p:sp>
        <p:nvSpPr>
          <p:cNvPr id="8090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61">
                                            <p:txEl>
                                              <p:pRg st="0" end="0"/>
                                            </p:txEl>
                                          </p:spTgt>
                                        </p:tgtEl>
                                        <p:attrNameLst>
                                          <p:attrName>style.visibility</p:attrName>
                                        </p:attrNameLst>
                                      </p:cBhvr>
                                      <p:to>
                                        <p:strVal val="visible"/>
                                      </p:to>
                                    </p:set>
                                    <p:animEffect transition="in" filter="wipe(left)">
                                      <p:cBhvr>
                                        <p:cTn id="7" dur="500"/>
                                        <p:tgtEl>
                                          <p:spTgt spid="4506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3413"/>
                                        </p:tgtEl>
                                        <p:attrNameLst>
                                          <p:attrName>style.visibility</p:attrName>
                                        </p:attrNameLst>
                                      </p:cBhvr>
                                      <p:to>
                                        <p:strVal val="visible"/>
                                      </p:to>
                                    </p:set>
                                    <p:animEffect transition="in" filter="wipe(left)">
                                      <p:cBhvr>
                                        <p:cTn id="12" dur="500"/>
                                        <p:tgtEl>
                                          <p:spTgt spid="2734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strips(downLeft)">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strips(downLeft)">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strips(downRight)">
                                      <p:cBhvr>
                                        <p:cTn id="27" dur="500"/>
                                        <p:tgtEl>
                                          <p:spTgt spid="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strips(downRight)">
                                      <p:cBhvr>
                                        <p:cTn id="32" dur="500"/>
                                        <p:tgtEl>
                                          <p:spTgt spid="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strips(downLeft)">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1" grpId="0" build="p" bldLvl="4"/>
      <p:bldP spid="27341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idx="4294967295"/>
          </p:nvPr>
        </p:nvSpPr>
        <p:spPr>
          <a:xfrm>
            <a:off x="0" y="236538"/>
            <a:ext cx="9144000" cy="649287"/>
          </a:xfrm>
        </p:spPr>
        <p:txBody>
          <a:bodyPr/>
          <a:lstStyle/>
          <a:p>
            <a:pPr algn="ctr" eaLnBrk="1" hangingPunct="1"/>
            <a:r>
              <a:rPr lang="en-US" smtClean="0">
                <a:latin typeface="Tahoma" charset="0"/>
                <a:ea typeface="Tahoma" charset="0"/>
                <a:cs typeface="Tahoma" charset="0"/>
              </a:rPr>
              <a:t>What the 3 Theories Have in Common:</a:t>
            </a:r>
          </a:p>
        </p:txBody>
      </p:sp>
      <p:grpSp>
        <p:nvGrpSpPr>
          <p:cNvPr id="2" name="Group 4"/>
          <p:cNvGrpSpPr>
            <a:grpSpLocks/>
          </p:cNvGrpSpPr>
          <p:nvPr/>
        </p:nvGrpSpPr>
        <p:grpSpPr bwMode="auto">
          <a:xfrm>
            <a:off x="4106863" y="1585913"/>
            <a:ext cx="4422775" cy="4106862"/>
            <a:chOff x="2579" y="785"/>
            <a:chExt cx="2786" cy="2420"/>
          </a:xfrm>
        </p:grpSpPr>
        <p:grpSp>
          <p:nvGrpSpPr>
            <p:cNvPr id="82976" name="Group 5"/>
            <p:cNvGrpSpPr>
              <a:grpSpLocks/>
            </p:cNvGrpSpPr>
            <p:nvPr/>
          </p:nvGrpSpPr>
          <p:grpSpPr bwMode="auto">
            <a:xfrm>
              <a:off x="2697" y="1037"/>
              <a:ext cx="2409" cy="2049"/>
              <a:chOff x="1098" y="1361"/>
              <a:chExt cx="2116" cy="2027"/>
            </a:xfrm>
          </p:grpSpPr>
          <p:sp>
            <p:nvSpPr>
              <p:cNvPr id="82979"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82980"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82977" name="Text Box 8"/>
            <p:cNvSpPr txBox="1">
              <a:spLocks noChangeArrowheads="1"/>
            </p:cNvSpPr>
            <p:nvPr/>
          </p:nvSpPr>
          <p:spPr bwMode="auto">
            <a:xfrm>
              <a:off x="2579" y="785"/>
              <a:ext cx="267"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P</a:t>
              </a:r>
            </a:p>
          </p:txBody>
        </p:sp>
        <p:sp>
          <p:nvSpPr>
            <p:cNvPr id="82978" name="Text Box 9"/>
            <p:cNvSpPr txBox="1">
              <a:spLocks noChangeArrowheads="1"/>
            </p:cNvSpPr>
            <p:nvPr/>
          </p:nvSpPr>
          <p:spPr bwMode="auto">
            <a:xfrm>
              <a:off x="5075" y="2936"/>
              <a:ext cx="29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Y</a:t>
              </a:r>
            </a:p>
          </p:txBody>
        </p:sp>
      </p:grpSp>
      <p:grpSp>
        <p:nvGrpSpPr>
          <p:cNvPr id="4" name="Group 10"/>
          <p:cNvGrpSpPr>
            <a:grpSpLocks/>
          </p:cNvGrpSpPr>
          <p:nvPr/>
        </p:nvGrpSpPr>
        <p:grpSpPr bwMode="auto">
          <a:xfrm>
            <a:off x="4881563" y="2365375"/>
            <a:ext cx="3379787" cy="2568575"/>
            <a:chOff x="3067" y="1234"/>
            <a:chExt cx="2129" cy="1618"/>
          </a:xfrm>
        </p:grpSpPr>
        <p:sp>
          <p:nvSpPr>
            <p:cNvPr id="82974" name="Line 11"/>
            <p:cNvSpPr>
              <a:spLocks noChangeShapeType="1"/>
            </p:cNvSpPr>
            <p:nvPr/>
          </p:nvSpPr>
          <p:spPr bwMode="auto">
            <a:xfrm flipV="1">
              <a:off x="3067" y="1468"/>
              <a:ext cx="1497" cy="1384"/>
            </a:xfrm>
            <a:prstGeom prst="line">
              <a:avLst/>
            </a:prstGeom>
            <a:noFill/>
            <a:ln w="38100">
              <a:solidFill>
                <a:srgbClr val="003399"/>
              </a:solidFill>
              <a:round/>
              <a:headEnd/>
              <a:tailEnd/>
            </a:ln>
          </p:spPr>
          <p:txBody>
            <a:bodyPr>
              <a:prstTxWarp prst="textNoShape">
                <a:avLst/>
              </a:prstTxWarp>
            </a:bodyPr>
            <a:lstStyle/>
            <a:p>
              <a:endParaRPr lang="en-US"/>
            </a:p>
          </p:txBody>
        </p:sp>
        <p:sp>
          <p:nvSpPr>
            <p:cNvPr id="82975" name="Text Box 12"/>
            <p:cNvSpPr txBox="1">
              <a:spLocks noChangeArrowheads="1"/>
            </p:cNvSpPr>
            <p:nvPr/>
          </p:nvSpPr>
          <p:spPr bwMode="auto">
            <a:xfrm>
              <a:off x="4454" y="1234"/>
              <a:ext cx="742"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SRAS</a:t>
              </a:r>
              <a:endParaRPr lang="en-US" i="1" baseline="-25000">
                <a:ea typeface="Arial" charset="0"/>
                <a:cs typeface="Arial" charset="0"/>
              </a:endParaRPr>
            </a:p>
          </p:txBody>
        </p:sp>
      </p:grpSp>
      <p:grpSp>
        <p:nvGrpSpPr>
          <p:cNvPr id="5" name="Group 39"/>
          <p:cNvGrpSpPr>
            <a:grpSpLocks/>
          </p:cNvGrpSpPr>
          <p:nvPr/>
        </p:nvGrpSpPr>
        <p:grpSpPr bwMode="auto">
          <a:xfrm>
            <a:off x="6005513" y="2046288"/>
            <a:ext cx="488950" cy="3848100"/>
            <a:chOff x="3775" y="1033"/>
            <a:chExt cx="308" cy="2424"/>
          </a:xfrm>
        </p:grpSpPr>
        <p:sp>
          <p:nvSpPr>
            <p:cNvPr id="82972" name="Line 14"/>
            <p:cNvSpPr>
              <a:spLocks noChangeShapeType="1"/>
            </p:cNvSpPr>
            <p:nvPr/>
          </p:nvSpPr>
          <p:spPr bwMode="auto">
            <a:xfrm rot="16200000" flipH="1">
              <a:off x="2824" y="2115"/>
              <a:ext cx="2167" cy="3"/>
            </a:xfrm>
            <a:prstGeom prst="line">
              <a:avLst/>
            </a:prstGeom>
            <a:noFill/>
            <a:ln w="19050">
              <a:solidFill>
                <a:srgbClr val="DE8400"/>
              </a:solidFill>
              <a:prstDash val="lgDash"/>
              <a:round/>
              <a:headEnd/>
              <a:tailEnd/>
            </a:ln>
          </p:spPr>
          <p:txBody>
            <a:bodyPr>
              <a:prstTxWarp prst="textNoShape">
                <a:avLst/>
              </a:prstTxWarp>
            </a:bodyPr>
            <a:lstStyle/>
            <a:p>
              <a:endParaRPr lang="en-US"/>
            </a:p>
          </p:txBody>
        </p:sp>
        <p:sp>
          <p:nvSpPr>
            <p:cNvPr id="82973" name="Text Box 18"/>
            <p:cNvSpPr txBox="1">
              <a:spLocks noChangeArrowheads="1"/>
            </p:cNvSpPr>
            <p:nvPr/>
          </p:nvSpPr>
          <p:spPr bwMode="auto">
            <a:xfrm>
              <a:off x="3775" y="3227"/>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Y</a:t>
              </a:r>
              <a:r>
                <a:rPr lang="en-US" b="1" baseline="-25000">
                  <a:ea typeface="Arial" charset="0"/>
                  <a:cs typeface="Arial" charset="0"/>
                </a:rPr>
                <a:t>N</a:t>
              </a:r>
            </a:p>
          </p:txBody>
        </p:sp>
      </p:grpSp>
      <p:grpSp>
        <p:nvGrpSpPr>
          <p:cNvPr id="6" name="Group 50"/>
          <p:cNvGrpSpPr>
            <a:grpSpLocks/>
          </p:cNvGrpSpPr>
          <p:nvPr/>
        </p:nvGrpSpPr>
        <p:grpSpPr bwMode="auto">
          <a:xfrm>
            <a:off x="1603375" y="2076450"/>
            <a:ext cx="2560638" cy="1489075"/>
            <a:chOff x="1002" y="1052"/>
            <a:chExt cx="1613" cy="938"/>
          </a:xfrm>
        </p:grpSpPr>
        <p:sp>
          <p:nvSpPr>
            <p:cNvPr id="82970" name="AutoShape 22"/>
            <p:cNvSpPr>
              <a:spLocks/>
            </p:cNvSpPr>
            <p:nvPr/>
          </p:nvSpPr>
          <p:spPr bwMode="auto">
            <a:xfrm>
              <a:off x="2400" y="1052"/>
              <a:ext cx="215" cy="938"/>
            </a:xfrm>
            <a:prstGeom prst="leftBrace">
              <a:avLst>
                <a:gd name="adj1" fmla="val 42335"/>
                <a:gd name="adj2" fmla="val 50000"/>
              </a:avLst>
            </a:prstGeom>
            <a:noFill/>
            <a:ln w="12700">
              <a:solidFill>
                <a:schemeClr val="tx1"/>
              </a:solidFill>
              <a:round/>
              <a:headEnd/>
              <a:tailEnd/>
            </a:ln>
          </p:spPr>
          <p:txBody>
            <a:bodyPr wrap="none" anchor="ctr">
              <a:prstTxWarp prst="textNoShape">
                <a:avLst/>
              </a:prstTxWarp>
            </a:bodyPr>
            <a:lstStyle/>
            <a:p>
              <a:endParaRPr lang="en-US" sz="1800">
                <a:ea typeface="Arial" charset="0"/>
                <a:cs typeface="Arial" charset="0"/>
              </a:endParaRPr>
            </a:p>
          </p:txBody>
        </p:sp>
        <p:sp>
          <p:nvSpPr>
            <p:cNvPr id="82971" name="Rectangle 23"/>
            <p:cNvSpPr>
              <a:spLocks noChangeArrowheads="1"/>
            </p:cNvSpPr>
            <p:nvPr/>
          </p:nvSpPr>
          <p:spPr bwMode="auto">
            <a:xfrm>
              <a:off x="1002" y="1324"/>
              <a:ext cx="1390" cy="353"/>
            </a:xfrm>
            <a:prstGeom prst="rect">
              <a:avLst/>
            </a:prstGeom>
            <a:solidFill>
              <a:srgbClr val="FFFFCC"/>
            </a:solidFill>
            <a:ln w="9525">
              <a:noFill/>
              <a:miter lim="800000"/>
              <a:headEnd/>
              <a:tailEnd/>
            </a:ln>
          </p:spPr>
          <p:txBody>
            <a:bodyPr anchor="ctr">
              <a:prstTxWarp prst="textNoShape">
                <a:avLst/>
              </a:prstTxWarp>
            </a:bodyPr>
            <a:lstStyle/>
            <a:p>
              <a:pPr algn="ctr">
                <a:lnSpc>
                  <a:spcPct val="105000"/>
                </a:lnSpc>
                <a:spcBef>
                  <a:spcPct val="45000"/>
                </a:spcBef>
                <a:buClr>
                  <a:srgbClr val="00B85C"/>
                </a:buClr>
                <a:buSzPct val="120000"/>
                <a:buFont typeface="Wingdings" charset="2"/>
                <a:buNone/>
              </a:pPr>
              <a:r>
                <a:rPr lang="en-US" sz="2500">
                  <a:ea typeface="Arial" charset="0"/>
                  <a:cs typeface="Arial" charset="0"/>
                </a:rPr>
                <a:t>When </a:t>
              </a:r>
              <a:r>
                <a:rPr lang="en-US" sz="2500" b="1" i="1">
                  <a:ea typeface="Arial" charset="0"/>
                  <a:cs typeface="Arial" charset="0"/>
                </a:rPr>
                <a:t>P</a:t>
              </a:r>
              <a:r>
                <a:rPr lang="en-US" sz="2500">
                  <a:ea typeface="Arial" charset="0"/>
                  <a:cs typeface="Arial" charset="0"/>
                </a:rPr>
                <a:t> &gt; </a:t>
              </a:r>
              <a:r>
                <a:rPr lang="en-US" b="1" i="1">
                  <a:ea typeface="Arial" charset="0"/>
                  <a:cs typeface="Arial" charset="0"/>
                </a:rPr>
                <a:t>P</a:t>
              </a:r>
              <a:r>
                <a:rPr lang="en-US" b="1" baseline="-25000">
                  <a:ea typeface="Arial" charset="0"/>
                  <a:cs typeface="Arial" charset="0"/>
                </a:rPr>
                <a:t>E</a:t>
              </a:r>
            </a:p>
          </p:txBody>
        </p:sp>
      </p:grpSp>
      <p:grpSp>
        <p:nvGrpSpPr>
          <p:cNvPr id="7" name="Group 38"/>
          <p:cNvGrpSpPr>
            <a:grpSpLocks/>
          </p:cNvGrpSpPr>
          <p:nvPr/>
        </p:nvGrpSpPr>
        <p:grpSpPr bwMode="auto">
          <a:xfrm>
            <a:off x="6357938" y="5599113"/>
            <a:ext cx="1765300" cy="949325"/>
            <a:chOff x="3997" y="3271"/>
            <a:chExt cx="1112" cy="598"/>
          </a:xfrm>
        </p:grpSpPr>
        <p:sp>
          <p:nvSpPr>
            <p:cNvPr id="82968" name="Rectangle 26"/>
            <p:cNvSpPr>
              <a:spLocks noChangeArrowheads="1"/>
            </p:cNvSpPr>
            <p:nvPr/>
          </p:nvSpPr>
          <p:spPr bwMode="auto">
            <a:xfrm>
              <a:off x="4207" y="3536"/>
              <a:ext cx="700" cy="333"/>
            </a:xfrm>
            <a:prstGeom prst="rect">
              <a:avLst/>
            </a:prstGeom>
            <a:solidFill>
              <a:srgbClr val="FFFFCC"/>
            </a:solidFill>
            <a:ln w="9525">
              <a:noFill/>
              <a:miter lim="800000"/>
              <a:headEnd/>
              <a:tailEnd/>
            </a:ln>
          </p:spPr>
          <p:txBody>
            <a:bodyPr anchor="ctr">
              <a:prstTxWarp prst="textNoShape">
                <a:avLst/>
              </a:prstTxWarp>
            </a:bodyPr>
            <a:lstStyle/>
            <a:p>
              <a:pPr algn="ctr">
                <a:lnSpc>
                  <a:spcPct val="105000"/>
                </a:lnSpc>
                <a:spcBef>
                  <a:spcPct val="45000"/>
                </a:spcBef>
                <a:buClr>
                  <a:srgbClr val="00B85C"/>
                </a:buClr>
                <a:buSzPct val="120000"/>
                <a:buFont typeface="Wingdings" charset="2"/>
                <a:buNone/>
              </a:pPr>
              <a:r>
                <a:rPr lang="en-US" sz="2500" b="1" i="1">
                  <a:ea typeface="Arial" charset="0"/>
                  <a:cs typeface="Arial" charset="0"/>
                </a:rPr>
                <a:t>Y</a:t>
              </a:r>
              <a:r>
                <a:rPr lang="en-US" sz="2500">
                  <a:ea typeface="Arial" charset="0"/>
                  <a:cs typeface="Arial" charset="0"/>
                </a:rPr>
                <a:t> &gt; </a:t>
              </a:r>
              <a:r>
                <a:rPr lang="en-US" b="1" i="1">
                  <a:ea typeface="Arial" charset="0"/>
                  <a:cs typeface="Arial" charset="0"/>
                </a:rPr>
                <a:t>Y</a:t>
              </a:r>
              <a:r>
                <a:rPr lang="en-US" b="1" baseline="-25000">
                  <a:ea typeface="Arial" charset="0"/>
                  <a:cs typeface="Arial" charset="0"/>
                </a:rPr>
                <a:t>N</a:t>
              </a:r>
            </a:p>
          </p:txBody>
        </p:sp>
        <p:sp>
          <p:nvSpPr>
            <p:cNvPr id="82969" name="AutoShape 27"/>
            <p:cNvSpPr>
              <a:spLocks/>
            </p:cNvSpPr>
            <p:nvPr/>
          </p:nvSpPr>
          <p:spPr bwMode="auto">
            <a:xfrm rot="-5400000">
              <a:off x="4445" y="2823"/>
              <a:ext cx="215" cy="1112"/>
            </a:xfrm>
            <a:prstGeom prst="leftBrace">
              <a:avLst>
                <a:gd name="adj1" fmla="val 50188"/>
                <a:gd name="adj2" fmla="val 50000"/>
              </a:avLst>
            </a:prstGeom>
            <a:noFill/>
            <a:ln w="12700">
              <a:solidFill>
                <a:schemeClr val="tx1"/>
              </a:solid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8" name="Group 51"/>
          <p:cNvGrpSpPr>
            <a:grpSpLocks/>
          </p:cNvGrpSpPr>
          <p:nvPr/>
        </p:nvGrpSpPr>
        <p:grpSpPr bwMode="auto">
          <a:xfrm>
            <a:off x="1566863" y="3940175"/>
            <a:ext cx="2560637" cy="1489075"/>
            <a:chOff x="979" y="2226"/>
            <a:chExt cx="1613" cy="938"/>
          </a:xfrm>
        </p:grpSpPr>
        <p:sp>
          <p:nvSpPr>
            <p:cNvPr id="82966" name="AutoShape 28"/>
            <p:cNvSpPr>
              <a:spLocks/>
            </p:cNvSpPr>
            <p:nvPr/>
          </p:nvSpPr>
          <p:spPr bwMode="auto">
            <a:xfrm>
              <a:off x="2377" y="2226"/>
              <a:ext cx="215" cy="938"/>
            </a:xfrm>
            <a:prstGeom prst="leftBrace">
              <a:avLst>
                <a:gd name="adj1" fmla="val 42335"/>
                <a:gd name="adj2" fmla="val 50000"/>
              </a:avLst>
            </a:prstGeom>
            <a:noFill/>
            <a:ln w="12700">
              <a:solidFill>
                <a:schemeClr val="tx1"/>
              </a:solidFill>
              <a:round/>
              <a:headEnd/>
              <a:tailEnd/>
            </a:ln>
          </p:spPr>
          <p:txBody>
            <a:bodyPr wrap="none" anchor="ctr">
              <a:prstTxWarp prst="textNoShape">
                <a:avLst/>
              </a:prstTxWarp>
            </a:bodyPr>
            <a:lstStyle/>
            <a:p>
              <a:endParaRPr lang="en-US" sz="1800">
                <a:ea typeface="Arial" charset="0"/>
                <a:cs typeface="Arial" charset="0"/>
              </a:endParaRPr>
            </a:p>
          </p:txBody>
        </p:sp>
        <p:sp>
          <p:nvSpPr>
            <p:cNvPr id="82967" name="Rectangle 29"/>
            <p:cNvSpPr>
              <a:spLocks noChangeArrowheads="1"/>
            </p:cNvSpPr>
            <p:nvPr/>
          </p:nvSpPr>
          <p:spPr bwMode="auto">
            <a:xfrm>
              <a:off x="979" y="2511"/>
              <a:ext cx="1376" cy="353"/>
            </a:xfrm>
            <a:prstGeom prst="rect">
              <a:avLst/>
            </a:prstGeom>
            <a:solidFill>
              <a:srgbClr val="FFCCCC"/>
            </a:solidFill>
            <a:ln w="9525">
              <a:noFill/>
              <a:miter lim="800000"/>
              <a:headEnd/>
              <a:tailEnd/>
            </a:ln>
          </p:spPr>
          <p:txBody>
            <a:bodyPr anchor="ctr">
              <a:prstTxWarp prst="textNoShape">
                <a:avLst/>
              </a:prstTxWarp>
            </a:bodyPr>
            <a:lstStyle/>
            <a:p>
              <a:pPr algn="ctr">
                <a:lnSpc>
                  <a:spcPct val="105000"/>
                </a:lnSpc>
                <a:spcBef>
                  <a:spcPct val="45000"/>
                </a:spcBef>
                <a:buClr>
                  <a:srgbClr val="00B85C"/>
                </a:buClr>
                <a:buSzPct val="120000"/>
                <a:buFont typeface="Wingdings" charset="2"/>
                <a:buNone/>
              </a:pPr>
              <a:r>
                <a:rPr lang="en-US" sz="2500">
                  <a:ea typeface="Arial" charset="0"/>
                  <a:cs typeface="Arial" charset="0"/>
                </a:rPr>
                <a:t>When </a:t>
              </a:r>
              <a:r>
                <a:rPr lang="en-US" sz="2500" b="1" i="1">
                  <a:ea typeface="Arial" charset="0"/>
                  <a:cs typeface="Arial" charset="0"/>
                </a:rPr>
                <a:t>P</a:t>
              </a:r>
              <a:r>
                <a:rPr lang="en-US" sz="2500">
                  <a:ea typeface="Arial" charset="0"/>
                  <a:cs typeface="Arial" charset="0"/>
                </a:rPr>
                <a:t> &lt; </a:t>
              </a:r>
              <a:r>
                <a:rPr lang="en-US" b="1" i="1">
                  <a:ea typeface="Arial" charset="0"/>
                  <a:cs typeface="Arial" charset="0"/>
                </a:rPr>
                <a:t>P</a:t>
              </a:r>
              <a:r>
                <a:rPr lang="en-US" b="1" baseline="-25000">
                  <a:ea typeface="Arial" charset="0"/>
                  <a:cs typeface="Arial" charset="0"/>
                </a:rPr>
                <a:t>E</a:t>
              </a:r>
            </a:p>
          </p:txBody>
        </p:sp>
      </p:grpSp>
      <p:grpSp>
        <p:nvGrpSpPr>
          <p:cNvPr id="9" name="Group 37"/>
          <p:cNvGrpSpPr>
            <a:grpSpLocks/>
          </p:cNvGrpSpPr>
          <p:nvPr/>
        </p:nvGrpSpPr>
        <p:grpSpPr bwMode="auto">
          <a:xfrm>
            <a:off x="4319588" y="5603875"/>
            <a:ext cx="1744662" cy="941388"/>
            <a:chOff x="2713" y="3274"/>
            <a:chExt cx="1099" cy="593"/>
          </a:xfrm>
        </p:grpSpPr>
        <p:sp>
          <p:nvSpPr>
            <p:cNvPr id="82964" name="Rectangle 30"/>
            <p:cNvSpPr>
              <a:spLocks noChangeArrowheads="1"/>
            </p:cNvSpPr>
            <p:nvPr/>
          </p:nvSpPr>
          <p:spPr bwMode="auto">
            <a:xfrm>
              <a:off x="2910" y="3534"/>
              <a:ext cx="700" cy="333"/>
            </a:xfrm>
            <a:prstGeom prst="rect">
              <a:avLst/>
            </a:prstGeom>
            <a:solidFill>
              <a:srgbClr val="FFCCCC"/>
            </a:solidFill>
            <a:ln w="9525">
              <a:noFill/>
              <a:miter lim="800000"/>
              <a:headEnd/>
              <a:tailEnd/>
            </a:ln>
          </p:spPr>
          <p:txBody>
            <a:bodyPr anchor="ctr">
              <a:prstTxWarp prst="textNoShape">
                <a:avLst/>
              </a:prstTxWarp>
            </a:bodyPr>
            <a:lstStyle/>
            <a:p>
              <a:pPr algn="ctr">
                <a:lnSpc>
                  <a:spcPct val="105000"/>
                </a:lnSpc>
                <a:spcBef>
                  <a:spcPct val="45000"/>
                </a:spcBef>
                <a:buClr>
                  <a:srgbClr val="00B85C"/>
                </a:buClr>
                <a:buSzPct val="120000"/>
                <a:buFont typeface="Wingdings" charset="2"/>
                <a:buNone/>
              </a:pPr>
              <a:r>
                <a:rPr lang="en-US" sz="2500" b="1" i="1">
                  <a:ea typeface="Arial" charset="0"/>
                  <a:cs typeface="Arial" charset="0"/>
                </a:rPr>
                <a:t>Y</a:t>
              </a:r>
              <a:r>
                <a:rPr lang="en-US" sz="2500">
                  <a:ea typeface="Arial" charset="0"/>
                  <a:cs typeface="Arial" charset="0"/>
                </a:rPr>
                <a:t> &lt; </a:t>
              </a:r>
              <a:r>
                <a:rPr lang="en-US" b="1" i="1">
                  <a:ea typeface="Arial" charset="0"/>
                  <a:cs typeface="Arial" charset="0"/>
                </a:rPr>
                <a:t>Y</a:t>
              </a:r>
              <a:r>
                <a:rPr lang="en-US" b="1" baseline="-25000">
                  <a:ea typeface="Arial" charset="0"/>
                  <a:cs typeface="Arial" charset="0"/>
                </a:rPr>
                <a:t>N</a:t>
              </a:r>
            </a:p>
          </p:txBody>
        </p:sp>
        <p:sp>
          <p:nvSpPr>
            <p:cNvPr id="82965" name="AutoShape 31"/>
            <p:cNvSpPr>
              <a:spLocks/>
            </p:cNvSpPr>
            <p:nvPr/>
          </p:nvSpPr>
          <p:spPr bwMode="auto">
            <a:xfrm rot="-5400000">
              <a:off x="3155" y="2832"/>
              <a:ext cx="215" cy="1099"/>
            </a:xfrm>
            <a:prstGeom prst="leftBrace">
              <a:avLst>
                <a:gd name="adj1" fmla="val 49602"/>
                <a:gd name="adj2" fmla="val 50000"/>
              </a:avLst>
            </a:prstGeom>
            <a:noFill/>
            <a:ln w="12700">
              <a:solidFill>
                <a:schemeClr val="tx1"/>
              </a:solid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10" name="Group 40"/>
          <p:cNvGrpSpPr>
            <a:grpSpLocks/>
          </p:cNvGrpSpPr>
          <p:nvPr/>
        </p:nvGrpSpPr>
        <p:grpSpPr bwMode="auto">
          <a:xfrm>
            <a:off x="3771900" y="3521075"/>
            <a:ext cx="2509838" cy="365125"/>
            <a:chOff x="2368" y="1962"/>
            <a:chExt cx="1581" cy="230"/>
          </a:xfrm>
        </p:grpSpPr>
        <p:sp>
          <p:nvSpPr>
            <p:cNvPr id="82961" name="Line 19"/>
            <p:cNvSpPr>
              <a:spLocks noChangeShapeType="1"/>
            </p:cNvSpPr>
            <p:nvPr/>
          </p:nvSpPr>
          <p:spPr bwMode="auto">
            <a:xfrm flipH="1">
              <a:off x="2700" y="2079"/>
              <a:ext cx="1206"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82962" name="Text Box 20"/>
            <p:cNvSpPr txBox="1">
              <a:spLocks noChangeArrowheads="1"/>
            </p:cNvSpPr>
            <p:nvPr/>
          </p:nvSpPr>
          <p:spPr bwMode="auto">
            <a:xfrm>
              <a:off x="2368" y="1962"/>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E</a:t>
              </a:r>
            </a:p>
          </p:txBody>
        </p:sp>
        <p:sp>
          <p:nvSpPr>
            <p:cNvPr id="82963" name="Oval 33"/>
            <p:cNvSpPr>
              <a:spLocks noChangeArrowheads="1"/>
            </p:cNvSpPr>
            <p:nvPr/>
          </p:nvSpPr>
          <p:spPr bwMode="auto">
            <a:xfrm>
              <a:off x="3861" y="2032"/>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11" name="Group 42"/>
          <p:cNvGrpSpPr>
            <a:grpSpLocks/>
          </p:cNvGrpSpPr>
          <p:nvPr/>
        </p:nvGrpSpPr>
        <p:grpSpPr bwMode="auto">
          <a:xfrm>
            <a:off x="522288" y="3286125"/>
            <a:ext cx="3227387" cy="863600"/>
            <a:chOff x="321" y="1814"/>
            <a:chExt cx="2033" cy="544"/>
          </a:xfrm>
        </p:grpSpPr>
        <p:sp>
          <p:nvSpPr>
            <p:cNvPr id="82959" name="Line 21"/>
            <p:cNvSpPr>
              <a:spLocks noChangeShapeType="1"/>
            </p:cNvSpPr>
            <p:nvPr/>
          </p:nvSpPr>
          <p:spPr bwMode="auto">
            <a:xfrm>
              <a:off x="1583" y="2083"/>
              <a:ext cx="771" cy="0"/>
            </a:xfrm>
            <a:prstGeom prst="line">
              <a:avLst/>
            </a:prstGeom>
            <a:noFill/>
            <a:ln w="28575">
              <a:solidFill>
                <a:schemeClr val="tx1"/>
              </a:solidFill>
              <a:round/>
              <a:headEnd/>
              <a:tailEnd type="triangle" w="lg" len="med"/>
            </a:ln>
          </p:spPr>
          <p:txBody>
            <a:bodyPr>
              <a:prstTxWarp prst="textNoShape">
                <a:avLst/>
              </a:prstTxWarp>
            </a:bodyPr>
            <a:lstStyle/>
            <a:p>
              <a:endParaRPr lang="en-US"/>
            </a:p>
          </p:txBody>
        </p:sp>
        <p:sp>
          <p:nvSpPr>
            <p:cNvPr id="82960" name="Text Box 41"/>
            <p:cNvSpPr txBox="1">
              <a:spLocks noChangeArrowheads="1"/>
            </p:cNvSpPr>
            <p:nvPr/>
          </p:nvSpPr>
          <p:spPr bwMode="auto">
            <a:xfrm>
              <a:off x="321" y="1814"/>
              <a:ext cx="1346" cy="544"/>
            </a:xfrm>
            <a:prstGeom prst="rect">
              <a:avLst/>
            </a:prstGeom>
            <a:solidFill>
              <a:schemeClr val="bg1"/>
            </a:solidFill>
            <a:ln w="9525">
              <a:solidFill>
                <a:schemeClr val="tx1"/>
              </a:solidFill>
              <a:miter lim="800000"/>
              <a:headEnd/>
              <a:tailEnd/>
            </a:ln>
          </p:spPr>
          <p:txBody>
            <a:bodyPr>
              <a:prstTxWarp prst="textNoShape">
                <a:avLst/>
              </a:prstTxWarp>
              <a:spAutoFit/>
            </a:bodyPr>
            <a:lstStyle/>
            <a:p>
              <a:pPr algn="ctr">
                <a:spcBef>
                  <a:spcPct val="50000"/>
                </a:spcBef>
              </a:pPr>
              <a:r>
                <a:rPr lang="en-US" sz="2500">
                  <a:ea typeface="Arial" charset="0"/>
                  <a:cs typeface="Arial" charset="0"/>
                </a:rPr>
                <a:t>the expected price level</a:t>
              </a:r>
            </a:p>
          </p:txBody>
        </p:sp>
      </p:grpSp>
      <p:sp>
        <p:nvSpPr>
          <p:cNvPr id="248879" name="Line 47"/>
          <p:cNvSpPr>
            <a:spLocks noChangeShapeType="1"/>
          </p:cNvSpPr>
          <p:nvPr/>
        </p:nvSpPr>
        <p:spPr bwMode="auto">
          <a:xfrm flipV="1">
            <a:off x="6281738" y="2763838"/>
            <a:ext cx="995362" cy="919162"/>
          </a:xfrm>
          <a:prstGeom prst="line">
            <a:avLst/>
          </a:prstGeom>
          <a:noFill/>
          <a:ln w="38100">
            <a:solidFill>
              <a:srgbClr val="FFFF00"/>
            </a:solidFill>
            <a:round/>
            <a:headEnd/>
            <a:tailEnd/>
          </a:ln>
        </p:spPr>
        <p:txBody>
          <a:bodyPr>
            <a:prstTxWarp prst="textNoShape">
              <a:avLst/>
            </a:prstTxWarp>
          </a:bodyPr>
          <a:lstStyle/>
          <a:p>
            <a:endParaRPr lang="en-US"/>
          </a:p>
        </p:txBody>
      </p:sp>
      <p:sp>
        <p:nvSpPr>
          <p:cNvPr id="248881" name="Line 49"/>
          <p:cNvSpPr>
            <a:spLocks noChangeShapeType="1"/>
          </p:cNvSpPr>
          <p:nvPr/>
        </p:nvSpPr>
        <p:spPr bwMode="auto">
          <a:xfrm flipV="1">
            <a:off x="4902200" y="3768725"/>
            <a:ext cx="1281113" cy="1189038"/>
          </a:xfrm>
          <a:prstGeom prst="line">
            <a:avLst/>
          </a:prstGeom>
          <a:noFill/>
          <a:ln w="38100">
            <a:solidFill>
              <a:srgbClr val="FF0066"/>
            </a:solidFill>
            <a:round/>
            <a:headEnd/>
            <a:tailEnd/>
          </a:ln>
        </p:spPr>
        <p:txBody>
          <a:bodyPr>
            <a:prstTxWarp prst="textNoShape">
              <a:avLst/>
            </a:prstTxWarp>
          </a:bodyPr>
          <a:lstStyle/>
          <a:p>
            <a:endParaRPr lang="en-US"/>
          </a:p>
        </p:txBody>
      </p:sp>
      <p:sp>
        <p:nvSpPr>
          <p:cNvPr id="82957" name="FlagCount" hidden="1">
            <a:hlinkClick r:id="rId3" action="ppaction://hlinkfile"/>
          </p:cNvPr>
          <p:cNvSpPr>
            <a:spLocks noChangeArrowheads="1"/>
          </p:cNvSpPr>
          <p:nvPr/>
        </p:nvSpPr>
        <p:spPr bwMode="auto">
          <a:xfrm>
            <a:off x="8267700" y="6604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
        <p:nvSpPr>
          <p:cNvPr id="248885" name="Rectangle 53"/>
          <p:cNvSpPr>
            <a:spLocks noChangeArrowheads="1"/>
          </p:cNvSpPr>
          <p:nvPr/>
        </p:nvSpPr>
        <p:spPr bwMode="auto">
          <a:xfrm>
            <a:off x="360363" y="1017588"/>
            <a:ext cx="3652837" cy="704850"/>
          </a:xfrm>
          <a:prstGeom prst="rect">
            <a:avLst/>
          </a:prstGeom>
          <a:solidFill>
            <a:srgbClr val="CCFFCC"/>
          </a:solidFill>
          <a:ln w="9525">
            <a:noFill/>
            <a:miter lim="800000"/>
            <a:headEnd/>
            <a:tailEn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r>
              <a:rPr lang="en-US" sz="2800" b="1" i="1" dirty="0">
                <a:latin typeface="+mn-lt"/>
                <a:ea typeface="+mn-ea"/>
                <a:cs typeface="Arial" charset="0"/>
              </a:rPr>
              <a:t>Y</a:t>
            </a:r>
            <a:r>
              <a:rPr lang="en-US" sz="2800" dirty="0">
                <a:latin typeface="+mn-lt"/>
                <a:ea typeface="+mn-ea"/>
                <a:cs typeface="Arial" charset="0"/>
              </a:rPr>
              <a:t>  = </a:t>
            </a:r>
            <a:r>
              <a:rPr lang="en-US" sz="1000" dirty="0">
                <a:latin typeface="+mn-lt"/>
                <a:ea typeface="+mn-ea"/>
                <a:cs typeface="Arial" charset="0"/>
              </a:rPr>
              <a:t> </a:t>
            </a:r>
            <a:r>
              <a:rPr lang="en-US" sz="2800" b="1" i="1" dirty="0">
                <a:latin typeface="+mn-lt"/>
                <a:ea typeface="+mn-ea"/>
                <a:cs typeface="Arial" charset="0"/>
              </a:rPr>
              <a:t>Y</a:t>
            </a:r>
            <a:r>
              <a:rPr lang="en-US" sz="2800" b="1" baseline="-25000" dirty="0">
                <a:latin typeface="+mn-lt"/>
                <a:ea typeface="+mn-ea"/>
                <a:cs typeface="Arial" charset="0"/>
              </a:rPr>
              <a:t>N</a:t>
            </a:r>
            <a:r>
              <a:rPr lang="en-US" sz="2800" dirty="0">
                <a:latin typeface="+mn-lt"/>
                <a:ea typeface="+mn-ea"/>
                <a:cs typeface="Arial" charset="0"/>
              </a:rPr>
              <a:t>  +  </a:t>
            </a:r>
            <a:r>
              <a:rPr lang="en-US" sz="2800" b="1" i="1" dirty="0">
                <a:latin typeface="Times New Roman" pitchFamily="18" charset="0"/>
                <a:ea typeface="+mn-ea"/>
                <a:cs typeface="Arial" charset="0"/>
              </a:rPr>
              <a:t>a</a:t>
            </a:r>
            <a:r>
              <a:rPr lang="en-US" sz="1000" dirty="0">
                <a:latin typeface="+mn-lt"/>
                <a:ea typeface="+mn-ea"/>
                <a:cs typeface="Arial" charset="0"/>
              </a:rPr>
              <a:t> </a:t>
            </a:r>
            <a:r>
              <a:rPr lang="en-US" sz="2800" dirty="0">
                <a:latin typeface="+mn-lt"/>
                <a:ea typeface="+mn-ea"/>
                <a:cs typeface="Arial" charset="0"/>
              </a:rPr>
              <a:t>(</a:t>
            </a:r>
            <a:r>
              <a:rPr lang="en-US" sz="2800" b="1" i="1" dirty="0">
                <a:latin typeface="+mn-lt"/>
                <a:ea typeface="+mn-ea"/>
                <a:cs typeface="Arial" charset="0"/>
              </a:rPr>
              <a:t>P</a:t>
            </a:r>
            <a:r>
              <a:rPr lang="en-US" sz="2800" b="1" dirty="0">
                <a:latin typeface="+mn-lt"/>
                <a:ea typeface="+mn-ea"/>
                <a:cs typeface="Arial" charset="0"/>
              </a:rPr>
              <a:t>  </a:t>
            </a:r>
            <a:r>
              <a:rPr lang="en-US" sz="2800" dirty="0">
                <a:latin typeface="+mn-lt"/>
                <a:ea typeface="+mn-ea"/>
                <a:cs typeface="Arial" charset="0"/>
              </a:rPr>
              <a:t>–  </a:t>
            </a:r>
            <a:r>
              <a:rPr lang="en-US" sz="2800" b="1" i="1" dirty="0">
                <a:latin typeface="+mn-lt"/>
                <a:ea typeface="+mn-ea"/>
                <a:cs typeface="Arial" charset="0"/>
              </a:rPr>
              <a:t>P</a:t>
            </a:r>
            <a:r>
              <a:rPr lang="en-US" sz="2800" b="1" baseline="-25000" dirty="0">
                <a:latin typeface="+mn-lt"/>
                <a:ea typeface="+mn-ea"/>
                <a:cs typeface="Arial" charset="0"/>
              </a:rPr>
              <a:t>E</a:t>
            </a:r>
            <a:r>
              <a:rPr lang="en-US" sz="2800" dirty="0">
                <a:latin typeface="+mn-lt"/>
                <a:ea typeface="+mn-ea"/>
                <a:cs typeface="Arial" charset="0"/>
              </a:rPr>
              <a: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childTnLst>
                          </p:cTn>
                        </p:par>
                        <p:par>
                          <p:cTn id="21" fill="hold" nodeType="afterGroup">
                            <p:stCondLst>
                              <p:cond delay="500"/>
                            </p:stCondLst>
                            <p:childTnLst>
                              <p:par>
                                <p:cTn id="22" presetID="22" presetClass="entr" presetSubtype="8"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ntr" presetSubtype="12"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strips(downLeft)">
                                      <p:cBhvr>
                                        <p:cTn id="29" dur="500"/>
                                        <p:tgtEl>
                                          <p:spTgt spid="6"/>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48879"/>
                                        </p:tgtEl>
                                        <p:attrNameLst>
                                          <p:attrName>style.visibility</p:attrName>
                                        </p:attrNameLst>
                                      </p:cBhvr>
                                      <p:to>
                                        <p:strVal val="visible"/>
                                      </p:to>
                                    </p:set>
                                    <p:animEffect transition="in" filter="fade">
                                      <p:cBhvr>
                                        <p:cTn id="32" dur="500"/>
                                        <p:tgtEl>
                                          <p:spTgt spid="248879"/>
                                        </p:tgtEl>
                                      </p:cBhvr>
                                    </p:animEffect>
                                  </p:childTnLst>
                                </p:cTn>
                              </p:par>
                              <p:par>
                                <p:cTn id="33" presetID="18" presetClass="entr" presetSubtype="3" fill="hold"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strips(upRight)">
                                      <p:cBhvr>
                                        <p:cTn id="35" dur="500"/>
                                        <p:tgtEl>
                                          <p:spTgt spid="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xit" presetSubtype="0" fill="hold" nodeType="clickEffect">
                                  <p:stCondLst>
                                    <p:cond delay="0"/>
                                  </p:stCondLst>
                                  <p:childTnLst>
                                    <p:animEffect transition="out" filter="fade">
                                      <p:cBhvr>
                                        <p:cTn id="39" dur="500"/>
                                        <p:tgtEl>
                                          <p:spTgt spid="6"/>
                                        </p:tgtEl>
                                      </p:cBhvr>
                                    </p:animEffect>
                                    <p:set>
                                      <p:cBhvr>
                                        <p:cTn id="40" dur="1" fill="hold">
                                          <p:stCondLst>
                                            <p:cond delay="499"/>
                                          </p:stCondLst>
                                        </p:cTn>
                                        <p:tgtEl>
                                          <p:spTgt spid="6"/>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7"/>
                                        </p:tgtEl>
                                      </p:cBhvr>
                                    </p:animEffect>
                                    <p:set>
                                      <p:cBhvr>
                                        <p:cTn id="43" dur="1" fill="hold">
                                          <p:stCondLst>
                                            <p:cond delay="499"/>
                                          </p:stCondLst>
                                        </p:cTn>
                                        <p:tgtEl>
                                          <p:spTgt spid="7"/>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248879"/>
                                        </p:tgtEl>
                                      </p:cBhvr>
                                    </p:animEffect>
                                    <p:set>
                                      <p:cBhvr>
                                        <p:cTn id="46" dur="1" fill="hold">
                                          <p:stCondLst>
                                            <p:cond delay="499"/>
                                          </p:stCondLst>
                                        </p:cTn>
                                        <p:tgtEl>
                                          <p:spTgt spid="248879"/>
                                        </p:tgtEl>
                                        <p:attrNameLst>
                                          <p:attrName>style.visibility</p:attrName>
                                        </p:attrNameLst>
                                      </p:cBhvr>
                                      <p:to>
                                        <p:strVal val="hidden"/>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8" presetClass="entr" presetSubtype="12" fill="hold" nodeType="click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strips(downLeft)">
                                      <p:cBhvr>
                                        <p:cTn id="51" dur="500"/>
                                        <p:tgtEl>
                                          <p:spTgt spid="8"/>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48881"/>
                                        </p:tgtEl>
                                        <p:attrNameLst>
                                          <p:attrName>style.visibility</p:attrName>
                                        </p:attrNameLst>
                                      </p:cBhvr>
                                      <p:to>
                                        <p:strVal val="visible"/>
                                      </p:to>
                                    </p:set>
                                    <p:animEffect transition="in" filter="fade">
                                      <p:cBhvr>
                                        <p:cTn id="54" dur="500"/>
                                        <p:tgtEl>
                                          <p:spTgt spid="248881"/>
                                        </p:tgtEl>
                                      </p:cBhvr>
                                    </p:animEffect>
                                  </p:childTnLst>
                                </p:cTn>
                              </p:par>
                              <p:par>
                                <p:cTn id="55" presetID="18" presetClass="entr" presetSubtype="3" fill="hold" nodeType="with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strips(upRight)">
                                      <p:cBhvr>
                                        <p:cTn id="57" dur="500"/>
                                        <p:tgtEl>
                                          <p:spTgt spid="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xit" presetSubtype="0" fill="hold" nodeType="clickEffect">
                                  <p:stCondLst>
                                    <p:cond delay="0"/>
                                  </p:stCondLst>
                                  <p:childTnLst>
                                    <p:animEffect transition="out" filter="fade">
                                      <p:cBhvr>
                                        <p:cTn id="61" dur="500"/>
                                        <p:tgtEl>
                                          <p:spTgt spid="8"/>
                                        </p:tgtEl>
                                      </p:cBhvr>
                                    </p:animEffect>
                                    <p:set>
                                      <p:cBhvr>
                                        <p:cTn id="62" dur="1" fill="hold">
                                          <p:stCondLst>
                                            <p:cond delay="499"/>
                                          </p:stCondLst>
                                        </p:cTn>
                                        <p:tgtEl>
                                          <p:spTgt spid="8"/>
                                        </p:tgtEl>
                                        <p:attrNameLst>
                                          <p:attrName>style.visibility</p:attrName>
                                        </p:attrNameLst>
                                      </p:cBhvr>
                                      <p:to>
                                        <p:strVal val="hidden"/>
                                      </p:to>
                                    </p:set>
                                  </p:childTnLst>
                                </p:cTn>
                              </p:par>
                              <p:par>
                                <p:cTn id="63" presetID="10" presetClass="exit" presetSubtype="0" fill="hold" grpId="1" nodeType="withEffect">
                                  <p:stCondLst>
                                    <p:cond delay="0"/>
                                  </p:stCondLst>
                                  <p:childTnLst>
                                    <p:animEffect transition="out" filter="fade">
                                      <p:cBhvr>
                                        <p:cTn id="64" dur="500"/>
                                        <p:tgtEl>
                                          <p:spTgt spid="248881"/>
                                        </p:tgtEl>
                                      </p:cBhvr>
                                    </p:animEffect>
                                    <p:set>
                                      <p:cBhvr>
                                        <p:cTn id="65" dur="1" fill="hold">
                                          <p:stCondLst>
                                            <p:cond delay="499"/>
                                          </p:stCondLst>
                                        </p:cTn>
                                        <p:tgtEl>
                                          <p:spTgt spid="248881"/>
                                        </p:tgtEl>
                                        <p:attrNameLst>
                                          <p:attrName>style.visibility</p:attrName>
                                        </p:attrNameLst>
                                      </p:cBhvr>
                                      <p:to>
                                        <p:strVal val="hidden"/>
                                      </p:to>
                                    </p:set>
                                  </p:childTnLst>
                                </p:cTn>
                              </p:par>
                              <p:par>
                                <p:cTn id="66" presetID="10" presetClass="exit" presetSubtype="0" fill="hold" nodeType="withEffect">
                                  <p:stCondLst>
                                    <p:cond delay="0"/>
                                  </p:stCondLst>
                                  <p:childTnLst>
                                    <p:animEffect transition="out" filter="fade">
                                      <p:cBhvr>
                                        <p:cTn id="67" dur="500"/>
                                        <p:tgtEl>
                                          <p:spTgt spid="9"/>
                                        </p:tgtEl>
                                      </p:cBhvr>
                                    </p:animEffect>
                                    <p:set>
                                      <p:cBhvr>
                                        <p:cTn id="68"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79" grpId="0" animBg="1"/>
      <p:bldP spid="248879" grpId="1" animBg="1"/>
      <p:bldP spid="248881" grpId="0" animBg="1"/>
      <p:bldP spid="248881" grpId="1"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idx="4294967295"/>
          </p:nvPr>
        </p:nvSpPr>
        <p:spPr>
          <a:xfrm>
            <a:off x="0" y="252413"/>
            <a:ext cx="9144000" cy="649287"/>
          </a:xfrm>
        </p:spPr>
        <p:txBody>
          <a:bodyPr/>
          <a:lstStyle/>
          <a:p>
            <a:pPr algn="ctr" eaLnBrk="1" hangingPunct="1"/>
            <a:r>
              <a:rPr lang="en-US" i="1" smtClean="0">
                <a:latin typeface="Tahoma" charset="0"/>
                <a:ea typeface="Tahoma" charset="0"/>
                <a:cs typeface="Tahoma" charset="0"/>
              </a:rPr>
              <a:t>SRAS</a:t>
            </a:r>
            <a:r>
              <a:rPr lang="en-US" smtClean="0">
                <a:latin typeface="Tahoma" charset="0"/>
                <a:ea typeface="Tahoma" charset="0"/>
                <a:cs typeface="Tahoma" charset="0"/>
              </a:rPr>
              <a:t> </a:t>
            </a:r>
            <a:r>
              <a:rPr lang="en-US" sz="2400" smtClean="0">
                <a:latin typeface="Tahoma" charset="0"/>
                <a:ea typeface="Tahoma" charset="0"/>
                <a:cs typeface="Tahoma" charset="0"/>
              </a:rPr>
              <a:t> </a:t>
            </a:r>
            <a:r>
              <a:rPr lang="en-US" smtClean="0">
                <a:latin typeface="Tahoma" charset="0"/>
                <a:ea typeface="Tahoma" charset="0"/>
                <a:cs typeface="Tahoma" charset="0"/>
              </a:rPr>
              <a:t>and </a:t>
            </a:r>
            <a:r>
              <a:rPr lang="en-US" i="1" smtClean="0">
                <a:latin typeface="Tahoma" charset="0"/>
                <a:ea typeface="Tahoma" charset="0"/>
                <a:cs typeface="Tahoma" charset="0"/>
              </a:rPr>
              <a:t>LRAS</a:t>
            </a:r>
          </a:p>
        </p:txBody>
      </p:sp>
      <p:sp>
        <p:nvSpPr>
          <p:cNvPr id="47109" name="Rectangle 3"/>
          <p:cNvSpPr>
            <a:spLocks noGrp="1" noChangeArrowheads="1"/>
          </p:cNvSpPr>
          <p:nvPr>
            <p:ph type="body" idx="4294967295"/>
          </p:nvPr>
        </p:nvSpPr>
        <p:spPr/>
        <p:txBody>
          <a:bodyPr/>
          <a:lstStyle/>
          <a:p>
            <a:pPr eaLnBrk="1" hangingPunct="1"/>
            <a:r>
              <a:rPr lang="en-US" smtClean="0">
                <a:latin typeface="Arial" charset="0"/>
              </a:rPr>
              <a:t>The imperfections in these theories are temporary.  Over time, </a:t>
            </a:r>
          </a:p>
          <a:p>
            <a:pPr lvl="1" eaLnBrk="1" hangingPunct="1"/>
            <a:r>
              <a:rPr lang="en-US" smtClean="0">
                <a:latin typeface="Arial" charset="0"/>
              </a:rPr>
              <a:t>sticky wages and prices become flexible</a:t>
            </a:r>
          </a:p>
          <a:p>
            <a:pPr lvl="1" eaLnBrk="1" hangingPunct="1"/>
            <a:r>
              <a:rPr lang="en-US" smtClean="0">
                <a:latin typeface="Arial" charset="0"/>
              </a:rPr>
              <a:t>misperceptions are corrected</a:t>
            </a:r>
          </a:p>
          <a:p>
            <a:pPr eaLnBrk="1" hangingPunct="1">
              <a:spcBef>
                <a:spcPct val="60000"/>
              </a:spcBef>
            </a:pPr>
            <a:r>
              <a:rPr lang="en-US" smtClean="0">
                <a:latin typeface="Arial" charset="0"/>
              </a:rPr>
              <a:t>In the LR, </a:t>
            </a:r>
          </a:p>
          <a:p>
            <a:pPr lvl="1" eaLnBrk="1" hangingPunct="1"/>
            <a:r>
              <a:rPr lang="en-US" b="1" i="1" smtClean="0">
                <a:latin typeface="Arial" charset="0"/>
              </a:rPr>
              <a:t>P</a:t>
            </a:r>
            <a:r>
              <a:rPr lang="en-US" b="1" baseline="-25000" smtClean="0">
                <a:latin typeface="Arial" charset="0"/>
              </a:rPr>
              <a:t>E</a:t>
            </a:r>
            <a:r>
              <a:rPr lang="en-US" smtClean="0">
                <a:latin typeface="Arial" charset="0"/>
              </a:rPr>
              <a:t> = </a:t>
            </a:r>
            <a:r>
              <a:rPr lang="en-US" b="1" i="1" smtClean="0">
                <a:latin typeface="Arial" charset="0"/>
              </a:rPr>
              <a:t>P</a:t>
            </a:r>
            <a:r>
              <a:rPr lang="en-US" smtClean="0">
                <a:latin typeface="Arial" charset="0"/>
              </a:rPr>
              <a:t> </a:t>
            </a:r>
          </a:p>
          <a:p>
            <a:pPr lvl="1" eaLnBrk="1" hangingPunct="1"/>
            <a:r>
              <a:rPr lang="en-US" i="1" smtClean="0">
                <a:latin typeface="Arial" charset="0"/>
              </a:rPr>
              <a:t>AS</a:t>
            </a:r>
            <a:r>
              <a:rPr lang="en-US" smtClean="0">
                <a:latin typeface="Arial" charset="0"/>
              </a:rPr>
              <a:t> curve is vertical</a:t>
            </a:r>
          </a:p>
        </p:txBody>
      </p:sp>
      <p:sp>
        <p:nvSpPr>
          <p:cNvPr id="8499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109">
                                            <p:txEl>
                                              <p:pRg st="0" end="0"/>
                                            </p:txEl>
                                          </p:spTgt>
                                        </p:tgtEl>
                                        <p:attrNameLst>
                                          <p:attrName>style.visibility</p:attrName>
                                        </p:attrNameLst>
                                      </p:cBhvr>
                                      <p:to>
                                        <p:strVal val="visible"/>
                                      </p:to>
                                    </p:set>
                                    <p:animEffect transition="in" filter="wipe(left)">
                                      <p:cBhvr>
                                        <p:cTn id="7" dur="500"/>
                                        <p:tgtEl>
                                          <p:spTgt spid="4710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7109">
                                            <p:txEl>
                                              <p:pRg st="1" end="1"/>
                                            </p:txEl>
                                          </p:spTgt>
                                        </p:tgtEl>
                                        <p:attrNameLst>
                                          <p:attrName>style.visibility</p:attrName>
                                        </p:attrNameLst>
                                      </p:cBhvr>
                                      <p:to>
                                        <p:strVal val="visible"/>
                                      </p:to>
                                    </p:set>
                                    <p:animEffect transition="in" filter="wipe(left)">
                                      <p:cBhvr>
                                        <p:cTn id="12" dur="500"/>
                                        <p:tgtEl>
                                          <p:spTgt spid="4710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7109">
                                            <p:txEl>
                                              <p:pRg st="2" end="2"/>
                                            </p:txEl>
                                          </p:spTgt>
                                        </p:tgtEl>
                                        <p:attrNameLst>
                                          <p:attrName>style.visibility</p:attrName>
                                        </p:attrNameLst>
                                      </p:cBhvr>
                                      <p:to>
                                        <p:strVal val="visible"/>
                                      </p:to>
                                    </p:set>
                                    <p:animEffect transition="in" filter="wipe(left)">
                                      <p:cBhvr>
                                        <p:cTn id="17" dur="500"/>
                                        <p:tgtEl>
                                          <p:spTgt spid="4710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7109">
                                            <p:txEl>
                                              <p:pRg st="3" end="3"/>
                                            </p:txEl>
                                          </p:spTgt>
                                        </p:tgtEl>
                                        <p:attrNameLst>
                                          <p:attrName>style.visibility</p:attrName>
                                        </p:attrNameLst>
                                      </p:cBhvr>
                                      <p:to>
                                        <p:strVal val="visible"/>
                                      </p:to>
                                    </p:set>
                                    <p:animEffect transition="in" filter="wipe(left)">
                                      <p:cBhvr>
                                        <p:cTn id="22" dur="500"/>
                                        <p:tgtEl>
                                          <p:spTgt spid="4710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7109">
                                            <p:txEl>
                                              <p:pRg st="4" end="4"/>
                                            </p:txEl>
                                          </p:spTgt>
                                        </p:tgtEl>
                                        <p:attrNameLst>
                                          <p:attrName>style.visibility</p:attrName>
                                        </p:attrNameLst>
                                      </p:cBhvr>
                                      <p:to>
                                        <p:strVal val="visible"/>
                                      </p:to>
                                    </p:set>
                                    <p:animEffect transition="in" filter="wipe(left)">
                                      <p:cBhvr>
                                        <p:cTn id="27" dur="500"/>
                                        <p:tgtEl>
                                          <p:spTgt spid="4710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7109">
                                            <p:txEl>
                                              <p:pRg st="5" end="5"/>
                                            </p:txEl>
                                          </p:spTgt>
                                        </p:tgtEl>
                                        <p:attrNameLst>
                                          <p:attrName>style.visibility</p:attrName>
                                        </p:attrNameLst>
                                      </p:cBhvr>
                                      <p:to>
                                        <p:strVal val="visible"/>
                                      </p:to>
                                    </p:set>
                                    <p:animEffect transition="in" filter="wipe(left)">
                                      <p:cBhvr>
                                        <p:cTn id="32" dur="500"/>
                                        <p:tgtEl>
                                          <p:spTgt spid="4710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build="p" bldLvl="4"/>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19"/>
          <p:cNvGrpSpPr>
            <a:grpSpLocks/>
          </p:cNvGrpSpPr>
          <p:nvPr/>
        </p:nvGrpSpPr>
        <p:grpSpPr bwMode="auto">
          <a:xfrm>
            <a:off x="2436813" y="1971675"/>
            <a:ext cx="5665787" cy="4229100"/>
            <a:chOff x="2437404" y="2169364"/>
            <a:chExt cx="5665196" cy="3874845"/>
          </a:xfrm>
        </p:grpSpPr>
        <p:grpSp>
          <p:nvGrpSpPr>
            <p:cNvPr id="13319" name="Group 18"/>
            <p:cNvGrpSpPr>
              <a:grpSpLocks/>
            </p:cNvGrpSpPr>
            <p:nvPr/>
          </p:nvGrpSpPr>
          <p:grpSpPr bwMode="auto">
            <a:xfrm>
              <a:off x="2437404" y="2172296"/>
              <a:ext cx="4694915" cy="3871913"/>
              <a:chOff x="2276475" y="2172296"/>
              <a:chExt cx="4643438" cy="3871913"/>
            </a:xfrm>
          </p:grpSpPr>
          <p:sp>
            <p:nvSpPr>
              <p:cNvPr id="13321" name="Rectangle 3"/>
              <p:cNvSpPr>
                <a:spLocks noChangeArrowheads="1"/>
              </p:cNvSpPr>
              <p:nvPr/>
            </p:nvSpPr>
            <p:spPr bwMode="auto">
              <a:xfrm>
                <a:off x="3746593" y="2175178"/>
                <a:ext cx="77227" cy="3869031"/>
              </a:xfrm>
              <a:prstGeom prst="rect">
                <a:avLst/>
              </a:prstGeom>
              <a:solidFill>
                <a:srgbClr val="FFCC99"/>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13322" name="Rectangle 4"/>
              <p:cNvSpPr>
                <a:spLocks noChangeArrowheads="1"/>
              </p:cNvSpPr>
              <p:nvPr/>
            </p:nvSpPr>
            <p:spPr bwMode="auto">
              <a:xfrm>
                <a:off x="2276475" y="2172296"/>
                <a:ext cx="147433" cy="3869031"/>
              </a:xfrm>
              <a:prstGeom prst="rect">
                <a:avLst/>
              </a:prstGeom>
              <a:solidFill>
                <a:srgbClr val="FFCC99"/>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13323" name="Rectangle 5"/>
              <p:cNvSpPr>
                <a:spLocks noChangeArrowheads="1"/>
              </p:cNvSpPr>
              <p:nvPr/>
            </p:nvSpPr>
            <p:spPr bwMode="auto">
              <a:xfrm>
                <a:off x="3972657" y="2173737"/>
                <a:ext cx="189557" cy="3869031"/>
              </a:xfrm>
              <a:prstGeom prst="rect">
                <a:avLst/>
              </a:prstGeom>
              <a:solidFill>
                <a:srgbClr val="FFCC99"/>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13324" name="Rectangle 6"/>
              <p:cNvSpPr>
                <a:spLocks noChangeArrowheads="1"/>
              </p:cNvSpPr>
              <p:nvPr/>
            </p:nvSpPr>
            <p:spPr bwMode="auto">
              <a:xfrm>
                <a:off x="5274280" y="2175178"/>
                <a:ext cx="105309" cy="3869031"/>
              </a:xfrm>
              <a:prstGeom prst="rect">
                <a:avLst/>
              </a:prstGeom>
              <a:solidFill>
                <a:srgbClr val="FFCC99"/>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13325" name="Rectangle 7"/>
              <p:cNvSpPr>
                <a:spLocks noChangeArrowheads="1"/>
              </p:cNvSpPr>
              <p:nvPr/>
            </p:nvSpPr>
            <p:spPr bwMode="auto">
              <a:xfrm>
                <a:off x="6828645" y="2175178"/>
                <a:ext cx="91268" cy="3869031"/>
              </a:xfrm>
              <a:prstGeom prst="rect">
                <a:avLst/>
              </a:prstGeom>
              <a:solidFill>
                <a:srgbClr val="FFCC99"/>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13326" name="Rectangle 8"/>
              <p:cNvSpPr>
                <a:spLocks noChangeArrowheads="1"/>
              </p:cNvSpPr>
              <p:nvPr/>
            </p:nvSpPr>
            <p:spPr bwMode="auto">
              <a:xfrm>
                <a:off x="2853570" y="2173737"/>
                <a:ext cx="203598" cy="3869031"/>
              </a:xfrm>
              <a:prstGeom prst="rect">
                <a:avLst/>
              </a:prstGeom>
              <a:solidFill>
                <a:srgbClr val="FFCC99"/>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grpSp>
        <p:sp>
          <p:nvSpPr>
            <p:cNvPr id="13320" name="Rectangle 7"/>
            <p:cNvSpPr>
              <a:spLocks noChangeArrowheads="1"/>
            </p:cNvSpPr>
            <p:nvPr/>
          </p:nvSpPr>
          <p:spPr bwMode="auto">
            <a:xfrm>
              <a:off x="7840760" y="2169364"/>
              <a:ext cx="261840" cy="3869031"/>
            </a:xfrm>
            <a:prstGeom prst="rect">
              <a:avLst/>
            </a:prstGeom>
            <a:solidFill>
              <a:srgbClr val="FFCC99"/>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grpSp>
      <p:graphicFrame>
        <p:nvGraphicFramePr>
          <p:cNvPr id="16" name="Chart 15"/>
          <p:cNvGraphicFramePr>
            <a:graphicFrameLocks noGrp="1"/>
          </p:cNvGraphicFramePr>
          <p:nvPr/>
        </p:nvGraphicFramePr>
        <p:xfrm>
          <a:off x="648586" y="1765005"/>
          <a:ext cx="8346558" cy="4912241"/>
        </p:xfrm>
        <a:graphic>
          <a:graphicData uri="http://schemas.openxmlformats.org/drawingml/2006/chart">
            <c:chart xmlns:c="http://schemas.openxmlformats.org/drawingml/2006/chart" xmlns:r="http://schemas.openxmlformats.org/officeDocument/2006/relationships" r:id="rId3"/>
          </a:graphicData>
        </a:graphic>
      </p:graphicFrame>
      <p:sp>
        <p:nvSpPr>
          <p:cNvPr id="13315" name="Rectangle 10"/>
          <p:cNvSpPr>
            <a:spLocks noGrp="1" noChangeArrowheads="1"/>
          </p:cNvSpPr>
          <p:nvPr>
            <p:ph type="title" idx="4294967295"/>
          </p:nvPr>
        </p:nvSpPr>
        <p:spPr>
          <a:xfrm>
            <a:off x="0" y="130175"/>
            <a:ext cx="9144000" cy="649288"/>
          </a:xfrm>
        </p:spPr>
        <p:txBody>
          <a:bodyPr/>
          <a:lstStyle/>
          <a:p>
            <a:pPr algn="ctr" eaLnBrk="1" hangingPunct="1"/>
            <a:r>
              <a:rPr lang="en-US" sz="3200" smtClean="0">
                <a:latin typeface="Tahoma" charset="0"/>
                <a:ea typeface="Tahoma" charset="0"/>
                <a:cs typeface="Tahoma" charset="0"/>
              </a:rPr>
              <a:t>Three Facts About Economic Fluctuations</a:t>
            </a:r>
          </a:p>
        </p:txBody>
      </p:sp>
      <p:sp>
        <p:nvSpPr>
          <p:cNvPr id="17" name="Rectangle 11"/>
          <p:cNvSpPr>
            <a:spLocks noChangeArrowheads="1"/>
          </p:cNvSpPr>
          <p:nvPr/>
        </p:nvSpPr>
        <p:spPr bwMode="auto">
          <a:xfrm>
            <a:off x="1739900" y="825500"/>
            <a:ext cx="5867400" cy="979488"/>
          </a:xfrm>
          <a:prstGeom prst="rect">
            <a:avLst/>
          </a:prstGeom>
          <a:solidFill>
            <a:srgbClr val="CCFFCC"/>
          </a:solidFill>
          <a:ln w="9525">
            <a:noFill/>
            <a:miter lim="800000"/>
            <a:headEnd/>
            <a:tailEnd/>
          </a:ln>
          <a:effectLst>
            <a:outerShdw blurRad="50800" dist="38100" dir="2700000" algn="tl" rotWithShape="0">
              <a:prstClr val="black">
                <a:alpha val="40000"/>
              </a:prstClr>
            </a:outerShdw>
          </a:effectLst>
        </p:spPr>
        <p:txBody>
          <a:bodyPr/>
          <a:lstStyle/>
          <a:p>
            <a:pPr marL="1484313" indent="-1484313" fontAlgn="auto">
              <a:lnSpc>
                <a:spcPct val="105000"/>
              </a:lnSpc>
              <a:spcBef>
                <a:spcPct val="45000"/>
              </a:spcBef>
              <a:spcAft>
                <a:spcPts val="0"/>
              </a:spcAft>
              <a:buClr>
                <a:srgbClr val="339966"/>
              </a:buClr>
              <a:buSzPct val="120000"/>
              <a:buFont typeface="Wingdings" pitchFamily="2" charset="2"/>
              <a:buNone/>
              <a:defRPr/>
            </a:pPr>
            <a:r>
              <a:rPr lang="en-US" b="1" dirty="0">
                <a:latin typeface="+mn-lt"/>
                <a:ea typeface="+mn-ea"/>
                <a:cs typeface="+mn-cs"/>
              </a:rPr>
              <a:t>FACT 1</a:t>
            </a:r>
            <a:r>
              <a:rPr lang="en-US" dirty="0">
                <a:latin typeface="+mn-lt"/>
                <a:ea typeface="+mn-ea"/>
                <a:cs typeface="+mn-cs"/>
              </a:rPr>
              <a:t>: </a:t>
            </a:r>
            <a:r>
              <a:rPr lang="en-US" sz="2600" dirty="0">
                <a:latin typeface="+mn-lt"/>
                <a:ea typeface="+mn-ea"/>
                <a:cs typeface="+mn-cs"/>
              </a:rPr>
              <a:t>	Economic fluctuations are irregular and unpredictable.</a:t>
            </a:r>
          </a:p>
        </p:txBody>
      </p:sp>
      <p:sp>
        <p:nvSpPr>
          <p:cNvPr id="30" name="Text Box 14"/>
          <p:cNvSpPr txBox="1">
            <a:spLocks noChangeArrowheads="1"/>
          </p:cNvSpPr>
          <p:nvPr/>
        </p:nvSpPr>
        <p:spPr bwMode="auto">
          <a:xfrm>
            <a:off x="2090738" y="2393950"/>
            <a:ext cx="3108325" cy="803275"/>
          </a:xfrm>
          <a:prstGeom prst="rect">
            <a:avLst/>
          </a:prstGeom>
          <a:solidFill>
            <a:schemeClr val="bg1"/>
          </a:solidFill>
          <a:ln w="9525">
            <a:solidFill>
              <a:schemeClr val="tx1"/>
            </a:solidFill>
            <a:miter lim="800000"/>
            <a:headEnd/>
            <a:tailEnd/>
          </a:ln>
          <a:effectLst>
            <a:outerShdw blurRad="50800" dist="38100" dir="2700000" algn="tl" rotWithShape="0">
              <a:prstClr val="black">
                <a:alpha val="40000"/>
              </a:prstClr>
            </a:outerShdw>
          </a:effectLst>
        </p:spPr>
        <p:txBody>
          <a:bodyPr>
            <a:spAutoFit/>
          </a:bodyPr>
          <a:lstStyle/>
          <a:p>
            <a:pPr algn="ctr" fontAlgn="auto">
              <a:spcBef>
                <a:spcPct val="50000"/>
              </a:spcBef>
              <a:spcAft>
                <a:spcPts val="0"/>
              </a:spcAft>
              <a:defRPr/>
            </a:pPr>
            <a:r>
              <a:rPr lang="en-US" sz="2300" i="1" dirty="0">
                <a:latin typeface="+mn-lt"/>
                <a:ea typeface="+mn-ea"/>
                <a:cs typeface="Arial" charset="0"/>
              </a:rPr>
              <a:t>U.S. real GDP, </a:t>
            </a:r>
            <a:br>
              <a:rPr lang="en-US" sz="2300" i="1" dirty="0">
                <a:latin typeface="+mn-lt"/>
                <a:ea typeface="+mn-ea"/>
                <a:cs typeface="Arial" charset="0"/>
              </a:rPr>
            </a:br>
            <a:r>
              <a:rPr lang="en-US" sz="2300" i="1" dirty="0">
                <a:latin typeface="+mn-lt"/>
                <a:ea typeface="+mn-ea"/>
                <a:cs typeface="Arial" charset="0"/>
              </a:rPr>
              <a:t>billions of 2005 dollars</a:t>
            </a:r>
          </a:p>
        </p:txBody>
      </p:sp>
      <p:sp>
        <p:nvSpPr>
          <p:cNvPr id="31" name="Text Box 13"/>
          <p:cNvSpPr txBox="1">
            <a:spLocks noChangeArrowheads="1"/>
          </p:cNvSpPr>
          <p:nvPr/>
        </p:nvSpPr>
        <p:spPr bwMode="auto">
          <a:xfrm>
            <a:off x="6496050" y="4498975"/>
            <a:ext cx="1849438" cy="1154113"/>
          </a:xfrm>
          <a:prstGeom prst="rect">
            <a:avLst/>
          </a:prstGeom>
          <a:solidFill>
            <a:schemeClr val="bg1"/>
          </a:solidFill>
          <a:ln w="9525">
            <a:solidFill>
              <a:schemeClr val="tx1"/>
            </a:solidFill>
            <a:miter lim="800000"/>
            <a:headEnd/>
            <a:tailEnd/>
          </a:ln>
          <a:effectLst>
            <a:outerShdw blurRad="50800" dist="38100" dir="2700000" algn="tl" rotWithShape="0">
              <a:prstClr val="black">
                <a:alpha val="40000"/>
              </a:prstClr>
            </a:outerShdw>
          </a:effectLst>
        </p:spPr>
        <p:txBody>
          <a:bodyPr>
            <a:spAutoFit/>
          </a:bodyPr>
          <a:lstStyle/>
          <a:p>
            <a:pPr algn="ctr" fontAlgn="auto">
              <a:spcBef>
                <a:spcPct val="50000"/>
              </a:spcBef>
              <a:spcAft>
                <a:spcPts val="0"/>
              </a:spcAft>
              <a:defRPr/>
            </a:pPr>
            <a:r>
              <a:rPr lang="en-US" sz="2300" i="1" dirty="0">
                <a:latin typeface="+mn-lt"/>
                <a:ea typeface="+mn-ea"/>
                <a:cs typeface="Arial" charset="0"/>
              </a:rPr>
              <a:t>The shaded bars are recessions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fade">
                                      <p:cBhvr>
                                        <p:cTn id="15" dur="500"/>
                                        <p:tgtEl>
                                          <p:spTgt spid="3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down)">
                                      <p:cBhvr>
                                        <p:cTn id="20" dur="500"/>
                                        <p:tgtEl>
                                          <p:spTgt spid="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fade">
                                      <p:cBhvr>
                                        <p:cTn id="2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0" grpId="0" animBg="1"/>
      <p:bldP spid="31"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7041" name="Group 41"/>
          <p:cNvGrpSpPr>
            <a:grpSpLocks/>
          </p:cNvGrpSpPr>
          <p:nvPr/>
        </p:nvGrpSpPr>
        <p:grpSpPr bwMode="auto">
          <a:xfrm>
            <a:off x="5637213" y="1931988"/>
            <a:ext cx="1177925" cy="3844925"/>
            <a:chOff x="3536" y="778"/>
            <a:chExt cx="742" cy="2422"/>
          </a:xfrm>
        </p:grpSpPr>
        <p:sp>
          <p:nvSpPr>
            <p:cNvPr id="87060" name="Line 42"/>
            <p:cNvSpPr>
              <a:spLocks noChangeShapeType="1"/>
            </p:cNvSpPr>
            <p:nvPr/>
          </p:nvSpPr>
          <p:spPr bwMode="auto">
            <a:xfrm rot="16200000" flipH="1">
              <a:off x="2824" y="2115"/>
              <a:ext cx="2167" cy="3"/>
            </a:xfrm>
            <a:prstGeom prst="line">
              <a:avLst/>
            </a:prstGeom>
            <a:noFill/>
            <a:ln w="38100">
              <a:solidFill>
                <a:srgbClr val="DE8400"/>
              </a:solidFill>
              <a:round/>
              <a:headEnd/>
              <a:tailEnd/>
            </a:ln>
          </p:spPr>
          <p:txBody>
            <a:bodyPr>
              <a:prstTxWarp prst="textNoShape">
                <a:avLst/>
              </a:prstTxWarp>
            </a:bodyPr>
            <a:lstStyle/>
            <a:p>
              <a:endParaRPr lang="en-US"/>
            </a:p>
          </p:txBody>
        </p:sp>
        <p:sp>
          <p:nvSpPr>
            <p:cNvPr id="87061" name="Text Box 43"/>
            <p:cNvSpPr txBox="1">
              <a:spLocks noChangeArrowheads="1"/>
            </p:cNvSpPr>
            <p:nvPr/>
          </p:nvSpPr>
          <p:spPr bwMode="auto">
            <a:xfrm>
              <a:off x="3536" y="778"/>
              <a:ext cx="742" cy="308"/>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600" i="1">
                  <a:ea typeface="Arial" charset="0"/>
                  <a:cs typeface="Arial" charset="0"/>
                </a:rPr>
                <a:t>LRAS</a:t>
              </a:r>
              <a:endParaRPr lang="en-US" sz="2600" i="1" baseline="-25000">
                <a:ea typeface="Arial" charset="0"/>
                <a:cs typeface="Arial" charset="0"/>
              </a:endParaRPr>
            </a:p>
          </p:txBody>
        </p:sp>
      </p:grpSp>
      <p:sp>
        <p:nvSpPr>
          <p:cNvPr id="87042" name="Rectangle 2"/>
          <p:cNvSpPr>
            <a:spLocks noGrp="1" noChangeArrowheads="1"/>
          </p:cNvSpPr>
          <p:nvPr>
            <p:ph type="title" idx="4294967295"/>
          </p:nvPr>
        </p:nvSpPr>
        <p:spPr>
          <a:xfrm>
            <a:off x="0" y="203200"/>
            <a:ext cx="9144000" cy="738188"/>
          </a:xfrm>
        </p:spPr>
        <p:txBody>
          <a:bodyPr/>
          <a:lstStyle/>
          <a:p>
            <a:pPr algn="ctr" eaLnBrk="1" hangingPunct="1">
              <a:lnSpc>
                <a:spcPct val="110000"/>
              </a:lnSpc>
            </a:pPr>
            <a:r>
              <a:rPr lang="en-US" i="1" smtClean="0">
                <a:latin typeface="Tahoma" charset="0"/>
                <a:ea typeface="Tahoma" charset="0"/>
                <a:cs typeface="Tahoma" charset="0"/>
              </a:rPr>
              <a:t>SRAS</a:t>
            </a:r>
            <a:r>
              <a:rPr lang="en-US" smtClean="0">
                <a:latin typeface="Tahoma" charset="0"/>
                <a:ea typeface="Tahoma" charset="0"/>
                <a:cs typeface="Tahoma" charset="0"/>
              </a:rPr>
              <a:t> </a:t>
            </a:r>
            <a:r>
              <a:rPr lang="en-US" sz="2400" smtClean="0">
                <a:latin typeface="Tahoma" charset="0"/>
                <a:ea typeface="Tahoma" charset="0"/>
                <a:cs typeface="Tahoma" charset="0"/>
              </a:rPr>
              <a:t> </a:t>
            </a:r>
            <a:r>
              <a:rPr lang="en-US" smtClean="0">
                <a:latin typeface="Tahoma" charset="0"/>
                <a:ea typeface="Tahoma" charset="0"/>
                <a:cs typeface="Tahoma" charset="0"/>
              </a:rPr>
              <a:t>and </a:t>
            </a:r>
            <a:r>
              <a:rPr lang="en-US" i="1" smtClean="0">
                <a:latin typeface="Tahoma" charset="0"/>
                <a:ea typeface="Tahoma" charset="0"/>
                <a:cs typeface="Tahoma" charset="0"/>
              </a:rPr>
              <a:t>LRAS</a:t>
            </a:r>
          </a:p>
        </p:txBody>
      </p:sp>
      <p:grpSp>
        <p:nvGrpSpPr>
          <p:cNvPr id="87043" name="Group 3"/>
          <p:cNvGrpSpPr>
            <a:grpSpLocks/>
          </p:cNvGrpSpPr>
          <p:nvPr/>
        </p:nvGrpSpPr>
        <p:grpSpPr bwMode="auto">
          <a:xfrm>
            <a:off x="4116388" y="1879600"/>
            <a:ext cx="4422775" cy="4138613"/>
            <a:chOff x="2579" y="785"/>
            <a:chExt cx="2786" cy="2439"/>
          </a:xfrm>
        </p:grpSpPr>
        <p:grpSp>
          <p:nvGrpSpPr>
            <p:cNvPr id="87055" name="Group 4"/>
            <p:cNvGrpSpPr>
              <a:grpSpLocks/>
            </p:cNvGrpSpPr>
            <p:nvPr/>
          </p:nvGrpSpPr>
          <p:grpSpPr bwMode="auto">
            <a:xfrm>
              <a:off x="2697" y="1037"/>
              <a:ext cx="2409" cy="2049"/>
              <a:chOff x="1098" y="1361"/>
              <a:chExt cx="2116" cy="2027"/>
            </a:xfrm>
          </p:grpSpPr>
          <p:sp>
            <p:nvSpPr>
              <p:cNvPr id="87058" name="Line 5"/>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87059" name="Line 6"/>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87056" name="Text Box 7"/>
            <p:cNvSpPr txBox="1">
              <a:spLocks noChangeArrowheads="1"/>
            </p:cNvSpPr>
            <p:nvPr/>
          </p:nvSpPr>
          <p:spPr bwMode="auto">
            <a:xfrm>
              <a:off x="2579" y="785"/>
              <a:ext cx="267"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600" b="1" i="1">
                  <a:ea typeface="Arial" charset="0"/>
                  <a:cs typeface="Arial" charset="0"/>
                </a:rPr>
                <a:t>P</a:t>
              </a:r>
            </a:p>
          </p:txBody>
        </p:sp>
        <p:sp>
          <p:nvSpPr>
            <p:cNvPr id="87057" name="Text Box 8"/>
            <p:cNvSpPr txBox="1">
              <a:spLocks noChangeArrowheads="1"/>
            </p:cNvSpPr>
            <p:nvPr/>
          </p:nvSpPr>
          <p:spPr bwMode="auto">
            <a:xfrm>
              <a:off x="5075" y="2936"/>
              <a:ext cx="290"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600" b="1" i="1">
                  <a:ea typeface="Arial" charset="0"/>
                  <a:cs typeface="Arial" charset="0"/>
                </a:rPr>
                <a:t>Y</a:t>
              </a:r>
            </a:p>
          </p:txBody>
        </p:sp>
      </p:grpSp>
      <p:grpSp>
        <p:nvGrpSpPr>
          <p:cNvPr id="87044" name="Group 9"/>
          <p:cNvGrpSpPr>
            <a:grpSpLocks/>
          </p:cNvGrpSpPr>
          <p:nvPr/>
        </p:nvGrpSpPr>
        <p:grpSpPr bwMode="auto">
          <a:xfrm>
            <a:off x="4891088" y="2659063"/>
            <a:ext cx="3379787" cy="2568575"/>
            <a:chOff x="3067" y="1234"/>
            <a:chExt cx="2129" cy="1618"/>
          </a:xfrm>
        </p:grpSpPr>
        <p:sp>
          <p:nvSpPr>
            <p:cNvPr id="87053" name="Line 10"/>
            <p:cNvSpPr>
              <a:spLocks noChangeShapeType="1"/>
            </p:cNvSpPr>
            <p:nvPr/>
          </p:nvSpPr>
          <p:spPr bwMode="auto">
            <a:xfrm flipV="1">
              <a:off x="3067" y="1468"/>
              <a:ext cx="1497" cy="1384"/>
            </a:xfrm>
            <a:prstGeom prst="line">
              <a:avLst/>
            </a:prstGeom>
            <a:noFill/>
            <a:ln w="38100">
              <a:solidFill>
                <a:srgbClr val="003399"/>
              </a:solidFill>
              <a:round/>
              <a:headEnd/>
              <a:tailEnd/>
            </a:ln>
          </p:spPr>
          <p:txBody>
            <a:bodyPr>
              <a:prstTxWarp prst="textNoShape">
                <a:avLst/>
              </a:prstTxWarp>
            </a:bodyPr>
            <a:lstStyle/>
            <a:p>
              <a:endParaRPr lang="en-US"/>
            </a:p>
          </p:txBody>
        </p:sp>
        <p:sp>
          <p:nvSpPr>
            <p:cNvPr id="87054" name="Text Box 11"/>
            <p:cNvSpPr txBox="1">
              <a:spLocks noChangeArrowheads="1"/>
            </p:cNvSpPr>
            <p:nvPr/>
          </p:nvSpPr>
          <p:spPr bwMode="auto">
            <a:xfrm>
              <a:off x="4454" y="1234"/>
              <a:ext cx="742" cy="308"/>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600" i="1">
                  <a:ea typeface="Arial" charset="0"/>
                  <a:cs typeface="Arial" charset="0"/>
                </a:rPr>
                <a:t>SRAS</a:t>
              </a:r>
              <a:endParaRPr lang="en-US" sz="2600" i="1" baseline="-25000">
                <a:ea typeface="Arial" charset="0"/>
                <a:cs typeface="Arial" charset="0"/>
              </a:endParaRPr>
            </a:p>
          </p:txBody>
        </p:sp>
      </p:grpSp>
      <p:grpSp>
        <p:nvGrpSpPr>
          <p:cNvPr id="87045" name="Group 31"/>
          <p:cNvGrpSpPr>
            <a:grpSpLocks/>
          </p:cNvGrpSpPr>
          <p:nvPr/>
        </p:nvGrpSpPr>
        <p:grpSpPr bwMode="auto">
          <a:xfrm>
            <a:off x="3781425" y="3814763"/>
            <a:ext cx="2509838" cy="396875"/>
            <a:chOff x="2368" y="1962"/>
            <a:chExt cx="1581" cy="250"/>
          </a:xfrm>
        </p:grpSpPr>
        <p:sp>
          <p:nvSpPr>
            <p:cNvPr id="87050" name="Line 32"/>
            <p:cNvSpPr>
              <a:spLocks noChangeShapeType="1"/>
            </p:cNvSpPr>
            <p:nvPr/>
          </p:nvSpPr>
          <p:spPr bwMode="auto">
            <a:xfrm flipH="1">
              <a:off x="2700" y="2079"/>
              <a:ext cx="1206"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87051" name="Text Box 33"/>
            <p:cNvSpPr txBox="1">
              <a:spLocks noChangeArrowheads="1"/>
            </p:cNvSpPr>
            <p:nvPr/>
          </p:nvSpPr>
          <p:spPr bwMode="auto">
            <a:xfrm>
              <a:off x="2368" y="1962"/>
              <a:ext cx="308" cy="25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P</a:t>
              </a:r>
              <a:r>
                <a:rPr lang="en-US" sz="2600" b="1" baseline="-25000">
                  <a:ea typeface="Arial" charset="0"/>
                  <a:cs typeface="Arial" charset="0"/>
                </a:rPr>
                <a:t>E</a:t>
              </a:r>
            </a:p>
          </p:txBody>
        </p:sp>
        <p:sp>
          <p:nvSpPr>
            <p:cNvPr id="87052" name="Oval 34"/>
            <p:cNvSpPr>
              <a:spLocks noChangeArrowheads="1"/>
            </p:cNvSpPr>
            <p:nvPr/>
          </p:nvSpPr>
          <p:spPr bwMode="auto">
            <a:xfrm>
              <a:off x="3861" y="2032"/>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87046" name="Text Box 44"/>
          <p:cNvSpPr txBox="1">
            <a:spLocks noChangeArrowheads="1"/>
          </p:cNvSpPr>
          <p:nvPr/>
        </p:nvSpPr>
        <p:spPr bwMode="auto">
          <a:xfrm>
            <a:off x="5981700" y="5826125"/>
            <a:ext cx="488950" cy="365125"/>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Y</a:t>
            </a:r>
            <a:r>
              <a:rPr lang="en-US" b="1" baseline="-25000">
                <a:ea typeface="Arial" charset="0"/>
                <a:cs typeface="Arial" charset="0"/>
              </a:rPr>
              <a:t>N</a:t>
            </a:r>
          </a:p>
        </p:txBody>
      </p:sp>
      <p:sp>
        <p:nvSpPr>
          <p:cNvPr id="87047" name="Rectangle 45"/>
          <p:cNvSpPr>
            <a:spLocks noGrp="1" noChangeArrowheads="1"/>
          </p:cNvSpPr>
          <p:nvPr>
            <p:ph type="body" idx="4294967295"/>
          </p:nvPr>
        </p:nvSpPr>
        <p:spPr>
          <a:xfrm>
            <a:off x="660400" y="2900363"/>
            <a:ext cx="2468563" cy="2243137"/>
          </a:xfrm>
          <a:ln>
            <a:solidFill>
              <a:srgbClr val="FF0000"/>
            </a:solidFill>
          </a:ln>
        </p:spPr>
        <p:txBody>
          <a:bodyPr/>
          <a:lstStyle/>
          <a:p>
            <a:pPr marL="290513" indent="-290513" eaLnBrk="1" hangingPunct="1">
              <a:lnSpc>
                <a:spcPct val="125000"/>
              </a:lnSpc>
              <a:buFont typeface="Wingdings" charset="2"/>
              <a:buNone/>
            </a:pPr>
            <a:r>
              <a:rPr lang="en-US" sz="2600" smtClean="0">
                <a:latin typeface="Arial" charset="0"/>
              </a:rPr>
              <a:t>In the long run, </a:t>
            </a:r>
            <a:br>
              <a:rPr lang="en-US" sz="2600" smtClean="0">
                <a:latin typeface="Arial" charset="0"/>
              </a:rPr>
            </a:br>
            <a:r>
              <a:rPr lang="en-US" sz="2600" b="1" i="1" smtClean="0">
                <a:latin typeface="Arial" charset="0"/>
              </a:rPr>
              <a:t>P</a:t>
            </a:r>
            <a:r>
              <a:rPr lang="en-US" sz="2600" b="1" baseline="-25000" smtClean="0">
                <a:latin typeface="Arial" charset="0"/>
              </a:rPr>
              <a:t>E</a:t>
            </a:r>
            <a:r>
              <a:rPr lang="en-US" sz="2600" smtClean="0">
                <a:latin typeface="Arial" charset="0"/>
              </a:rPr>
              <a:t> = </a:t>
            </a:r>
            <a:r>
              <a:rPr lang="en-US" sz="2600" b="1" i="1" smtClean="0">
                <a:latin typeface="Arial" charset="0"/>
              </a:rPr>
              <a:t>P</a:t>
            </a:r>
            <a:r>
              <a:rPr lang="en-US" sz="2600" smtClean="0">
                <a:latin typeface="Arial" charset="0"/>
              </a:rPr>
              <a:t> </a:t>
            </a:r>
          </a:p>
          <a:p>
            <a:pPr marL="290513" indent="-290513" eaLnBrk="1" hangingPunct="1">
              <a:lnSpc>
                <a:spcPct val="125000"/>
              </a:lnSpc>
              <a:spcBef>
                <a:spcPct val="10000"/>
              </a:spcBef>
              <a:buFont typeface="Wingdings" charset="2"/>
              <a:buNone/>
            </a:pPr>
            <a:r>
              <a:rPr lang="en-US" sz="2600" smtClean="0">
                <a:latin typeface="Arial" charset="0"/>
              </a:rPr>
              <a:t>and </a:t>
            </a:r>
            <a:br>
              <a:rPr lang="en-US" sz="2600" smtClean="0">
                <a:latin typeface="Arial" charset="0"/>
              </a:rPr>
            </a:br>
            <a:r>
              <a:rPr lang="en-US" sz="2600" b="1" i="1" smtClean="0">
                <a:latin typeface="Arial" charset="0"/>
              </a:rPr>
              <a:t>Y</a:t>
            </a:r>
            <a:r>
              <a:rPr lang="en-US" sz="2600" smtClean="0">
                <a:latin typeface="Arial" charset="0"/>
              </a:rPr>
              <a:t> = </a:t>
            </a:r>
            <a:r>
              <a:rPr lang="en-US" sz="2600" b="1" i="1" smtClean="0">
                <a:latin typeface="Arial" charset="0"/>
              </a:rPr>
              <a:t>Y</a:t>
            </a:r>
            <a:r>
              <a:rPr lang="en-US" sz="2600" b="1" baseline="-25000" smtClean="0">
                <a:latin typeface="Arial" charset="0"/>
              </a:rPr>
              <a:t>N</a:t>
            </a:r>
            <a:r>
              <a:rPr lang="en-US" sz="2600" smtClean="0">
                <a:latin typeface="Arial" charset="0"/>
              </a:rPr>
              <a:t>.</a:t>
            </a:r>
          </a:p>
        </p:txBody>
      </p:sp>
      <p:sp>
        <p:nvSpPr>
          <p:cNvPr id="8704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
        <p:nvSpPr>
          <p:cNvPr id="277551" name="Rectangle 47"/>
          <p:cNvSpPr>
            <a:spLocks noChangeArrowheads="1"/>
          </p:cNvSpPr>
          <p:nvPr/>
        </p:nvSpPr>
        <p:spPr bwMode="auto">
          <a:xfrm>
            <a:off x="411163" y="1063625"/>
            <a:ext cx="3652837" cy="704850"/>
          </a:xfrm>
          <a:prstGeom prst="rect">
            <a:avLst/>
          </a:prstGeom>
          <a:solidFill>
            <a:srgbClr val="CCFFCC"/>
          </a:solidFill>
          <a:ln w="9525">
            <a:noFill/>
            <a:miter lim="800000"/>
            <a:headEnd/>
            <a:tailEn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r>
              <a:rPr lang="en-US" sz="2800" b="1" i="1" dirty="0">
                <a:latin typeface="+mn-lt"/>
                <a:ea typeface="+mn-ea"/>
                <a:cs typeface="Arial" charset="0"/>
              </a:rPr>
              <a:t>Y</a:t>
            </a:r>
            <a:r>
              <a:rPr lang="en-US" sz="2800" dirty="0">
                <a:latin typeface="+mn-lt"/>
                <a:ea typeface="+mn-ea"/>
                <a:cs typeface="Arial" charset="0"/>
              </a:rPr>
              <a:t>  = </a:t>
            </a:r>
            <a:r>
              <a:rPr lang="en-US" sz="1000" dirty="0">
                <a:latin typeface="+mn-lt"/>
                <a:ea typeface="+mn-ea"/>
                <a:cs typeface="Arial" charset="0"/>
              </a:rPr>
              <a:t> </a:t>
            </a:r>
            <a:r>
              <a:rPr lang="en-US" sz="2800" b="1" i="1" dirty="0">
                <a:latin typeface="+mn-lt"/>
                <a:ea typeface="+mn-ea"/>
                <a:cs typeface="Arial" charset="0"/>
              </a:rPr>
              <a:t>Y</a:t>
            </a:r>
            <a:r>
              <a:rPr lang="en-US" sz="2800" b="1" baseline="-25000" dirty="0">
                <a:latin typeface="+mn-lt"/>
                <a:ea typeface="+mn-ea"/>
                <a:cs typeface="Arial" charset="0"/>
              </a:rPr>
              <a:t>N</a:t>
            </a:r>
            <a:r>
              <a:rPr lang="en-US" sz="2800" dirty="0">
                <a:latin typeface="+mn-lt"/>
                <a:ea typeface="+mn-ea"/>
                <a:cs typeface="Arial" charset="0"/>
              </a:rPr>
              <a:t>  +  </a:t>
            </a:r>
            <a:r>
              <a:rPr lang="en-US" sz="2800" b="1" i="1" dirty="0">
                <a:latin typeface="Times New Roman" pitchFamily="18" charset="0"/>
                <a:ea typeface="+mn-ea"/>
                <a:cs typeface="Arial" charset="0"/>
              </a:rPr>
              <a:t>a</a:t>
            </a:r>
            <a:r>
              <a:rPr lang="en-US" sz="1000" dirty="0">
                <a:latin typeface="+mn-lt"/>
                <a:ea typeface="+mn-ea"/>
                <a:cs typeface="Arial" charset="0"/>
              </a:rPr>
              <a:t> </a:t>
            </a:r>
            <a:r>
              <a:rPr lang="en-US" sz="2800" dirty="0">
                <a:latin typeface="+mn-lt"/>
                <a:ea typeface="+mn-ea"/>
                <a:cs typeface="Arial" charset="0"/>
              </a:rPr>
              <a:t>(</a:t>
            </a:r>
            <a:r>
              <a:rPr lang="en-US" sz="2800" b="1" i="1" dirty="0">
                <a:latin typeface="+mn-lt"/>
                <a:ea typeface="+mn-ea"/>
                <a:cs typeface="Arial" charset="0"/>
              </a:rPr>
              <a:t>P</a:t>
            </a:r>
            <a:r>
              <a:rPr lang="en-US" sz="2800" b="1" dirty="0">
                <a:latin typeface="+mn-lt"/>
                <a:ea typeface="+mn-ea"/>
                <a:cs typeface="Arial" charset="0"/>
              </a:rPr>
              <a:t>  </a:t>
            </a:r>
            <a:r>
              <a:rPr lang="en-US" sz="2800" dirty="0">
                <a:latin typeface="+mn-lt"/>
                <a:ea typeface="+mn-ea"/>
                <a:cs typeface="Arial" charset="0"/>
              </a:rPr>
              <a:t>–  </a:t>
            </a:r>
            <a:r>
              <a:rPr lang="en-US" sz="2800" b="1" i="1" dirty="0">
                <a:latin typeface="+mn-lt"/>
                <a:ea typeface="+mn-ea"/>
                <a:cs typeface="Arial" charset="0"/>
              </a:rPr>
              <a:t>P</a:t>
            </a:r>
            <a:r>
              <a:rPr lang="en-US" sz="2800" b="1" baseline="-25000" dirty="0">
                <a:latin typeface="+mn-lt"/>
                <a:ea typeface="+mn-ea"/>
                <a:cs typeface="Arial" charset="0"/>
              </a:rPr>
              <a:t>E</a:t>
            </a:r>
            <a:r>
              <a:rPr lang="en-US" sz="2800" dirty="0">
                <a:latin typeface="+mn-lt"/>
                <a:ea typeface="+mn-ea"/>
                <a:cs typeface="Arial" charset="0"/>
              </a:rPr>
              <a:t>)</a:t>
            </a: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ChangeArrowheads="1"/>
          </p:cNvSpPr>
          <p:nvPr>
            <p:ph type="title" idx="4294967295"/>
          </p:nvPr>
        </p:nvSpPr>
        <p:spPr/>
        <p:txBody>
          <a:bodyPr/>
          <a:lstStyle/>
          <a:p>
            <a:pPr eaLnBrk="1" hangingPunct="1"/>
            <a:r>
              <a:rPr lang="en-US" smtClean="0">
                <a:latin typeface="Tahoma" charset="0"/>
                <a:ea typeface="Tahoma" charset="0"/>
                <a:cs typeface="Tahoma" charset="0"/>
              </a:rPr>
              <a:t>Why the </a:t>
            </a:r>
            <a:r>
              <a:rPr lang="en-US" i="1" smtClean="0">
                <a:latin typeface="Tahoma" charset="0"/>
                <a:ea typeface="Tahoma" charset="0"/>
                <a:cs typeface="Tahoma" charset="0"/>
              </a:rPr>
              <a:t>SRAS</a:t>
            </a:r>
            <a:r>
              <a:rPr lang="en-US" smtClean="0">
                <a:latin typeface="Tahoma" charset="0"/>
                <a:ea typeface="Tahoma" charset="0"/>
                <a:cs typeface="Tahoma" charset="0"/>
              </a:rPr>
              <a:t>  Curve Might Shift</a:t>
            </a:r>
          </a:p>
        </p:txBody>
      </p:sp>
      <p:sp>
        <p:nvSpPr>
          <p:cNvPr id="365571" name="Rectangle 3"/>
          <p:cNvSpPr>
            <a:spLocks noGrp="1" noChangeArrowheads="1"/>
          </p:cNvSpPr>
          <p:nvPr>
            <p:ph type="body" idx="4294967295"/>
          </p:nvPr>
        </p:nvSpPr>
        <p:spPr>
          <a:xfrm>
            <a:off x="457200" y="1252538"/>
            <a:ext cx="3690938" cy="5224462"/>
          </a:xfrm>
        </p:spPr>
        <p:txBody>
          <a:bodyPr/>
          <a:lstStyle/>
          <a:p>
            <a:pPr marL="0" indent="0" eaLnBrk="1" hangingPunct="1">
              <a:buFont typeface="Wingdings" charset="2"/>
              <a:buNone/>
            </a:pPr>
            <a:r>
              <a:rPr lang="en-US" sz="2600" smtClean="0">
                <a:latin typeface="Arial" charset="0"/>
              </a:rPr>
              <a:t>Everything that shifts </a:t>
            </a:r>
            <a:r>
              <a:rPr lang="en-US" sz="2600" i="1" smtClean="0">
                <a:latin typeface="Arial" charset="0"/>
              </a:rPr>
              <a:t>LRAS</a:t>
            </a:r>
            <a:r>
              <a:rPr lang="en-US" sz="2600" smtClean="0">
                <a:latin typeface="Arial" charset="0"/>
              </a:rPr>
              <a:t> shifts </a:t>
            </a:r>
            <a:r>
              <a:rPr lang="en-US" sz="2600" i="1" smtClean="0">
                <a:latin typeface="Arial" charset="0"/>
              </a:rPr>
              <a:t>SRAS</a:t>
            </a:r>
            <a:r>
              <a:rPr lang="en-US" sz="2600" smtClean="0">
                <a:latin typeface="Arial" charset="0"/>
              </a:rPr>
              <a:t>, too. </a:t>
            </a:r>
          </a:p>
          <a:p>
            <a:pPr marL="0" indent="0" eaLnBrk="1" hangingPunct="1">
              <a:buFont typeface="Wingdings" charset="2"/>
              <a:buNone/>
            </a:pPr>
            <a:r>
              <a:rPr lang="en-US" sz="2600" smtClean="0">
                <a:latin typeface="Arial" charset="0"/>
              </a:rPr>
              <a:t>Also, </a:t>
            </a:r>
            <a:r>
              <a:rPr lang="en-US" sz="2600" b="1" i="1" smtClean="0">
                <a:latin typeface="Arial" charset="0"/>
              </a:rPr>
              <a:t>P</a:t>
            </a:r>
            <a:r>
              <a:rPr lang="en-US" sz="2600" b="1" baseline="-25000" smtClean="0">
                <a:latin typeface="Arial" charset="0"/>
              </a:rPr>
              <a:t>E  </a:t>
            </a:r>
            <a:r>
              <a:rPr lang="en-US" sz="2600" smtClean="0">
                <a:latin typeface="Arial" charset="0"/>
              </a:rPr>
              <a:t>shifts </a:t>
            </a:r>
            <a:r>
              <a:rPr lang="en-US" sz="2600" i="1" smtClean="0">
                <a:latin typeface="Arial" charset="0"/>
              </a:rPr>
              <a:t>SRAS</a:t>
            </a:r>
            <a:r>
              <a:rPr lang="en-US" sz="2600" smtClean="0">
                <a:latin typeface="Arial" charset="0"/>
              </a:rPr>
              <a:t>:</a:t>
            </a:r>
          </a:p>
          <a:p>
            <a:pPr marL="0" indent="0" eaLnBrk="1" hangingPunct="1">
              <a:buFont typeface="Wingdings" charset="2"/>
              <a:buNone/>
            </a:pPr>
            <a:r>
              <a:rPr lang="en-US" sz="2600" smtClean="0">
                <a:latin typeface="Arial" charset="0"/>
              </a:rPr>
              <a:t>If </a:t>
            </a:r>
            <a:r>
              <a:rPr lang="en-US" sz="2600" b="1" i="1" smtClean="0">
                <a:latin typeface="Arial" charset="0"/>
              </a:rPr>
              <a:t>P</a:t>
            </a:r>
            <a:r>
              <a:rPr lang="en-US" sz="2600" b="1" baseline="-25000" smtClean="0">
                <a:latin typeface="Arial" charset="0"/>
              </a:rPr>
              <a:t>E</a:t>
            </a:r>
            <a:r>
              <a:rPr lang="en-US" sz="2600" smtClean="0">
                <a:latin typeface="Arial" charset="0"/>
              </a:rPr>
              <a:t> rises, </a:t>
            </a:r>
          </a:p>
          <a:p>
            <a:pPr marL="0" indent="0" eaLnBrk="1" hangingPunct="1">
              <a:spcBef>
                <a:spcPct val="10000"/>
              </a:spcBef>
              <a:buFont typeface="Wingdings" charset="2"/>
              <a:buNone/>
            </a:pPr>
            <a:r>
              <a:rPr lang="en-US" sz="2600" smtClean="0">
                <a:latin typeface="Arial" charset="0"/>
              </a:rPr>
              <a:t>workers &amp; firms set higher wages.  </a:t>
            </a:r>
          </a:p>
          <a:p>
            <a:pPr marL="0" indent="0" eaLnBrk="1" hangingPunct="1">
              <a:buFont typeface="Wingdings" charset="2"/>
              <a:buNone/>
            </a:pPr>
            <a:r>
              <a:rPr lang="en-US" sz="2600" smtClean="0">
                <a:latin typeface="Arial" charset="0"/>
              </a:rPr>
              <a:t>At each </a:t>
            </a:r>
            <a:r>
              <a:rPr lang="en-US" sz="2600" b="1" i="1" smtClean="0">
                <a:latin typeface="Arial" charset="0"/>
              </a:rPr>
              <a:t>P</a:t>
            </a:r>
            <a:r>
              <a:rPr lang="en-US" sz="2600" smtClean="0">
                <a:latin typeface="Arial" charset="0"/>
              </a:rPr>
              <a:t>, </a:t>
            </a:r>
            <a:br>
              <a:rPr lang="en-US" sz="2600" smtClean="0">
                <a:latin typeface="Arial" charset="0"/>
              </a:rPr>
            </a:br>
            <a:r>
              <a:rPr lang="en-US" sz="2600" smtClean="0">
                <a:latin typeface="Arial" charset="0"/>
              </a:rPr>
              <a:t>production is less profitable, </a:t>
            </a:r>
            <a:r>
              <a:rPr lang="en-US" sz="2600" b="1" i="1" smtClean="0">
                <a:latin typeface="Arial" charset="0"/>
              </a:rPr>
              <a:t>Y</a:t>
            </a:r>
            <a:r>
              <a:rPr lang="en-US" sz="2600" smtClean="0">
                <a:latin typeface="Arial" charset="0"/>
              </a:rPr>
              <a:t> falls, </a:t>
            </a:r>
            <a:r>
              <a:rPr lang="en-US" sz="2600" i="1" smtClean="0">
                <a:latin typeface="Arial" charset="0"/>
              </a:rPr>
              <a:t>SRAS</a:t>
            </a:r>
            <a:r>
              <a:rPr lang="en-US" sz="2600" smtClean="0">
                <a:latin typeface="Arial" charset="0"/>
              </a:rPr>
              <a:t> shifts left.</a:t>
            </a:r>
          </a:p>
        </p:txBody>
      </p:sp>
      <p:grpSp>
        <p:nvGrpSpPr>
          <p:cNvPr id="89091" name="Group 4"/>
          <p:cNvGrpSpPr>
            <a:grpSpLocks/>
          </p:cNvGrpSpPr>
          <p:nvPr/>
        </p:nvGrpSpPr>
        <p:grpSpPr bwMode="auto">
          <a:xfrm>
            <a:off x="5945188" y="1728788"/>
            <a:ext cx="1177925" cy="3844925"/>
            <a:chOff x="3536" y="778"/>
            <a:chExt cx="742" cy="2422"/>
          </a:xfrm>
        </p:grpSpPr>
        <p:sp>
          <p:nvSpPr>
            <p:cNvPr id="89117" name="Line 5"/>
            <p:cNvSpPr>
              <a:spLocks noChangeShapeType="1"/>
            </p:cNvSpPr>
            <p:nvPr/>
          </p:nvSpPr>
          <p:spPr bwMode="auto">
            <a:xfrm rot="16200000" flipH="1">
              <a:off x="2824" y="2115"/>
              <a:ext cx="2167" cy="3"/>
            </a:xfrm>
            <a:prstGeom prst="line">
              <a:avLst/>
            </a:prstGeom>
            <a:noFill/>
            <a:ln w="38100">
              <a:solidFill>
                <a:srgbClr val="5F5F5F"/>
              </a:solidFill>
              <a:round/>
              <a:headEnd/>
              <a:tailEnd/>
            </a:ln>
          </p:spPr>
          <p:txBody>
            <a:bodyPr>
              <a:prstTxWarp prst="textNoShape">
                <a:avLst/>
              </a:prstTxWarp>
            </a:bodyPr>
            <a:lstStyle/>
            <a:p>
              <a:endParaRPr lang="en-US"/>
            </a:p>
          </p:txBody>
        </p:sp>
        <p:sp>
          <p:nvSpPr>
            <p:cNvPr id="89118" name="Text Box 6"/>
            <p:cNvSpPr txBox="1">
              <a:spLocks noChangeArrowheads="1"/>
            </p:cNvSpPr>
            <p:nvPr/>
          </p:nvSpPr>
          <p:spPr bwMode="auto">
            <a:xfrm>
              <a:off x="3536" y="778"/>
              <a:ext cx="742" cy="308"/>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600" i="1">
                  <a:solidFill>
                    <a:srgbClr val="5F5F5F"/>
                  </a:solidFill>
                  <a:ea typeface="Arial" charset="0"/>
                  <a:cs typeface="Arial" charset="0"/>
                </a:rPr>
                <a:t>LRAS</a:t>
              </a:r>
              <a:endParaRPr lang="en-US" sz="2600" i="1" baseline="-25000">
                <a:solidFill>
                  <a:srgbClr val="5F5F5F"/>
                </a:solidFill>
                <a:ea typeface="Arial" charset="0"/>
                <a:cs typeface="Arial" charset="0"/>
              </a:endParaRPr>
            </a:p>
          </p:txBody>
        </p:sp>
      </p:grpSp>
      <p:grpSp>
        <p:nvGrpSpPr>
          <p:cNvPr id="89092" name="Group 7"/>
          <p:cNvGrpSpPr>
            <a:grpSpLocks/>
          </p:cNvGrpSpPr>
          <p:nvPr/>
        </p:nvGrpSpPr>
        <p:grpSpPr bwMode="auto">
          <a:xfrm>
            <a:off x="4621213" y="1676400"/>
            <a:ext cx="3679825" cy="4138613"/>
            <a:chOff x="2579" y="785"/>
            <a:chExt cx="2786" cy="2439"/>
          </a:xfrm>
        </p:grpSpPr>
        <p:grpSp>
          <p:nvGrpSpPr>
            <p:cNvPr id="89112" name="Group 8"/>
            <p:cNvGrpSpPr>
              <a:grpSpLocks/>
            </p:cNvGrpSpPr>
            <p:nvPr/>
          </p:nvGrpSpPr>
          <p:grpSpPr bwMode="auto">
            <a:xfrm>
              <a:off x="2697" y="1037"/>
              <a:ext cx="2409" cy="2049"/>
              <a:chOff x="1098" y="1361"/>
              <a:chExt cx="2116" cy="2027"/>
            </a:xfrm>
          </p:grpSpPr>
          <p:sp>
            <p:nvSpPr>
              <p:cNvPr id="89115" name="Line 9"/>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89116" name="Line 10"/>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89113" name="Text Box 11"/>
            <p:cNvSpPr txBox="1">
              <a:spLocks noChangeArrowheads="1"/>
            </p:cNvSpPr>
            <p:nvPr/>
          </p:nvSpPr>
          <p:spPr bwMode="auto">
            <a:xfrm>
              <a:off x="2579" y="785"/>
              <a:ext cx="267"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600" b="1" i="1">
                  <a:ea typeface="Arial" charset="0"/>
                  <a:cs typeface="Arial" charset="0"/>
                </a:rPr>
                <a:t>P</a:t>
              </a:r>
            </a:p>
          </p:txBody>
        </p:sp>
        <p:sp>
          <p:nvSpPr>
            <p:cNvPr id="89114" name="Text Box 12"/>
            <p:cNvSpPr txBox="1">
              <a:spLocks noChangeArrowheads="1"/>
            </p:cNvSpPr>
            <p:nvPr/>
          </p:nvSpPr>
          <p:spPr bwMode="auto">
            <a:xfrm>
              <a:off x="5075" y="2936"/>
              <a:ext cx="290"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600" b="1" i="1">
                  <a:ea typeface="Arial" charset="0"/>
                  <a:cs typeface="Arial" charset="0"/>
                </a:rPr>
                <a:t>Y</a:t>
              </a:r>
            </a:p>
          </p:txBody>
        </p:sp>
      </p:grpSp>
      <p:grpSp>
        <p:nvGrpSpPr>
          <p:cNvPr id="89093" name="Group 34"/>
          <p:cNvGrpSpPr>
            <a:grpSpLocks/>
          </p:cNvGrpSpPr>
          <p:nvPr/>
        </p:nvGrpSpPr>
        <p:grpSpPr bwMode="auto">
          <a:xfrm>
            <a:off x="5602288" y="2479675"/>
            <a:ext cx="3155950" cy="2601913"/>
            <a:chOff x="3529" y="1562"/>
            <a:chExt cx="1988" cy="1639"/>
          </a:xfrm>
        </p:grpSpPr>
        <p:sp>
          <p:nvSpPr>
            <p:cNvPr id="89110" name="Line 14"/>
            <p:cNvSpPr>
              <a:spLocks noChangeShapeType="1"/>
            </p:cNvSpPr>
            <p:nvPr/>
          </p:nvSpPr>
          <p:spPr bwMode="auto">
            <a:xfrm flipV="1">
              <a:off x="3529" y="1817"/>
              <a:ext cx="1393" cy="1384"/>
            </a:xfrm>
            <a:prstGeom prst="line">
              <a:avLst/>
            </a:prstGeom>
            <a:noFill/>
            <a:ln w="38100">
              <a:solidFill>
                <a:srgbClr val="003399"/>
              </a:solidFill>
              <a:round/>
              <a:headEnd/>
              <a:tailEnd/>
            </a:ln>
          </p:spPr>
          <p:txBody>
            <a:bodyPr>
              <a:prstTxWarp prst="textNoShape">
                <a:avLst/>
              </a:prstTxWarp>
            </a:bodyPr>
            <a:lstStyle/>
            <a:p>
              <a:endParaRPr lang="en-US"/>
            </a:p>
          </p:txBody>
        </p:sp>
        <p:sp>
          <p:nvSpPr>
            <p:cNvPr id="89111" name="Text Box 15"/>
            <p:cNvSpPr txBox="1">
              <a:spLocks noChangeArrowheads="1"/>
            </p:cNvSpPr>
            <p:nvPr/>
          </p:nvSpPr>
          <p:spPr bwMode="auto">
            <a:xfrm>
              <a:off x="4827" y="1562"/>
              <a:ext cx="690" cy="308"/>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600" i="1">
                  <a:ea typeface="Arial" charset="0"/>
                  <a:cs typeface="Arial" charset="0"/>
                </a:rPr>
                <a:t>SRAS</a:t>
              </a:r>
              <a:endParaRPr lang="en-US" sz="2600" i="1" baseline="-25000">
                <a:ea typeface="Arial" charset="0"/>
                <a:cs typeface="Arial" charset="0"/>
              </a:endParaRPr>
            </a:p>
          </p:txBody>
        </p:sp>
      </p:grpSp>
      <p:grpSp>
        <p:nvGrpSpPr>
          <p:cNvPr id="89094" name="Group 16"/>
          <p:cNvGrpSpPr>
            <a:grpSpLocks/>
          </p:cNvGrpSpPr>
          <p:nvPr/>
        </p:nvGrpSpPr>
        <p:grpSpPr bwMode="auto">
          <a:xfrm>
            <a:off x="4308475" y="3978275"/>
            <a:ext cx="2290763" cy="396875"/>
            <a:chOff x="2368" y="1962"/>
            <a:chExt cx="1581" cy="250"/>
          </a:xfrm>
        </p:grpSpPr>
        <p:sp>
          <p:nvSpPr>
            <p:cNvPr id="89107" name="Line 17"/>
            <p:cNvSpPr>
              <a:spLocks noChangeShapeType="1"/>
            </p:cNvSpPr>
            <p:nvPr/>
          </p:nvSpPr>
          <p:spPr bwMode="auto">
            <a:xfrm flipH="1">
              <a:off x="2700" y="2079"/>
              <a:ext cx="1206"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89108" name="Text Box 18"/>
            <p:cNvSpPr txBox="1">
              <a:spLocks noChangeArrowheads="1"/>
            </p:cNvSpPr>
            <p:nvPr/>
          </p:nvSpPr>
          <p:spPr bwMode="auto">
            <a:xfrm>
              <a:off x="2368" y="1962"/>
              <a:ext cx="308" cy="25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P</a:t>
              </a:r>
              <a:r>
                <a:rPr lang="en-US" sz="2600" b="1" baseline="-25000">
                  <a:ea typeface="Arial" charset="0"/>
                  <a:cs typeface="Arial" charset="0"/>
                </a:rPr>
                <a:t>E</a:t>
              </a:r>
            </a:p>
          </p:txBody>
        </p:sp>
        <p:sp>
          <p:nvSpPr>
            <p:cNvPr id="89109" name="Oval 19"/>
            <p:cNvSpPr>
              <a:spLocks noChangeArrowheads="1"/>
            </p:cNvSpPr>
            <p:nvPr/>
          </p:nvSpPr>
          <p:spPr bwMode="auto">
            <a:xfrm>
              <a:off x="3861" y="2032"/>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89095" name="Text Box 20"/>
          <p:cNvSpPr txBox="1">
            <a:spLocks noChangeArrowheads="1"/>
          </p:cNvSpPr>
          <p:nvPr/>
        </p:nvSpPr>
        <p:spPr bwMode="auto">
          <a:xfrm>
            <a:off x="6289675" y="5622925"/>
            <a:ext cx="488950" cy="365125"/>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Y</a:t>
            </a:r>
            <a:r>
              <a:rPr lang="en-US" b="1" baseline="-25000">
                <a:ea typeface="Arial" charset="0"/>
                <a:cs typeface="Arial" charset="0"/>
              </a:rPr>
              <a:t>N</a:t>
            </a:r>
          </a:p>
        </p:txBody>
      </p:sp>
      <p:grpSp>
        <p:nvGrpSpPr>
          <p:cNvPr id="7" name="Group 33"/>
          <p:cNvGrpSpPr>
            <a:grpSpLocks/>
          </p:cNvGrpSpPr>
          <p:nvPr/>
        </p:nvGrpSpPr>
        <p:grpSpPr bwMode="auto">
          <a:xfrm>
            <a:off x="5000625" y="2166938"/>
            <a:ext cx="3044825" cy="2613025"/>
            <a:chOff x="3150" y="1365"/>
            <a:chExt cx="1918" cy="1646"/>
          </a:xfrm>
        </p:grpSpPr>
        <p:sp>
          <p:nvSpPr>
            <p:cNvPr id="89105" name="Line 22"/>
            <p:cNvSpPr>
              <a:spLocks noChangeShapeType="1"/>
            </p:cNvSpPr>
            <p:nvPr/>
          </p:nvSpPr>
          <p:spPr bwMode="auto">
            <a:xfrm flipV="1">
              <a:off x="3150" y="1627"/>
              <a:ext cx="1393" cy="1384"/>
            </a:xfrm>
            <a:prstGeom prst="line">
              <a:avLst/>
            </a:prstGeom>
            <a:noFill/>
            <a:ln w="38100">
              <a:solidFill>
                <a:srgbClr val="FF0000"/>
              </a:solidFill>
              <a:round/>
              <a:headEnd/>
              <a:tailEnd/>
            </a:ln>
          </p:spPr>
          <p:txBody>
            <a:bodyPr>
              <a:prstTxWarp prst="textNoShape">
                <a:avLst/>
              </a:prstTxWarp>
            </a:bodyPr>
            <a:lstStyle/>
            <a:p>
              <a:endParaRPr lang="en-US"/>
            </a:p>
          </p:txBody>
        </p:sp>
        <p:sp>
          <p:nvSpPr>
            <p:cNvPr id="89106" name="Text Box 23"/>
            <p:cNvSpPr txBox="1">
              <a:spLocks noChangeArrowheads="1"/>
            </p:cNvSpPr>
            <p:nvPr/>
          </p:nvSpPr>
          <p:spPr bwMode="auto">
            <a:xfrm>
              <a:off x="4378" y="1365"/>
              <a:ext cx="690" cy="308"/>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600" i="1">
                  <a:solidFill>
                    <a:srgbClr val="CC0000"/>
                  </a:solidFill>
                  <a:ea typeface="Arial" charset="0"/>
                  <a:cs typeface="Arial" charset="0"/>
                </a:rPr>
                <a:t>SRAS</a:t>
              </a:r>
              <a:endParaRPr lang="en-US" sz="2600" i="1" baseline="-25000">
                <a:solidFill>
                  <a:srgbClr val="CC0000"/>
                </a:solidFill>
                <a:ea typeface="Arial" charset="0"/>
                <a:cs typeface="Arial" charset="0"/>
              </a:endParaRPr>
            </a:p>
          </p:txBody>
        </p:sp>
      </p:grpSp>
      <p:grpSp>
        <p:nvGrpSpPr>
          <p:cNvPr id="8" name="Group 35"/>
          <p:cNvGrpSpPr>
            <a:grpSpLocks/>
          </p:cNvGrpSpPr>
          <p:nvPr/>
        </p:nvGrpSpPr>
        <p:grpSpPr bwMode="auto">
          <a:xfrm>
            <a:off x="4316413" y="3068638"/>
            <a:ext cx="2290762" cy="431800"/>
            <a:chOff x="2719" y="1933"/>
            <a:chExt cx="1443" cy="272"/>
          </a:xfrm>
        </p:grpSpPr>
        <p:sp>
          <p:nvSpPr>
            <p:cNvPr id="89102" name="Line 25"/>
            <p:cNvSpPr>
              <a:spLocks noChangeShapeType="1"/>
            </p:cNvSpPr>
            <p:nvPr/>
          </p:nvSpPr>
          <p:spPr bwMode="auto">
            <a:xfrm flipH="1">
              <a:off x="3022" y="2054"/>
              <a:ext cx="1101"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89103" name="Text Box 26"/>
            <p:cNvSpPr txBox="1">
              <a:spLocks noChangeArrowheads="1"/>
            </p:cNvSpPr>
            <p:nvPr/>
          </p:nvSpPr>
          <p:spPr bwMode="auto">
            <a:xfrm>
              <a:off x="2719" y="1933"/>
              <a:ext cx="281" cy="272"/>
            </a:xfrm>
            <a:prstGeom prst="rect">
              <a:avLst/>
            </a:prstGeom>
            <a:noFill/>
            <a:ln w="9525">
              <a:noFill/>
              <a:miter lim="800000"/>
              <a:headEnd/>
              <a:tailEnd/>
            </a:ln>
          </p:spPr>
          <p:txBody>
            <a:bodyPr wrap="none" lIns="0" tIns="0" rIns="0" bIns="0">
              <a:prstTxWarp prst="textNoShape">
                <a:avLst/>
              </a:prstTxWarp>
            </a:bodyPr>
            <a:lstStyle/>
            <a:p>
              <a:pPr algn="ctr">
                <a:spcBef>
                  <a:spcPct val="50000"/>
                </a:spcBef>
              </a:pPr>
              <a:r>
                <a:rPr lang="en-US" sz="2600" b="1" i="1">
                  <a:solidFill>
                    <a:srgbClr val="CC0000"/>
                  </a:solidFill>
                  <a:ea typeface="Arial" charset="0"/>
                  <a:cs typeface="Arial" charset="0"/>
                </a:rPr>
                <a:t>P</a:t>
              </a:r>
              <a:r>
                <a:rPr lang="en-US" sz="2600" b="1" baseline="-25000">
                  <a:solidFill>
                    <a:srgbClr val="CC0000"/>
                  </a:solidFill>
                  <a:ea typeface="Arial" charset="0"/>
                  <a:cs typeface="Arial" charset="0"/>
                </a:rPr>
                <a:t>E</a:t>
              </a:r>
            </a:p>
          </p:txBody>
        </p:sp>
        <p:sp>
          <p:nvSpPr>
            <p:cNvPr id="89104" name="Oval 27"/>
            <p:cNvSpPr>
              <a:spLocks noChangeArrowheads="1"/>
            </p:cNvSpPr>
            <p:nvPr/>
          </p:nvSpPr>
          <p:spPr bwMode="auto">
            <a:xfrm>
              <a:off x="4082" y="2007"/>
              <a:ext cx="80"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365596" name="Line 28"/>
          <p:cNvSpPr>
            <a:spLocks noChangeShapeType="1"/>
          </p:cNvSpPr>
          <p:nvPr/>
        </p:nvSpPr>
        <p:spPr bwMode="auto">
          <a:xfrm flipV="1">
            <a:off x="4487863" y="3457575"/>
            <a:ext cx="0" cy="574675"/>
          </a:xfrm>
          <a:prstGeom prst="line">
            <a:avLst/>
          </a:prstGeom>
          <a:noFill/>
          <a:ln w="38100">
            <a:solidFill>
              <a:srgbClr val="A50021"/>
            </a:solidFill>
            <a:round/>
            <a:headEnd/>
            <a:tailEnd type="triangle" w="lg" len="med"/>
          </a:ln>
        </p:spPr>
        <p:txBody>
          <a:bodyPr>
            <a:prstTxWarp prst="textNoShape">
              <a:avLst/>
            </a:prstTxWarp>
          </a:bodyPr>
          <a:lstStyle/>
          <a:p>
            <a:endParaRPr lang="en-US"/>
          </a:p>
        </p:txBody>
      </p:sp>
      <p:sp>
        <p:nvSpPr>
          <p:cNvPr id="365599" name="Line 31"/>
          <p:cNvSpPr>
            <a:spLocks noChangeShapeType="1"/>
          </p:cNvSpPr>
          <p:nvPr/>
        </p:nvSpPr>
        <p:spPr bwMode="auto">
          <a:xfrm flipH="1">
            <a:off x="5705475" y="4162425"/>
            <a:ext cx="708025" cy="0"/>
          </a:xfrm>
          <a:prstGeom prst="line">
            <a:avLst/>
          </a:prstGeom>
          <a:noFill/>
          <a:ln w="38100">
            <a:solidFill>
              <a:srgbClr val="A50021"/>
            </a:solidFill>
            <a:round/>
            <a:headEnd/>
            <a:tailEnd type="triangle" w="lg" len="med"/>
          </a:ln>
        </p:spPr>
        <p:txBody>
          <a:bodyPr>
            <a:prstTxWarp prst="textNoShape">
              <a:avLst/>
            </a:prstTxWarp>
          </a:bodyPr>
          <a:lstStyle/>
          <a:p>
            <a:endParaRPr lang="en-US"/>
          </a:p>
        </p:txBody>
      </p:sp>
      <p:sp>
        <p:nvSpPr>
          <p:cNvPr id="365600" name="Line 32"/>
          <p:cNvSpPr>
            <a:spLocks noChangeShapeType="1"/>
          </p:cNvSpPr>
          <p:nvPr/>
        </p:nvSpPr>
        <p:spPr bwMode="auto">
          <a:xfrm flipH="1">
            <a:off x="6900863" y="2971800"/>
            <a:ext cx="708025" cy="0"/>
          </a:xfrm>
          <a:prstGeom prst="line">
            <a:avLst/>
          </a:prstGeom>
          <a:noFill/>
          <a:ln w="38100">
            <a:solidFill>
              <a:srgbClr val="A50021"/>
            </a:solidFill>
            <a:round/>
            <a:headEnd/>
            <a:tailEnd type="triangle" w="lg" len="med"/>
          </a:ln>
        </p:spPr>
        <p:txBody>
          <a:bodyPr>
            <a:prstTxWarp prst="textNoShape">
              <a:avLst/>
            </a:prstTxWarp>
          </a:bodyPr>
          <a:lstStyle/>
          <a:p>
            <a:endParaRPr lang="en-US"/>
          </a:p>
        </p:txBody>
      </p:sp>
      <p:sp>
        <p:nvSpPr>
          <p:cNvPr id="8910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wipe(left)">
                                      <p:cBhvr>
                                        <p:cTn id="7" dur="500"/>
                                        <p:tgtEl>
                                          <p:spTgt spid="3655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5571">
                                            <p:txEl>
                                              <p:pRg st="1" end="1"/>
                                            </p:txEl>
                                          </p:spTgt>
                                        </p:tgtEl>
                                        <p:attrNameLst>
                                          <p:attrName>style.visibility</p:attrName>
                                        </p:attrNameLst>
                                      </p:cBhvr>
                                      <p:to>
                                        <p:strVal val="visible"/>
                                      </p:to>
                                    </p:set>
                                    <p:animEffect transition="in" filter="wipe(left)">
                                      <p:cBhvr>
                                        <p:cTn id="12" dur="500"/>
                                        <p:tgtEl>
                                          <p:spTgt spid="3655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5571">
                                            <p:txEl>
                                              <p:pRg st="2" end="2"/>
                                            </p:txEl>
                                          </p:spTgt>
                                        </p:tgtEl>
                                        <p:attrNameLst>
                                          <p:attrName>style.visibility</p:attrName>
                                        </p:attrNameLst>
                                      </p:cBhvr>
                                      <p:to>
                                        <p:strVal val="visible"/>
                                      </p:to>
                                    </p:set>
                                    <p:animEffect transition="in" filter="wipe(left)">
                                      <p:cBhvr>
                                        <p:cTn id="17" dur="500"/>
                                        <p:tgtEl>
                                          <p:spTgt spid="365571">
                                            <p:txEl>
                                              <p:pRg st="2" end="2"/>
                                            </p:txEl>
                                          </p:spTgt>
                                        </p:tgtEl>
                                      </p:cBhvr>
                                    </p:animEffect>
                                  </p:childTnLst>
                                </p:cTn>
                              </p:par>
                            </p:childTnLst>
                          </p:cTn>
                        </p:par>
                        <p:par>
                          <p:cTn id="18" fill="hold" nodeType="afterGroup">
                            <p:stCondLst>
                              <p:cond delay="500"/>
                            </p:stCondLst>
                            <p:childTnLst>
                              <p:par>
                                <p:cTn id="19" presetID="22" presetClass="entr" presetSubtype="4" fill="hold" grpId="0" nodeType="afterEffect">
                                  <p:stCondLst>
                                    <p:cond delay="0"/>
                                  </p:stCondLst>
                                  <p:childTnLst>
                                    <p:set>
                                      <p:cBhvr>
                                        <p:cTn id="20" dur="1" fill="hold">
                                          <p:stCondLst>
                                            <p:cond delay="0"/>
                                          </p:stCondLst>
                                        </p:cTn>
                                        <p:tgtEl>
                                          <p:spTgt spid="365596"/>
                                        </p:tgtEl>
                                        <p:attrNameLst>
                                          <p:attrName>style.visibility</p:attrName>
                                        </p:attrNameLst>
                                      </p:cBhvr>
                                      <p:to>
                                        <p:strVal val="visible"/>
                                      </p:to>
                                    </p:set>
                                    <p:animEffect transition="in" filter="wipe(down)">
                                      <p:cBhvr>
                                        <p:cTn id="21" dur="500"/>
                                        <p:tgtEl>
                                          <p:spTgt spid="365596"/>
                                        </p:tgtEl>
                                      </p:cBhvr>
                                    </p:animEffect>
                                  </p:childTnLst>
                                </p:cTn>
                              </p:par>
                            </p:childTnLst>
                          </p:cTn>
                        </p:par>
                        <p:par>
                          <p:cTn id="22" fill="hold" nodeType="afterGroup">
                            <p:stCondLst>
                              <p:cond delay="1000"/>
                            </p:stCondLst>
                            <p:childTnLst>
                              <p:par>
                                <p:cTn id="23" presetID="22" presetClass="entr" presetSubtype="8"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65571">
                                            <p:txEl>
                                              <p:pRg st="3" end="3"/>
                                            </p:txEl>
                                          </p:spTgt>
                                        </p:tgtEl>
                                        <p:attrNameLst>
                                          <p:attrName>style.visibility</p:attrName>
                                        </p:attrNameLst>
                                      </p:cBhvr>
                                      <p:to>
                                        <p:strVal val="visible"/>
                                      </p:to>
                                    </p:set>
                                    <p:animEffect transition="in" filter="wipe(left)">
                                      <p:cBhvr>
                                        <p:cTn id="30" dur="500"/>
                                        <p:tgtEl>
                                          <p:spTgt spid="365571">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65571">
                                            <p:txEl>
                                              <p:pRg st="4" end="4"/>
                                            </p:txEl>
                                          </p:spTgt>
                                        </p:tgtEl>
                                        <p:attrNameLst>
                                          <p:attrName>style.visibility</p:attrName>
                                        </p:attrNameLst>
                                      </p:cBhvr>
                                      <p:to>
                                        <p:strVal val="visible"/>
                                      </p:to>
                                    </p:set>
                                    <p:animEffect transition="in" filter="wipe(left)">
                                      <p:cBhvr>
                                        <p:cTn id="35" dur="500"/>
                                        <p:tgtEl>
                                          <p:spTgt spid="365571">
                                            <p:txEl>
                                              <p:pRg st="4" end="4"/>
                                            </p:txEl>
                                          </p:spTgt>
                                        </p:tgtEl>
                                      </p:cBhvr>
                                    </p:animEffect>
                                  </p:childTnLst>
                                </p:cTn>
                              </p:par>
                            </p:childTnLst>
                          </p:cTn>
                        </p:par>
                        <p:par>
                          <p:cTn id="36" fill="hold" nodeType="afterGroup">
                            <p:stCondLst>
                              <p:cond delay="500"/>
                            </p:stCondLst>
                            <p:childTnLst>
                              <p:par>
                                <p:cTn id="37" presetID="22" presetClass="entr" presetSubtype="2" fill="hold" grpId="0" nodeType="afterEffect">
                                  <p:stCondLst>
                                    <p:cond delay="0"/>
                                  </p:stCondLst>
                                  <p:childTnLst>
                                    <p:set>
                                      <p:cBhvr>
                                        <p:cTn id="38" dur="1" fill="hold">
                                          <p:stCondLst>
                                            <p:cond delay="0"/>
                                          </p:stCondLst>
                                        </p:cTn>
                                        <p:tgtEl>
                                          <p:spTgt spid="365599"/>
                                        </p:tgtEl>
                                        <p:attrNameLst>
                                          <p:attrName>style.visibility</p:attrName>
                                        </p:attrNameLst>
                                      </p:cBhvr>
                                      <p:to>
                                        <p:strVal val="visible"/>
                                      </p:to>
                                    </p:set>
                                    <p:animEffect transition="in" filter="wipe(right)">
                                      <p:cBhvr>
                                        <p:cTn id="39" dur="500"/>
                                        <p:tgtEl>
                                          <p:spTgt spid="365599"/>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365600"/>
                                        </p:tgtEl>
                                        <p:attrNameLst>
                                          <p:attrName>style.visibility</p:attrName>
                                        </p:attrNameLst>
                                      </p:cBhvr>
                                      <p:to>
                                        <p:strVal val="visible"/>
                                      </p:to>
                                    </p:set>
                                    <p:animEffect transition="in" filter="wipe(right)">
                                      <p:cBhvr>
                                        <p:cTn id="42" dur="500"/>
                                        <p:tgtEl>
                                          <p:spTgt spid="365600"/>
                                        </p:tgtEl>
                                      </p:cBhvr>
                                    </p:animEffect>
                                  </p:childTnLst>
                                </p:cTn>
                              </p:par>
                            </p:childTnLst>
                          </p:cTn>
                        </p:par>
                        <p:par>
                          <p:cTn id="43" fill="hold" nodeType="afterGroup">
                            <p:stCondLst>
                              <p:cond delay="1000"/>
                            </p:stCondLst>
                            <p:childTnLst>
                              <p:par>
                                <p:cTn id="44" presetID="18" presetClass="entr" presetSubtype="12" fill="hold" nodeType="after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strips(downLeft)">
                                      <p:cBhvr>
                                        <p:cTn id="4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5571" grpId="0" build="p" bldLvl="5"/>
      <p:bldP spid="365596" grpId="0" animBg="1"/>
      <p:bldP spid="365599" grpId="0" animBg="1"/>
      <p:bldP spid="365600"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3"/>
          <p:cNvSpPr>
            <a:spLocks noGrp="1" noChangeArrowheads="1"/>
          </p:cNvSpPr>
          <p:nvPr>
            <p:ph type="title" idx="4294967295"/>
          </p:nvPr>
        </p:nvSpPr>
        <p:spPr>
          <a:xfrm>
            <a:off x="0" y="265113"/>
            <a:ext cx="9144000" cy="649287"/>
          </a:xfrm>
        </p:spPr>
        <p:txBody>
          <a:bodyPr/>
          <a:lstStyle/>
          <a:p>
            <a:pPr algn="ctr" eaLnBrk="1" hangingPunct="1"/>
            <a:r>
              <a:rPr lang="en-US" smtClean="0">
                <a:latin typeface="Tahoma" charset="0"/>
                <a:ea typeface="Tahoma" charset="0"/>
                <a:cs typeface="Tahoma" charset="0"/>
              </a:rPr>
              <a:t>The Long-Run Equilibrium</a:t>
            </a:r>
          </a:p>
        </p:txBody>
      </p:sp>
      <p:sp>
        <p:nvSpPr>
          <p:cNvPr id="456708" name="Rectangle 4"/>
          <p:cNvSpPr>
            <a:spLocks noGrp="1" noChangeArrowheads="1"/>
          </p:cNvSpPr>
          <p:nvPr>
            <p:ph type="body" idx="4294967295"/>
          </p:nvPr>
        </p:nvSpPr>
        <p:spPr>
          <a:xfrm>
            <a:off x="401638" y="1595438"/>
            <a:ext cx="3168650" cy="3221037"/>
          </a:xfrm>
        </p:spPr>
        <p:txBody>
          <a:bodyPr/>
          <a:lstStyle/>
          <a:p>
            <a:pPr marL="0" indent="0" eaLnBrk="1" hangingPunct="1">
              <a:lnSpc>
                <a:spcPct val="110000"/>
              </a:lnSpc>
              <a:spcBef>
                <a:spcPct val="30000"/>
              </a:spcBef>
              <a:buFont typeface="Wingdings" charset="2"/>
              <a:buNone/>
              <a:tabLst>
                <a:tab pos="341313" algn="l"/>
              </a:tabLst>
            </a:pPr>
            <a:r>
              <a:rPr lang="en-US" sz="2600" smtClean="0">
                <a:latin typeface="Arial" charset="0"/>
              </a:rPr>
              <a:t>In the long-run equilibrium, </a:t>
            </a:r>
          </a:p>
          <a:p>
            <a:pPr marL="0" indent="0" eaLnBrk="1" hangingPunct="1">
              <a:lnSpc>
                <a:spcPct val="110000"/>
              </a:lnSpc>
              <a:spcBef>
                <a:spcPct val="30000"/>
              </a:spcBef>
              <a:buFont typeface="Wingdings" charset="2"/>
              <a:buNone/>
              <a:tabLst>
                <a:tab pos="341313" algn="l"/>
              </a:tabLst>
            </a:pPr>
            <a:r>
              <a:rPr lang="en-US" sz="2600" smtClean="0">
                <a:latin typeface="Arial" charset="0"/>
              </a:rPr>
              <a:t>	</a:t>
            </a:r>
            <a:r>
              <a:rPr lang="en-US" sz="2600" b="1" i="1" smtClean="0">
                <a:latin typeface="Arial" charset="0"/>
              </a:rPr>
              <a:t>P</a:t>
            </a:r>
            <a:r>
              <a:rPr lang="en-US" sz="2600" b="1" baseline="-25000" smtClean="0">
                <a:latin typeface="Arial" charset="0"/>
              </a:rPr>
              <a:t>E</a:t>
            </a:r>
            <a:r>
              <a:rPr lang="en-US" sz="2600" smtClean="0">
                <a:latin typeface="Arial" charset="0"/>
              </a:rPr>
              <a:t> = </a:t>
            </a:r>
            <a:r>
              <a:rPr lang="en-US" sz="2600" b="1" i="1" smtClean="0">
                <a:latin typeface="Arial" charset="0"/>
              </a:rPr>
              <a:t>P</a:t>
            </a:r>
            <a:r>
              <a:rPr lang="en-US" sz="2600" smtClean="0">
                <a:latin typeface="Arial" charset="0"/>
              </a:rPr>
              <a:t>, </a:t>
            </a:r>
          </a:p>
          <a:p>
            <a:pPr marL="0" indent="0" eaLnBrk="1" hangingPunct="1">
              <a:lnSpc>
                <a:spcPct val="110000"/>
              </a:lnSpc>
              <a:spcBef>
                <a:spcPct val="30000"/>
              </a:spcBef>
              <a:buFont typeface="Wingdings" charset="2"/>
              <a:buNone/>
              <a:tabLst>
                <a:tab pos="341313" algn="l"/>
              </a:tabLst>
            </a:pPr>
            <a:r>
              <a:rPr lang="en-US" sz="2600" smtClean="0">
                <a:latin typeface="Arial" charset="0"/>
              </a:rPr>
              <a:t>	</a:t>
            </a:r>
            <a:r>
              <a:rPr lang="en-US" sz="2600" b="1" i="1" smtClean="0">
                <a:latin typeface="Arial" charset="0"/>
              </a:rPr>
              <a:t>Y</a:t>
            </a:r>
            <a:r>
              <a:rPr lang="en-US" sz="2600" smtClean="0">
                <a:latin typeface="Arial" charset="0"/>
              </a:rPr>
              <a:t> = </a:t>
            </a:r>
            <a:r>
              <a:rPr lang="en-US" sz="2600" b="1" i="1" smtClean="0">
                <a:latin typeface="Arial" charset="0"/>
              </a:rPr>
              <a:t>Y</a:t>
            </a:r>
            <a:r>
              <a:rPr lang="en-US" sz="2600" b="1" baseline="-25000" smtClean="0">
                <a:latin typeface="Arial" charset="0"/>
              </a:rPr>
              <a:t>N </a:t>
            </a:r>
            <a:r>
              <a:rPr lang="en-US" sz="2600" smtClean="0">
                <a:latin typeface="Arial" charset="0"/>
              </a:rPr>
              <a:t>, </a:t>
            </a:r>
          </a:p>
          <a:p>
            <a:pPr marL="0" indent="0" eaLnBrk="1" hangingPunct="1">
              <a:lnSpc>
                <a:spcPct val="110000"/>
              </a:lnSpc>
              <a:spcBef>
                <a:spcPct val="30000"/>
              </a:spcBef>
              <a:buFont typeface="Wingdings" charset="2"/>
              <a:buNone/>
              <a:tabLst>
                <a:tab pos="341313" algn="l"/>
              </a:tabLst>
            </a:pPr>
            <a:r>
              <a:rPr lang="en-US" sz="2600" smtClean="0">
                <a:latin typeface="Arial" charset="0"/>
              </a:rPr>
              <a:t>and unemployment is at its natural rate.</a:t>
            </a:r>
          </a:p>
        </p:txBody>
      </p:sp>
      <p:grpSp>
        <p:nvGrpSpPr>
          <p:cNvPr id="91139" name="Group 5"/>
          <p:cNvGrpSpPr>
            <a:grpSpLocks/>
          </p:cNvGrpSpPr>
          <p:nvPr/>
        </p:nvGrpSpPr>
        <p:grpSpPr bwMode="auto">
          <a:xfrm>
            <a:off x="4094163" y="1579563"/>
            <a:ext cx="4422775" cy="4106862"/>
            <a:chOff x="2579" y="785"/>
            <a:chExt cx="2786" cy="2420"/>
          </a:xfrm>
        </p:grpSpPr>
        <p:grpSp>
          <p:nvGrpSpPr>
            <p:cNvPr id="91151" name="Group 6"/>
            <p:cNvGrpSpPr>
              <a:grpSpLocks/>
            </p:cNvGrpSpPr>
            <p:nvPr/>
          </p:nvGrpSpPr>
          <p:grpSpPr bwMode="auto">
            <a:xfrm>
              <a:off x="2697" y="1037"/>
              <a:ext cx="2409" cy="2049"/>
              <a:chOff x="1098" y="1361"/>
              <a:chExt cx="2116" cy="2027"/>
            </a:xfrm>
          </p:grpSpPr>
          <p:sp>
            <p:nvSpPr>
              <p:cNvPr id="91154" name="Line 7"/>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91155" name="Line 8"/>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91152" name="Text Box 9"/>
            <p:cNvSpPr txBox="1">
              <a:spLocks noChangeArrowheads="1"/>
            </p:cNvSpPr>
            <p:nvPr/>
          </p:nvSpPr>
          <p:spPr bwMode="auto">
            <a:xfrm>
              <a:off x="2579" y="785"/>
              <a:ext cx="267"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P</a:t>
              </a:r>
            </a:p>
          </p:txBody>
        </p:sp>
        <p:sp>
          <p:nvSpPr>
            <p:cNvPr id="91153" name="Text Box 10"/>
            <p:cNvSpPr txBox="1">
              <a:spLocks noChangeArrowheads="1"/>
            </p:cNvSpPr>
            <p:nvPr/>
          </p:nvSpPr>
          <p:spPr bwMode="auto">
            <a:xfrm>
              <a:off x="5075" y="2936"/>
              <a:ext cx="29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Y</a:t>
              </a:r>
            </a:p>
          </p:txBody>
        </p:sp>
      </p:grpSp>
      <p:sp>
        <p:nvSpPr>
          <p:cNvPr id="91140" name="Line 11"/>
          <p:cNvSpPr>
            <a:spLocks noChangeShapeType="1"/>
          </p:cNvSpPr>
          <p:nvPr/>
        </p:nvSpPr>
        <p:spPr bwMode="auto">
          <a:xfrm>
            <a:off x="5032375" y="2535238"/>
            <a:ext cx="2317750" cy="2284412"/>
          </a:xfrm>
          <a:prstGeom prst="line">
            <a:avLst/>
          </a:prstGeom>
          <a:noFill/>
          <a:ln w="38100">
            <a:solidFill>
              <a:srgbClr val="003399"/>
            </a:solidFill>
            <a:round/>
            <a:headEnd/>
            <a:tailEnd/>
          </a:ln>
        </p:spPr>
        <p:txBody>
          <a:bodyPr>
            <a:prstTxWarp prst="textNoShape">
              <a:avLst/>
            </a:prstTxWarp>
          </a:bodyPr>
          <a:lstStyle/>
          <a:p>
            <a:endParaRPr lang="en-US"/>
          </a:p>
        </p:txBody>
      </p:sp>
      <p:sp>
        <p:nvSpPr>
          <p:cNvPr id="91141" name="Text Box 12"/>
          <p:cNvSpPr txBox="1">
            <a:spLocks noChangeArrowheads="1"/>
          </p:cNvSpPr>
          <p:nvPr/>
        </p:nvSpPr>
        <p:spPr bwMode="auto">
          <a:xfrm>
            <a:off x="7272338" y="4700588"/>
            <a:ext cx="709612" cy="457200"/>
          </a:xfrm>
          <a:prstGeom prst="rect">
            <a:avLst/>
          </a:prstGeom>
          <a:noFill/>
          <a:ln w="9525">
            <a:noFill/>
            <a:miter lim="800000"/>
            <a:headEnd/>
            <a:tailEnd/>
          </a:ln>
        </p:spPr>
        <p:txBody>
          <a:bodyPr>
            <a:prstTxWarp prst="textNoShape">
              <a:avLst/>
            </a:prstTxWarp>
            <a:spAutoFit/>
          </a:bodyPr>
          <a:lstStyle/>
          <a:p>
            <a:pPr>
              <a:spcBef>
                <a:spcPct val="50000"/>
              </a:spcBef>
            </a:pPr>
            <a:r>
              <a:rPr lang="en-US" i="1">
                <a:ea typeface="Arial" charset="0"/>
                <a:cs typeface="Arial" charset="0"/>
              </a:rPr>
              <a:t>AD</a:t>
            </a:r>
            <a:endParaRPr lang="en-US" i="1" baseline="-25000">
              <a:ea typeface="Arial" charset="0"/>
              <a:cs typeface="Arial" charset="0"/>
            </a:endParaRPr>
          </a:p>
        </p:txBody>
      </p:sp>
      <p:sp>
        <p:nvSpPr>
          <p:cNvPr id="91142" name="Line 13"/>
          <p:cNvSpPr>
            <a:spLocks noChangeShapeType="1"/>
          </p:cNvSpPr>
          <p:nvPr/>
        </p:nvSpPr>
        <p:spPr bwMode="auto">
          <a:xfrm flipV="1">
            <a:off x="4868863" y="2730500"/>
            <a:ext cx="2376487" cy="2197100"/>
          </a:xfrm>
          <a:prstGeom prst="line">
            <a:avLst/>
          </a:prstGeom>
          <a:noFill/>
          <a:ln w="38100">
            <a:solidFill>
              <a:srgbClr val="003399"/>
            </a:solidFill>
            <a:round/>
            <a:headEnd/>
            <a:tailEnd/>
          </a:ln>
        </p:spPr>
        <p:txBody>
          <a:bodyPr>
            <a:prstTxWarp prst="textNoShape">
              <a:avLst/>
            </a:prstTxWarp>
          </a:bodyPr>
          <a:lstStyle/>
          <a:p>
            <a:endParaRPr lang="en-US"/>
          </a:p>
        </p:txBody>
      </p:sp>
      <p:sp>
        <p:nvSpPr>
          <p:cNvPr id="91143" name="Text Box 14"/>
          <p:cNvSpPr txBox="1">
            <a:spLocks noChangeArrowheads="1"/>
          </p:cNvSpPr>
          <p:nvPr/>
        </p:nvSpPr>
        <p:spPr bwMode="auto">
          <a:xfrm>
            <a:off x="7148513" y="2359025"/>
            <a:ext cx="1100137" cy="457200"/>
          </a:xfrm>
          <a:prstGeom prst="rect">
            <a:avLst/>
          </a:prstGeom>
          <a:noFill/>
          <a:ln w="9525">
            <a:noFill/>
            <a:miter lim="800000"/>
            <a:headEnd/>
            <a:tailEnd/>
          </a:ln>
        </p:spPr>
        <p:txBody>
          <a:bodyPr>
            <a:prstTxWarp prst="textNoShape">
              <a:avLst/>
            </a:prstTxWarp>
            <a:spAutoFit/>
          </a:bodyPr>
          <a:lstStyle/>
          <a:p>
            <a:pPr>
              <a:spcBef>
                <a:spcPct val="50000"/>
              </a:spcBef>
            </a:pPr>
            <a:r>
              <a:rPr lang="en-US" i="1">
                <a:ea typeface="Arial" charset="0"/>
                <a:cs typeface="Arial" charset="0"/>
              </a:rPr>
              <a:t>SRAS</a:t>
            </a:r>
            <a:endParaRPr lang="en-US" i="1" baseline="-25000">
              <a:ea typeface="Arial" charset="0"/>
              <a:cs typeface="Arial" charset="0"/>
            </a:endParaRPr>
          </a:p>
        </p:txBody>
      </p:sp>
      <p:sp>
        <p:nvSpPr>
          <p:cNvPr id="91144" name="Line 15"/>
          <p:cNvSpPr>
            <a:spLocks noChangeShapeType="1"/>
          </p:cNvSpPr>
          <p:nvPr/>
        </p:nvSpPr>
        <p:spPr bwMode="auto">
          <a:xfrm>
            <a:off x="4292600" y="3686175"/>
            <a:ext cx="190817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91145" name="Text Box 16"/>
          <p:cNvSpPr txBox="1">
            <a:spLocks noChangeArrowheads="1"/>
          </p:cNvSpPr>
          <p:nvPr/>
        </p:nvSpPr>
        <p:spPr bwMode="auto">
          <a:xfrm>
            <a:off x="3784600" y="3492500"/>
            <a:ext cx="488950" cy="38100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500" b="1" i="1">
                <a:ea typeface="Arial" charset="0"/>
                <a:cs typeface="Arial" charset="0"/>
              </a:rPr>
              <a:t>P</a:t>
            </a:r>
            <a:r>
              <a:rPr lang="en-US" sz="2500" b="1" baseline="-25000">
                <a:ea typeface="Arial" charset="0"/>
                <a:cs typeface="Arial" charset="0"/>
              </a:rPr>
              <a:t>E</a:t>
            </a:r>
          </a:p>
        </p:txBody>
      </p:sp>
      <p:sp>
        <p:nvSpPr>
          <p:cNvPr id="91146" name="Line 17"/>
          <p:cNvSpPr>
            <a:spLocks noChangeShapeType="1"/>
          </p:cNvSpPr>
          <p:nvPr/>
        </p:nvSpPr>
        <p:spPr bwMode="auto">
          <a:xfrm rot="16200000" flipH="1">
            <a:off x="4483101" y="3757612"/>
            <a:ext cx="3440112" cy="4763"/>
          </a:xfrm>
          <a:prstGeom prst="line">
            <a:avLst/>
          </a:prstGeom>
          <a:noFill/>
          <a:ln w="38100">
            <a:solidFill>
              <a:srgbClr val="DE8400"/>
            </a:solidFill>
            <a:round/>
            <a:headEnd/>
            <a:tailEnd/>
          </a:ln>
        </p:spPr>
        <p:txBody>
          <a:bodyPr>
            <a:prstTxWarp prst="textNoShape">
              <a:avLst/>
            </a:prstTxWarp>
          </a:bodyPr>
          <a:lstStyle/>
          <a:p>
            <a:endParaRPr lang="en-US"/>
          </a:p>
        </p:txBody>
      </p:sp>
      <p:sp>
        <p:nvSpPr>
          <p:cNvPr id="91147" name="Text Box 19"/>
          <p:cNvSpPr txBox="1">
            <a:spLocks noChangeArrowheads="1"/>
          </p:cNvSpPr>
          <p:nvPr/>
        </p:nvSpPr>
        <p:spPr bwMode="auto">
          <a:xfrm>
            <a:off x="5691188" y="1635125"/>
            <a:ext cx="1055687" cy="457200"/>
          </a:xfrm>
          <a:prstGeom prst="rect">
            <a:avLst/>
          </a:prstGeom>
          <a:noFill/>
          <a:ln w="9525">
            <a:noFill/>
            <a:miter lim="800000"/>
            <a:headEnd/>
            <a:tailEnd/>
          </a:ln>
        </p:spPr>
        <p:txBody>
          <a:bodyPr>
            <a:prstTxWarp prst="textNoShape">
              <a:avLst/>
            </a:prstTxWarp>
            <a:spAutoFit/>
          </a:bodyPr>
          <a:lstStyle/>
          <a:p>
            <a:pPr>
              <a:spcBef>
                <a:spcPct val="50000"/>
              </a:spcBef>
            </a:pPr>
            <a:r>
              <a:rPr lang="en-US" i="1">
                <a:ea typeface="Arial" charset="0"/>
                <a:cs typeface="Arial" charset="0"/>
              </a:rPr>
              <a:t>LRAS</a:t>
            </a:r>
            <a:endParaRPr lang="en-US" i="1" baseline="-25000">
              <a:ea typeface="Arial" charset="0"/>
              <a:cs typeface="Arial" charset="0"/>
            </a:endParaRPr>
          </a:p>
        </p:txBody>
      </p:sp>
      <p:sp>
        <p:nvSpPr>
          <p:cNvPr id="91148" name="Oval 28"/>
          <p:cNvSpPr>
            <a:spLocks noChangeArrowheads="1"/>
          </p:cNvSpPr>
          <p:nvPr/>
        </p:nvSpPr>
        <p:spPr bwMode="auto">
          <a:xfrm>
            <a:off x="6137275" y="3613150"/>
            <a:ext cx="139700" cy="138113"/>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91149" name="Rectangle 52"/>
          <p:cNvSpPr>
            <a:spLocks noChangeArrowheads="1"/>
          </p:cNvSpPr>
          <p:nvPr/>
        </p:nvSpPr>
        <p:spPr bwMode="auto">
          <a:xfrm>
            <a:off x="5967413" y="5470525"/>
            <a:ext cx="552450" cy="473075"/>
          </a:xfrm>
          <a:prstGeom prst="rect">
            <a:avLst/>
          </a:prstGeom>
          <a:noFill/>
          <a:ln w="9525">
            <a:noFill/>
            <a:miter lim="800000"/>
            <a:headEnd/>
            <a:tailEnd/>
          </a:ln>
        </p:spPr>
        <p:txBody>
          <a:bodyPr wrap="none">
            <a:prstTxWarp prst="textNoShape">
              <a:avLst/>
            </a:prstTxWarp>
            <a:spAutoFit/>
          </a:bodyPr>
          <a:lstStyle/>
          <a:p>
            <a:pPr>
              <a:spcBef>
                <a:spcPct val="50000"/>
              </a:spcBef>
            </a:pPr>
            <a:r>
              <a:rPr lang="en-US" sz="2500" b="1" i="1">
                <a:ea typeface="Arial" charset="0"/>
                <a:cs typeface="Arial" charset="0"/>
              </a:rPr>
              <a:t>Y</a:t>
            </a:r>
            <a:r>
              <a:rPr lang="en-US" sz="2500" b="1" baseline="-25000">
                <a:ea typeface="Arial" charset="0"/>
                <a:cs typeface="Arial" charset="0"/>
              </a:rPr>
              <a:t>N</a:t>
            </a:r>
          </a:p>
        </p:txBody>
      </p:sp>
      <p:sp>
        <p:nvSpPr>
          <p:cNvPr id="9115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6708">
                                            <p:txEl>
                                              <p:pRg st="0" end="0"/>
                                            </p:txEl>
                                          </p:spTgt>
                                        </p:tgtEl>
                                        <p:attrNameLst>
                                          <p:attrName>style.visibility</p:attrName>
                                        </p:attrNameLst>
                                      </p:cBhvr>
                                      <p:to>
                                        <p:strVal val="visible"/>
                                      </p:to>
                                    </p:set>
                                    <p:animEffect transition="in" filter="wipe(left)">
                                      <p:cBhvr>
                                        <p:cTn id="7" dur="500"/>
                                        <p:tgtEl>
                                          <p:spTgt spid="45670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6708">
                                            <p:txEl>
                                              <p:pRg st="1" end="1"/>
                                            </p:txEl>
                                          </p:spTgt>
                                        </p:tgtEl>
                                        <p:attrNameLst>
                                          <p:attrName>style.visibility</p:attrName>
                                        </p:attrNameLst>
                                      </p:cBhvr>
                                      <p:to>
                                        <p:strVal val="visible"/>
                                      </p:to>
                                    </p:set>
                                    <p:animEffect transition="in" filter="wipe(left)">
                                      <p:cBhvr>
                                        <p:cTn id="12" dur="500"/>
                                        <p:tgtEl>
                                          <p:spTgt spid="45670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56708">
                                            <p:txEl>
                                              <p:pRg st="2" end="2"/>
                                            </p:txEl>
                                          </p:spTgt>
                                        </p:tgtEl>
                                        <p:attrNameLst>
                                          <p:attrName>style.visibility</p:attrName>
                                        </p:attrNameLst>
                                      </p:cBhvr>
                                      <p:to>
                                        <p:strVal val="visible"/>
                                      </p:to>
                                    </p:set>
                                    <p:animEffect transition="in" filter="wipe(left)">
                                      <p:cBhvr>
                                        <p:cTn id="17" dur="500"/>
                                        <p:tgtEl>
                                          <p:spTgt spid="45670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56708">
                                            <p:txEl>
                                              <p:pRg st="3" end="3"/>
                                            </p:txEl>
                                          </p:spTgt>
                                        </p:tgtEl>
                                        <p:attrNameLst>
                                          <p:attrName>style.visibility</p:attrName>
                                        </p:attrNameLst>
                                      </p:cBhvr>
                                      <p:to>
                                        <p:strVal val="visible"/>
                                      </p:to>
                                    </p:set>
                                    <p:animEffect transition="in" filter="wipe(left)">
                                      <p:cBhvr>
                                        <p:cTn id="22" dur="500"/>
                                        <p:tgtEl>
                                          <p:spTgt spid="45670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6708" grpId="0" build="p" bldLvl="5"/>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Economic Fluctuations</a:t>
            </a:r>
          </a:p>
        </p:txBody>
      </p:sp>
      <p:sp>
        <p:nvSpPr>
          <p:cNvPr id="51205"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z="2700" smtClean="0">
                <a:latin typeface="Arial" charset="0"/>
                <a:cs typeface="ＭＳ Ｐゴシック" charset="-128"/>
              </a:rPr>
              <a:t>Caused by events that shift the </a:t>
            </a:r>
            <a:r>
              <a:rPr lang="en-US" sz="2700" i="1" smtClean="0">
                <a:latin typeface="Arial" charset="0"/>
                <a:cs typeface="ＭＳ Ｐゴシック" charset="-128"/>
              </a:rPr>
              <a:t>AD</a:t>
            </a:r>
            <a:r>
              <a:rPr lang="en-US" sz="2700" smtClean="0">
                <a:latin typeface="Arial" charset="0"/>
                <a:cs typeface="ＭＳ Ｐゴシック" charset="-128"/>
              </a:rPr>
              <a:t> and/or </a:t>
            </a:r>
            <a:br>
              <a:rPr lang="en-US" sz="2700" smtClean="0">
                <a:latin typeface="Arial" charset="0"/>
                <a:cs typeface="ＭＳ Ｐゴシック" charset="-128"/>
              </a:rPr>
            </a:br>
            <a:r>
              <a:rPr lang="en-US" sz="2700" i="1" smtClean="0">
                <a:latin typeface="Arial" charset="0"/>
                <a:cs typeface="ＭＳ Ｐゴシック" charset="-128"/>
              </a:rPr>
              <a:t>AS</a:t>
            </a:r>
            <a:r>
              <a:rPr lang="en-US" sz="2700" smtClean="0">
                <a:latin typeface="Arial" charset="0"/>
                <a:cs typeface="ＭＳ Ｐゴシック" charset="-128"/>
              </a:rPr>
              <a:t> curves.</a:t>
            </a:r>
          </a:p>
          <a:p>
            <a:pPr eaLnBrk="1" hangingPunct="1">
              <a:spcBef>
                <a:spcPct val="40000"/>
              </a:spcBef>
              <a:buFont typeface="Wingdings" charset="2"/>
              <a:buChar char="§"/>
            </a:pPr>
            <a:r>
              <a:rPr lang="en-US" sz="2700" smtClean="0">
                <a:latin typeface="Arial" charset="0"/>
                <a:cs typeface="ＭＳ Ｐゴシック" charset="-128"/>
              </a:rPr>
              <a:t>Four steps to analyzing economic fluctuations:</a:t>
            </a:r>
          </a:p>
          <a:p>
            <a:pPr marL="914400" lvl="1" indent="-457200" eaLnBrk="1" hangingPunct="1">
              <a:spcBef>
                <a:spcPct val="35000"/>
              </a:spcBef>
              <a:buFont typeface="Wingdings" charset="2"/>
              <a:buNone/>
            </a:pPr>
            <a:r>
              <a:rPr lang="en-US" sz="2600" b="1" smtClean="0">
                <a:solidFill>
                  <a:srgbClr val="C00000"/>
                </a:solidFill>
                <a:latin typeface="Arial" charset="0"/>
                <a:cs typeface="ＭＳ Ｐゴシック" charset="-128"/>
              </a:rPr>
              <a:t>1.</a:t>
            </a:r>
            <a:r>
              <a:rPr lang="en-US" sz="2600" smtClean="0">
                <a:solidFill>
                  <a:srgbClr val="339966"/>
                </a:solidFill>
                <a:latin typeface="Arial" charset="0"/>
                <a:cs typeface="ＭＳ Ｐゴシック" charset="-128"/>
              </a:rPr>
              <a:t>	</a:t>
            </a:r>
            <a:r>
              <a:rPr lang="en-US" smtClean="0">
                <a:latin typeface="Arial" charset="0"/>
                <a:cs typeface="ＭＳ Ｐゴシック" charset="-128"/>
              </a:rPr>
              <a:t>Determine whether the event shifts </a:t>
            </a:r>
            <a:r>
              <a:rPr lang="en-US" i="1" smtClean="0">
                <a:latin typeface="Arial" charset="0"/>
                <a:cs typeface="ＭＳ Ｐゴシック" charset="-128"/>
              </a:rPr>
              <a:t>AD</a:t>
            </a:r>
            <a:r>
              <a:rPr lang="en-US" smtClean="0">
                <a:latin typeface="Arial" charset="0"/>
                <a:cs typeface="ＭＳ Ｐゴシック" charset="-128"/>
              </a:rPr>
              <a:t> or </a:t>
            </a:r>
            <a:r>
              <a:rPr lang="en-US" i="1" smtClean="0">
                <a:latin typeface="Arial" charset="0"/>
                <a:cs typeface="ＭＳ Ｐゴシック" charset="-128"/>
              </a:rPr>
              <a:t>AS</a:t>
            </a:r>
            <a:r>
              <a:rPr lang="en-US" smtClean="0">
                <a:latin typeface="Arial" charset="0"/>
                <a:cs typeface="ＭＳ Ｐゴシック" charset="-128"/>
              </a:rPr>
              <a:t>.</a:t>
            </a:r>
          </a:p>
          <a:p>
            <a:pPr marL="914400" lvl="1" indent="-457200" eaLnBrk="1" hangingPunct="1">
              <a:spcBef>
                <a:spcPct val="35000"/>
              </a:spcBef>
              <a:buFont typeface="Wingdings" charset="2"/>
              <a:buNone/>
            </a:pPr>
            <a:r>
              <a:rPr lang="en-US" sz="2600" b="1" smtClean="0">
                <a:solidFill>
                  <a:srgbClr val="C00000"/>
                </a:solidFill>
                <a:latin typeface="Arial" charset="0"/>
                <a:cs typeface="ＭＳ Ｐゴシック" charset="-128"/>
              </a:rPr>
              <a:t>2. </a:t>
            </a:r>
            <a:r>
              <a:rPr lang="en-US" sz="2600" smtClean="0">
                <a:solidFill>
                  <a:srgbClr val="339966"/>
                </a:solidFill>
                <a:latin typeface="Arial" charset="0"/>
                <a:cs typeface="ＭＳ Ｐゴシック" charset="-128"/>
              </a:rPr>
              <a:t>	</a:t>
            </a:r>
            <a:r>
              <a:rPr lang="en-US" smtClean="0">
                <a:latin typeface="Arial" charset="0"/>
                <a:cs typeface="ＭＳ Ｐゴシック" charset="-128"/>
              </a:rPr>
              <a:t>Determine whether curve shifts left or right.</a:t>
            </a:r>
          </a:p>
          <a:p>
            <a:pPr marL="914400" lvl="1" indent="-457200" eaLnBrk="1" hangingPunct="1">
              <a:spcBef>
                <a:spcPct val="35000"/>
              </a:spcBef>
              <a:buFont typeface="Wingdings" charset="2"/>
              <a:buNone/>
            </a:pPr>
            <a:r>
              <a:rPr lang="en-US" sz="2600" b="1" smtClean="0">
                <a:solidFill>
                  <a:srgbClr val="C00000"/>
                </a:solidFill>
                <a:latin typeface="Arial" charset="0"/>
                <a:cs typeface="ＭＳ Ｐゴシック" charset="-128"/>
              </a:rPr>
              <a:t>3. </a:t>
            </a:r>
            <a:r>
              <a:rPr lang="en-US" sz="2600" smtClean="0">
                <a:solidFill>
                  <a:srgbClr val="339966"/>
                </a:solidFill>
                <a:latin typeface="Arial" charset="0"/>
                <a:cs typeface="ＭＳ Ｐゴシック" charset="-128"/>
              </a:rPr>
              <a:t>	</a:t>
            </a:r>
            <a:r>
              <a:rPr lang="en-US" smtClean="0">
                <a:latin typeface="Arial" charset="0"/>
                <a:cs typeface="ＭＳ Ｐゴシック" charset="-128"/>
              </a:rPr>
              <a:t>Use </a:t>
            </a:r>
            <a:r>
              <a:rPr lang="en-US" i="1" smtClean="0">
                <a:latin typeface="Arial" charset="0"/>
                <a:cs typeface="ＭＳ Ｐゴシック" charset="-128"/>
              </a:rPr>
              <a:t>AD</a:t>
            </a:r>
            <a:r>
              <a:rPr lang="en-US" smtClean="0">
                <a:latin typeface="Arial" charset="0"/>
                <a:cs typeface="ＭＳ Ｐゴシック" charset="-128"/>
              </a:rPr>
              <a:t>–</a:t>
            </a:r>
            <a:r>
              <a:rPr lang="en-US" i="1" smtClean="0">
                <a:latin typeface="Arial" charset="0"/>
                <a:cs typeface="ＭＳ Ｐゴシック" charset="-128"/>
              </a:rPr>
              <a:t>AS</a:t>
            </a:r>
            <a:r>
              <a:rPr lang="en-US" smtClean="0">
                <a:latin typeface="Arial" charset="0"/>
                <a:cs typeface="ＭＳ Ｐゴシック" charset="-128"/>
              </a:rPr>
              <a:t> diagram to see how the shift changes </a:t>
            </a:r>
            <a:r>
              <a:rPr lang="en-US" b="1" i="1" smtClean="0">
                <a:latin typeface="Arial" charset="0"/>
                <a:cs typeface="ＭＳ Ｐゴシック" charset="-128"/>
              </a:rPr>
              <a:t>Y</a:t>
            </a:r>
            <a:r>
              <a:rPr lang="en-US" smtClean="0">
                <a:latin typeface="Arial" charset="0"/>
                <a:cs typeface="ＭＳ Ｐゴシック" charset="-128"/>
              </a:rPr>
              <a:t> and </a:t>
            </a:r>
            <a:r>
              <a:rPr lang="en-US" b="1" i="1" smtClean="0">
                <a:latin typeface="Arial" charset="0"/>
                <a:cs typeface="ＭＳ Ｐゴシック" charset="-128"/>
              </a:rPr>
              <a:t>P</a:t>
            </a:r>
            <a:r>
              <a:rPr lang="en-US" smtClean="0">
                <a:latin typeface="Arial" charset="0"/>
                <a:cs typeface="ＭＳ Ｐゴシック" charset="-128"/>
              </a:rPr>
              <a:t>  in the short run. </a:t>
            </a:r>
          </a:p>
          <a:p>
            <a:pPr marL="914400" lvl="1" indent="-457200" eaLnBrk="1" hangingPunct="1">
              <a:spcBef>
                <a:spcPct val="35000"/>
              </a:spcBef>
              <a:buFont typeface="Wingdings" charset="2"/>
              <a:buNone/>
            </a:pPr>
            <a:r>
              <a:rPr lang="en-US" sz="2600" b="1" smtClean="0">
                <a:solidFill>
                  <a:srgbClr val="C00000"/>
                </a:solidFill>
                <a:latin typeface="Arial" charset="0"/>
                <a:cs typeface="ＭＳ Ｐゴシック" charset="-128"/>
              </a:rPr>
              <a:t>4. </a:t>
            </a:r>
            <a:r>
              <a:rPr lang="en-US" sz="2600" smtClean="0">
                <a:solidFill>
                  <a:srgbClr val="339966"/>
                </a:solidFill>
                <a:latin typeface="Arial" charset="0"/>
                <a:cs typeface="ＭＳ Ｐゴシック" charset="-128"/>
              </a:rPr>
              <a:t>	</a:t>
            </a:r>
            <a:r>
              <a:rPr lang="en-US" smtClean="0">
                <a:latin typeface="Arial" charset="0"/>
                <a:cs typeface="ＭＳ Ｐゴシック" charset="-128"/>
              </a:rPr>
              <a:t>Use </a:t>
            </a:r>
            <a:r>
              <a:rPr lang="en-US" i="1" smtClean="0">
                <a:latin typeface="Arial" charset="0"/>
                <a:cs typeface="ＭＳ Ｐゴシック" charset="-128"/>
              </a:rPr>
              <a:t>AD</a:t>
            </a:r>
            <a:r>
              <a:rPr lang="en-US" smtClean="0">
                <a:latin typeface="Arial" charset="0"/>
                <a:cs typeface="ＭＳ Ｐゴシック" charset="-128"/>
              </a:rPr>
              <a:t>–</a:t>
            </a:r>
            <a:r>
              <a:rPr lang="en-US" i="1" smtClean="0">
                <a:latin typeface="Arial" charset="0"/>
                <a:cs typeface="ＭＳ Ｐゴシック" charset="-128"/>
              </a:rPr>
              <a:t>AS</a:t>
            </a:r>
            <a:r>
              <a:rPr lang="en-US" smtClean="0">
                <a:latin typeface="Arial" charset="0"/>
                <a:cs typeface="ＭＳ Ｐゴシック" charset="-128"/>
              </a:rPr>
              <a:t> diagram to see how economy </a:t>
            </a:r>
            <a:br>
              <a:rPr lang="en-US" smtClean="0">
                <a:latin typeface="Arial" charset="0"/>
                <a:cs typeface="ＭＳ Ｐゴシック" charset="-128"/>
              </a:rPr>
            </a:br>
            <a:r>
              <a:rPr lang="en-US" smtClean="0">
                <a:latin typeface="Arial" charset="0"/>
                <a:cs typeface="ＭＳ Ｐゴシック" charset="-128"/>
              </a:rPr>
              <a:t>moves from new SR eq’m to new LR eq’m. </a:t>
            </a:r>
          </a:p>
        </p:txBody>
      </p:sp>
      <p:sp>
        <p:nvSpPr>
          <p:cNvPr id="9318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5">
                                            <p:txEl>
                                              <p:pRg st="0" end="0"/>
                                            </p:txEl>
                                          </p:spTgt>
                                        </p:tgtEl>
                                        <p:attrNameLst>
                                          <p:attrName>style.visibility</p:attrName>
                                        </p:attrNameLst>
                                      </p:cBhvr>
                                      <p:to>
                                        <p:strVal val="visible"/>
                                      </p:to>
                                    </p:set>
                                    <p:animEffect transition="in" filter="wipe(left)">
                                      <p:cBhvr>
                                        <p:cTn id="7" dur="500"/>
                                        <p:tgtEl>
                                          <p:spTgt spid="5120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5">
                                            <p:txEl>
                                              <p:pRg st="1" end="1"/>
                                            </p:txEl>
                                          </p:spTgt>
                                        </p:tgtEl>
                                        <p:attrNameLst>
                                          <p:attrName>style.visibility</p:attrName>
                                        </p:attrNameLst>
                                      </p:cBhvr>
                                      <p:to>
                                        <p:strVal val="visible"/>
                                      </p:to>
                                    </p:set>
                                    <p:animEffect transition="in" filter="wipe(left)">
                                      <p:cBhvr>
                                        <p:cTn id="12" dur="500"/>
                                        <p:tgtEl>
                                          <p:spTgt spid="5120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05">
                                            <p:txEl>
                                              <p:pRg st="2" end="2"/>
                                            </p:txEl>
                                          </p:spTgt>
                                        </p:tgtEl>
                                        <p:attrNameLst>
                                          <p:attrName>style.visibility</p:attrName>
                                        </p:attrNameLst>
                                      </p:cBhvr>
                                      <p:to>
                                        <p:strVal val="visible"/>
                                      </p:to>
                                    </p:set>
                                    <p:animEffect transition="in" filter="wipe(left)">
                                      <p:cBhvr>
                                        <p:cTn id="17" dur="500"/>
                                        <p:tgtEl>
                                          <p:spTgt spid="5120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05">
                                            <p:txEl>
                                              <p:pRg st="3" end="3"/>
                                            </p:txEl>
                                          </p:spTgt>
                                        </p:tgtEl>
                                        <p:attrNameLst>
                                          <p:attrName>style.visibility</p:attrName>
                                        </p:attrNameLst>
                                      </p:cBhvr>
                                      <p:to>
                                        <p:strVal val="visible"/>
                                      </p:to>
                                    </p:set>
                                    <p:animEffect transition="in" filter="wipe(left)">
                                      <p:cBhvr>
                                        <p:cTn id="22" dur="500"/>
                                        <p:tgtEl>
                                          <p:spTgt spid="5120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1205">
                                            <p:txEl>
                                              <p:pRg st="4" end="4"/>
                                            </p:txEl>
                                          </p:spTgt>
                                        </p:tgtEl>
                                        <p:attrNameLst>
                                          <p:attrName>style.visibility</p:attrName>
                                        </p:attrNameLst>
                                      </p:cBhvr>
                                      <p:to>
                                        <p:strVal val="visible"/>
                                      </p:to>
                                    </p:set>
                                    <p:animEffect transition="in" filter="wipe(left)">
                                      <p:cBhvr>
                                        <p:cTn id="27" dur="500"/>
                                        <p:tgtEl>
                                          <p:spTgt spid="5120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1205">
                                            <p:txEl>
                                              <p:pRg st="5" end="5"/>
                                            </p:txEl>
                                          </p:spTgt>
                                        </p:tgtEl>
                                        <p:attrNameLst>
                                          <p:attrName>style.visibility</p:attrName>
                                        </p:attrNameLst>
                                      </p:cBhvr>
                                      <p:to>
                                        <p:strVal val="visible"/>
                                      </p:to>
                                    </p:set>
                                    <p:animEffect transition="in" filter="wipe(left)">
                                      <p:cBhvr>
                                        <p:cTn id="32" dur="500"/>
                                        <p:tgtEl>
                                          <p:spTgt spid="5120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5" grpId="0" build="p" bldLvl="4"/>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5233" name="Group 52"/>
          <p:cNvGrpSpPr>
            <a:grpSpLocks/>
          </p:cNvGrpSpPr>
          <p:nvPr/>
        </p:nvGrpSpPr>
        <p:grpSpPr bwMode="auto">
          <a:xfrm>
            <a:off x="6048375" y="1479550"/>
            <a:ext cx="1177925" cy="4306888"/>
            <a:chOff x="3670" y="778"/>
            <a:chExt cx="742" cy="2713"/>
          </a:xfrm>
        </p:grpSpPr>
        <p:sp>
          <p:nvSpPr>
            <p:cNvPr id="95275" name="Line 17"/>
            <p:cNvSpPr>
              <a:spLocks noChangeShapeType="1"/>
            </p:cNvSpPr>
            <p:nvPr/>
          </p:nvSpPr>
          <p:spPr bwMode="auto">
            <a:xfrm rot="16200000" flipH="1">
              <a:off x="2956" y="2115"/>
              <a:ext cx="2167" cy="3"/>
            </a:xfrm>
            <a:prstGeom prst="line">
              <a:avLst/>
            </a:prstGeom>
            <a:noFill/>
            <a:ln w="38100">
              <a:solidFill>
                <a:srgbClr val="003399"/>
              </a:solidFill>
              <a:round/>
              <a:headEnd/>
              <a:tailEnd/>
            </a:ln>
          </p:spPr>
          <p:txBody>
            <a:bodyPr>
              <a:prstTxWarp prst="textNoShape">
                <a:avLst/>
              </a:prstTxWarp>
            </a:bodyPr>
            <a:lstStyle/>
            <a:p>
              <a:endParaRPr lang="en-US"/>
            </a:p>
          </p:txBody>
        </p:sp>
        <p:sp>
          <p:nvSpPr>
            <p:cNvPr id="95276" name="Text Box 19"/>
            <p:cNvSpPr txBox="1">
              <a:spLocks noChangeArrowheads="1"/>
            </p:cNvSpPr>
            <p:nvPr/>
          </p:nvSpPr>
          <p:spPr bwMode="auto">
            <a:xfrm>
              <a:off x="3670" y="778"/>
              <a:ext cx="742"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LRAS</a:t>
              </a:r>
              <a:endParaRPr lang="en-US" i="1" baseline="-25000">
                <a:ea typeface="Arial" charset="0"/>
                <a:cs typeface="Arial" charset="0"/>
              </a:endParaRPr>
            </a:p>
          </p:txBody>
        </p:sp>
        <p:sp>
          <p:nvSpPr>
            <p:cNvPr id="95277" name="Rectangle 51"/>
            <p:cNvSpPr>
              <a:spLocks noChangeArrowheads="1"/>
            </p:cNvSpPr>
            <p:nvPr/>
          </p:nvSpPr>
          <p:spPr bwMode="auto">
            <a:xfrm>
              <a:off x="3891" y="3203"/>
              <a:ext cx="337" cy="288"/>
            </a:xfrm>
            <a:prstGeom prst="rect">
              <a:avLst/>
            </a:prstGeom>
            <a:noFill/>
            <a:ln w="9525">
              <a:noFill/>
              <a:miter lim="800000"/>
              <a:headEnd/>
              <a:tailEnd/>
            </a:ln>
          </p:spPr>
          <p:txBody>
            <a:bodyPr wrap="none">
              <a:prstTxWarp prst="textNoShape">
                <a:avLst/>
              </a:prstTxWarp>
              <a:spAutoFit/>
            </a:bodyPr>
            <a:lstStyle/>
            <a:p>
              <a:pPr>
                <a:spcBef>
                  <a:spcPct val="50000"/>
                </a:spcBef>
              </a:pPr>
              <a:r>
                <a:rPr lang="en-US" b="1" i="1">
                  <a:ea typeface="Arial" charset="0"/>
                  <a:cs typeface="Arial" charset="0"/>
                </a:rPr>
                <a:t>Y</a:t>
              </a:r>
              <a:r>
                <a:rPr lang="en-US" b="1" baseline="-25000">
                  <a:ea typeface="Arial" charset="0"/>
                  <a:cs typeface="Arial" charset="0"/>
                </a:rPr>
                <a:t>N</a:t>
              </a:r>
            </a:p>
          </p:txBody>
        </p:sp>
      </p:grpSp>
      <p:sp>
        <p:nvSpPr>
          <p:cNvPr id="95234" name="Rectangle 3"/>
          <p:cNvSpPr>
            <a:spLocks noGrp="1" noChangeArrowheads="1"/>
          </p:cNvSpPr>
          <p:nvPr>
            <p:ph type="title" idx="4294967295"/>
          </p:nvPr>
        </p:nvSpPr>
        <p:spPr>
          <a:xfrm>
            <a:off x="0" y="163513"/>
            <a:ext cx="9144000" cy="649287"/>
          </a:xfrm>
        </p:spPr>
        <p:txBody>
          <a:bodyPr/>
          <a:lstStyle/>
          <a:p>
            <a:pPr algn="ctr" eaLnBrk="1" hangingPunct="1"/>
            <a:r>
              <a:rPr lang="en-US" smtClean="0">
                <a:latin typeface="Tahoma" charset="0"/>
                <a:ea typeface="Tahoma" charset="0"/>
                <a:cs typeface="Tahoma" charset="0"/>
              </a:rPr>
              <a:t>The Effects of a Shift in </a:t>
            </a:r>
            <a:r>
              <a:rPr lang="en-US" i="1" smtClean="0">
                <a:latin typeface="Tahoma" charset="0"/>
                <a:ea typeface="Tahoma" charset="0"/>
                <a:cs typeface="Tahoma" charset="0"/>
              </a:rPr>
              <a:t>AD</a:t>
            </a:r>
          </a:p>
        </p:txBody>
      </p:sp>
      <p:sp>
        <p:nvSpPr>
          <p:cNvPr id="462852" name="Rectangle 4"/>
          <p:cNvSpPr>
            <a:spLocks noGrp="1" noChangeArrowheads="1"/>
          </p:cNvSpPr>
          <p:nvPr>
            <p:ph type="body" idx="4294967295"/>
          </p:nvPr>
        </p:nvSpPr>
        <p:spPr>
          <a:xfrm>
            <a:off x="328613" y="893763"/>
            <a:ext cx="4079875" cy="5418137"/>
          </a:xfrm>
        </p:spPr>
        <p:txBody>
          <a:bodyPr/>
          <a:lstStyle/>
          <a:p>
            <a:pPr marL="463550" indent="-463550" eaLnBrk="1" hangingPunct="1">
              <a:spcBef>
                <a:spcPct val="35000"/>
              </a:spcBef>
              <a:buFont typeface="Wingdings" charset="2"/>
              <a:buNone/>
            </a:pPr>
            <a:r>
              <a:rPr lang="en-US" sz="2600" u="sng" smtClean="0">
                <a:latin typeface="Arial" charset="0"/>
              </a:rPr>
              <a:t>Event: Stock market crash</a:t>
            </a:r>
          </a:p>
          <a:p>
            <a:pPr marL="463550" indent="-463550" eaLnBrk="1" hangingPunct="1">
              <a:spcBef>
                <a:spcPct val="35000"/>
              </a:spcBef>
              <a:buFont typeface="Wingdings" charset="2"/>
              <a:buNone/>
            </a:pPr>
            <a:r>
              <a:rPr lang="en-US" sz="2500" b="1" smtClean="0">
                <a:solidFill>
                  <a:srgbClr val="C00000"/>
                </a:solidFill>
                <a:latin typeface="Arial" charset="0"/>
              </a:rPr>
              <a:t>1. </a:t>
            </a:r>
            <a:r>
              <a:rPr lang="en-US" sz="2500" b="1" smtClean="0">
                <a:solidFill>
                  <a:srgbClr val="339966"/>
                </a:solidFill>
                <a:latin typeface="Arial" charset="0"/>
              </a:rPr>
              <a:t>	</a:t>
            </a:r>
            <a:r>
              <a:rPr lang="en-US" sz="2600" smtClean="0">
                <a:latin typeface="Arial" charset="0"/>
              </a:rPr>
              <a:t>Affects </a:t>
            </a:r>
            <a:r>
              <a:rPr lang="en-US" sz="2600" b="1" i="1" smtClean="0">
                <a:latin typeface="Arial" charset="0"/>
              </a:rPr>
              <a:t>C</a:t>
            </a:r>
            <a:r>
              <a:rPr lang="en-US" sz="2600" smtClean="0">
                <a:latin typeface="Arial" charset="0"/>
              </a:rPr>
              <a:t>, </a:t>
            </a:r>
            <a:r>
              <a:rPr lang="en-US" sz="2600" i="1" smtClean="0">
                <a:latin typeface="Arial" charset="0"/>
              </a:rPr>
              <a:t>AD</a:t>
            </a:r>
            <a:r>
              <a:rPr lang="en-US" sz="2600" smtClean="0">
                <a:latin typeface="Arial" charset="0"/>
              </a:rPr>
              <a:t> curve</a:t>
            </a:r>
          </a:p>
          <a:p>
            <a:pPr marL="463550" indent="-463550" eaLnBrk="1" hangingPunct="1">
              <a:spcBef>
                <a:spcPct val="35000"/>
              </a:spcBef>
              <a:buFont typeface="Wingdings" charset="2"/>
              <a:buNone/>
            </a:pPr>
            <a:r>
              <a:rPr lang="en-US" sz="2500" b="1" smtClean="0">
                <a:solidFill>
                  <a:srgbClr val="C00000"/>
                </a:solidFill>
                <a:latin typeface="Arial" charset="0"/>
              </a:rPr>
              <a:t>2. </a:t>
            </a:r>
            <a:r>
              <a:rPr lang="en-US" sz="2500" b="1" smtClean="0">
                <a:solidFill>
                  <a:srgbClr val="339966"/>
                </a:solidFill>
                <a:latin typeface="Arial" charset="0"/>
              </a:rPr>
              <a:t>	</a:t>
            </a:r>
            <a:r>
              <a:rPr lang="en-US" sz="2600" b="1" i="1" smtClean="0">
                <a:latin typeface="Arial" charset="0"/>
              </a:rPr>
              <a:t>C</a:t>
            </a:r>
            <a:r>
              <a:rPr lang="en-US" sz="2600" smtClean="0">
                <a:latin typeface="Arial" charset="0"/>
              </a:rPr>
              <a:t> falls, so </a:t>
            </a:r>
            <a:r>
              <a:rPr lang="en-US" sz="2600" i="1" smtClean="0">
                <a:latin typeface="Arial" charset="0"/>
              </a:rPr>
              <a:t>AD</a:t>
            </a:r>
            <a:r>
              <a:rPr lang="en-US" sz="2600" smtClean="0">
                <a:latin typeface="Arial" charset="0"/>
              </a:rPr>
              <a:t> shifts left</a:t>
            </a:r>
          </a:p>
          <a:p>
            <a:pPr marL="463550" indent="-463550" eaLnBrk="1" hangingPunct="1">
              <a:spcBef>
                <a:spcPct val="35000"/>
              </a:spcBef>
              <a:buFont typeface="Wingdings" charset="2"/>
              <a:buNone/>
            </a:pPr>
            <a:r>
              <a:rPr lang="en-US" sz="2500" b="1" smtClean="0">
                <a:solidFill>
                  <a:srgbClr val="C00000"/>
                </a:solidFill>
                <a:latin typeface="Arial" charset="0"/>
              </a:rPr>
              <a:t>3. </a:t>
            </a:r>
            <a:r>
              <a:rPr lang="en-US" sz="2500" b="1" smtClean="0">
                <a:solidFill>
                  <a:srgbClr val="339966"/>
                </a:solidFill>
                <a:latin typeface="Arial" charset="0"/>
              </a:rPr>
              <a:t>	</a:t>
            </a:r>
            <a:r>
              <a:rPr lang="en-US" sz="2600" smtClean="0">
                <a:latin typeface="Arial" charset="0"/>
              </a:rPr>
              <a:t>SR eq’m at B. </a:t>
            </a:r>
            <a:br>
              <a:rPr lang="en-US" sz="2600" smtClean="0">
                <a:latin typeface="Arial" charset="0"/>
              </a:rPr>
            </a:br>
            <a:r>
              <a:rPr lang="en-US" sz="2600" b="1" i="1" smtClean="0">
                <a:latin typeface="Arial" charset="0"/>
              </a:rPr>
              <a:t>P</a:t>
            </a:r>
            <a:r>
              <a:rPr lang="en-US" sz="2600" smtClean="0">
                <a:latin typeface="Arial" charset="0"/>
              </a:rPr>
              <a:t> and </a:t>
            </a:r>
            <a:r>
              <a:rPr lang="en-US" sz="2600" b="1" i="1" smtClean="0">
                <a:latin typeface="Arial" charset="0"/>
              </a:rPr>
              <a:t>Y</a:t>
            </a:r>
            <a:r>
              <a:rPr lang="en-US" sz="2600" smtClean="0">
                <a:latin typeface="Arial" charset="0"/>
              </a:rPr>
              <a:t>  lower,</a:t>
            </a:r>
            <a:br>
              <a:rPr lang="en-US" sz="2600" smtClean="0">
                <a:latin typeface="Arial" charset="0"/>
              </a:rPr>
            </a:br>
            <a:r>
              <a:rPr lang="en-US" sz="2600" smtClean="0">
                <a:latin typeface="Arial" charset="0"/>
              </a:rPr>
              <a:t>unemp higher</a:t>
            </a:r>
          </a:p>
          <a:p>
            <a:pPr marL="463550" indent="-463550" eaLnBrk="1" hangingPunct="1">
              <a:spcBef>
                <a:spcPct val="35000"/>
              </a:spcBef>
              <a:buFont typeface="Wingdings" charset="2"/>
              <a:buNone/>
            </a:pPr>
            <a:r>
              <a:rPr lang="en-US" sz="2500" b="1" smtClean="0">
                <a:solidFill>
                  <a:srgbClr val="C00000"/>
                </a:solidFill>
                <a:latin typeface="Arial" charset="0"/>
              </a:rPr>
              <a:t>4. </a:t>
            </a:r>
            <a:r>
              <a:rPr lang="en-US" sz="2500" b="1" smtClean="0">
                <a:solidFill>
                  <a:srgbClr val="339966"/>
                </a:solidFill>
                <a:latin typeface="Arial" charset="0"/>
              </a:rPr>
              <a:t>	</a:t>
            </a:r>
            <a:r>
              <a:rPr lang="en-US" sz="2600" smtClean="0">
                <a:latin typeface="Arial" charset="0"/>
              </a:rPr>
              <a:t>Over time, </a:t>
            </a:r>
            <a:r>
              <a:rPr lang="en-US" sz="2600" b="1" i="1" smtClean="0">
                <a:latin typeface="Arial" charset="0"/>
              </a:rPr>
              <a:t>P</a:t>
            </a:r>
            <a:r>
              <a:rPr lang="en-US" sz="2600" b="1" baseline="-25000" smtClean="0">
                <a:latin typeface="Arial" charset="0"/>
              </a:rPr>
              <a:t>E</a:t>
            </a:r>
            <a:r>
              <a:rPr lang="en-US" sz="2600" smtClean="0">
                <a:latin typeface="Arial" charset="0"/>
              </a:rPr>
              <a:t> falls, </a:t>
            </a:r>
            <a:br>
              <a:rPr lang="en-US" sz="2600" smtClean="0">
                <a:latin typeface="Arial" charset="0"/>
              </a:rPr>
            </a:br>
            <a:r>
              <a:rPr lang="en-US" sz="2600" i="1" smtClean="0">
                <a:latin typeface="Arial" charset="0"/>
              </a:rPr>
              <a:t>SRAS</a:t>
            </a:r>
            <a:r>
              <a:rPr lang="en-US" sz="2600" smtClean="0">
                <a:latin typeface="Arial" charset="0"/>
              </a:rPr>
              <a:t> shifts right,</a:t>
            </a:r>
            <a:br>
              <a:rPr lang="en-US" sz="2600" smtClean="0">
                <a:latin typeface="Arial" charset="0"/>
              </a:rPr>
            </a:br>
            <a:r>
              <a:rPr lang="en-US" sz="2600" smtClean="0">
                <a:latin typeface="Arial" charset="0"/>
              </a:rPr>
              <a:t>until LR eq’m at C.</a:t>
            </a:r>
            <a:br>
              <a:rPr lang="en-US" sz="2600" smtClean="0">
                <a:latin typeface="Arial" charset="0"/>
              </a:rPr>
            </a:br>
            <a:r>
              <a:rPr lang="en-US" sz="2600" b="1" i="1" smtClean="0">
                <a:latin typeface="Arial" charset="0"/>
              </a:rPr>
              <a:t>Y</a:t>
            </a:r>
            <a:r>
              <a:rPr lang="en-US" sz="2600" smtClean="0">
                <a:latin typeface="Arial" charset="0"/>
              </a:rPr>
              <a:t>  and unemp back </a:t>
            </a:r>
            <a:br>
              <a:rPr lang="en-US" sz="2600" smtClean="0">
                <a:latin typeface="Arial" charset="0"/>
              </a:rPr>
            </a:br>
            <a:r>
              <a:rPr lang="en-US" sz="2600" smtClean="0">
                <a:latin typeface="Arial" charset="0"/>
              </a:rPr>
              <a:t>at initial levels. </a:t>
            </a:r>
          </a:p>
        </p:txBody>
      </p:sp>
      <p:grpSp>
        <p:nvGrpSpPr>
          <p:cNvPr id="95236" name="Group 5"/>
          <p:cNvGrpSpPr>
            <a:grpSpLocks/>
          </p:cNvGrpSpPr>
          <p:nvPr/>
        </p:nvGrpSpPr>
        <p:grpSpPr bwMode="auto">
          <a:xfrm>
            <a:off x="4605338" y="1423988"/>
            <a:ext cx="3994150" cy="4106862"/>
            <a:chOff x="2579" y="785"/>
            <a:chExt cx="2786" cy="2420"/>
          </a:xfrm>
        </p:grpSpPr>
        <p:grpSp>
          <p:nvGrpSpPr>
            <p:cNvPr id="95270" name="Group 6"/>
            <p:cNvGrpSpPr>
              <a:grpSpLocks/>
            </p:cNvGrpSpPr>
            <p:nvPr/>
          </p:nvGrpSpPr>
          <p:grpSpPr bwMode="auto">
            <a:xfrm>
              <a:off x="2697" y="1037"/>
              <a:ext cx="2409" cy="2049"/>
              <a:chOff x="1098" y="1361"/>
              <a:chExt cx="2116" cy="2027"/>
            </a:xfrm>
          </p:grpSpPr>
          <p:sp>
            <p:nvSpPr>
              <p:cNvPr id="95273" name="Line 7"/>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95274" name="Line 8"/>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95271" name="Text Box 9"/>
            <p:cNvSpPr txBox="1">
              <a:spLocks noChangeArrowheads="1"/>
            </p:cNvSpPr>
            <p:nvPr/>
          </p:nvSpPr>
          <p:spPr bwMode="auto">
            <a:xfrm>
              <a:off x="2579" y="785"/>
              <a:ext cx="267"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P</a:t>
              </a:r>
            </a:p>
          </p:txBody>
        </p:sp>
        <p:sp>
          <p:nvSpPr>
            <p:cNvPr id="95272" name="Text Box 10"/>
            <p:cNvSpPr txBox="1">
              <a:spLocks noChangeArrowheads="1"/>
            </p:cNvSpPr>
            <p:nvPr/>
          </p:nvSpPr>
          <p:spPr bwMode="auto">
            <a:xfrm>
              <a:off x="5075" y="2936"/>
              <a:ext cx="29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Y</a:t>
              </a:r>
            </a:p>
          </p:txBody>
        </p:sp>
      </p:grpSp>
      <p:grpSp>
        <p:nvGrpSpPr>
          <p:cNvPr id="95237" name="Group 54"/>
          <p:cNvGrpSpPr>
            <a:grpSpLocks/>
          </p:cNvGrpSpPr>
          <p:nvPr/>
        </p:nvGrpSpPr>
        <p:grpSpPr bwMode="auto">
          <a:xfrm>
            <a:off x="5302250" y="1928813"/>
            <a:ext cx="2947988" cy="2609850"/>
            <a:chOff x="3200" y="1121"/>
            <a:chExt cx="1857" cy="1644"/>
          </a:xfrm>
        </p:grpSpPr>
        <p:sp>
          <p:nvSpPr>
            <p:cNvPr id="95268" name="Line 11"/>
            <p:cNvSpPr>
              <a:spLocks noChangeShapeType="1"/>
            </p:cNvSpPr>
            <p:nvPr/>
          </p:nvSpPr>
          <p:spPr bwMode="auto">
            <a:xfrm>
              <a:off x="3200" y="1121"/>
              <a:ext cx="1460" cy="1439"/>
            </a:xfrm>
            <a:prstGeom prst="line">
              <a:avLst/>
            </a:prstGeom>
            <a:noFill/>
            <a:ln w="38100">
              <a:solidFill>
                <a:srgbClr val="003399"/>
              </a:solidFill>
              <a:round/>
              <a:headEnd/>
              <a:tailEnd/>
            </a:ln>
          </p:spPr>
          <p:txBody>
            <a:bodyPr>
              <a:prstTxWarp prst="textNoShape">
                <a:avLst/>
              </a:prstTxWarp>
            </a:bodyPr>
            <a:lstStyle/>
            <a:p>
              <a:endParaRPr lang="en-US"/>
            </a:p>
          </p:txBody>
        </p:sp>
        <p:sp>
          <p:nvSpPr>
            <p:cNvPr id="95269" name="Text Box 12"/>
            <p:cNvSpPr txBox="1">
              <a:spLocks noChangeArrowheads="1"/>
            </p:cNvSpPr>
            <p:nvPr/>
          </p:nvSpPr>
          <p:spPr bwMode="auto">
            <a:xfrm>
              <a:off x="4588" y="2477"/>
              <a:ext cx="469"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AD</a:t>
              </a:r>
              <a:r>
                <a:rPr lang="en-US" baseline="-25000">
                  <a:ea typeface="Arial" charset="0"/>
                  <a:cs typeface="Arial" charset="0"/>
                </a:rPr>
                <a:t>1</a:t>
              </a:r>
            </a:p>
          </p:txBody>
        </p:sp>
      </p:grpSp>
      <p:grpSp>
        <p:nvGrpSpPr>
          <p:cNvPr id="95238" name="Group 55"/>
          <p:cNvGrpSpPr>
            <a:grpSpLocks/>
          </p:cNvGrpSpPr>
          <p:nvPr/>
        </p:nvGrpSpPr>
        <p:grpSpPr bwMode="auto">
          <a:xfrm>
            <a:off x="5091113" y="2079625"/>
            <a:ext cx="3390900" cy="2597150"/>
            <a:chOff x="3067" y="1216"/>
            <a:chExt cx="2136" cy="1636"/>
          </a:xfrm>
        </p:grpSpPr>
        <p:sp>
          <p:nvSpPr>
            <p:cNvPr id="95266" name="Line 13"/>
            <p:cNvSpPr>
              <a:spLocks noChangeShapeType="1"/>
            </p:cNvSpPr>
            <p:nvPr/>
          </p:nvSpPr>
          <p:spPr bwMode="auto">
            <a:xfrm flipV="1">
              <a:off x="3067" y="1468"/>
              <a:ext cx="1497" cy="1384"/>
            </a:xfrm>
            <a:prstGeom prst="line">
              <a:avLst/>
            </a:prstGeom>
            <a:noFill/>
            <a:ln w="38100">
              <a:solidFill>
                <a:srgbClr val="003399"/>
              </a:solidFill>
              <a:round/>
              <a:headEnd/>
              <a:tailEnd/>
            </a:ln>
          </p:spPr>
          <p:txBody>
            <a:bodyPr>
              <a:prstTxWarp prst="textNoShape">
                <a:avLst/>
              </a:prstTxWarp>
            </a:bodyPr>
            <a:lstStyle/>
            <a:p>
              <a:endParaRPr lang="en-US"/>
            </a:p>
          </p:txBody>
        </p:sp>
        <p:sp>
          <p:nvSpPr>
            <p:cNvPr id="95267" name="Text Box 14"/>
            <p:cNvSpPr txBox="1">
              <a:spLocks noChangeArrowheads="1"/>
            </p:cNvSpPr>
            <p:nvPr/>
          </p:nvSpPr>
          <p:spPr bwMode="auto">
            <a:xfrm>
              <a:off x="4461" y="1216"/>
              <a:ext cx="742"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SRAS</a:t>
              </a:r>
              <a:r>
                <a:rPr lang="en-US" baseline="-25000">
                  <a:ea typeface="Arial" charset="0"/>
                  <a:cs typeface="Arial" charset="0"/>
                </a:rPr>
                <a:t>1</a:t>
              </a:r>
            </a:p>
          </p:txBody>
        </p:sp>
      </p:grpSp>
      <p:grpSp>
        <p:nvGrpSpPr>
          <p:cNvPr id="7" name="Group 64"/>
          <p:cNvGrpSpPr>
            <a:grpSpLocks/>
          </p:cNvGrpSpPr>
          <p:nvPr/>
        </p:nvGrpSpPr>
        <p:grpSpPr bwMode="auto">
          <a:xfrm>
            <a:off x="5065713" y="2973388"/>
            <a:ext cx="2606675" cy="2216150"/>
            <a:chOff x="3051" y="1719"/>
            <a:chExt cx="1642" cy="1396"/>
          </a:xfrm>
        </p:grpSpPr>
        <p:sp>
          <p:nvSpPr>
            <p:cNvPr id="95264" name="Text Box 21"/>
            <p:cNvSpPr txBox="1">
              <a:spLocks noChangeArrowheads="1"/>
            </p:cNvSpPr>
            <p:nvPr/>
          </p:nvSpPr>
          <p:spPr bwMode="auto">
            <a:xfrm>
              <a:off x="4236" y="2827"/>
              <a:ext cx="457"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AD</a:t>
              </a:r>
              <a:r>
                <a:rPr lang="en-US" baseline="-25000">
                  <a:ea typeface="Arial" charset="0"/>
                  <a:cs typeface="Arial" charset="0"/>
                </a:rPr>
                <a:t>2</a:t>
              </a:r>
            </a:p>
          </p:txBody>
        </p:sp>
        <p:sp>
          <p:nvSpPr>
            <p:cNvPr id="95265" name="Line 22"/>
            <p:cNvSpPr>
              <a:spLocks noChangeShapeType="1"/>
            </p:cNvSpPr>
            <p:nvPr/>
          </p:nvSpPr>
          <p:spPr bwMode="auto">
            <a:xfrm>
              <a:off x="3051" y="1719"/>
              <a:ext cx="1235" cy="1214"/>
            </a:xfrm>
            <a:prstGeom prst="line">
              <a:avLst/>
            </a:prstGeom>
            <a:noFill/>
            <a:ln w="38100">
              <a:solidFill>
                <a:srgbClr val="FF0000"/>
              </a:solidFill>
              <a:round/>
              <a:headEnd/>
              <a:tailEnd/>
            </a:ln>
          </p:spPr>
          <p:txBody>
            <a:bodyPr>
              <a:prstTxWarp prst="textNoShape">
                <a:avLst/>
              </a:prstTxWarp>
            </a:bodyPr>
            <a:lstStyle/>
            <a:p>
              <a:endParaRPr lang="en-US"/>
            </a:p>
          </p:txBody>
        </p:sp>
      </p:grpSp>
      <p:grpSp>
        <p:nvGrpSpPr>
          <p:cNvPr id="8" name="Group 56"/>
          <p:cNvGrpSpPr>
            <a:grpSpLocks/>
          </p:cNvGrpSpPr>
          <p:nvPr/>
        </p:nvGrpSpPr>
        <p:grpSpPr bwMode="auto">
          <a:xfrm>
            <a:off x="5956300" y="3143250"/>
            <a:ext cx="2765425" cy="2012950"/>
            <a:chOff x="3540" y="1767"/>
            <a:chExt cx="1742" cy="1268"/>
          </a:xfrm>
        </p:grpSpPr>
        <p:sp>
          <p:nvSpPr>
            <p:cNvPr id="95262" name="Line 23"/>
            <p:cNvSpPr>
              <a:spLocks noChangeShapeType="1"/>
            </p:cNvSpPr>
            <p:nvPr/>
          </p:nvSpPr>
          <p:spPr bwMode="auto">
            <a:xfrm flipV="1">
              <a:off x="3540" y="2013"/>
              <a:ext cx="1092" cy="1022"/>
            </a:xfrm>
            <a:prstGeom prst="line">
              <a:avLst/>
            </a:prstGeom>
            <a:noFill/>
            <a:ln w="38100">
              <a:solidFill>
                <a:srgbClr val="00CC00"/>
              </a:solidFill>
              <a:round/>
              <a:headEnd/>
              <a:tailEnd/>
            </a:ln>
          </p:spPr>
          <p:txBody>
            <a:bodyPr>
              <a:prstTxWarp prst="textNoShape">
                <a:avLst/>
              </a:prstTxWarp>
            </a:bodyPr>
            <a:lstStyle/>
            <a:p>
              <a:endParaRPr lang="en-US"/>
            </a:p>
          </p:txBody>
        </p:sp>
        <p:sp>
          <p:nvSpPr>
            <p:cNvPr id="95263" name="Text Box 24"/>
            <p:cNvSpPr txBox="1">
              <a:spLocks noChangeArrowheads="1"/>
            </p:cNvSpPr>
            <p:nvPr/>
          </p:nvSpPr>
          <p:spPr bwMode="auto">
            <a:xfrm>
              <a:off x="4540" y="1767"/>
              <a:ext cx="742"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SRAS</a:t>
              </a:r>
              <a:r>
                <a:rPr lang="en-US" baseline="-25000">
                  <a:ea typeface="Arial" charset="0"/>
                  <a:cs typeface="Arial" charset="0"/>
                </a:rPr>
                <a:t>2</a:t>
              </a:r>
            </a:p>
          </p:txBody>
        </p:sp>
      </p:grpSp>
      <p:grpSp>
        <p:nvGrpSpPr>
          <p:cNvPr id="95241" name="Group 65"/>
          <p:cNvGrpSpPr>
            <a:grpSpLocks/>
          </p:cNvGrpSpPr>
          <p:nvPr/>
        </p:nvGrpSpPr>
        <p:grpSpPr bwMode="auto">
          <a:xfrm>
            <a:off x="4281488" y="3055938"/>
            <a:ext cx="2422525" cy="365125"/>
            <a:chOff x="2697" y="1925"/>
            <a:chExt cx="1526" cy="230"/>
          </a:xfrm>
        </p:grpSpPr>
        <p:sp>
          <p:nvSpPr>
            <p:cNvPr id="95259" name="Line 15"/>
            <p:cNvSpPr>
              <a:spLocks noChangeShapeType="1"/>
            </p:cNvSpPr>
            <p:nvPr/>
          </p:nvSpPr>
          <p:spPr bwMode="auto">
            <a:xfrm flipV="1">
              <a:off x="3013" y="2045"/>
              <a:ext cx="1163" cy="1"/>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95260" name="Text Box 16"/>
            <p:cNvSpPr txBox="1">
              <a:spLocks noChangeArrowheads="1"/>
            </p:cNvSpPr>
            <p:nvPr/>
          </p:nvSpPr>
          <p:spPr bwMode="auto">
            <a:xfrm>
              <a:off x="2697" y="1925"/>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1</a:t>
              </a:r>
            </a:p>
          </p:txBody>
        </p:sp>
        <p:sp>
          <p:nvSpPr>
            <p:cNvPr id="95261" name="Oval 28"/>
            <p:cNvSpPr>
              <a:spLocks noChangeArrowheads="1"/>
            </p:cNvSpPr>
            <p:nvPr/>
          </p:nvSpPr>
          <p:spPr bwMode="auto">
            <a:xfrm>
              <a:off x="4135" y="2003"/>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95242" name="Text Box 58"/>
          <p:cNvSpPr txBox="1">
            <a:spLocks noChangeArrowheads="1"/>
          </p:cNvSpPr>
          <p:nvPr/>
        </p:nvSpPr>
        <p:spPr bwMode="auto">
          <a:xfrm>
            <a:off x="6756400" y="3054350"/>
            <a:ext cx="319088" cy="365125"/>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a:ea typeface="Arial" charset="0"/>
                <a:cs typeface="Arial" charset="0"/>
              </a:rPr>
              <a:t>A</a:t>
            </a:r>
            <a:endParaRPr lang="en-US" baseline="-25000">
              <a:ea typeface="Arial" charset="0"/>
              <a:cs typeface="Arial" charset="0"/>
            </a:endParaRPr>
          </a:p>
        </p:txBody>
      </p:sp>
      <p:grpSp>
        <p:nvGrpSpPr>
          <p:cNvPr id="10" name="Group 68"/>
          <p:cNvGrpSpPr>
            <a:grpSpLocks/>
          </p:cNvGrpSpPr>
          <p:nvPr/>
        </p:nvGrpSpPr>
        <p:grpSpPr bwMode="auto">
          <a:xfrm>
            <a:off x="4287838" y="3679825"/>
            <a:ext cx="2135187" cy="2054225"/>
            <a:chOff x="2701" y="2318"/>
            <a:chExt cx="1345" cy="1294"/>
          </a:xfrm>
        </p:grpSpPr>
        <p:grpSp>
          <p:nvGrpSpPr>
            <p:cNvPr id="95251" name="Group 66"/>
            <p:cNvGrpSpPr>
              <a:grpSpLocks/>
            </p:cNvGrpSpPr>
            <p:nvPr/>
          </p:nvGrpSpPr>
          <p:grpSpPr bwMode="auto">
            <a:xfrm>
              <a:off x="2701" y="2318"/>
              <a:ext cx="1220" cy="1294"/>
              <a:chOff x="2701" y="2318"/>
              <a:chExt cx="1220" cy="1294"/>
            </a:xfrm>
          </p:grpSpPr>
          <p:sp>
            <p:nvSpPr>
              <p:cNvPr id="95253" name="Oval 33"/>
              <p:cNvSpPr>
                <a:spLocks noChangeArrowheads="1"/>
              </p:cNvSpPr>
              <p:nvPr/>
            </p:nvSpPr>
            <p:spPr bwMode="auto">
              <a:xfrm>
                <a:off x="3710" y="2389"/>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nvGrpSpPr>
              <p:cNvPr id="95254" name="Group 34"/>
              <p:cNvGrpSpPr>
                <a:grpSpLocks/>
              </p:cNvGrpSpPr>
              <p:nvPr/>
            </p:nvGrpSpPr>
            <p:grpSpPr bwMode="auto">
              <a:xfrm>
                <a:off x="3010" y="2434"/>
                <a:ext cx="746" cy="924"/>
                <a:chOff x="357" y="2450"/>
                <a:chExt cx="795" cy="646"/>
              </a:xfrm>
            </p:grpSpPr>
            <p:sp>
              <p:nvSpPr>
                <p:cNvPr id="95257" name="Line 35"/>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95258" name="Line 36"/>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95255" name="Text Box 37"/>
              <p:cNvSpPr txBox="1">
                <a:spLocks noChangeArrowheads="1"/>
              </p:cNvSpPr>
              <p:nvPr/>
            </p:nvSpPr>
            <p:spPr bwMode="auto">
              <a:xfrm>
                <a:off x="2701" y="2318"/>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2</a:t>
                </a:r>
              </a:p>
            </p:txBody>
          </p:sp>
          <p:sp>
            <p:nvSpPr>
              <p:cNvPr id="95256" name="Text Box 50"/>
              <p:cNvSpPr txBox="1">
                <a:spLocks noChangeArrowheads="1"/>
              </p:cNvSpPr>
              <p:nvPr/>
            </p:nvSpPr>
            <p:spPr bwMode="auto">
              <a:xfrm>
                <a:off x="3613" y="3382"/>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Y</a:t>
                </a:r>
                <a:r>
                  <a:rPr lang="en-US" b="1" baseline="-25000">
                    <a:ea typeface="Arial" charset="0"/>
                    <a:cs typeface="Arial" charset="0"/>
                  </a:rPr>
                  <a:t>2</a:t>
                </a:r>
              </a:p>
            </p:txBody>
          </p:sp>
        </p:grpSp>
        <p:sp>
          <p:nvSpPr>
            <p:cNvPr id="95252" name="Text Box 59"/>
            <p:cNvSpPr txBox="1">
              <a:spLocks noChangeArrowheads="1"/>
            </p:cNvSpPr>
            <p:nvPr/>
          </p:nvSpPr>
          <p:spPr bwMode="auto">
            <a:xfrm>
              <a:off x="3845" y="2322"/>
              <a:ext cx="201"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a:ea typeface="Arial" charset="0"/>
                  <a:cs typeface="Arial" charset="0"/>
                </a:rPr>
                <a:t>B</a:t>
              </a:r>
              <a:endParaRPr lang="en-US" baseline="-25000">
                <a:ea typeface="Arial" charset="0"/>
                <a:cs typeface="Arial" charset="0"/>
              </a:endParaRPr>
            </a:p>
          </p:txBody>
        </p:sp>
      </p:grpSp>
      <p:grpSp>
        <p:nvGrpSpPr>
          <p:cNvPr id="13" name="Group 69"/>
          <p:cNvGrpSpPr>
            <a:grpSpLocks/>
          </p:cNvGrpSpPr>
          <p:nvPr/>
        </p:nvGrpSpPr>
        <p:grpSpPr bwMode="auto">
          <a:xfrm>
            <a:off x="4284663" y="4337050"/>
            <a:ext cx="2773362" cy="376238"/>
            <a:chOff x="2699" y="2732"/>
            <a:chExt cx="1747" cy="237"/>
          </a:xfrm>
        </p:grpSpPr>
        <p:grpSp>
          <p:nvGrpSpPr>
            <p:cNvPr id="95246" name="Group 67"/>
            <p:cNvGrpSpPr>
              <a:grpSpLocks/>
            </p:cNvGrpSpPr>
            <p:nvPr/>
          </p:nvGrpSpPr>
          <p:grpSpPr bwMode="auto">
            <a:xfrm>
              <a:off x="2699" y="2732"/>
              <a:ext cx="1525" cy="230"/>
              <a:chOff x="2699" y="2732"/>
              <a:chExt cx="1525" cy="230"/>
            </a:xfrm>
          </p:grpSpPr>
          <p:sp>
            <p:nvSpPr>
              <p:cNvPr id="95248" name="Oval 29"/>
              <p:cNvSpPr>
                <a:spLocks noChangeArrowheads="1"/>
              </p:cNvSpPr>
              <p:nvPr/>
            </p:nvSpPr>
            <p:spPr bwMode="auto">
              <a:xfrm>
                <a:off x="4136" y="2802"/>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95249" name="Line 44"/>
              <p:cNvSpPr>
                <a:spLocks noChangeShapeType="1"/>
              </p:cNvSpPr>
              <p:nvPr/>
            </p:nvSpPr>
            <p:spPr bwMode="auto">
              <a:xfrm>
                <a:off x="3011" y="2847"/>
                <a:ext cx="1159"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95250" name="Text Box 45"/>
              <p:cNvSpPr txBox="1">
                <a:spLocks noChangeArrowheads="1"/>
              </p:cNvSpPr>
              <p:nvPr/>
            </p:nvSpPr>
            <p:spPr bwMode="auto">
              <a:xfrm>
                <a:off x="2699" y="2732"/>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3</a:t>
                </a:r>
              </a:p>
            </p:txBody>
          </p:sp>
        </p:grpSp>
        <p:sp>
          <p:nvSpPr>
            <p:cNvPr id="95247" name="Text Box 60"/>
            <p:cNvSpPr txBox="1">
              <a:spLocks noChangeArrowheads="1"/>
            </p:cNvSpPr>
            <p:nvPr/>
          </p:nvSpPr>
          <p:spPr bwMode="auto">
            <a:xfrm>
              <a:off x="4245" y="2739"/>
              <a:ext cx="201"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a:ea typeface="Arial" charset="0"/>
                  <a:cs typeface="Arial" charset="0"/>
                </a:rPr>
                <a:t>C</a:t>
              </a:r>
              <a:endParaRPr lang="en-US" baseline="-25000">
                <a:ea typeface="Arial" charset="0"/>
                <a:cs typeface="Arial" charset="0"/>
              </a:endParaRPr>
            </a:p>
          </p:txBody>
        </p:sp>
      </p:grpSp>
      <p:sp>
        <p:nvSpPr>
          <p:cNvPr id="9524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62852">
                                            <p:txEl>
                                              <p:pRg st="0" end="0"/>
                                            </p:txEl>
                                          </p:spTgt>
                                        </p:tgtEl>
                                        <p:attrNameLst>
                                          <p:attrName>style.visibility</p:attrName>
                                        </p:attrNameLst>
                                      </p:cBhvr>
                                      <p:to>
                                        <p:strVal val="visible"/>
                                      </p:to>
                                    </p:set>
                                    <p:animEffect transition="in" filter="wipe(left)">
                                      <p:cBhvr>
                                        <p:cTn id="7" dur="500"/>
                                        <p:tgtEl>
                                          <p:spTgt spid="46285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62852">
                                            <p:txEl>
                                              <p:pRg st="1" end="1"/>
                                            </p:txEl>
                                          </p:spTgt>
                                        </p:tgtEl>
                                        <p:attrNameLst>
                                          <p:attrName>style.visibility</p:attrName>
                                        </p:attrNameLst>
                                      </p:cBhvr>
                                      <p:to>
                                        <p:strVal val="visible"/>
                                      </p:to>
                                    </p:set>
                                    <p:animEffect transition="in" filter="wipe(left)">
                                      <p:cBhvr>
                                        <p:cTn id="12" dur="500"/>
                                        <p:tgtEl>
                                          <p:spTgt spid="46285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62852">
                                            <p:txEl>
                                              <p:pRg st="2" end="2"/>
                                            </p:txEl>
                                          </p:spTgt>
                                        </p:tgtEl>
                                        <p:attrNameLst>
                                          <p:attrName>style.visibility</p:attrName>
                                        </p:attrNameLst>
                                      </p:cBhvr>
                                      <p:to>
                                        <p:strVal val="visible"/>
                                      </p:to>
                                    </p:set>
                                    <p:animEffect transition="in" filter="wipe(left)">
                                      <p:cBhvr>
                                        <p:cTn id="17" dur="500"/>
                                        <p:tgtEl>
                                          <p:spTgt spid="462852">
                                            <p:txEl>
                                              <p:pRg st="2" end="2"/>
                                            </p:txEl>
                                          </p:spTgt>
                                        </p:tgtEl>
                                      </p:cBhvr>
                                    </p:animEffect>
                                  </p:childTnLst>
                                </p:cTn>
                              </p:par>
                            </p:childTnLst>
                          </p:cTn>
                        </p:par>
                        <p:par>
                          <p:cTn id="18" fill="hold" nodeType="afterGroup">
                            <p:stCondLst>
                              <p:cond delay="500"/>
                            </p:stCondLst>
                            <p:childTnLst>
                              <p:par>
                                <p:cTn id="19" presetID="18" presetClass="entr" presetSubtype="6"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strips(downRight)">
                                      <p:cBhvr>
                                        <p:cTn id="21" dur="500"/>
                                        <p:tgtEl>
                                          <p:spTgt spid="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62852">
                                            <p:txEl>
                                              <p:pRg st="3" end="3"/>
                                            </p:txEl>
                                          </p:spTgt>
                                        </p:tgtEl>
                                        <p:attrNameLst>
                                          <p:attrName>style.visibility</p:attrName>
                                        </p:attrNameLst>
                                      </p:cBhvr>
                                      <p:to>
                                        <p:strVal val="visible"/>
                                      </p:to>
                                    </p:set>
                                    <p:animEffect transition="in" filter="wipe(left)">
                                      <p:cBhvr>
                                        <p:cTn id="26" dur="500"/>
                                        <p:tgtEl>
                                          <p:spTgt spid="462852">
                                            <p:txEl>
                                              <p:pRg st="3" end="3"/>
                                            </p:txEl>
                                          </p:spTgt>
                                        </p:tgtEl>
                                      </p:cBhvr>
                                    </p:animEffect>
                                  </p:childTnLst>
                                </p:cTn>
                              </p:par>
                            </p:childTnLst>
                          </p:cTn>
                        </p:par>
                        <p:par>
                          <p:cTn id="27" fill="hold" nodeType="afterGroup">
                            <p:stCondLst>
                              <p:cond delay="500"/>
                            </p:stCondLst>
                            <p:childTnLst>
                              <p:par>
                                <p:cTn id="28" presetID="18" presetClass="entr" presetSubtype="12" fill="hold"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strips(downLeft)">
                                      <p:cBhvr>
                                        <p:cTn id="30" dur="500"/>
                                        <p:tgtEl>
                                          <p:spTgt spid="10"/>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462852">
                                            <p:txEl>
                                              <p:pRg st="4" end="4"/>
                                            </p:txEl>
                                          </p:spTgt>
                                        </p:tgtEl>
                                        <p:attrNameLst>
                                          <p:attrName>style.visibility</p:attrName>
                                        </p:attrNameLst>
                                      </p:cBhvr>
                                      <p:to>
                                        <p:strVal val="visible"/>
                                      </p:to>
                                    </p:set>
                                    <p:animEffect transition="in" filter="wipe(left)">
                                      <p:cBhvr>
                                        <p:cTn id="35" dur="500"/>
                                        <p:tgtEl>
                                          <p:spTgt spid="462852">
                                            <p:txEl>
                                              <p:pRg st="4" end="4"/>
                                            </p:txEl>
                                          </p:spTgt>
                                        </p:tgtEl>
                                      </p:cBhvr>
                                    </p:animEffect>
                                  </p:childTnLst>
                                </p:cTn>
                              </p:par>
                            </p:childTnLst>
                          </p:cTn>
                        </p:par>
                        <p:par>
                          <p:cTn id="36" fill="hold" nodeType="afterGroup">
                            <p:stCondLst>
                              <p:cond delay="500"/>
                            </p:stCondLst>
                            <p:childTnLst>
                              <p:par>
                                <p:cTn id="37" presetID="18" presetClass="entr" presetSubtype="12"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strips(downLeft)">
                                      <p:cBhvr>
                                        <p:cTn id="39" dur="500"/>
                                        <p:tgtEl>
                                          <p:spTgt spid="8"/>
                                        </p:tgtEl>
                                      </p:cBhvr>
                                    </p:animEffect>
                                  </p:childTnLst>
                                </p:cTn>
                              </p:par>
                            </p:childTnLst>
                          </p:cTn>
                        </p:par>
                        <p:par>
                          <p:cTn id="40" fill="hold" nodeType="afterGroup">
                            <p:stCondLst>
                              <p:cond delay="1000"/>
                            </p:stCondLst>
                            <p:childTnLst>
                              <p:par>
                                <p:cTn id="41" presetID="22" presetClass="entr" presetSubtype="2" fill="hold"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right)">
                                      <p:cBhvr>
                                        <p:cTn id="4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2852" grpId="0" build="p" bldLvl="5"/>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idx="4294967295"/>
          </p:nvPr>
        </p:nvSpPr>
        <p:spPr>
          <a:xfrm>
            <a:off x="457200" y="314325"/>
            <a:ext cx="8229600" cy="828675"/>
          </a:xfrm>
        </p:spPr>
        <p:txBody>
          <a:bodyPr rtlCol="0">
            <a:normAutofit fontScale="90000"/>
          </a:bodyPr>
          <a:lstStyle/>
          <a:p>
            <a:pPr eaLnBrk="1" fontAlgn="auto" hangingPunct="1">
              <a:lnSpc>
                <a:spcPct val="105000"/>
              </a:lnSpc>
              <a:spcAft>
                <a:spcPts val="0"/>
              </a:spcAft>
              <a:defRPr/>
            </a:pPr>
            <a:r>
              <a:rPr lang="en-US" dirty="0" smtClean="0"/>
              <a:t>Two Big </a:t>
            </a:r>
            <a:r>
              <a:rPr lang="en-US" i="1" dirty="0" smtClean="0"/>
              <a:t>AD</a:t>
            </a:r>
            <a:r>
              <a:rPr lang="en-US" dirty="0" smtClean="0"/>
              <a:t> Shifts:  </a:t>
            </a:r>
            <a:br>
              <a:rPr lang="en-US" dirty="0" smtClean="0"/>
            </a:br>
            <a:r>
              <a:rPr lang="en-US" dirty="0" smtClean="0">
                <a:solidFill>
                  <a:srgbClr val="996633"/>
                </a:solidFill>
              </a:rPr>
              <a:t>1.  The Great Depression</a:t>
            </a:r>
          </a:p>
        </p:txBody>
      </p:sp>
      <p:sp>
        <p:nvSpPr>
          <p:cNvPr id="1030" name="Rectangle 3"/>
          <p:cNvSpPr>
            <a:spLocks noGrp="1" noChangeArrowheads="1"/>
          </p:cNvSpPr>
          <p:nvPr>
            <p:ph type="body" idx="4294967295"/>
          </p:nvPr>
        </p:nvSpPr>
        <p:spPr>
          <a:xfrm>
            <a:off x="504825" y="1385888"/>
            <a:ext cx="3846513" cy="5054600"/>
          </a:xfrm>
        </p:spPr>
        <p:txBody>
          <a:bodyPr/>
          <a:lstStyle/>
          <a:p>
            <a:pPr marL="0" indent="0" eaLnBrk="1" hangingPunct="1">
              <a:spcBef>
                <a:spcPct val="25000"/>
              </a:spcBef>
              <a:buFont typeface="Wingdings" charset="2"/>
              <a:buNone/>
            </a:pPr>
            <a:r>
              <a:rPr lang="en-US" sz="2600" smtClean="0">
                <a:latin typeface="Arial" charset="0"/>
              </a:rPr>
              <a:t>From 1929–1933, </a:t>
            </a:r>
          </a:p>
          <a:p>
            <a:pPr marL="400050" lvl="1" eaLnBrk="1" hangingPunct="1">
              <a:spcBef>
                <a:spcPct val="25000"/>
              </a:spcBef>
              <a:buClr>
                <a:srgbClr val="339966"/>
              </a:buClr>
            </a:pPr>
            <a:r>
              <a:rPr lang="en-US" sz="2600" smtClean="0">
                <a:latin typeface="Arial" charset="0"/>
              </a:rPr>
              <a:t>money supply fell 28% due to problems in banking system</a:t>
            </a:r>
          </a:p>
          <a:p>
            <a:pPr marL="400050" lvl="1" eaLnBrk="1" hangingPunct="1">
              <a:spcBef>
                <a:spcPct val="25000"/>
              </a:spcBef>
              <a:buClr>
                <a:srgbClr val="339966"/>
              </a:buClr>
            </a:pPr>
            <a:r>
              <a:rPr lang="en-US" sz="2600" smtClean="0">
                <a:latin typeface="Arial" charset="0"/>
              </a:rPr>
              <a:t>stock prices fell 90%, reducing </a:t>
            </a:r>
            <a:r>
              <a:rPr lang="en-US" sz="2600" b="1" i="1" smtClean="0">
                <a:latin typeface="Arial" charset="0"/>
              </a:rPr>
              <a:t>C</a:t>
            </a:r>
            <a:r>
              <a:rPr lang="en-US" sz="2600" smtClean="0">
                <a:latin typeface="Arial" charset="0"/>
              </a:rPr>
              <a:t> and </a:t>
            </a:r>
            <a:r>
              <a:rPr lang="en-US" sz="2600" b="1" i="1" smtClean="0">
                <a:latin typeface="Arial" charset="0"/>
              </a:rPr>
              <a:t>I</a:t>
            </a:r>
          </a:p>
          <a:p>
            <a:pPr marL="400050" lvl="1" eaLnBrk="1" hangingPunct="1">
              <a:spcBef>
                <a:spcPct val="25000"/>
              </a:spcBef>
              <a:buClr>
                <a:srgbClr val="339966"/>
              </a:buClr>
            </a:pPr>
            <a:r>
              <a:rPr lang="en-US" sz="2600" b="1" i="1" smtClean="0">
                <a:latin typeface="Arial" charset="0"/>
              </a:rPr>
              <a:t>Y</a:t>
            </a:r>
            <a:r>
              <a:rPr lang="en-US" sz="2600" smtClean="0">
                <a:latin typeface="Arial" charset="0"/>
              </a:rPr>
              <a:t>  fell 27%</a:t>
            </a:r>
          </a:p>
          <a:p>
            <a:pPr marL="400050" lvl="1" eaLnBrk="1" hangingPunct="1">
              <a:spcBef>
                <a:spcPct val="25000"/>
              </a:spcBef>
              <a:buClr>
                <a:srgbClr val="339966"/>
              </a:buClr>
            </a:pPr>
            <a:r>
              <a:rPr lang="en-US" sz="2600" b="1" i="1" smtClean="0">
                <a:latin typeface="Arial" charset="0"/>
              </a:rPr>
              <a:t>P</a:t>
            </a:r>
            <a:r>
              <a:rPr lang="en-US" sz="2600" smtClean="0">
                <a:latin typeface="Arial" charset="0"/>
              </a:rPr>
              <a:t>  fell 22%</a:t>
            </a:r>
          </a:p>
          <a:p>
            <a:pPr marL="400050" lvl="1" eaLnBrk="1" hangingPunct="1">
              <a:spcBef>
                <a:spcPct val="25000"/>
              </a:spcBef>
              <a:buClr>
                <a:srgbClr val="339966"/>
              </a:buClr>
            </a:pPr>
            <a:r>
              <a:rPr lang="en-US" sz="2600" smtClean="0">
                <a:latin typeface="Arial" charset="0"/>
              </a:rPr>
              <a:t>u-rate rose </a:t>
            </a:r>
            <a:br>
              <a:rPr lang="en-US" sz="2600" smtClean="0">
                <a:latin typeface="Arial" charset="0"/>
              </a:rPr>
            </a:br>
            <a:r>
              <a:rPr lang="en-US" sz="2600" smtClean="0">
                <a:latin typeface="Arial" charset="0"/>
              </a:rPr>
              <a:t>from 3% to 25%</a:t>
            </a:r>
          </a:p>
        </p:txBody>
      </p:sp>
      <p:graphicFrame>
        <p:nvGraphicFramePr>
          <p:cNvPr id="1062" name="Object 38"/>
          <p:cNvGraphicFramePr>
            <a:graphicFrameLocks noChangeAspect="1"/>
          </p:cNvGraphicFramePr>
          <p:nvPr/>
        </p:nvGraphicFramePr>
        <p:xfrm>
          <a:off x="4651375" y="1960563"/>
          <a:ext cx="4030663" cy="4103687"/>
        </p:xfrm>
        <a:graphic>
          <a:graphicData uri="http://schemas.openxmlformats.org/presentationml/2006/ole">
            <mc:AlternateContent xmlns:mc="http://schemas.openxmlformats.org/markup-compatibility/2006">
              <mc:Choice xmlns:v="urn:schemas-microsoft-com:vml" Requires="v">
                <p:oleObj spid="_x0000_s1063" name="Chart" r:id="rId4" imgW="3143340" imgH="3200400" progId="MSGraph.Chart.8">
                  <p:embed followColorScheme="full"/>
                </p:oleObj>
              </mc:Choice>
              <mc:Fallback>
                <p:oleObj name="Chart" r:id="rId4" imgW="3143340" imgH="3200400" progId="MSGraph.Chart.8">
                  <p:embed followColorScheme="full"/>
                  <p:pic>
                    <p:nvPicPr>
                      <p:cNvPr id="0" name="Picture 3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51375" y="1960563"/>
                        <a:ext cx="4030663" cy="4103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66" name="Text Box 179"/>
          <p:cNvSpPr txBox="1">
            <a:spLocks noChangeArrowheads="1"/>
          </p:cNvSpPr>
          <p:nvPr/>
        </p:nvSpPr>
        <p:spPr bwMode="auto">
          <a:xfrm>
            <a:off x="5043488" y="1362075"/>
            <a:ext cx="3502025" cy="822325"/>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a:ea typeface="Arial" charset="0"/>
                <a:cs typeface="Arial" charset="0"/>
              </a:rPr>
              <a:t>U.S. Real GDP</a:t>
            </a:r>
            <a:r>
              <a:rPr lang="en-US">
                <a:ea typeface="Arial" charset="0"/>
                <a:cs typeface="Arial" charset="0"/>
              </a:rPr>
              <a:t>, </a:t>
            </a:r>
            <a:br>
              <a:rPr lang="en-US">
                <a:ea typeface="Arial" charset="0"/>
                <a:cs typeface="Arial" charset="0"/>
              </a:rPr>
            </a:br>
            <a:r>
              <a:rPr lang="en-US">
                <a:ea typeface="Arial" charset="0"/>
                <a:cs typeface="Arial" charset="0"/>
              </a:rPr>
              <a:t>billions of 2000 dollars</a:t>
            </a:r>
          </a:p>
        </p:txBody>
      </p:sp>
      <p:sp>
        <p:nvSpPr>
          <p:cNvPr id="1067" name="FlagCount" hidden="1">
            <a:hlinkClick r:id="rId6"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0">
                                            <p:txEl>
                                              <p:pRg st="0" end="0"/>
                                            </p:txEl>
                                          </p:spTgt>
                                        </p:tgtEl>
                                        <p:attrNameLst>
                                          <p:attrName>style.visibility</p:attrName>
                                        </p:attrNameLst>
                                      </p:cBhvr>
                                      <p:to>
                                        <p:strVal val="visible"/>
                                      </p:to>
                                    </p:set>
                                    <p:animEffect transition="in" filter="wipe(left)">
                                      <p:cBhvr>
                                        <p:cTn id="7" dur="500"/>
                                        <p:tgtEl>
                                          <p:spTgt spid="103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30">
                                            <p:txEl>
                                              <p:pRg st="1" end="1"/>
                                            </p:txEl>
                                          </p:spTgt>
                                        </p:tgtEl>
                                        <p:attrNameLst>
                                          <p:attrName>style.visibility</p:attrName>
                                        </p:attrNameLst>
                                      </p:cBhvr>
                                      <p:to>
                                        <p:strVal val="visible"/>
                                      </p:to>
                                    </p:set>
                                    <p:animEffect transition="in" filter="wipe(left)">
                                      <p:cBhvr>
                                        <p:cTn id="12" dur="500"/>
                                        <p:tgtEl>
                                          <p:spTgt spid="103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30">
                                            <p:txEl>
                                              <p:pRg st="2" end="2"/>
                                            </p:txEl>
                                          </p:spTgt>
                                        </p:tgtEl>
                                        <p:attrNameLst>
                                          <p:attrName>style.visibility</p:attrName>
                                        </p:attrNameLst>
                                      </p:cBhvr>
                                      <p:to>
                                        <p:strVal val="visible"/>
                                      </p:to>
                                    </p:set>
                                    <p:animEffect transition="in" filter="wipe(left)">
                                      <p:cBhvr>
                                        <p:cTn id="17" dur="500"/>
                                        <p:tgtEl>
                                          <p:spTgt spid="103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30">
                                            <p:txEl>
                                              <p:pRg st="3" end="3"/>
                                            </p:txEl>
                                          </p:spTgt>
                                        </p:tgtEl>
                                        <p:attrNameLst>
                                          <p:attrName>style.visibility</p:attrName>
                                        </p:attrNameLst>
                                      </p:cBhvr>
                                      <p:to>
                                        <p:strVal val="visible"/>
                                      </p:to>
                                    </p:set>
                                    <p:animEffect transition="in" filter="wipe(left)">
                                      <p:cBhvr>
                                        <p:cTn id="22" dur="500"/>
                                        <p:tgtEl>
                                          <p:spTgt spid="103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30">
                                            <p:txEl>
                                              <p:pRg st="4" end="4"/>
                                            </p:txEl>
                                          </p:spTgt>
                                        </p:tgtEl>
                                        <p:attrNameLst>
                                          <p:attrName>style.visibility</p:attrName>
                                        </p:attrNameLst>
                                      </p:cBhvr>
                                      <p:to>
                                        <p:strVal val="visible"/>
                                      </p:to>
                                    </p:set>
                                    <p:animEffect transition="in" filter="wipe(left)">
                                      <p:cBhvr>
                                        <p:cTn id="27" dur="500"/>
                                        <p:tgtEl>
                                          <p:spTgt spid="1030">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30">
                                            <p:txEl>
                                              <p:pRg st="5" end="5"/>
                                            </p:txEl>
                                          </p:spTgt>
                                        </p:tgtEl>
                                        <p:attrNameLst>
                                          <p:attrName>style.visibility</p:attrName>
                                        </p:attrNameLst>
                                      </p:cBhvr>
                                      <p:to>
                                        <p:strVal val="visible"/>
                                      </p:to>
                                    </p:set>
                                    <p:animEffect transition="in" filter="wipe(left)">
                                      <p:cBhvr>
                                        <p:cTn id="32" dur="500"/>
                                        <p:tgtEl>
                                          <p:spTgt spid="103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0" grpId="0" build="p" bldLvl="4"/>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idx="4294967295"/>
          </p:nvPr>
        </p:nvSpPr>
        <p:spPr>
          <a:xfrm>
            <a:off x="457200" y="314325"/>
            <a:ext cx="8229600" cy="828675"/>
          </a:xfrm>
        </p:spPr>
        <p:txBody>
          <a:bodyPr rtlCol="0">
            <a:normAutofit fontScale="90000"/>
          </a:bodyPr>
          <a:lstStyle/>
          <a:p>
            <a:pPr eaLnBrk="1" fontAlgn="auto" hangingPunct="1">
              <a:lnSpc>
                <a:spcPct val="105000"/>
              </a:lnSpc>
              <a:spcAft>
                <a:spcPts val="0"/>
              </a:spcAft>
              <a:defRPr/>
            </a:pPr>
            <a:r>
              <a:rPr lang="en-US" dirty="0" smtClean="0"/>
              <a:t>Two Big </a:t>
            </a:r>
            <a:r>
              <a:rPr lang="en-US" i="1" dirty="0" smtClean="0"/>
              <a:t>AD</a:t>
            </a:r>
            <a:r>
              <a:rPr lang="en-US" dirty="0" smtClean="0"/>
              <a:t> Shifts:  </a:t>
            </a:r>
            <a:br>
              <a:rPr lang="en-US" dirty="0" smtClean="0"/>
            </a:br>
            <a:r>
              <a:rPr lang="en-US" dirty="0" smtClean="0">
                <a:solidFill>
                  <a:srgbClr val="996633"/>
                </a:solidFill>
              </a:rPr>
              <a:t>2.  The World War II Boom</a:t>
            </a:r>
          </a:p>
        </p:txBody>
      </p:sp>
      <p:sp>
        <p:nvSpPr>
          <p:cNvPr id="2054" name="Rectangle 3"/>
          <p:cNvSpPr>
            <a:spLocks noGrp="1" noChangeArrowheads="1"/>
          </p:cNvSpPr>
          <p:nvPr>
            <p:ph type="body" idx="4294967295"/>
          </p:nvPr>
        </p:nvSpPr>
        <p:spPr>
          <a:xfrm>
            <a:off x="554038" y="1522413"/>
            <a:ext cx="3714750" cy="4478337"/>
          </a:xfrm>
        </p:spPr>
        <p:txBody>
          <a:bodyPr/>
          <a:lstStyle/>
          <a:p>
            <a:pPr marL="0" indent="0" eaLnBrk="1" hangingPunct="1">
              <a:spcBef>
                <a:spcPct val="30000"/>
              </a:spcBef>
              <a:buFont typeface="Wingdings" charset="2"/>
              <a:buNone/>
            </a:pPr>
            <a:r>
              <a:rPr lang="en-US" sz="2600" smtClean="0">
                <a:latin typeface="Arial" charset="0"/>
              </a:rPr>
              <a:t>From 1939–1944, </a:t>
            </a:r>
          </a:p>
          <a:p>
            <a:pPr marL="400050" lvl="1" eaLnBrk="1" hangingPunct="1">
              <a:spcBef>
                <a:spcPct val="30000"/>
              </a:spcBef>
              <a:buClr>
                <a:srgbClr val="339966"/>
              </a:buClr>
            </a:pPr>
            <a:r>
              <a:rPr lang="en-US" sz="2600" smtClean="0">
                <a:latin typeface="Arial" charset="0"/>
              </a:rPr>
              <a:t>govt outlays rose </a:t>
            </a:r>
            <a:br>
              <a:rPr lang="en-US" sz="2600" smtClean="0">
                <a:latin typeface="Arial" charset="0"/>
              </a:rPr>
            </a:br>
            <a:r>
              <a:rPr lang="en-US" sz="2600" smtClean="0">
                <a:latin typeface="Arial" charset="0"/>
              </a:rPr>
              <a:t>from $9.1 billion </a:t>
            </a:r>
            <a:br>
              <a:rPr lang="en-US" sz="2600" smtClean="0">
                <a:latin typeface="Arial" charset="0"/>
              </a:rPr>
            </a:br>
            <a:r>
              <a:rPr lang="en-US" sz="2600" smtClean="0">
                <a:latin typeface="Arial" charset="0"/>
              </a:rPr>
              <a:t>to $91.3 billion</a:t>
            </a:r>
            <a:endParaRPr lang="en-US" sz="2600" b="1" i="1" smtClean="0">
              <a:latin typeface="Arial" charset="0"/>
            </a:endParaRPr>
          </a:p>
          <a:p>
            <a:pPr marL="400050" lvl="1" eaLnBrk="1" hangingPunct="1">
              <a:spcBef>
                <a:spcPct val="30000"/>
              </a:spcBef>
              <a:buClr>
                <a:srgbClr val="339966"/>
              </a:buClr>
            </a:pPr>
            <a:r>
              <a:rPr lang="en-US" sz="2600" b="1" i="1" smtClean="0">
                <a:latin typeface="Arial" charset="0"/>
              </a:rPr>
              <a:t>Y</a:t>
            </a:r>
            <a:r>
              <a:rPr lang="en-US" sz="2600" smtClean="0">
                <a:latin typeface="Arial" charset="0"/>
              </a:rPr>
              <a:t>  rose 90%</a:t>
            </a:r>
          </a:p>
          <a:p>
            <a:pPr marL="400050" lvl="1" eaLnBrk="1" hangingPunct="1">
              <a:spcBef>
                <a:spcPct val="30000"/>
              </a:spcBef>
              <a:buClr>
                <a:srgbClr val="339966"/>
              </a:buClr>
            </a:pPr>
            <a:r>
              <a:rPr lang="en-US" sz="2600" b="1" i="1" smtClean="0">
                <a:latin typeface="Arial" charset="0"/>
              </a:rPr>
              <a:t>P</a:t>
            </a:r>
            <a:r>
              <a:rPr lang="en-US" sz="2600" smtClean="0">
                <a:latin typeface="Arial" charset="0"/>
              </a:rPr>
              <a:t>  rose 20%</a:t>
            </a:r>
          </a:p>
          <a:p>
            <a:pPr marL="400050" lvl="1" eaLnBrk="1" hangingPunct="1">
              <a:spcBef>
                <a:spcPct val="30000"/>
              </a:spcBef>
              <a:buClr>
                <a:srgbClr val="339966"/>
              </a:buClr>
            </a:pPr>
            <a:r>
              <a:rPr lang="en-US" sz="2600" smtClean="0">
                <a:latin typeface="Arial" charset="0"/>
              </a:rPr>
              <a:t>unemp fell </a:t>
            </a:r>
            <a:br>
              <a:rPr lang="en-US" sz="2600" smtClean="0">
                <a:latin typeface="Arial" charset="0"/>
              </a:rPr>
            </a:br>
            <a:r>
              <a:rPr lang="en-US" sz="2600" smtClean="0">
                <a:latin typeface="Arial" charset="0"/>
              </a:rPr>
              <a:t>from 17% to 1%</a:t>
            </a:r>
          </a:p>
        </p:txBody>
      </p:sp>
      <p:graphicFrame>
        <p:nvGraphicFramePr>
          <p:cNvPr id="2086" name="Object 38"/>
          <p:cNvGraphicFramePr>
            <a:graphicFrameLocks noChangeAspect="1"/>
          </p:cNvGraphicFramePr>
          <p:nvPr/>
        </p:nvGraphicFramePr>
        <p:xfrm>
          <a:off x="4506913" y="1973263"/>
          <a:ext cx="4138612" cy="4211637"/>
        </p:xfrm>
        <a:graphic>
          <a:graphicData uri="http://schemas.openxmlformats.org/presentationml/2006/ole">
            <mc:AlternateContent xmlns:mc="http://schemas.openxmlformats.org/markup-compatibility/2006">
              <mc:Choice xmlns:v="urn:schemas-microsoft-com:vml" Requires="v">
                <p:oleObj spid="_x0000_s2087" name="Chart" r:id="rId4" imgW="3143340" imgH="3200400" progId="MSGraph.Chart.8">
                  <p:embed followColorScheme="full"/>
                </p:oleObj>
              </mc:Choice>
              <mc:Fallback>
                <p:oleObj name="Chart" r:id="rId4" imgW="3143340" imgH="3200400" progId="MSGraph.Chart.8">
                  <p:embed followColorScheme="full"/>
                  <p:pic>
                    <p:nvPicPr>
                      <p:cNvPr id="0" name="Picture 3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6913" y="1973263"/>
                        <a:ext cx="4138612" cy="4211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90" name="Text Box 5"/>
          <p:cNvSpPr txBox="1">
            <a:spLocks noChangeArrowheads="1"/>
          </p:cNvSpPr>
          <p:nvPr/>
        </p:nvSpPr>
        <p:spPr bwMode="auto">
          <a:xfrm>
            <a:off x="5043488" y="1362075"/>
            <a:ext cx="3502025" cy="822325"/>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a:ea typeface="Arial" charset="0"/>
                <a:cs typeface="Arial" charset="0"/>
              </a:rPr>
              <a:t>U.S. Real GDP</a:t>
            </a:r>
            <a:r>
              <a:rPr lang="en-US">
                <a:ea typeface="Arial" charset="0"/>
                <a:cs typeface="Arial" charset="0"/>
              </a:rPr>
              <a:t>, </a:t>
            </a:r>
            <a:br>
              <a:rPr lang="en-US">
                <a:ea typeface="Arial" charset="0"/>
                <a:cs typeface="Arial" charset="0"/>
              </a:rPr>
            </a:br>
            <a:r>
              <a:rPr lang="en-US">
                <a:ea typeface="Arial" charset="0"/>
                <a:cs typeface="Arial" charset="0"/>
              </a:rPr>
              <a:t>billions of 2000 dollars</a:t>
            </a:r>
          </a:p>
        </p:txBody>
      </p:sp>
      <p:sp>
        <p:nvSpPr>
          <p:cNvPr id="2091" name="FlagCount" hidden="1">
            <a:hlinkClick r:id="rId6"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4">
                                            <p:txEl>
                                              <p:pRg st="0" end="0"/>
                                            </p:txEl>
                                          </p:spTgt>
                                        </p:tgtEl>
                                        <p:attrNameLst>
                                          <p:attrName>style.visibility</p:attrName>
                                        </p:attrNameLst>
                                      </p:cBhvr>
                                      <p:to>
                                        <p:strVal val="visible"/>
                                      </p:to>
                                    </p:set>
                                    <p:animEffect transition="in" filter="wipe(left)">
                                      <p:cBhvr>
                                        <p:cTn id="7" dur="500"/>
                                        <p:tgtEl>
                                          <p:spTgt spid="205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54">
                                            <p:txEl>
                                              <p:pRg st="1" end="1"/>
                                            </p:txEl>
                                          </p:spTgt>
                                        </p:tgtEl>
                                        <p:attrNameLst>
                                          <p:attrName>style.visibility</p:attrName>
                                        </p:attrNameLst>
                                      </p:cBhvr>
                                      <p:to>
                                        <p:strVal val="visible"/>
                                      </p:to>
                                    </p:set>
                                    <p:animEffect transition="in" filter="wipe(left)">
                                      <p:cBhvr>
                                        <p:cTn id="12" dur="500"/>
                                        <p:tgtEl>
                                          <p:spTgt spid="205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54">
                                            <p:txEl>
                                              <p:pRg st="2" end="2"/>
                                            </p:txEl>
                                          </p:spTgt>
                                        </p:tgtEl>
                                        <p:attrNameLst>
                                          <p:attrName>style.visibility</p:attrName>
                                        </p:attrNameLst>
                                      </p:cBhvr>
                                      <p:to>
                                        <p:strVal val="visible"/>
                                      </p:to>
                                    </p:set>
                                    <p:animEffect transition="in" filter="wipe(left)">
                                      <p:cBhvr>
                                        <p:cTn id="17" dur="500"/>
                                        <p:tgtEl>
                                          <p:spTgt spid="205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54">
                                            <p:txEl>
                                              <p:pRg st="3" end="3"/>
                                            </p:txEl>
                                          </p:spTgt>
                                        </p:tgtEl>
                                        <p:attrNameLst>
                                          <p:attrName>style.visibility</p:attrName>
                                        </p:attrNameLst>
                                      </p:cBhvr>
                                      <p:to>
                                        <p:strVal val="visible"/>
                                      </p:to>
                                    </p:set>
                                    <p:animEffect transition="in" filter="wipe(left)">
                                      <p:cBhvr>
                                        <p:cTn id="22" dur="500"/>
                                        <p:tgtEl>
                                          <p:spTgt spid="2054">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54">
                                            <p:txEl>
                                              <p:pRg st="4" end="4"/>
                                            </p:txEl>
                                          </p:spTgt>
                                        </p:tgtEl>
                                        <p:attrNameLst>
                                          <p:attrName>style.visibility</p:attrName>
                                        </p:attrNameLst>
                                      </p:cBhvr>
                                      <p:to>
                                        <p:strVal val="visible"/>
                                      </p:to>
                                    </p:set>
                                    <p:animEffect transition="in" filter="wipe(left)">
                                      <p:cBhvr>
                                        <p:cTn id="27" dur="500"/>
                                        <p:tgtEl>
                                          <p:spTgt spid="205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build="p" bldLvl="4"/>
    </p:bldLst>
  </p:timing>
</p:sld>
</file>

<file path=ppt/slides/slide47.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101378"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Working with the model</a:t>
            </a:r>
          </a:p>
        </p:txBody>
      </p:sp>
      <p:sp>
        <p:nvSpPr>
          <p:cNvPr id="101380" name="Content Placeholder 2"/>
          <p:cNvSpPr>
            <a:spLocks noGrp="1"/>
          </p:cNvSpPr>
          <p:nvPr>
            <p:ph idx="1"/>
          </p:nvPr>
        </p:nvSpPr>
        <p:spPr>
          <a:xfrm>
            <a:off x="457200" y="1371600"/>
            <a:ext cx="8229600" cy="5105400"/>
          </a:xfrm>
        </p:spPr>
        <p:txBody>
          <a:bodyPr/>
          <a:lstStyle/>
          <a:p>
            <a:pPr eaLnBrk="1" hangingPunct="1">
              <a:buClr>
                <a:srgbClr val="CC0000"/>
              </a:buClr>
              <a:buFont typeface="Wingdings" charset="2"/>
              <a:buChar char="§"/>
            </a:pPr>
            <a:r>
              <a:rPr lang="en-US" dirty="0" smtClean="0">
                <a:latin typeface="Arial" charset="0"/>
                <a:cs typeface="ＭＳ Ｐゴシック" charset="-128"/>
              </a:rPr>
              <a:t>Draw the </a:t>
            </a:r>
            <a:r>
              <a:rPr lang="en-US" i="1" dirty="0" smtClean="0">
                <a:latin typeface="Arial" charset="0"/>
                <a:cs typeface="ＭＳ Ｐゴシック" charset="-128"/>
              </a:rPr>
              <a:t>AD-SRAS-LRAS</a:t>
            </a:r>
            <a:r>
              <a:rPr lang="en-US" dirty="0" smtClean="0">
                <a:latin typeface="Arial" charset="0"/>
                <a:cs typeface="ＭＳ Ｐゴシック" charset="-128"/>
              </a:rPr>
              <a:t> diagram </a:t>
            </a:r>
            <a:br>
              <a:rPr lang="en-US" dirty="0" smtClean="0">
                <a:latin typeface="Arial" charset="0"/>
                <a:cs typeface="ＭＳ Ｐゴシック" charset="-128"/>
              </a:rPr>
            </a:br>
            <a:r>
              <a:rPr lang="en-US" dirty="0" smtClean="0">
                <a:latin typeface="Arial" charset="0"/>
                <a:cs typeface="ＭＳ Ｐゴシック" charset="-128"/>
              </a:rPr>
              <a:t>for the U.S. economy </a:t>
            </a:r>
            <a:br>
              <a:rPr lang="en-US" dirty="0" smtClean="0">
                <a:latin typeface="Arial" charset="0"/>
                <a:cs typeface="ＭＳ Ｐゴシック" charset="-128"/>
              </a:rPr>
            </a:br>
            <a:r>
              <a:rPr lang="en-US" dirty="0" smtClean="0">
                <a:latin typeface="Arial" charset="0"/>
                <a:cs typeface="ＭＳ Ｐゴシック" charset="-128"/>
              </a:rPr>
              <a:t>starting in a long-run equilibrium. </a:t>
            </a:r>
          </a:p>
          <a:p>
            <a:pPr eaLnBrk="1" hangingPunct="1">
              <a:buClr>
                <a:srgbClr val="CC0000"/>
              </a:buClr>
              <a:buFont typeface="Wingdings" charset="2"/>
              <a:buChar char="§"/>
            </a:pPr>
            <a:r>
              <a:rPr lang="en-US" dirty="0" smtClean="0">
                <a:latin typeface="Arial" charset="0"/>
                <a:cs typeface="ＭＳ Ｐゴシック" charset="-128"/>
              </a:rPr>
              <a:t>A boom occurs in Canada.  </a:t>
            </a:r>
            <a:br>
              <a:rPr lang="en-US" dirty="0" smtClean="0">
                <a:latin typeface="Arial" charset="0"/>
                <a:cs typeface="ＭＳ Ｐゴシック" charset="-128"/>
              </a:rPr>
            </a:br>
            <a:r>
              <a:rPr lang="en-US" dirty="0" smtClean="0">
                <a:latin typeface="Arial" charset="0"/>
                <a:cs typeface="ＭＳ Ｐゴシック" charset="-128"/>
              </a:rPr>
              <a:t>Use your diagram to determine </a:t>
            </a:r>
            <a:br>
              <a:rPr lang="en-US" dirty="0" smtClean="0">
                <a:latin typeface="Arial" charset="0"/>
                <a:cs typeface="ＭＳ Ｐゴシック" charset="-128"/>
              </a:rPr>
            </a:br>
            <a:r>
              <a:rPr lang="en-US" dirty="0" smtClean="0">
                <a:latin typeface="Arial" charset="0"/>
                <a:cs typeface="ＭＳ Ｐゴシック" charset="-128"/>
              </a:rPr>
              <a:t>the SR and LR effects on U.S. GDP, </a:t>
            </a:r>
            <a:br>
              <a:rPr lang="en-US" dirty="0" smtClean="0">
                <a:latin typeface="Arial" charset="0"/>
                <a:cs typeface="ＭＳ Ｐゴシック" charset="-128"/>
              </a:rPr>
            </a:br>
            <a:r>
              <a:rPr lang="en-US" dirty="0" smtClean="0">
                <a:latin typeface="Arial" charset="0"/>
                <a:cs typeface="ＭＳ Ｐゴシック" charset="-128"/>
              </a:rPr>
              <a:t>the price level, and unemployment.</a:t>
            </a:r>
          </a:p>
        </p:txBody>
      </p:sp>
      <p:sp>
        <p:nvSpPr>
          <p:cNvPr id="6" name="TextBox 6"/>
          <p:cNvSpPr txBox="1"/>
          <p:nvPr/>
        </p:nvSpPr>
        <p:spPr>
          <a:xfrm>
            <a:off x="304800"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103426"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grpSp>
        <p:nvGrpSpPr>
          <p:cNvPr id="103429" name="Group 7"/>
          <p:cNvGrpSpPr>
            <a:grpSpLocks/>
          </p:cNvGrpSpPr>
          <p:nvPr/>
        </p:nvGrpSpPr>
        <p:grpSpPr bwMode="auto">
          <a:xfrm>
            <a:off x="5942013" y="1673225"/>
            <a:ext cx="1177925" cy="4306888"/>
            <a:chOff x="3670" y="778"/>
            <a:chExt cx="742" cy="2713"/>
          </a:xfrm>
        </p:grpSpPr>
        <p:sp>
          <p:nvSpPr>
            <p:cNvPr id="103469" name="Line 8"/>
            <p:cNvSpPr>
              <a:spLocks noChangeShapeType="1"/>
            </p:cNvSpPr>
            <p:nvPr/>
          </p:nvSpPr>
          <p:spPr bwMode="auto">
            <a:xfrm rot="16200000" flipH="1">
              <a:off x="2956" y="2115"/>
              <a:ext cx="2167" cy="3"/>
            </a:xfrm>
            <a:prstGeom prst="line">
              <a:avLst/>
            </a:prstGeom>
            <a:noFill/>
            <a:ln w="38100">
              <a:solidFill>
                <a:srgbClr val="003399"/>
              </a:solidFill>
              <a:round/>
              <a:headEnd/>
              <a:tailEnd/>
            </a:ln>
          </p:spPr>
          <p:txBody>
            <a:bodyPr>
              <a:prstTxWarp prst="textNoShape">
                <a:avLst/>
              </a:prstTxWarp>
            </a:bodyPr>
            <a:lstStyle/>
            <a:p>
              <a:endParaRPr lang="en-US"/>
            </a:p>
          </p:txBody>
        </p:sp>
        <p:sp>
          <p:nvSpPr>
            <p:cNvPr id="103470" name="Text Box 9"/>
            <p:cNvSpPr txBox="1">
              <a:spLocks noChangeArrowheads="1"/>
            </p:cNvSpPr>
            <p:nvPr/>
          </p:nvSpPr>
          <p:spPr bwMode="auto">
            <a:xfrm>
              <a:off x="3670" y="778"/>
              <a:ext cx="742"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LRAS</a:t>
              </a:r>
              <a:endParaRPr lang="en-US" i="1" baseline="-25000">
                <a:ea typeface="Arial" charset="0"/>
                <a:cs typeface="Arial" charset="0"/>
              </a:endParaRPr>
            </a:p>
          </p:txBody>
        </p:sp>
        <p:sp>
          <p:nvSpPr>
            <p:cNvPr id="103471" name="Rectangle 10"/>
            <p:cNvSpPr>
              <a:spLocks noChangeArrowheads="1"/>
            </p:cNvSpPr>
            <p:nvPr/>
          </p:nvSpPr>
          <p:spPr bwMode="auto">
            <a:xfrm>
              <a:off x="3891" y="3203"/>
              <a:ext cx="337" cy="288"/>
            </a:xfrm>
            <a:prstGeom prst="rect">
              <a:avLst/>
            </a:prstGeom>
            <a:noFill/>
            <a:ln w="9525">
              <a:noFill/>
              <a:miter lim="800000"/>
              <a:headEnd/>
              <a:tailEnd/>
            </a:ln>
          </p:spPr>
          <p:txBody>
            <a:bodyPr wrap="none">
              <a:prstTxWarp prst="textNoShape">
                <a:avLst/>
              </a:prstTxWarp>
              <a:spAutoFit/>
            </a:bodyPr>
            <a:lstStyle/>
            <a:p>
              <a:pPr>
                <a:spcBef>
                  <a:spcPct val="50000"/>
                </a:spcBef>
              </a:pPr>
              <a:r>
                <a:rPr lang="en-US" b="1" i="1">
                  <a:ea typeface="Arial" charset="0"/>
                  <a:cs typeface="Arial" charset="0"/>
                </a:rPr>
                <a:t>Y</a:t>
              </a:r>
              <a:r>
                <a:rPr lang="en-US" b="1" baseline="-25000">
                  <a:ea typeface="Arial" charset="0"/>
                  <a:cs typeface="Arial" charset="0"/>
                </a:rPr>
                <a:t>N</a:t>
              </a:r>
            </a:p>
          </p:txBody>
        </p:sp>
      </p:grpSp>
      <p:grpSp>
        <p:nvGrpSpPr>
          <p:cNvPr id="103430" name="Group 11"/>
          <p:cNvGrpSpPr>
            <a:grpSpLocks/>
          </p:cNvGrpSpPr>
          <p:nvPr/>
        </p:nvGrpSpPr>
        <p:grpSpPr bwMode="auto">
          <a:xfrm>
            <a:off x="4776788" y="1617663"/>
            <a:ext cx="3994150" cy="4106862"/>
            <a:chOff x="2579" y="785"/>
            <a:chExt cx="2786" cy="2420"/>
          </a:xfrm>
        </p:grpSpPr>
        <p:grpSp>
          <p:nvGrpSpPr>
            <p:cNvPr id="103464" name="Group 12"/>
            <p:cNvGrpSpPr>
              <a:grpSpLocks/>
            </p:cNvGrpSpPr>
            <p:nvPr/>
          </p:nvGrpSpPr>
          <p:grpSpPr bwMode="auto">
            <a:xfrm>
              <a:off x="2697" y="1037"/>
              <a:ext cx="2409" cy="2049"/>
              <a:chOff x="1098" y="1361"/>
              <a:chExt cx="2116" cy="2027"/>
            </a:xfrm>
          </p:grpSpPr>
          <p:sp>
            <p:nvSpPr>
              <p:cNvPr id="103467" name="Line 13"/>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103468" name="Line 14"/>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103465" name="Text Box 15"/>
            <p:cNvSpPr txBox="1">
              <a:spLocks noChangeArrowheads="1"/>
            </p:cNvSpPr>
            <p:nvPr/>
          </p:nvSpPr>
          <p:spPr bwMode="auto">
            <a:xfrm>
              <a:off x="2579" y="785"/>
              <a:ext cx="267"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P</a:t>
              </a:r>
            </a:p>
          </p:txBody>
        </p:sp>
        <p:sp>
          <p:nvSpPr>
            <p:cNvPr id="103466" name="Text Box 16"/>
            <p:cNvSpPr txBox="1">
              <a:spLocks noChangeArrowheads="1"/>
            </p:cNvSpPr>
            <p:nvPr/>
          </p:nvSpPr>
          <p:spPr bwMode="auto">
            <a:xfrm>
              <a:off x="5075" y="2936"/>
              <a:ext cx="29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Y</a:t>
              </a:r>
            </a:p>
          </p:txBody>
        </p:sp>
      </p:grpSp>
      <p:grpSp>
        <p:nvGrpSpPr>
          <p:cNvPr id="18" name="Group 17"/>
          <p:cNvGrpSpPr>
            <a:grpSpLocks/>
          </p:cNvGrpSpPr>
          <p:nvPr/>
        </p:nvGrpSpPr>
        <p:grpSpPr bwMode="auto">
          <a:xfrm>
            <a:off x="5473700" y="2122488"/>
            <a:ext cx="2947988" cy="2609850"/>
            <a:chOff x="3200" y="1121"/>
            <a:chExt cx="1857" cy="1644"/>
          </a:xfrm>
        </p:grpSpPr>
        <p:sp>
          <p:nvSpPr>
            <p:cNvPr id="103462" name="Line 18"/>
            <p:cNvSpPr>
              <a:spLocks noChangeShapeType="1"/>
            </p:cNvSpPr>
            <p:nvPr/>
          </p:nvSpPr>
          <p:spPr bwMode="auto">
            <a:xfrm>
              <a:off x="3200" y="1121"/>
              <a:ext cx="1460" cy="1439"/>
            </a:xfrm>
            <a:prstGeom prst="line">
              <a:avLst/>
            </a:prstGeom>
            <a:noFill/>
            <a:ln w="38100">
              <a:solidFill>
                <a:srgbClr val="FF0000"/>
              </a:solidFill>
              <a:round/>
              <a:headEnd/>
              <a:tailEnd/>
            </a:ln>
          </p:spPr>
          <p:txBody>
            <a:bodyPr>
              <a:prstTxWarp prst="textNoShape">
                <a:avLst/>
              </a:prstTxWarp>
            </a:bodyPr>
            <a:lstStyle/>
            <a:p>
              <a:endParaRPr lang="en-US"/>
            </a:p>
          </p:txBody>
        </p:sp>
        <p:sp>
          <p:nvSpPr>
            <p:cNvPr id="103463" name="Text Box 19"/>
            <p:cNvSpPr txBox="1">
              <a:spLocks noChangeArrowheads="1"/>
            </p:cNvSpPr>
            <p:nvPr/>
          </p:nvSpPr>
          <p:spPr bwMode="auto">
            <a:xfrm>
              <a:off x="4588" y="2477"/>
              <a:ext cx="469"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AD</a:t>
              </a:r>
              <a:r>
                <a:rPr lang="en-US" baseline="-25000">
                  <a:ea typeface="Arial" charset="0"/>
                  <a:cs typeface="Arial" charset="0"/>
                </a:rPr>
                <a:t>2</a:t>
              </a:r>
            </a:p>
          </p:txBody>
        </p:sp>
      </p:grpSp>
      <p:grpSp>
        <p:nvGrpSpPr>
          <p:cNvPr id="21" name="Group 20"/>
          <p:cNvGrpSpPr>
            <a:grpSpLocks/>
          </p:cNvGrpSpPr>
          <p:nvPr/>
        </p:nvGrpSpPr>
        <p:grpSpPr bwMode="auto">
          <a:xfrm>
            <a:off x="5110163" y="1879600"/>
            <a:ext cx="3390900" cy="2597150"/>
            <a:chOff x="3067" y="1216"/>
            <a:chExt cx="2136" cy="1636"/>
          </a:xfrm>
        </p:grpSpPr>
        <p:sp>
          <p:nvSpPr>
            <p:cNvPr id="103460" name="Line 21"/>
            <p:cNvSpPr>
              <a:spLocks noChangeShapeType="1"/>
            </p:cNvSpPr>
            <p:nvPr/>
          </p:nvSpPr>
          <p:spPr bwMode="auto">
            <a:xfrm flipV="1">
              <a:off x="3067" y="1468"/>
              <a:ext cx="1497" cy="1384"/>
            </a:xfrm>
            <a:prstGeom prst="line">
              <a:avLst/>
            </a:prstGeom>
            <a:noFill/>
            <a:ln w="38100">
              <a:solidFill>
                <a:srgbClr val="FF0000"/>
              </a:solidFill>
              <a:round/>
              <a:headEnd/>
              <a:tailEnd/>
            </a:ln>
          </p:spPr>
          <p:txBody>
            <a:bodyPr>
              <a:prstTxWarp prst="textNoShape">
                <a:avLst/>
              </a:prstTxWarp>
            </a:bodyPr>
            <a:lstStyle/>
            <a:p>
              <a:endParaRPr lang="en-US"/>
            </a:p>
          </p:txBody>
        </p:sp>
        <p:sp>
          <p:nvSpPr>
            <p:cNvPr id="103461" name="Text Box 22"/>
            <p:cNvSpPr txBox="1">
              <a:spLocks noChangeArrowheads="1"/>
            </p:cNvSpPr>
            <p:nvPr/>
          </p:nvSpPr>
          <p:spPr bwMode="auto">
            <a:xfrm>
              <a:off x="4461" y="1216"/>
              <a:ext cx="742"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SRAS</a:t>
              </a:r>
              <a:r>
                <a:rPr lang="en-US" baseline="-25000">
                  <a:ea typeface="Arial" charset="0"/>
                  <a:cs typeface="Arial" charset="0"/>
                </a:rPr>
                <a:t>2</a:t>
              </a:r>
            </a:p>
          </p:txBody>
        </p:sp>
      </p:grpSp>
      <p:grpSp>
        <p:nvGrpSpPr>
          <p:cNvPr id="103433" name="Group 23"/>
          <p:cNvGrpSpPr>
            <a:grpSpLocks/>
          </p:cNvGrpSpPr>
          <p:nvPr/>
        </p:nvGrpSpPr>
        <p:grpSpPr bwMode="auto">
          <a:xfrm>
            <a:off x="5237163" y="3167063"/>
            <a:ext cx="2606675" cy="2216150"/>
            <a:chOff x="3051" y="1719"/>
            <a:chExt cx="1642" cy="1396"/>
          </a:xfrm>
        </p:grpSpPr>
        <p:sp>
          <p:nvSpPr>
            <p:cNvPr id="103458" name="Text Box 24"/>
            <p:cNvSpPr txBox="1">
              <a:spLocks noChangeArrowheads="1"/>
            </p:cNvSpPr>
            <p:nvPr/>
          </p:nvSpPr>
          <p:spPr bwMode="auto">
            <a:xfrm>
              <a:off x="4236" y="2827"/>
              <a:ext cx="457"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AD</a:t>
              </a:r>
              <a:r>
                <a:rPr lang="en-US" baseline="-25000">
                  <a:ea typeface="Arial" charset="0"/>
                  <a:cs typeface="Arial" charset="0"/>
                </a:rPr>
                <a:t>1</a:t>
              </a:r>
            </a:p>
          </p:txBody>
        </p:sp>
        <p:sp>
          <p:nvSpPr>
            <p:cNvPr id="103459" name="Line 25"/>
            <p:cNvSpPr>
              <a:spLocks noChangeShapeType="1"/>
            </p:cNvSpPr>
            <p:nvPr/>
          </p:nvSpPr>
          <p:spPr bwMode="auto">
            <a:xfrm>
              <a:off x="3051" y="1719"/>
              <a:ext cx="1235" cy="1214"/>
            </a:xfrm>
            <a:prstGeom prst="line">
              <a:avLst/>
            </a:prstGeom>
            <a:noFill/>
            <a:ln w="38100">
              <a:solidFill>
                <a:srgbClr val="003399"/>
              </a:solidFill>
              <a:round/>
              <a:headEnd/>
              <a:tailEnd/>
            </a:ln>
          </p:spPr>
          <p:txBody>
            <a:bodyPr>
              <a:prstTxWarp prst="textNoShape">
                <a:avLst/>
              </a:prstTxWarp>
            </a:bodyPr>
            <a:lstStyle/>
            <a:p>
              <a:endParaRPr lang="en-US"/>
            </a:p>
          </p:txBody>
        </p:sp>
      </p:grpSp>
      <p:grpSp>
        <p:nvGrpSpPr>
          <p:cNvPr id="103434" name="Group 26"/>
          <p:cNvGrpSpPr>
            <a:grpSpLocks/>
          </p:cNvGrpSpPr>
          <p:nvPr/>
        </p:nvGrpSpPr>
        <p:grpSpPr bwMode="auto">
          <a:xfrm>
            <a:off x="5975350" y="2943225"/>
            <a:ext cx="2765425" cy="2012950"/>
            <a:chOff x="3540" y="1767"/>
            <a:chExt cx="1742" cy="1268"/>
          </a:xfrm>
        </p:grpSpPr>
        <p:sp>
          <p:nvSpPr>
            <p:cNvPr id="103456" name="Line 27"/>
            <p:cNvSpPr>
              <a:spLocks noChangeShapeType="1"/>
            </p:cNvSpPr>
            <p:nvPr/>
          </p:nvSpPr>
          <p:spPr bwMode="auto">
            <a:xfrm flipV="1">
              <a:off x="3540" y="2013"/>
              <a:ext cx="1092" cy="1022"/>
            </a:xfrm>
            <a:prstGeom prst="line">
              <a:avLst/>
            </a:prstGeom>
            <a:noFill/>
            <a:ln w="38100">
              <a:solidFill>
                <a:srgbClr val="003399"/>
              </a:solidFill>
              <a:round/>
              <a:headEnd/>
              <a:tailEnd/>
            </a:ln>
          </p:spPr>
          <p:txBody>
            <a:bodyPr>
              <a:prstTxWarp prst="textNoShape">
                <a:avLst/>
              </a:prstTxWarp>
            </a:bodyPr>
            <a:lstStyle/>
            <a:p>
              <a:endParaRPr lang="en-US"/>
            </a:p>
          </p:txBody>
        </p:sp>
        <p:sp>
          <p:nvSpPr>
            <p:cNvPr id="103457" name="Text Box 28"/>
            <p:cNvSpPr txBox="1">
              <a:spLocks noChangeArrowheads="1"/>
            </p:cNvSpPr>
            <p:nvPr/>
          </p:nvSpPr>
          <p:spPr bwMode="auto">
            <a:xfrm>
              <a:off x="4540" y="1767"/>
              <a:ext cx="742"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SRAS</a:t>
              </a:r>
              <a:r>
                <a:rPr lang="en-US" baseline="-25000">
                  <a:ea typeface="Arial" charset="0"/>
                  <a:cs typeface="Arial" charset="0"/>
                </a:rPr>
                <a:t>1</a:t>
              </a:r>
            </a:p>
          </p:txBody>
        </p:sp>
      </p:grpSp>
      <p:grpSp>
        <p:nvGrpSpPr>
          <p:cNvPr id="103435" name="Group 49"/>
          <p:cNvGrpSpPr>
            <a:grpSpLocks/>
          </p:cNvGrpSpPr>
          <p:nvPr/>
        </p:nvGrpSpPr>
        <p:grpSpPr bwMode="auto">
          <a:xfrm>
            <a:off x="4456113" y="4251325"/>
            <a:ext cx="2139950" cy="365125"/>
            <a:chOff x="2844" y="2652"/>
            <a:chExt cx="1348" cy="230"/>
          </a:xfrm>
        </p:grpSpPr>
        <p:sp>
          <p:nvSpPr>
            <p:cNvPr id="103453" name="Oval 32"/>
            <p:cNvSpPr>
              <a:spLocks noChangeArrowheads="1"/>
            </p:cNvSpPr>
            <p:nvPr/>
          </p:nvSpPr>
          <p:spPr bwMode="auto">
            <a:xfrm>
              <a:off x="4104" y="2725"/>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103454" name="Line 38"/>
            <p:cNvSpPr>
              <a:spLocks noChangeShapeType="1"/>
            </p:cNvSpPr>
            <p:nvPr/>
          </p:nvSpPr>
          <p:spPr bwMode="auto">
            <a:xfrm>
              <a:off x="3156" y="2771"/>
              <a:ext cx="99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103455" name="Text Box 39"/>
            <p:cNvSpPr txBox="1">
              <a:spLocks noChangeArrowheads="1"/>
            </p:cNvSpPr>
            <p:nvPr/>
          </p:nvSpPr>
          <p:spPr bwMode="auto">
            <a:xfrm>
              <a:off x="2844" y="2652"/>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1</a:t>
              </a:r>
            </a:p>
          </p:txBody>
        </p:sp>
      </p:grpSp>
      <p:grpSp>
        <p:nvGrpSpPr>
          <p:cNvPr id="34" name="Group 51"/>
          <p:cNvGrpSpPr>
            <a:grpSpLocks/>
          </p:cNvGrpSpPr>
          <p:nvPr/>
        </p:nvGrpSpPr>
        <p:grpSpPr bwMode="auto">
          <a:xfrm>
            <a:off x="4452938" y="2981325"/>
            <a:ext cx="2489200" cy="373063"/>
            <a:chOff x="2842" y="1852"/>
            <a:chExt cx="1568" cy="235"/>
          </a:xfrm>
        </p:grpSpPr>
        <p:grpSp>
          <p:nvGrpSpPr>
            <p:cNvPr id="103448" name="Group 47"/>
            <p:cNvGrpSpPr>
              <a:grpSpLocks/>
            </p:cNvGrpSpPr>
            <p:nvPr/>
          </p:nvGrpSpPr>
          <p:grpSpPr bwMode="auto">
            <a:xfrm>
              <a:off x="2842" y="1857"/>
              <a:ext cx="1350" cy="230"/>
              <a:chOff x="2842" y="1857"/>
              <a:chExt cx="1350" cy="230"/>
            </a:xfrm>
          </p:grpSpPr>
          <p:sp>
            <p:nvSpPr>
              <p:cNvPr id="103450" name="Line 29"/>
              <p:cNvSpPr>
                <a:spLocks noChangeShapeType="1"/>
              </p:cNvSpPr>
              <p:nvPr/>
            </p:nvSpPr>
            <p:spPr bwMode="auto">
              <a:xfrm>
                <a:off x="3158" y="1970"/>
                <a:ext cx="995" cy="3"/>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103451" name="Text Box 30"/>
              <p:cNvSpPr txBox="1">
                <a:spLocks noChangeArrowheads="1"/>
              </p:cNvSpPr>
              <p:nvPr/>
            </p:nvSpPr>
            <p:spPr bwMode="auto">
              <a:xfrm>
                <a:off x="2842" y="1857"/>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3</a:t>
                </a:r>
              </a:p>
            </p:txBody>
          </p:sp>
          <p:sp>
            <p:nvSpPr>
              <p:cNvPr id="103452" name="Oval 31"/>
              <p:cNvSpPr>
                <a:spLocks noChangeArrowheads="1"/>
              </p:cNvSpPr>
              <p:nvPr/>
            </p:nvSpPr>
            <p:spPr bwMode="auto">
              <a:xfrm>
                <a:off x="4104" y="1926"/>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103449" name="Text Box 41"/>
            <p:cNvSpPr txBox="1">
              <a:spLocks noChangeArrowheads="1"/>
            </p:cNvSpPr>
            <p:nvPr/>
          </p:nvSpPr>
          <p:spPr bwMode="auto">
            <a:xfrm>
              <a:off x="4209" y="1852"/>
              <a:ext cx="201"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a:ea typeface="Arial" charset="0"/>
                  <a:cs typeface="Arial" charset="0"/>
                </a:rPr>
                <a:t>C</a:t>
              </a:r>
              <a:endParaRPr lang="en-US" baseline="-25000">
                <a:ea typeface="Arial" charset="0"/>
                <a:cs typeface="Arial" charset="0"/>
              </a:endParaRPr>
            </a:p>
          </p:txBody>
        </p:sp>
      </p:grpSp>
      <p:grpSp>
        <p:nvGrpSpPr>
          <p:cNvPr id="41" name="Group 50"/>
          <p:cNvGrpSpPr>
            <a:grpSpLocks/>
          </p:cNvGrpSpPr>
          <p:nvPr/>
        </p:nvGrpSpPr>
        <p:grpSpPr bwMode="auto">
          <a:xfrm>
            <a:off x="4459288" y="3630613"/>
            <a:ext cx="3168650" cy="2312987"/>
            <a:chOff x="2846" y="2261"/>
            <a:chExt cx="1996" cy="1457"/>
          </a:xfrm>
        </p:grpSpPr>
        <p:grpSp>
          <p:nvGrpSpPr>
            <p:cNvPr id="103440" name="Group 48"/>
            <p:cNvGrpSpPr>
              <a:grpSpLocks/>
            </p:cNvGrpSpPr>
            <p:nvPr/>
          </p:nvGrpSpPr>
          <p:grpSpPr bwMode="auto">
            <a:xfrm>
              <a:off x="2846" y="2262"/>
              <a:ext cx="1904" cy="1456"/>
              <a:chOff x="2846" y="2262"/>
              <a:chExt cx="1904" cy="1456"/>
            </a:xfrm>
          </p:grpSpPr>
          <p:sp>
            <p:nvSpPr>
              <p:cNvPr id="103442" name="Oval 33"/>
              <p:cNvSpPr>
                <a:spLocks noChangeArrowheads="1"/>
              </p:cNvSpPr>
              <p:nvPr/>
            </p:nvSpPr>
            <p:spPr bwMode="auto">
              <a:xfrm>
                <a:off x="4527" y="2333"/>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nvGrpSpPr>
              <p:cNvPr id="103443" name="Group 34"/>
              <p:cNvGrpSpPr>
                <a:grpSpLocks/>
              </p:cNvGrpSpPr>
              <p:nvPr/>
            </p:nvGrpSpPr>
            <p:grpSpPr bwMode="auto">
              <a:xfrm>
                <a:off x="3154" y="2378"/>
                <a:ext cx="1416" cy="1072"/>
                <a:chOff x="357" y="2450"/>
                <a:chExt cx="795" cy="646"/>
              </a:xfrm>
            </p:grpSpPr>
            <p:sp>
              <p:nvSpPr>
                <p:cNvPr id="103446" name="Line 35"/>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103447" name="Line 36"/>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103444" name="Text Box 37"/>
              <p:cNvSpPr txBox="1">
                <a:spLocks noChangeArrowheads="1"/>
              </p:cNvSpPr>
              <p:nvPr/>
            </p:nvSpPr>
            <p:spPr bwMode="auto">
              <a:xfrm>
                <a:off x="2846" y="2262"/>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2</a:t>
                </a:r>
              </a:p>
            </p:txBody>
          </p:sp>
          <p:sp>
            <p:nvSpPr>
              <p:cNvPr id="103445" name="Text Box 40"/>
              <p:cNvSpPr txBox="1">
                <a:spLocks noChangeArrowheads="1"/>
              </p:cNvSpPr>
              <p:nvPr/>
            </p:nvSpPr>
            <p:spPr bwMode="auto">
              <a:xfrm>
                <a:off x="4442" y="3488"/>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Y</a:t>
                </a:r>
                <a:r>
                  <a:rPr lang="en-US" b="1" baseline="-25000">
                    <a:ea typeface="Arial" charset="0"/>
                    <a:cs typeface="Arial" charset="0"/>
                  </a:rPr>
                  <a:t>2</a:t>
                </a:r>
              </a:p>
            </p:txBody>
          </p:sp>
        </p:grpSp>
        <p:sp>
          <p:nvSpPr>
            <p:cNvPr id="103441" name="Text Box 42"/>
            <p:cNvSpPr txBox="1">
              <a:spLocks noChangeArrowheads="1"/>
            </p:cNvSpPr>
            <p:nvPr/>
          </p:nvSpPr>
          <p:spPr bwMode="auto">
            <a:xfrm>
              <a:off x="4641" y="2261"/>
              <a:ext cx="201"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a:ea typeface="Arial" charset="0"/>
                  <a:cs typeface="Arial" charset="0"/>
                </a:rPr>
                <a:t>B</a:t>
              </a:r>
              <a:endParaRPr lang="en-US" baseline="-25000">
                <a:ea typeface="Arial" charset="0"/>
                <a:cs typeface="Arial" charset="0"/>
              </a:endParaRPr>
            </a:p>
          </p:txBody>
        </p:sp>
      </p:grpSp>
      <p:sp>
        <p:nvSpPr>
          <p:cNvPr id="103438" name="Text Box 43"/>
          <p:cNvSpPr txBox="1">
            <a:spLocks noChangeArrowheads="1"/>
          </p:cNvSpPr>
          <p:nvPr/>
        </p:nvSpPr>
        <p:spPr bwMode="auto">
          <a:xfrm>
            <a:off x="6637338" y="4224338"/>
            <a:ext cx="319087" cy="365125"/>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a:ea typeface="Arial" charset="0"/>
                <a:cs typeface="Arial" charset="0"/>
              </a:rPr>
              <a:t>A</a:t>
            </a:r>
            <a:endParaRPr lang="en-US" baseline="-25000">
              <a:ea typeface="Arial" charset="0"/>
              <a:cs typeface="Arial" charset="0"/>
            </a:endParaRPr>
          </a:p>
        </p:txBody>
      </p:sp>
      <p:sp>
        <p:nvSpPr>
          <p:cNvPr id="51" name="Rectangle 46"/>
          <p:cNvSpPr>
            <a:spLocks noChangeArrowheads="1"/>
          </p:cNvSpPr>
          <p:nvPr/>
        </p:nvSpPr>
        <p:spPr bwMode="auto">
          <a:xfrm>
            <a:off x="534988" y="1362075"/>
            <a:ext cx="4208462" cy="5210175"/>
          </a:xfrm>
          <a:prstGeom prst="rect">
            <a:avLst/>
          </a:prstGeom>
          <a:noFill/>
          <a:ln w="9525">
            <a:noFill/>
            <a:miter lim="800000"/>
            <a:headEnd/>
            <a:tailEnd/>
          </a:ln>
        </p:spPr>
        <p:txBody>
          <a:bodyPr>
            <a:prstTxWarp prst="textNoShape">
              <a:avLst/>
            </a:prstTxWarp>
          </a:bodyPr>
          <a:lstStyle/>
          <a:p>
            <a:pPr marL="404813" indent="-404813">
              <a:lnSpc>
                <a:spcPct val="105000"/>
              </a:lnSpc>
              <a:spcBef>
                <a:spcPct val="30000"/>
              </a:spcBef>
              <a:buClr>
                <a:srgbClr val="339966"/>
              </a:buClr>
              <a:buSzPct val="120000"/>
              <a:buFont typeface="Wingdings" charset="2"/>
              <a:buNone/>
            </a:pPr>
            <a:r>
              <a:rPr lang="en-US" sz="2600" u="sng"/>
              <a:t>Event:  Boom in Canada</a:t>
            </a:r>
          </a:p>
          <a:p>
            <a:pPr marL="404813" indent="-404813">
              <a:lnSpc>
                <a:spcPct val="105000"/>
              </a:lnSpc>
              <a:spcBef>
                <a:spcPct val="30000"/>
              </a:spcBef>
              <a:buClr>
                <a:srgbClr val="339966"/>
              </a:buClr>
              <a:buSzPct val="120000"/>
              <a:buFont typeface="Wingdings" charset="2"/>
              <a:buNone/>
            </a:pPr>
            <a:r>
              <a:rPr lang="en-US" b="1">
                <a:solidFill>
                  <a:srgbClr val="C00000"/>
                </a:solidFill>
              </a:rPr>
              <a:t>1. </a:t>
            </a:r>
            <a:r>
              <a:rPr lang="en-US" b="1">
                <a:solidFill>
                  <a:srgbClr val="339966"/>
                </a:solidFill>
              </a:rPr>
              <a:t>	</a:t>
            </a:r>
            <a:r>
              <a:rPr lang="en-US" sz="2600"/>
              <a:t>Affects </a:t>
            </a:r>
            <a:r>
              <a:rPr lang="en-US" sz="2600" b="1" i="1"/>
              <a:t>NX</a:t>
            </a:r>
            <a:r>
              <a:rPr lang="en-US" sz="2600"/>
              <a:t>, </a:t>
            </a:r>
            <a:r>
              <a:rPr lang="en-US" sz="2600" i="1"/>
              <a:t>AD</a:t>
            </a:r>
            <a:r>
              <a:rPr lang="en-US" sz="2600"/>
              <a:t> curve</a:t>
            </a:r>
          </a:p>
          <a:p>
            <a:pPr marL="404813" indent="-404813">
              <a:lnSpc>
                <a:spcPct val="105000"/>
              </a:lnSpc>
              <a:spcBef>
                <a:spcPct val="30000"/>
              </a:spcBef>
              <a:buClr>
                <a:srgbClr val="339966"/>
              </a:buClr>
              <a:buSzPct val="120000"/>
              <a:buFont typeface="Wingdings" charset="2"/>
              <a:buNone/>
            </a:pPr>
            <a:r>
              <a:rPr lang="en-US" b="1">
                <a:solidFill>
                  <a:srgbClr val="C00000"/>
                </a:solidFill>
              </a:rPr>
              <a:t>2. </a:t>
            </a:r>
            <a:r>
              <a:rPr lang="en-US" b="1">
                <a:solidFill>
                  <a:srgbClr val="339966"/>
                </a:solidFill>
              </a:rPr>
              <a:t>	</a:t>
            </a:r>
            <a:r>
              <a:rPr lang="en-US" sz="2600"/>
              <a:t>Shifts </a:t>
            </a:r>
            <a:r>
              <a:rPr lang="en-US" sz="2600" i="1"/>
              <a:t>AD</a:t>
            </a:r>
            <a:r>
              <a:rPr lang="en-US" sz="2600"/>
              <a:t> right</a:t>
            </a:r>
          </a:p>
          <a:p>
            <a:pPr marL="404813" indent="-404813">
              <a:lnSpc>
                <a:spcPct val="105000"/>
              </a:lnSpc>
              <a:spcBef>
                <a:spcPct val="30000"/>
              </a:spcBef>
              <a:buClr>
                <a:srgbClr val="339966"/>
              </a:buClr>
              <a:buSzPct val="120000"/>
              <a:buFont typeface="Wingdings" charset="2"/>
              <a:buNone/>
            </a:pPr>
            <a:r>
              <a:rPr lang="en-US" b="1">
                <a:solidFill>
                  <a:srgbClr val="C00000"/>
                </a:solidFill>
              </a:rPr>
              <a:t>3. </a:t>
            </a:r>
            <a:r>
              <a:rPr lang="en-US" b="1">
                <a:solidFill>
                  <a:srgbClr val="339966"/>
                </a:solidFill>
              </a:rPr>
              <a:t>	</a:t>
            </a:r>
            <a:r>
              <a:rPr lang="en-US" sz="2600"/>
              <a:t>SR eq’m at point B. </a:t>
            </a:r>
            <a:br>
              <a:rPr lang="en-US" sz="2600"/>
            </a:br>
            <a:r>
              <a:rPr lang="en-US" sz="2600" b="1" i="1"/>
              <a:t>P</a:t>
            </a:r>
            <a:r>
              <a:rPr lang="en-US" sz="2600"/>
              <a:t> and </a:t>
            </a:r>
            <a:r>
              <a:rPr lang="en-US" sz="2600" b="1" i="1"/>
              <a:t>Y</a:t>
            </a:r>
            <a:r>
              <a:rPr lang="en-US" sz="2600"/>
              <a:t>  higher,</a:t>
            </a:r>
            <a:br>
              <a:rPr lang="en-US" sz="2600"/>
            </a:br>
            <a:r>
              <a:rPr lang="en-US" sz="2600"/>
              <a:t>unemp lower</a:t>
            </a:r>
          </a:p>
          <a:p>
            <a:pPr marL="404813" indent="-404813">
              <a:lnSpc>
                <a:spcPct val="105000"/>
              </a:lnSpc>
              <a:spcBef>
                <a:spcPct val="30000"/>
              </a:spcBef>
              <a:buClr>
                <a:srgbClr val="339966"/>
              </a:buClr>
              <a:buSzPct val="120000"/>
              <a:buFont typeface="Wingdings" charset="2"/>
              <a:buNone/>
            </a:pPr>
            <a:r>
              <a:rPr lang="en-US" b="1">
                <a:solidFill>
                  <a:srgbClr val="C00000"/>
                </a:solidFill>
              </a:rPr>
              <a:t>4. </a:t>
            </a:r>
            <a:r>
              <a:rPr lang="en-US" b="1">
                <a:solidFill>
                  <a:srgbClr val="339966"/>
                </a:solidFill>
              </a:rPr>
              <a:t>	</a:t>
            </a:r>
            <a:r>
              <a:rPr lang="en-US" sz="2600"/>
              <a:t>Over time, </a:t>
            </a:r>
            <a:r>
              <a:rPr lang="en-US" sz="2600" b="1" i="1"/>
              <a:t>P</a:t>
            </a:r>
            <a:r>
              <a:rPr lang="en-US" sz="2600" b="1" baseline="-25000"/>
              <a:t>E</a:t>
            </a:r>
            <a:r>
              <a:rPr lang="en-US" sz="2600"/>
              <a:t> rises, </a:t>
            </a:r>
            <a:br>
              <a:rPr lang="en-US" sz="2600"/>
            </a:br>
            <a:r>
              <a:rPr lang="en-US" sz="2600" i="1"/>
              <a:t>SRAS</a:t>
            </a:r>
            <a:r>
              <a:rPr lang="en-US" sz="2600"/>
              <a:t> shifts left,</a:t>
            </a:r>
            <a:br>
              <a:rPr lang="en-US" sz="2600"/>
            </a:br>
            <a:r>
              <a:rPr lang="en-US" sz="2600"/>
              <a:t>until LR eq’m at C.</a:t>
            </a:r>
            <a:br>
              <a:rPr lang="en-US" sz="2600"/>
            </a:br>
            <a:r>
              <a:rPr lang="en-US" sz="2600" b="1" i="1"/>
              <a:t>Y</a:t>
            </a:r>
            <a:r>
              <a:rPr lang="en-US" sz="2600"/>
              <a:t>  and unemp back </a:t>
            </a:r>
            <a:br>
              <a:rPr lang="en-US" sz="2600"/>
            </a:br>
            <a:r>
              <a:rPr lang="en-US" sz="2600"/>
              <a:t>at initial levels. </a:t>
            </a:r>
          </a:p>
        </p:txBody>
      </p:sp>
      <p:sp>
        <p:nvSpPr>
          <p:cNvPr id="48" name="TextBox 6"/>
          <p:cNvSpPr txBox="1"/>
          <p:nvPr/>
        </p:nvSpPr>
        <p:spPr>
          <a:xfrm>
            <a:off x="304800"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
                                            <p:txEl>
                                              <p:pRg st="1" end="1"/>
                                            </p:txEl>
                                          </p:spTgt>
                                        </p:tgtEl>
                                        <p:attrNameLst>
                                          <p:attrName>style.visibility</p:attrName>
                                        </p:attrNameLst>
                                      </p:cBhvr>
                                      <p:to>
                                        <p:strVal val="visible"/>
                                      </p:to>
                                    </p:set>
                                    <p:animEffect transition="in" filter="wipe(left)">
                                      <p:cBhvr>
                                        <p:cTn id="7" dur="500"/>
                                        <p:tgtEl>
                                          <p:spTgt spid="5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
                                            <p:txEl>
                                              <p:pRg st="2" end="2"/>
                                            </p:txEl>
                                          </p:spTgt>
                                        </p:tgtEl>
                                        <p:attrNameLst>
                                          <p:attrName>style.visibility</p:attrName>
                                        </p:attrNameLst>
                                      </p:cBhvr>
                                      <p:to>
                                        <p:strVal val="visible"/>
                                      </p:to>
                                    </p:set>
                                    <p:animEffect transition="in" filter="wipe(left)">
                                      <p:cBhvr>
                                        <p:cTn id="12" dur="500"/>
                                        <p:tgtEl>
                                          <p:spTgt spid="51">
                                            <p:txEl>
                                              <p:pRg st="2" end="2"/>
                                            </p:txEl>
                                          </p:spTgt>
                                        </p:tgtEl>
                                      </p:cBhvr>
                                    </p:animEffect>
                                  </p:childTnLst>
                                </p:cTn>
                              </p:par>
                            </p:childTnLst>
                          </p:cTn>
                        </p:par>
                        <p:par>
                          <p:cTn id="13" fill="hold">
                            <p:stCondLst>
                              <p:cond delay="500"/>
                            </p:stCondLst>
                            <p:childTnLst>
                              <p:par>
                                <p:cTn id="14" presetID="18" presetClass="entr" presetSubtype="6"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strips(downRight)">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1">
                                            <p:txEl>
                                              <p:pRg st="3" end="3"/>
                                            </p:txEl>
                                          </p:spTgt>
                                        </p:tgtEl>
                                        <p:attrNameLst>
                                          <p:attrName>style.visibility</p:attrName>
                                        </p:attrNameLst>
                                      </p:cBhvr>
                                      <p:to>
                                        <p:strVal val="visible"/>
                                      </p:to>
                                    </p:set>
                                    <p:animEffect transition="in" filter="wipe(left)">
                                      <p:cBhvr>
                                        <p:cTn id="21" dur="500"/>
                                        <p:tgtEl>
                                          <p:spTgt spid="51">
                                            <p:txEl>
                                              <p:pRg st="3" end="3"/>
                                            </p:txEl>
                                          </p:spTgt>
                                        </p:tgtEl>
                                      </p:cBhvr>
                                    </p:animEffect>
                                  </p:childTnLst>
                                </p:cTn>
                              </p:par>
                            </p:childTnLst>
                          </p:cTn>
                        </p:par>
                        <p:par>
                          <p:cTn id="22" fill="hold">
                            <p:stCondLst>
                              <p:cond delay="500"/>
                            </p:stCondLst>
                            <p:childTnLst>
                              <p:par>
                                <p:cTn id="23" presetID="18" presetClass="entr" presetSubtype="12" fill="hold" nodeType="after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strips(downLeft)">
                                      <p:cBhvr>
                                        <p:cTn id="25" dur="500"/>
                                        <p:tgtEl>
                                          <p:spTgt spid="4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51">
                                            <p:txEl>
                                              <p:pRg st="4" end="4"/>
                                            </p:txEl>
                                          </p:spTgt>
                                        </p:tgtEl>
                                        <p:attrNameLst>
                                          <p:attrName>style.visibility</p:attrName>
                                        </p:attrNameLst>
                                      </p:cBhvr>
                                      <p:to>
                                        <p:strVal val="visible"/>
                                      </p:to>
                                    </p:set>
                                    <p:animEffect transition="in" filter="wipe(left)">
                                      <p:cBhvr>
                                        <p:cTn id="30" dur="500"/>
                                        <p:tgtEl>
                                          <p:spTgt spid="51">
                                            <p:txEl>
                                              <p:pRg st="4" end="4"/>
                                            </p:txEl>
                                          </p:spTgt>
                                        </p:tgtEl>
                                      </p:cBhvr>
                                    </p:animEffect>
                                  </p:childTnLst>
                                </p:cTn>
                              </p:par>
                            </p:childTnLst>
                          </p:cTn>
                        </p:par>
                        <p:par>
                          <p:cTn id="31" fill="hold">
                            <p:stCondLst>
                              <p:cond delay="500"/>
                            </p:stCondLst>
                            <p:childTnLst>
                              <p:par>
                                <p:cTn id="32" presetID="18" presetClass="entr" presetSubtype="12" fill="hold" nodeType="after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strips(downLeft)">
                                      <p:cBhvr>
                                        <p:cTn id="34" dur="500"/>
                                        <p:tgtEl>
                                          <p:spTgt spid="21"/>
                                        </p:tgtEl>
                                      </p:cBhvr>
                                    </p:animEffect>
                                  </p:childTnLst>
                                </p:cTn>
                              </p:par>
                            </p:childTnLst>
                          </p:cTn>
                        </p:par>
                        <p:par>
                          <p:cTn id="35" fill="hold">
                            <p:stCondLst>
                              <p:cond delay="1000"/>
                            </p:stCondLst>
                            <p:childTnLst>
                              <p:par>
                                <p:cTn id="36" presetID="22" presetClass="entr" presetSubtype="2" fill="hold" nodeType="after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wipe(right)">
                                      <p:cBhvr>
                                        <p:cTn id="38"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build="p" bldLvl="5"/>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sz="3000" dirty="0" smtClean="0"/>
              <a:t>CASE STUDY:  </a:t>
            </a:r>
            <a:br>
              <a:rPr lang="en-US" sz="3000" dirty="0" smtClean="0"/>
            </a:br>
            <a:r>
              <a:rPr lang="en-US" sz="3600" dirty="0" smtClean="0"/>
              <a:t>The 2008</a:t>
            </a:r>
            <a:r>
              <a:rPr lang="en-US" sz="3200" dirty="0"/>
              <a:t>–</a:t>
            </a:r>
            <a:r>
              <a:rPr lang="en-US" sz="3600" dirty="0" smtClean="0"/>
              <a:t>2009 Recession</a:t>
            </a:r>
            <a:endParaRPr lang="en-US" sz="3600" dirty="0"/>
          </a:p>
        </p:txBody>
      </p:sp>
      <p:sp>
        <p:nvSpPr>
          <p:cNvPr id="105474" name="Content Placeholder 2"/>
          <p:cNvSpPr>
            <a:spLocks noGrp="1"/>
          </p:cNvSpPr>
          <p:nvPr>
            <p:ph idx="1"/>
          </p:nvPr>
        </p:nvSpPr>
        <p:spPr>
          <a:xfrm>
            <a:off x="457200" y="1219200"/>
            <a:ext cx="8229600" cy="5334000"/>
          </a:xfrm>
        </p:spPr>
        <p:txBody>
          <a:bodyPr/>
          <a:lstStyle/>
          <a:p>
            <a:pPr eaLnBrk="1" hangingPunct="1">
              <a:buFont typeface="Wingdings" charset="2"/>
              <a:buChar char="§"/>
            </a:pPr>
            <a:r>
              <a:rPr lang="en-US" sz="2700" smtClean="0">
                <a:latin typeface="Arial" charset="0"/>
                <a:cs typeface="ＭＳ Ｐゴシック" charset="-128"/>
              </a:rPr>
              <a:t>From 12/2007 to 6/2009, real GDP fell about 4%</a:t>
            </a:r>
          </a:p>
          <a:p>
            <a:pPr eaLnBrk="1" hangingPunct="1">
              <a:buFont typeface="Wingdings" charset="2"/>
              <a:buChar char="§"/>
            </a:pPr>
            <a:r>
              <a:rPr lang="en-US" sz="2700" smtClean="0">
                <a:latin typeface="Arial" charset="0"/>
                <a:cs typeface="ＭＳ Ｐゴシック" charset="-128"/>
              </a:rPr>
              <a:t>Unemployment rose from 4.4% in 5/2007 </a:t>
            </a:r>
            <a:br>
              <a:rPr lang="en-US" sz="2700" smtClean="0">
                <a:latin typeface="Arial" charset="0"/>
                <a:cs typeface="ＭＳ Ｐゴシック" charset="-128"/>
              </a:rPr>
            </a:br>
            <a:r>
              <a:rPr lang="en-US" sz="2700" smtClean="0">
                <a:latin typeface="Arial" charset="0"/>
                <a:cs typeface="ＭＳ Ｐゴシック" charset="-128"/>
              </a:rPr>
              <a:t>to 10.1% in 10/2009</a:t>
            </a:r>
          </a:p>
          <a:p>
            <a:pPr eaLnBrk="1" hangingPunct="1">
              <a:buFont typeface="Wingdings" charset="2"/>
              <a:buChar char="§"/>
            </a:pPr>
            <a:r>
              <a:rPr lang="en-US" sz="2700" smtClean="0">
                <a:latin typeface="Arial" charset="0"/>
                <a:cs typeface="ＭＳ Ｐゴシック" charset="-128"/>
              </a:rPr>
              <a:t>The housing market played a central role in this recession…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5361" name="Group 19"/>
          <p:cNvGrpSpPr>
            <a:grpSpLocks/>
          </p:cNvGrpSpPr>
          <p:nvPr/>
        </p:nvGrpSpPr>
        <p:grpSpPr bwMode="auto">
          <a:xfrm>
            <a:off x="2436813" y="1971675"/>
            <a:ext cx="5665787" cy="4238625"/>
            <a:chOff x="2437404" y="2169364"/>
            <a:chExt cx="5665196" cy="3874845"/>
          </a:xfrm>
        </p:grpSpPr>
        <p:grpSp>
          <p:nvGrpSpPr>
            <p:cNvPr id="15366" name="Group 18"/>
            <p:cNvGrpSpPr>
              <a:grpSpLocks/>
            </p:cNvGrpSpPr>
            <p:nvPr/>
          </p:nvGrpSpPr>
          <p:grpSpPr bwMode="auto">
            <a:xfrm>
              <a:off x="2437404" y="2172296"/>
              <a:ext cx="4694915" cy="3871913"/>
              <a:chOff x="2276475" y="2172296"/>
              <a:chExt cx="4643438" cy="3871913"/>
            </a:xfrm>
          </p:grpSpPr>
          <p:sp>
            <p:nvSpPr>
              <p:cNvPr id="15368" name="Rectangle 3"/>
              <p:cNvSpPr>
                <a:spLocks noChangeArrowheads="1"/>
              </p:cNvSpPr>
              <p:nvPr/>
            </p:nvSpPr>
            <p:spPr bwMode="auto">
              <a:xfrm>
                <a:off x="3746593" y="2175178"/>
                <a:ext cx="77227" cy="3869031"/>
              </a:xfrm>
              <a:prstGeom prst="rect">
                <a:avLst/>
              </a:prstGeom>
              <a:solidFill>
                <a:srgbClr val="FFCC99"/>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15369" name="Rectangle 4"/>
              <p:cNvSpPr>
                <a:spLocks noChangeArrowheads="1"/>
              </p:cNvSpPr>
              <p:nvPr/>
            </p:nvSpPr>
            <p:spPr bwMode="auto">
              <a:xfrm>
                <a:off x="2276475" y="2172296"/>
                <a:ext cx="147433" cy="3869031"/>
              </a:xfrm>
              <a:prstGeom prst="rect">
                <a:avLst/>
              </a:prstGeom>
              <a:solidFill>
                <a:srgbClr val="FFCC99"/>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15370" name="Rectangle 5"/>
              <p:cNvSpPr>
                <a:spLocks noChangeArrowheads="1"/>
              </p:cNvSpPr>
              <p:nvPr/>
            </p:nvSpPr>
            <p:spPr bwMode="auto">
              <a:xfrm>
                <a:off x="3972657" y="2173737"/>
                <a:ext cx="189557" cy="3869031"/>
              </a:xfrm>
              <a:prstGeom prst="rect">
                <a:avLst/>
              </a:prstGeom>
              <a:solidFill>
                <a:srgbClr val="FFCC99"/>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15371" name="Rectangle 6"/>
              <p:cNvSpPr>
                <a:spLocks noChangeArrowheads="1"/>
              </p:cNvSpPr>
              <p:nvPr/>
            </p:nvSpPr>
            <p:spPr bwMode="auto">
              <a:xfrm>
                <a:off x="5274280" y="2175178"/>
                <a:ext cx="105309" cy="3869031"/>
              </a:xfrm>
              <a:prstGeom prst="rect">
                <a:avLst/>
              </a:prstGeom>
              <a:solidFill>
                <a:srgbClr val="FFCC99"/>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15372" name="Rectangle 7"/>
              <p:cNvSpPr>
                <a:spLocks noChangeArrowheads="1"/>
              </p:cNvSpPr>
              <p:nvPr/>
            </p:nvSpPr>
            <p:spPr bwMode="auto">
              <a:xfrm>
                <a:off x="6828645" y="2175178"/>
                <a:ext cx="91268" cy="3869031"/>
              </a:xfrm>
              <a:prstGeom prst="rect">
                <a:avLst/>
              </a:prstGeom>
              <a:solidFill>
                <a:srgbClr val="FFCC99"/>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15373" name="Rectangle 8"/>
              <p:cNvSpPr>
                <a:spLocks noChangeArrowheads="1"/>
              </p:cNvSpPr>
              <p:nvPr/>
            </p:nvSpPr>
            <p:spPr bwMode="auto">
              <a:xfrm>
                <a:off x="2853570" y="2173737"/>
                <a:ext cx="203598" cy="3869031"/>
              </a:xfrm>
              <a:prstGeom prst="rect">
                <a:avLst/>
              </a:prstGeom>
              <a:solidFill>
                <a:srgbClr val="FFCC99"/>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grpSp>
        <p:sp>
          <p:nvSpPr>
            <p:cNvPr id="15367" name="Rectangle 7"/>
            <p:cNvSpPr>
              <a:spLocks noChangeArrowheads="1"/>
            </p:cNvSpPr>
            <p:nvPr/>
          </p:nvSpPr>
          <p:spPr bwMode="auto">
            <a:xfrm>
              <a:off x="7840760" y="2169364"/>
              <a:ext cx="261840" cy="3869031"/>
            </a:xfrm>
            <a:prstGeom prst="rect">
              <a:avLst/>
            </a:prstGeom>
            <a:solidFill>
              <a:srgbClr val="FFCC99"/>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grpSp>
      <p:sp>
        <p:nvSpPr>
          <p:cNvPr id="15362" name="Rectangle 10"/>
          <p:cNvSpPr>
            <a:spLocks noGrp="1" noChangeArrowheads="1"/>
          </p:cNvSpPr>
          <p:nvPr>
            <p:ph type="title" idx="4294967295"/>
          </p:nvPr>
        </p:nvSpPr>
        <p:spPr>
          <a:xfrm>
            <a:off x="0" y="130175"/>
            <a:ext cx="9144000" cy="649288"/>
          </a:xfrm>
        </p:spPr>
        <p:txBody>
          <a:bodyPr/>
          <a:lstStyle/>
          <a:p>
            <a:pPr algn="ctr" eaLnBrk="1" hangingPunct="1"/>
            <a:r>
              <a:rPr lang="en-US" sz="3200" smtClean="0">
                <a:latin typeface="Tahoma" charset="0"/>
                <a:ea typeface="Tahoma" charset="0"/>
                <a:cs typeface="Tahoma" charset="0"/>
              </a:rPr>
              <a:t>Three Facts About Economic Fluctuations</a:t>
            </a:r>
          </a:p>
        </p:txBody>
      </p:sp>
      <p:sp>
        <p:nvSpPr>
          <p:cNvPr id="15" name="Rectangle 11"/>
          <p:cNvSpPr>
            <a:spLocks noChangeArrowheads="1"/>
          </p:cNvSpPr>
          <p:nvPr/>
        </p:nvSpPr>
        <p:spPr bwMode="auto">
          <a:xfrm>
            <a:off x="1739900" y="825500"/>
            <a:ext cx="5867400" cy="979488"/>
          </a:xfrm>
          <a:prstGeom prst="rect">
            <a:avLst/>
          </a:prstGeom>
          <a:solidFill>
            <a:srgbClr val="CCFFCC"/>
          </a:solidFill>
          <a:ln w="9525">
            <a:noFill/>
            <a:miter lim="800000"/>
            <a:headEnd/>
            <a:tailEnd/>
          </a:ln>
          <a:effectLst>
            <a:outerShdw blurRad="50800" dist="38100" dir="2700000" algn="tl" rotWithShape="0">
              <a:prstClr val="black">
                <a:alpha val="40000"/>
              </a:prstClr>
            </a:outerShdw>
          </a:effectLst>
        </p:spPr>
        <p:txBody>
          <a:bodyPr/>
          <a:lstStyle/>
          <a:p>
            <a:pPr marL="1484313" indent="-1484313" fontAlgn="auto">
              <a:lnSpc>
                <a:spcPct val="105000"/>
              </a:lnSpc>
              <a:spcBef>
                <a:spcPct val="45000"/>
              </a:spcBef>
              <a:spcAft>
                <a:spcPts val="0"/>
              </a:spcAft>
              <a:buClr>
                <a:srgbClr val="339966"/>
              </a:buClr>
              <a:buSzPct val="120000"/>
              <a:buFont typeface="Wingdings" pitchFamily="2" charset="2"/>
              <a:buNone/>
              <a:defRPr/>
            </a:pPr>
            <a:r>
              <a:rPr lang="en-US" b="1" dirty="0">
                <a:latin typeface="+mn-lt"/>
                <a:ea typeface="+mn-ea"/>
                <a:cs typeface="+mn-cs"/>
              </a:rPr>
              <a:t>FACT 2</a:t>
            </a:r>
            <a:r>
              <a:rPr lang="en-US" dirty="0">
                <a:latin typeface="+mn-lt"/>
                <a:ea typeface="+mn-ea"/>
                <a:cs typeface="+mn-cs"/>
              </a:rPr>
              <a:t>: </a:t>
            </a:r>
            <a:r>
              <a:rPr lang="en-US" sz="2600" dirty="0">
                <a:latin typeface="+mn-lt"/>
                <a:ea typeface="+mn-ea"/>
                <a:cs typeface="+mn-cs"/>
              </a:rPr>
              <a:t>	Most macroeconomic quantities fluctuate together.</a:t>
            </a:r>
          </a:p>
        </p:txBody>
      </p:sp>
      <p:graphicFrame>
        <p:nvGraphicFramePr>
          <p:cNvPr id="16" name="Chart 15"/>
          <p:cNvGraphicFramePr>
            <a:graphicFrameLocks noGrp="1"/>
          </p:cNvGraphicFramePr>
          <p:nvPr/>
        </p:nvGraphicFramePr>
        <p:xfrm>
          <a:off x="784745" y="1765005"/>
          <a:ext cx="8210397" cy="4912241"/>
        </p:xfrm>
        <a:graphic>
          <a:graphicData uri="http://schemas.openxmlformats.org/drawingml/2006/chart">
            <c:chart xmlns:c="http://schemas.openxmlformats.org/drawingml/2006/chart" xmlns:r="http://schemas.openxmlformats.org/officeDocument/2006/relationships" r:id="rId3"/>
          </a:graphicData>
        </a:graphic>
      </p:graphicFrame>
      <p:sp>
        <p:nvSpPr>
          <p:cNvPr id="23" name="Text Box 13"/>
          <p:cNvSpPr txBox="1">
            <a:spLocks noChangeArrowheads="1"/>
          </p:cNvSpPr>
          <p:nvPr/>
        </p:nvSpPr>
        <p:spPr bwMode="auto">
          <a:xfrm>
            <a:off x="2801938" y="2498725"/>
            <a:ext cx="3297237" cy="803275"/>
          </a:xfrm>
          <a:prstGeom prst="rect">
            <a:avLst/>
          </a:prstGeom>
          <a:solidFill>
            <a:schemeClr val="bg1"/>
          </a:solidFill>
          <a:ln w="9525">
            <a:solidFill>
              <a:schemeClr val="tx1"/>
            </a:solidFill>
            <a:miter lim="800000"/>
            <a:headEnd/>
            <a:tailEnd/>
          </a:ln>
          <a:effectLst>
            <a:outerShdw blurRad="50800" dist="38100" dir="2700000" algn="tl" rotWithShape="0">
              <a:prstClr val="black">
                <a:alpha val="40000"/>
              </a:prstClr>
            </a:outerShdw>
          </a:effectLst>
        </p:spPr>
        <p:txBody>
          <a:bodyPr>
            <a:spAutoFit/>
          </a:bodyPr>
          <a:lstStyle/>
          <a:p>
            <a:pPr algn="ctr" fontAlgn="auto">
              <a:spcBef>
                <a:spcPct val="50000"/>
              </a:spcBef>
              <a:spcAft>
                <a:spcPts val="0"/>
              </a:spcAft>
              <a:defRPr/>
            </a:pPr>
            <a:r>
              <a:rPr lang="en-US" sz="2300" i="1" dirty="0">
                <a:latin typeface="+mn-lt"/>
                <a:ea typeface="+mn-ea"/>
                <a:cs typeface="Arial" charset="0"/>
              </a:rPr>
              <a:t>Investment spending, </a:t>
            </a:r>
            <a:br>
              <a:rPr lang="en-US" sz="2300" i="1" dirty="0">
                <a:latin typeface="+mn-lt"/>
                <a:ea typeface="+mn-ea"/>
                <a:cs typeface="Arial" charset="0"/>
              </a:rPr>
            </a:br>
            <a:r>
              <a:rPr lang="en-US" sz="2300" i="1" dirty="0">
                <a:latin typeface="+mn-lt"/>
                <a:ea typeface="+mn-ea"/>
                <a:cs typeface="Arial" charset="0"/>
              </a:rPr>
              <a:t>billions of 2005 dollars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50.xml><?xml version="1.0" encoding="utf-8"?>
<p:sld xmlns:a="http://schemas.openxmlformats.org/drawingml/2006/main" xmlns:r="http://schemas.openxmlformats.org/officeDocument/2006/relationships" xmlns:p="http://schemas.openxmlformats.org/presentationml/2006/main" showMasterSp="0">
  <p:cSld>
    <p:bg>
      <p:bgPr>
        <a:solidFill>
          <a:srgbClr val="CC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76213"/>
            <a:ext cx="8229600" cy="914400"/>
          </a:xfrm>
        </p:spPr>
        <p:txBody>
          <a:bodyPr rtlCol="0">
            <a:normAutofit fontScale="90000"/>
          </a:bodyPr>
          <a:lstStyle/>
          <a:p>
            <a:pPr eaLnBrk="1" fontAlgn="auto" hangingPunct="1">
              <a:spcAft>
                <a:spcPts val="0"/>
              </a:spcAft>
              <a:defRPr/>
            </a:pPr>
            <a:r>
              <a:rPr lang="en-US" sz="3000" dirty="0" smtClean="0"/>
              <a:t>CASE STUDY:  </a:t>
            </a:r>
            <a:br>
              <a:rPr lang="en-US" sz="3000" dirty="0" smtClean="0"/>
            </a:br>
            <a:r>
              <a:rPr lang="en-US" dirty="0" smtClean="0"/>
              <a:t>The 2008</a:t>
            </a:r>
            <a:r>
              <a:rPr lang="en-US" dirty="0"/>
              <a:t>–</a:t>
            </a:r>
            <a:r>
              <a:rPr lang="en-US" dirty="0" smtClean="0"/>
              <a:t>2009 Recession</a:t>
            </a:r>
            <a:endParaRPr lang="en-US" dirty="0"/>
          </a:p>
        </p:txBody>
      </p:sp>
      <p:graphicFrame>
        <p:nvGraphicFramePr>
          <p:cNvPr id="4" name="Chart 3"/>
          <p:cNvGraphicFramePr>
            <a:graphicFrameLocks noGrp="1"/>
          </p:cNvGraphicFramePr>
          <p:nvPr/>
        </p:nvGraphicFramePr>
        <p:xfrm>
          <a:off x="468604" y="1321981"/>
          <a:ext cx="8647043" cy="5536019"/>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Box 5"/>
          <p:cNvSpPr txBox="1">
            <a:spLocks noChangeArrowheads="1"/>
          </p:cNvSpPr>
          <p:nvPr/>
        </p:nvSpPr>
        <p:spPr bwMode="auto">
          <a:xfrm>
            <a:off x="2286000" y="1143000"/>
            <a:ext cx="5105400" cy="609600"/>
          </a:xfrm>
          <a:prstGeom prst="rect">
            <a:avLst/>
          </a:prstGeom>
          <a:solidFill>
            <a:schemeClr val="bg1"/>
          </a:solidFill>
          <a:ln w="6350">
            <a:solidFill>
              <a:schemeClr val="tx1"/>
            </a:solidFill>
          </a:ln>
          <a:effectLst>
            <a:outerShdw blurRad="50800" dist="50800" dir="2700000" algn="tl" rotWithShape="0">
              <a:prstClr val="black">
                <a:alpha val="40000"/>
              </a:prstClr>
            </a:outerShdw>
          </a:effectLs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auto" hangingPunct="1">
              <a:spcBef>
                <a:spcPct val="50000"/>
              </a:spcBef>
              <a:spcAft>
                <a:spcPts val="0"/>
              </a:spcAft>
              <a:defRPr/>
            </a:pPr>
            <a:r>
              <a:rPr lang="en-US" b="1" dirty="0" smtClean="0">
                <a:ea typeface="+mn-ea"/>
                <a:cs typeface="Arial" charset="0"/>
              </a:rPr>
              <a:t>Case-</a:t>
            </a:r>
            <a:r>
              <a:rPr lang="en-US" b="1" dirty="0" err="1" smtClean="0">
                <a:ea typeface="+mn-ea"/>
                <a:cs typeface="Arial" charset="0"/>
              </a:rPr>
              <a:t>Shiller</a:t>
            </a:r>
            <a:r>
              <a:rPr lang="en-US" b="1" dirty="0" smtClean="0">
                <a:ea typeface="+mn-ea"/>
                <a:cs typeface="Arial" charset="0"/>
              </a:rPr>
              <a:t> Home Price Index</a:t>
            </a:r>
            <a:endParaRPr lang="en-US" dirty="0">
              <a:ea typeface="+mn-ea"/>
              <a:cs typeface="Arial" charset="0"/>
            </a:endParaRPr>
          </a:p>
        </p:txBody>
      </p:sp>
      <p:sp>
        <p:nvSpPr>
          <p:cNvPr id="107525" name="Text Box 5"/>
          <p:cNvSpPr txBox="1">
            <a:spLocks noChangeArrowheads="1"/>
          </p:cNvSpPr>
          <p:nvPr/>
        </p:nvSpPr>
        <p:spPr bwMode="auto">
          <a:xfrm rot="-5400000">
            <a:off x="-687388" y="3670301"/>
            <a:ext cx="1844675" cy="412750"/>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100">
                <a:ea typeface="Arial" charset="0"/>
                <a:cs typeface="Arial" charset="0"/>
              </a:rPr>
              <a:t>2000 = 100</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sz="3000" dirty="0" smtClean="0"/>
              <a:t>CASE STUDY:  </a:t>
            </a:r>
            <a:br>
              <a:rPr lang="en-US" sz="3000" dirty="0" smtClean="0"/>
            </a:br>
            <a:r>
              <a:rPr lang="en-US" sz="3600" dirty="0" smtClean="0"/>
              <a:t>The 2008</a:t>
            </a:r>
            <a:r>
              <a:rPr lang="en-US" sz="3200" dirty="0"/>
              <a:t>–</a:t>
            </a:r>
            <a:r>
              <a:rPr lang="en-US" sz="3600" dirty="0" smtClean="0"/>
              <a:t>2009 Recession</a:t>
            </a:r>
            <a:endParaRPr lang="en-US" sz="3600" dirty="0"/>
          </a:p>
        </p:txBody>
      </p:sp>
      <p:sp>
        <p:nvSpPr>
          <p:cNvPr id="3" name="Content Placeholder 2"/>
          <p:cNvSpPr>
            <a:spLocks noGrp="1"/>
          </p:cNvSpPr>
          <p:nvPr>
            <p:ph idx="1"/>
          </p:nvPr>
        </p:nvSpPr>
        <p:spPr>
          <a:xfrm>
            <a:off x="457200" y="1219200"/>
            <a:ext cx="8229600" cy="5334000"/>
          </a:xfrm>
        </p:spPr>
        <p:txBody>
          <a:bodyPr rtlCol="0">
            <a:normAutofit lnSpcReduction="10000"/>
          </a:bodyPr>
          <a:lstStyle/>
          <a:p>
            <a:pPr marL="0" indent="0" eaLnBrk="1" fontAlgn="auto" hangingPunct="1">
              <a:spcAft>
                <a:spcPts val="0"/>
              </a:spcAft>
              <a:buFont typeface="Wingdings" pitchFamily="2" charset="2"/>
              <a:buNone/>
              <a:defRPr/>
            </a:pPr>
            <a:r>
              <a:rPr lang="en-US" dirty="0" smtClean="0">
                <a:ea typeface="+mn-ea"/>
              </a:rPr>
              <a:t>Rising house prices during 2002</a:t>
            </a:r>
            <a:r>
              <a:rPr lang="en-US" dirty="0">
                <a:ea typeface="+mn-ea"/>
              </a:rPr>
              <a:t>–</a:t>
            </a:r>
            <a:r>
              <a:rPr lang="en-US" dirty="0" smtClean="0">
                <a:ea typeface="+mn-ea"/>
              </a:rPr>
              <a:t>2006 due to:</a:t>
            </a:r>
          </a:p>
          <a:p>
            <a:pPr eaLnBrk="1" fontAlgn="auto" hangingPunct="1">
              <a:spcAft>
                <a:spcPts val="0"/>
              </a:spcAft>
              <a:defRPr/>
            </a:pPr>
            <a:r>
              <a:rPr lang="en-US" sz="2700" dirty="0" smtClean="0">
                <a:ea typeface="+mn-ea"/>
              </a:rPr>
              <a:t>low interest rates</a:t>
            </a:r>
          </a:p>
          <a:p>
            <a:pPr eaLnBrk="1" fontAlgn="auto" hangingPunct="1">
              <a:spcAft>
                <a:spcPts val="0"/>
              </a:spcAft>
              <a:defRPr/>
            </a:pPr>
            <a:r>
              <a:rPr lang="en-US" sz="2700" dirty="0" smtClean="0">
                <a:ea typeface="+mn-ea"/>
              </a:rPr>
              <a:t>easier credit for “sub-prime” borrowers</a:t>
            </a:r>
          </a:p>
          <a:p>
            <a:pPr eaLnBrk="1" fontAlgn="auto" hangingPunct="1">
              <a:spcAft>
                <a:spcPts val="0"/>
              </a:spcAft>
              <a:defRPr/>
            </a:pPr>
            <a:r>
              <a:rPr lang="en-US" sz="2700" dirty="0" smtClean="0">
                <a:ea typeface="+mn-ea"/>
              </a:rPr>
              <a:t>government policies to increase homeownership</a:t>
            </a:r>
          </a:p>
          <a:p>
            <a:pPr eaLnBrk="1" fontAlgn="auto" hangingPunct="1">
              <a:spcAft>
                <a:spcPts val="0"/>
              </a:spcAft>
              <a:defRPr/>
            </a:pPr>
            <a:r>
              <a:rPr lang="en-US" sz="2700" dirty="0" smtClean="0">
                <a:ea typeface="+mn-ea"/>
              </a:rPr>
              <a:t>securitization of mortgages:  </a:t>
            </a:r>
            <a:endParaRPr lang="en-US" sz="2700" dirty="0">
              <a:ea typeface="+mn-ea"/>
            </a:endParaRPr>
          </a:p>
          <a:p>
            <a:pPr lvl="1" eaLnBrk="1" fontAlgn="auto" hangingPunct="1">
              <a:spcAft>
                <a:spcPts val="0"/>
              </a:spcAft>
              <a:defRPr/>
            </a:pPr>
            <a:r>
              <a:rPr lang="en-US" dirty="0" smtClean="0">
                <a:ea typeface="+mn-ea"/>
              </a:rPr>
              <a:t>Investment banks purchased mortgages from lenders, created securities backed by these mortgages, sold the securities to banks, insurance companies, and other investors. </a:t>
            </a:r>
            <a:endParaRPr lang="en-US" dirty="0">
              <a:ea typeface="+mn-ea"/>
            </a:endParaRPr>
          </a:p>
          <a:p>
            <a:pPr lvl="1" eaLnBrk="1" fontAlgn="auto" hangingPunct="1">
              <a:spcAft>
                <a:spcPts val="0"/>
              </a:spcAft>
              <a:defRPr/>
            </a:pPr>
            <a:r>
              <a:rPr lang="en-US" dirty="0" smtClean="0">
                <a:ea typeface="+mn-ea"/>
              </a:rPr>
              <a:t>Mortgage-backed securities perceived as safe, since house prices “never fall” </a:t>
            </a:r>
            <a:endParaRPr lang="en-US" dirty="0">
              <a:ea typeface="+mn-ea"/>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sz="3000" dirty="0" smtClean="0"/>
              <a:t>CASE STUDY:  </a:t>
            </a:r>
            <a:br>
              <a:rPr lang="en-US" sz="3000" dirty="0" smtClean="0"/>
            </a:br>
            <a:r>
              <a:rPr lang="en-US" sz="3600" dirty="0" smtClean="0"/>
              <a:t>The 2008</a:t>
            </a:r>
            <a:r>
              <a:rPr lang="en-US" sz="3200" dirty="0"/>
              <a:t>–</a:t>
            </a:r>
            <a:r>
              <a:rPr lang="en-US" sz="3600" dirty="0" smtClean="0"/>
              <a:t>2009 Recession</a:t>
            </a:r>
            <a:endParaRPr lang="en-US" sz="3600" dirty="0"/>
          </a:p>
        </p:txBody>
      </p:sp>
      <p:sp>
        <p:nvSpPr>
          <p:cNvPr id="3" name="Content Placeholder 2"/>
          <p:cNvSpPr>
            <a:spLocks noGrp="1"/>
          </p:cNvSpPr>
          <p:nvPr>
            <p:ph idx="1"/>
          </p:nvPr>
        </p:nvSpPr>
        <p:spPr>
          <a:xfrm>
            <a:off x="457200" y="1219200"/>
            <a:ext cx="8229600" cy="5334000"/>
          </a:xfrm>
        </p:spPr>
        <p:txBody>
          <a:bodyPr rtlCol="0">
            <a:normAutofit/>
          </a:bodyPr>
          <a:lstStyle/>
          <a:p>
            <a:pPr marL="0" indent="0" eaLnBrk="1" fontAlgn="auto" hangingPunct="1">
              <a:spcAft>
                <a:spcPts val="0"/>
              </a:spcAft>
              <a:buFont typeface="Wingdings" pitchFamily="2" charset="2"/>
              <a:buNone/>
              <a:defRPr/>
            </a:pPr>
            <a:r>
              <a:rPr lang="en-US" dirty="0" smtClean="0">
                <a:ea typeface="+mn-ea"/>
              </a:rPr>
              <a:t>Consequences of 2006</a:t>
            </a:r>
            <a:r>
              <a:rPr lang="en-US" dirty="0">
                <a:ea typeface="+mn-ea"/>
              </a:rPr>
              <a:t>–</a:t>
            </a:r>
            <a:r>
              <a:rPr lang="en-US" dirty="0" smtClean="0">
                <a:ea typeface="+mn-ea"/>
              </a:rPr>
              <a:t>2009 housing market crash:</a:t>
            </a:r>
          </a:p>
          <a:p>
            <a:pPr eaLnBrk="1" fontAlgn="auto" hangingPunct="1">
              <a:spcAft>
                <a:spcPts val="0"/>
              </a:spcAft>
              <a:defRPr/>
            </a:pPr>
            <a:r>
              <a:rPr lang="en-US" sz="2700" dirty="0" smtClean="0">
                <a:ea typeface="+mn-ea"/>
              </a:rPr>
              <a:t>Millions of homeowners “underwater”—owed more than house was worth</a:t>
            </a:r>
          </a:p>
          <a:p>
            <a:pPr eaLnBrk="1" fontAlgn="auto" hangingPunct="1">
              <a:spcAft>
                <a:spcPts val="0"/>
              </a:spcAft>
              <a:defRPr/>
            </a:pPr>
            <a:r>
              <a:rPr lang="en-US" sz="2700" dirty="0" smtClean="0">
                <a:ea typeface="+mn-ea"/>
              </a:rPr>
              <a:t>Millions of mortgage defaults and foreclosures</a:t>
            </a:r>
          </a:p>
          <a:p>
            <a:pPr eaLnBrk="1" fontAlgn="auto" hangingPunct="1">
              <a:spcAft>
                <a:spcPts val="0"/>
              </a:spcAft>
              <a:defRPr/>
            </a:pPr>
            <a:r>
              <a:rPr lang="en-US" sz="2700" dirty="0" smtClean="0">
                <a:ea typeface="+mn-ea"/>
              </a:rPr>
              <a:t>Banks selling foreclosed houses increased surplus and downward price pressures</a:t>
            </a:r>
          </a:p>
          <a:p>
            <a:pPr eaLnBrk="1" fontAlgn="auto" hangingPunct="1">
              <a:spcAft>
                <a:spcPts val="0"/>
              </a:spcAft>
              <a:defRPr/>
            </a:pPr>
            <a:r>
              <a:rPr lang="en-US" sz="2700" dirty="0" smtClean="0">
                <a:ea typeface="+mn-ea"/>
              </a:rPr>
              <a:t>Housing crash badly damaged construction industry:  2010 unemployment rate was </a:t>
            </a:r>
            <a:br>
              <a:rPr lang="en-US" sz="2700" dirty="0" smtClean="0">
                <a:ea typeface="+mn-ea"/>
              </a:rPr>
            </a:br>
            <a:r>
              <a:rPr lang="en-US" sz="2700" dirty="0" smtClean="0">
                <a:ea typeface="+mn-ea"/>
              </a:rPr>
              <a:t>20.6% in construction vs. 9.6% overall</a:t>
            </a:r>
            <a:endParaRPr lang="en-US" sz="2700" dirty="0">
              <a:ea typeface="+mn-ea"/>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sz="3000" dirty="0" smtClean="0"/>
              <a:t>CASE STUDY:  </a:t>
            </a:r>
            <a:br>
              <a:rPr lang="en-US" sz="3000" dirty="0" smtClean="0"/>
            </a:br>
            <a:r>
              <a:rPr lang="en-US" sz="3600" dirty="0" smtClean="0"/>
              <a:t>The 2008</a:t>
            </a:r>
            <a:r>
              <a:rPr lang="en-US" sz="3200" dirty="0"/>
              <a:t>–</a:t>
            </a:r>
            <a:r>
              <a:rPr lang="en-US" sz="3600" dirty="0" smtClean="0"/>
              <a:t>2009 Recession</a:t>
            </a:r>
            <a:endParaRPr lang="en-US" sz="3600" dirty="0"/>
          </a:p>
        </p:txBody>
      </p:sp>
      <p:sp>
        <p:nvSpPr>
          <p:cNvPr id="3" name="Content Placeholder 2"/>
          <p:cNvSpPr>
            <a:spLocks noGrp="1"/>
          </p:cNvSpPr>
          <p:nvPr>
            <p:ph idx="1"/>
          </p:nvPr>
        </p:nvSpPr>
        <p:spPr>
          <a:xfrm>
            <a:off x="457200" y="1219200"/>
            <a:ext cx="8229600" cy="5334000"/>
          </a:xfrm>
        </p:spPr>
        <p:txBody>
          <a:bodyPr rtlCol="0">
            <a:normAutofit/>
          </a:bodyPr>
          <a:lstStyle/>
          <a:p>
            <a:pPr marL="0" indent="0" eaLnBrk="1" fontAlgn="auto" hangingPunct="1">
              <a:spcAft>
                <a:spcPts val="0"/>
              </a:spcAft>
              <a:buFont typeface="Wingdings" pitchFamily="2" charset="2"/>
              <a:buNone/>
              <a:defRPr/>
            </a:pPr>
            <a:r>
              <a:rPr lang="en-US" dirty="0" smtClean="0">
                <a:ea typeface="+mn-ea"/>
              </a:rPr>
              <a:t>Consequences of 2006–2009 housing market crash:</a:t>
            </a:r>
          </a:p>
          <a:p>
            <a:pPr eaLnBrk="1" fontAlgn="auto" hangingPunct="1">
              <a:spcAft>
                <a:spcPts val="0"/>
              </a:spcAft>
              <a:defRPr/>
            </a:pPr>
            <a:r>
              <a:rPr lang="en-US" sz="2700" dirty="0" smtClean="0">
                <a:ea typeface="+mn-ea"/>
              </a:rPr>
              <a:t>Mortgage-backed securities became “toxic,” </a:t>
            </a:r>
            <a:br>
              <a:rPr lang="en-US" sz="2700" dirty="0" smtClean="0">
                <a:ea typeface="+mn-ea"/>
              </a:rPr>
            </a:br>
            <a:r>
              <a:rPr lang="en-US" sz="2700" dirty="0" smtClean="0">
                <a:ea typeface="+mn-ea"/>
              </a:rPr>
              <a:t>heavy losses for institutions that purchased them, widespread failures of banks and other financial institutions</a:t>
            </a:r>
          </a:p>
          <a:p>
            <a:pPr eaLnBrk="1" fontAlgn="auto" hangingPunct="1">
              <a:spcAft>
                <a:spcPts val="0"/>
              </a:spcAft>
              <a:defRPr/>
            </a:pPr>
            <a:r>
              <a:rPr lang="en-US" sz="2700" dirty="0" smtClean="0">
                <a:ea typeface="+mn-ea"/>
              </a:rPr>
              <a:t>Sharply rising unemployment and falling GDP</a:t>
            </a:r>
            <a:endParaRPr lang="en-US" sz="2700" dirty="0">
              <a:ea typeface="+mn-ea"/>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sz="3000" dirty="0" smtClean="0"/>
              <a:t>CASE STUDY:  </a:t>
            </a:r>
            <a:br>
              <a:rPr lang="en-US" sz="3000" dirty="0" smtClean="0"/>
            </a:br>
            <a:r>
              <a:rPr lang="en-US" sz="3600" dirty="0" smtClean="0"/>
              <a:t>The 2008</a:t>
            </a:r>
            <a:r>
              <a:rPr lang="en-US" sz="3200" dirty="0"/>
              <a:t>–</a:t>
            </a:r>
            <a:r>
              <a:rPr lang="en-US" sz="3600" dirty="0" smtClean="0"/>
              <a:t>2009 Recession</a:t>
            </a:r>
            <a:endParaRPr lang="en-US" sz="3600" dirty="0"/>
          </a:p>
        </p:txBody>
      </p:sp>
      <p:sp>
        <p:nvSpPr>
          <p:cNvPr id="3" name="Content Placeholder 2"/>
          <p:cNvSpPr>
            <a:spLocks noGrp="1"/>
          </p:cNvSpPr>
          <p:nvPr>
            <p:ph idx="1"/>
          </p:nvPr>
        </p:nvSpPr>
        <p:spPr>
          <a:xfrm>
            <a:off x="457200" y="1219200"/>
            <a:ext cx="8229600" cy="5334000"/>
          </a:xfrm>
        </p:spPr>
        <p:txBody>
          <a:bodyPr rtlCol="0">
            <a:normAutofit/>
          </a:bodyPr>
          <a:lstStyle/>
          <a:p>
            <a:pPr marL="0" indent="0" eaLnBrk="1" fontAlgn="auto" hangingPunct="1">
              <a:spcAft>
                <a:spcPts val="0"/>
              </a:spcAft>
              <a:buFont typeface="Wingdings" pitchFamily="2" charset="2"/>
              <a:buNone/>
              <a:defRPr/>
            </a:pPr>
            <a:r>
              <a:rPr lang="en-US" dirty="0" smtClean="0">
                <a:ea typeface="+mn-ea"/>
              </a:rPr>
              <a:t>The policy response:</a:t>
            </a:r>
          </a:p>
          <a:p>
            <a:pPr eaLnBrk="1" fontAlgn="auto" hangingPunct="1">
              <a:spcAft>
                <a:spcPts val="0"/>
              </a:spcAft>
              <a:defRPr/>
            </a:pPr>
            <a:r>
              <a:rPr lang="en-US" sz="2700" dirty="0" smtClean="0">
                <a:ea typeface="+mn-ea"/>
              </a:rPr>
              <a:t>Federal Reserve reduced Fed Funds rate target to near zero.</a:t>
            </a:r>
          </a:p>
          <a:p>
            <a:pPr eaLnBrk="1" fontAlgn="auto" hangingPunct="1">
              <a:spcAft>
                <a:spcPts val="0"/>
              </a:spcAft>
              <a:defRPr/>
            </a:pPr>
            <a:r>
              <a:rPr lang="en-US" sz="2700" dirty="0" smtClean="0">
                <a:ea typeface="+mn-ea"/>
              </a:rPr>
              <a:t>Federal Reserve purchased mortgage-backed securities and other private loans.</a:t>
            </a:r>
          </a:p>
          <a:p>
            <a:pPr eaLnBrk="1" fontAlgn="auto" hangingPunct="1">
              <a:spcAft>
                <a:spcPts val="0"/>
              </a:spcAft>
              <a:defRPr/>
            </a:pPr>
            <a:r>
              <a:rPr lang="en-US" sz="2700" dirty="0" smtClean="0">
                <a:ea typeface="+mn-ea"/>
              </a:rPr>
              <a:t>U.S. Treasury injected capital into the banking system, to increase banks’ liquidity and solvency in hopes of staving off a “credit crunch”</a:t>
            </a:r>
          </a:p>
          <a:p>
            <a:pPr eaLnBrk="1" fontAlgn="auto" hangingPunct="1">
              <a:spcAft>
                <a:spcPts val="0"/>
              </a:spcAft>
              <a:defRPr/>
            </a:pPr>
            <a:r>
              <a:rPr lang="en-US" sz="2700" dirty="0" smtClean="0">
                <a:ea typeface="+mn-ea"/>
              </a:rPr>
              <a:t>Fiscal policymakers increased government spending and reduced taxes by $800 billion</a:t>
            </a:r>
            <a:endParaRPr lang="en-US" sz="2700" dirty="0">
              <a:ea typeface="+mn-ea"/>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6737" name="Group 2"/>
          <p:cNvGrpSpPr>
            <a:grpSpLocks/>
          </p:cNvGrpSpPr>
          <p:nvPr/>
        </p:nvGrpSpPr>
        <p:grpSpPr bwMode="auto">
          <a:xfrm>
            <a:off x="6203950" y="1479550"/>
            <a:ext cx="1177925" cy="4306888"/>
            <a:chOff x="3670" y="778"/>
            <a:chExt cx="742" cy="2713"/>
          </a:xfrm>
        </p:grpSpPr>
        <p:sp>
          <p:nvSpPr>
            <p:cNvPr id="116772" name="Line 3"/>
            <p:cNvSpPr>
              <a:spLocks noChangeShapeType="1"/>
            </p:cNvSpPr>
            <p:nvPr/>
          </p:nvSpPr>
          <p:spPr bwMode="auto">
            <a:xfrm rot="16200000" flipH="1">
              <a:off x="2956" y="2115"/>
              <a:ext cx="2167" cy="3"/>
            </a:xfrm>
            <a:prstGeom prst="line">
              <a:avLst/>
            </a:prstGeom>
            <a:noFill/>
            <a:ln w="38100">
              <a:solidFill>
                <a:srgbClr val="003399"/>
              </a:solidFill>
              <a:round/>
              <a:headEnd/>
              <a:tailEnd/>
            </a:ln>
          </p:spPr>
          <p:txBody>
            <a:bodyPr>
              <a:prstTxWarp prst="textNoShape">
                <a:avLst/>
              </a:prstTxWarp>
            </a:bodyPr>
            <a:lstStyle/>
            <a:p>
              <a:endParaRPr lang="en-US"/>
            </a:p>
          </p:txBody>
        </p:sp>
        <p:sp>
          <p:nvSpPr>
            <p:cNvPr id="116773" name="Text Box 4"/>
            <p:cNvSpPr txBox="1">
              <a:spLocks noChangeArrowheads="1"/>
            </p:cNvSpPr>
            <p:nvPr/>
          </p:nvSpPr>
          <p:spPr bwMode="auto">
            <a:xfrm>
              <a:off x="3670" y="778"/>
              <a:ext cx="742"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LRAS</a:t>
              </a:r>
              <a:endParaRPr lang="en-US" i="1" baseline="-25000">
                <a:ea typeface="Arial" charset="0"/>
                <a:cs typeface="Arial" charset="0"/>
              </a:endParaRPr>
            </a:p>
          </p:txBody>
        </p:sp>
        <p:sp>
          <p:nvSpPr>
            <p:cNvPr id="116774" name="Rectangle 5"/>
            <p:cNvSpPr>
              <a:spLocks noChangeArrowheads="1"/>
            </p:cNvSpPr>
            <p:nvPr/>
          </p:nvSpPr>
          <p:spPr bwMode="auto">
            <a:xfrm>
              <a:off x="3891" y="3203"/>
              <a:ext cx="337" cy="288"/>
            </a:xfrm>
            <a:prstGeom prst="rect">
              <a:avLst/>
            </a:prstGeom>
            <a:noFill/>
            <a:ln w="9525">
              <a:noFill/>
              <a:miter lim="800000"/>
              <a:headEnd/>
              <a:tailEnd/>
            </a:ln>
          </p:spPr>
          <p:txBody>
            <a:bodyPr wrap="none">
              <a:prstTxWarp prst="textNoShape">
                <a:avLst/>
              </a:prstTxWarp>
              <a:spAutoFit/>
            </a:bodyPr>
            <a:lstStyle/>
            <a:p>
              <a:pPr>
                <a:spcBef>
                  <a:spcPct val="50000"/>
                </a:spcBef>
              </a:pPr>
              <a:r>
                <a:rPr lang="en-US" b="1" i="1">
                  <a:ea typeface="Arial" charset="0"/>
                  <a:cs typeface="Arial" charset="0"/>
                </a:rPr>
                <a:t>Y</a:t>
              </a:r>
              <a:r>
                <a:rPr lang="en-US" b="1" baseline="-25000">
                  <a:ea typeface="Arial" charset="0"/>
                  <a:cs typeface="Arial" charset="0"/>
                </a:rPr>
                <a:t>N</a:t>
              </a:r>
            </a:p>
          </p:txBody>
        </p:sp>
      </p:grpSp>
      <p:sp>
        <p:nvSpPr>
          <p:cNvPr id="116738" name="Rectangle 6"/>
          <p:cNvSpPr>
            <a:spLocks noGrp="1" noChangeArrowheads="1"/>
          </p:cNvSpPr>
          <p:nvPr>
            <p:ph type="title" idx="4294967295"/>
          </p:nvPr>
        </p:nvSpPr>
        <p:spPr>
          <a:xfrm>
            <a:off x="0" y="163513"/>
            <a:ext cx="9144000" cy="649287"/>
          </a:xfrm>
        </p:spPr>
        <p:txBody>
          <a:bodyPr/>
          <a:lstStyle/>
          <a:p>
            <a:pPr algn="ctr" eaLnBrk="1" hangingPunct="1"/>
            <a:r>
              <a:rPr lang="en-US" smtClean="0">
                <a:latin typeface="Tahoma" charset="0"/>
                <a:ea typeface="Tahoma" charset="0"/>
                <a:cs typeface="Tahoma" charset="0"/>
              </a:rPr>
              <a:t>The Effects of a Shift in </a:t>
            </a:r>
            <a:r>
              <a:rPr lang="en-US" i="1" smtClean="0">
                <a:latin typeface="Tahoma" charset="0"/>
                <a:ea typeface="Tahoma" charset="0"/>
                <a:cs typeface="Tahoma" charset="0"/>
              </a:rPr>
              <a:t>SRAS</a:t>
            </a:r>
          </a:p>
        </p:txBody>
      </p:sp>
      <p:sp>
        <p:nvSpPr>
          <p:cNvPr id="487431" name="Rectangle 7"/>
          <p:cNvSpPr>
            <a:spLocks noGrp="1" noChangeArrowheads="1"/>
          </p:cNvSpPr>
          <p:nvPr>
            <p:ph type="body" idx="4294967295"/>
          </p:nvPr>
        </p:nvSpPr>
        <p:spPr>
          <a:xfrm>
            <a:off x="306388" y="806450"/>
            <a:ext cx="4217987" cy="5648325"/>
          </a:xfrm>
        </p:spPr>
        <p:txBody>
          <a:bodyPr/>
          <a:lstStyle/>
          <a:p>
            <a:pPr marL="404813" indent="-404813" eaLnBrk="1" hangingPunct="1">
              <a:lnSpc>
                <a:spcPct val="100000"/>
              </a:lnSpc>
              <a:spcBef>
                <a:spcPct val="25000"/>
              </a:spcBef>
              <a:buFont typeface="Wingdings" charset="2"/>
              <a:buNone/>
            </a:pPr>
            <a:r>
              <a:rPr lang="en-US" sz="2600" u="sng" smtClean="0">
                <a:latin typeface="Arial" charset="0"/>
              </a:rPr>
              <a:t>Event:  Oil prices rise</a:t>
            </a:r>
          </a:p>
          <a:p>
            <a:pPr marL="404813" indent="-404813" eaLnBrk="1" hangingPunct="1">
              <a:lnSpc>
                <a:spcPct val="100000"/>
              </a:lnSpc>
              <a:spcBef>
                <a:spcPct val="25000"/>
              </a:spcBef>
              <a:buFont typeface="Wingdings" charset="2"/>
              <a:buNone/>
            </a:pPr>
            <a:r>
              <a:rPr lang="en-US" sz="2500" b="1" smtClean="0">
                <a:solidFill>
                  <a:srgbClr val="C00000"/>
                </a:solidFill>
                <a:latin typeface="Arial" charset="0"/>
              </a:rPr>
              <a:t>1. </a:t>
            </a:r>
            <a:r>
              <a:rPr lang="en-US" sz="2500" b="1" smtClean="0">
                <a:solidFill>
                  <a:srgbClr val="339966"/>
                </a:solidFill>
                <a:latin typeface="Arial" charset="0"/>
              </a:rPr>
              <a:t>	</a:t>
            </a:r>
            <a:r>
              <a:rPr lang="en-US" sz="2600" smtClean="0">
                <a:latin typeface="Arial" charset="0"/>
              </a:rPr>
              <a:t>Increases costs, </a:t>
            </a:r>
            <a:br>
              <a:rPr lang="en-US" sz="2600" smtClean="0">
                <a:latin typeface="Arial" charset="0"/>
              </a:rPr>
            </a:br>
            <a:r>
              <a:rPr lang="en-US" sz="2600" smtClean="0">
                <a:latin typeface="Arial" charset="0"/>
              </a:rPr>
              <a:t>shifts </a:t>
            </a:r>
            <a:r>
              <a:rPr lang="en-US" sz="2600" i="1" smtClean="0">
                <a:latin typeface="Arial" charset="0"/>
              </a:rPr>
              <a:t>SRAS</a:t>
            </a:r>
            <a:r>
              <a:rPr lang="en-US" sz="2600" smtClean="0">
                <a:latin typeface="Arial" charset="0"/>
              </a:rPr>
              <a:t/>
            </a:r>
            <a:br>
              <a:rPr lang="en-US" sz="2600" smtClean="0">
                <a:latin typeface="Arial" charset="0"/>
              </a:rPr>
            </a:br>
            <a:r>
              <a:rPr lang="en-US" sz="2500" i="1" smtClean="0">
                <a:latin typeface="Arial" charset="0"/>
              </a:rPr>
              <a:t>(assume LRAS constant)</a:t>
            </a:r>
          </a:p>
          <a:p>
            <a:pPr marL="404813" indent="-404813" eaLnBrk="1" hangingPunct="1">
              <a:lnSpc>
                <a:spcPct val="100000"/>
              </a:lnSpc>
              <a:spcBef>
                <a:spcPct val="25000"/>
              </a:spcBef>
              <a:buFont typeface="Wingdings" charset="2"/>
              <a:buNone/>
            </a:pPr>
            <a:r>
              <a:rPr lang="en-US" sz="2500" b="1" smtClean="0">
                <a:solidFill>
                  <a:srgbClr val="C00000"/>
                </a:solidFill>
                <a:latin typeface="Arial" charset="0"/>
              </a:rPr>
              <a:t>2. </a:t>
            </a:r>
            <a:r>
              <a:rPr lang="en-US" sz="2500" b="1" smtClean="0">
                <a:solidFill>
                  <a:srgbClr val="339966"/>
                </a:solidFill>
                <a:latin typeface="Arial" charset="0"/>
              </a:rPr>
              <a:t>	</a:t>
            </a:r>
            <a:r>
              <a:rPr lang="en-US" sz="2600" i="1" smtClean="0">
                <a:latin typeface="Arial" charset="0"/>
              </a:rPr>
              <a:t>SRAS</a:t>
            </a:r>
            <a:r>
              <a:rPr lang="en-US" sz="2600" smtClean="0">
                <a:latin typeface="Arial" charset="0"/>
              </a:rPr>
              <a:t> shifts left</a:t>
            </a:r>
          </a:p>
          <a:p>
            <a:pPr marL="404813" indent="-404813" eaLnBrk="1" hangingPunct="1">
              <a:lnSpc>
                <a:spcPct val="100000"/>
              </a:lnSpc>
              <a:spcBef>
                <a:spcPct val="25000"/>
              </a:spcBef>
              <a:buFont typeface="Wingdings" charset="2"/>
              <a:buNone/>
            </a:pPr>
            <a:r>
              <a:rPr lang="en-US" sz="2500" b="1" smtClean="0">
                <a:solidFill>
                  <a:srgbClr val="C00000"/>
                </a:solidFill>
                <a:latin typeface="Arial" charset="0"/>
              </a:rPr>
              <a:t>3. </a:t>
            </a:r>
            <a:r>
              <a:rPr lang="en-US" sz="2500" b="1" smtClean="0">
                <a:solidFill>
                  <a:srgbClr val="339966"/>
                </a:solidFill>
                <a:latin typeface="Arial" charset="0"/>
              </a:rPr>
              <a:t>	</a:t>
            </a:r>
            <a:r>
              <a:rPr lang="en-US" sz="2600" smtClean="0">
                <a:latin typeface="Arial" charset="0"/>
              </a:rPr>
              <a:t>SR eq’m at point B. </a:t>
            </a:r>
            <a:br>
              <a:rPr lang="en-US" sz="2600" smtClean="0">
                <a:latin typeface="Arial" charset="0"/>
              </a:rPr>
            </a:br>
            <a:r>
              <a:rPr lang="en-US" sz="2600" b="1" i="1" smtClean="0">
                <a:latin typeface="Arial" charset="0"/>
              </a:rPr>
              <a:t>P</a:t>
            </a:r>
            <a:r>
              <a:rPr lang="en-US" sz="2600" smtClean="0">
                <a:latin typeface="Arial" charset="0"/>
              </a:rPr>
              <a:t> higher, </a:t>
            </a:r>
            <a:r>
              <a:rPr lang="en-US" sz="2600" b="1" i="1" smtClean="0">
                <a:latin typeface="Arial" charset="0"/>
              </a:rPr>
              <a:t>Y</a:t>
            </a:r>
            <a:r>
              <a:rPr lang="en-US" sz="2600" smtClean="0">
                <a:latin typeface="Arial" charset="0"/>
              </a:rPr>
              <a:t>  lower,</a:t>
            </a:r>
            <a:br>
              <a:rPr lang="en-US" sz="2600" smtClean="0">
                <a:latin typeface="Arial" charset="0"/>
              </a:rPr>
            </a:br>
            <a:r>
              <a:rPr lang="en-US" sz="2600" smtClean="0">
                <a:latin typeface="Arial" charset="0"/>
              </a:rPr>
              <a:t>unemp higher</a:t>
            </a:r>
          </a:p>
          <a:p>
            <a:pPr marL="404813" indent="-404813" eaLnBrk="1" hangingPunct="1">
              <a:lnSpc>
                <a:spcPct val="100000"/>
              </a:lnSpc>
              <a:spcBef>
                <a:spcPct val="25000"/>
              </a:spcBef>
              <a:buFont typeface="Wingdings" charset="2"/>
              <a:buNone/>
            </a:pPr>
            <a:r>
              <a:rPr lang="en-US" sz="2600" smtClean="0">
                <a:latin typeface="Arial" charset="0"/>
              </a:rPr>
              <a:t>	From A to B, </a:t>
            </a:r>
            <a:r>
              <a:rPr lang="en-US" sz="2600" b="1" smtClean="0">
                <a:solidFill>
                  <a:srgbClr val="CC0000"/>
                </a:solidFill>
                <a:latin typeface="Arial" charset="0"/>
              </a:rPr>
              <a:t>stagflation</a:t>
            </a:r>
            <a:r>
              <a:rPr lang="en-US" sz="2600" smtClean="0">
                <a:latin typeface="Arial" charset="0"/>
              </a:rPr>
              <a:t>, </a:t>
            </a:r>
            <a:br>
              <a:rPr lang="en-US" sz="2600" smtClean="0">
                <a:latin typeface="Arial" charset="0"/>
              </a:rPr>
            </a:br>
            <a:r>
              <a:rPr lang="en-US" sz="2600" smtClean="0">
                <a:latin typeface="Arial" charset="0"/>
              </a:rPr>
              <a:t>a period of </a:t>
            </a:r>
            <a:br>
              <a:rPr lang="en-US" sz="2600" smtClean="0">
                <a:latin typeface="Arial" charset="0"/>
              </a:rPr>
            </a:br>
            <a:r>
              <a:rPr lang="en-US" sz="2600" smtClean="0">
                <a:latin typeface="Arial" charset="0"/>
              </a:rPr>
              <a:t>falling output </a:t>
            </a:r>
            <a:br>
              <a:rPr lang="en-US" sz="2600" smtClean="0">
                <a:latin typeface="Arial" charset="0"/>
              </a:rPr>
            </a:br>
            <a:r>
              <a:rPr lang="en-US" sz="2600" smtClean="0">
                <a:latin typeface="Arial" charset="0"/>
              </a:rPr>
              <a:t>and rising prices. </a:t>
            </a:r>
          </a:p>
        </p:txBody>
      </p:sp>
      <p:grpSp>
        <p:nvGrpSpPr>
          <p:cNvPr id="116740" name="Group 8"/>
          <p:cNvGrpSpPr>
            <a:grpSpLocks/>
          </p:cNvGrpSpPr>
          <p:nvPr/>
        </p:nvGrpSpPr>
        <p:grpSpPr bwMode="auto">
          <a:xfrm>
            <a:off x="4605338" y="1423988"/>
            <a:ext cx="3994150" cy="4106862"/>
            <a:chOff x="2579" y="785"/>
            <a:chExt cx="2786" cy="2420"/>
          </a:xfrm>
        </p:grpSpPr>
        <p:grpSp>
          <p:nvGrpSpPr>
            <p:cNvPr id="116767" name="Group 9"/>
            <p:cNvGrpSpPr>
              <a:grpSpLocks/>
            </p:cNvGrpSpPr>
            <p:nvPr/>
          </p:nvGrpSpPr>
          <p:grpSpPr bwMode="auto">
            <a:xfrm>
              <a:off x="2697" y="1037"/>
              <a:ext cx="2409" cy="2049"/>
              <a:chOff x="1098" y="1361"/>
              <a:chExt cx="2116" cy="2027"/>
            </a:xfrm>
          </p:grpSpPr>
          <p:sp>
            <p:nvSpPr>
              <p:cNvPr id="116770" name="Line 10"/>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116771" name="Line 11"/>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116768" name="Text Box 12"/>
            <p:cNvSpPr txBox="1">
              <a:spLocks noChangeArrowheads="1"/>
            </p:cNvSpPr>
            <p:nvPr/>
          </p:nvSpPr>
          <p:spPr bwMode="auto">
            <a:xfrm>
              <a:off x="2579" y="785"/>
              <a:ext cx="267"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P</a:t>
              </a:r>
            </a:p>
          </p:txBody>
        </p:sp>
        <p:sp>
          <p:nvSpPr>
            <p:cNvPr id="116769" name="Text Box 13"/>
            <p:cNvSpPr txBox="1">
              <a:spLocks noChangeArrowheads="1"/>
            </p:cNvSpPr>
            <p:nvPr/>
          </p:nvSpPr>
          <p:spPr bwMode="auto">
            <a:xfrm>
              <a:off x="5075" y="2936"/>
              <a:ext cx="29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Y</a:t>
              </a:r>
            </a:p>
          </p:txBody>
        </p:sp>
      </p:grpSp>
      <p:grpSp>
        <p:nvGrpSpPr>
          <p:cNvPr id="116741" name="Group 14"/>
          <p:cNvGrpSpPr>
            <a:grpSpLocks/>
          </p:cNvGrpSpPr>
          <p:nvPr/>
        </p:nvGrpSpPr>
        <p:grpSpPr bwMode="auto">
          <a:xfrm>
            <a:off x="5341938" y="2559050"/>
            <a:ext cx="2947987" cy="2609850"/>
            <a:chOff x="3200" y="1121"/>
            <a:chExt cx="1857" cy="1644"/>
          </a:xfrm>
        </p:grpSpPr>
        <p:sp>
          <p:nvSpPr>
            <p:cNvPr id="116765" name="Line 15"/>
            <p:cNvSpPr>
              <a:spLocks noChangeShapeType="1"/>
            </p:cNvSpPr>
            <p:nvPr/>
          </p:nvSpPr>
          <p:spPr bwMode="auto">
            <a:xfrm>
              <a:off x="3200" y="1121"/>
              <a:ext cx="1460" cy="1439"/>
            </a:xfrm>
            <a:prstGeom prst="line">
              <a:avLst/>
            </a:prstGeom>
            <a:noFill/>
            <a:ln w="38100">
              <a:solidFill>
                <a:srgbClr val="003399"/>
              </a:solidFill>
              <a:round/>
              <a:headEnd/>
              <a:tailEnd/>
            </a:ln>
          </p:spPr>
          <p:txBody>
            <a:bodyPr>
              <a:prstTxWarp prst="textNoShape">
                <a:avLst/>
              </a:prstTxWarp>
            </a:bodyPr>
            <a:lstStyle/>
            <a:p>
              <a:endParaRPr lang="en-US"/>
            </a:p>
          </p:txBody>
        </p:sp>
        <p:sp>
          <p:nvSpPr>
            <p:cNvPr id="116766" name="Text Box 16"/>
            <p:cNvSpPr txBox="1">
              <a:spLocks noChangeArrowheads="1"/>
            </p:cNvSpPr>
            <p:nvPr/>
          </p:nvSpPr>
          <p:spPr bwMode="auto">
            <a:xfrm>
              <a:off x="4588" y="2477"/>
              <a:ext cx="469"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AD</a:t>
              </a:r>
              <a:r>
                <a:rPr lang="en-US" baseline="-25000">
                  <a:ea typeface="Arial" charset="0"/>
                  <a:cs typeface="Arial" charset="0"/>
                </a:rPr>
                <a:t>1</a:t>
              </a:r>
            </a:p>
          </p:txBody>
        </p:sp>
      </p:grpSp>
      <p:grpSp>
        <p:nvGrpSpPr>
          <p:cNvPr id="116742" name="Group 44"/>
          <p:cNvGrpSpPr>
            <a:grpSpLocks/>
          </p:cNvGrpSpPr>
          <p:nvPr/>
        </p:nvGrpSpPr>
        <p:grpSpPr bwMode="auto">
          <a:xfrm>
            <a:off x="5791200" y="2670175"/>
            <a:ext cx="3008313" cy="2235200"/>
            <a:chOff x="3648" y="1682"/>
            <a:chExt cx="1895" cy="1408"/>
          </a:xfrm>
        </p:grpSpPr>
        <p:sp>
          <p:nvSpPr>
            <p:cNvPr id="116763" name="Line 18"/>
            <p:cNvSpPr>
              <a:spLocks noChangeShapeType="1"/>
            </p:cNvSpPr>
            <p:nvPr/>
          </p:nvSpPr>
          <p:spPr bwMode="auto">
            <a:xfrm flipV="1">
              <a:off x="3648" y="1934"/>
              <a:ext cx="1256" cy="1156"/>
            </a:xfrm>
            <a:prstGeom prst="line">
              <a:avLst/>
            </a:prstGeom>
            <a:noFill/>
            <a:ln w="38100">
              <a:solidFill>
                <a:srgbClr val="003399"/>
              </a:solidFill>
              <a:round/>
              <a:headEnd/>
              <a:tailEnd/>
            </a:ln>
          </p:spPr>
          <p:txBody>
            <a:bodyPr>
              <a:prstTxWarp prst="textNoShape">
                <a:avLst/>
              </a:prstTxWarp>
            </a:bodyPr>
            <a:lstStyle/>
            <a:p>
              <a:endParaRPr lang="en-US"/>
            </a:p>
          </p:txBody>
        </p:sp>
        <p:sp>
          <p:nvSpPr>
            <p:cNvPr id="116764" name="Text Box 19"/>
            <p:cNvSpPr txBox="1">
              <a:spLocks noChangeArrowheads="1"/>
            </p:cNvSpPr>
            <p:nvPr/>
          </p:nvSpPr>
          <p:spPr bwMode="auto">
            <a:xfrm>
              <a:off x="4801" y="1682"/>
              <a:ext cx="742"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SRAS</a:t>
              </a:r>
              <a:r>
                <a:rPr lang="en-US" baseline="-25000">
                  <a:ea typeface="Arial" charset="0"/>
                  <a:cs typeface="Arial" charset="0"/>
                </a:rPr>
                <a:t>1</a:t>
              </a:r>
            </a:p>
          </p:txBody>
        </p:sp>
      </p:grpSp>
      <p:grpSp>
        <p:nvGrpSpPr>
          <p:cNvPr id="7" name="Group 43"/>
          <p:cNvGrpSpPr>
            <a:grpSpLocks/>
          </p:cNvGrpSpPr>
          <p:nvPr/>
        </p:nvGrpSpPr>
        <p:grpSpPr bwMode="auto">
          <a:xfrm>
            <a:off x="5094288" y="1951038"/>
            <a:ext cx="3321050" cy="2436812"/>
            <a:chOff x="3209" y="1229"/>
            <a:chExt cx="2092" cy="1535"/>
          </a:xfrm>
        </p:grpSpPr>
        <p:sp>
          <p:nvSpPr>
            <p:cNvPr id="116761" name="Line 24"/>
            <p:cNvSpPr>
              <a:spLocks noChangeShapeType="1"/>
            </p:cNvSpPr>
            <p:nvPr/>
          </p:nvSpPr>
          <p:spPr bwMode="auto">
            <a:xfrm flipV="1">
              <a:off x="3209" y="1447"/>
              <a:ext cx="1407" cy="1317"/>
            </a:xfrm>
            <a:prstGeom prst="line">
              <a:avLst/>
            </a:prstGeom>
            <a:noFill/>
            <a:ln w="38100">
              <a:solidFill>
                <a:srgbClr val="CC0000"/>
              </a:solidFill>
              <a:round/>
              <a:headEnd/>
              <a:tailEnd/>
            </a:ln>
          </p:spPr>
          <p:txBody>
            <a:bodyPr>
              <a:prstTxWarp prst="textNoShape">
                <a:avLst/>
              </a:prstTxWarp>
            </a:bodyPr>
            <a:lstStyle/>
            <a:p>
              <a:endParaRPr lang="en-US"/>
            </a:p>
          </p:txBody>
        </p:sp>
        <p:sp>
          <p:nvSpPr>
            <p:cNvPr id="116762" name="Text Box 25"/>
            <p:cNvSpPr txBox="1">
              <a:spLocks noChangeArrowheads="1"/>
            </p:cNvSpPr>
            <p:nvPr/>
          </p:nvSpPr>
          <p:spPr bwMode="auto">
            <a:xfrm>
              <a:off x="4559" y="1229"/>
              <a:ext cx="742"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SRAS</a:t>
              </a:r>
              <a:r>
                <a:rPr lang="en-US" baseline="-25000">
                  <a:ea typeface="Arial" charset="0"/>
                  <a:cs typeface="Arial" charset="0"/>
                </a:rPr>
                <a:t>2</a:t>
              </a:r>
            </a:p>
          </p:txBody>
        </p:sp>
      </p:grpSp>
      <p:grpSp>
        <p:nvGrpSpPr>
          <p:cNvPr id="116744" name="Group 53"/>
          <p:cNvGrpSpPr>
            <a:grpSpLocks/>
          </p:cNvGrpSpPr>
          <p:nvPr/>
        </p:nvGrpSpPr>
        <p:grpSpPr bwMode="auto">
          <a:xfrm>
            <a:off x="4281488" y="3775075"/>
            <a:ext cx="2932112" cy="398463"/>
            <a:chOff x="2697" y="2378"/>
            <a:chExt cx="1847" cy="251"/>
          </a:xfrm>
        </p:grpSpPr>
        <p:grpSp>
          <p:nvGrpSpPr>
            <p:cNvPr id="116756" name="Group 42"/>
            <p:cNvGrpSpPr>
              <a:grpSpLocks/>
            </p:cNvGrpSpPr>
            <p:nvPr/>
          </p:nvGrpSpPr>
          <p:grpSpPr bwMode="auto">
            <a:xfrm>
              <a:off x="2697" y="2399"/>
              <a:ext cx="1622" cy="230"/>
              <a:chOff x="2697" y="2329"/>
              <a:chExt cx="1622" cy="230"/>
            </a:xfrm>
          </p:grpSpPr>
          <p:sp>
            <p:nvSpPr>
              <p:cNvPr id="116758" name="Line 26"/>
              <p:cNvSpPr>
                <a:spLocks noChangeShapeType="1"/>
              </p:cNvSpPr>
              <p:nvPr/>
            </p:nvSpPr>
            <p:spPr bwMode="auto">
              <a:xfrm flipV="1">
                <a:off x="3009" y="2445"/>
                <a:ext cx="1263" cy="1"/>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116759" name="Text Box 27"/>
              <p:cNvSpPr txBox="1">
                <a:spLocks noChangeArrowheads="1"/>
              </p:cNvSpPr>
              <p:nvPr/>
            </p:nvSpPr>
            <p:spPr bwMode="auto">
              <a:xfrm>
                <a:off x="2697" y="2329"/>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1</a:t>
                </a:r>
              </a:p>
            </p:txBody>
          </p:sp>
          <p:sp>
            <p:nvSpPr>
              <p:cNvPr id="116760" name="Oval 28"/>
              <p:cNvSpPr>
                <a:spLocks noChangeArrowheads="1"/>
              </p:cNvSpPr>
              <p:nvPr/>
            </p:nvSpPr>
            <p:spPr bwMode="auto">
              <a:xfrm>
                <a:off x="4231" y="2399"/>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116757" name="Text Box 38"/>
            <p:cNvSpPr txBox="1">
              <a:spLocks noChangeArrowheads="1"/>
            </p:cNvSpPr>
            <p:nvPr/>
          </p:nvSpPr>
          <p:spPr bwMode="auto">
            <a:xfrm>
              <a:off x="4343" y="2378"/>
              <a:ext cx="201"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a:ea typeface="Arial" charset="0"/>
                  <a:cs typeface="Arial" charset="0"/>
                </a:rPr>
                <a:t>A</a:t>
              </a:r>
              <a:endParaRPr lang="en-US" baseline="-25000">
                <a:ea typeface="Arial" charset="0"/>
                <a:cs typeface="Arial" charset="0"/>
              </a:endParaRPr>
            </a:p>
          </p:txBody>
        </p:sp>
      </p:grpSp>
      <p:grpSp>
        <p:nvGrpSpPr>
          <p:cNvPr id="10" name="Group 52"/>
          <p:cNvGrpSpPr>
            <a:grpSpLocks/>
          </p:cNvGrpSpPr>
          <p:nvPr/>
        </p:nvGrpSpPr>
        <p:grpSpPr bwMode="auto">
          <a:xfrm>
            <a:off x="4281488" y="2952750"/>
            <a:ext cx="2174875" cy="2781300"/>
            <a:chOff x="2697" y="1860"/>
            <a:chExt cx="1370" cy="1752"/>
          </a:xfrm>
        </p:grpSpPr>
        <p:sp>
          <p:nvSpPr>
            <p:cNvPr id="116749" name="Oval 30"/>
            <p:cNvSpPr>
              <a:spLocks noChangeArrowheads="1"/>
            </p:cNvSpPr>
            <p:nvPr/>
          </p:nvSpPr>
          <p:spPr bwMode="auto">
            <a:xfrm>
              <a:off x="3842" y="2083"/>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nvGrpSpPr>
            <p:cNvPr id="116750" name="Group 31"/>
            <p:cNvGrpSpPr>
              <a:grpSpLocks/>
            </p:cNvGrpSpPr>
            <p:nvPr/>
          </p:nvGrpSpPr>
          <p:grpSpPr bwMode="auto">
            <a:xfrm>
              <a:off x="3011" y="2128"/>
              <a:ext cx="875" cy="1230"/>
              <a:chOff x="357" y="2450"/>
              <a:chExt cx="795" cy="646"/>
            </a:xfrm>
          </p:grpSpPr>
          <p:sp>
            <p:nvSpPr>
              <p:cNvPr id="116754" name="Line 32"/>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116755" name="Line 33"/>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116751" name="Text Box 34"/>
            <p:cNvSpPr txBox="1">
              <a:spLocks noChangeArrowheads="1"/>
            </p:cNvSpPr>
            <p:nvPr/>
          </p:nvSpPr>
          <p:spPr bwMode="auto">
            <a:xfrm>
              <a:off x="2697" y="2012"/>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2</a:t>
              </a:r>
            </a:p>
          </p:txBody>
        </p:sp>
        <p:sp>
          <p:nvSpPr>
            <p:cNvPr id="116752" name="Text Box 37"/>
            <p:cNvSpPr txBox="1">
              <a:spLocks noChangeArrowheads="1"/>
            </p:cNvSpPr>
            <p:nvPr/>
          </p:nvSpPr>
          <p:spPr bwMode="auto">
            <a:xfrm>
              <a:off x="3759" y="3382"/>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Y</a:t>
              </a:r>
              <a:r>
                <a:rPr lang="en-US" b="1" baseline="-25000">
                  <a:ea typeface="Arial" charset="0"/>
                  <a:cs typeface="Arial" charset="0"/>
                </a:rPr>
                <a:t>2</a:t>
              </a:r>
            </a:p>
          </p:txBody>
        </p:sp>
        <p:sp>
          <p:nvSpPr>
            <p:cNvPr id="116753" name="Text Box 39"/>
            <p:cNvSpPr txBox="1">
              <a:spLocks noChangeArrowheads="1"/>
            </p:cNvSpPr>
            <p:nvPr/>
          </p:nvSpPr>
          <p:spPr bwMode="auto">
            <a:xfrm>
              <a:off x="3797" y="1860"/>
              <a:ext cx="201"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a:ea typeface="Arial" charset="0"/>
                  <a:cs typeface="Arial" charset="0"/>
                </a:rPr>
                <a:t>B</a:t>
              </a:r>
              <a:endParaRPr lang="en-US" baseline="-25000">
                <a:ea typeface="Arial" charset="0"/>
                <a:cs typeface="Arial" charset="0"/>
              </a:endParaRPr>
            </a:p>
          </p:txBody>
        </p:sp>
      </p:grpSp>
      <p:sp>
        <p:nvSpPr>
          <p:cNvPr id="487480" name="Line 56"/>
          <p:cNvSpPr>
            <a:spLocks noChangeShapeType="1"/>
          </p:cNvSpPr>
          <p:nvPr/>
        </p:nvSpPr>
        <p:spPr bwMode="auto">
          <a:xfrm flipH="1">
            <a:off x="6180138" y="5283200"/>
            <a:ext cx="576262" cy="0"/>
          </a:xfrm>
          <a:prstGeom prst="line">
            <a:avLst/>
          </a:prstGeom>
          <a:noFill/>
          <a:ln w="38100">
            <a:solidFill>
              <a:srgbClr val="FF6600"/>
            </a:solidFill>
            <a:round/>
            <a:headEnd/>
            <a:tailEnd type="triangle" w="lg" len="med"/>
          </a:ln>
        </p:spPr>
        <p:txBody>
          <a:bodyPr>
            <a:prstTxWarp prst="textNoShape">
              <a:avLst/>
            </a:prstTxWarp>
          </a:bodyPr>
          <a:lstStyle/>
          <a:p>
            <a:endParaRPr lang="en-US"/>
          </a:p>
        </p:txBody>
      </p:sp>
      <p:sp>
        <p:nvSpPr>
          <p:cNvPr id="487481" name="Line 57"/>
          <p:cNvSpPr>
            <a:spLocks noChangeShapeType="1"/>
          </p:cNvSpPr>
          <p:nvPr/>
        </p:nvSpPr>
        <p:spPr bwMode="auto">
          <a:xfrm flipV="1">
            <a:off x="4827588" y="3392488"/>
            <a:ext cx="0" cy="577850"/>
          </a:xfrm>
          <a:prstGeom prst="line">
            <a:avLst/>
          </a:prstGeom>
          <a:noFill/>
          <a:ln w="38100">
            <a:solidFill>
              <a:srgbClr val="FF6600"/>
            </a:solidFill>
            <a:round/>
            <a:headEnd/>
            <a:tailEnd type="triangle" w="lg" len="med"/>
          </a:ln>
        </p:spPr>
        <p:txBody>
          <a:bodyPr>
            <a:prstTxWarp prst="textNoShape">
              <a:avLst/>
            </a:prstTxWarp>
          </a:bodyPr>
          <a:lstStyle/>
          <a:p>
            <a:endParaRPr lang="en-US"/>
          </a:p>
        </p:txBody>
      </p:sp>
      <p:sp>
        <p:nvSpPr>
          <p:cNvPr id="11674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7431">
                                            <p:txEl>
                                              <p:pRg st="0" end="0"/>
                                            </p:txEl>
                                          </p:spTgt>
                                        </p:tgtEl>
                                        <p:attrNameLst>
                                          <p:attrName>style.visibility</p:attrName>
                                        </p:attrNameLst>
                                      </p:cBhvr>
                                      <p:to>
                                        <p:strVal val="visible"/>
                                      </p:to>
                                    </p:set>
                                    <p:animEffect transition="in" filter="wipe(left)">
                                      <p:cBhvr>
                                        <p:cTn id="7" dur="500"/>
                                        <p:tgtEl>
                                          <p:spTgt spid="4874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7431">
                                            <p:txEl>
                                              <p:pRg st="1" end="1"/>
                                            </p:txEl>
                                          </p:spTgt>
                                        </p:tgtEl>
                                        <p:attrNameLst>
                                          <p:attrName>style.visibility</p:attrName>
                                        </p:attrNameLst>
                                      </p:cBhvr>
                                      <p:to>
                                        <p:strVal val="visible"/>
                                      </p:to>
                                    </p:set>
                                    <p:animEffect transition="in" filter="wipe(left)">
                                      <p:cBhvr>
                                        <p:cTn id="12" dur="500"/>
                                        <p:tgtEl>
                                          <p:spTgt spid="4874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87431">
                                            <p:txEl>
                                              <p:pRg st="2" end="2"/>
                                            </p:txEl>
                                          </p:spTgt>
                                        </p:tgtEl>
                                        <p:attrNameLst>
                                          <p:attrName>style.visibility</p:attrName>
                                        </p:attrNameLst>
                                      </p:cBhvr>
                                      <p:to>
                                        <p:strVal val="visible"/>
                                      </p:to>
                                    </p:set>
                                    <p:animEffect transition="in" filter="wipe(left)">
                                      <p:cBhvr>
                                        <p:cTn id="17" dur="500"/>
                                        <p:tgtEl>
                                          <p:spTgt spid="487431">
                                            <p:txEl>
                                              <p:pRg st="2" end="2"/>
                                            </p:txEl>
                                          </p:spTgt>
                                        </p:tgtEl>
                                      </p:cBhvr>
                                    </p:animEffect>
                                  </p:childTnLst>
                                </p:cTn>
                              </p:par>
                            </p:childTnLst>
                          </p:cTn>
                        </p:par>
                        <p:par>
                          <p:cTn id="18" fill="hold" nodeType="afterGroup">
                            <p:stCondLst>
                              <p:cond delay="500"/>
                            </p:stCondLst>
                            <p:childTnLst>
                              <p:par>
                                <p:cTn id="19" presetID="18" presetClass="entr" presetSubtype="12"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strips(downLeft)">
                                      <p:cBhvr>
                                        <p:cTn id="21" dur="500"/>
                                        <p:tgtEl>
                                          <p:spTgt spid="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87431">
                                            <p:txEl>
                                              <p:pRg st="3" end="3"/>
                                            </p:txEl>
                                          </p:spTgt>
                                        </p:tgtEl>
                                        <p:attrNameLst>
                                          <p:attrName>style.visibility</p:attrName>
                                        </p:attrNameLst>
                                      </p:cBhvr>
                                      <p:to>
                                        <p:strVal val="visible"/>
                                      </p:to>
                                    </p:set>
                                    <p:animEffect transition="in" filter="wipe(left)">
                                      <p:cBhvr>
                                        <p:cTn id="26" dur="500"/>
                                        <p:tgtEl>
                                          <p:spTgt spid="487431">
                                            <p:txEl>
                                              <p:pRg st="3" end="3"/>
                                            </p:txEl>
                                          </p:spTgt>
                                        </p:tgtEl>
                                      </p:cBhvr>
                                    </p:animEffect>
                                  </p:childTnLst>
                                </p:cTn>
                              </p:par>
                            </p:childTnLst>
                          </p:cTn>
                        </p:par>
                        <p:par>
                          <p:cTn id="27" fill="hold" nodeType="afterGroup">
                            <p:stCondLst>
                              <p:cond delay="500"/>
                            </p:stCondLst>
                            <p:childTnLst>
                              <p:par>
                                <p:cTn id="28" presetID="18" presetClass="entr" presetSubtype="12" fill="hold"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strips(downLeft)">
                                      <p:cBhvr>
                                        <p:cTn id="30" dur="500"/>
                                        <p:tgtEl>
                                          <p:spTgt spid="10"/>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487431">
                                            <p:txEl>
                                              <p:pRg st="4" end="4"/>
                                            </p:txEl>
                                          </p:spTgt>
                                        </p:tgtEl>
                                        <p:attrNameLst>
                                          <p:attrName>style.visibility</p:attrName>
                                        </p:attrNameLst>
                                      </p:cBhvr>
                                      <p:to>
                                        <p:strVal val="visible"/>
                                      </p:to>
                                    </p:set>
                                    <p:animEffect transition="in" filter="wipe(left)">
                                      <p:cBhvr>
                                        <p:cTn id="35" dur="500"/>
                                        <p:tgtEl>
                                          <p:spTgt spid="487431">
                                            <p:txEl>
                                              <p:pRg st="4" end="4"/>
                                            </p:txEl>
                                          </p:spTgt>
                                        </p:tgtEl>
                                      </p:cBhvr>
                                    </p:animEffect>
                                  </p:childTnLst>
                                </p:cTn>
                              </p:par>
                            </p:childTnLst>
                          </p:cTn>
                        </p:par>
                        <p:par>
                          <p:cTn id="36" fill="hold" nodeType="afterGroup">
                            <p:stCondLst>
                              <p:cond delay="500"/>
                            </p:stCondLst>
                            <p:childTnLst>
                              <p:par>
                                <p:cTn id="37" presetID="17" presetClass="entr" presetSubtype="2" fill="hold" grpId="0" nodeType="afterEffect">
                                  <p:stCondLst>
                                    <p:cond delay="0"/>
                                  </p:stCondLst>
                                  <p:childTnLst>
                                    <p:set>
                                      <p:cBhvr>
                                        <p:cTn id="38" dur="1" fill="hold">
                                          <p:stCondLst>
                                            <p:cond delay="0"/>
                                          </p:stCondLst>
                                        </p:cTn>
                                        <p:tgtEl>
                                          <p:spTgt spid="487480"/>
                                        </p:tgtEl>
                                        <p:attrNameLst>
                                          <p:attrName>style.visibility</p:attrName>
                                        </p:attrNameLst>
                                      </p:cBhvr>
                                      <p:to>
                                        <p:strVal val="visible"/>
                                      </p:to>
                                    </p:set>
                                    <p:anim calcmode="lin" valueType="num">
                                      <p:cBhvr>
                                        <p:cTn id="39" dur="500" fill="hold"/>
                                        <p:tgtEl>
                                          <p:spTgt spid="487480"/>
                                        </p:tgtEl>
                                        <p:attrNameLst>
                                          <p:attrName>ppt_x</p:attrName>
                                        </p:attrNameLst>
                                      </p:cBhvr>
                                      <p:tavLst>
                                        <p:tav tm="0">
                                          <p:val>
                                            <p:strVal val="#ppt_x+#ppt_w/2"/>
                                          </p:val>
                                        </p:tav>
                                        <p:tav tm="100000">
                                          <p:val>
                                            <p:strVal val="#ppt_x"/>
                                          </p:val>
                                        </p:tav>
                                      </p:tavLst>
                                    </p:anim>
                                    <p:anim calcmode="lin" valueType="num">
                                      <p:cBhvr>
                                        <p:cTn id="40" dur="500" fill="hold"/>
                                        <p:tgtEl>
                                          <p:spTgt spid="487480"/>
                                        </p:tgtEl>
                                        <p:attrNameLst>
                                          <p:attrName>ppt_y</p:attrName>
                                        </p:attrNameLst>
                                      </p:cBhvr>
                                      <p:tavLst>
                                        <p:tav tm="0">
                                          <p:val>
                                            <p:strVal val="#ppt_y"/>
                                          </p:val>
                                        </p:tav>
                                        <p:tav tm="100000">
                                          <p:val>
                                            <p:strVal val="#ppt_y"/>
                                          </p:val>
                                        </p:tav>
                                      </p:tavLst>
                                    </p:anim>
                                    <p:anim calcmode="lin" valueType="num">
                                      <p:cBhvr>
                                        <p:cTn id="41" dur="500" fill="hold"/>
                                        <p:tgtEl>
                                          <p:spTgt spid="487480"/>
                                        </p:tgtEl>
                                        <p:attrNameLst>
                                          <p:attrName>ppt_w</p:attrName>
                                        </p:attrNameLst>
                                      </p:cBhvr>
                                      <p:tavLst>
                                        <p:tav tm="0">
                                          <p:val>
                                            <p:fltVal val="0"/>
                                          </p:val>
                                        </p:tav>
                                        <p:tav tm="100000">
                                          <p:val>
                                            <p:strVal val="#ppt_w"/>
                                          </p:val>
                                        </p:tav>
                                      </p:tavLst>
                                    </p:anim>
                                    <p:anim calcmode="lin" valueType="num">
                                      <p:cBhvr>
                                        <p:cTn id="42" dur="500" fill="hold"/>
                                        <p:tgtEl>
                                          <p:spTgt spid="487480"/>
                                        </p:tgtEl>
                                        <p:attrNameLst>
                                          <p:attrName>ppt_h</p:attrName>
                                        </p:attrNameLst>
                                      </p:cBhvr>
                                      <p:tavLst>
                                        <p:tav tm="0">
                                          <p:val>
                                            <p:strVal val="#ppt_h"/>
                                          </p:val>
                                        </p:tav>
                                        <p:tav tm="100000">
                                          <p:val>
                                            <p:strVal val="#ppt_h"/>
                                          </p:val>
                                        </p:tav>
                                      </p:tavLst>
                                    </p:anim>
                                  </p:childTnLst>
                                </p:cTn>
                              </p:par>
                            </p:childTnLst>
                          </p:cTn>
                        </p:par>
                        <p:par>
                          <p:cTn id="43" fill="hold" nodeType="afterGroup">
                            <p:stCondLst>
                              <p:cond delay="1000"/>
                            </p:stCondLst>
                            <p:childTnLst>
                              <p:par>
                                <p:cTn id="44" presetID="17" presetClass="entr" presetSubtype="4" fill="hold" grpId="0" nodeType="afterEffect">
                                  <p:stCondLst>
                                    <p:cond delay="0"/>
                                  </p:stCondLst>
                                  <p:childTnLst>
                                    <p:set>
                                      <p:cBhvr>
                                        <p:cTn id="45" dur="1" fill="hold">
                                          <p:stCondLst>
                                            <p:cond delay="0"/>
                                          </p:stCondLst>
                                        </p:cTn>
                                        <p:tgtEl>
                                          <p:spTgt spid="487481"/>
                                        </p:tgtEl>
                                        <p:attrNameLst>
                                          <p:attrName>style.visibility</p:attrName>
                                        </p:attrNameLst>
                                      </p:cBhvr>
                                      <p:to>
                                        <p:strVal val="visible"/>
                                      </p:to>
                                    </p:set>
                                    <p:anim calcmode="lin" valueType="num">
                                      <p:cBhvr>
                                        <p:cTn id="46" dur="500" fill="hold"/>
                                        <p:tgtEl>
                                          <p:spTgt spid="487481"/>
                                        </p:tgtEl>
                                        <p:attrNameLst>
                                          <p:attrName>ppt_x</p:attrName>
                                        </p:attrNameLst>
                                      </p:cBhvr>
                                      <p:tavLst>
                                        <p:tav tm="0">
                                          <p:val>
                                            <p:strVal val="#ppt_x"/>
                                          </p:val>
                                        </p:tav>
                                        <p:tav tm="100000">
                                          <p:val>
                                            <p:strVal val="#ppt_x"/>
                                          </p:val>
                                        </p:tav>
                                      </p:tavLst>
                                    </p:anim>
                                    <p:anim calcmode="lin" valueType="num">
                                      <p:cBhvr>
                                        <p:cTn id="47" dur="500" fill="hold"/>
                                        <p:tgtEl>
                                          <p:spTgt spid="487481"/>
                                        </p:tgtEl>
                                        <p:attrNameLst>
                                          <p:attrName>ppt_y</p:attrName>
                                        </p:attrNameLst>
                                      </p:cBhvr>
                                      <p:tavLst>
                                        <p:tav tm="0">
                                          <p:val>
                                            <p:strVal val="#ppt_y+#ppt_h/2"/>
                                          </p:val>
                                        </p:tav>
                                        <p:tav tm="100000">
                                          <p:val>
                                            <p:strVal val="#ppt_y"/>
                                          </p:val>
                                        </p:tav>
                                      </p:tavLst>
                                    </p:anim>
                                    <p:anim calcmode="lin" valueType="num">
                                      <p:cBhvr>
                                        <p:cTn id="48" dur="500" fill="hold"/>
                                        <p:tgtEl>
                                          <p:spTgt spid="487481"/>
                                        </p:tgtEl>
                                        <p:attrNameLst>
                                          <p:attrName>ppt_w</p:attrName>
                                        </p:attrNameLst>
                                      </p:cBhvr>
                                      <p:tavLst>
                                        <p:tav tm="0">
                                          <p:val>
                                            <p:strVal val="#ppt_w"/>
                                          </p:val>
                                        </p:tav>
                                        <p:tav tm="100000">
                                          <p:val>
                                            <p:strVal val="#ppt_w"/>
                                          </p:val>
                                        </p:tav>
                                      </p:tavLst>
                                    </p:anim>
                                    <p:anim calcmode="lin" valueType="num">
                                      <p:cBhvr>
                                        <p:cTn id="49" dur="500" fill="hold"/>
                                        <p:tgtEl>
                                          <p:spTgt spid="48748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7431" grpId="0" build="p" bldLvl="5"/>
      <p:bldP spid="487480" grpId="0" animBg="1"/>
      <p:bldP spid="487481"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8785" name="Group 2"/>
          <p:cNvGrpSpPr>
            <a:grpSpLocks/>
          </p:cNvGrpSpPr>
          <p:nvPr/>
        </p:nvGrpSpPr>
        <p:grpSpPr bwMode="auto">
          <a:xfrm>
            <a:off x="6203950" y="1479550"/>
            <a:ext cx="1177925" cy="4306888"/>
            <a:chOff x="3670" y="778"/>
            <a:chExt cx="742" cy="2713"/>
          </a:xfrm>
        </p:grpSpPr>
        <p:sp>
          <p:nvSpPr>
            <p:cNvPr id="118830" name="Line 3"/>
            <p:cNvSpPr>
              <a:spLocks noChangeShapeType="1"/>
            </p:cNvSpPr>
            <p:nvPr/>
          </p:nvSpPr>
          <p:spPr bwMode="auto">
            <a:xfrm rot="16200000" flipH="1">
              <a:off x="2956" y="2115"/>
              <a:ext cx="2167" cy="3"/>
            </a:xfrm>
            <a:prstGeom prst="line">
              <a:avLst/>
            </a:prstGeom>
            <a:noFill/>
            <a:ln w="38100">
              <a:solidFill>
                <a:srgbClr val="003399"/>
              </a:solidFill>
              <a:round/>
              <a:headEnd/>
              <a:tailEnd/>
            </a:ln>
          </p:spPr>
          <p:txBody>
            <a:bodyPr>
              <a:prstTxWarp prst="textNoShape">
                <a:avLst/>
              </a:prstTxWarp>
            </a:bodyPr>
            <a:lstStyle/>
            <a:p>
              <a:endParaRPr lang="en-US"/>
            </a:p>
          </p:txBody>
        </p:sp>
        <p:sp>
          <p:nvSpPr>
            <p:cNvPr id="118831" name="Text Box 4"/>
            <p:cNvSpPr txBox="1">
              <a:spLocks noChangeArrowheads="1"/>
            </p:cNvSpPr>
            <p:nvPr/>
          </p:nvSpPr>
          <p:spPr bwMode="auto">
            <a:xfrm>
              <a:off x="3670" y="778"/>
              <a:ext cx="742"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LRAS</a:t>
              </a:r>
              <a:endParaRPr lang="en-US" i="1" baseline="-25000">
                <a:ea typeface="Arial" charset="0"/>
                <a:cs typeface="Arial" charset="0"/>
              </a:endParaRPr>
            </a:p>
          </p:txBody>
        </p:sp>
        <p:sp>
          <p:nvSpPr>
            <p:cNvPr id="118832" name="Rectangle 5"/>
            <p:cNvSpPr>
              <a:spLocks noChangeArrowheads="1"/>
            </p:cNvSpPr>
            <p:nvPr/>
          </p:nvSpPr>
          <p:spPr bwMode="auto">
            <a:xfrm>
              <a:off x="3891" y="3203"/>
              <a:ext cx="337" cy="288"/>
            </a:xfrm>
            <a:prstGeom prst="rect">
              <a:avLst/>
            </a:prstGeom>
            <a:noFill/>
            <a:ln w="9525">
              <a:noFill/>
              <a:miter lim="800000"/>
              <a:headEnd/>
              <a:tailEnd/>
            </a:ln>
          </p:spPr>
          <p:txBody>
            <a:bodyPr wrap="none">
              <a:prstTxWarp prst="textNoShape">
                <a:avLst/>
              </a:prstTxWarp>
              <a:spAutoFit/>
            </a:bodyPr>
            <a:lstStyle/>
            <a:p>
              <a:pPr>
                <a:spcBef>
                  <a:spcPct val="50000"/>
                </a:spcBef>
              </a:pPr>
              <a:r>
                <a:rPr lang="en-US" b="1" i="1">
                  <a:ea typeface="Arial" charset="0"/>
                  <a:cs typeface="Arial" charset="0"/>
                </a:rPr>
                <a:t>Y</a:t>
              </a:r>
              <a:r>
                <a:rPr lang="en-US" b="1" baseline="-25000">
                  <a:ea typeface="Arial" charset="0"/>
                  <a:cs typeface="Arial" charset="0"/>
                </a:rPr>
                <a:t>N</a:t>
              </a:r>
            </a:p>
          </p:txBody>
        </p:sp>
      </p:grpSp>
      <p:sp>
        <p:nvSpPr>
          <p:cNvPr id="56325" name="Rectangle 6"/>
          <p:cNvSpPr>
            <a:spLocks noGrp="1" noChangeArrowheads="1"/>
          </p:cNvSpPr>
          <p:nvPr>
            <p:ph type="title" idx="4294967295"/>
          </p:nvPr>
        </p:nvSpPr>
        <p:spPr>
          <a:xfrm>
            <a:off x="0" y="163513"/>
            <a:ext cx="9144000" cy="649287"/>
          </a:xfrm>
        </p:spPr>
        <p:txBody>
          <a:bodyPr rtlCol="0">
            <a:normAutofit fontScale="90000"/>
          </a:bodyPr>
          <a:lstStyle/>
          <a:p>
            <a:pPr algn="ctr" eaLnBrk="1" fontAlgn="auto" hangingPunct="1">
              <a:spcAft>
                <a:spcPts val="0"/>
              </a:spcAft>
              <a:defRPr/>
            </a:pPr>
            <a:r>
              <a:rPr lang="en-US" dirty="0" smtClean="0"/>
              <a:t>Accommodating an Adverse Shift in </a:t>
            </a:r>
            <a:r>
              <a:rPr lang="en-US" i="1" dirty="0" smtClean="0"/>
              <a:t>SRAS</a:t>
            </a:r>
          </a:p>
        </p:txBody>
      </p:sp>
      <p:sp>
        <p:nvSpPr>
          <p:cNvPr id="491527" name="Rectangle 7"/>
          <p:cNvSpPr>
            <a:spLocks noGrp="1" noChangeArrowheads="1"/>
          </p:cNvSpPr>
          <p:nvPr>
            <p:ph type="body" idx="4294967295"/>
          </p:nvPr>
        </p:nvSpPr>
        <p:spPr>
          <a:xfrm>
            <a:off x="306388" y="828675"/>
            <a:ext cx="4217987" cy="2378075"/>
          </a:xfrm>
        </p:spPr>
        <p:txBody>
          <a:bodyPr/>
          <a:lstStyle/>
          <a:p>
            <a:pPr marL="404813" indent="-404813" eaLnBrk="1" hangingPunct="1">
              <a:spcBef>
                <a:spcPct val="25000"/>
              </a:spcBef>
              <a:buFont typeface="Wingdings" charset="2"/>
              <a:buNone/>
            </a:pPr>
            <a:r>
              <a:rPr lang="en-US" sz="2600" smtClean="0">
                <a:latin typeface="Arial" charset="0"/>
              </a:rPr>
              <a:t>If policymakers do nothing, </a:t>
            </a:r>
          </a:p>
          <a:p>
            <a:pPr marL="404813" indent="-404813" eaLnBrk="1" hangingPunct="1">
              <a:spcBef>
                <a:spcPct val="25000"/>
              </a:spcBef>
              <a:buFont typeface="Wingdings" charset="2"/>
              <a:buNone/>
            </a:pPr>
            <a:r>
              <a:rPr lang="en-US" sz="2500" b="1" smtClean="0">
                <a:solidFill>
                  <a:srgbClr val="C00000"/>
                </a:solidFill>
                <a:latin typeface="Arial" charset="0"/>
              </a:rPr>
              <a:t>4. </a:t>
            </a:r>
            <a:r>
              <a:rPr lang="en-US" sz="2500" b="1" smtClean="0">
                <a:solidFill>
                  <a:srgbClr val="339966"/>
                </a:solidFill>
                <a:latin typeface="Arial" charset="0"/>
              </a:rPr>
              <a:t>	</a:t>
            </a:r>
            <a:r>
              <a:rPr lang="en-US" sz="2600" smtClean="0">
                <a:latin typeface="Arial" charset="0"/>
              </a:rPr>
              <a:t>Low employment </a:t>
            </a:r>
            <a:br>
              <a:rPr lang="en-US" sz="2600" smtClean="0">
                <a:latin typeface="Arial" charset="0"/>
              </a:rPr>
            </a:br>
            <a:r>
              <a:rPr lang="en-US" sz="2600" smtClean="0">
                <a:latin typeface="Arial" charset="0"/>
              </a:rPr>
              <a:t>causes wages to fall, </a:t>
            </a:r>
            <a:r>
              <a:rPr lang="en-US" sz="2600" i="1" smtClean="0">
                <a:latin typeface="Arial" charset="0"/>
              </a:rPr>
              <a:t>SRAS</a:t>
            </a:r>
            <a:r>
              <a:rPr lang="en-US" sz="2600" smtClean="0">
                <a:latin typeface="Arial" charset="0"/>
              </a:rPr>
              <a:t> shifts right,</a:t>
            </a:r>
            <a:br>
              <a:rPr lang="en-US" sz="2600" smtClean="0">
                <a:latin typeface="Arial" charset="0"/>
              </a:rPr>
            </a:br>
            <a:r>
              <a:rPr lang="en-US" sz="2600" smtClean="0">
                <a:latin typeface="Arial" charset="0"/>
              </a:rPr>
              <a:t>until LR eq’m at A.</a:t>
            </a:r>
          </a:p>
        </p:txBody>
      </p:sp>
      <p:grpSp>
        <p:nvGrpSpPr>
          <p:cNvPr id="118788" name="Group 8"/>
          <p:cNvGrpSpPr>
            <a:grpSpLocks/>
          </p:cNvGrpSpPr>
          <p:nvPr/>
        </p:nvGrpSpPr>
        <p:grpSpPr bwMode="auto">
          <a:xfrm>
            <a:off x="4605338" y="1423988"/>
            <a:ext cx="3994150" cy="4106862"/>
            <a:chOff x="2579" y="785"/>
            <a:chExt cx="2786" cy="2420"/>
          </a:xfrm>
        </p:grpSpPr>
        <p:grpSp>
          <p:nvGrpSpPr>
            <p:cNvPr id="118825" name="Group 9"/>
            <p:cNvGrpSpPr>
              <a:grpSpLocks/>
            </p:cNvGrpSpPr>
            <p:nvPr/>
          </p:nvGrpSpPr>
          <p:grpSpPr bwMode="auto">
            <a:xfrm>
              <a:off x="2697" y="1037"/>
              <a:ext cx="2409" cy="2049"/>
              <a:chOff x="1098" y="1361"/>
              <a:chExt cx="2116" cy="2027"/>
            </a:xfrm>
          </p:grpSpPr>
          <p:sp>
            <p:nvSpPr>
              <p:cNvPr id="118828" name="Line 10"/>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118829" name="Line 11"/>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118826" name="Text Box 12"/>
            <p:cNvSpPr txBox="1">
              <a:spLocks noChangeArrowheads="1"/>
            </p:cNvSpPr>
            <p:nvPr/>
          </p:nvSpPr>
          <p:spPr bwMode="auto">
            <a:xfrm>
              <a:off x="2579" y="785"/>
              <a:ext cx="267"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P</a:t>
              </a:r>
            </a:p>
          </p:txBody>
        </p:sp>
        <p:sp>
          <p:nvSpPr>
            <p:cNvPr id="118827" name="Text Box 13"/>
            <p:cNvSpPr txBox="1">
              <a:spLocks noChangeArrowheads="1"/>
            </p:cNvSpPr>
            <p:nvPr/>
          </p:nvSpPr>
          <p:spPr bwMode="auto">
            <a:xfrm>
              <a:off x="5075" y="2936"/>
              <a:ext cx="29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Y</a:t>
              </a:r>
            </a:p>
          </p:txBody>
        </p:sp>
      </p:grpSp>
      <p:grpSp>
        <p:nvGrpSpPr>
          <p:cNvPr id="118789" name="Group 14"/>
          <p:cNvGrpSpPr>
            <a:grpSpLocks/>
          </p:cNvGrpSpPr>
          <p:nvPr/>
        </p:nvGrpSpPr>
        <p:grpSpPr bwMode="auto">
          <a:xfrm>
            <a:off x="5341938" y="2559050"/>
            <a:ext cx="2947987" cy="2609850"/>
            <a:chOff x="3200" y="1121"/>
            <a:chExt cx="1857" cy="1644"/>
          </a:xfrm>
        </p:grpSpPr>
        <p:sp>
          <p:nvSpPr>
            <p:cNvPr id="118823" name="Line 15"/>
            <p:cNvSpPr>
              <a:spLocks noChangeShapeType="1"/>
            </p:cNvSpPr>
            <p:nvPr/>
          </p:nvSpPr>
          <p:spPr bwMode="auto">
            <a:xfrm>
              <a:off x="3200" y="1121"/>
              <a:ext cx="1460" cy="1439"/>
            </a:xfrm>
            <a:prstGeom prst="line">
              <a:avLst/>
            </a:prstGeom>
            <a:noFill/>
            <a:ln w="38100">
              <a:solidFill>
                <a:srgbClr val="003399"/>
              </a:solidFill>
              <a:round/>
              <a:headEnd/>
              <a:tailEnd/>
            </a:ln>
          </p:spPr>
          <p:txBody>
            <a:bodyPr>
              <a:prstTxWarp prst="textNoShape">
                <a:avLst/>
              </a:prstTxWarp>
            </a:bodyPr>
            <a:lstStyle/>
            <a:p>
              <a:endParaRPr lang="en-US"/>
            </a:p>
          </p:txBody>
        </p:sp>
        <p:sp>
          <p:nvSpPr>
            <p:cNvPr id="118824" name="Text Box 16"/>
            <p:cNvSpPr txBox="1">
              <a:spLocks noChangeArrowheads="1"/>
            </p:cNvSpPr>
            <p:nvPr/>
          </p:nvSpPr>
          <p:spPr bwMode="auto">
            <a:xfrm>
              <a:off x="4588" y="2477"/>
              <a:ext cx="469"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AD</a:t>
              </a:r>
              <a:r>
                <a:rPr lang="en-US" baseline="-25000">
                  <a:ea typeface="Arial" charset="0"/>
                  <a:cs typeface="Arial" charset="0"/>
                </a:rPr>
                <a:t>1</a:t>
              </a:r>
            </a:p>
          </p:txBody>
        </p:sp>
      </p:grpSp>
      <p:grpSp>
        <p:nvGrpSpPr>
          <p:cNvPr id="118790" name="Group 17"/>
          <p:cNvGrpSpPr>
            <a:grpSpLocks/>
          </p:cNvGrpSpPr>
          <p:nvPr/>
        </p:nvGrpSpPr>
        <p:grpSpPr bwMode="auto">
          <a:xfrm>
            <a:off x="5791200" y="2670175"/>
            <a:ext cx="3008313" cy="2235200"/>
            <a:chOff x="3648" y="1682"/>
            <a:chExt cx="1895" cy="1408"/>
          </a:xfrm>
        </p:grpSpPr>
        <p:sp>
          <p:nvSpPr>
            <p:cNvPr id="118821" name="Line 18"/>
            <p:cNvSpPr>
              <a:spLocks noChangeShapeType="1"/>
            </p:cNvSpPr>
            <p:nvPr/>
          </p:nvSpPr>
          <p:spPr bwMode="auto">
            <a:xfrm flipV="1">
              <a:off x="3648" y="1934"/>
              <a:ext cx="1256" cy="1156"/>
            </a:xfrm>
            <a:prstGeom prst="line">
              <a:avLst/>
            </a:prstGeom>
            <a:noFill/>
            <a:ln w="38100">
              <a:solidFill>
                <a:srgbClr val="003399"/>
              </a:solidFill>
              <a:round/>
              <a:headEnd/>
              <a:tailEnd/>
            </a:ln>
          </p:spPr>
          <p:txBody>
            <a:bodyPr>
              <a:prstTxWarp prst="textNoShape">
                <a:avLst/>
              </a:prstTxWarp>
            </a:bodyPr>
            <a:lstStyle/>
            <a:p>
              <a:endParaRPr lang="en-US"/>
            </a:p>
          </p:txBody>
        </p:sp>
        <p:sp>
          <p:nvSpPr>
            <p:cNvPr id="118822" name="Text Box 19"/>
            <p:cNvSpPr txBox="1">
              <a:spLocks noChangeArrowheads="1"/>
            </p:cNvSpPr>
            <p:nvPr/>
          </p:nvSpPr>
          <p:spPr bwMode="auto">
            <a:xfrm>
              <a:off x="4801" y="1682"/>
              <a:ext cx="742"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SRAS</a:t>
              </a:r>
              <a:r>
                <a:rPr lang="en-US" baseline="-25000">
                  <a:ea typeface="Arial" charset="0"/>
                  <a:cs typeface="Arial" charset="0"/>
                </a:rPr>
                <a:t>1</a:t>
              </a:r>
            </a:p>
          </p:txBody>
        </p:sp>
      </p:grpSp>
      <p:grpSp>
        <p:nvGrpSpPr>
          <p:cNvPr id="118791" name="Group 20"/>
          <p:cNvGrpSpPr>
            <a:grpSpLocks/>
          </p:cNvGrpSpPr>
          <p:nvPr/>
        </p:nvGrpSpPr>
        <p:grpSpPr bwMode="auto">
          <a:xfrm>
            <a:off x="5094288" y="1951038"/>
            <a:ext cx="3321050" cy="2436812"/>
            <a:chOff x="3209" y="1229"/>
            <a:chExt cx="2092" cy="1535"/>
          </a:xfrm>
        </p:grpSpPr>
        <p:sp>
          <p:nvSpPr>
            <p:cNvPr id="118819" name="Line 21"/>
            <p:cNvSpPr>
              <a:spLocks noChangeShapeType="1"/>
            </p:cNvSpPr>
            <p:nvPr/>
          </p:nvSpPr>
          <p:spPr bwMode="auto">
            <a:xfrm flipV="1">
              <a:off x="3209" y="1447"/>
              <a:ext cx="1407" cy="1317"/>
            </a:xfrm>
            <a:prstGeom prst="line">
              <a:avLst/>
            </a:prstGeom>
            <a:noFill/>
            <a:ln w="38100">
              <a:solidFill>
                <a:srgbClr val="CC0000"/>
              </a:solidFill>
              <a:round/>
              <a:headEnd/>
              <a:tailEnd/>
            </a:ln>
          </p:spPr>
          <p:txBody>
            <a:bodyPr>
              <a:prstTxWarp prst="textNoShape">
                <a:avLst/>
              </a:prstTxWarp>
            </a:bodyPr>
            <a:lstStyle/>
            <a:p>
              <a:endParaRPr lang="en-US"/>
            </a:p>
          </p:txBody>
        </p:sp>
        <p:sp>
          <p:nvSpPr>
            <p:cNvPr id="118820" name="Text Box 22"/>
            <p:cNvSpPr txBox="1">
              <a:spLocks noChangeArrowheads="1"/>
            </p:cNvSpPr>
            <p:nvPr/>
          </p:nvSpPr>
          <p:spPr bwMode="auto">
            <a:xfrm>
              <a:off x="4559" y="1229"/>
              <a:ext cx="742"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SRAS</a:t>
              </a:r>
              <a:r>
                <a:rPr lang="en-US" baseline="-25000">
                  <a:ea typeface="Arial" charset="0"/>
                  <a:cs typeface="Arial" charset="0"/>
                </a:rPr>
                <a:t>2</a:t>
              </a:r>
            </a:p>
          </p:txBody>
        </p:sp>
      </p:grpSp>
      <p:grpSp>
        <p:nvGrpSpPr>
          <p:cNvPr id="118792" name="Group 23"/>
          <p:cNvGrpSpPr>
            <a:grpSpLocks/>
          </p:cNvGrpSpPr>
          <p:nvPr/>
        </p:nvGrpSpPr>
        <p:grpSpPr bwMode="auto">
          <a:xfrm>
            <a:off x="4281488" y="3775075"/>
            <a:ext cx="2932112" cy="398463"/>
            <a:chOff x="2697" y="2378"/>
            <a:chExt cx="1847" cy="251"/>
          </a:xfrm>
        </p:grpSpPr>
        <p:grpSp>
          <p:nvGrpSpPr>
            <p:cNvPr id="118814" name="Group 24"/>
            <p:cNvGrpSpPr>
              <a:grpSpLocks/>
            </p:cNvGrpSpPr>
            <p:nvPr/>
          </p:nvGrpSpPr>
          <p:grpSpPr bwMode="auto">
            <a:xfrm>
              <a:off x="2697" y="2399"/>
              <a:ext cx="1622" cy="230"/>
              <a:chOff x="2697" y="2329"/>
              <a:chExt cx="1622" cy="230"/>
            </a:xfrm>
          </p:grpSpPr>
          <p:sp>
            <p:nvSpPr>
              <p:cNvPr id="118816" name="Line 25"/>
              <p:cNvSpPr>
                <a:spLocks noChangeShapeType="1"/>
              </p:cNvSpPr>
              <p:nvPr/>
            </p:nvSpPr>
            <p:spPr bwMode="auto">
              <a:xfrm flipV="1">
                <a:off x="3009" y="2445"/>
                <a:ext cx="1263" cy="1"/>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118817" name="Text Box 26"/>
              <p:cNvSpPr txBox="1">
                <a:spLocks noChangeArrowheads="1"/>
              </p:cNvSpPr>
              <p:nvPr/>
            </p:nvSpPr>
            <p:spPr bwMode="auto">
              <a:xfrm>
                <a:off x="2697" y="2329"/>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1</a:t>
                </a:r>
              </a:p>
            </p:txBody>
          </p:sp>
          <p:sp>
            <p:nvSpPr>
              <p:cNvPr id="118818" name="Oval 27"/>
              <p:cNvSpPr>
                <a:spLocks noChangeArrowheads="1"/>
              </p:cNvSpPr>
              <p:nvPr/>
            </p:nvSpPr>
            <p:spPr bwMode="auto">
              <a:xfrm>
                <a:off x="4231" y="2399"/>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118815" name="Text Box 28"/>
            <p:cNvSpPr txBox="1">
              <a:spLocks noChangeArrowheads="1"/>
            </p:cNvSpPr>
            <p:nvPr/>
          </p:nvSpPr>
          <p:spPr bwMode="auto">
            <a:xfrm>
              <a:off x="4343" y="2378"/>
              <a:ext cx="201"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a:ea typeface="Arial" charset="0"/>
                  <a:cs typeface="Arial" charset="0"/>
                </a:rPr>
                <a:t>A</a:t>
              </a:r>
              <a:endParaRPr lang="en-US" baseline="-25000">
                <a:ea typeface="Arial" charset="0"/>
                <a:cs typeface="Arial" charset="0"/>
              </a:endParaRPr>
            </a:p>
          </p:txBody>
        </p:sp>
      </p:grpSp>
      <p:grpSp>
        <p:nvGrpSpPr>
          <p:cNvPr id="118793" name="Group 29"/>
          <p:cNvGrpSpPr>
            <a:grpSpLocks/>
          </p:cNvGrpSpPr>
          <p:nvPr/>
        </p:nvGrpSpPr>
        <p:grpSpPr bwMode="auto">
          <a:xfrm>
            <a:off x="4281488" y="2952750"/>
            <a:ext cx="2174875" cy="2781300"/>
            <a:chOff x="2697" y="1860"/>
            <a:chExt cx="1370" cy="1752"/>
          </a:xfrm>
        </p:grpSpPr>
        <p:sp>
          <p:nvSpPr>
            <p:cNvPr id="118807" name="Oval 30"/>
            <p:cNvSpPr>
              <a:spLocks noChangeArrowheads="1"/>
            </p:cNvSpPr>
            <p:nvPr/>
          </p:nvSpPr>
          <p:spPr bwMode="auto">
            <a:xfrm>
              <a:off x="3842" y="2083"/>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nvGrpSpPr>
            <p:cNvPr id="118808" name="Group 31"/>
            <p:cNvGrpSpPr>
              <a:grpSpLocks/>
            </p:cNvGrpSpPr>
            <p:nvPr/>
          </p:nvGrpSpPr>
          <p:grpSpPr bwMode="auto">
            <a:xfrm>
              <a:off x="3011" y="2128"/>
              <a:ext cx="875" cy="1230"/>
              <a:chOff x="357" y="2450"/>
              <a:chExt cx="795" cy="646"/>
            </a:xfrm>
          </p:grpSpPr>
          <p:sp>
            <p:nvSpPr>
              <p:cNvPr id="118812" name="Line 32"/>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118813" name="Line 33"/>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118809" name="Text Box 34"/>
            <p:cNvSpPr txBox="1">
              <a:spLocks noChangeArrowheads="1"/>
            </p:cNvSpPr>
            <p:nvPr/>
          </p:nvSpPr>
          <p:spPr bwMode="auto">
            <a:xfrm>
              <a:off x="2697" y="2012"/>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2</a:t>
              </a:r>
            </a:p>
          </p:txBody>
        </p:sp>
        <p:sp>
          <p:nvSpPr>
            <p:cNvPr id="118810" name="Text Box 35"/>
            <p:cNvSpPr txBox="1">
              <a:spLocks noChangeArrowheads="1"/>
            </p:cNvSpPr>
            <p:nvPr/>
          </p:nvSpPr>
          <p:spPr bwMode="auto">
            <a:xfrm>
              <a:off x="3759" y="3382"/>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Y</a:t>
              </a:r>
              <a:r>
                <a:rPr lang="en-US" b="1" baseline="-25000">
                  <a:ea typeface="Arial" charset="0"/>
                  <a:cs typeface="Arial" charset="0"/>
                </a:rPr>
                <a:t>2</a:t>
              </a:r>
            </a:p>
          </p:txBody>
        </p:sp>
        <p:sp>
          <p:nvSpPr>
            <p:cNvPr id="118811" name="Text Box 36"/>
            <p:cNvSpPr txBox="1">
              <a:spLocks noChangeArrowheads="1"/>
            </p:cNvSpPr>
            <p:nvPr/>
          </p:nvSpPr>
          <p:spPr bwMode="auto">
            <a:xfrm>
              <a:off x="3797" y="1860"/>
              <a:ext cx="201"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a:ea typeface="Arial" charset="0"/>
                  <a:cs typeface="Arial" charset="0"/>
                </a:rPr>
                <a:t>B</a:t>
              </a:r>
              <a:endParaRPr lang="en-US" baseline="-25000">
                <a:ea typeface="Arial" charset="0"/>
                <a:cs typeface="Arial" charset="0"/>
              </a:endParaRPr>
            </a:p>
          </p:txBody>
        </p:sp>
      </p:grpSp>
      <p:grpSp>
        <p:nvGrpSpPr>
          <p:cNvPr id="12" name="Group 37"/>
          <p:cNvGrpSpPr>
            <a:grpSpLocks/>
          </p:cNvGrpSpPr>
          <p:nvPr/>
        </p:nvGrpSpPr>
        <p:grpSpPr bwMode="auto">
          <a:xfrm>
            <a:off x="5965825" y="1985963"/>
            <a:ext cx="2703513" cy="2371725"/>
            <a:chOff x="3758" y="1251"/>
            <a:chExt cx="1703" cy="1494"/>
          </a:xfrm>
        </p:grpSpPr>
        <p:sp>
          <p:nvSpPr>
            <p:cNvPr id="118805" name="Line 38"/>
            <p:cNvSpPr>
              <a:spLocks noChangeShapeType="1"/>
            </p:cNvSpPr>
            <p:nvPr/>
          </p:nvSpPr>
          <p:spPr bwMode="auto">
            <a:xfrm>
              <a:off x="3758" y="1251"/>
              <a:ext cx="1306" cy="1289"/>
            </a:xfrm>
            <a:prstGeom prst="line">
              <a:avLst/>
            </a:prstGeom>
            <a:noFill/>
            <a:ln w="38100">
              <a:solidFill>
                <a:srgbClr val="00CC00"/>
              </a:solidFill>
              <a:round/>
              <a:headEnd/>
              <a:tailEnd/>
            </a:ln>
          </p:spPr>
          <p:txBody>
            <a:bodyPr>
              <a:prstTxWarp prst="textNoShape">
                <a:avLst/>
              </a:prstTxWarp>
            </a:bodyPr>
            <a:lstStyle/>
            <a:p>
              <a:endParaRPr lang="en-US"/>
            </a:p>
          </p:txBody>
        </p:sp>
        <p:sp>
          <p:nvSpPr>
            <p:cNvPr id="118806" name="Text Box 39"/>
            <p:cNvSpPr txBox="1">
              <a:spLocks noChangeArrowheads="1"/>
            </p:cNvSpPr>
            <p:nvPr/>
          </p:nvSpPr>
          <p:spPr bwMode="auto">
            <a:xfrm>
              <a:off x="4992" y="2457"/>
              <a:ext cx="469"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ea typeface="Arial" charset="0"/>
                  <a:cs typeface="Arial" charset="0"/>
                </a:rPr>
                <a:t>AD</a:t>
              </a:r>
              <a:r>
                <a:rPr lang="en-US" baseline="-25000">
                  <a:ea typeface="Arial" charset="0"/>
                  <a:cs typeface="Arial" charset="0"/>
                </a:rPr>
                <a:t>2</a:t>
              </a:r>
            </a:p>
          </p:txBody>
        </p:sp>
      </p:grpSp>
      <p:grpSp>
        <p:nvGrpSpPr>
          <p:cNvPr id="13" name="Group 40"/>
          <p:cNvGrpSpPr>
            <a:grpSpLocks/>
          </p:cNvGrpSpPr>
          <p:nvPr/>
        </p:nvGrpSpPr>
        <p:grpSpPr bwMode="auto">
          <a:xfrm>
            <a:off x="4279900" y="2611438"/>
            <a:ext cx="2919413" cy="374650"/>
            <a:chOff x="2696" y="1645"/>
            <a:chExt cx="1839" cy="236"/>
          </a:xfrm>
        </p:grpSpPr>
        <p:sp>
          <p:nvSpPr>
            <p:cNvPr id="118801" name="Line 41"/>
            <p:cNvSpPr>
              <a:spLocks noChangeShapeType="1"/>
            </p:cNvSpPr>
            <p:nvPr/>
          </p:nvSpPr>
          <p:spPr bwMode="auto">
            <a:xfrm>
              <a:off x="3014" y="1760"/>
              <a:ext cx="1262" cy="3"/>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118802" name="Text Box 42"/>
            <p:cNvSpPr txBox="1">
              <a:spLocks noChangeArrowheads="1"/>
            </p:cNvSpPr>
            <p:nvPr/>
          </p:nvSpPr>
          <p:spPr bwMode="auto">
            <a:xfrm>
              <a:off x="2696" y="1645"/>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3</a:t>
              </a:r>
            </a:p>
          </p:txBody>
        </p:sp>
        <p:sp>
          <p:nvSpPr>
            <p:cNvPr id="118803" name="Text Box 43"/>
            <p:cNvSpPr txBox="1">
              <a:spLocks noChangeArrowheads="1"/>
            </p:cNvSpPr>
            <p:nvPr/>
          </p:nvSpPr>
          <p:spPr bwMode="auto">
            <a:xfrm>
              <a:off x="4334" y="1651"/>
              <a:ext cx="201"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a:ea typeface="Arial" charset="0"/>
                  <a:cs typeface="Arial" charset="0"/>
                </a:rPr>
                <a:t>C</a:t>
              </a:r>
              <a:endParaRPr lang="en-US" baseline="-25000">
                <a:ea typeface="Arial" charset="0"/>
                <a:cs typeface="Arial" charset="0"/>
              </a:endParaRPr>
            </a:p>
          </p:txBody>
        </p:sp>
        <p:sp>
          <p:nvSpPr>
            <p:cNvPr id="118804" name="Oval 44"/>
            <p:cNvSpPr>
              <a:spLocks noChangeArrowheads="1"/>
            </p:cNvSpPr>
            <p:nvPr/>
          </p:nvSpPr>
          <p:spPr bwMode="auto">
            <a:xfrm>
              <a:off x="4230" y="1718"/>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491566" name="Rectangle 46"/>
          <p:cNvSpPr>
            <a:spLocks noChangeArrowheads="1"/>
          </p:cNvSpPr>
          <p:nvPr/>
        </p:nvSpPr>
        <p:spPr bwMode="auto">
          <a:xfrm>
            <a:off x="357188" y="3170238"/>
            <a:ext cx="3544887" cy="3014662"/>
          </a:xfrm>
          <a:prstGeom prst="rect">
            <a:avLst/>
          </a:prstGeom>
          <a:noFill/>
          <a:ln w="9525">
            <a:noFill/>
            <a:miter lim="800000"/>
            <a:headEnd/>
            <a:tailEnd/>
          </a:ln>
        </p:spPr>
        <p:txBody>
          <a:bodyPr>
            <a:prstTxWarp prst="textNoShape">
              <a:avLst/>
            </a:prstTxWarp>
            <a:spAutoFit/>
          </a:bodyPr>
          <a:lstStyle/>
          <a:p>
            <a:pPr>
              <a:lnSpc>
                <a:spcPct val="105000"/>
              </a:lnSpc>
            </a:pPr>
            <a:r>
              <a:rPr lang="en-US" sz="2600">
                <a:ea typeface="Arial" charset="0"/>
                <a:cs typeface="Arial" charset="0"/>
              </a:rPr>
              <a:t>Or, policymakers could use fiscal or monetary policy to increase </a:t>
            </a:r>
            <a:r>
              <a:rPr lang="en-US" sz="2600" i="1">
                <a:ea typeface="Arial" charset="0"/>
                <a:cs typeface="Arial" charset="0"/>
              </a:rPr>
              <a:t>AD</a:t>
            </a:r>
            <a:r>
              <a:rPr lang="en-US" sz="2600">
                <a:ea typeface="Arial" charset="0"/>
                <a:cs typeface="Arial" charset="0"/>
              </a:rPr>
              <a:t> and accommodate the </a:t>
            </a:r>
            <a:r>
              <a:rPr lang="en-US" sz="2600" i="1">
                <a:ea typeface="Arial" charset="0"/>
                <a:cs typeface="Arial" charset="0"/>
              </a:rPr>
              <a:t>AS</a:t>
            </a:r>
            <a:r>
              <a:rPr lang="en-US" sz="2600">
                <a:ea typeface="Arial" charset="0"/>
                <a:cs typeface="Arial" charset="0"/>
              </a:rPr>
              <a:t> shift: </a:t>
            </a:r>
          </a:p>
          <a:p>
            <a:pPr>
              <a:lnSpc>
                <a:spcPct val="105000"/>
              </a:lnSpc>
            </a:pPr>
            <a:r>
              <a:rPr lang="en-US" sz="2600" b="1" i="1">
                <a:ea typeface="Arial" charset="0"/>
                <a:cs typeface="Arial" charset="0"/>
              </a:rPr>
              <a:t>Y</a:t>
            </a:r>
            <a:r>
              <a:rPr lang="en-US" sz="2600">
                <a:ea typeface="Arial" charset="0"/>
                <a:cs typeface="Arial" charset="0"/>
              </a:rPr>
              <a:t> back to </a:t>
            </a:r>
            <a:r>
              <a:rPr lang="en-US" sz="2600" b="1" i="1">
                <a:ea typeface="Arial" charset="0"/>
                <a:cs typeface="Arial" charset="0"/>
              </a:rPr>
              <a:t>Y</a:t>
            </a:r>
            <a:r>
              <a:rPr lang="en-US" sz="2600" b="1" baseline="-25000">
                <a:ea typeface="Arial" charset="0"/>
                <a:cs typeface="Arial" charset="0"/>
              </a:rPr>
              <a:t>N</a:t>
            </a:r>
            <a:r>
              <a:rPr lang="en-US" sz="2600">
                <a:ea typeface="Arial" charset="0"/>
                <a:cs typeface="Arial" charset="0"/>
              </a:rPr>
              <a:t>, but</a:t>
            </a:r>
            <a:br>
              <a:rPr lang="en-US" sz="2600">
                <a:ea typeface="Arial" charset="0"/>
                <a:cs typeface="Arial" charset="0"/>
              </a:rPr>
            </a:br>
            <a:r>
              <a:rPr lang="en-US" sz="2600" b="1" i="1">
                <a:ea typeface="Arial" charset="0"/>
                <a:cs typeface="Arial" charset="0"/>
              </a:rPr>
              <a:t>P</a:t>
            </a:r>
            <a:r>
              <a:rPr lang="en-US" sz="2600">
                <a:ea typeface="Arial" charset="0"/>
                <a:cs typeface="Arial" charset="0"/>
              </a:rPr>
              <a:t> permanently higher.  </a:t>
            </a:r>
          </a:p>
        </p:txBody>
      </p:sp>
      <p:sp>
        <p:nvSpPr>
          <p:cNvPr id="491567" name="Line 47"/>
          <p:cNvSpPr>
            <a:spLocks noChangeShapeType="1"/>
          </p:cNvSpPr>
          <p:nvPr/>
        </p:nvSpPr>
        <p:spPr bwMode="auto">
          <a:xfrm flipH="1">
            <a:off x="6191250" y="5283200"/>
            <a:ext cx="576263" cy="0"/>
          </a:xfrm>
          <a:prstGeom prst="line">
            <a:avLst/>
          </a:prstGeom>
          <a:noFill/>
          <a:ln w="38100">
            <a:solidFill>
              <a:srgbClr val="008000"/>
            </a:solidFill>
            <a:round/>
            <a:headEnd type="triangle" w="lg" len="med"/>
            <a:tailEnd type="none" w="lg" len="med"/>
          </a:ln>
        </p:spPr>
        <p:txBody>
          <a:bodyPr>
            <a:prstTxWarp prst="textNoShape">
              <a:avLst/>
            </a:prstTxWarp>
          </a:bodyPr>
          <a:lstStyle/>
          <a:p>
            <a:endParaRPr lang="en-US"/>
          </a:p>
        </p:txBody>
      </p:sp>
      <p:sp>
        <p:nvSpPr>
          <p:cNvPr id="491568" name="Line 48"/>
          <p:cNvSpPr>
            <a:spLocks noChangeShapeType="1"/>
          </p:cNvSpPr>
          <p:nvPr/>
        </p:nvSpPr>
        <p:spPr bwMode="auto">
          <a:xfrm flipV="1">
            <a:off x="4826000" y="2795588"/>
            <a:ext cx="0" cy="577850"/>
          </a:xfrm>
          <a:prstGeom prst="line">
            <a:avLst/>
          </a:prstGeom>
          <a:noFill/>
          <a:ln w="38100">
            <a:solidFill>
              <a:srgbClr val="008000"/>
            </a:solidFill>
            <a:round/>
            <a:headEnd/>
            <a:tailEnd type="triangle" w="lg" len="med"/>
          </a:ln>
        </p:spPr>
        <p:txBody>
          <a:bodyPr>
            <a:prstTxWarp prst="textNoShape">
              <a:avLst/>
            </a:prstTxWarp>
          </a:bodyPr>
          <a:lstStyle/>
          <a:p>
            <a:endParaRPr lang="en-US"/>
          </a:p>
        </p:txBody>
      </p:sp>
      <p:sp>
        <p:nvSpPr>
          <p:cNvPr id="491571" name="Arc 51"/>
          <p:cNvSpPr>
            <a:spLocks/>
          </p:cNvSpPr>
          <p:nvPr/>
        </p:nvSpPr>
        <p:spPr bwMode="auto">
          <a:xfrm flipH="1" flipV="1">
            <a:off x="6170613" y="3300413"/>
            <a:ext cx="696912" cy="684212"/>
          </a:xfrm>
          <a:custGeom>
            <a:avLst/>
            <a:gdLst>
              <a:gd name="T0" fmla="*/ 2147483647 w 21073"/>
              <a:gd name="T1" fmla="*/ 0 h 21075"/>
              <a:gd name="T2" fmla="*/ 2147483647 w 21073"/>
              <a:gd name="T3" fmla="*/ 2147483647 h 21075"/>
              <a:gd name="T4" fmla="*/ 0 w 21073"/>
              <a:gd name="T5" fmla="*/ 2147483647 h 21075"/>
              <a:gd name="T6" fmla="*/ 0 60000 65536"/>
              <a:gd name="T7" fmla="*/ 0 60000 65536"/>
              <a:gd name="T8" fmla="*/ 0 60000 65536"/>
              <a:gd name="T9" fmla="*/ 0 w 21073"/>
              <a:gd name="T10" fmla="*/ 0 h 21075"/>
              <a:gd name="T11" fmla="*/ 21073 w 21073"/>
              <a:gd name="T12" fmla="*/ 21075 h 21075"/>
            </a:gdLst>
            <a:ahLst/>
            <a:cxnLst>
              <a:cxn ang="T6">
                <a:pos x="T0" y="T1"/>
              </a:cxn>
              <a:cxn ang="T7">
                <a:pos x="T2" y="T3"/>
              </a:cxn>
              <a:cxn ang="T8">
                <a:pos x="T4" y="T5"/>
              </a:cxn>
            </a:cxnLst>
            <a:rect l="T9" t="T10" r="T11" b="T12"/>
            <a:pathLst>
              <a:path w="21073" h="21075" fill="none" extrusionOk="0">
                <a:moveTo>
                  <a:pt x="4734" y="0"/>
                </a:moveTo>
                <a:cubicBezTo>
                  <a:pt x="12879" y="1830"/>
                  <a:pt x="19240" y="8189"/>
                  <a:pt x="21073" y="16333"/>
                </a:cubicBezTo>
              </a:path>
              <a:path w="21073" h="21075" stroke="0" extrusionOk="0">
                <a:moveTo>
                  <a:pt x="4734" y="0"/>
                </a:moveTo>
                <a:cubicBezTo>
                  <a:pt x="12879" y="1830"/>
                  <a:pt x="19240" y="8189"/>
                  <a:pt x="21073" y="16333"/>
                </a:cubicBezTo>
                <a:lnTo>
                  <a:pt x="0" y="21075"/>
                </a:lnTo>
                <a:close/>
              </a:path>
            </a:pathLst>
          </a:custGeom>
          <a:noFill/>
          <a:ln w="38100">
            <a:solidFill>
              <a:srgbClr val="00CC00"/>
            </a:solidFill>
            <a:round/>
            <a:headEnd type="triangle" w="lg" len="med"/>
            <a:tailEnd type="none" w="lg" len="med"/>
          </a:ln>
        </p:spPr>
        <p:txBody>
          <a:bodyPr wrap="none" anchor="ctr">
            <a:prstTxWarp prst="textNoShape">
              <a:avLst/>
            </a:prstTxWarp>
          </a:bodyPr>
          <a:lstStyle/>
          <a:p>
            <a:endParaRPr lang="en-US" sz="1800"/>
          </a:p>
        </p:txBody>
      </p:sp>
      <p:sp>
        <p:nvSpPr>
          <p:cNvPr id="11880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91527">
                                            <p:txEl>
                                              <p:pRg st="0" end="0"/>
                                            </p:txEl>
                                          </p:spTgt>
                                        </p:tgtEl>
                                        <p:attrNameLst>
                                          <p:attrName>style.visibility</p:attrName>
                                        </p:attrNameLst>
                                      </p:cBhvr>
                                      <p:to>
                                        <p:strVal val="visible"/>
                                      </p:to>
                                    </p:set>
                                    <p:animEffect transition="in" filter="wipe(left)">
                                      <p:cBhvr>
                                        <p:cTn id="7" dur="500"/>
                                        <p:tgtEl>
                                          <p:spTgt spid="4915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91527">
                                            <p:txEl>
                                              <p:pRg st="1" end="1"/>
                                            </p:txEl>
                                          </p:spTgt>
                                        </p:tgtEl>
                                        <p:attrNameLst>
                                          <p:attrName>style.visibility</p:attrName>
                                        </p:attrNameLst>
                                      </p:cBhvr>
                                      <p:to>
                                        <p:strVal val="visible"/>
                                      </p:to>
                                    </p:set>
                                    <p:animEffect transition="in" filter="wipe(left)">
                                      <p:cBhvr>
                                        <p:cTn id="12" dur="500"/>
                                        <p:tgtEl>
                                          <p:spTgt spid="491527">
                                            <p:txEl>
                                              <p:pRg st="1" end="1"/>
                                            </p:txEl>
                                          </p:spTgt>
                                        </p:tgtEl>
                                      </p:cBhvr>
                                    </p:animEffect>
                                  </p:childTnLst>
                                </p:cTn>
                              </p:par>
                            </p:childTnLst>
                          </p:cTn>
                        </p:par>
                        <p:par>
                          <p:cTn id="13" fill="hold" nodeType="afterGroup">
                            <p:stCondLst>
                              <p:cond delay="1000"/>
                            </p:stCondLst>
                            <p:childTnLst>
                              <p:par>
                                <p:cTn id="14" presetID="18" presetClass="entr" presetSubtype="6" fill="hold" grpId="0" nodeType="afterEffect">
                                  <p:stCondLst>
                                    <p:cond delay="0"/>
                                  </p:stCondLst>
                                  <p:childTnLst>
                                    <p:set>
                                      <p:cBhvr>
                                        <p:cTn id="15" dur="1" fill="hold">
                                          <p:stCondLst>
                                            <p:cond delay="0"/>
                                          </p:stCondLst>
                                        </p:cTn>
                                        <p:tgtEl>
                                          <p:spTgt spid="491571"/>
                                        </p:tgtEl>
                                        <p:attrNameLst>
                                          <p:attrName>style.visibility</p:attrName>
                                        </p:attrNameLst>
                                      </p:cBhvr>
                                      <p:to>
                                        <p:strVal val="visible"/>
                                      </p:to>
                                    </p:set>
                                    <p:animEffect transition="in" filter="strips(downRight)">
                                      <p:cBhvr>
                                        <p:cTn id="16" dur="500"/>
                                        <p:tgtEl>
                                          <p:spTgt spid="491571"/>
                                        </p:tgtEl>
                                      </p:cBhvr>
                                    </p:animEffect>
                                  </p:childTnLst>
                                  <p:subTnLst>
                                    <p:set>
                                      <p:cBhvr override="childStyle">
                                        <p:cTn dur="1" fill="hold" display="0" masterRel="nextClick" afterEffect="1"/>
                                        <p:tgtEl>
                                          <p:spTgt spid="491571"/>
                                        </p:tgtEl>
                                        <p:attrNameLst>
                                          <p:attrName>style.visibility</p:attrName>
                                        </p:attrNameLst>
                                      </p:cBhvr>
                                      <p:to>
                                        <p:strVal val="hidden"/>
                                      </p:to>
                                    </p:set>
                                  </p:sub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91566">
                                            <p:txEl>
                                              <p:pRg st="0" end="0"/>
                                            </p:txEl>
                                          </p:spTgt>
                                        </p:tgtEl>
                                        <p:attrNameLst>
                                          <p:attrName>style.visibility</p:attrName>
                                        </p:attrNameLst>
                                      </p:cBhvr>
                                      <p:to>
                                        <p:strVal val="visible"/>
                                      </p:to>
                                    </p:set>
                                    <p:animEffect transition="in" filter="wipe(left)">
                                      <p:cBhvr>
                                        <p:cTn id="21" dur="500"/>
                                        <p:tgtEl>
                                          <p:spTgt spid="491566">
                                            <p:txEl>
                                              <p:pRg st="0" end="0"/>
                                            </p:txEl>
                                          </p:spTgt>
                                        </p:tgtEl>
                                      </p:cBhvr>
                                    </p:animEffect>
                                  </p:childTnLst>
                                </p:cTn>
                              </p:par>
                            </p:childTnLst>
                          </p:cTn>
                        </p:par>
                        <p:par>
                          <p:cTn id="22" fill="hold" nodeType="afterGroup">
                            <p:stCondLst>
                              <p:cond delay="500"/>
                            </p:stCondLst>
                            <p:childTnLst>
                              <p:par>
                                <p:cTn id="23" presetID="18" presetClass="entr" presetSubtype="6" fill="hold"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strips(downRight)">
                                      <p:cBhvr>
                                        <p:cTn id="25" dur="500"/>
                                        <p:tgtEl>
                                          <p:spTgt spid="1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491566">
                                            <p:txEl>
                                              <p:pRg st="1" end="1"/>
                                            </p:txEl>
                                          </p:spTgt>
                                        </p:tgtEl>
                                        <p:attrNameLst>
                                          <p:attrName>style.visibility</p:attrName>
                                        </p:attrNameLst>
                                      </p:cBhvr>
                                      <p:to>
                                        <p:strVal val="visible"/>
                                      </p:to>
                                    </p:set>
                                    <p:animEffect transition="in" filter="wipe(left)">
                                      <p:cBhvr>
                                        <p:cTn id="30" dur="500"/>
                                        <p:tgtEl>
                                          <p:spTgt spid="491566">
                                            <p:txEl>
                                              <p:pRg st="1" end="1"/>
                                            </p:txEl>
                                          </p:spTgt>
                                        </p:tgtEl>
                                      </p:cBhvr>
                                    </p:animEffect>
                                  </p:childTnLst>
                                </p:cTn>
                              </p:par>
                            </p:childTnLst>
                          </p:cTn>
                        </p:par>
                        <p:par>
                          <p:cTn id="31" fill="hold" nodeType="afterGroup">
                            <p:stCondLst>
                              <p:cond delay="500"/>
                            </p:stCondLst>
                            <p:childTnLst>
                              <p:par>
                                <p:cTn id="32" presetID="17" presetClass="entr" presetSubtype="8" fill="hold" grpId="0" nodeType="afterEffect">
                                  <p:stCondLst>
                                    <p:cond delay="0"/>
                                  </p:stCondLst>
                                  <p:childTnLst>
                                    <p:set>
                                      <p:cBhvr>
                                        <p:cTn id="33" dur="1" fill="hold">
                                          <p:stCondLst>
                                            <p:cond delay="0"/>
                                          </p:stCondLst>
                                        </p:cTn>
                                        <p:tgtEl>
                                          <p:spTgt spid="491567"/>
                                        </p:tgtEl>
                                        <p:attrNameLst>
                                          <p:attrName>style.visibility</p:attrName>
                                        </p:attrNameLst>
                                      </p:cBhvr>
                                      <p:to>
                                        <p:strVal val="visible"/>
                                      </p:to>
                                    </p:set>
                                    <p:anim calcmode="lin" valueType="num">
                                      <p:cBhvr>
                                        <p:cTn id="34" dur="500" fill="hold"/>
                                        <p:tgtEl>
                                          <p:spTgt spid="491567"/>
                                        </p:tgtEl>
                                        <p:attrNameLst>
                                          <p:attrName>ppt_x</p:attrName>
                                        </p:attrNameLst>
                                      </p:cBhvr>
                                      <p:tavLst>
                                        <p:tav tm="0">
                                          <p:val>
                                            <p:strVal val="#ppt_x-#ppt_w/2"/>
                                          </p:val>
                                        </p:tav>
                                        <p:tav tm="100000">
                                          <p:val>
                                            <p:strVal val="#ppt_x"/>
                                          </p:val>
                                        </p:tav>
                                      </p:tavLst>
                                    </p:anim>
                                    <p:anim calcmode="lin" valueType="num">
                                      <p:cBhvr>
                                        <p:cTn id="35" dur="500" fill="hold"/>
                                        <p:tgtEl>
                                          <p:spTgt spid="491567"/>
                                        </p:tgtEl>
                                        <p:attrNameLst>
                                          <p:attrName>ppt_y</p:attrName>
                                        </p:attrNameLst>
                                      </p:cBhvr>
                                      <p:tavLst>
                                        <p:tav tm="0">
                                          <p:val>
                                            <p:strVal val="#ppt_y"/>
                                          </p:val>
                                        </p:tav>
                                        <p:tav tm="100000">
                                          <p:val>
                                            <p:strVal val="#ppt_y"/>
                                          </p:val>
                                        </p:tav>
                                      </p:tavLst>
                                    </p:anim>
                                    <p:anim calcmode="lin" valueType="num">
                                      <p:cBhvr>
                                        <p:cTn id="36" dur="500" fill="hold"/>
                                        <p:tgtEl>
                                          <p:spTgt spid="491567"/>
                                        </p:tgtEl>
                                        <p:attrNameLst>
                                          <p:attrName>ppt_w</p:attrName>
                                        </p:attrNameLst>
                                      </p:cBhvr>
                                      <p:tavLst>
                                        <p:tav tm="0">
                                          <p:val>
                                            <p:fltVal val="0"/>
                                          </p:val>
                                        </p:tav>
                                        <p:tav tm="100000">
                                          <p:val>
                                            <p:strVal val="#ppt_w"/>
                                          </p:val>
                                        </p:tav>
                                      </p:tavLst>
                                    </p:anim>
                                    <p:anim calcmode="lin" valueType="num">
                                      <p:cBhvr>
                                        <p:cTn id="37" dur="500" fill="hold"/>
                                        <p:tgtEl>
                                          <p:spTgt spid="491567"/>
                                        </p:tgtEl>
                                        <p:attrNameLst>
                                          <p:attrName>ppt_h</p:attrName>
                                        </p:attrNameLst>
                                      </p:cBhvr>
                                      <p:tavLst>
                                        <p:tav tm="0">
                                          <p:val>
                                            <p:strVal val="#ppt_h"/>
                                          </p:val>
                                        </p:tav>
                                        <p:tav tm="100000">
                                          <p:val>
                                            <p:strVal val="#ppt_h"/>
                                          </p:val>
                                        </p:tav>
                                      </p:tavLst>
                                    </p:anim>
                                  </p:childTnLst>
                                </p:cTn>
                              </p:par>
                            </p:childTnLst>
                          </p:cTn>
                        </p:par>
                        <p:par>
                          <p:cTn id="38" fill="hold" nodeType="afterGroup">
                            <p:stCondLst>
                              <p:cond delay="1000"/>
                            </p:stCondLst>
                            <p:childTnLst>
                              <p:par>
                                <p:cTn id="39" presetID="17" presetClass="entr" presetSubtype="4" fill="hold" grpId="0" nodeType="afterEffect">
                                  <p:stCondLst>
                                    <p:cond delay="0"/>
                                  </p:stCondLst>
                                  <p:childTnLst>
                                    <p:set>
                                      <p:cBhvr>
                                        <p:cTn id="40" dur="1" fill="hold">
                                          <p:stCondLst>
                                            <p:cond delay="0"/>
                                          </p:stCondLst>
                                        </p:cTn>
                                        <p:tgtEl>
                                          <p:spTgt spid="491568"/>
                                        </p:tgtEl>
                                        <p:attrNameLst>
                                          <p:attrName>style.visibility</p:attrName>
                                        </p:attrNameLst>
                                      </p:cBhvr>
                                      <p:to>
                                        <p:strVal val="visible"/>
                                      </p:to>
                                    </p:set>
                                    <p:anim calcmode="lin" valueType="num">
                                      <p:cBhvr>
                                        <p:cTn id="41" dur="500" fill="hold"/>
                                        <p:tgtEl>
                                          <p:spTgt spid="491568"/>
                                        </p:tgtEl>
                                        <p:attrNameLst>
                                          <p:attrName>ppt_x</p:attrName>
                                        </p:attrNameLst>
                                      </p:cBhvr>
                                      <p:tavLst>
                                        <p:tav tm="0">
                                          <p:val>
                                            <p:strVal val="#ppt_x"/>
                                          </p:val>
                                        </p:tav>
                                        <p:tav tm="100000">
                                          <p:val>
                                            <p:strVal val="#ppt_x"/>
                                          </p:val>
                                        </p:tav>
                                      </p:tavLst>
                                    </p:anim>
                                    <p:anim calcmode="lin" valueType="num">
                                      <p:cBhvr>
                                        <p:cTn id="42" dur="500" fill="hold"/>
                                        <p:tgtEl>
                                          <p:spTgt spid="491568"/>
                                        </p:tgtEl>
                                        <p:attrNameLst>
                                          <p:attrName>ppt_y</p:attrName>
                                        </p:attrNameLst>
                                      </p:cBhvr>
                                      <p:tavLst>
                                        <p:tav tm="0">
                                          <p:val>
                                            <p:strVal val="#ppt_y+#ppt_h/2"/>
                                          </p:val>
                                        </p:tav>
                                        <p:tav tm="100000">
                                          <p:val>
                                            <p:strVal val="#ppt_y"/>
                                          </p:val>
                                        </p:tav>
                                      </p:tavLst>
                                    </p:anim>
                                    <p:anim calcmode="lin" valueType="num">
                                      <p:cBhvr>
                                        <p:cTn id="43" dur="500" fill="hold"/>
                                        <p:tgtEl>
                                          <p:spTgt spid="491568"/>
                                        </p:tgtEl>
                                        <p:attrNameLst>
                                          <p:attrName>ppt_w</p:attrName>
                                        </p:attrNameLst>
                                      </p:cBhvr>
                                      <p:tavLst>
                                        <p:tav tm="0">
                                          <p:val>
                                            <p:strVal val="#ppt_w"/>
                                          </p:val>
                                        </p:tav>
                                        <p:tav tm="100000">
                                          <p:val>
                                            <p:strVal val="#ppt_w"/>
                                          </p:val>
                                        </p:tav>
                                      </p:tavLst>
                                    </p:anim>
                                    <p:anim calcmode="lin" valueType="num">
                                      <p:cBhvr>
                                        <p:cTn id="44" dur="500" fill="hold"/>
                                        <p:tgtEl>
                                          <p:spTgt spid="491568"/>
                                        </p:tgtEl>
                                        <p:attrNameLst>
                                          <p:attrName>ppt_h</p:attrName>
                                        </p:attrNameLst>
                                      </p:cBhvr>
                                      <p:tavLst>
                                        <p:tav tm="0">
                                          <p:val>
                                            <p:fltVal val="0"/>
                                          </p:val>
                                        </p:tav>
                                        <p:tav tm="100000">
                                          <p:val>
                                            <p:strVal val="#ppt_h"/>
                                          </p:val>
                                        </p:tav>
                                      </p:tavLst>
                                    </p:anim>
                                  </p:childTnLst>
                                </p:cTn>
                              </p:par>
                            </p:childTnLst>
                          </p:cTn>
                        </p:par>
                        <p:par>
                          <p:cTn id="45" fill="hold" nodeType="afterGroup">
                            <p:stCondLst>
                              <p:cond delay="1500"/>
                            </p:stCondLst>
                            <p:childTnLst>
                              <p:par>
                                <p:cTn id="46" presetID="22" presetClass="entr" presetSubtype="8" fill="hold" nodeType="after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wipe(left)">
                                      <p:cBhvr>
                                        <p:cTn id="4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27" grpId="0" build="p" bldLvl="5"/>
      <p:bldP spid="491566" grpId="0" build="p"/>
      <p:bldP spid="491567" grpId="0" animBg="1"/>
      <p:bldP spid="491568" grpId="0" animBg="1"/>
      <p:bldP spid="491571"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95"/>
          <p:cNvSpPr>
            <a:spLocks noChangeArrowheads="1"/>
          </p:cNvSpPr>
          <p:nvPr/>
        </p:nvSpPr>
        <p:spPr bwMode="auto">
          <a:xfrm>
            <a:off x="1000125" y="1446213"/>
            <a:ext cx="7048500" cy="4200525"/>
          </a:xfrm>
          <a:prstGeom prst="rect">
            <a:avLst/>
          </a:prstGeom>
          <a:solidFill>
            <a:srgbClr val="FFFFCC"/>
          </a:solidFill>
          <a:ln w="9525">
            <a:noFill/>
            <a:miter lim="800000"/>
            <a:headEnd/>
            <a:tailEnd/>
          </a:ln>
        </p:spPr>
        <p:txBody>
          <a:bodyPr wrap="none" anchor="ctr">
            <a:prstTxWarp prst="textNoShape">
              <a:avLst/>
            </a:prstTxWarp>
          </a:bodyPr>
          <a:lstStyle/>
          <a:p>
            <a:endParaRPr lang="en-US" sz="1800">
              <a:ea typeface="Arial" charset="0"/>
              <a:cs typeface="Arial" charset="0"/>
            </a:endParaRPr>
          </a:p>
        </p:txBody>
      </p:sp>
      <p:sp>
        <p:nvSpPr>
          <p:cNvPr id="120834" name="Rectangle 9"/>
          <p:cNvSpPr>
            <a:spLocks noChangeArrowheads="1"/>
          </p:cNvSpPr>
          <p:nvPr/>
        </p:nvSpPr>
        <p:spPr bwMode="auto">
          <a:xfrm>
            <a:off x="989013" y="1443038"/>
            <a:ext cx="3284537" cy="790575"/>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endParaRPr lang="en-US" sz="2600">
              <a:ea typeface="Arial" charset="0"/>
              <a:cs typeface="Arial" charset="0"/>
            </a:endParaRPr>
          </a:p>
        </p:txBody>
      </p:sp>
      <p:sp>
        <p:nvSpPr>
          <p:cNvPr id="120835" name="Rectangle 6"/>
          <p:cNvSpPr>
            <a:spLocks noGrp="1" noChangeArrowheads="1"/>
          </p:cNvSpPr>
          <p:nvPr>
            <p:ph type="title" idx="4294967295"/>
          </p:nvPr>
        </p:nvSpPr>
        <p:spPr>
          <a:xfrm>
            <a:off x="0" y="274638"/>
            <a:ext cx="9144000" cy="649287"/>
          </a:xfrm>
        </p:spPr>
        <p:txBody>
          <a:bodyPr/>
          <a:lstStyle/>
          <a:p>
            <a:pPr algn="ctr" eaLnBrk="1" hangingPunct="1"/>
            <a:r>
              <a:rPr lang="en-US" smtClean="0">
                <a:latin typeface="Tahoma" charset="0"/>
                <a:ea typeface="Tahoma" charset="0"/>
                <a:cs typeface="Tahoma" charset="0"/>
              </a:rPr>
              <a:t>The 1970s Oil Shocks and Their Effects</a:t>
            </a:r>
          </a:p>
        </p:txBody>
      </p:sp>
      <p:sp>
        <p:nvSpPr>
          <p:cNvPr id="120836" name="Rectangle 21"/>
          <p:cNvSpPr>
            <a:spLocks noChangeArrowheads="1"/>
          </p:cNvSpPr>
          <p:nvPr/>
        </p:nvSpPr>
        <p:spPr bwMode="auto">
          <a:xfrm>
            <a:off x="989013" y="4619625"/>
            <a:ext cx="3284537" cy="1031875"/>
          </a:xfrm>
          <a:prstGeom prst="rect">
            <a:avLst/>
          </a:prstGeom>
          <a:noFill/>
          <a:ln w="9525">
            <a:noFill/>
            <a:miter lim="800000"/>
            <a:headEnd/>
            <a:tailEnd/>
          </a:ln>
        </p:spPr>
        <p:txBody>
          <a:bodyPr lIns="182880" anchor="ctr">
            <a:prstTxWarp prst="textNoShape">
              <a:avLst/>
            </a:prstTxWarp>
          </a:bodyPr>
          <a:lstStyle/>
          <a:p>
            <a:pPr>
              <a:lnSpc>
                <a:spcPct val="105000"/>
              </a:lnSpc>
              <a:spcBef>
                <a:spcPct val="45000"/>
              </a:spcBef>
              <a:buClr>
                <a:srgbClr val="00B85C"/>
              </a:buClr>
              <a:buSzPct val="120000"/>
              <a:buFont typeface="Wingdings" charset="2"/>
              <a:buNone/>
            </a:pPr>
            <a:r>
              <a:rPr lang="en-US" sz="2600">
                <a:ea typeface="Arial" charset="0"/>
                <a:cs typeface="Arial" charset="0"/>
              </a:rPr>
              <a:t># of unemployed persons</a:t>
            </a:r>
          </a:p>
        </p:txBody>
      </p:sp>
      <p:sp>
        <p:nvSpPr>
          <p:cNvPr id="120837" name="Rectangle 18"/>
          <p:cNvSpPr>
            <a:spLocks noChangeArrowheads="1"/>
          </p:cNvSpPr>
          <p:nvPr/>
        </p:nvSpPr>
        <p:spPr bwMode="auto">
          <a:xfrm>
            <a:off x="989013" y="3822700"/>
            <a:ext cx="3284537" cy="796925"/>
          </a:xfrm>
          <a:prstGeom prst="rect">
            <a:avLst/>
          </a:prstGeom>
          <a:noFill/>
          <a:ln w="9525">
            <a:noFill/>
            <a:miter lim="800000"/>
            <a:headEnd/>
            <a:tailEnd/>
          </a:ln>
        </p:spPr>
        <p:txBody>
          <a:bodyPr lIns="182880" anchor="ctr">
            <a:prstTxWarp prst="textNoShape">
              <a:avLst/>
            </a:prstTxWarp>
          </a:bodyPr>
          <a:lstStyle/>
          <a:p>
            <a:pPr>
              <a:lnSpc>
                <a:spcPct val="105000"/>
              </a:lnSpc>
              <a:spcBef>
                <a:spcPct val="45000"/>
              </a:spcBef>
              <a:buClr>
                <a:srgbClr val="00B85C"/>
              </a:buClr>
              <a:buSzPct val="120000"/>
              <a:buFont typeface="Wingdings" charset="2"/>
              <a:buNone/>
            </a:pPr>
            <a:r>
              <a:rPr lang="en-US" sz="2600">
                <a:ea typeface="Arial" charset="0"/>
                <a:cs typeface="Arial" charset="0"/>
              </a:rPr>
              <a:t>Real GDP</a:t>
            </a:r>
          </a:p>
        </p:txBody>
      </p:sp>
      <p:sp>
        <p:nvSpPr>
          <p:cNvPr id="120838" name="Rectangle 15"/>
          <p:cNvSpPr>
            <a:spLocks noChangeArrowheads="1"/>
          </p:cNvSpPr>
          <p:nvPr/>
        </p:nvSpPr>
        <p:spPr bwMode="auto">
          <a:xfrm>
            <a:off x="989013" y="3025775"/>
            <a:ext cx="3284537" cy="796925"/>
          </a:xfrm>
          <a:prstGeom prst="rect">
            <a:avLst/>
          </a:prstGeom>
          <a:noFill/>
          <a:ln w="9525">
            <a:noFill/>
            <a:miter lim="800000"/>
            <a:headEnd/>
            <a:tailEnd/>
          </a:ln>
        </p:spPr>
        <p:txBody>
          <a:bodyPr lIns="182880" anchor="ctr">
            <a:prstTxWarp prst="textNoShape">
              <a:avLst/>
            </a:prstTxWarp>
          </a:bodyPr>
          <a:lstStyle/>
          <a:p>
            <a:pPr>
              <a:lnSpc>
                <a:spcPct val="105000"/>
              </a:lnSpc>
              <a:spcBef>
                <a:spcPct val="45000"/>
              </a:spcBef>
              <a:buClr>
                <a:srgbClr val="00B85C"/>
              </a:buClr>
              <a:buSzPct val="120000"/>
              <a:buFont typeface="Wingdings" charset="2"/>
              <a:buNone/>
            </a:pPr>
            <a:r>
              <a:rPr lang="en-US" sz="2600">
                <a:ea typeface="Arial" charset="0"/>
                <a:cs typeface="Arial" charset="0"/>
              </a:rPr>
              <a:t>CPI</a:t>
            </a:r>
          </a:p>
        </p:txBody>
      </p:sp>
      <p:grpSp>
        <p:nvGrpSpPr>
          <p:cNvPr id="2" name="Group 94"/>
          <p:cNvGrpSpPr>
            <a:grpSpLocks/>
          </p:cNvGrpSpPr>
          <p:nvPr/>
        </p:nvGrpSpPr>
        <p:grpSpPr bwMode="auto">
          <a:xfrm>
            <a:off x="6156325" y="2233613"/>
            <a:ext cx="1903413" cy="3417887"/>
            <a:chOff x="3878" y="1407"/>
            <a:chExt cx="1199" cy="2153"/>
          </a:xfrm>
        </p:grpSpPr>
        <p:sp>
          <p:nvSpPr>
            <p:cNvPr id="120859" name="Rectangle 23"/>
            <p:cNvSpPr>
              <a:spLocks noChangeArrowheads="1"/>
            </p:cNvSpPr>
            <p:nvPr/>
          </p:nvSpPr>
          <p:spPr bwMode="auto">
            <a:xfrm>
              <a:off x="3878" y="2910"/>
              <a:ext cx="1199" cy="650"/>
            </a:xfrm>
            <a:prstGeom prst="rect">
              <a:avLst/>
            </a:prstGeom>
            <a:noFill/>
            <a:ln w="9525">
              <a:noFill/>
              <a:miter lim="800000"/>
              <a:headEnd/>
              <a:tailEnd/>
            </a:ln>
          </p:spPr>
          <p:txBody>
            <a:bodyPr lIns="228600" anchor="ctr">
              <a:prstTxWarp prst="textNoShape">
                <a:avLst/>
              </a:prstTxWarp>
            </a:bodyPr>
            <a:lstStyle/>
            <a:p>
              <a:pPr marL="339725" indent="-339725">
                <a:lnSpc>
                  <a:spcPct val="95000"/>
                </a:lnSpc>
                <a:spcBef>
                  <a:spcPct val="45000"/>
                </a:spcBef>
                <a:buClr>
                  <a:srgbClr val="00B85C"/>
                </a:buClr>
                <a:buSzPct val="120000"/>
                <a:buFont typeface="Wingdings" charset="2"/>
                <a:buNone/>
              </a:pPr>
              <a:r>
                <a:rPr lang="en-US" sz="2600">
                  <a:solidFill>
                    <a:srgbClr val="FF0000"/>
                  </a:solidFill>
                  <a:ea typeface="Arial" charset="0"/>
                  <a:cs typeface="Arial" charset="0"/>
                </a:rPr>
                <a:t>+ 1.4 million</a:t>
              </a:r>
            </a:p>
          </p:txBody>
        </p:sp>
        <p:sp>
          <p:nvSpPr>
            <p:cNvPr id="120860" name="Rectangle 20"/>
            <p:cNvSpPr>
              <a:spLocks noChangeArrowheads="1"/>
            </p:cNvSpPr>
            <p:nvPr/>
          </p:nvSpPr>
          <p:spPr bwMode="auto">
            <a:xfrm>
              <a:off x="3878" y="2408"/>
              <a:ext cx="1199" cy="502"/>
            </a:xfrm>
            <a:prstGeom prst="rect">
              <a:avLst/>
            </a:prstGeom>
            <a:noFill/>
            <a:ln w="9525">
              <a:noFill/>
              <a:miter lim="800000"/>
              <a:headEnd/>
              <a:tailEnd/>
            </a:ln>
          </p:spPr>
          <p:txBody>
            <a:bodyPr lIns="228600" anchor="ctr">
              <a:prstTxWarp prst="textNoShape">
                <a:avLst/>
              </a:prstTxWarp>
            </a:bodyPr>
            <a:lstStyle/>
            <a:p>
              <a:pPr>
                <a:lnSpc>
                  <a:spcPct val="105000"/>
                </a:lnSpc>
                <a:spcBef>
                  <a:spcPct val="45000"/>
                </a:spcBef>
                <a:buClr>
                  <a:srgbClr val="00B85C"/>
                </a:buClr>
                <a:buSzPct val="120000"/>
                <a:buFont typeface="Wingdings" charset="2"/>
                <a:buNone/>
              </a:pPr>
              <a:r>
                <a:rPr lang="en-US" sz="2600">
                  <a:solidFill>
                    <a:srgbClr val="FF0000"/>
                  </a:solidFill>
                  <a:ea typeface="Arial" charset="0"/>
                  <a:cs typeface="Arial" charset="0"/>
                </a:rPr>
                <a:t>+ 2.9%</a:t>
              </a:r>
            </a:p>
          </p:txBody>
        </p:sp>
        <p:sp>
          <p:nvSpPr>
            <p:cNvPr id="120861" name="Rectangle 17"/>
            <p:cNvSpPr>
              <a:spLocks noChangeArrowheads="1"/>
            </p:cNvSpPr>
            <p:nvPr/>
          </p:nvSpPr>
          <p:spPr bwMode="auto">
            <a:xfrm>
              <a:off x="3878" y="1906"/>
              <a:ext cx="1199" cy="502"/>
            </a:xfrm>
            <a:prstGeom prst="rect">
              <a:avLst/>
            </a:prstGeom>
            <a:noFill/>
            <a:ln w="9525">
              <a:noFill/>
              <a:miter lim="800000"/>
              <a:headEnd/>
              <a:tailEnd/>
            </a:ln>
          </p:spPr>
          <p:txBody>
            <a:bodyPr lIns="228600" anchor="ctr">
              <a:prstTxWarp prst="textNoShape">
                <a:avLst/>
              </a:prstTxWarp>
            </a:bodyPr>
            <a:lstStyle/>
            <a:p>
              <a:pPr>
                <a:lnSpc>
                  <a:spcPct val="105000"/>
                </a:lnSpc>
                <a:spcBef>
                  <a:spcPct val="45000"/>
                </a:spcBef>
                <a:buClr>
                  <a:srgbClr val="00B85C"/>
                </a:buClr>
                <a:buSzPct val="120000"/>
                <a:buFont typeface="Wingdings" charset="2"/>
                <a:buNone/>
              </a:pPr>
              <a:r>
                <a:rPr lang="en-US" sz="2600">
                  <a:solidFill>
                    <a:srgbClr val="FF0000"/>
                  </a:solidFill>
                  <a:ea typeface="Arial" charset="0"/>
                  <a:cs typeface="Arial" charset="0"/>
                </a:rPr>
                <a:t>+ 26%</a:t>
              </a:r>
            </a:p>
          </p:txBody>
        </p:sp>
        <p:sp>
          <p:nvSpPr>
            <p:cNvPr id="120862" name="Rectangle 14"/>
            <p:cNvSpPr>
              <a:spLocks noChangeArrowheads="1"/>
            </p:cNvSpPr>
            <p:nvPr/>
          </p:nvSpPr>
          <p:spPr bwMode="auto">
            <a:xfrm>
              <a:off x="3878" y="1407"/>
              <a:ext cx="1199" cy="499"/>
            </a:xfrm>
            <a:prstGeom prst="rect">
              <a:avLst/>
            </a:prstGeom>
            <a:noFill/>
            <a:ln w="9525">
              <a:noFill/>
              <a:miter lim="800000"/>
              <a:headEnd/>
              <a:tailEnd/>
            </a:ln>
          </p:spPr>
          <p:txBody>
            <a:bodyPr lIns="228600" anchor="ctr">
              <a:prstTxWarp prst="textNoShape">
                <a:avLst/>
              </a:prstTxWarp>
            </a:bodyPr>
            <a:lstStyle/>
            <a:p>
              <a:pPr>
                <a:lnSpc>
                  <a:spcPct val="105000"/>
                </a:lnSpc>
                <a:spcBef>
                  <a:spcPct val="45000"/>
                </a:spcBef>
                <a:buClr>
                  <a:srgbClr val="00B85C"/>
                </a:buClr>
                <a:buSzPct val="120000"/>
                <a:buFont typeface="Wingdings" charset="2"/>
                <a:buNone/>
              </a:pPr>
              <a:r>
                <a:rPr lang="en-US" sz="2600">
                  <a:solidFill>
                    <a:srgbClr val="FF0000"/>
                  </a:solidFill>
                  <a:ea typeface="Arial" charset="0"/>
                  <a:cs typeface="Arial" charset="0"/>
                </a:rPr>
                <a:t>+ 99%</a:t>
              </a:r>
            </a:p>
          </p:txBody>
        </p:sp>
      </p:grpSp>
      <p:grpSp>
        <p:nvGrpSpPr>
          <p:cNvPr id="3" name="Group 93"/>
          <p:cNvGrpSpPr>
            <a:grpSpLocks/>
          </p:cNvGrpSpPr>
          <p:nvPr/>
        </p:nvGrpSpPr>
        <p:grpSpPr bwMode="auto">
          <a:xfrm>
            <a:off x="4273550" y="2233613"/>
            <a:ext cx="1882775" cy="3417887"/>
            <a:chOff x="2692" y="1407"/>
            <a:chExt cx="1186" cy="2153"/>
          </a:xfrm>
        </p:grpSpPr>
        <p:sp>
          <p:nvSpPr>
            <p:cNvPr id="120855" name="Rectangle 22"/>
            <p:cNvSpPr>
              <a:spLocks noChangeArrowheads="1"/>
            </p:cNvSpPr>
            <p:nvPr/>
          </p:nvSpPr>
          <p:spPr bwMode="auto">
            <a:xfrm>
              <a:off x="2692" y="2910"/>
              <a:ext cx="1186" cy="650"/>
            </a:xfrm>
            <a:prstGeom prst="rect">
              <a:avLst/>
            </a:prstGeom>
            <a:noFill/>
            <a:ln w="9525">
              <a:noFill/>
              <a:miter lim="800000"/>
              <a:headEnd/>
              <a:tailEnd/>
            </a:ln>
          </p:spPr>
          <p:txBody>
            <a:bodyPr lIns="228600" anchor="ctr">
              <a:prstTxWarp prst="textNoShape">
                <a:avLst/>
              </a:prstTxWarp>
            </a:bodyPr>
            <a:lstStyle/>
            <a:p>
              <a:pPr marL="339725" indent="-339725">
                <a:lnSpc>
                  <a:spcPct val="95000"/>
                </a:lnSpc>
                <a:spcBef>
                  <a:spcPct val="45000"/>
                </a:spcBef>
                <a:buClr>
                  <a:srgbClr val="00B85C"/>
                </a:buClr>
                <a:buSzPct val="120000"/>
                <a:buFont typeface="Wingdings" charset="2"/>
                <a:buNone/>
              </a:pPr>
              <a:r>
                <a:rPr lang="en-US" sz="2600">
                  <a:solidFill>
                    <a:srgbClr val="FF0000"/>
                  </a:solidFill>
                  <a:ea typeface="Arial" charset="0"/>
                  <a:cs typeface="Arial" charset="0"/>
                </a:rPr>
                <a:t>+ 3.5 million</a:t>
              </a:r>
            </a:p>
          </p:txBody>
        </p:sp>
        <p:sp>
          <p:nvSpPr>
            <p:cNvPr id="120856" name="Rectangle 19"/>
            <p:cNvSpPr>
              <a:spLocks noChangeArrowheads="1"/>
            </p:cNvSpPr>
            <p:nvPr/>
          </p:nvSpPr>
          <p:spPr bwMode="auto">
            <a:xfrm>
              <a:off x="2692" y="2408"/>
              <a:ext cx="1186" cy="502"/>
            </a:xfrm>
            <a:prstGeom prst="rect">
              <a:avLst/>
            </a:prstGeom>
            <a:noFill/>
            <a:ln w="9525">
              <a:noFill/>
              <a:miter lim="800000"/>
              <a:headEnd/>
              <a:tailEnd/>
            </a:ln>
          </p:spPr>
          <p:txBody>
            <a:bodyPr lIns="228600" anchor="ctr">
              <a:prstTxWarp prst="textNoShape">
                <a:avLst/>
              </a:prstTxWarp>
            </a:bodyPr>
            <a:lstStyle/>
            <a:p>
              <a:pPr>
                <a:lnSpc>
                  <a:spcPct val="105000"/>
                </a:lnSpc>
                <a:spcBef>
                  <a:spcPct val="45000"/>
                </a:spcBef>
                <a:buClr>
                  <a:srgbClr val="00B85C"/>
                </a:buClr>
                <a:buSzPct val="120000"/>
                <a:buFont typeface="Wingdings" charset="2"/>
                <a:buNone/>
              </a:pPr>
              <a:r>
                <a:rPr lang="en-US" sz="2600">
                  <a:solidFill>
                    <a:srgbClr val="FF0000"/>
                  </a:solidFill>
                  <a:ea typeface="Arial" charset="0"/>
                  <a:cs typeface="Arial" charset="0"/>
                </a:rPr>
                <a:t>– 0.7%</a:t>
              </a:r>
            </a:p>
          </p:txBody>
        </p:sp>
        <p:sp>
          <p:nvSpPr>
            <p:cNvPr id="120857" name="Rectangle 16"/>
            <p:cNvSpPr>
              <a:spLocks noChangeArrowheads="1"/>
            </p:cNvSpPr>
            <p:nvPr/>
          </p:nvSpPr>
          <p:spPr bwMode="auto">
            <a:xfrm>
              <a:off x="2692" y="1906"/>
              <a:ext cx="1186" cy="502"/>
            </a:xfrm>
            <a:prstGeom prst="rect">
              <a:avLst/>
            </a:prstGeom>
            <a:noFill/>
            <a:ln w="9525">
              <a:noFill/>
              <a:miter lim="800000"/>
              <a:headEnd/>
              <a:tailEnd/>
            </a:ln>
          </p:spPr>
          <p:txBody>
            <a:bodyPr lIns="228600" anchor="ctr">
              <a:prstTxWarp prst="textNoShape">
                <a:avLst/>
              </a:prstTxWarp>
            </a:bodyPr>
            <a:lstStyle/>
            <a:p>
              <a:pPr>
                <a:lnSpc>
                  <a:spcPct val="105000"/>
                </a:lnSpc>
                <a:spcBef>
                  <a:spcPct val="45000"/>
                </a:spcBef>
                <a:buClr>
                  <a:srgbClr val="00B85C"/>
                </a:buClr>
                <a:buSzPct val="120000"/>
                <a:buFont typeface="Wingdings" charset="2"/>
                <a:buNone/>
              </a:pPr>
              <a:r>
                <a:rPr lang="en-US" sz="2600">
                  <a:solidFill>
                    <a:srgbClr val="FF0000"/>
                  </a:solidFill>
                  <a:ea typeface="Arial" charset="0"/>
                  <a:cs typeface="Arial" charset="0"/>
                </a:rPr>
                <a:t>+ 21%</a:t>
              </a:r>
            </a:p>
          </p:txBody>
        </p:sp>
        <p:sp>
          <p:nvSpPr>
            <p:cNvPr id="120858" name="Rectangle 13"/>
            <p:cNvSpPr>
              <a:spLocks noChangeArrowheads="1"/>
            </p:cNvSpPr>
            <p:nvPr/>
          </p:nvSpPr>
          <p:spPr bwMode="auto">
            <a:xfrm>
              <a:off x="2692" y="1407"/>
              <a:ext cx="1186" cy="499"/>
            </a:xfrm>
            <a:prstGeom prst="rect">
              <a:avLst/>
            </a:prstGeom>
            <a:noFill/>
            <a:ln w="9525">
              <a:noFill/>
              <a:miter lim="800000"/>
              <a:headEnd/>
              <a:tailEnd/>
            </a:ln>
          </p:spPr>
          <p:txBody>
            <a:bodyPr lIns="228600" anchor="ctr">
              <a:prstTxWarp prst="textNoShape">
                <a:avLst/>
              </a:prstTxWarp>
            </a:bodyPr>
            <a:lstStyle/>
            <a:p>
              <a:pPr>
                <a:lnSpc>
                  <a:spcPct val="105000"/>
                </a:lnSpc>
                <a:spcBef>
                  <a:spcPct val="45000"/>
                </a:spcBef>
                <a:buClr>
                  <a:srgbClr val="00B85C"/>
                </a:buClr>
                <a:buSzPct val="120000"/>
                <a:buFont typeface="Wingdings" charset="2"/>
                <a:buNone/>
              </a:pPr>
              <a:r>
                <a:rPr lang="en-US" sz="2600">
                  <a:solidFill>
                    <a:srgbClr val="FF0000"/>
                  </a:solidFill>
                  <a:ea typeface="Arial" charset="0"/>
                  <a:cs typeface="Arial" charset="0"/>
                </a:rPr>
                <a:t>+ 138%</a:t>
              </a:r>
            </a:p>
          </p:txBody>
        </p:sp>
      </p:grpSp>
      <p:sp>
        <p:nvSpPr>
          <p:cNvPr id="120841" name="Rectangle 12"/>
          <p:cNvSpPr>
            <a:spLocks noChangeArrowheads="1"/>
          </p:cNvSpPr>
          <p:nvPr/>
        </p:nvSpPr>
        <p:spPr bwMode="auto">
          <a:xfrm>
            <a:off x="989013" y="2233613"/>
            <a:ext cx="3284537" cy="792162"/>
          </a:xfrm>
          <a:prstGeom prst="rect">
            <a:avLst/>
          </a:prstGeom>
          <a:noFill/>
          <a:ln w="9525">
            <a:noFill/>
            <a:miter lim="800000"/>
            <a:headEnd/>
            <a:tailEnd/>
          </a:ln>
        </p:spPr>
        <p:txBody>
          <a:bodyPr lIns="182880" anchor="ctr">
            <a:prstTxWarp prst="textNoShape">
              <a:avLst/>
            </a:prstTxWarp>
          </a:bodyPr>
          <a:lstStyle/>
          <a:p>
            <a:pPr>
              <a:lnSpc>
                <a:spcPct val="105000"/>
              </a:lnSpc>
              <a:spcBef>
                <a:spcPct val="45000"/>
              </a:spcBef>
              <a:buClr>
                <a:srgbClr val="00B85C"/>
              </a:buClr>
              <a:buSzPct val="120000"/>
              <a:buFont typeface="Wingdings" charset="2"/>
              <a:buNone/>
            </a:pPr>
            <a:r>
              <a:rPr lang="en-US" sz="2600">
                <a:ea typeface="Arial" charset="0"/>
                <a:cs typeface="Arial" charset="0"/>
              </a:rPr>
              <a:t>Real oil prices</a:t>
            </a:r>
          </a:p>
        </p:txBody>
      </p:sp>
      <p:sp>
        <p:nvSpPr>
          <p:cNvPr id="120842" name="Rectangle 11"/>
          <p:cNvSpPr>
            <a:spLocks noChangeArrowheads="1"/>
          </p:cNvSpPr>
          <p:nvPr/>
        </p:nvSpPr>
        <p:spPr bwMode="auto">
          <a:xfrm>
            <a:off x="6156325" y="1443038"/>
            <a:ext cx="1903413" cy="790575"/>
          </a:xfrm>
          <a:prstGeom prst="rect">
            <a:avLst/>
          </a:prstGeom>
          <a:noFill/>
          <a:ln w="9525">
            <a:noFill/>
            <a:miter lim="800000"/>
            <a:headEnd/>
            <a:tailEnd/>
          </a:ln>
        </p:spPr>
        <p:txBody>
          <a:bodyPr anchor="ctr">
            <a:prstTxWarp prst="textNoShape">
              <a:avLst/>
            </a:prstTxWarp>
          </a:bodyPr>
          <a:lstStyle/>
          <a:p>
            <a:pPr algn="ctr">
              <a:lnSpc>
                <a:spcPct val="105000"/>
              </a:lnSpc>
              <a:spcBef>
                <a:spcPct val="45000"/>
              </a:spcBef>
              <a:buClr>
                <a:srgbClr val="00B85C"/>
              </a:buClr>
              <a:buSzPct val="120000"/>
              <a:buFont typeface="Wingdings" charset="2"/>
              <a:buNone/>
            </a:pPr>
            <a:r>
              <a:rPr lang="en-US" sz="2600">
                <a:ea typeface="Arial" charset="0"/>
                <a:cs typeface="Arial" charset="0"/>
              </a:rPr>
              <a:t>1978–80</a:t>
            </a:r>
          </a:p>
        </p:txBody>
      </p:sp>
      <p:sp>
        <p:nvSpPr>
          <p:cNvPr id="120843" name="Rectangle 10"/>
          <p:cNvSpPr>
            <a:spLocks noChangeArrowheads="1"/>
          </p:cNvSpPr>
          <p:nvPr/>
        </p:nvSpPr>
        <p:spPr bwMode="auto">
          <a:xfrm>
            <a:off x="4273550" y="1443038"/>
            <a:ext cx="1882775" cy="790575"/>
          </a:xfrm>
          <a:prstGeom prst="rect">
            <a:avLst/>
          </a:prstGeom>
          <a:noFill/>
          <a:ln w="9525">
            <a:noFill/>
            <a:miter lim="800000"/>
            <a:headEnd/>
            <a:tailEnd/>
          </a:ln>
        </p:spPr>
        <p:txBody>
          <a:bodyPr anchor="ctr">
            <a:prstTxWarp prst="textNoShape">
              <a:avLst/>
            </a:prstTxWarp>
          </a:bodyPr>
          <a:lstStyle/>
          <a:p>
            <a:pPr algn="ctr">
              <a:lnSpc>
                <a:spcPct val="105000"/>
              </a:lnSpc>
              <a:spcBef>
                <a:spcPct val="45000"/>
              </a:spcBef>
              <a:buClr>
                <a:srgbClr val="00B85C"/>
              </a:buClr>
              <a:buSzPct val="120000"/>
              <a:buFont typeface="Wingdings" charset="2"/>
              <a:buNone/>
            </a:pPr>
            <a:r>
              <a:rPr lang="en-US" sz="2600">
                <a:ea typeface="Arial" charset="0"/>
                <a:cs typeface="Arial" charset="0"/>
              </a:rPr>
              <a:t>1973–75</a:t>
            </a:r>
          </a:p>
        </p:txBody>
      </p:sp>
      <p:sp>
        <p:nvSpPr>
          <p:cNvPr id="120844" name="Line 24"/>
          <p:cNvSpPr>
            <a:spLocks noChangeShapeType="1"/>
          </p:cNvSpPr>
          <p:nvPr/>
        </p:nvSpPr>
        <p:spPr bwMode="auto">
          <a:xfrm>
            <a:off x="989013" y="1443038"/>
            <a:ext cx="7070725" cy="0"/>
          </a:xfrm>
          <a:prstGeom prst="line">
            <a:avLst/>
          </a:prstGeom>
          <a:noFill/>
          <a:ln w="28575" cap="sq">
            <a:solidFill>
              <a:schemeClr val="tx1"/>
            </a:solidFill>
            <a:round/>
            <a:headEnd/>
            <a:tailEnd/>
          </a:ln>
        </p:spPr>
        <p:txBody>
          <a:bodyPr>
            <a:prstTxWarp prst="textNoShape">
              <a:avLst/>
            </a:prstTxWarp>
          </a:bodyPr>
          <a:lstStyle/>
          <a:p>
            <a:endParaRPr lang="en-US"/>
          </a:p>
        </p:txBody>
      </p:sp>
      <p:sp>
        <p:nvSpPr>
          <p:cNvPr id="120845" name="Line 25"/>
          <p:cNvSpPr>
            <a:spLocks noChangeShapeType="1"/>
          </p:cNvSpPr>
          <p:nvPr/>
        </p:nvSpPr>
        <p:spPr bwMode="auto">
          <a:xfrm>
            <a:off x="989013" y="2233613"/>
            <a:ext cx="7070725"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120846" name="Line 26"/>
          <p:cNvSpPr>
            <a:spLocks noChangeShapeType="1"/>
          </p:cNvSpPr>
          <p:nvPr/>
        </p:nvSpPr>
        <p:spPr bwMode="auto">
          <a:xfrm>
            <a:off x="989013" y="3025775"/>
            <a:ext cx="7070725"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120847" name="Line 27"/>
          <p:cNvSpPr>
            <a:spLocks noChangeShapeType="1"/>
          </p:cNvSpPr>
          <p:nvPr/>
        </p:nvSpPr>
        <p:spPr bwMode="auto">
          <a:xfrm>
            <a:off x="989013" y="3822700"/>
            <a:ext cx="7070725"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120848" name="Line 28"/>
          <p:cNvSpPr>
            <a:spLocks noChangeShapeType="1"/>
          </p:cNvSpPr>
          <p:nvPr/>
        </p:nvSpPr>
        <p:spPr bwMode="auto">
          <a:xfrm>
            <a:off x="989013" y="4619625"/>
            <a:ext cx="7070725"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120849" name="Line 29"/>
          <p:cNvSpPr>
            <a:spLocks noChangeShapeType="1"/>
          </p:cNvSpPr>
          <p:nvPr/>
        </p:nvSpPr>
        <p:spPr bwMode="auto">
          <a:xfrm>
            <a:off x="989013" y="5651500"/>
            <a:ext cx="7070725" cy="0"/>
          </a:xfrm>
          <a:prstGeom prst="line">
            <a:avLst/>
          </a:prstGeom>
          <a:noFill/>
          <a:ln w="28575" cap="sq">
            <a:solidFill>
              <a:schemeClr val="tx1"/>
            </a:solidFill>
            <a:round/>
            <a:headEnd/>
            <a:tailEnd/>
          </a:ln>
        </p:spPr>
        <p:txBody>
          <a:bodyPr>
            <a:prstTxWarp prst="textNoShape">
              <a:avLst/>
            </a:prstTxWarp>
          </a:bodyPr>
          <a:lstStyle/>
          <a:p>
            <a:endParaRPr lang="en-US"/>
          </a:p>
        </p:txBody>
      </p:sp>
      <p:sp>
        <p:nvSpPr>
          <p:cNvPr id="120850" name="Line 30"/>
          <p:cNvSpPr>
            <a:spLocks noChangeShapeType="1"/>
          </p:cNvSpPr>
          <p:nvPr/>
        </p:nvSpPr>
        <p:spPr bwMode="auto">
          <a:xfrm>
            <a:off x="989013" y="1443038"/>
            <a:ext cx="0" cy="4208462"/>
          </a:xfrm>
          <a:prstGeom prst="line">
            <a:avLst/>
          </a:prstGeom>
          <a:noFill/>
          <a:ln w="28575" cap="sq">
            <a:solidFill>
              <a:schemeClr val="tx1"/>
            </a:solidFill>
            <a:round/>
            <a:headEnd/>
            <a:tailEnd/>
          </a:ln>
        </p:spPr>
        <p:txBody>
          <a:bodyPr>
            <a:prstTxWarp prst="textNoShape">
              <a:avLst/>
            </a:prstTxWarp>
          </a:bodyPr>
          <a:lstStyle/>
          <a:p>
            <a:endParaRPr lang="en-US"/>
          </a:p>
        </p:txBody>
      </p:sp>
      <p:sp>
        <p:nvSpPr>
          <p:cNvPr id="120851" name="Line 31"/>
          <p:cNvSpPr>
            <a:spLocks noChangeShapeType="1"/>
          </p:cNvSpPr>
          <p:nvPr/>
        </p:nvSpPr>
        <p:spPr bwMode="auto">
          <a:xfrm>
            <a:off x="4273550" y="1443038"/>
            <a:ext cx="0" cy="420846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20852" name="Line 32"/>
          <p:cNvSpPr>
            <a:spLocks noChangeShapeType="1"/>
          </p:cNvSpPr>
          <p:nvPr/>
        </p:nvSpPr>
        <p:spPr bwMode="auto">
          <a:xfrm>
            <a:off x="6156325" y="1443038"/>
            <a:ext cx="0" cy="420846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20853" name="Line 33"/>
          <p:cNvSpPr>
            <a:spLocks noChangeShapeType="1"/>
          </p:cNvSpPr>
          <p:nvPr/>
        </p:nvSpPr>
        <p:spPr bwMode="auto">
          <a:xfrm>
            <a:off x="8059738" y="1443038"/>
            <a:ext cx="0" cy="4208462"/>
          </a:xfrm>
          <a:prstGeom prst="line">
            <a:avLst/>
          </a:prstGeom>
          <a:noFill/>
          <a:ln w="28575" cap="sq">
            <a:solidFill>
              <a:schemeClr val="tx1"/>
            </a:solidFill>
            <a:round/>
            <a:headEnd/>
            <a:tailEnd/>
          </a:ln>
        </p:spPr>
        <p:txBody>
          <a:bodyPr>
            <a:prstTxWarp prst="textNoShape">
              <a:avLst/>
            </a:prstTxWarp>
          </a:bodyPr>
          <a:lstStyle/>
          <a:p>
            <a:endParaRPr lang="en-US"/>
          </a:p>
        </p:txBody>
      </p:sp>
      <p:sp>
        <p:nvSpPr>
          <p:cNvPr id="120854"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subTnLst>
                                    <p:animClr clrSpc="rgb" dir="cw">
                                      <p:cBhvr override="childStyle">
                                        <p:cTn dur="1" fill="hold" display="0" masterRel="nextClick" afterEffect="1"/>
                                        <p:tgtEl>
                                          <p:spTgt spid="3"/>
                                        </p:tgtEl>
                                        <p:attrNameLst>
                                          <p:attrName>ppt_c</p:attrName>
                                        </p:attrNameLst>
                                      </p:cBhvr>
                                      <p:to>
                                        <a:schemeClr val="tx1"/>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p:cNvSpPr>
            <a:spLocks noGrp="1" noChangeArrowheads="1"/>
          </p:cNvSpPr>
          <p:nvPr>
            <p:ph type="title" idx="4294967295"/>
          </p:nvPr>
        </p:nvSpPr>
        <p:spPr>
          <a:xfrm>
            <a:off x="457200" y="241300"/>
            <a:ext cx="8229600" cy="644525"/>
          </a:xfrm>
        </p:spPr>
        <p:txBody>
          <a:bodyPr/>
          <a:lstStyle/>
          <a:p>
            <a:pPr eaLnBrk="1" hangingPunct="1"/>
            <a:r>
              <a:rPr lang="en-US" smtClean="0">
                <a:latin typeface="Tahoma" charset="0"/>
                <a:ea typeface="Tahoma" charset="0"/>
                <a:cs typeface="Tahoma" charset="0"/>
              </a:rPr>
              <a:t>John Maynard Keynes,</a:t>
            </a:r>
            <a:r>
              <a:rPr lang="en-US" sz="3300" smtClean="0">
                <a:latin typeface="Tahoma" charset="0"/>
                <a:ea typeface="Tahoma" charset="0"/>
                <a:cs typeface="Tahoma" charset="0"/>
              </a:rPr>
              <a:t> </a:t>
            </a:r>
            <a:r>
              <a:rPr lang="en-US" sz="3200" smtClean="0">
                <a:latin typeface="Tahoma" charset="0"/>
                <a:ea typeface="Tahoma" charset="0"/>
                <a:cs typeface="Tahoma" charset="0"/>
              </a:rPr>
              <a:t>1883–1946</a:t>
            </a:r>
          </a:p>
        </p:txBody>
      </p:sp>
      <p:sp>
        <p:nvSpPr>
          <p:cNvPr id="58373" name="Rectangle 3"/>
          <p:cNvSpPr>
            <a:spLocks noGrp="1" noChangeArrowheads="1"/>
          </p:cNvSpPr>
          <p:nvPr>
            <p:ph type="body" idx="4294967295"/>
          </p:nvPr>
        </p:nvSpPr>
        <p:spPr>
          <a:xfrm>
            <a:off x="401638" y="1046163"/>
            <a:ext cx="5891212" cy="2743200"/>
          </a:xfrm>
        </p:spPr>
        <p:txBody>
          <a:bodyPr/>
          <a:lstStyle/>
          <a:p>
            <a:pPr marL="287338" indent="-287338" eaLnBrk="1" hangingPunct="1">
              <a:spcBef>
                <a:spcPct val="30000"/>
              </a:spcBef>
            </a:pPr>
            <a:r>
              <a:rPr lang="en-US" sz="2500" i="1" smtClean="0">
                <a:latin typeface="Arial" charset="0"/>
              </a:rPr>
              <a:t>The General Theory of Employment, Interest, and Money</a:t>
            </a:r>
            <a:r>
              <a:rPr lang="en-US" sz="2500" smtClean="0">
                <a:latin typeface="Arial" charset="0"/>
              </a:rPr>
              <a:t>, 1936</a:t>
            </a:r>
          </a:p>
          <a:p>
            <a:pPr marL="287338" indent="-287338" eaLnBrk="1" hangingPunct="1">
              <a:spcBef>
                <a:spcPct val="30000"/>
              </a:spcBef>
            </a:pPr>
            <a:r>
              <a:rPr lang="en-US" sz="2500" smtClean="0">
                <a:latin typeface="Arial" charset="0"/>
              </a:rPr>
              <a:t>Argued recessions and depressions can result from inadequate demand; policymakers should shift </a:t>
            </a:r>
            <a:r>
              <a:rPr lang="en-US" sz="2500" i="1" smtClean="0">
                <a:latin typeface="Arial" charset="0"/>
              </a:rPr>
              <a:t>AD</a:t>
            </a:r>
            <a:r>
              <a:rPr lang="en-US" sz="2500" smtClean="0">
                <a:latin typeface="Arial" charset="0"/>
              </a:rPr>
              <a:t>.</a:t>
            </a:r>
          </a:p>
          <a:p>
            <a:pPr marL="287338" indent="-287338" eaLnBrk="1" hangingPunct="1">
              <a:spcBef>
                <a:spcPct val="30000"/>
              </a:spcBef>
            </a:pPr>
            <a:r>
              <a:rPr lang="en-US" sz="2500" smtClean="0">
                <a:latin typeface="Arial" charset="0"/>
              </a:rPr>
              <a:t>Famous critique of classical theory:</a:t>
            </a:r>
          </a:p>
        </p:txBody>
      </p:sp>
      <p:pic>
        <p:nvPicPr>
          <p:cNvPr id="122883" name="Picture 4" descr="keynes100 (from textbook - no permission yet)"/>
          <p:cNvPicPr>
            <a:picLocks noChangeAspect="1" noChangeArrowheads="1"/>
          </p:cNvPicPr>
          <p:nvPr/>
        </p:nvPicPr>
        <p:blipFill>
          <a:blip r:embed="rId3" cstate="print"/>
          <a:srcRect/>
          <a:stretch>
            <a:fillRect/>
          </a:stretch>
        </p:blipFill>
        <p:spPr bwMode="auto">
          <a:xfrm>
            <a:off x="6453188" y="1076325"/>
            <a:ext cx="2212975" cy="3027363"/>
          </a:xfrm>
          <a:prstGeom prst="rect">
            <a:avLst/>
          </a:prstGeom>
          <a:noFill/>
          <a:ln w="9525">
            <a:noFill/>
            <a:miter lim="800000"/>
            <a:headEnd/>
            <a:tailEnd/>
          </a:ln>
        </p:spPr>
      </p:pic>
      <p:sp>
        <p:nvSpPr>
          <p:cNvPr id="459783" name="Text Box 7"/>
          <p:cNvSpPr txBox="1">
            <a:spLocks noChangeArrowheads="1"/>
          </p:cNvSpPr>
          <p:nvPr/>
        </p:nvSpPr>
        <p:spPr bwMode="auto">
          <a:xfrm>
            <a:off x="700088" y="4551363"/>
            <a:ext cx="7923212" cy="1768475"/>
          </a:xfrm>
          <a:prstGeom prst="rect">
            <a:avLst/>
          </a:prstGeom>
          <a:noFill/>
          <a:ln w="9525">
            <a:noFill/>
            <a:miter lim="800000"/>
            <a:headEnd/>
            <a:tailEnd/>
          </a:ln>
        </p:spPr>
        <p:txBody>
          <a:bodyPr>
            <a:prstTxWarp prst="textNoShape">
              <a:avLst/>
            </a:prstTxWarp>
            <a:spAutoFit/>
          </a:bodyPr>
          <a:lstStyle/>
          <a:p>
            <a:pPr>
              <a:lnSpc>
                <a:spcPct val="110000"/>
              </a:lnSpc>
              <a:spcBef>
                <a:spcPct val="50000"/>
              </a:spcBef>
              <a:tabLst>
                <a:tab pos="2403475" algn="l"/>
              </a:tabLst>
            </a:pPr>
            <a:r>
              <a:rPr lang="en-US" sz="2500" i="1">
                <a:solidFill>
                  <a:srgbClr val="0000FF"/>
                </a:solidFill>
                <a:ea typeface="Arial" charset="0"/>
                <a:cs typeface="Arial" charset="0"/>
              </a:rPr>
              <a:t>	Economists set themselves </a:t>
            </a:r>
            <a:br>
              <a:rPr lang="en-US" sz="2500" i="1">
                <a:solidFill>
                  <a:srgbClr val="0000FF"/>
                </a:solidFill>
                <a:ea typeface="Arial" charset="0"/>
                <a:cs typeface="Arial" charset="0"/>
              </a:rPr>
            </a:br>
            <a:r>
              <a:rPr lang="en-US" sz="2500" i="1">
                <a:solidFill>
                  <a:srgbClr val="0000FF"/>
                </a:solidFill>
                <a:ea typeface="Arial" charset="0"/>
                <a:cs typeface="Arial" charset="0"/>
              </a:rPr>
              <a:t>too easy, too useless a task if in tempestuous seasons they can only tell us when the storm is long past, </a:t>
            </a:r>
            <a:br>
              <a:rPr lang="en-US" sz="2500" i="1">
                <a:solidFill>
                  <a:srgbClr val="0000FF"/>
                </a:solidFill>
                <a:ea typeface="Arial" charset="0"/>
                <a:cs typeface="Arial" charset="0"/>
              </a:rPr>
            </a:br>
            <a:r>
              <a:rPr lang="en-US" sz="2500" i="1">
                <a:solidFill>
                  <a:srgbClr val="0000FF"/>
                </a:solidFill>
                <a:ea typeface="Arial" charset="0"/>
                <a:cs typeface="Arial" charset="0"/>
              </a:rPr>
              <a:t>the ocean will be flat.</a:t>
            </a:r>
          </a:p>
        </p:txBody>
      </p:sp>
      <p:sp>
        <p:nvSpPr>
          <p:cNvPr id="459784" name="Text Box 8"/>
          <p:cNvSpPr txBox="1">
            <a:spLocks noChangeArrowheads="1"/>
          </p:cNvSpPr>
          <p:nvPr/>
        </p:nvSpPr>
        <p:spPr bwMode="auto">
          <a:xfrm>
            <a:off x="700088" y="3713163"/>
            <a:ext cx="5295900" cy="1349375"/>
          </a:xfrm>
          <a:prstGeom prst="rect">
            <a:avLst/>
          </a:prstGeom>
          <a:noFill/>
          <a:ln w="9525">
            <a:noFill/>
            <a:miter lim="800000"/>
            <a:headEnd/>
            <a:tailEnd/>
          </a:ln>
        </p:spPr>
        <p:txBody>
          <a:bodyPr>
            <a:prstTxWarp prst="textNoShape">
              <a:avLst/>
            </a:prstTxWarp>
            <a:spAutoFit/>
          </a:bodyPr>
          <a:lstStyle/>
          <a:p>
            <a:pPr>
              <a:lnSpc>
                <a:spcPct val="110000"/>
              </a:lnSpc>
              <a:spcBef>
                <a:spcPct val="50000"/>
              </a:spcBef>
            </a:pPr>
            <a:r>
              <a:rPr lang="en-US" sz="2500" i="1">
                <a:solidFill>
                  <a:srgbClr val="0000FF"/>
                </a:solidFill>
                <a:ea typeface="Arial" charset="0"/>
                <a:cs typeface="Arial" charset="0"/>
              </a:rPr>
              <a:t>The long run is a misleading guide to current affairs.  In the long run, we are all dead.</a:t>
            </a:r>
          </a:p>
        </p:txBody>
      </p:sp>
      <p:sp>
        <p:nvSpPr>
          <p:cNvPr id="122886" name="Rectangle 9"/>
          <p:cNvSpPr>
            <a:spLocks noChangeArrowheads="1"/>
          </p:cNvSpPr>
          <p:nvPr/>
        </p:nvSpPr>
        <p:spPr bwMode="auto">
          <a:xfrm>
            <a:off x="6473825" y="1100138"/>
            <a:ext cx="2176463" cy="2984500"/>
          </a:xfrm>
          <a:prstGeom prst="rect">
            <a:avLst/>
          </a:prstGeom>
          <a:noFill/>
          <a:ln w="38100">
            <a:solidFill>
              <a:srgbClr val="008080"/>
            </a:solidFill>
            <a:miter lim="800000"/>
            <a:headEnd/>
            <a:tailEnd/>
          </a:ln>
        </p:spPr>
        <p:txBody>
          <a:bodyPr wrap="none" anchor="ctr">
            <a:prstTxWarp prst="textNoShape">
              <a:avLst/>
            </a:prstTxWarp>
          </a:bodyPr>
          <a:lstStyle/>
          <a:p>
            <a:endParaRPr lang="en-US" sz="1800">
              <a:ea typeface="Arial" charset="0"/>
              <a:cs typeface="Arial" charset="0"/>
            </a:endParaRPr>
          </a:p>
        </p:txBody>
      </p:sp>
      <p:sp>
        <p:nvSpPr>
          <p:cNvPr id="122887"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8373">
                                            <p:txEl>
                                              <p:pRg st="0" end="0"/>
                                            </p:txEl>
                                          </p:spTgt>
                                        </p:tgtEl>
                                        <p:attrNameLst>
                                          <p:attrName>style.visibility</p:attrName>
                                        </p:attrNameLst>
                                      </p:cBhvr>
                                      <p:to>
                                        <p:strVal val="visible"/>
                                      </p:to>
                                    </p:set>
                                    <p:animEffect transition="in" filter="wipe(left)">
                                      <p:cBhvr>
                                        <p:cTn id="7" dur="500"/>
                                        <p:tgtEl>
                                          <p:spTgt spid="5837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8373">
                                            <p:txEl>
                                              <p:pRg st="1" end="1"/>
                                            </p:txEl>
                                          </p:spTgt>
                                        </p:tgtEl>
                                        <p:attrNameLst>
                                          <p:attrName>style.visibility</p:attrName>
                                        </p:attrNameLst>
                                      </p:cBhvr>
                                      <p:to>
                                        <p:strVal val="visible"/>
                                      </p:to>
                                    </p:set>
                                    <p:animEffect transition="in" filter="wipe(left)">
                                      <p:cBhvr>
                                        <p:cTn id="12" dur="500"/>
                                        <p:tgtEl>
                                          <p:spTgt spid="5837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8373">
                                            <p:txEl>
                                              <p:pRg st="2" end="2"/>
                                            </p:txEl>
                                          </p:spTgt>
                                        </p:tgtEl>
                                        <p:attrNameLst>
                                          <p:attrName>style.visibility</p:attrName>
                                        </p:attrNameLst>
                                      </p:cBhvr>
                                      <p:to>
                                        <p:strVal val="visible"/>
                                      </p:to>
                                    </p:set>
                                    <p:animEffect transition="in" filter="wipe(left)">
                                      <p:cBhvr>
                                        <p:cTn id="17" dur="500"/>
                                        <p:tgtEl>
                                          <p:spTgt spid="5837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59784"/>
                                        </p:tgtEl>
                                        <p:attrNameLst>
                                          <p:attrName>style.visibility</p:attrName>
                                        </p:attrNameLst>
                                      </p:cBhvr>
                                      <p:to>
                                        <p:strVal val="visible"/>
                                      </p:to>
                                    </p:set>
                                    <p:animEffect transition="in" filter="fade">
                                      <p:cBhvr>
                                        <p:cTn id="22" dur="500"/>
                                        <p:tgtEl>
                                          <p:spTgt spid="459784"/>
                                        </p:tgtEl>
                                      </p:cBhvr>
                                    </p:animEffect>
                                  </p:childTnLst>
                                  <p:subTnLst>
                                    <p:animClr clrSpc="rgb" dir="cw">
                                      <p:cBhvr override="childStyle">
                                        <p:cTn dur="1" fill="hold" display="0" masterRel="nextClick" afterEffect="1"/>
                                        <p:tgtEl>
                                          <p:spTgt spid="459784"/>
                                        </p:tgtEl>
                                        <p:attrNameLst>
                                          <p:attrName>ppt_c</p:attrName>
                                        </p:attrNameLst>
                                      </p:cBhvr>
                                      <p:to>
                                        <a:srgbClr val="969696"/>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59783"/>
                                        </p:tgtEl>
                                        <p:attrNameLst>
                                          <p:attrName>style.visibility</p:attrName>
                                        </p:attrNameLst>
                                      </p:cBhvr>
                                      <p:to>
                                        <p:strVal val="visible"/>
                                      </p:to>
                                    </p:set>
                                    <p:animEffect transition="in" filter="fade">
                                      <p:cBhvr>
                                        <p:cTn id="27" dur="500"/>
                                        <p:tgtEl>
                                          <p:spTgt spid="4597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3" grpId="0" build="p" bldLvl="4"/>
      <p:bldP spid="459783" grpId="0"/>
      <p:bldP spid="459784"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2"/>
          <p:cNvSpPr>
            <a:spLocks noGrp="1" noChangeArrowheads="1"/>
          </p:cNvSpPr>
          <p:nvPr>
            <p:ph type="title" idx="4294967295"/>
          </p:nvPr>
        </p:nvSpPr>
        <p:spPr/>
        <p:txBody>
          <a:bodyPr/>
          <a:lstStyle/>
          <a:p>
            <a:pPr eaLnBrk="1" hangingPunct="1"/>
            <a:r>
              <a:rPr lang="en-US" smtClean="0">
                <a:latin typeface="Tahoma" charset="0"/>
                <a:ea typeface="Tahoma" charset="0"/>
                <a:cs typeface="Tahoma" charset="0"/>
              </a:rPr>
              <a:t>CONCLUSION</a:t>
            </a:r>
          </a:p>
        </p:txBody>
      </p:sp>
      <p:sp>
        <p:nvSpPr>
          <p:cNvPr id="59397" name="Rectangle 3"/>
          <p:cNvSpPr>
            <a:spLocks noGrp="1" noChangeArrowheads="1"/>
          </p:cNvSpPr>
          <p:nvPr>
            <p:ph type="body" idx="4294967295"/>
          </p:nvPr>
        </p:nvSpPr>
        <p:spPr/>
        <p:txBody>
          <a:bodyPr/>
          <a:lstStyle/>
          <a:p>
            <a:pPr eaLnBrk="1" hangingPunct="1"/>
            <a:r>
              <a:rPr lang="en-US" smtClean="0">
                <a:latin typeface="Arial" charset="0"/>
              </a:rPr>
              <a:t>This chapter has introduced the model of aggregate demand and aggregate supply, </a:t>
            </a:r>
            <a:br>
              <a:rPr lang="en-US" smtClean="0">
                <a:latin typeface="Arial" charset="0"/>
              </a:rPr>
            </a:br>
            <a:r>
              <a:rPr lang="en-US" smtClean="0">
                <a:latin typeface="Arial" charset="0"/>
              </a:rPr>
              <a:t>which helps explain economic fluctuations. </a:t>
            </a:r>
          </a:p>
          <a:p>
            <a:pPr eaLnBrk="1" hangingPunct="1"/>
            <a:r>
              <a:rPr lang="en-US" smtClean="0">
                <a:latin typeface="Arial" charset="0"/>
              </a:rPr>
              <a:t>Keep in mind:  these fluctuations are deviations from the long-run trends explained by the models we learned in previous chapters.  </a:t>
            </a:r>
          </a:p>
          <a:p>
            <a:pPr eaLnBrk="1" hangingPunct="1"/>
            <a:r>
              <a:rPr lang="en-US" smtClean="0">
                <a:latin typeface="Arial" charset="0"/>
              </a:rPr>
              <a:t>In the next chapter, we will learn how policymakers can affect aggregate demand </a:t>
            </a:r>
            <a:br>
              <a:rPr lang="en-US" smtClean="0">
                <a:latin typeface="Arial" charset="0"/>
              </a:rPr>
            </a:br>
            <a:r>
              <a:rPr lang="en-US" smtClean="0">
                <a:latin typeface="Arial" charset="0"/>
              </a:rPr>
              <a:t>with fiscal and monetary policy.   </a:t>
            </a:r>
          </a:p>
        </p:txBody>
      </p:sp>
      <p:sp>
        <p:nvSpPr>
          <p:cNvPr id="12493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9397">
                                            <p:txEl>
                                              <p:pRg st="0" end="0"/>
                                            </p:txEl>
                                          </p:spTgt>
                                        </p:tgtEl>
                                        <p:attrNameLst>
                                          <p:attrName>style.visibility</p:attrName>
                                        </p:attrNameLst>
                                      </p:cBhvr>
                                      <p:to>
                                        <p:strVal val="visible"/>
                                      </p:to>
                                    </p:set>
                                    <p:animEffect transition="in" filter="wipe(left)">
                                      <p:cBhvr>
                                        <p:cTn id="7" dur="500"/>
                                        <p:tgtEl>
                                          <p:spTgt spid="5939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9397">
                                            <p:txEl>
                                              <p:pRg st="1" end="1"/>
                                            </p:txEl>
                                          </p:spTgt>
                                        </p:tgtEl>
                                        <p:attrNameLst>
                                          <p:attrName>style.visibility</p:attrName>
                                        </p:attrNameLst>
                                      </p:cBhvr>
                                      <p:to>
                                        <p:strVal val="visible"/>
                                      </p:to>
                                    </p:set>
                                    <p:animEffect transition="in" filter="wipe(left)">
                                      <p:cBhvr>
                                        <p:cTn id="12" dur="500"/>
                                        <p:tgtEl>
                                          <p:spTgt spid="5939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9397">
                                            <p:txEl>
                                              <p:pRg st="2" end="2"/>
                                            </p:txEl>
                                          </p:spTgt>
                                        </p:tgtEl>
                                        <p:attrNameLst>
                                          <p:attrName>style.visibility</p:attrName>
                                        </p:attrNameLst>
                                      </p:cBhvr>
                                      <p:to>
                                        <p:strVal val="visible"/>
                                      </p:to>
                                    </p:set>
                                    <p:animEffect transition="in" filter="wipe(left)">
                                      <p:cBhvr>
                                        <p:cTn id="17" dur="500"/>
                                        <p:tgtEl>
                                          <p:spTgt spid="5939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build="p" bldLvl="4"/>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7409" name="Group 19"/>
          <p:cNvGrpSpPr>
            <a:grpSpLocks/>
          </p:cNvGrpSpPr>
          <p:nvPr/>
        </p:nvGrpSpPr>
        <p:grpSpPr bwMode="auto">
          <a:xfrm>
            <a:off x="2436813" y="1971675"/>
            <a:ext cx="5665787" cy="4229100"/>
            <a:chOff x="2437404" y="2169364"/>
            <a:chExt cx="5665196" cy="3874845"/>
          </a:xfrm>
        </p:grpSpPr>
        <p:grpSp>
          <p:nvGrpSpPr>
            <p:cNvPr id="17414" name="Group 18"/>
            <p:cNvGrpSpPr>
              <a:grpSpLocks/>
            </p:cNvGrpSpPr>
            <p:nvPr/>
          </p:nvGrpSpPr>
          <p:grpSpPr bwMode="auto">
            <a:xfrm>
              <a:off x="2437404" y="2172296"/>
              <a:ext cx="4694915" cy="3871913"/>
              <a:chOff x="2276475" y="2172296"/>
              <a:chExt cx="4643438" cy="3871913"/>
            </a:xfrm>
          </p:grpSpPr>
          <p:sp>
            <p:nvSpPr>
              <p:cNvPr id="17416" name="Rectangle 3"/>
              <p:cNvSpPr>
                <a:spLocks noChangeArrowheads="1"/>
              </p:cNvSpPr>
              <p:nvPr/>
            </p:nvSpPr>
            <p:spPr bwMode="auto">
              <a:xfrm>
                <a:off x="3746593" y="2175178"/>
                <a:ext cx="77227" cy="3869031"/>
              </a:xfrm>
              <a:prstGeom prst="rect">
                <a:avLst/>
              </a:prstGeom>
              <a:solidFill>
                <a:srgbClr val="FFCC99"/>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17417" name="Rectangle 4"/>
              <p:cNvSpPr>
                <a:spLocks noChangeArrowheads="1"/>
              </p:cNvSpPr>
              <p:nvPr/>
            </p:nvSpPr>
            <p:spPr bwMode="auto">
              <a:xfrm>
                <a:off x="2276475" y="2172296"/>
                <a:ext cx="147433" cy="3869031"/>
              </a:xfrm>
              <a:prstGeom prst="rect">
                <a:avLst/>
              </a:prstGeom>
              <a:solidFill>
                <a:srgbClr val="FFCC99"/>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17418" name="Rectangle 5"/>
              <p:cNvSpPr>
                <a:spLocks noChangeArrowheads="1"/>
              </p:cNvSpPr>
              <p:nvPr/>
            </p:nvSpPr>
            <p:spPr bwMode="auto">
              <a:xfrm>
                <a:off x="3972657" y="2173737"/>
                <a:ext cx="189557" cy="3869031"/>
              </a:xfrm>
              <a:prstGeom prst="rect">
                <a:avLst/>
              </a:prstGeom>
              <a:solidFill>
                <a:srgbClr val="FFCC99"/>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17419" name="Rectangle 6"/>
              <p:cNvSpPr>
                <a:spLocks noChangeArrowheads="1"/>
              </p:cNvSpPr>
              <p:nvPr/>
            </p:nvSpPr>
            <p:spPr bwMode="auto">
              <a:xfrm>
                <a:off x="5274280" y="2175178"/>
                <a:ext cx="105309" cy="3869031"/>
              </a:xfrm>
              <a:prstGeom prst="rect">
                <a:avLst/>
              </a:prstGeom>
              <a:solidFill>
                <a:srgbClr val="FFCC99"/>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17420" name="Rectangle 7"/>
              <p:cNvSpPr>
                <a:spLocks noChangeArrowheads="1"/>
              </p:cNvSpPr>
              <p:nvPr/>
            </p:nvSpPr>
            <p:spPr bwMode="auto">
              <a:xfrm>
                <a:off x="6828645" y="2175178"/>
                <a:ext cx="91268" cy="3869031"/>
              </a:xfrm>
              <a:prstGeom prst="rect">
                <a:avLst/>
              </a:prstGeom>
              <a:solidFill>
                <a:srgbClr val="FFCC99"/>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17421" name="Rectangle 8"/>
              <p:cNvSpPr>
                <a:spLocks noChangeArrowheads="1"/>
              </p:cNvSpPr>
              <p:nvPr/>
            </p:nvSpPr>
            <p:spPr bwMode="auto">
              <a:xfrm>
                <a:off x="2853570" y="2173737"/>
                <a:ext cx="203598" cy="3869031"/>
              </a:xfrm>
              <a:prstGeom prst="rect">
                <a:avLst/>
              </a:prstGeom>
              <a:solidFill>
                <a:srgbClr val="FFCC99"/>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grpSp>
        <p:sp>
          <p:nvSpPr>
            <p:cNvPr id="17415" name="Rectangle 7"/>
            <p:cNvSpPr>
              <a:spLocks noChangeArrowheads="1"/>
            </p:cNvSpPr>
            <p:nvPr/>
          </p:nvSpPr>
          <p:spPr bwMode="auto">
            <a:xfrm>
              <a:off x="7840760" y="2169364"/>
              <a:ext cx="261840" cy="3869031"/>
            </a:xfrm>
            <a:prstGeom prst="rect">
              <a:avLst/>
            </a:prstGeom>
            <a:solidFill>
              <a:srgbClr val="FFCC99"/>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grpSp>
      <p:graphicFrame>
        <p:nvGraphicFramePr>
          <p:cNvPr id="16" name="Chart 15"/>
          <p:cNvGraphicFramePr>
            <a:graphicFrameLocks noGrp="1"/>
          </p:cNvGraphicFramePr>
          <p:nvPr/>
        </p:nvGraphicFramePr>
        <p:xfrm>
          <a:off x="1112293" y="1765005"/>
          <a:ext cx="7882849" cy="4912241"/>
        </p:xfrm>
        <a:graphic>
          <a:graphicData uri="http://schemas.openxmlformats.org/drawingml/2006/chart">
            <c:chart xmlns:c="http://schemas.openxmlformats.org/drawingml/2006/chart" xmlns:r="http://schemas.openxmlformats.org/officeDocument/2006/relationships" r:id="rId3"/>
          </a:graphicData>
        </a:graphic>
      </p:graphicFrame>
      <p:sp>
        <p:nvSpPr>
          <p:cNvPr id="17411" name="Rectangle 10"/>
          <p:cNvSpPr>
            <a:spLocks noGrp="1" noChangeArrowheads="1"/>
          </p:cNvSpPr>
          <p:nvPr>
            <p:ph type="title" idx="4294967295"/>
          </p:nvPr>
        </p:nvSpPr>
        <p:spPr>
          <a:xfrm>
            <a:off x="0" y="130175"/>
            <a:ext cx="9144000" cy="649288"/>
          </a:xfrm>
        </p:spPr>
        <p:txBody>
          <a:bodyPr/>
          <a:lstStyle/>
          <a:p>
            <a:pPr algn="ctr" eaLnBrk="1" hangingPunct="1"/>
            <a:r>
              <a:rPr lang="en-US" sz="3200" smtClean="0">
                <a:latin typeface="Tahoma" charset="0"/>
                <a:ea typeface="Tahoma" charset="0"/>
                <a:cs typeface="Tahoma" charset="0"/>
              </a:rPr>
              <a:t>Three Facts About Economic Fluctuations</a:t>
            </a:r>
          </a:p>
        </p:txBody>
      </p:sp>
      <p:sp>
        <p:nvSpPr>
          <p:cNvPr id="15" name="Rectangle 11"/>
          <p:cNvSpPr>
            <a:spLocks noChangeArrowheads="1"/>
          </p:cNvSpPr>
          <p:nvPr/>
        </p:nvSpPr>
        <p:spPr bwMode="auto">
          <a:xfrm>
            <a:off x="1741488" y="820738"/>
            <a:ext cx="5926137" cy="977900"/>
          </a:xfrm>
          <a:prstGeom prst="rect">
            <a:avLst/>
          </a:prstGeom>
          <a:solidFill>
            <a:srgbClr val="CCFFCC"/>
          </a:solidFill>
          <a:ln w="9525">
            <a:noFill/>
            <a:miter lim="800000"/>
            <a:headEnd/>
            <a:tailEnd/>
          </a:ln>
          <a:effectLst>
            <a:outerShdw blurRad="50800" dist="38100" dir="2700000" algn="tl" rotWithShape="0">
              <a:prstClr val="black">
                <a:alpha val="40000"/>
              </a:prstClr>
            </a:outerShdw>
          </a:effectLst>
        </p:spPr>
        <p:txBody>
          <a:bodyPr/>
          <a:lstStyle/>
          <a:p>
            <a:pPr marL="1484313" indent="-1484313" fontAlgn="auto">
              <a:lnSpc>
                <a:spcPct val="105000"/>
              </a:lnSpc>
              <a:spcBef>
                <a:spcPct val="45000"/>
              </a:spcBef>
              <a:spcAft>
                <a:spcPts val="0"/>
              </a:spcAft>
              <a:buClr>
                <a:srgbClr val="339966"/>
              </a:buClr>
              <a:buSzPct val="120000"/>
              <a:buFont typeface="Wingdings" pitchFamily="2" charset="2"/>
              <a:buNone/>
              <a:defRPr/>
            </a:pPr>
            <a:r>
              <a:rPr lang="en-US" b="1" dirty="0">
                <a:latin typeface="+mn-lt"/>
                <a:ea typeface="+mn-ea"/>
                <a:cs typeface="+mn-cs"/>
              </a:rPr>
              <a:t>FACT 3</a:t>
            </a:r>
            <a:r>
              <a:rPr lang="en-US" dirty="0">
                <a:latin typeface="+mn-lt"/>
                <a:ea typeface="+mn-ea"/>
                <a:cs typeface="+mn-cs"/>
              </a:rPr>
              <a:t>: </a:t>
            </a:r>
            <a:r>
              <a:rPr lang="en-US" sz="2600" dirty="0">
                <a:latin typeface="+mn-lt"/>
                <a:ea typeface="+mn-ea"/>
                <a:cs typeface="+mn-cs"/>
              </a:rPr>
              <a:t>	As output falls, unemployment rises.</a:t>
            </a:r>
          </a:p>
        </p:txBody>
      </p:sp>
      <p:sp>
        <p:nvSpPr>
          <p:cNvPr id="27" name="Text Box 12"/>
          <p:cNvSpPr txBox="1">
            <a:spLocks noChangeArrowheads="1"/>
          </p:cNvSpPr>
          <p:nvPr/>
        </p:nvSpPr>
        <p:spPr bwMode="auto">
          <a:xfrm>
            <a:off x="4786313" y="2139950"/>
            <a:ext cx="3149600" cy="803275"/>
          </a:xfrm>
          <a:prstGeom prst="rect">
            <a:avLst/>
          </a:prstGeom>
          <a:solidFill>
            <a:schemeClr val="bg1"/>
          </a:solidFill>
          <a:ln w="9525">
            <a:solidFill>
              <a:schemeClr val="tx1"/>
            </a:solidFill>
            <a:miter lim="800000"/>
            <a:headEnd/>
            <a:tailEnd/>
          </a:ln>
          <a:effectLst>
            <a:outerShdw blurRad="50800" dist="38100" dir="2700000" algn="tl" rotWithShape="0">
              <a:prstClr val="black">
                <a:alpha val="40000"/>
              </a:prstClr>
            </a:outerShdw>
          </a:effectLst>
        </p:spPr>
        <p:txBody>
          <a:bodyPr>
            <a:spAutoFit/>
          </a:bodyPr>
          <a:lstStyle/>
          <a:p>
            <a:pPr algn="ctr" fontAlgn="auto">
              <a:spcBef>
                <a:spcPct val="50000"/>
              </a:spcBef>
              <a:spcAft>
                <a:spcPts val="0"/>
              </a:spcAft>
              <a:defRPr/>
            </a:pPr>
            <a:r>
              <a:rPr lang="en-US" sz="2300" i="1" dirty="0">
                <a:latin typeface="+mn-lt"/>
                <a:ea typeface="+mn-ea"/>
                <a:cs typeface="Arial" charset="0"/>
              </a:rPr>
              <a:t>Unemployment rate, </a:t>
            </a:r>
            <a:br>
              <a:rPr lang="en-US" sz="2300" i="1" dirty="0">
                <a:latin typeface="+mn-lt"/>
                <a:ea typeface="+mn-ea"/>
                <a:cs typeface="Arial" charset="0"/>
              </a:rPr>
            </a:br>
            <a:r>
              <a:rPr lang="en-US" sz="2300" i="1" dirty="0">
                <a:latin typeface="+mn-lt"/>
                <a:ea typeface="+mn-ea"/>
                <a:cs typeface="Arial" charset="0"/>
              </a:rPr>
              <a:t>percent of labor force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60.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126978"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126980" name="Content Placeholder 2"/>
          <p:cNvSpPr>
            <a:spLocks noGrp="1"/>
          </p:cNvSpPr>
          <p:nvPr>
            <p:ph idx="1"/>
          </p:nvPr>
        </p:nvSpPr>
        <p:spPr>
          <a:xfrm>
            <a:off x="457200" y="1371600"/>
            <a:ext cx="8382000" cy="5297488"/>
          </a:xfrm>
        </p:spPr>
        <p:txBody>
          <a:bodyPr/>
          <a:lstStyle/>
          <a:p>
            <a:pPr eaLnBrk="1" hangingPunct="1">
              <a:buClrTx/>
              <a:buSzPct val="120000"/>
              <a:buFont typeface="Arial" charset="0"/>
              <a:buChar char="•"/>
            </a:pPr>
            <a:r>
              <a:rPr lang="en-US" sz="2700" dirty="0" smtClean="0">
                <a:latin typeface="Arial" charset="0"/>
                <a:cs typeface="ＭＳ Ｐゴシック" charset="-128"/>
              </a:rPr>
              <a:t>Short-run fluctuations in GDP and other macroeconomic quantities are irregular and unpredictable.  Recessions are periods of falling real GDP and rising unemployment.  </a:t>
            </a:r>
          </a:p>
          <a:p>
            <a:pPr eaLnBrk="1" hangingPunct="1">
              <a:buClrTx/>
              <a:buSzPct val="120000"/>
              <a:buFont typeface="Arial" charset="0"/>
              <a:buChar char="•"/>
            </a:pPr>
            <a:r>
              <a:rPr lang="en-US" sz="2700" dirty="0" smtClean="0">
                <a:latin typeface="Arial" charset="0"/>
                <a:cs typeface="ＭＳ Ｐゴシック" charset="-128"/>
              </a:rPr>
              <a:t>Economists analyze fluctuations using the model of aggregate demand and aggregate supply.  </a:t>
            </a:r>
          </a:p>
          <a:p>
            <a:pPr eaLnBrk="1" hangingPunct="1">
              <a:buClrTx/>
              <a:buSzPct val="120000"/>
              <a:buFont typeface="Arial" charset="0"/>
              <a:buChar char="•"/>
            </a:pPr>
            <a:r>
              <a:rPr lang="en-US" sz="2700" dirty="0" smtClean="0">
                <a:latin typeface="Arial" charset="0"/>
                <a:cs typeface="ＭＳ Ｐゴシック" charset="-128"/>
              </a:rPr>
              <a:t>The aggregate demand curve slopes downward because a change in the price level has a wealth effect on consumption, an interest-rate effect on investment, and an exchange-rate effect on net exports. </a:t>
            </a:r>
          </a:p>
        </p:txBody>
      </p:sp>
      <p:sp>
        <p:nvSpPr>
          <p:cNvPr id="6" name="TextBox 6"/>
          <p:cNvSpPr txBox="1"/>
          <p:nvPr/>
        </p:nvSpPr>
        <p:spPr>
          <a:xfrm>
            <a:off x="304800"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129026"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129028" name="Content Placeholder 2"/>
          <p:cNvSpPr>
            <a:spLocks noGrp="1"/>
          </p:cNvSpPr>
          <p:nvPr>
            <p:ph idx="1"/>
          </p:nvPr>
        </p:nvSpPr>
        <p:spPr>
          <a:xfrm>
            <a:off x="457200" y="1371600"/>
            <a:ext cx="8229600" cy="5105400"/>
          </a:xfrm>
        </p:spPr>
        <p:txBody>
          <a:bodyPr/>
          <a:lstStyle/>
          <a:p>
            <a:pPr eaLnBrk="1" hangingPunct="1">
              <a:buClrTx/>
              <a:buSzPct val="120000"/>
              <a:buFont typeface="Arial" charset="0"/>
              <a:buChar char="•"/>
            </a:pPr>
            <a:r>
              <a:rPr lang="en-US" sz="2700" smtClean="0">
                <a:latin typeface="Arial" charset="0"/>
                <a:cs typeface="ＭＳ Ｐゴシック" charset="-128"/>
              </a:rPr>
              <a:t>Anything that changes </a:t>
            </a:r>
            <a:r>
              <a:rPr lang="en-US" sz="2700" b="1" i="1" smtClean="0">
                <a:latin typeface="Arial" charset="0"/>
                <a:cs typeface="ＭＳ Ｐゴシック" charset="-128"/>
              </a:rPr>
              <a:t>C</a:t>
            </a:r>
            <a:r>
              <a:rPr lang="en-US" sz="2700" smtClean="0">
                <a:latin typeface="Arial" charset="0"/>
                <a:cs typeface="ＭＳ Ｐゴシック" charset="-128"/>
              </a:rPr>
              <a:t>, </a:t>
            </a:r>
            <a:r>
              <a:rPr lang="en-US" sz="2700" b="1" i="1" smtClean="0">
                <a:latin typeface="Arial" charset="0"/>
                <a:cs typeface="ＭＳ Ｐゴシック" charset="-128"/>
              </a:rPr>
              <a:t>I</a:t>
            </a:r>
            <a:r>
              <a:rPr lang="en-US" sz="2700" smtClean="0">
                <a:latin typeface="Arial" charset="0"/>
                <a:cs typeface="ＭＳ Ｐゴシック" charset="-128"/>
              </a:rPr>
              <a:t>, </a:t>
            </a:r>
            <a:r>
              <a:rPr lang="en-US" sz="2700" b="1" i="1" smtClean="0">
                <a:latin typeface="Arial" charset="0"/>
                <a:cs typeface="ＭＳ Ｐゴシック" charset="-128"/>
              </a:rPr>
              <a:t>G</a:t>
            </a:r>
            <a:r>
              <a:rPr lang="en-US" sz="2700" smtClean="0">
                <a:latin typeface="Arial" charset="0"/>
                <a:cs typeface="ＭＳ Ｐゴシック" charset="-128"/>
              </a:rPr>
              <a:t>, or </a:t>
            </a:r>
            <a:r>
              <a:rPr lang="en-US" sz="2700" b="1" i="1" smtClean="0">
                <a:latin typeface="Arial" charset="0"/>
                <a:cs typeface="ＭＳ Ｐゴシック" charset="-128"/>
              </a:rPr>
              <a:t>NX</a:t>
            </a:r>
            <a:r>
              <a:rPr lang="en-US" sz="2700" smtClean="0">
                <a:latin typeface="Arial" charset="0"/>
                <a:cs typeface="ＭＳ Ｐゴシック" charset="-128"/>
              </a:rPr>
              <a:t>—except a change in the price level—will shift the aggregate demand curve. </a:t>
            </a:r>
          </a:p>
          <a:p>
            <a:pPr eaLnBrk="1" hangingPunct="1">
              <a:buClrTx/>
              <a:buSzPct val="120000"/>
              <a:buFont typeface="Arial" charset="0"/>
              <a:buChar char="•"/>
            </a:pPr>
            <a:r>
              <a:rPr lang="en-US" sz="2700" smtClean="0">
                <a:latin typeface="Arial" charset="0"/>
                <a:cs typeface="ＭＳ Ｐゴシック" charset="-128"/>
              </a:rPr>
              <a:t>The long-run aggregate supply curve is vertical because changes in the price level do not affect output in the long run.  </a:t>
            </a:r>
          </a:p>
          <a:p>
            <a:pPr eaLnBrk="1" hangingPunct="1">
              <a:buClrTx/>
              <a:buSzPct val="120000"/>
              <a:buFont typeface="Arial" charset="0"/>
              <a:buChar char="•"/>
            </a:pPr>
            <a:r>
              <a:rPr lang="en-US" sz="2700" smtClean="0">
                <a:latin typeface="Arial" charset="0"/>
                <a:cs typeface="ＭＳ Ｐゴシック" charset="-128"/>
              </a:rPr>
              <a:t>In the long run, output is determined by labor, capital, natural resources, and technology; changes in any of these will shift the long-run aggregate supply curve.</a:t>
            </a:r>
          </a:p>
        </p:txBody>
      </p:sp>
      <p:sp>
        <p:nvSpPr>
          <p:cNvPr id="6" name="TextBox 6"/>
          <p:cNvSpPr txBox="1"/>
          <p:nvPr/>
        </p:nvSpPr>
        <p:spPr>
          <a:xfrm>
            <a:off x="304800"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131074"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131076" name="Content Placeholder 2"/>
          <p:cNvSpPr>
            <a:spLocks noGrp="1"/>
          </p:cNvSpPr>
          <p:nvPr>
            <p:ph idx="1"/>
          </p:nvPr>
        </p:nvSpPr>
        <p:spPr>
          <a:xfrm>
            <a:off x="457200" y="1371600"/>
            <a:ext cx="8229600" cy="5105400"/>
          </a:xfrm>
        </p:spPr>
        <p:txBody>
          <a:bodyPr/>
          <a:lstStyle/>
          <a:p>
            <a:pPr eaLnBrk="1" hangingPunct="1">
              <a:buClrTx/>
              <a:buSzPct val="120000"/>
              <a:buFont typeface="Arial" charset="0"/>
              <a:buChar char="•"/>
            </a:pPr>
            <a:r>
              <a:rPr lang="en-US" sz="2700" smtClean="0">
                <a:latin typeface="Arial" charset="0"/>
                <a:cs typeface="ＭＳ Ｐゴシック" charset="-128"/>
              </a:rPr>
              <a:t>In the short run, output deviates from its natural rate when the price level is different than expected, leading to an upward-sloping short-run aggregate supply curve.  The three theories proposed to explain this upward slope are the sticky wage theory, the sticky price theory, and the misperceptions theory.  </a:t>
            </a:r>
          </a:p>
          <a:p>
            <a:pPr eaLnBrk="1" hangingPunct="1">
              <a:buClrTx/>
              <a:buSzPct val="120000"/>
              <a:buFont typeface="Arial" charset="0"/>
              <a:buChar char="•"/>
            </a:pPr>
            <a:r>
              <a:rPr lang="en-US" sz="2700" smtClean="0">
                <a:latin typeface="Arial" charset="0"/>
                <a:cs typeface="ＭＳ Ｐゴシック" charset="-128"/>
              </a:rPr>
              <a:t>The short-run aggregate-supply curve shifts in response to changes in the expected price level and to anything that shifts the long-run aggregate supply curve.</a:t>
            </a:r>
          </a:p>
        </p:txBody>
      </p:sp>
      <p:sp>
        <p:nvSpPr>
          <p:cNvPr id="6" name="TextBox 6"/>
          <p:cNvSpPr txBox="1"/>
          <p:nvPr/>
        </p:nvSpPr>
        <p:spPr>
          <a:xfrm>
            <a:off x="304800"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133122"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133124" name="Content Placeholder 2"/>
          <p:cNvSpPr>
            <a:spLocks noGrp="1"/>
          </p:cNvSpPr>
          <p:nvPr>
            <p:ph idx="1"/>
          </p:nvPr>
        </p:nvSpPr>
        <p:spPr>
          <a:xfrm>
            <a:off x="457200" y="1371600"/>
            <a:ext cx="8229600" cy="5105400"/>
          </a:xfrm>
        </p:spPr>
        <p:txBody>
          <a:bodyPr/>
          <a:lstStyle/>
          <a:p>
            <a:pPr eaLnBrk="1" hangingPunct="1">
              <a:buClrTx/>
              <a:buSzPct val="120000"/>
              <a:buFont typeface="Arial" charset="0"/>
              <a:buChar char="•"/>
            </a:pPr>
            <a:r>
              <a:rPr lang="en-US" dirty="0" smtClean="0">
                <a:latin typeface="Arial" charset="0"/>
                <a:cs typeface="ＭＳ Ｐゴシック" charset="-128"/>
              </a:rPr>
              <a:t>Economic fluctuations are caused by shifts in aggregate demand and aggregate supply.  </a:t>
            </a:r>
          </a:p>
          <a:p>
            <a:pPr eaLnBrk="1" hangingPunct="1">
              <a:buClrTx/>
              <a:buSzPct val="120000"/>
              <a:buFont typeface="Arial" charset="0"/>
              <a:buChar char="•"/>
            </a:pPr>
            <a:r>
              <a:rPr lang="en-US" dirty="0" smtClean="0">
                <a:latin typeface="Arial" charset="0"/>
                <a:cs typeface="ＭＳ Ｐゴシック" charset="-128"/>
              </a:rPr>
              <a:t>When aggregate demand falls, output and the price level fall in the short run.  Over time, a change in expectations causes wages, prices, and perceptions to adjust, and the short-run aggregate supply curve shifts rightward.  In the long run, the economy returns to the natural rates of output and unemployment, but with a lower price level.</a:t>
            </a:r>
          </a:p>
        </p:txBody>
      </p:sp>
      <p:sp>
        <p:nvSpPr>
          <p:cNvPr id="6" name="TextBox 6"/>
          <p:cNvSpPr txBox="1"/>
          <p:nvPr/>
        </p:nvSpPr>
        <p:spPr>
          <a:xfrm>
            <a:off x="304800"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135170"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135172" name="Content Placeholder 2"/>
          <p:cNvSpPr>
            <a:spLocks noGrp="1"/>
          </p:cNvSpPr>
          <p:nvPr>
            <p:ph idx="1"/>
          </p:nvPr>
        </p:nvSpPr>
        <p:spPr>
          <a:xfrm>
            <a:off x="457200" y="1371600"/>
            <a:ext cx="8229600" cy="5105400"/>
          </a:xfrm>
        </p:spPr>
        <p:txBody>
          <a:bodyPr/>
          <a:lstStyle/>
          <a:p>
            <a:pPr eaLnBrk="1" hangingPunct="1">
              <a:buClrTx/>
              <a:buSzPct val="120000"/>
              <a:buFont typeface="Arial" charset="0"/>
              <a:buChar char="•"/>
            </a:pPr>
            <a:r>
              <a:rPr lang="en-US" smtClean="0">
                <a:latin typeface="Arial" charset="0"/>
                <a:cs typeface="ＭＳ Ｐゴシック" charset="-128"/>
              </a:rPr>
              <a:t>A fall in aggregate supply results in stagflation—falling output and rising prices.  </a:t>
            </a:r>
            <a:br>
              <a:rPr lang="en-US" smtClean="0">
                <a:latin typeface="Arial" charset="0"/>
                <a:cs typeface="ＭＳ Ｐゴシック" charset="-128"/>
              </a:rPr>
            </a:br>
            <a:r>
              <a:rPr lang="en-US" smtClean="0">
                <a:latin typeface="Arial" charset="0"/>
                <a:cs typeface="ＭＳ Ｐゴシック" charset="-128"/>
              </a:rPr>
              <a:t>Wages, prices, and perceptions adjust over time, and the economy recovers.</a:t>
            </a:r>
          </a:p>
        </p:txBody>
      </p:sp>
      <p:sp>
        <p:nvSpPr>
          <p:cNvPr id="6" name="TextBox 6"/>
          <p:cNvSpPr txBox="1"/>
          <p:nvPr/>
        </p:nvSpPr>
        <p:spPr>
          <a:xfrm>
            <a:off x="304800"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p:txBody>
          <a:bodyPr/>
          <a:lstStyle/>
          <a:p>
            <a:pPr eaLnBrk="1" hangingPunct="1"/>
            <a:r>
              <a:rPr lang="en-US" smtClean="0">
                <a:latin typeface="Tahoma" charset="0"/>
                <a:ea typeface="Tahoma" charset="0"/>
                <a:cs typeface="Tahoma" charset="0"/>
              </a:rPr>
              <a:t>Introduction</a:t>
            </a:r>
            <a:r>
              <a:rPr lang="en-US" sz="3100" i="1" smtClean="0">
                <a:latin typeface="Tahoma" charset="0"/>
                <a:ea typeface="Tahoma" charset="0"/>
                <a:cs typeface="Tahoma" charset="0"/>
              </a:rPr>
              <a:t>, continued</a:t>
            </a:r>
          </a:p>
        </p:txBody>
      </p:sp>
      <p:sp>
        <p:nvSpPr>
          <p:cNvPr id="14341" name="Rectangle 3"/>
          <p:cNvSpPr>
            <a:spLocks noGrp="1" noChangeArrowheads="1"/>
          </p:cNvSpPr>
          <p:nvPr>
            <p:ph type="body" idx="4294967295"/>
          </p:nvPr>
        </p:nvSpPr>
        <p:spPr/>
        <p:txBody>
          <a:bodyPr/>
          <a:lstStyle/>
          <a:p>
            <a:pPr eaLnBrk="1" hangingPunct="1"/>
            <a:r>
              <a:rPr lang="en-US" smtClean="0">
                <a:latin typeface="Arial" charset="0"/>
              </a:rPr>
              <a:t>Explaining these fluctuations is difficult, and the theory of economic fluctuations is controversial.  </a:t>
            </a:r>
          </a:p>
          <a:p>
            <a:pPr eaLnBrk="1" hangingPunct="1"/>
            <a:r>
              <a:rPr lang="en-US" smtClean="0">
                <a:latin typeface="Arial" charset="0"/>
              </a:rPr>
              <a:t>Most economists use the </a:t>
            </a:r>
            <a:r>
              <a:rPr lang="en-US" b="1" smtClean="0">
                <a:solidFill>
                  <a:srgbClr val="800080"/>
                </a:solidFill>
                <a:latin typeface="Arial" charset="0"/>
              </a:rPr>
              <a:t>model of </a:t>
            </a:r>
            <a:br>
              <a:rPr lang="en-US" b="1" smtClean="0">
                <a:solidFill>
                  <a:srgbClr val="800080"/>
                </a:solidFill>
                <a:latin typeface="Arial" charset="0"/>
              </a:rPr>
            </a:br>
            <a:r>
              <a:rPr lang="en-US" b="1" smtClean="0">
                <a:solidFill>
                  <a:srgbClr val="800080"/>
                </a:solidFill>
                <a:latin typeface="Arial" charset="0"/>
              </a:rPr>
              <a:t>aggregate demand and aggregate supply </a:t>
            </a:r>
            <a:br>
              <a:rPr lang="en-US" b="1" smtClean="0">
                <a:solidFill>
                  <a:srgbClr val="800080"/>
                </a:solidFill>
                <a:latin typeface="Arial" charset="0"/>
              </a:rPr>
            </a:br>
            <a:r>
              <a:rPr lang="en-US" smtClean="0">
                <a:latin typeface="Arial" charset="0"/>
              </a:rPr>
              <a:t>to study fluctuations. </a:t>
            </a:r>
          </a:p>
          <a:p>
            <a:pPr eaLnBrk="1" hangingPunct="1"/>
            <a:r>
              <a:rPr lang="en-US" smtClean="0">
                <a:latin typeface="Arial" charset="0"/>
              </a:rPr>
              <a:t>This model differs from the classical economic theories economists use to explain the long run. </a:t>
            </a:r>
          </a:p>
        </p:txBody>
      </p:sp>
      <p:sp>
        <p:nvSpPr>
          <p:cNvPr id="1945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animEffect transition="in" filter="wipe(left)">
                                      <p:cBhvr>
                                        <p:cTn id="7" dur="500"/>
                                        <p:tgtEl>
                                          <p:spTgt spid="1434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41">
                                            <p:txEl>
                                              <p:pRg st="1" end="1"/>
                                            </p:txEl>
                                          </p:spTgt>
                                        </p:tgtEl>
                                        <p:attrNameLst>
                                          <p:attrName>style.visibility</p:attrName>
                                        </p:attrNameLst>
                                      </p:cBhvr>
                                      <p:to>
                                        <p:strVal val="visible"/>
                                      </p:to>
                                    </p:set>
                                    <p:animEffect transition="in" filter="wipe(left)">
                                      <p:cBhvr>
                                        <p:cTn id="12" dur="500"/>
                                        <p:tgtEl>
                                          <p:spTgt spid="1434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41">
                                            <p:txEl>
                                              <p:pRg st="2" end="2"/>
                                            </p:txEl>
                                          </p:spTgt>
                                        </p:tgtEl>
                                        <p:attrNameLst>
                                          <p:attrName>style.visibility</p:attrName>
                                        </p:attrNameLst>
                                      </p:cBhvr>
                                      <p:to>
                                        <p:strVal val="visible"/>
                                      </p:to>
                                    </p:set>
                                    <p:animEffect transition="in" filter="wipe(left)">
                                      <p:cBhvr>
                                        <p:cTn id="17" dur="500"/>
                                        <p:tgtEl>
                                          <p:spTgt spid="1434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build="p" bldLvl="4"/>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idx="4294967295"/>
          </p:nvPr>
        </p:nvSpPr>
        <p:spPr/>
        <p:txBody>
          <a:bodyPr/>
          <a:lstStyle/>
          <a:p>
            <a:pPr eaLnBrk="1" hangingPunct="1"/>
            <a:r>
              <a:rPr lang="en-US" smtClean="0">
                <a:latin typeface="Tahoma" charset="0"/>
                <a:ea typeface="Tahoma" charset="0"/>
                <a:cs typeface="Tahoma" charset="0"/>
              </a:rPr>
              <a:t>Classical Economics—A Recap</a:t>
            </a:r>
          </a:p>
        </p:txBody>
      </p:sp>
      <p:sp>
        <p:nvSpPr>
          <p:cNvPr id="15365" name="Rectangle 3"/>
          <p:cNvSpPr>
            <a:spLocks noGrp="1" noChangeArrowheads="1"/>
          </p:cNvSpPr>
          <p:nvPr>
            <p:ph type="body" idx="4294967295"/>
          </p:nvPr>
        </p:nvSpPr>
        <p:spPr/>
        <p:txBody>
          <a:bodyPr/>
          <a:lstStyle/>
          <a:p>
            <a:pPr eaLnBrk="1" hangingPunct="1"/>
            <a:r>
              <a:rPr lang="en-US" smtClean="0">
                <a:latin typeface="Arial" charset="0"/>
              </a:rPr>
              <a:t>The previous chapters are based on the ideas of classical economics, especially:</a:t>
            </a:r>
          </a:p>
          <a:p>
            <a:pPr eaLnBrk="1" hangingPunct="1">
              <a:spcBef>
                <a:spcPct val="60000"/>
              </a:spcBef>
            </a:pPr>
            <a:r>
              <a:rPr lang="en-US" smtClean="0">
                <a:latin typeface="Arial" charset="0"/>
              </a:rPr>
              <a:t>The </a:t>
            </a:r>
            <a:r>
              <a:rPr lang="en-US" b="1" smtClean="0">
                <a:solidFill>
                  <a:srgbClr val="CC0000"/>
                </a:solidFill>
                <a:latin typeface="Arial" charset="0"/>
              </a:rPr>
              <a:t>Classical Dichotomy</a:t>
            </a:r>
            <a:r>
              <a:rPr lang="en-US" smtClean="0">
                <a:latin typeface="Arial" charset="0"/>
              </a:rPr>
              <a:t>, the separation of variables into two groups:  </a:t>
            </a:r>
          </a:p>
          <a:p>
            <a:pPr lvl="1" eaLnBrk="1" hangingPunct="1"/>
            <a:r>
              <a:rPr lang="en-US" smtClean="0">
                <a:latin typeface="Arial" charset="0"/>
              </a:rPr>
              <a:t>Real – quantities, relative prices</a:t>
            </a:r>
          </a:p>
          <a:p>
            <a:pPr lvl="1" eaLnBrk="1" hangingPunct="1"/>
            <a:r>
              <a:rPr lang="en-US" smtClean="0">
                <a:latin typeface="Arial" charset="0"/>
              </a:rPr>
              <a:t>Nominal – measured in terms of money</a:t>
            </a:r>
          </a:p>
          <a:p>
            <a:pPr eaLnBrk="1" hangingPunct="1">
              <a:spcBef>
                <a:spcPct val="60000"/>
              </a:spcBef>
            </a:pPr>
            <a:r>
              <a:rPr lang="en-US" smtClean="0">
                <a:latin typeface="Arial" charset="0"/>
              </a:rPr>
              <a:t>The </a:t>
            </a:r>
            <a:r>
              <a:rPr lang="en-US" b="1" smtClean="0">
                <a:solidFill>
                  <a:srgbClr val="CC0000"/>
                </a:solidFill>
                <a:latin typeface="Arial" charset="0"/>
              </a:rPr>
              <a:t>neutrality of money</a:t>
            </a:r>
            <a:r>
              <a:rPr lang="en-US" smtClean="0">
                <a:latin typeface="Arial" charset="0"/>
              </a:rPr>
              <a:t>:  </a:t>
            </a:r>
            <a:br>
              <a:rPr lang="en-US" smtClean="0">
                <a:latin typeface="Arial" charset="0"/>
              </a:rPr>
            </a:br>
            <a:r>
              <a:rPr lang="en-US" smtClean="0">
                <a:latin typeface="Arial" charset="0"/>
              </a:rPr>
              <a:t>Changes in the money supply affect nominal but not real variables.</a:t>
            </a:r>
          </a:p>
        </p:txBody>
      </p:sp>
      <p:sp>
        <p:nvSpPr>
          <p:cNvPr id="2150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Effect transition="in" filter="wipe(left)">
                                      <p:cBhvr>
                                        <p:cTn id="7" dur="500"/>
                                        <p:tgtEl>
                                          <p:spTgt spid="1536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5">
                                            <p:txEl>
                                              <p:pRg st="1" end="1"/>
                                            </p:txEl>
                                          </p:spTgt>
                                        </p:tgtEl>
                                        <p:attrNameLst>
                                          <p:attrName>style.visibility</p:attrName>
                                        </p:attrNameLst>
                                      </p:cBhvr>
                                      <p:to>
                                        <p:strVal val="visible"/>
                                      </p:to>
                                    </p:set>
                                    <p:animEffect transition="in" filter="wipe(left)">
                                      <p:cBhvr>
                                        <p:cTn id="12" dur="500"/>
                                        <p:tgtEl>
                                          <p:spTgt spid="1536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5">
                                            <p:txEl>
                                              <p:pRg st="2" end="2"/>
                                            </p:txEl>
                                          </p:spTgt>
                                        </p:tgtEl>
                                        <p:attrNameLst>
                                          <p:attrName>style.visibility</p:attrName>
                                        </p:attrNameLst>
                                      </p:cBhvr>
                                      <p:to>
                                        <p:strVal val="visible"/>
                                      </p:to>
                                    </p:set>
                                    <p:animEffect transition="in" filter="wipe(left)">
                                      <p:cBhvr>
                                        <p:cTn id="17" dur="500"/>
                                        <p:tgtEl>
                                          <p:spTgt spid="1536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365">
                                            <p:txEl>
                                              <p:pRg st="3" end="3"/>
                                            </p:txEl>
                                          </p:spTgt>
                                        </p:tgtEl>
                                        <p:attrNameLst>
                                          <p:attrName>style.visibility</p:attrName>
                                        </p:attrNameLst>
                                      </p:cBhvr>
                                      <p:to>
                                        <p:strVal val="visible"/>
                                      </p:to>
                                    </p:set>
                                    <p:animEffect transition="in" filter="wipe(left)">
                                      <p:cBhvr>
                                        <p:cTn id="22" dur="500"/>
                                        <p:tgtEl>
                                          <p:spTgt spid="1536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365">
                                            <p:txEl>
                                              <p:pRg st="4" end="4"/>
                                            </p:txEl>
                                          </p:spTgt>
                                        </p:tgtEl>
                                        <p:attrNameLst>
                                          <p:attrName>style.visibility</p:attrName>
                                        </p:attrNameLst>
                                      </p:cBhvr>
                                      <p:to>
                                        <p:strVal val="visible"/>
                                      </p:to>
                                    </p:set>
                                    <p:animEffect transition="in" filter="wipe(left)">
                                      <p:cBhvr>
                                        <p:cTn id="27" dur="500"/>
                                        <p:tgtEl>
                                          <p:spTgt spid="1536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uild="p" bldLvl="4"/>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idx="4294967295"/>
          </p:nvPr>
        </p:nvSpPr>
        <p:spPr/>
        <p:txBody>
          <a:bodyPr/>
          <a:lstStyle/>
          <a:p>
            <a:pPr eaLnBrk="1" hangingPunct="1"/>
            <a:r>
              <a:rPr lang="en-US" smtClean="0">
                <a:latin typeface="Tahoma" charset="0"/>
                <a:ea typeface="Tahoma" charset="0"/>
                <a:cs typeface="Tahoma" charset="0"/>
              </a:rPr>
              <a:t>Classical Economics—A Recap</a:t>
            </a:r>
          </a:p>
        </p:txBody>
      </p:sp>
      <p:sp>
        <p:nvSpPr>
          <p:cNvPr id="16389" name="Rectangle 3"/>
          <p:cNvSpPr>
            <a:spLocks noGrp="1" noChangeArrowheads="1"/>
          </p:cNvSpPr>
          <p:nvPr>
            <p:ph type="body" idx="4294967295"/>
          </p:nvPr>
        </p:nvSpPr>
        <p:spPr/>
        <p:txBody>
          <a:bodyPr/>
          <a:lstStyle/>
          <a:p>
            <a:pPr eaLnBrk="1" hangingPunct="1">
              <a:spcBef>
                <a:spcPct val="55000"/>
              </a:spcBef>
            </a:pPr>
            <a:r>
              <a:rPr lang="en-US" smtClean="0">
                <a:latin typeface="Arial" charset="0"/>
              </a:rPr>
              <a:t>Most economists believe classical theory describes the world in the long run, </a:t>
            </a:r>
            <a:br>
              <a:rPr lang="en-US" smtClean="0">
                <a:latin typeface="Arial" charset="0"/>
              </a:rPr>
            </a:br>
            <a:r>
              <a:rPr lang="en-US" smtClean="0">
                <a:latin typeface="Arial" charset="0"/>
              </a:rPr>
              <a:t>but not the short run. </a:t>
            </a:r>
          </a:p>
          <a:p>
            <a:pPr eaLnBrk="1" hangingPunct="1">
              <a:spcBef>
                <a:spcPct val="55000"/>
              </a:spcBef>
            </a:pPr>
            <a:r>
              <a:rPr lang="en-US" smtClean="0">
                <a:latin typeface="Arial" charset="0"/>
              </a:rPr>
              <a:t>In the short run, changes in nominal variables (like the money supply or </a:t>
            </a:r>
            <a:r>
              <a:rPr lang="en-US" b="1" i="1" smtClean="0">
                <a:latin typeface="Arial" charset="0"/>
              </a:rPr>
              <a:t>P </a:t>
            </a:r>
            <a:r>
              <a:rPr lang="en-US" smtClean="0">
                <a:latin typeface="Arial" charset="0"/>
              </a:rPr>
              <a:t>) can affect </a:t>
            </a:r>
            <a:br>
              <a:rPr lang="en-US" smtClean="0">
                <a:latin typeface="Arial" charset="0"/>
              </a:rPr>
            </a:br>
            <a:r>
              <a:rPr lang="en-US" smtClean="0">
                <a:latin typeface="Arial" charset="0"/>
              </a:rPr>
              <a:t>real variables (like </a:t>
            </a:r>
            <a:r>
              <a:rPr lang="en-US" b="1" i="1" smtClean="0">
                <a:latin typeface="Arial" charset="0"/>
              </a:rPr>
              <a:t>Y</a:t>
            </a:r>
            <a:r>
              <a:rPr lang="en-US" smtClean="0">
                <a:latin typeface="Arial" charset="0"/>
              </a:rPr>
              <a:t> or the u-rate).  </a:t>
            </a:r>
          </a:p>
          <a:p>
            <a:pPr eaLnBrk="1" hangingPunct="1">
              <a:spcBef>
                <a:spcPct val="55000"/>
              </a:spcBef>
            </a:pPr>
            <a:r>
              <a:rPr lang="en-US" smtClean="0">
                <a:latin typeface="Arial" charset="0"/>
              </a:rPr>
              <a:t>To study the short run, we use a new model.</a:t>
            </a:r>
          </a:p>
        </p:txBody>
      </p:sp>
      <p:sp>
        <p:nvSpPr>
          <p:cNvPr id="2355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Effect transition="in" filter="wipe(left)">
                                      <p:cBhvr>
                                        <p:cTn id="7" dur="500"/>
                                        <p:tgtEl>
                                          <p:spTgt spid="1638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89">
                                            <p:txEl>
                                              <p:pRg st="1" end="1"/>
                                            </p:txEl>
                                          </p:spTgt>
                                        </p:tgtEl>
                                        <p:attrNameLst>
                                          <p:attrName>style.visibility</p:attrName>
                                        </p:attrNameLst>
                                      </p:cBhvr>
                                      <p:to>
                                        <p:strVal val="visible"/>
                                      </p:to>
                                    </p:set>
                                    <p:animEffect transition="in" filter="wipe(left)">
                                      <p:cBhvr>
                                        <p:cTn id="12" dur="500"/>
                                        <p:tgtEl>
                                          <p:spTgt spid="1638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389">
                                            <p:txEl>
                                              <p:pRg st="2" end="2"/>
                                            </p:txEl>
                                          </p:spTgt>
                                        </p:tgtEl>
                                        <p:attrNameLst>
                                          <p:attrName>style.visibility</p:attrName>
                                        </p:attrNameLst>
                                      </p:cBhvr>
                                      <p:to>
                                        <p:strVal val="visible"/>
                                      </p:to>
                                    </p:set>
                                    <p:animEffect transition="in" filter="wipe(left)">
                                      <p:cBhvr>
                                        <p:cTn id="17" dur="500"/>
                                        <p:tgtEl>
                                          <p:spTgt spid="1638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build="p" bldLvl="4"/>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844</TotalTime>
  <Words>4036</Words>
  <Application>Microsoft Office PowerPoint</Application>
  <PresentationFormat>On-screen Show (4:3)</PresentationFormat>
  <Paragraphs>744</Paragraphs>
  <Slides>64</Slides>
  <Notes>63</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6" baseType="lpstr">
      <vt:lpstr>ＭＳ Ｐゴシック</vt:lpstr>
      <vt:lpstr>Arial</vt:lpstr>
      <vt:lpstr>Book Antiqua</vt:lpstr>
      <vt:lpstr>Calibri</vt:lpstr>
      <vt:lpstr>Century</vt:lpstr>
      <vt:lpstr>Courier New</vt:lpstr>
      <vt:lpstr>Tahoma</vt:lpstr>
      <vt:lpstr>Times New Roman</vt:lpstr>
      <vt:lpstr>Verdana</vt:lpstr>
      <vt:lpstr>Wingdings</vt:lpstr>
      <vt:lpstr>Office Theme</vt:lpstr>
      <vt:lpstr>Chart</vt:lpstr>
      <vt:lpstr>PowerPoint Presentation</vt:lpstr>
      <vt:lpstr>In this chapter,  look for the answers to these questions:</vt:lpstr>
      <vt:lpstr>Introduction</vt:lpstr>
      <vt:lpstr>Three Facts About Economic Fluctuations</vt:lpstr>
      <vt:lpstr>Three Facts About Economic Fluctuations</vt:lpstr>
      <vt:lpstr>Three Facts About Economic Fluctuations</vt:lpstr>
      <vt:lpstr>Introduction, continued</vt:lpstr>
      <vt:lpstr>Classical Economics—A Recap</vt:lpstr>
      <vt:lpstr>Classical Economics—A Recap</vt:lpstr>
      <vt:lpstr>The Model of Aggregate Demand  and Aggregate Supply</vt:lpstr>
      <vt:lpstr>The Aggregate-Demand (AD) Curve</vt:lpstr>
      <vt:lpstr>Why the AD Curve Slopes Downward</vt:lpstr>
      <vt:lpstr>The Wealth Effect  (P and C )</vt:lpstr>
      <vt:lpstr>The Interest-Rate Effect  (P and I )</vt:lpstr>
      <vt:lpstr>The Exchange-Rate Effect  (P and NX )</vt:lpstr>
      <vt:lpstr>The Slope of the AD  Curve:  Summary</vt:lpstr>
      <vt:lpstr>Why the AD  Curve Might Shift</vt:lpstr>
      <vt:lpstr>Why the AD  Curve Might Shift</vt:lpstr>
      <vt:lpstr>Why the AD  Curve Might Shift</vt:lpstr>
      <vt:lpstr>ACTIVE LEARNING   1    The Aggregate-Demand curve</vt:lpstr>
      <vt:lpstr>ACTIVE LEARNING   1    Answers</vt:lpstr>
      <vt:lpstr>The Aggregate-Supply (AS ) Curves</vt:lpstr>
      <vt:lpstr>The Long-Run Aggregate-Supply Curve (LRAS)</vt:lpstr>
      <vt:lpstr>Why LRAS  Is Vertical</vt:lpstr>
      <vt:lpstr>Why the LRAS  Curve Might Shift</vt:lpstr>
      <vt:lpstr>Why the LRAS  Curve Might Shift</vt:lpstr>
      <vt:lpstr>Why the LRAS  Curve Might Shift</vt:lpstr>
      <vt:lpstr>Using AD &amp; AS  to Depict  Long-Run Growth and Inflation</vt:lpstr>
      <vt:lpstr>Short Run Aggregate Supply (SRAS)</vt:lpstr>
      <vt:lpstr>Why the Slope of SRAS  Matters</vt:lpstr>
      <vt:lpstr>Three Theories of SRAS</vt:lpstr>
      <vt:lpstr>1.  The Sticky-Wage Theory</vt:lpstr>
      <vt:lpstr>1.  The Sticky-Wage Theory</vt:lpstr>
      <vt:lpstr>2.  The Sticky-Price Theory</vt:lpstr>
      <vt:lpstr>2.  The Sticky-Price Theory</vt:lpstr>
      <vt:lpstr>3.  The Misperceptions Theory</vt:lpstr>
      <vt:lpstr>What the 3 Theories Have in Common:</vt:lpstr>
      <vt:lpstr>What the 3 Theories Have in Common:</vt:lpstr>
      <vt:lpstr>SRAS  and LRAS</vt:lpstr>
      <vt:lpstr>SRAS  and LRAS</vt:lpstr>
      <vt:lpstr>Why the SRAS  Curve Might Shift</vt:lpstr>
      <vt:lpstr>The Long-Run Equilibrium</vt:lpstr>
      <vt:lpstr>Economic Fluctuations</vt:lpstr>
      <vt:lpstr>The Effects of a Shift in AD</vt:lpstr>
      <vt:lpstr>Two Big AD Shifts:   1.  The Great Depression</vt:lpstr>
      <vt:lpstr>Two Big AD Shifts:   2.  The World War II Boom</vt:lpstr>
      <vt:lpstr>ACTIVE LEARNING   2    Working with the model</vt:lpstr>
      <vt:lpstr>ACTIVE LEARNING   2    Answers</vt:lpstr>
      <vt:lpstr>CASE STUDY:   The 2008–2009 Recession</vt:lpstr>
      <vt:lpstr>CASE STUDY:   The 2008–2009 Recession</vt:lpstr>
      <vt:lpstr>CASE STUDY:   The 2008–2009 Recession</vt:lpstr>
      <vt:lpstr>CASE STUDY:   The 2008–2009 Recession</vt:lpstr>
      <vt:lpstr>CASE STUDY:   The 2008–2009 Recession</vt:lpstr>
      <vt:lpstr>CASE STUDY:   The 2008–2009 Recession</vt:lpstr>
      <vt:lpstr>The Effects of a Shift in SRAS</vt:lpstr>
      <vt:lpstr>Accommodating an Adverse Shift in SRAS</vt:lpstr>
      <vt:lpstr>The 1970s Oil Shocks and Their Effects</vt:lpstr>
      <vt:lpstr>John Maynard Keynes, 1883–1946</vt:lpstr>
      <vt:lpstr>CONCLUSION</vt:lpstr>
      <vt:lpstr>SUMMARY</vt:lpstr>
      <vt:lpstr>SUMMARY</vt:lpstr>
      <vt:lpstr>SUMMARY</vt:lpstr>
      <vt:lpstr>SUMMARY</vt:lpstr>
      <vt:lpstr>SUMMARY</vt:lpstr>
    </vt:vector>
  </TitlesOfParts>
  <Company>Carthage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c:title>
  <dc:creator>Ron</dc:creator>
  <cp:lastModifiedBy>Grene, Jennifer</cp:lastModifiedBy>
  <cp:revision>146</cp:revision>
  <dcterms:created xsi:type="dcterms:W3CDTF">2010-12-25T14:19:53Z</dcterms:created>
  <dcterms:modified xsi:type="dcterms:W3CDTF">2015-04-15T15:23:05Z</dcterms:modified>
</cp:coreProperties>
</file>