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44"/>
  </p:notesMasterIdLst>
  <p:sldIdLst>
    <p:sldId id="266" r:id="rId2"/>
    <p:sldId id="280" r:id="rId3"/>
    <p:sldId id="291" r:id="rId4"/>
    <p:sldId id="292" r:id="rId5"/>
    <p:sldId id="293" r:id="rId6"/>
    <p:sldId id="294" r:id="rId7"/>
    <p:sldId id="295" r:id="rId8"/>
    <p:sldId id="331" r:id="rId9"/>
    <p:sldId id="332" r:id="rId10"/>
    <p:sldId id="298" r:id="rId11"/>
    <p:sldId id="299" r:id="rId12"/>
    <p:sldId id="300" r:id="rId13"/>
    <p:sldId id="301" r:id="rId14"/>
    <p:sldId id="302" r:id="rId15"/>
    <p:sldId id="286" r:id="rId16"/>
    <p:sldId id="287" r:id="rId17"/>
    <p:sldId id="306" r:id="rId18"/>
    <p:sldId id="307" r:id="rId19"/>
    <p:sldId id="308" r:id="rId20"/>
    <p:sldId id="283" r:id="rId21"/>
    <p:sldId id="281" r:id="rId22"/>
    <p:sldId id="285"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9" r:id="rId39"/>
    <p:sldId id="330" r:id="rId40"/>
    <p:sldId id="289" r:id="rId41"/>
    <p:sldId id="288" r:id="rId42"/>
    <p:sldId id="290"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808080"/>
    <a:srgbClr val="CCFFCC"/>
    <a:srgbClr val="FFCCCC"/>
    <a:srgbClr val="FFCCFF"/>
    <a:srgbClr val="FFFFCC"/>
    <a:srgbClr val="777777"/>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2" autoAdjust="0"/>
    <p:restoredTop sz="96349" autoAdjust="0"/>
  </p:normalViewPr>
  <p:slideViewPr>
    <p:cSldViewPr>
      <p:cViewPr varScale="1">
        <p:scale>
          <a:sx n="109" d="100"/>
          <a:sy n="109" d="100"/>
        </p:scale>
        <p:origin x="624" y="114"/>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59EA30A-1D41-4ACA-B728-BE4BDE84EAD2}" type="slidenum">
              <a:rPr lang="en-US"/>
              <a:pPr>
                <a:defRPr/>
              </a:pPr>
              <a:t>‹#›</a:t>
            </a:fld>
            <a:endParaRPr lang="en-US" dirty="0"/>
          </a:p>
        </p:txBody>
      </p:sp>
    </p:spTree>
    <p:extLst>
      <p:ext uri="{BB962C8B-B14F-4D97-AF65-F5344CB8AC3E}">
        <p14:creationId xmlns:p14="http://schemas.microsoft.com/office/powerpoint/2010/main" val="2130268223"/>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FE9ED8-280A-40F9-8088-F12211689CA0}"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2150348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29B0EF-E820-4B8B-B793-F06B83149E5C}" type="slidenum">
              <a:rPr lang="en-US">
                <a:latin typeface="Arial" charset="0"/>
                <a:ea typeface="ＭＳ Ｐゴシック" charset="-128"/>
                <a:cs typeface="ＭＳ Ｐゴシック" charset="-128"/>
              </a:rPr>
              <a:pPr fontAlgn="base">
                <a:spcBef>
                  <a:spcPct val="0"/>
                </a:spcBef>
                <a:spcAft>
                  <a:spcPct val="0"/>
                </a:spcAft>
              </a:pPr>
              <a:t>9</a:t>
            </a:fld>
            <a:endParaRPr lang="en-US">
              <a:latin typeface="Arial" charset="0"/>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DC068DB-F829-4489-A60B-C45C5BB8E6DC}" type="slidenum">
              <a:rPr lang="en-US" sz="1200">
                <a:ea typeface="Arial" charset="0"/>
                <a:cs typeface="Arial" charset="0"/>
              </a:rPr>
              <a:pPr algn="r"/>
              <a:t>9</a:t>
            </a:fld>
            <a:endParaRPr lang="en-US" sz="120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That NX = demand for domestic currency and NCO = supply of domestic currency is critically important.  Make sure to allow enough time for students to write this down in their notes.  </a:t>
            </a:r>
          </a:p>
        </p:txBody>
      </p:sp>
    </p:spTree>
    <p:extLst>
      <p:ext uri="{BB962C8B-B14F-4D97-AF65-F5344CB8AC3E}">
        <p14:creationId xmlns:p14="http://schemas.microsoft.com/office/powerpoint/2010/main" val="266156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AC3A5C-FA3A-4E1B-9FA3-5CE607D68662}" type="slidenum">
              <a:rPr lang="en-US">
                <a:latin typeface="Arial" charset="0"/>
                <a:ea typeface="ＭＳ Ｐゴシック" charset="-128"/>
                <a:cs typeface="ＭＳ Ｐゴシック" charset="-128"/>
              </a:rPr>
              <a:pPr fontAlgn="base">
                <a:spcBef>
                  <a:spcPct val="0"/>
                </a:spcBef>
                <a:spcAft>
                  <a:spcPct val="0"/>
                </a:spcAft>
              </a:pPr>
              <a:t>10</a:t>
            </a:fld>
            <a:endParaRPr lang="en-US">
              <a:latin typeface="Arial" charset="0"/>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96A865F-E306-4DA3-BCED-ADF142048F6A}" type="slidenum">
              <a:rPr lang="en-US" sz="1200">
                <a:ea typeface="Arial" charset="0"/>
                <a:cs typeface="Arial" charset="0"/>
              </a:rPr>
              <a:pPr algn="r"/>
              <a:t>10</a:t>
            </a:fld>
            <a:endParaRPr lang="en-US" sz="120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454953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B3B55-CCEF-43F6-80D4-6EEF64C93081}" type="slidenum">
              <a:rPr lang="en-US">
                <a:latin typeface="Arial" charset="0"/>
                <a:ea typeface="ＭＳ Ｐゴシック" charset="-128"/>
                <a:cs typeface="ＭＳ Ｐゴシック" charset="-128"/>
              </a:rPr>
              <a:pPr fontAlgn="base">
                <a:spcBef>
                  <a:spcPct val="0"/>
                </a:spcBef>
                <a:spcAft>
                  <a:spcPct val="0"/>
                </a:spcAft>
              </a:pPr>
              <a:t>11</a:t>
            </a:fld>
            <a:endParaRPr lang="en-US">
              <a:latin typeface="Arial" charset="0"/>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5A0CA78-7741-47DA-8B0D-38551DA9606A}" type="slidenum">
              <a:rPr lang="en-US" sz="1200">
                <a:ea typeface="Arial" charset="0"/>
                <a:cs typeface="Arial" charset="0"/>
              </a:rPr>
              <a:pPr algn="r"/>
              <a:t>11</a:t>
            </a:fld>
            <a:endParaRPr lang="en-US" sz="120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a:normAutofit fontScale="92500" lnSpcReduction="20000"/>
          </a:bodyPr>
          <a:lstStyle/>
          <a:p>
            <a:pPr eaLnBrk="1" hangingPunct="1">
              <a:lnSpc>
                <a:spcPct val="100000"/>
              </a:lnSpc>
              <a:spcBef>
                <a:spcPct val="0"/>
              </a:spcBef>
            </a:pPr>
            <a:r>
              <a:rPr lang="en-US" sz="2400" smtClean="0">
                <a:latin typeface="Arial" charset="0"/>
              </a:rPr>
              <a:t>The textbook has good intuition explaining why the S/NCO curve is vertical rather than positively sloped.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Here’s a quick summary: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a:t>
            </a:r>
            <a:r>
              <a:rPr lang="en-US" sz="2400" b="1" i="1" smtClean="0">
                <a:latin typeface="Arial" charset="0"/>
              </a:rPr>
              <a:t>E</a:t>
            </a:r>
            <a:r>
              <a:rPr lang="en-US" sz="2400" smtClean="0">
                <a:latin typeface="Arial" charset="0"/>
              </a:rPr>
              <a:t> rises, our currencycan buy more foreign assets</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Yet, what we care about is the rate of return on foreign assets.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This return does not depend on whether </a:t>
            </a:r>
            <a:r>
              <a:rPr lang="en-US" sz="2400" b="1" i="1" smtClean="0">
                <a:latin typeface="Arial" charset="0"/>
              </a:rPr>
              <a:t>E</a:t>
            </a:r>
            <a:r>
              <a:rPr lang="en-US" sz="2400" smtClean="0">
                <a:latin typeface="Arial" charset="0"/>
              </a:rPr>
              <a:t> is high or low.  </a:t>
            </a:r>
          </a:p>
        </p:txBody>
      </p:sp>
    </p:spTree>
    <p:extLst>
      <p:ext uri="{BB962C8B-B14F-4D97-AF65-F5344CB8AC3E}">
        <p14:creationId xmlns:p14="http://schemas.microsoft.com/office/powerpoint/2010/main" val="2479022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DE96E0-1A6E-4D8A-9F12-11926380EFFD}"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AA42023-BAE0-4C12-B6E4-29496ACF3A40}" type="slidenum">
              <a:rPr lang="en-US" sz="1200">
                <a:ea typeface="Arial" charset="0"/>
                <a:cs typeface="Arial" charset="0"/>
              </a:rPr>
              <a:pPr algn="r"/>
              <a:t>12</a:t>
            </a:fld>
            <a:endParaRPr lang="en-US" sz="120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It might be worth elaborating for a moment on the parenthetical remark:  “So, NX is really the </a:t>
            </a:r>
            <a:r>
              <a:rPr lang="en-US" sz="2400" u="sng" smtClean="0">
                <a:latin typeface="Arial" charset="0"/>
              </a:rPr>
              <a:t>net</a:t>
            </a:r>
            <a:r>
              <a:rPr lang="en-US" sz="2400" smtClean="0">
                <a:latin typeface="Arial" charset="0"/>
              </a:rPr>
              <a:t> demand for domestic currency.”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What we mean is that NX equals foreign demand for domestic currency to purchase our exports minus our supply of domestic currency to purchase imports.  </a:t>
            </a:r>
          </a:p>
        </p:txBody>
      </p:sp>
    </p:spTree>
    <p:extLst>
      <p:ext uri="{BB962C8B-B14F-4D97-AF65-F5344CB8AC3E}">
        <p14:creationId xmlns:p14="http://schemas.microsoft.com/office/powerpoint/2010/main" val="1313577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A1527E-640B-4045-AD03-2CA991FEE060}"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EC9AAEE-3FB7-4562-ABD3-3AA8D115C652}"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Again, please consider elaborating on the parenthetical remark:  “So, NCO is really the </a:t>
            </a:r>
            <a:r>
              <a:rPr lang="en-US" sz="2400" u="sng" smtClean="0">
                <a:latin typeface="Arial" charset="0"/>
              </a:rPr>
              <a:t>net</a:t>
            </a:r>
            <a:r>
              <a:rPr lang="en-US" sz="2400" smtClean="0">
                <a:latin typeface="Arial" charset="0"/>
              </a:rPr>
              <a:t> supply of domestic currency.”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It means that NCO equals supply of domestic currency to purchase foreign assets minus foreign demand for domestic currency to purchase domestic assets.  </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682545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49BA8-0D24-4528-A4F6-D1EC3928C7AE}" type="slidenum">
              <a:rPr lang="en-US">
                <a:solidFill>
                  <a:srgbClr val="000000"/>
                </a:solidFill>
              </a:rPr>
              <a:pPr fontAlgn="base">
                <a:spcBef>
                  <a:spcPct val="0"/>
                </a:spcBef>
                <a:spcAft>
                  <a:spcPct val="0"/>
                </a:spcAft>
                <a:defRPr/>
              </a:pPr>
              <a:t>14</a:t>
            </a:fld>
            <a:endParaRPr lang="en-US">
              <a:solidFill>
                <a:srgbClr val="000000"/>
              </a:solidFill>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This exercise, like the previous one, lets students work with one piece of the larger model before putting all the pieces together.</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59870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8C81B1-3519-4943-9878-E9B38B608415}" type="slidenum">
              <a:rPr lang="en-US">
                <a:solidFill>
                  <a:srgbClr val="000000"/>
                </a:solidFill>
              </a:rPr>
              <a:pPr fontAlgn="base">
                <a:spcBef>
                  <a:spcPct val="0"/>
                </a:spcBef>
                <a:spcAft>
                  <a:spcPct val="0"/>
                </a:spcAft>
                <a:defRPr/>
              </a:pPr>
              <a:t>15</a:t>
            </a:fld>
            <a:endParaRPr lang="en-US">
              <a:solidFill>
                <a:srgbClr val="000000"/>
              </a:solidFill>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88889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7D362C-15ED-41EB-85AD-1F043357C6E6}"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7B675F0-BD8B-4D40-BABB-F826949F657B}" type="slidenum">
              <a:rPr lang="en-US" sz="1200">
                <a:ea typeface="Arial" charset="0"/>
                <a:cs typeface="Arial" charset="0"/>
              </a:rPr>
              <a:pPr algn="r"/>
              <a:t>16</a:t>
            </a:fld>
            <a:endParaRPr lang="en-US" sz="120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969263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8315D7-9134-4162-9C1E-B2CC3A113C8D}" type="slidenum">
              <a:rPr lang="en-US">
                <a:latin typeface="Arial" charset="0"/>
                <a:ea typeface="ＭＳ Ｐゴシック" charset="-128"/>
                <a:cs typeface="ＭＳ Ｐゴシック" charset="-128"/>
              </a:rPr>
              <a:pPr fontAlgn="base">
                <a:spcBef>
                  <a:spcPct val="0"/>
                </a:spcBef>
                <a:spcAft>
                  <a:spcPct val="0"/>
                </a:spcAft>
              </a:pPr>
              <a:t>17</a:t>
            </a:fld>
            <a:endParaRPr lang="en-US">
              <a:latin typeface="Arial" charset="0"/>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635395B-BE58-416D-B99B-32C67023DCCA}" type="slidenum">
              <a:rPr lang="en-US" sz="1200">
                <a:ea typeface="Arial" charset="0"/>
                <a:cs typeface="Arial" charset="0"/>
              </a:rPr>
              <a:pPr algn="r"/>
              <a:t>17</a:t>
            </a:fld>
            <a:endParaRPr lang="en-US" sz="120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a:normAutofit fontScale="70000" lnSpcReduction="20000"/>
          </a:bodyPr>
          <a:lstStyle/>
          <a:p>
            <a:pPr eaLnBrk="1" hangingPunct="1">
              <a:lnSpc>
                <a:spcPct val="100000"/>
              </a:lnSpc>
              <a:spcBef>
                <a:spcPct val="0"/>
              </a:spcBef>
            </a:pPr>
            <a:r>
              <a:rPr lang="en-US" sz="2400" smtClean="0">
                <a:latin typeface="Arial" charset="0"/>
              </a:rPr>
              <a:t>The last figure in the table, the U.S.’ net debt to the rest of the world, is bigger than any other country’s net debt to the rest of the world.  Hence the expression “the U.S. is the world’s biggest debtor nation.”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Source:  Bureau of Economic Analysis, Department of Commerce</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Every June, the BEA publishes data for the previous year.  If you are reading this after June 2011, you should be able to find the 2010 data here:</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1.  Visit the BEA’s website:  http://www.bea.gov</a:t>
            </a:r>
          </a:p>
          <a:p>
            <a:pPr eaLnBrk="1" hangingPunct="1">
              <a:lnSpc>
                <a:spcPct val="100000"/>
              </a:lnSpc>
              <a:spcBef>
                <a:spcPct val="0"/>
              </a:spcBef>
            </a:pPr>
            <a:r>
              <a:rPr lang="en-US" sz="2400" smtClean="0">
                <a:latin typeface="Arial" charset="0"/>
              </a:rPr>
              <a:t>2.  Under “International,” click on “International Investment Position.”  </a:t>
            </a:r>
          </a:p>
          <a:p>
            <a:pPr eaLnBrk="1" hangingPunct="1">
              <a:lnSpc>
                <a:spcPct val="100000"/>
              </a:lnSpc>
              <a:spcBef>
                <a:spcPct val="0"/>
              </a:spcBef>
            </a:pPr>
            <a:r>
              <a:rPr lang="en-US" sz="2400" smtClean="0">
                <a:latin typeface="Arial" charset="0"/>
              </a:rPr>
              <a:t>3.  Download or open the table from the news release—it’s an Excel file.  </a:t>
            </a:r>
          </a:p>
        </p:txBody>
      </p:sp>
    </p:spTree>
    <p:extLst>
      <p:ext uri="{BB962C8B-B14F-4D97-AF65-F5344CB8AC3E}">
        <p14:creationId xmlns:p14="http://schemas.microsoft.com/office/powerpoint/2010/main" val="3085543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0C3720-FA05-4BFF-8493-568ACB5F01A9}"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3D83AE9-330E-423D-BBA1-674046FF4A18}" type="slidenum">
              <a:rPr lang="en-US" sz="1200">
                <a:ea typeface="Arial" charset="0"/>
                <a:cs typeface="Arial" charset="0"/>
              </a:rPr>
              <a:pPr algn="r"/>
              <a:t>18</a:t>
            </a:fld>
            <a:endParaRPr lang="en-US" sz="120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a:normAutofit fontScale="55000" lnSpcReduction="20000"/>
          </a:bodyPr>
          <a:lstStyle/>
          <a:p>
            <a:pPr eaLnBrk="1" hangingPunct="1">
              <a:lnSpc>
                <a:spcPct val="100000"/>
              </a:lnSpc>
              <a:spcBef>
                <a:spcPct val="0"/>
              </a:spcBef>
            </a:pPr>
            <a:r>
              <a:rPr lang="en-US" sz="2400" smtClean="0">
                <a:latin typeface="Arial" charset="0"/>
              </a:rPr>
              <a:t>In earlier slides, students analyzed the effects of a budget deficit on the real interest rate and net capital outflow separately from the effects of a change in NCO on the exchange rate.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This slide makes the connection between these events more explicit.  Please point out to your students that both diagrams measure the same units on the horizontal axis.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This slide also reviews the order and direction of causality among the three diagrams:</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1.  The LF market determines the equilibrium value of </a:t>
            </a:r>
            <a:r>
              <a:rPr lang="en-US" sz="2400" b="1" i="1" smtClean="0">
                <a:latin typeface="Arial" charset="0"/>
              </a:rPr>
              <a:t>r</a:t>
            </a:r>
            <a:r>
              <a:rPr lang="en-US" sz="2400" smtClean="0">
                <a:latin typeface="Arial" charset="0"/>
              </a:rPr>
              <a:t>.</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2.  This value of </a:t>
            </a:r>
            <a:r>
              <a:rPr lang="en-US" sz="2400" b="1" i="1" smtClean="0">
                <a:latin typeface="Arial" charset="0"/>
              </a:rPr>
              <a:t>r</a:t>
            </a:r>
            <a:r>
              <a:rPr lang="en-US" sz="2400" smtClean="0">
                <a:latin typeface="Arial" charset="0"/>
              </a:rPr>
              <a:t> and the NCO curve determine the equilibrium value of NCO.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3.  This value of NCO determines the position of the vertical supply curve in the foreign exchange market.</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4.   The real exchange rate adjusts to equate demand (net exports) with supply (NCO) in the foreign exchange market.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Students are much less likely to answer exam questions incorrectly if they carefully study this order and direction of causality among the various parts of this complicated model. </a:t>
            </a:r>
          </a:p>
        </p:txBody>
      </p:sp>
    </p:spTree>
    <p:extLst>
      <p:ext uri="{BB962C8B-B14F-4D97-AF65-F5344CB8AC3E}">
        <p14:creationId xmlns:p14="http://schemas.microsoft.com/office/powerpoint/2010/main" val="260307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A276E-DED0-4DFE-AD7B-BD41F0857DB3}"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2022386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1A85A7-B3B8-480A-BD56-A429F9242EFE}" type="slidenum">
              <a:rPr lang="en-US">
                <a:solidFill>
                  <a:srgbClr val="000000"/>
                </a:solidFill>
              </a:rPr>
              <a:pPr fontAlgn="base">
                <a:spcBef>
                  <a:spcPct val="0"/>
                </a:spcBef>
                <a:spcAft>
                  <a:spcPct val="0"/>
                </a:spcAft>
                <a:defRPr/>
              </a:pPr>
              <a:t>19</a:t>
            </a:fld>
            <a:endParaRPr lang="en-US">
              <a:solidFill>
                <a:srgbClr val="000000"/>
              </a:solidFill>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Students should find this policy experiment familiar; it was covered in the closed-economy loanable funds model from the chapter “Saving, Investment, and the Financial System.”</a:t>
            </a:r>
          </a:p>
        </p:txBody>
      </p:sp>
    </p:spTree>
    <p:extLst>
      <p:ext uri="{BB962C8B-B14F-4D97-AF65-F5344CB8AC3E}">
        <p14:creationId xmlns:p14="http://schemas.microsoft.com/office/powerpoint/2010/main" val="523981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38A1AD-9CD6-410A-9878-5FEEA6CF0FCF}" type="slidenum">
              <a:rPr lang="en-US">
                <a:solidFill>
                  <a:srgbClr val="000000"/>
                </a:solidFill>
              </a:rPr>
              <a:pPr fontAlgn="base">
                <a:spcBef>
                  <a:spcPct val="0"/>
                </a:spcBef>
                <a:spcAft>
                  <a:spcPct val="0"/>
                </a:spcAft>
                <a:defRPr/>
              </a:pPr>
              <a:t>20</a:t>
            </a:fld>
            <a:endParaRPr lang="en-US">
              <a:solidFill>
                <a:srgbClr val="000000"/>
              </a:solidFill>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99935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0A4F08-74B7-405C-BF3B-1770E5A051C3}" type="slidenum">
              <a:rPr lang="en-US">
                <a:solidFill>
                  <a:srgbClr val="000000"/>
                </a:solidFill>
              </a:rPr>
              <a:pPr fontAlgn="base">
                <a:spcBef>
                  <a:spcPct val="0"/>
                </a:spcBef>
                <a:spcAft>
                  <a:spcPct val="0"/>
                </a:spcAft>
                <a:defRPr/>
              </a:pPr>
              <a:t>21</a:t>
            </a:fld>
            <a:endParaRPr lang="en-US">
              <a:solidFill>
                <a:srgbClr val="000000"/>
              </a:solidFill>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8239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06AC4D-E3BF-454E-BACF-7C75D2E155E2}"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4B1A31D-B6EF-4792-A005-1DE6B198348D}" type="slidenum">
              <a:rPr lang="en-US" sz="1200">
                <a:ea typeface="Arial" charset="0"/>
                <a:cs typeface="Arial" charset="0"/>
              </a:rPr>
              <a:pPr algn="r"/>
              <a:t>22</a:t>
            </a:fld>
            <a:endParaRPr lang="en-US" sz="120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125163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507C0-D545-4BF5-8195-2E2C488EB1CB}"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9EC5C56-99F1-4655-99CE-CE18AFE5BA67}" type="slidenum">
              <a:rPr lang="en-US" sz="1200">
                <a:ea typeface="Arial" charset="0"/>
                <a:cs typeface="Arial" charset="0"/>
              </a:rPr>
              <a:pPr algn="r"/>
              <a:t>23</a:t>
            </a:fld>
            <a:endParaRPr lang="en-US" sz="1200">
              <a:ea typeface="Arial" charset="0"/>
              <a:cs typeface="Arial" charset="0"/>
            </a:endParaRPr>
          </a:p>
        </p:txBody>
      </p:sp>
      <p:sp>
        <p:nvSpPr>
          <p:cNvPr id="573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986814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EE2A21-5FD8-417F-BF53-EBC63DE50903}"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295DD84-4F37-437A-AB98-DD5A34989F26}" type="slidenum">
              <a:rPr lang="en-US" sz="1200">
                <a:ea typeface="Arial" charset="0"/>
                <a:cs typeface="Arial" charset="0"/>
              </a:rPr>
              <a:pPr algn="r"/>
              <a:t>24</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944704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BBCA78-1B54-46A2-9743-945796A7867C}"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93E4B3F-DA04-4F07-A2C6-B10419A354D5}" type="slidenum">
              <a:rPr lang="en-US" sz="1200">
                <a:ea typeface="Arial" charset="0"/>
                <a:cs typeface="Arial" charset="0"/>
              </a:rPr>
              <a:pPr algn="r"/>
              <a:t>25</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a:normAutofit fontScale="77500" lnSpcReduction="20000"/>
          </a:bodyPr>
          <a:lstStyle/>
          <a:p>
            <a:pPr eaLnBrk="1" hangingPunct="1">
              <a:lnSpc>
                <a:spcPct val="100000"/>
              </a:lnSpc>
              <a:spcBef>
                <a:spcPct val="0"/>
              </a:spcBef>
            </a:pPr>
            <a:r>
              <a:rPr lang="en-US" sz="2400" smtClean="0">
                <a:latin typeface="Arial" charset="0"/>
              </a:rPr>
              <a:t>The supply of loanable funds is saving, which equals Y – C – G.  A quota on imports does not affect Y or C or G, so it will not affect saving.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demand for loanable funds equals investment + NCO, neither of which are affected by import quotas.  Hence, r will not change.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NCO curve does not shift in response to the import quota.  The import quota is a restriction on international trade in goods &amp; services.  The NCO curve describes international trade in assets.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Hence, the equilibrium value of NCO is not affected by the import quota.  </a:t>
            </a:r>
          </a:p>
        </p:txBody>
      </p:sp>
    </p:spTree>
    <p:extLst>
      <p:ext uri="{BB962C8B-B14F-4D97-AF65-F5344CB8AC3E}">
        <p14:creationId xmlns:p14="http://schemas.microsoft.com/office/powerpoint/2010/main" val="4229644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722923-2D74-4E1D-8A5B-2148BE6D737C}"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312875F-146B-418E-8606-F367F6EDE746}" type="slidenum">
              <a:rPr lang="en-US" sz="1200">
                <a:ea typeface="Arial" charset="0"/>
                <a:cs typeface="Arial" charset="0"/>
              </a:rPr>
              <a:pPr algn="r"/>
              <a:t>26</a:t>
            </a:fld>
            <a:endParaRPr lang="en-US" sz="120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85864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213EFB-60FB-42CF-B133-B7485CFD6675}"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C45378E-EDC6-434D-9EA6-A1DDEFD7E8C1}" type="slidenum">
              <a:rPr lang="en-US" sz="1200">
                <a:ea typeface="Arial" charset="0"/>
                <a:cs typeface="Arial" charset="0"/>
              </a:rPr>
              <a:pPr algn="r"/>
              <a:t>27</a:t>
            </a:fld>
            <a:endParaRPr lang="en-US" sz="1200">
              <a:ea typeface="Arial" charset="0"/>
              <a:cs typeface="Arial" charset="0"/>
            </a:endParaRPr>
          </a:p>
        </p:txBody>
      </p:sp>
      <p:sp>
        <p:nvSpPr>
          <p:cNvPr id="655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5540" name="Rectangle 3"/>
          <p:cNvSpPr>
            <a:spLocks noGrp="1" noChangeArrowheads="1"/>
          </p:cNvSpPr>
          <p:nvPr>
            <p:ph type="body" idx="1"/>
          </p:nvPr>
        </p:nvSpPr>
        <p:spPr bwMode="auto">
          <a:xfrm>
            <a:off x="685800" y="4248150"/>
            <a:ext cx="5486400" cy="4210050"/>
          </a:xfrm>
          <a:noFill/>
        </p:spPr>
        <p:txBody>
          <a:bodyPr>
            <a:normAutofit fontScale="92500"/>
          </a:bodyPr>
          <a:lstStyle/>
          <a:p>
            <a:pPr eaLnBrk="1" hangingPunct="1">
              <a:lnSpc>
                <a:spcPct val="100000"/>
              </a:lnSpc>
              <a:spcBef>
                <a:spcPct val="0"/>
              </a:spcBef>
            </a:pPr>
            <a:r>
              <a:rPr lang="en-US" sz="2400" smtClean="0">
                <a:latin typeface="Arial" charset="0"/>
              </a:rPr>
              <a:t>The import quota on cars from Japan ends up having almost no macroeconomic effects.  In particular, it does not affect the equilibrium values of </a:t>
            </a:r>
            <a:r>
              <a:rPr lang="en-US" sz="2400" i="1" smtClean="0">
                <a:latin typeface="Arial" charset="0"/>
              </a:rPr>
              <a:t>r</a:t>
            </a:r>
            <a:r>
              <a:rPr lang="en-US" sz="2400" smtClean="0">
                <a:latin typeface="Arial" charset="0"/>
              </a:rPr>
              <a:t>, S, I, NCO, or NX.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only macro variable affected by the import quota is </a:t>
            </a:r>
            <a:r>
              <a:rPr lang="en-US" sz="2400" b="1" i="1" smtClean="0">
                <a:latin typeface="Arial" charset="0"/>
              </a:rPr>
              <a:t>E</a:t>
            </a:r>
            <a:r>
              <a:rPr lang="en-US" sz="2400" smtClean="0">
                <a:latin typeface="Arial" charset="0"/>
              </a:rPr>
              <a:t>, the real exchange rate.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Yet, the policy does have important </a:t>
            </a:r>
            <a:r>
              <a:rPr lang="en-US" sz="2400" u="sng" smtClean="0">
                <a:latin typeface="Arial" charset="0"/>
              </a:rPr>
              <a:t>microeconomic</a:t>
            </a:r>
            <a:r>
              <a:rPr lang="en-US" sz="2400" smtClean="0">
                <a:latin typeface="Arial" charset="0"/>
              </a:rPr>
              <a:t> effects, as the next slide discusses.  </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22978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3888AF-9BF8-41E4-B638-92B3E7AA7B5D}" type="slidenum">
              <a:rPr lang="en-US">
                <a:latin typeface="Arial" charset="0"/>
                <a:ea typeface="ＭＳ Ｐゴシック" charset="-128"/>
                <a:cs typeface="ＭＳ Ｐゴシック" charset="-128"/>
              </a:rPr>
              <a:pPr fontAlgn="base">
                <a:spcBef>
                  <a:spcPct val="0"/>
                </a:spcBef>
                <a:spcAft>
                  <a:spcPct val="0"/>
                </a:spcAft>
              </a:pPr>
              <a:t>28</a:t>
            </a:fld>
            <a:endParaRPr lang="en-US">
              <a:latin typeface="Arial" charset="0"/>
              <a:ea typeface="ＭＳ Ｐゴシック" charset="-128"/>
              <a:cs typeface="ＭＳ Ｐゴシック" charset="-128"/>
            </a:endParaRPr>
          </a:p>
        </p:txBody>
      </p:sp>
      <p:sp>
        <p:nvSpPr>
          <p:cNvPr id="67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1BD7E4C-B528-4AE3-B207-7690C53C7511}" type="slidenum">
              <a:rPr lang="en-US" sz="1200">
                <a:ea typeface="Arial" charset="0"/>
                <a:cs typeface="Arial" charset="0"/>
              </a:rPr>
              <a:pPr algn="r"/>
              <a:t>28</a:t>
            </a:fld>
            <a:endParaRPr lang="en-US" sz="1200">
              <a:ea typeface="Arial" charset="0"/>
              <a:cs typeface="Arial" charset="0"/>
            </a:endParaRPr>
          </a:p>
        </p:txBody>
      </p:sp>
      <p:sp>
        <p:nvSpPr>
          <p:cNvPr id="675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7588" name="Rectangle 3"/>
          <p:cNvSpPr>
            <a:spLocks noGrp="1" noChangeArrowheads="1"/>
          </p:cNvSpPr>
          <p:nvPr>
            <p:ph type="body" idx="1"/>
          </p:nvPr>
        </p:nvSpPr>
        <p:spPr bwMode="auto">
          <a:xfrm>
            <a:off x="685800" y="4248150"/>
            <a:ext cx="5486400" cy="4210050"/>
          </a:xfrm>
          <a:noFill/>
        </p:spPr>
        <p:txBody>
          <a:bodyPr>
            <a:normAutofit fontScale="55000" lnSpcReduction="20000"/>
          </a:bodyPr>
          <a:lstStyle/>
          <a:p>
            <a:pPr eaLnBrk="1" hangingPunct="1">
              <a:lnSpc>
                <a:spcPct val="100000"/>
              </a:lnSpc>
              <a:spcBef>
                <a:spcPct val="0"/>
              </a:spcBef>
            </a:pPr>
            <a:r>
              <a:rPr lang="en-US" sz="2400" smtClean="0">
                <a:latin typeface="Arial" charset="0"/>
              </a:rPr>
              <a:t>A restriction on imports has important microeconomic effects.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It shifts demand to domestic autos, boosting output and employment in that industry.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But the exchange rate appreciation reduces foreign demand for U.S. exports, depressing output and employment in those industries.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students have taken a semester of microeconomics, they have probably seen the deadweight loss triangles resulting from tariffs and quotas.  On an intellectual level, they may understand what these deadweight losses represent.  But job losses in struggling import-competing industries make a powerful impression on students.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analysis here shows that the jobs import restrictions save come at the expense of other jobs.  Understanding this lesson shatters the most common populist reason for supporting protectionism.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Also, if students remember anything about comparative advantage, they should understand that productivity is probably higher in the export sector, so wages are higher in the export sector, too.  So it really doesn’t make sense to destroy good jobs in the export sector in order to save jobs in the lower-productivity import-competing sector.  </a:t>
            </a:r>
          </a:p>
        </p:txBody>
      </p:sp>
    </p:spTree>
    <p:extLst>
      <p:ext uri="{BB962C8B-B14F-4D97-AF65-F5344CB8AC3E}">
        <p14:creationId xmlns:p14="http://schemas.microsoft.com/office/powerpoint/2010/main" val="184259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217262-4111-4D7C-ABB0-AC27052ECCA7}"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76A82D7-2152-4DA0-88ED-5AB91EDA7D44}"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518682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CB7E24-868A-4543-8EF3-23253E11A732}" type="slidenum">
              <a:rPr lang="en-US">
                <a:latin typeface="Arial" charset="0"/>
                <a:ea typeface="ＭＳ Ｐゴシック" charset="-128"/>
                <a:cs typeface="ＭＳ Ｐゴシック" charset="-128"/>
              </a:rPr>
              <a:pPr fontAlgn="base">
                <a:spcBef>
                  <a:spcPct val="0"/>
                </a:spcBef>
                <a:spcAft>
                  <a:spcPct val="0"/>
                </a:spcAft>
              </a:pPr>
              <a:t>29</a:t>
            </a:fld>
            <a:endParaRPr lang="en-US">
              <a:latin typeface="Arial" charset="0"/>
              <a:ea typeface="ＭＳ Ｐゴシック" charset="-128"/>
              <a:cs typeface="ＭＳ Ｐゴシック" charset="-128"/>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This slide is based on a Case Study in the textbook.  </a:t>
            </a:r>
          </a:p>
        </p:txBody>
      </p:sp>
    </p:spTree>
    <p:extLst>
      <p:ext uri="{BB962C8B-B14F-4D97-AF65-F5344CB8AC3E}">
        <p14:creationId xmlns:p14="http://schemas.microsoft.com/office/powerpoint/2010/main" val="2390621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E40222-7492-4F84-92BB-695357FE35B8}" type="slidenum">
              <a:rPr lang="en-US">
                <a:latin typeface="Arial" charset="0"/>
                <a:ea typeface="ＭＳ Ｐゴシック" charset="-128"/>
                <a:cs typeface="ＭＳ Ｐゴシック" charset="-128"/>
              </a:rPr>
              <a:pPr fontAlgn="base">
                <a:spcBef>
                  <a:spcPct val="0"/>
                </a:spcBef>
                <a:spcAft>
                  <a:spcPct val="0"/>
                </a:spcAft>
              </a:pPr>
              <a:t>30</a:t>
            </a:fld>
            <a:endParaRPr lang="en-US">
              <a:latin typeface="Arial" charset="0"/>
              <a:ea typeface="ＭＳ Ｐゴシック" charset="-128"/>
              <a:cs typeface="ＭＳ Ｐゴシック" charset="-128"/>
            </a:endParaRPr>
          </a:p>
        </p:txBody>
      </p:sp>
      <p:sp>
        <p:nvSpPr>
          <p:cNvPr id="716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41AB1DE-3759-4D27-8712-C6BCDA3879F9}" type="slidenum">
              <a:rPr lang="en-US" sz="1200">
                <a:ea typeface="Arial" charset="0"/>
                <a:cs typeface="Arial" charset="0"/>
              </a:rPr>
              <a:pPr algn="r"/>
              <a:t>30</a:t>
            </a:fld>
            <a:endParaRPr lang="en-US" sz="1200">
              <a:ea typeface="Arial" charset="0"/>
              <a:cs typeface="Arial" charset="0"/>
            </a:endParaRPr>
          </a:p>
        </p:txBody>
      </p:sp>
      <p:sp>
        <p:nvSpPr>
          <p:cNvPr id="716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16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823872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65365F-899D-4877-AFDC-98D919DBBB69}" type="slidenum">
              <a:rPr lang="en-US">
                <a:latin typeface="Arial" charset="0"/>
                <a:ea typeface="ＭＳ Ｐゴシック" charset="-128"/>
                <a:cs typeface="ＭＳ Ｐゴシック" charset="-128"/>
              </a:rPr>
              <a:pPr fontAlgn="base">
                <a:spcBef>
                  <a:spcPct val="0"/>
                </a:spcBef>
                <a:spcAft>
                  <a:spcPct val="0"/>
                </a:spcAft>
              </a:pPr>
              <a:t>31</a:t>
            </a:fld>
            <a:endParaRPr lang="en-US">
              <a:latin typeface="Arial" charset="0"/>
              <a:ea typeface="ＭＳ Ｐゴシック" charset="-128"/>
              <a:cs typeface="ＭＳ Ｐゴシック" charset="-128"/>
            </a:endParaRPr>
          </a:p>
        </p:txBody>
      </p:sp>
      <p:sp>
        <p:nvSpPr>
          <p:cNvPr id="737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D6C63B6-9910-4E12-B3BE-87EB856AB176}" type="slidenum">
              <a:rPr lang="en-US" sz="1200">
                <a:ea typeface="Arial" charset="0"/>
                <a:cs typeface="Arial" charset="0"/>
              </a:rPr>
              <a:pPr algn="r"/>
              <a:t>31</a:t>
            </a:fld>
            <a:endParaRPr lang="en-US" sz="1200">
              <a:ea typeface="Arial" charset="0"/>
              <a:cs typeface="Arial" charset="0"/>
            </a:endParaRPr>
          </a:p>
        </p:txBody>
      </p:sp>
      <p:sp>
        <p:nvSpPr>
          <p:cNvPr id="737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3732" name="Rectangle 3"/>
          <p:cNvSpPr>
            <a:spLocks noGrp="1" noChangeArrowheads="1"/>
          </p:cNvSpPr>
          <p:nvPr>
            <p:ph type="body" idx="1"/>
          </p:nvPr>
        </p:nvSpPr>
        <p:spPr bwMode="auto">
          <a:xfrm>
            <a:off x="685800" y="4248150"/>
            <a:ext cx="5486400" cy="4210050"/>
          </a:xfrm>
          <a:noFill/>
        </p:spPr>
        <p:txBody>
          <a:bodyPr>
            <a:normAutofit fontScale="62500" lnSpcReduction="20000"/>
          </a:bodyPr>
          <a:lstStyle/>
          <a:p>
            <a:pPr eaLnBrk="1" hangingPunct="1">
              <a:lnSpc>
                <a:spcPct val="100000"/>
              </a:lnSpc>
              <a:spcBef>
                <a:spcPct val="0"/>
              </a:spcBef>
            </a:pPr>
            <a:r>
              <a:rPr lang="en-US" sz="2400" smtClean="0">
                <a:latin typeface="Arial" charset="0"/>
              </a:rPr>
              <a:t>Students may ask “How can you be sure that NCO rises?  Doesn’t the increase in </a:t>
            </a:r>
            <a:r>
              <a:rPr lang="en-US" sz="2400" b="1" i="1" smtClean="0">
                <a:latin typeface="Arial" charset="0"/>
              </a:rPr>
              <a:t>r</a:t>
            </a:r>
            <a:r>
              <a:rPr lang="en-US" sz="2400" smtClean="0">
                <a:latin typeface="Arial" charset="0"/>
              </a:rPr>
              <a:t> cause NCO to fall?”</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You can convince them that NCO rises using simple algebra:</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S = I + NCO</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NCO = S – I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l-GR" sz="2400" smtClean="0">
                <a:latin typeface="Arial" charset="0"/>
              </a:rPr>
              <a:t>Δ</a:t>
            </a:r>
            <a:r>
              <a:rPr lang="en-US" sz="2400" smtClean="0">
                <a:latin typeface="Arial" charset="0"/>
              </a:rPr>
              <a:t>NCO = </a:t>
            </a:r>
            <a:r>
              <a:rPr lang="el-GR" sz="2400" smtClean="0">
                <a:latin typeface="Arial" charset="0"/>
              </a:rPr>
              <a:t>Δ</a:t>
            </a:r>
            <a:r>
              <a:rPr lang="en-US" sz="2400" smtClean="0">
                <a:latin typeface="Arial" charset="0"/>
              </a:rPr>
              <a:t>S – </a:t>
            </a:r>
            <a:r>
              <a:rPr lang="el-GR" sz="2400" smtClean="0">
                <a:latin typeface="Arial" charset="0"/>
              </a:rPr>
              <a:t>Δ</a:t>
            </a:r>
            <a:r>
              <a:rPr lang="en-US" sz="2400" smtClean="0">
                <a:latin typeface="Arial" charset="0"/>
              </a:rPr>
              <a:t>I</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where, for any variable X,  </a:t>
            </a:r>
            <a:r>
              <a:rPr lang="el-GR" sz="2400" smtClean="0">
                <a:latin typeface="Arial" charset="0"/>
              </a:rPr>
              <a:t>Δ</a:t>
            </a:r>
            <a:r>
              <a:rPr lang="en-US" sz="2400" smtClean="0">
                <a:latin typeface="Arial" charset="0"/>
              </a:rPr>
              <a:t>X = the change in X from one equilibrium to another.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Because </a:t>
            </a:r>
            <a:r>
              <a:rPr lang="en-US" sz="2400" b="1" i="1" smtClean="0">
                <a:latin typeface="Arial" charset="0"/>
              </a:rPr>
              <a:t>r</a:t>
            </a:r>
            <a:r>
              <a:rPr lang="en-US" sz="2400" smtClean="0">
                <a:latin typeface="Arial" charset="0"/>
              </a:rPr>
              <a:t> is higher in the new equilibrium,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l-GR" sz="2400" smtClean="0">
                <a:latin typeface="Arial" charset="0"/>
              </a:rPr>
              <a:t>Δ</a:t>
            </a:r>
            <a:r>
              <a:rPr lang="en-US" sz="2400" smtClean="0">
                <a:latin typeface="Arial" charset="0"/>
              </a:rPr>
              <a:t>S &gt; 0   and   </a:t>
            </a:r>
            <a:r>
              <a:rPr lang="el-GR" sz="2400" smtClean="0">
                <a:latin typeface="Arial" charset="0"/>
              </a:rPr>
              <a:t>Δ</a:t>
            </a:r>
            <a:r>
              <a:rPr lang="en-US" sz="2400" smtClean="0">
                <a:latin typeface="Arial" charset="0"/>
              </a:rPr>
              <a:t>I &lt; 0</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Hence, it </a:t>
            </a:r>
            <a:r>
              <a:rPr lang="en-US" sz="2400" u="sng" smtClean="0">
                <a:latin typeface="Arial" charset="0"/>
              </a:rPr>
              <a:t>must</a:t>
            </a:r>
            <a:r>
              <a:rPr lang="en-US" sz="2400" smtClean="0">
                <a:latin typeface="Arial" charset="0"/>
              </a:rPr>
              <a:t> be true that </a:t>
            </a:r>
            <a:r>
              <a:rPr lang="el-GR" sz="2400" smtClean="0">
                <a:latin typeface="Arial" charset="0"/>
              </a:rPr>
              <a:t>Δ</a:t>
            </a:r>
            <a:r>
              <a:rPr lang="en-US" sz="2400" smtClean="0">
                <a:latin typeface="Arial" charset="0"/>
              </a:rPr>
              <a:t>NCO &gt; 0.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So, the increase in </a:t>
            </a:r>
            <a:r>
              <a:rPr lang="en-US" sz="2400" b="1" i="1" smtClean="0">
                <a:latin typeface="Arial" charset="0"/>
              </a:rPr>
              <a:t>r</a:t>
            </a:r>
            <a:r>
              <a:rPr lang="en-US" sz="2400" smtClean="0">
                <a:latin typeface="Arial" charset="0"/>
              </a:rPr>
              <a:t> reduces NCO somewhat, but not enough to reverse the initial capital outflow. </a:t>
            </a:r>
            <a:endParaRPr lang="el-GR" sz="2400" smtClean="0">
              <a:latin typeface="Arial" charset="0"/>
            </a:endParaRPr>
          </a:p>
        </p:txBody>
      </p:sp>
    </p:spTree>
    <p:extLst>
      <p:ext uri="{BB962C8B-B14F-4D97-AF65-F5344CB8AC3E}">
        <p14:creationId xmlns:p14="http://schemas.microsoft.com/office/powerpoint/2010/main" val="5460447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E67562-DBC6-4E39-BEB2-5A8CFEB00D7D}" type="slidenum">
              <a:rPr lang="en-US">
                <a:latin typeface="Arial" charset="0"/>
                <a:ea typeface="ＭＳ Ｐゴシック" charset="-128"/>
                <a:cs typeface="ＭＳ Ｐゴシック" charset="-128"/>
              </a:rPr>
              <a:pPr fontAlgn="base">
                <a:spcBef>
                  <a:spcPct val="0"/>
                </a:spcBef>
                <a:spcAft>
                  <a:spcPct val="0"/>
                </a:spcAft>
              </a:pPr>
              <a:t>32</a:t>
            </a:fld>
            <a:endParaRPr lang="en-US">
              <a:latin typeface="Arial" charset="0"/>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EA7D498-CDE3-4CD9-82BB-89E47C9822B9}" type="slidenum">
              <a:rPr lang="en-US" sz="1200">
                <a:ea typeface="Arial" charset="0"/>
                <a:cs typeface="Arial" charset="0"/>
              </a:rPr>
              <a:pPr algn="r"/>
              <a:t>32</a:t>
            </a:fld>
            <a:endParaRPr lang="en-US" sz="1200">
              <a:ea typeface="Arial" charset="0"/>
              <a:cs typeface="Arial" charset="0"/>
            </a:endParaRPr>
          </a:p>
        </p:txBody>
      </p:sp>
      <p:sp>
        <p:nvSpPr>
          <p:cNvPr id="757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578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1653839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FBCB0C-0BEA-43CF-B0B1-F865D37A969B}"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00B2A72-5828-4F0D-983A-5D2479920BEC}" type="slidenum">
              <a:rPr lang="en-US" sz="1200">
                <a:ea typeface="Arial" charset="0"/>
                <a:cs typeface="Arial" charset="0"/>
              </a:rPr>
              <a:pPr algn="r"/>
              <a:t>33</a:t>
            </a:fld>
            <a:endParaRPr lang="en-US" sz="1200">
              <a:ea typeface="Arial" charset="0"/>
              <a:cs typeface="Arial" charset="0"/>
            </a:endParaRPr>
          </a:p>
        </p:txBody>
      </p:sp>
      <p:sp>
        <p:nvSpPr>
          <p:cNvPr id="778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7828" name="Rectangle 3"/>
          <p:cNvSpPr>
            <a:spLocks noGrp="1" noChangeArrowheads="1"/>
          </p:cNvSpPr>
          <p:nvPr>
            <p:ph type="body" idx="1"/>
          </p:nvPr>
        </p:nvSpPr>
        <p:spPr bwMode="auto">
          <a:xfrm>
            <a:off x="685800" y="4248150"/>
            <a:ext cx="5486400" cy="4210050"/>
          </a:xfrm>
          <a:noFill/>
        </p:spPr>
        <p:txBody>
          <a:bodyPr>
            <a:normAutofit lnSpcReduction="10000"/>
          </a:bodyPr>
          <a:lstStyle/>
          <a:p>
            <a:pPr eaLnBrk="1" hangingPunct="1">
              <a:lnSpc>
                <a:spcPct val="100000"/>
              </a:lnSpc>
              <a:spcBef>
                <a:spcPct val="0"/>
              </a:spcBef>
            </a:pPr>
            <a:r>
              <a:rPr lang="en-US" sz="2400" smtClean="0">
                <a:latin typeface="Arial" charset="0"/>
              </a:rPr>
              <a:t>The textbook briefly discusses four recent examples of capital flight.  Here are a few slides showing the behavior of the exchange rate in each episode.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 would also like to include data on interest rates, but I cannot find reliable, weekly or monthly interest rate data for these countries.  If you know of a good source, please let me know.  Thanks!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rcronovich@carthage.edu</a:t>
            </a:r>
          </a:p>
        </p:txBody>
      </p:sp>
    </p:spTree>
    <p:extLst>
      <p:ext uri="{BB962C8B-B14F-4D97-AF65-F5344CB8AC3E}">
        <p14:creationId xmlns:p14="http://schemas.microsoft.com/office/powerpoint/2010/main" val="41513864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E7DFFD-5559-41D9-A507-B97419FF6AC0}" type="slidenum">
              <a:rPr lang="en-US">
                <a:latin typeface="Arial" charset="0"/>
                <a:ea typeface="ＭＳ Ｐゴシック" charset="-128"/>
                <a:cs typeface="ＭＳ Ｐゴシック" charset="-128"/>
              </a:rPr>
              <a:pPr fontAlgn="base">
                <a:spcBef>
                  <a:spcPct val="0"/>
                </a:spcBef>
                <a:spcAft>
                  <a:spcPct val="0"/>
                </a:spcAft>
              </a:pPr>
              <a:t>34</a:t>
            </a:fld>
            <a:endParaRPr lang="en-US">
              <a:latin typeface="Arial" charset="0"/>
              <a:ea typeface="ＭＳ Ｐゴシック" charset="-128"/>
              <a:cs typeface="ＭＳ Ｐゴシック" charset="-128"/>
            </a:endParaRPr>
          </a:p>
        </p:txBody>
      </p:sp>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BD7C011-8D7A-4F61-976F-0F6CE6CAF403}" type="slidenum">
              <a:rPr lang="en-US" sz="1200">
                <a:ea typeface="Arial" charset="0"/>
                <a:cs typeface="Arial" charset="0"/>
              </a:rPr>
              <a:pPr algn="r"/>
              <a:t>34</a:t>
            </a:fld>
            <a:endParaRPr lang="en-US" sz="1200">
              <a:ea typeface="Arial" charset="0"/>
              <a:cs typeface="Arial" charset="0"/>
            </a:endParaRPr>
          </a:p>
        </p:txBody>
      </p:sp>
      <p:sp>
        <p:nvSpPr>
          <p:cNvPr id="798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98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9599021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C0310B-5E35-4852-A13E-6C05B4968F7A}" type="slidenum">
              <a:rPr lang="en-US">
                <a:latin typeface="Arial" charset="0"/>
                <a:ea typeface="ＭＳ Ｐゴシック" charset="-128"/>
                <a:cs typeface="ＭＳ Ｐゴシック" charset="-128"/>
              </a:rPr>
              <a:pPr fontAlgn="base">
                <a:spcBef>
                  <a:spcPct val="0"/>
                </a:spcBef>
                <a:spcAft>
                  <a:spcPct val="0"/>
                </a:spcAft>
              </a:pPr>
              <a:t>35</a:t>
            </a:fld>
            <a:endParaRPr lang="en-US">
              <a:latin typeface="Arial" charset="0"/>
              <a:ea typeface="ＭＳ Ｐゴシック" charset="-128"/>
              <a:cs typeface="ＭＳ Ｐゴシック" charset="-128"/>
            </a:endParaRPr>
          </a:p>
        </p:txBody>
      </p:sp>
      <p:sp>
        <p:nvSpPr>
          <p:cNvPr id="81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25EA364-1CC7-4855-B3D5-6DEC6A669B6F}" type="slidenum">
              <a:rPr lang="en-US" sz="1200">
                <a:ea typeface="Arial" charset="0"/>
                <a:cs typeface="Arial" charset="0"/>
              </a:rPr>
              <a:pPr algn="r"/>
              <a:t>35</a:t>
            </a:fld>
            <a:endParaRPr lang="en-US" sz="1200">
              <a:ea typeface="Arial" charset="0"/>
              <a:cs typeface="Arial" charset="0"/>
            </a:endParaRPr>
          </a:p>
        </p:txBody>
      </p:sp>
      <p:sp>
        <p:nvSpPr>
          <p:cNvPr id="819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192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078773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AA8365-5B0C-463B-A183-87A6175B0425}" type="slidenum">
              <a:rPr lang="en-US">
                <a:latin typeface="Arial" charset="0"/>
                <a:ea typeface="ＭＳ Ｐゴシック" charset="-128"/>
                <a:cs typeface="ＭＳ Ｐゴシック" charset="-128"/>
              </a:rPr>
              <a:pPr fontAlgn="base">
                <a:spcBef>
                  <a:spcPct val="0"/>
                </a:spcBef>
                <a:spcAft>
                  <a:spcPct val="0"/>
                </a:spcAft>
              </a:pPr>
              <a:t>36</a:t>
            </a:fld>
            <a:endParaRPr lang="en-US">
              <a:latin typeface="Arial" charset="0"/>
              <a:ea typeface="ＭＳ Ｐゴシック" charset="-128"/>
              <a:cs typeface="ＭＳ Ｐゴシック" charset="-128"/>
            </a:endParaRPr>
          </a:p>
        </p:txBody>
      </p:sp>
      <p:sp>
        <p:nvSpPr>
          <p:cNvPr id="83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5693A68-9C34-4293-87CD-190C2E5F83F6}" type="slidenum">
              <a:rPr lang="en-US" sz="1200">
                <a:ea typeface="Arial" charset="0"/>
                <a:cs typeface="Arial" charset="0"/>
              </a:rPr>
              <a:pPr algn="r"/>
              <a:t>36</a:t>
            </a:fld>
            <a:endParaRPr lang="en-US" sz="1200">
              <a:ea typeface="Arial" charset="0"/>
              <a:cs typeface="Arial" charset="0"/>
            </a:endParaRPr>
          </a:p>
        </p:txBody>
      </p:sp>
      <p:sp>
        <p:nvSpPr>
          <p:cNvPr id="839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39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3038862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5A0A15-5570-41C5-9CD5-975C9D3E7D01}" type="slidenum">
              <a:rPr lang="en-US">
                <a:latin typeface="Arial" charset="0"/>
                <a:ea typeface="ＭＳ Ｐゴシック" charset="-128"/>
                <a:cs typeface="ＭＳ Ｐゴシック" charset="-128"/>
              </a:rPr>
              <a:pPr fontAlgn="base">
                <a:spcBef>
                  <a:spcPct val="0"/>
                </a:spcBef>
                <a:spcAft>
                  <a:spcPct val="0"/>
                </a:spcAft>
              </a:pPr>
              <a:t>37</a:t>
            </a:fld>
            <a:endParaRPr lang="en-US">
              <a:latin typeface="Arial" charset="0"/>
              <a:ea typeface="ＭＳ Ｐゴシック" charset="-128"/>
              <a:cs typeface="ＭＳ Ｐゴシック" charset="-128"/>
            </a:endParaRPr>
          </a:p>
        </p:txBody>
      </p:sp>
      <p:sp>
        <p:nvSpPr>
          <p:cNvPr id="86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905DB13-1305-48CD-BF65-9A2A76897D93}" type="slidenum">
              <a:rPr lang="en-US" sz="1200">
                <a:ea typeface="Arial" charset="0"/>
                <a:cs typeface="Arial" charset="0"/>
              </a:rPr>
              <a:pPr algn="r"/>
              <a:t>37</a:t>
            </a:fld>
            <a:endParaRPr lang="en-US" sz="1200">
              <a:ea typeface="Arial" charset="0"/>
              <a:cs typeface="Arial" charset="0"/>
            </a:endParaRPr>
          </a:p>
        </p:txBody>
      </p:sp>
      <p:sp>
        <p:nvSpPr>
          <p:cNvPr id="860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60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1724353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DDAA94-215D-4D42-8516-7DC6FABD5741}" type="slidenum">
              <a:rPr lang="en-US">
                <a:latin typeface="Arial" charset="0"/>
                <a:ea typeface="ＭＳ Ｐゴシック" charset="-128"/>
                <a:cs typeface="ＭＳ Ｐゴシック" charset="-128"/>
              </a:rPr>
              <a:pPr fontAlgn="base">
                <a:spcBef>
                  <a:spcPct val="0"/>
                </a:spcBef>
                <a:spcAft>
                  <a:spcPct val="0"/>
                </a:spcAft>
              </a:pPr>
              <a:t>38</a:t>
            </a:fld>
            <a:endParaRPr lang="en-US">
              <a:latin typeface="Arial" charset="0"/>
              <a:ea typeface="ＭＳ Ｐゴシック" charset="-128"/>
              <a:cs typeface="ＭＳ Ｐゴシック" charset="-128"/>
            </a:endParaRPr>
          </a:p>
        </p:txBody>
      </p:sp>
      <p:sp>
        <p:nvSpPr>
          <p:cNvPr id="880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E23E4D6-01CB-44EB-8E20-6361EC9E53CF}" type="slidenum">
              <a:rPr lang="en-US" sz="1200">
                <a:ea typeface="Arial" charset="0"/>
                <a:cs typeface="Arial" charset="0"/>
              </a:rPr>
              <a:pPr algn="r"/>
              <a:t>38</a:t>
            </a:fld>
            <a:endParaRPr lang="en-US" sz="1200">
              <a:ea typeface="Arial" charset="0"/>
              <a:cs typeface="Arial" charset="0"/>
            </a:endParaRPr>
          </a:p>
        </p:txBody>
      </p:sp>
      <p:sp>
        <p:nvSpPr>
          <p:cNvPr id="880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80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51338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EE61DC-ECFF-4D47-9A19-B205F118DFAC}" type="slidenum">
              <a:rPr lang="en-US">
                <a:latin typeface="Arial" charset="0"/>
                <a:ea typeface="ＭＳ Ｐゴシック" charset="-128"/>
                <a:cs typeface="ＭＳ Ｐゴシック" charset="-128"/>
              </a:rPr>
              <a:pPr fontAlgn="base">
                <a:spcBef>
                  <a:spcPct val="0"/>
                </a:spcBef>
                <a:spcAft>
                  <a:spcPct val="0"/>
                </a:spcAft>
              </a:pPr>
              <a:t>3</a:t>
            </a:fld>
            <a:endParaRPr lang="en-US">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C490D39-1C98-44B5-A9F7-B4417F82BBF8}" type="slidenum">
              <a:rPr lang="en-US" sz="1200">
                <a:ea typeface="Arial" charset="0"/>
                <a:cs typeface="Arial" charset="0"/>
              </a:rPr>
              <a:pPr algn="r"/>
              <a:t>3</a:t>
            </a:fld>
            <a:endParaRPr lang="en-US" sz="120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147440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BB541D-C209-43A4-BA14-6CDD6FAFA47E}" type="slidenum">
              <a:rPr lang="en-US">
                <a:solidFill>
                  <a:srgbClr val="000000"/>
                </a:solidFill>
              </a:rPr>
              <a:pPr fontAlgn="base">
                <a:spcBef>
                  <a:spcPct val="0"/>
                </a:spcBef>
                <a:spcAft>
                  <a:spcPct val="0"/>
                </a:spcAft>
                <a:defRPr/>
              </a:pPr>
              <a:t>39</a:t>
            </a:fld>
            <a:endParaRPr lang="en-US">
              <a:solidFill>
                <a:srgbClr val="000000"/>
              </a:solidFill>
            </a:endParaRPr>
          </a:p>
        </p:txBody>
      </p:sp>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81772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5EFBC2-BF64-4D13-92DC-8F0360236567}" type="slidenum">
              <a:rPr lang="en-US">
                <a:solidFill>
                  <a:srgbClr val="000000"/>
                </a:solidFill>
              </a:rPr>
              <a:pPr fontAlgn="base">
                <a:spcBef>
                  <a:spcPct val="0"/>
                </a:spcBef>
                <a:spcAft>
                  <a:spcPct val="0"/>
                </a:spcAft>
                <a:defRPr/>
              </a:pPr>
              <a:t>40</a:t>
            </a:fld>
            <a:endParaRPr lang="en-US">
              <a:solidFill>
                <a:srgbClr val="000000"/>
              </a:solidFill>
            </a:endParaRPr>
          </a:p>
        </p:txBody>
      </p:sp>
      <p:sp>
        <p:nvSpPr>
          <p:cNvPr id="921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2943572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12BA16-DA68-4FAD-8D3D-0CD3F55CAF64}" type="slidenum">
              <a:rPr lang="en-US">
                <a:solidFill>
                  <a:srgbClr val="000000"/>
                </a:solidFill>
              </a:rPr>
              <a:pPr fontAlgn="base">
                <a:spcBef>
                  <a:spcPct val="0"/>
                </a:spcBef>
                <a:spcAft>
                  <a:spcPct val="0"/>
                </a:spcAft>
                <a:defRPr/>
              </a:pPr>
              <a:t>41</a:t>
            </a:fld>
            <a:endParaRPr lang="en-US">
              <a:solidFill>
                <a:srgbClr val="000000"/>
              </a:solidFill>
            </a:endParaRPr>
          </a:p>
        </p:txBody>
      </p:sp>
      <p:sp>
        <p:nvSpPr>
          <p:cNvPr id="942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5956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4295C0-9C5F-4ABD-A3FF-30C3367D58FD}" type="slidenum">
              <a:rPr lang="en-US">
                <a:latin typeface="Arial" charset="0"/>
                <a:ea typeface="ＭＳ Ｐゴシック" charset="-128"/>
                <a:cs typeface="ＭＳ Ｐゴシック" charset="-128"/>
              </a:rPr>
              <a:pPr fontAlgn="base">
                <a:spcBef>
                  <a:spcPct val="0"/>
                </a:spcBef>
                <a:spcAft>
                  <a:spcPct val="0"/>
                </a:spcAft>
              </a:pPr>
              <a:t>4</a:t>
            </a:fld>
            <a:endParaRPr lang="en-US">
              <a:latin typeface="Arial" charset="0"/>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D08AF1F-B88C-4A78-89AF-D80B7FB2EFB3}" type="slidenum">
              <a:rPr lang="en-US" sz="1200">
                <a:ea typeface="Arial" charset="0"/>
                <a:cs typeface="Arial" charset="0"/>
              </a:rPr>
              <a:pPr algn="r"/>
              <a:t>4</a:t>
            </a:fld>
            <a:endParaRPr lang="en-US" sz="120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923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7678BD-8604-4728-91A9-1E614C310E5C}" type="slidenum">
              <a:rPr lang="en-US">
                <a:latin typeface="Arial" charset="0"/>
                <a:ea typeface="ＭＳ Ｐゴシック" charset="-128"/>
                <a:cs typeface="ＭＳ Ｐゴシック" charset="-128"/>
              </a:rPr>
              <a:pPr fontAlgn="base">
                <a:spcBef>
                  <a:spcPct val="0"/>
                </a:spcBef>
                <a:spcAft>
                  <a:spcPct val="0"/>
                </a:spcAft>
              </a:pPr>
              <a:t>5</a:t>
            </a:fld>
            <a:endParaRPr lang="en-US">
              <a:latin typeface="Arial" charset="0"/>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0451575-A4EA-4976-8577-5C59FDF64594}" type="slidenum">
              <a:rPr lang="en-US" sz="1200">
                <a:ea typeface="Arial" charset="0"/>
                <a:cs typeface="Arial" charset="0"/>
              </a:rPr>
              <a:pPr algn="r"/>
              <a:t>5</a:t>
            </a:fld>
            <a:endParaRPr lang="en-US" sz="120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58297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761E04-0F4D-474E-B279-F19823AEC9A3}" type="slidenum">
              <a:rPr lang="en-US">
                <a:latin typeface="Arial" charset="0"/>
                <a:ea typeface="ＭＳ Ｐゴシック" charset="-128"/>
                <a:cs typeface="ＭＳ Ｐゴシック" charset="-128"/>
              </a:rPr>
              <a:pPr fontAlgn="base">
                <a:spcBef>
                  <a:spcPct val="0"/>
                </a:spcBef>
                <a:spcAft>
                  <a:spcPct val="0"/>
                </a:spcAft>
              </a:pPr>
              <a:t>6</a:t>
            </a:fld>
            <a:endParaRPr lang="en-US">
              <a:latin typeface="Arial" charset="0"/>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CD21905-3EF0-4CB0-BDF0-74CEC847F1E6}" type="slidenum">
              <a:rPr lang="en-US" sz="1200">
                <a:ea typeface="Arial" charset="0"/>
                <a:cs typeface="Arial" charset="0"/>
              </a:rPr>
              <a:pPr algn="r"/>
              <a:t>6</a:t>
            </a:fld>
            <a:endParaRPr lang="en-US" sz="120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11411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29C91C-4C9C-43EC-987A-83B1C29A1650}" type="slidenum">
              <a:rPr lang="en-US">
                <a:solidFill>
                  <a:srgbClr val="000000"/>
                </a:solidFill>
              </a:rPr>
              <a:pPr fontAlgn="base">
                <a:spcBef>
                  <a:spcPct val="0"/>
                </a:spcBef>
                <a:spcAft>
                  <a:spcPct val="0"/>
                </a:spcAft>
                <a:defRPr/>
              </a:pPr>
              <a:t>7</a:t>
            </a:fld>
            <a:endParaRPr lang="en-US">
              <a:solidFill>
                <a:srgbClr val="000000"/>
              </a:solidFill>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8739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51160A-29CC-4E63-9A70-8FF94B199E9C}" type="slidenum">
              <a:rPr lang="en-US">
                <a:solidFill>
                  <a:srgbClr val="000000"/>
                </a:solidFill>
              </a:rPr>
              <a:pPr fontAlgn="base">
                <a:spcBef>
                  <a:spcPct val="0"/>
                </a:spcBef>
                <a:spcAft>
                  <a:spcPct val="0"/>
                </a:spcAft>
                <a:defRPr/>
              </a:pPr>
              <a:t>8</a:t>
            </a:fld>
            <a:endParaRPr lang="en-US">
              <a:solidFill>
                <a:srgbClr val="000000"/>
              </a:solidFill>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a:normAutofit fontScale="92500"/>
          </a:bodyPr>
          <a:lstStyle/>
          <a:p>
            <a:pPr eaLnBrk="1" hangingPunct="1">
              <a:lnSpc>
                <a:spcPct val="100000"/>
              </a:lnSpc>
              <a:spcBef>
                <a:spcPct val="0"/>
              </a:spcBef>
            </a:pPr>
            <a:r>
              <a:rPr lang="en-US" sz="2400" smtClean="0">
                <a:latin typeface="Arial" charset="0"/>
              </a:rPr>
              <a:t>This is the first time students are seeing the two graphs together.  Be sure to point out that the vertical axis of both graphs measures the same variable on the same scale.  Hence, </a:t>
            </a:r>
            <a:r>
              <a:rPr lang="en-US" sz="2400" b="1" i="1" smtClean="0">
                <a:latin typeface="Arial" charset="0"/>
              </a:rPr>
              <a:t>r</a:t>
            </a:r>
            <a:r>
              <a:rPr lang="en-US" sz="2400" baseline="-25000" smtClean="0">
                <a:latin typeface="Arial" charset="0"/>
              </a:rPr>
              <a:t>1</a:t>
            </a:r>
            <a:r>
              <a:rPr lang="en-US" sz="2400" smtClean="0">
                <a:latin typeface="Arial" charset="0"/>
              </a:rPr>
              <a:t> in the graph on the left is the same as </a:t>
            </a:r>
            <a:r>
              <a:rPr lang="en-US" sz="2400" b="1" i="1" smtClean="0">
                <a:latin typeface="Arial" charset="0"/>
              </a:rPr>
              <a:t>r</a:t>
            </a:r>
            <a:r>
              <a:rPr lang="en-US" sz="2400" baseline="-25000" smtClean="0">
                <a:latin typeface="Arial" charset="0"/>
              </a:rPr>
              <a:t>1</a:t>
            </a:r>
            <a:r>
              <a:rPr lang="en-US" sz="2400" smtClean="0">
                <a:latin typeface="Arial" charset="0"/>
              </a:rPr>
              <a:t> in the graph on the right.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Also, be sure to mention the direction of causality:  the LF market diagram determines </a:t>
            </a:r>
            <a:r>
              <a:rPr lang="en-US" sz="2400" b="1" i="1" smtClean="0">
                <a:latin typeface="Arial" charset="0"/>
              </a:rPr>
              <a:t>r</a:t>
            </a:r>
            <a:r>
              <a:rPr lang="en-US" sz="2400" smtClean="0">
                <a:latin typeface="Arial" charset="0"/>
              </a:rPr>
              <a:t>, and then this value of </a:t>
            </a:r>
            <a:r>
              <a:rPr lang="en-US" sz="2400" b="1" i="1" smtClean="0">
                <a:latin typeface="Arial" charset="0"/>
              </a:rPr>
              <a:t>r</a:t>
            </a:r>
            <a:r>
              <a:rPr lang="en-US" sz="2400" smtClean="0">
                <a:latin typeface="Arial" charset="0"/>
              </a:rPr>
              <a:t> determines NCO in the diagram on the right.</a:t>
            </a:r>
          </a:p>
        </p:txBody>
      </p:sp>
    </p:spTree>
    <p:extLst>
      <p:ext uri="{BB962C8B-B14F-4D97-AF65-F5344CB8AC3E}">
        <p14:creationId xmlns:p14="http://schemas.microsoft.com/office/powerpoint/2010/main" val="232026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7875984" cy="2208297"/>
          </a:xfrm>
          <a:prstGeom prst="rect">
            <a:avLst/>
          </a:prstGeom>
          <a:noFill/>
        </p:spPr>
        <p:txBody>
          <a:bodyPr wrap="square">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33 </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 A </a:t>
            </a:r>
            <a:r>
              <a:rPr lang="en-US" sz="4800" dirty="0">
                <a:solidFill>
                  <a:prstClr val="black"/>
                </a:solidFill>
                <a:latin typeface="Times New Roman" pitchFamily="18" charset="0"/>
                <a:ea typeface="+mn-ea"/>
                <a:cs typeface="Times New Roman" pitchFamily="18" charset="0"/>
              </a:rPr>
              <a:t>Macroeconomic Theory of the Open Economy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43A1A21F-4B93-405D-985D-5DF5F79D6FE5}"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6" name="TextBox 6"/>
          <p:cNvSpPr txBox="1"/>
          <p:nvPr userDrawn="1"/>
        </p:nvSpPr>
        <p:spPr>
          <a:xfrm>
            <a:off x="7543800" y="6324600"/>
            <a:ext cx="1143000" cy="350838"/>
          </a:xfrm>
          <a:prstGeom prst="rect">
            <a:avLst/>
          </a:prstGeom>
          <a:noFill/>
        </p:spPr>
        <p:txBody>
          <a:bodyPr>
            <a:prstTxWarp prst="textNoShape">
              <a:avLst/>
            </a:prstTxWarp>
            <a:spAutoFit/>
          </a:bodyPr>
          <a:lstStyle/>
          <a:p>
            <a:pPr algn="r"/>
            <a:fld id="{E177CF9A-B78C-4183-92DA-3AEF590A3C74}"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20A52F06-90B3-486E-9C49-DC435FB3E1C0}"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4"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FE017C2C-03F1-476F-86A5-D9D4BB56002E}"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309"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0"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6"/>
          <p:cNvSpPr txBox="1"/>
          <p:nvPr userDrawn="1"/>
        </p:nvSpPr>
        <p:spPr>
          <a:xfrm>
            <a:off x="107504" y="6453336"/>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84775"/>
          </a:xfrm>
          <a:prstGeom prst="rect">
            <a:avLst/>
          </a:prstGeom>
          <a:noFill/>
        </p:spPr>
        <p:txBody>
          <a:bodyPr>
            <a:spAutoFit/>
          </a:bodyPr>
          <a:lstStyle/>
          <a:p>
            <a:pPr fontAlgn="auto">
              <a:spcBef>
                <a:spcPts val="0"/>
              </a:spcBef>
              <a:spcAft>
                <a:spcPts val="0"/>
              </a:spcAft>
              <a:defRPr/>
            </a:pP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2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pic>
        <p:nvPicPr>
          <p:cNvPr id="11" name="Picture 1"/>
          <p:cNvPicPr>
            <a:picLocks noChangeAspect="1" noChangeArrowheads="1"/>
          </p:cNvPicPr>
          <p:nvPr/>
        </p:nvPicPr>
        <p:blipFill>
          <a:blip r:embed="rId3" cstate="print"/>
          <a:srcRect/>
          <a:stretch>
            <a:fillRect/>
          </a:stretch>
        </p:blipFill>
        <p:spPr bwMode="auto">
          <a:xfrm>
            <a:off x="755576" y="2492896"/>
            <a:ext cx="2113784" cy="159372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0" y="252413"/>
            <a:ext cx="9144000" cy="649287"/>
          </a:xfrm>
        </p:spPr>
        <p:txBody>
          <a:bodyPr/>
          <a:lstStyle/>
          <a:p>
            <a:pPr algn="ctr" eaLnBrk="1" hangingPunct="1"/>
            <a:r>
              <a:rPr lang="en-US" sz="3000" smtClean="0">
                <a:latin typeface="Tahoma" charset="0"/>
                <a:ea typeface="Tahoma" charset="0"/>
                <a:cs typeface="Tahoma" charset="0"/>
              </a:rPr>
              <a:t>The Market for Foreign-Currency Exchange</a:t>
            </a:r>
          </a:p>
        </p:txBody>
      </p:sp>
      <p:sp>
        <p:nvSpPr>
          <p:cNvPr id="14341" name="Rectangle 3"/>
          <p:cNvSpPr>
            <a:spLocks noGrp="1" noChangeArrowheads="1"/>
          </p:cNvSpPr>
          <p:nvPr>
            <p:ph type="body" idx="4294967295"/>
          </p:nvPr>
        </p:nvSpPr>
        <p:spPr>
          <a:xfrm>
            <a:off x="373063" y="1008063"/>
            <a:ext cx="8313737" cy="573087"/>
          </a:xfrm>
        </p:spPr>
        <p:txBody>
          <a:bodyPr/>
          <a:lstStyle/>
          <a:p>
            <a:pPr eaLnBrk="1" hangingPunct="1"/>
            <a:r>
              <a:rPr lang="en-US" sz="2700" smtClean="0">
                <a:latin typeface="Arial" charset="0"/>
              </a:rPr>
              <a:t>Another identity from the preceding chapter:</a:t>
            </a:r>
          </a:p>
        </p:txBody>
      </p:sp>
      <p:sp>
        <p:nvSpPr>
          <p:cNvPr id="146436" name="Rectangle 4"/>
          <p:cNvSpPr>
            <a:spLocks noChangeArrowheads="1"/>
          </p:cNvSpPr>
          <p:nvPr/>
        </p:nvSpPr>
        <p:spPr bwMode="auto">
          <a:xfrm>
            <a:off x="3163888" y="1552575"/>
            <a:ext cx="2071687" cy="539750"/>
          </a:xfrm>
          <a:prstGeom prst="rect">
            <a:avLst/>
          </a:prstGeom>
          <a:noFill/>
          <a:ln w="9525">
            <a:noFill/>
            <a:miter lim="800000"/>
            <a:headEnd/>
            <a:tailEnd/>
          </a:ln>
        </p:spPr>
        <p:txBody>
          <a:bodyPr wrap="none">
            <a:prstTxWarp prst="textNoShape">
              <a:avLst/>
            </a:prstTxWarp>
            <a:spAutoFit/>
          </a:bodyPr>
          <a:lstStyle/>
          <a:p>
            <a:pPr>
              <a:lnSpc>
                <a:spcPct val="105000"/>
              </a:lnSpc>
              <a:spcBef>
                <a:spcPct val="45000"/>
              </a:spcBef>
              <a:buClr>
                <a:srgbClr val="00B85C"/>
              </a:buClr>
              <a:buSzPct val="120000"/>
              <a:buFont typeface="Wingdings" charset="2"/>
              <a:buNone/>
            </a:pPr>
            <a:r>
              <a:rPr lang="en-US" sz="2800" b="1" i="1">
                <a:ea typeface="Arial" charset="0"/>
                <a:cs typeface="Arial" charset="0"/>
              </a:rPr>
              <a:t>NCO</a:t>
            </a:r>
            <a:r>
              <a:rPr lang="en-US" sz="2800" i="1">
                <a:ea typeface="Arial" charset="0"/>
                <a:cs typeface="Arial" charset="0"/>
              </a:rPr>
              <a:t> </a:t>
            </a:r>
            <a:r>
              <a:rPr lang="en-US" sz="2800">
                <a:ea typeface="Arial" charset="0"/>
                <a:cs typeface="Arial" charset="0"/>
              </a:rPr>
              <a:t> =  </a:t>
            </a:r>
            <a:r>
              <a:rPr lang="en-US" sz="2800" b="1" i="1">
                <a:ea typeface="Arial" charset="0"/>
                <a:cs typeface="Arial" charset="0"/>
              </a:rPr>
              <a:t>NX</a:t>
            </a:r>
            <a:endParaRPr lang="en-US" sz="2800">
              <a:ea typeface="Arial" charset="0"/>
              <a:cs typeface="Arial" charset="0"/>
            </a:endParaRPr>
          </a:p>
        </p:txBody>
      </p:sp>
      <p:grpSp>
        <p:nvGrpSpPr>
          <p:cNvPr id="2" name="Group 13"/>
          <p:cNvGrpSpPr>
            <a:grpSpLocks/>
          </p:cNvGrpSpPr>
          <p:nvPr/>
        </p:nvGrpSpPr>
        <p:grpSpPr bwMode="auto">
          <a:xfrm>
            <a:off x="5064125" y="2044700"/>
            <a:ext cx="2120900" cy="700088"/>
            <a:chOff x="3190" y="1288"/>
            <a:chExt cx="1336" cy="441"/>
          </a:xfrm>
        </p:grpSpPr>
        <p:sp>
          <p:nvSpPr>
            <p:cNvPr id="25610" name="Line 9"/>
            <p:cNvSpPr>
              <a:spLocks noChangeShapeType="1"/>
            </p:cNvSpPr>
            <p:nvPr/>
          </p:nvSpPr>
          <p:spPr bwMode="auto">
            <a:xfrm>
              <a:off x="3190" y="1288"/>
              <a:ext cx="341" cy="221"/>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11" name="Text Box 7"/>
            <p:cNvSpPr txBox="1">
              <a:spLocks noChangeArrowheads="1"/>
            </p:cNvSpPr>
            <p:nvPr/>
          </p:nvSpPr>
          <p:spPr bwMode="auto">
            <a:xfrm>
              <a:off x="3266" y="1421"/>
              <a:ext cx="1260" cy="30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Net exports</a:t>
              </a:r>
            </a:p>
          </p:txBody>
        </p:sp>
      </p:grpSp>
      <p:grpSp>
        <p:nvGrpSpPr>
          <p:cNvPr id="3" name="Group 12"/>
          <p:cNvGrpSpPr>
            <a:grpSpLocks/>
          </p:cNvGrpSpPr>
          <p:nvPr/>
        </p:nvGrpSpPr>
        <p:grpSpPr bwMode="auto">
          <a:xfrm>
            <a:off x="1189038" y="1990725"/>
            <a:ext cx="2138362" cy="885825"/>
            <a:chOff x="749" y="1254"/>
            <a:chExt cx="1347" cy="558"/>
          </a:xfrm>
        </p:grpSpPr>
        <p:sp>
          <p:nvSpPr>
            <p:cNvPr id="25608" name="Line 6"/>
            <p:cNvSpPr>
              <a:spLocks noChangeShapeType="1"/>
            </p:cNvSpPr>
            <p:nvPr/>
          </p:nvSpPr>
          <p:spPr bwMode="auto">
            <a:xfrm flipV="1">
              <a:off x="1795" y="1296"/>
              <a:ext cx="301" cy="247"/>
            </a:xfrm>
            <a:prstGeom prst="line">
              <a:avLst/>
            </a:prstGeom>
            <a:noFill/>
            <a:ln w="9525">
              <a:solidFill>
                <a:schemeClr val="tx1"/>
              </a:solidFill>
              <a:round/>
              <a:headEnd/>
              <a:tailEnd/>
            </a:ln>
          </p:spPr>
          <p:txBody>
            <a:bodyPr>
              <a:prstTxWarp prst="textNoShape">
                <a:avLst/>
              </a:prstTxWarp>
            </a:bodyPr>
            <a:lstStyle/>
            <a:p>
              <a:endParaRPr lang="en-US"/>
            </a:p>
          </p:txBody>
        </p:sp>
        <p:sp>
          <p:nvSpPr>
            <p:cNvPr id="25609" name="Text Box 10"/>
            <p:cNvSpPr txBox="1">
              <a:spLocks noChangeArrowheads="1"/>
            </p:cNvSpPr>
            <p:nvPr/>
          </p:nvSpPr>
          <p:spPr bwMode="auto">
            <a:xfrm>
              <a:off x="749" y="1254"/>
              <a:ext cx="1112" cy="55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Net capital outflow</a:t>
              </a:r>
            </a:p>
          </p:txBody>
        </p:sp>
      </p:grpSp>
      <p:sp>
        <p:nvSpPr>
          <p:cNvPr id="146443" name="Rectangle 11"/>
          <p:cNvSpPr>
            <a:spLocks noChangeArrowheads="1"/>
          </p:cNvSpPr>
          <p:nvPr/>
        </p:nvSpPr>
        <p:spPr bwMode="auto">
          <a:xfrm>
            <a:off x="457200" y="2971800"/>
            <a:ext cx="8229600" cy="3336925"/>
          </a:xfrm>
          <a:prstGeom prst="rect">
            <a:avLst/>
          </a:prstGeom>
          <a:noFill/>
          <a:ln w="9525">
            <a:noFill/>
            <a:miter lim="800000"/>
            <a:headEnd/>
            <a:tailEnd/>
          </a:ln>
        </p:spPr>
        <p:txBody>
          <a:bodyPr>
            <a:prstTxWarp prst="textNoShape">
              <a:avLst/>
            </a:prstTxWarp>
          </a:bodyPr>
          <a:lstStyle/>
          <a:p>
            <a:pPr marL="342900" indent="-342900">
              <a:lnSpc>
                <a:spcPct val="105000"/>
              </a:lnSpc>
              <a:spcBef>
                <a:spcPct val="35000"/>
              </a:spcBef>
              <a:buClr>
                <a:srgbClr val="A3C167"/>
              </a:buClr>
              <a:buSzPct val="100000"/>
              <a:buFont typeface="Wingdings" charset="2"/>
              <a:buChar char="§"/>
            </a:pPr>
            <a:r>
              <a:rPr lang="en-US" sz="2500">
                <a:ea typeface="Arial" charset="0"/>
                <a:cs typeface="Arial" charset="0"/>
              </a:rPr>
              <a:t>In the market for foreign-currency exchange, </a:t>
            </a:r>
          </a:p>
          <a:p>
            <a:pPr marL="742950" lvl="1" indent="-285750">
              <a:lnSpc>
                <a:spcPct val="105000"/>
              </a:lnSpc>
              <a:spcBef>
                <a:spcPct val="35000"/>
              </a:spcBef>
              <a:buClr>
                <a:srgbClr val="996633"/>
              </a:buClr>
              <a:buSzPct val="100000"/>
              <a:buFont typeface="Wingdings" charset="2"/>
              <a:buChar char="§"/>
            </a:pPr>
            <a:r>
              <a:rPr lang="en-US" sz="2500" b="1" i="1">
                <a:ea typeface="Arial" charset="0"/>
                <a:cs typeface="Arial" charset="0"/>
              </a:rPr>
              <a:t>NX</a:t>
            </a:r>
            <a:r>
              <a:rPr lang="en-US" sz="2500">
                <a:ea typeface="Arial" charset="0"/>
                <a:cs typeface="Arial" charset="0"/>
              </a:rPr>
              <a:t> is the demand for your country’s currency: </a:t>
            </a:r>
            <a:br>
              <a:rPr lang="en-US" sz="2500">
                <a:ea typeface="Arial" charset="0"/>
                <a:cs typeface="Arial" charset="0"/>
              </a:rPr>
            </a:br>
            <a:r>
              <a:rPr lang="en-US" sz="2500">
                <a:ea typeface="Arial" charset="0"/>
                <a:cs typeface="Arial" charset="0"/>
              </a:rPr>
              <a:t>Foreigners need your currency to buy your net exports.</a:t>
            </a:r>
          </a:p>
          <a:p>
            <a:pPr marL="742950" lvl="1" indent="-285750">
              <a:lnSpc>
                <a:spcPct val="105000"/>
              </a:lnSpc>
              <a:spcBef>
                <a:spcPct val="35000"/>
              </a:spcBef>
              <a:buClr>
                <a:srgbClr val="996633"/>
              </a:buClr>
              <a:buSzPct val="100000"/>
              <a:buFont typeface="Wingdings" charset="2"/>
              <a:buChar char="§"/>
            </a:pPr>
            <a:r>
              <a:rPr lang="en-US" sz="2500" b="1" i="1">
                <a:ea typeface="Arial" charset="0"/>
                <a:cs typeface="Arial" charset="0"/>
              </a:rPr>
              <a:t>NCO</a:t>
            </a:r>
            <a:r>
              <a:rPr lang="en-US" sz="2500">
                <a:ea typeface="Arial" charset="0"/>
                <a:cs typeface="Arial" charset="0"/>
              </a:rPr>
              <a:t> is the supply of your currency:</a:t>
            </a:r>
            <a:br>
              <a:rPr lang="en-US" sz="2500">
                <a:ea typeface="Arial" charset="0"/>
                <a:cs typeface="Arial" charset="0"/>
              </a:rPr>
            </a:br>
            <a:r>
              <a:rPr lang="en-US" sz="2500">
                <a:ea typeface="Arial" charset="0"/>
                <a:cs typeface="Arial" charset="0"/>
              </a:rPr>
              <a:t>Your country’s residents sell domestic currency to obtain the foreign currency they need to buy foreign assets.</a:t>
            </a:r>
            <a:r>
              <a:rPr lang="en-US" sz="2700">
                <a:ea typeface="Arial" charset="0"/>
                <a:cs typeface="Arial" charset="0"/>
              </a:rPr>
              <a:t>  </a:t>
            </a:r>
          </a:p>
        </p:txBody>
      </p:sp>
      <p:sp>
        <p:nvSpPr>
          <p:cNvPr id="256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6"/>
                                        </p:tgtEl>
                                        <p:attrNameLst>
                                          <p:attrName>style.visibility</p:attrName>
                                        </p:attrNameLst>
                                      </p:cBhvr>
                                      <p:to>
                                        <p:strVal val="visible"/>
                                      </p:to>
                                    </p:set>
                                    <p:animEffect transition="in" filter="wipe(left)">
                                      <p:cBhvr>
                                        <p:cTn id="12" dur="500"/>
                                        <p:tgtEl>
                                          <p:spTgt spid="146436"/>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6443">
                                            <p:txEl>
                                              <p:pRg st="0" end="0"/>
                                            </p:txEl>
                                          </p:spTgt>
                                        </p:tgtEl>
                                        <p:attrNameLst>
                                          <p:attrName>style.visibility</p:attrName>
                                        </p:attrNameLst>
                                      </p:cBhvr>
                                      <p:to>
                                        <p:strVal val="visible"/>
                                      </p:to>
                                    </p:set>
                                    <p:animEffect transition="in" filter="wipe(left)">
                                      <p:cBhvr>
                                        <p:cTn id="25" dur="500"/>
                                        <p:tgtEl>
                                          <p:spTgt spid="14644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6443">
                                            <p:txEl>
                                              <p:pRg st="1" end="1"/>
                                            </p:txEl>
                                          </p:spTgt>
                                        </p:tgtEl>
                                        <p:attrNameLst>
                                          <p:attrName>style.visibility</p:attrName>
                                        </p:attrNameLst>
                                      </p:cBhvr>
                                      <p:to>
                                        <p:strVal val="visible"/>
                                      </p:to>
                                    </p:set>
                                    <p:animEffect transition="in" filter="wipe(left)">
                                      <p:cBhvr>
                                        <p:cTn id="30" dur="500"/>
                                        <p:tgtEl>
                                          <p:spTgt spid="14644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46443">
                                            <p:txEl>
                                              <p:pRg st="2" end="2"/>
                                            </p:txEl>
                                          </p:spTgt>
                                        </p:tgtEl>
                                        <p:attrNameLst>
                                          <p:attrName>style.visibility</p:attrName>
                                        </p:attrNameLst>
                                      </p:cBhvr>
                                      <p:to>
                                        <p:strVal val="visible"/>
                                      </p:to>
                                    </p:set>
                                    <p:animEffect transition="in" filter="wipe(left)">
                                      <p:cBhvr>
                                        <p:cTn id="35" dur="500"/>
                                        <p:tgtEl>
                                          <p:spTgt spid="146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P spid="146436" grpId="0"/>
      <p:bldP spid="14644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title" idx="4294967295"/>
          </p:nvPr>
        </p:nvSpPr>
        <p:spPr>
          <a:xfrm>
            <a:off x="0" y="252413"/>
            <a:ext cx="9144000" cy="649287"/>
          </a:xfrm>
        </p:spPr>
        <p:txBody>
          <a:bodyPr/>
          <a:lstStyle/>
          <a:p>
            <a:pPr algn="ctr" eaLnBrk="1" hangingPunct="1"/>
            <a:r>
              <a:rPr lang="en-US" sz="3000" smtClean="0">
                <a:latin typeface="Tahoma" charset="0"/>
                <a:ea typeface="Tahoma" charset="0"/>
                <a:cs typeface="Tahoma" charset="0"/>
              </a:rPr>
              <a:t>The Market for Foreign-Currency Exchange</a:t>
            </a:r>
          </a:p>
        </p:txBody>
      </p:sp>
      <p:sp>
        <p:nvSpPr>
          <p:cNvPr id="15365" name="Rectangle 4"/>
          <p:cNvSpPr>
            <a:spLocks noGrp="1" noChangeArrowheads="1"/>
          </p:cNvSpPr>
          <p:nvPr>
            <p:ph type="body" idx="4294967295"/>
          </p:nvPr>
        </p:nvSpPr>
        <p:spPr>
          <a:xfrm>
            <a:off x="457200" y="1001713"/>
            <a:ext cx="8229600" cy="5251450"/>
          </a:xfrm>
        </p:spPr>
        <p:txBody>
          <a:bodyPr/>
          <a:lstStyle/>
          <a:p>
            <a:pPr eaLnBrk="1" hangingPunct="1">
              <a:spcBef>
                <a:spcPct val="35000"/>
              </a:spcBef>
            </a:pPr>
            <a:r>
              <a:rPr lang="en-US" sz="2700" smtClean="0">
                <a:latin typeface="Arial" charset="0"/>
              </a:rPr>
              <a:t>Recall:  </a:t>
            </a:r>
            <a:br>
              <a:rPr lang="en-US" sz="2700" smtClean="0">
                <a:latin typeface="Arial" charset="0"/>
              </a:rPr>
            </a:br>
            <a:r>
              <a:rPr lang="en-US" sz="2700" smtClean="0">
                <a:latin typeface="Arial" charset="0"/>
              </a:rPr>
              <a:t>The real exchange rate (</a:t>
            </a:r>
            <a:r>
              <a:rPr lang="en-US" sz="2700" b="1" i="1" smtClean="0">
                <a:latin typeface="Arial" charset="0"/>
              </a:rPr>
              <a:t>E</a:t>
            </a:r>
            <a:r>
              <a:rPr lang="en-US" sz="2700" smtClean="0">
                <a:latin typeface="Arial" charset="0"/>
              </a:rPr>
              <a:t>) measures </a:t>
            </a:r>
            <a:br>
              <a:rPr lang="en-US" sz="2700" smtClean="0">
                <a:latin typeface="Arial" charset="0"/>
              </a:rPr>
            </a:br>
            <a:r>
              <a:rPr lang="en-US" sz="2700" smtClean="0">
                <a:latin typeface="Arial" charset="0"/>
              </a:rPr>
              <a:t>the quantity of foreign goods &amp; services </a:t>
            </a:r>
            <a:br>
              <a:rPr lang="en-US" sz="2700" smtClean="0">
                <a:latin typeface="Arial" charset="0"/>
              </a:rPr>
            </a:br>
            <a:r>
              <a:rPr lang="en-US" sz="2700" smtClean="0">
                <a:latin typeface="Arial" charset="0"/>
              </a:rPr>
              <a:t>that trade for one unit of domestic goods &amp; services.  </a:t>
            </a:r>
          </a:p>
          <a:p>
            <a:pPr lvl="1" eaLnBrk="1" hangingPunct="1">
              <a:spcBef>
                <a:spcPct val="35000"/>
              </a:spcBef>
            </a:pPr>
            <a:r>
              <a:rPr lang="en-US" b="1" i="1" smtClean="0">
                <a:latin typeface="Arial" charset="0"/>
              </a:rPr>
              <a:t>E</a:t>
            </a:r>
            <a:r>
              <a:rPr lang="en-US" smtClean="0">
                <a:latin typeface="Arial" charset="0"/>
              </a:rPr>
              <a:t> is the real value of a unit of your currency in the market for foreign-currency exchange.  </a:t>
            </a:r>
          </a:p>
          <a:p>
            <a:pPr eaLnBrk="1" hangingPunct="1">
              <a:spcBef>
                <a:spcPct val="35000"/>
              </a:spcBef>
            </a:pPr>
            <a:endParaRPr lang="en-US" sz="2700" smtClean="0">
              <a:latin typeface="Arial" charset="0"/>
            </a:endParaRPr>
          </a:p>
        </p:txBody>
      </p:sp>
      <p:sp>
        <p:nvSpPr>
          <p:cNvPr id="276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a:grpSpLocks/>
          </p:cNvGrpSpPr>
          <p:nvPr/>
        </p:nvGrpSpPr>
        <p:grpSpPr bwMode="auto">
          <a:xfrm>
            <a:off x="5956300" y="1792288"/>
            <a:ext cx="2006600" cy="3584575"/>
            <a:chOff x="3752" y="1129"/>
            <a:chExt cx="1264" cy="2258"/>
          </a:xfrm>
        </p:grpSpPr>
        <p:sp>
          <p:nvSpPr>
            <p:cNvPr id="29716" name="Text Box 2"/>
            <p:cNvSpPr txBox="1">
              <a:spLocks noChangeArrowheads="1"/>
            </p:cNvSpPr>
            <p:nvPr/>
          </p:nvSpPr>
          <p:spPr bwMode="auto">
            <a:xfrm>
              <a:off x="3752" y="1129"/>
              <a:ext cx="1264"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a:ea typeface="Arial" charset="0"/>
                  <a:cs typeface="Arial" charset="0"/>
                </a:rPr>
                <a:t> = </a:t>
              </a:r>
              <a:r>
                <a:rPr lang="en-US" i="1">
                  <a:ea typeface="Arial" charset="0"/>
                  <a:cs typeface="Arial" charset="0"/>
                </a:rPr>
                <a:t>NCO</a:t>
              </a:r>
              <a:endParaRPr lang="en-US" b="1" baseline="-25000">
                <a:ea typeface="Arial" charset="0"/>
                <a:cs typeface="Arial" charset="0"/>
              </a:endParaRPr>
            </a:p>
          </p:txBody>
        </p:sp>
        <p:sp>
          <p:nvSpPr>
            <p:cNvPr id="29717" name="Line 3"/>
            <p:cNvSpPr>
              <a:spLocks noChangeShapeType="1"/>
            </p:cNvSpPr>
            <p:nvPr/>
          </p:nvSpPr>
          <p:spPr bwMode="auto">
            <a:xfrm flipV="1">
              <a:off x="4052" y="1396"/>
              <a:ext cx="0" cy="1991"/>
            </a:xfrm>
            <a:prstGeom prst="line">
              <a:avLst/>
            </a:prstGeom>
            <a:noFill/>
            <a:ln w="38100">
              <a:solidFill>
                <a:srgbClr val="003399"/>
              </a:solidFill>
              <a:round/>
              <a:headEnd/>
              <a:tailEnd/>
            </a:ln>
          </p:spPr>
          <p:txBody>
            <a:bodyPr>
              <a:prstTxWarp prst="textNoShape">
                <a:avLst/>
              </a:prstTxWarp>
            </a:bodyPr>
            <a:lstStyle/>
            <a:p>
              <a:endParaRPr lang="en-US"/>
            </a:p>
          </p:txBody>
        </p:sp>
      </p:grpSp>
      <p:sp>
        <p:nvSpPr>
          <p:cNvPr id="29698" name="Rectangle 5"/>
          <p:cNvSpPr>
            <a:spLocks noGrp="1" noChangeArrowheads="1"/>
          </p:cNvSpPr>
          <p:nvPr>
            <p:ph type="title" idx="4294967295"/>
          </p:nvPr>
        </p:nvSpPr>
        <p:spPr>
          <a:xfrm>
            <a:off x="0" y="252413"/>
            <a:ext cx="9144000" cy="649287"/>
          </a:xfrm>
        </p:spPr>
        <p:txBody>
          <a:bodyPr/>
          <a:lstStyle/>
          <a:p>
            <a:pPr algn="ctr" eaLnBrk="1" hangingPunct="1"/>
            <a:r>
              <a:rPr lang="en-US" sz="3000" smtClean="0">
                <a:latin typeface="Tahoma" charset="0"/>
                <a:ea typeface="Tahoma" charset="0"/>
                <a:cs typeface="Tahoma" charset="0"/>
              </a:rPr>
              <a:t>The Market for Foreign-Currency Exchange</a:t>
            </a:r>
          </a:p>
        </p:txBody>
      </p:sp>
      <p:grpSp>
        <p:nvGrpSpPr>
          <p:cNvPr id="29699" name="Group 34"/>
          <p:cNvGrpSpPr>
            <a:grpSpLocks/>
          </p:cNvGrpSpPr>
          <p:nvPr/>
        </p:nvGrpSpPr>
        <p:grpSpPr bwMode="auto">
          <a:xfrm>
            <a:off x="4611688" y="1858963"/>
            <a:ext cx="3810000" cy="4179887"/>
            <a:chOff x="2905" y="1171"/>
            <a:chExt cx="2400" cy="2633"/>
          </a:xfrm>
        </p:grpSpPr>
        <p:grpSp>
          <p:nvGrpSpPr>
            <p:cNvPr id="29711" name="Group 6"/>
            <p:cNvGrpSpPr>
              <a:grpSpLocks/>
            </p:cNvGrpSpPr>
            <p:nvPr/>
          </p:nvGrpSpPr>
          <p:grpSpPr bwMode="auto">
            <a:xfrm>
              <a:off x="3037" y="1447"/>
              <a:ext cx="2135" cy="1938"/>
              <a:chOff x="1098" y="1361"/>
              <a:chExt cx="2116" cy="2027"/>
            </a:xfrm>
          </p:grpSpPr>
          <p:sp>
            <p:nvSpPr>
              <p:cNvPr id="29714"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9715"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9712" name="Text Box 9"/>
            <p:cNvSpPr txBox="1">
              <a:spLocks noChangeArrowheads="1"/>
            </p:cNvSpPr>
            <p:nvPr/>
          </p:nvSpPr>
          <p:spPr bwMode="auto">
            <a:xfrm>
              <a:off x="2905" y="1171"/>
              <a:ext cx="2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E</a:t>
              </a:r>
              <a:endParaRPr lang="en-US" baseline="-25000">
                <a:ea typeface="Arial" charset="0"/>
                <a:cs typeface="Arial" charset="0"/>
              </a:endParaRPr>
            </a:p>
          </p:txBody>
        </p:sp>
        <p:sp>
          <p:nvSpPr>
            <p:cNvPr id="29713" name="Text Box 10"/>
            <p:cNvSpPr txBox="1">
              <a:spLocks noChangeArrowheads="1"/>
            </p:cNvSpPr>
            <p:nvPr/>
          </p:nvSpPr>
          <p:spPr bwMode="auto">
            <a:xfrm>
              <a:off x="4585" y="3420"/>
              <a:ext cx="720" cy="384"/>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000" b="1">
                  <a:ea typeface="Arial" charset="0"/>
                  <a:cs typeface="Arial" charset="0"/>
                </a:rPr>
                <a:t>Your currency</a:t>
              </a:r>
              <a:endParaRPr lang="en-US" baseline="-25000">
                <a:ea typeface="Arial" charset="0"/>
                <a:cs typeface="Arial" charset="0"/>
              </a:endParaRPr>
            </a:p>
          </p:txBody>
        </p:sp>
      </p:grpSp>
      <p:grpSp>
        <p:nvGrpSpPr>
          <p:cNvPr id="5" name="Group 26"/>
          <p:cNvGrpSpPr>
            <a:grpSpLocks/>
          </p:cNvGrpSpPr>
          <p:nvPr/>
        </p:nvGrpSpPr>
        <p:grpSpPr bwMode="auto">
          <a:xfrm>
            <a:off x="5184775" y="2501900"/>
            <a:ext cx="3516313" cy="2362200"/>
            <a:chOff x="3168" y="1842"/>
            <a:chExt cx="2215" cy="1488"/>
          </a:xfrm>
        </p:grpSpPr>
        <p:sp>
          <p:nvSpPr>
            <p:cNvPr id="29709" name="Line 11"/>
            <p:cNvSpPr>
              <a:spLocks noChangeShapeType="1"/>
            </p:cNvSpPr>
            <p:nvPr/>
          </p:nvSpPr>
          <p:spPr bwMode="auto">
            <a:xfrm>
              <a:off x="3168" y="1842"/>
              <a:ext cx="1474" cy="1288"/>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9710" name="Text Box 23"/>
            <p:cNvSpPr txBox="1">
              <a:spLocks noChangeArrowheads="1"/>
            </p:cNvSpPr>
            <p:nvPr/>
          </p:nvSpPr>
          <p:spPr bwMode="auto">
            <a:xfrm>
              <a:off x="4603" y="3030"/>
              <a:ext cx="780" cy="30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i="1">
                  <a:ea typeface="Arial" charset="0"/>
                  <a:cs typeface="Arial" charset="0"/>
                </a:rPr>
                <a:t>D</a:t>
              </a:r>
              <a:r>
                <a:rPr lang="en-US">
                  <a:ea typeface="Arial" charset="0"/>
                  <a:cs typeface="Arial" charset="0"/>
                </a:rPr>
                <a:t> = </a:t>
              </a:r>
              <a:r>
                <a:rPr lang="en-US" i="1">
                  <a:ea typeface="Arial" charset="0"/>
                  <a:cs typeface="Arial" charset="0"/>
                </a:rPr>
                <a:t>NX</a:t>
              </a:r>
              <a:endParaRPr lang="en-US" b="1" baseline="-25000">
                <a:ea typeface="Arial" charset="0"/>
                <a:cs typeface="Arial" charset="0"/>
              </a:endParaRPr>
            </a:p>
          </p:txBody>
        </p:sp>
      </p:grpSp>
      <p:grpSp>
        <p:nvGrpSpPr>
          <p:cNvPr id="6" name="Group 28"/>
          <p:cNvGrpSpPr>
            <a:grpSpLocks/>
          </p:cNvGrpSpPr>
          <p:nvPr/>
        </p:nvGrpSpPr>
        <p:grpSpPr bwMode="auto">
          <a:xfrm>
            <a:off x="4373563" y="3394075"/>
            <a:ext cx="2116137" cy="365125"/>
            <a:chOff x="2657" y="2404"/>
            <a:chExt cx="1333" cy="230"/>
          </a:xfrm>
        </p:grpSpPr>
        <p:sp>
          <p:nvSpPr>
            <p:cNvPr id="29706" name="Text Box 12"/>
            <p:cNvSpPr txBox="1">
              <a:spLocks noChangeArrowheads="1"/>
            </p:cNvSpPr>
            <p:nvPr/>
          </p:nvSpPr>
          <p:spPr bwMode="auto">
            <a:xfrm>
              <a:off x="2657" y="2404"/>
              <a:ext cx="25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1</a:t>
              </a:r>
            </a:p>
          </p:txBody>
        </p:sp>
        <p:sp>
          <p:nvSpPr>
            <p:cNvPr id="29707" name="Line 27"/>
            <p:cNvSpPr>
              <a:spLocks noChangeShapeType="1"/>
            </p:cNvSpPr>
            <p:nvPr/>
          </p:nvSpPr>
          <p:spPr bwMode="auto">
            <a:xfrm flipH="1">
              <a:off x="2940" y="2529"/>
              <a:ext cx="1014"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08" name="Oval 14"/>
            <p:cNvSpPr>
              <a:spLocks noChangeAspect="1" noChangeArrowheads="1"/>
            </p:cNvSpPr>
            <p:nvPr/>
          </p:nvSpPr>
          <p:spPr bwMode="auto">
            <a:xfrm>
              <a:off x="3909" y="248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60800" name="Text Box 32"/>
          <p:cNvSpPr txBox="1">
            <a:spLocks noChangeArrowheads="1"/>
          </p:cNvSpPr>
          <p:nvPr/>
        </p:nvSpPr>
        <p:spPr bwMode="auto">
          <a:xfrm>
            <a:off x="438150" y="3787775"/>
            <a:ext cx="3490913" cy="3014663"/>
          </a:xfrm>
          <a:prstGeom prst="rect">
            <a:avLst/>
          </a:prstGeom>
          <a:noFill/>
          <a:ln w="9525">
            <a:noFill/>
            <a:miter lim="800000"/>
            <a:headEnd/>
            <a:tailEnd/>
          </a:ln>
        </p:spPr>
        <p:txBody>
          <a:bodyPr>
            <a:prstTxWarp prst="textNoShape">
              <a:avLst/>
            </a:prstTxWarp>
            <a:spAutoFit/>
          </a:bodyPr>
          <a:lstStyle/>
          <a:p>
            <a:pPr>
              <a:lnSpc>
                <a:spcPct val="105000"/>
              </a:lnSpc>
              <a:spcBef>
                <a:spcPct val="25000"/>
              </a:spcBef>
            </a:pPr>
            <a:r>
              <a:rPr lang="en-US" sz="2600">
                <a:ea typeface="Arial" charset="0"/>
                <a:cs typeface="Arial" charset="0"/>
              </a:rPr>
              <a:t>An increase in </a:t>
            </a:r>
            <a:r>
              <a:rPr lang="en-US" sz="2600" b="1" i="1">
                <a:ea typeface="Arial" charset="0"/>
                <a:cs typeface="Arial" charset="0"/>
              </a:rPr>
              <a:t>E</a:t>
            </a:r>
            <a:r>
              <a:rPr lang="en-US" sz="2600">
                <a:ea typeface="Arial" charset="0"/>
                <a:cs typeface="Arial" charset="0"/>
              </a:rPr>
              <a:t> </a:t>
            </a:r>
            <a:br>
              <a:rPr lang="en-US" sz="2600">
                <a:ea typeface="Arial" charset="0"/>
                <a:cs typeface="Arial" charset="0"/>
              </a:rPr>
            </a:br>
            <a:r>
              <a:rPr lang="en-US" sz="2600">
                <a:ea typeface="Arial" charset="0"/>
                <a:cs typeface="Arial" charset="0"/>
              </a:rPr>
              <a:t>has no effect on saving or investment, so it does not affect </a:t>
            </a:r>
            <a:r>
              <a:rPr lang="en-US" sz="2600" i="1">
                <a:ea typeface="Arial" charset="0"/>
                <a:cs typeface="Arial" charset="0"/>
              </a:rPr>
              <a:t>NCO</a:t>
            </a:r>
            <a:r>
              <a:rPr lang="en-US" sz="2600">
                <a:ea typeface="Arial" charset="0"/>
                <a:cs typeface="Arial" charset="0"/>
              </a:rPr>
              <a:t> or the supply of your country’s currency. </a:t>
            </a:r>
          </a:p>
        </p:txBody>
      </p:sp>
      <p:sp>
        <p:nvSpPr>
          <p:cNvPr id="160801" name="Text Box 33"/>
          <p:cNvSpPr txBox="1">
            <a:spLocks noChangeArrowheads="1"/>
          </p:cNvSpPr>
          <p:nvPr/>
        </p:nvSpPr>
        <p:spPr bwMode="auto">
          <a:xfrm>
            <a:off x="450850" y="1139825"/>
            <a:ext cx="3194050" cy="2683940"/>
          </a:xfrm>
          <a:prstGeom prst="rect">
            <a:avLst/>
          </a:prstGeom>
          <a:noFill/>
          <a:ln w="9525">
            <a:noFill/>
            <a:miter lim="800000"/>
            <a:headEnd/>
            <a:tailEnd/>
          </a:ln>
        </p:spPr>
        <p:txBody>
          <a:bodyPr>
            <a:prstTxWarp prst="textNoShape">
              <a:avLst/>
            </a:prstTxWarp>
            <a:spAutoFit/>
          </a:bodyPr>
          <a:lstStyle/>
          <a:p>
            <a:pPr>
              <a:lnSpc>
                <a:spcPct val="105000"/>
              </a:lnSpc>
              <a:spcBef>
                <a:spcPct val="25000"/>
              </a:spcBef>
            </a:pPr>
            <a:r>
              <a:rPr lang="en-US" sz="2600" b="1" i="1" dirty="0">
                <a:ea typeface="Arial" charset="0"/>
                <a:cs typeface="Arial" charset="0"/>
              </a:rPr>
              <a:t>E</a:t>
            </a:r>
            <a:r>
              <a:rPr lang="en-US" sz="2600" dirty="0">
                <a:ea typeface="Arial" charset="0"/>
                <a:cs typeface="Arial" charset="0"/>
              </a:rPr>
              <a:t> adjusts to balance supply and demand for dollars in the market for foreign- currency exchange</a:t>
            </a:r>
            <a:r>
              <a:rPr lang="en-US" sz="2600" dirty="0" smtClean="0">
                <a:ea typeface="Arial" charset="0"/>
                <a:cs typeface="Arial" charset="0"/>
              </a:rPr>
              <a:t>.</a:t>
            </a:r>
          </a:p>
          <a:p>
            <a:pPr>
              <a:lnSpc>
                <a:spcPct val="105000"/>
              </a:lnSpc>
              <a:spcBef>
                <a:spcPct val="25000"/>
              </a:spcBef>
            </a:pPr>
            <a:r>
              <a:rPr lang="en-US" sz="2600" dirty="0" smtClean="0">
                <a:ea typeface="Arial" charset="0"/>
                <a:cs typeface="Arial" charset="0"/>
              </a:rPr>
              <a:t>  </a:t>
            </a:r>
            <a:endParaRPr lang="en-US" sz="2600" dirty="0">
              <a:ea typeface="Arial" charset="0"/>
              <a:cs typeface="Arial" charset="0"/>
            </a:endParaRPr>
          </a:p>
        </p:txBody>
      </p:sp>
      <p:sp>
        <p:nvSpPr>
          <p:cNvPr id="2970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0800">
                                            <p:txEl>
                                              <p:pRg st="0" end="0"/>
                                            </p:txEl>
                                          </p:spTgt>
                                        </p:tgtEl>
                                        <p:attrNameLst>
                                          <p:attrName>style.visibility</p:attrName>
                                        </p:attrNameLst>
                                      </p:cBhvr>
                                      <p:to>
                                        <p:strVal val="visible"/>
                                      </p:to>
                                    </p:set>
                                    <p:animEffect transition="in" filter="fade">
                                      <p:cBhvr>
                                        <p:cTn id="12" dur="500"/>
                                        <p:tgtEl>
                                          <p:spTgt spid="160800">
                                            <p:txEl>
                                              <p:pRg st="0" end="0"/>
                                            </p:txEl>
                                          </p:spTgt>
                                        </p:tgtEl>
                                      </p:cBhvr>
                                    </p:animEffect>
                                  </p:childTnLst>
                                  <p:subTnLst>
                                    <p:animClr clrSpc="rgb" dir="cw">
                                      <p:cBhvr override="childStyle">
                                        <p:cTn dur="1" fill="hold" display="0" masterRel="nextClick" afterEffect="1"/>
                                        <p:tgtEl>
                                          <p:spTgt spid="160800">
                                            <p:txEl>
                                              <p:pRg st="0" end="0"/>
                                            </p:txEl>
                                          </p:spTgt>
                                        </p:tgtEl>
                                        <p:attrNameLst>
                                          <p:attrName>ppt_c</p:attrName>
                                        </p:attrNameLst>
                                      </p:cBhvr>
                                      <p:to>
                                        <a:srgbClr val="B2B2B2"/>
                                      </p:to>
                                    </p:animClr>
                                  </p:sub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60801">
                                            <p:txEl>
                                              <p:pRg st="0" end="0"/>
                                            </p:txEl>
                                          </p:spTgt>
                                        </p:tgtEl>
                                        <p:attrNameLst>
                                          <p:attrName>style.visibility</p:attrName>
                                        </p:attrNameLst>
                                      </p:cBhvr>
                                      <p:to>
                                        <p:strVal val="visible"/>
                                      </p:to>
                                    </p:set>
                                    <p:animEffect transition="in" filter="fade">
                                      <p:cBhvr>
                                        <p:cTn id="19" dur="500"/>
                                        <p:tgtEl>
                                          <p:spTgt spid="160801">
                                            <p:txEl>
                                              <p:pRg st="0" end="0"/>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60801">
                                            <p:txEl>
                                              <p:pRg st="1" end="1"/>
                                            </p:txEl>
                                          </p:spTgt>
                                        </p:tgtEl>
                                        <p:attrNameLst>
                                          <p:attrName>style.visibility</p:attrName>
                                        </p:attrNameLst>
                                      </p:cBhvr>
                                      <p:to>
                                        <p:strVal val="visible"/>
                                      </p:to>
                                    </p:set>
                                    <p:animEffect transition="in" filter="fade">
                                      <p:cBhvr>
                                        <p:cTn id="23" dur="500"/>
                                        <p:tgtEl>
                                          <p:spTgt spid="160801">
                                            <p:txEl>
                                              <p:pRg st="1" end="1"/>
                                            </p:txEl>
                                          </p:spTgt>
                                        </p:tgtEl>
                                      </p:cBhvr>
                                    </p:animEffect>
                                  </p:childTnLst>
                                </p:cTn>
                              </p:par>
                              <p:par>
                                <p:cTn id="24" presetID="22" presetClass="entr" presetSubtype="2"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righ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00" grpId="0" build="p"/>
      <p:bldP spid="16080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0" y="207963"/>
            <a:ext cx="9144000" cy="649287"/>
          </a:xfrm>
        </p:spPr>
        <p:txBody>
          <a:bodyPr/>
          <a:lstStyle/>
          <a:p>
            <a:pPr algn="ctr" eaLnBrk="1" hangingPunct="1"/>
            <a:r>
              <a:rPr lang="en-US" sz="3200" smtClean="0">
                <a:latin typeface="Tahoma" charset="0"/>
                <a:ea typeface="Tahoma" charset="0"/>
                <a:cs typeface="Tahoma" charset="0"/>
              </a:rPr>
              <a:t>FYI:  Disentangling Supply and Demand</a:t>
            </a:r>
          </a:p>
        </p:txBody>
      </p:sp>
      <p:sp>
        <p:nvSpPr>
          <p:cNvPr id="156675" name="Rectangle 3"/>
          <p:cNvSpPr>
            <a:spLocks noGrp="1" noChangeArrowheads="1"/>
          </p:cNvSpPr>
          <p:nvPr>
            <p:ph type="body" idx="4294967295"/>
          </p:nvPr>
        </p:nvSpPr>
        <p:spPr>
          <a:xfrm>
            <a:off x="546100" y="862013"/>
            <a:ext cx="8154988" cy="5645150"/>
          </a:xfrm>
        </p:spPr>
        <p:txBody>
          <a:bodyPr/>
          <a:lstStyle/>
          <a:p>
            <a:pPr marL="0" indent="0" eaLnBrk="1" hangingPunct="1">
              <a:buFont typeface="Wingdings" charset="2"/>
              <a:buNone/>
            </a:pPr>
            <a:r>
              <a:rPr lang="en-US" sz="2300" smtClean="0">
                <a:latin typeface="Arial" charset="0"/>
              </a:rPr>
              <a:t>When a country’s resident buys imported goods, </a:t>
            </a:r>
            <a:br>
              <a:rPr lang="en-US" sz="2300" smtClean="0">
                <a:latin typeface="Arial" charset="0"/>
              </a:rPr>
            </a:br>
            <a:r>
              <a:rPr lang="en-US" sz="2300" smtClean="0">
                <a:latin typeface="Arial" charset="0"/>
              </a:rPr>
              <a:t>does the transaction affect supply or demand </a:t>
            </a:r>
            <a:br>
              <a:rPr lang="en-US" sz="2300" smtClean="0">
                <a:latin typeface="Arial" charset="0"/>
              </a:rPr>
            </a:br>
            <a:r>
              <a:rPr lang="en-US" sz="2300" smtClean="0">
                <a:latin typeface="Arial" charset="0"/>
              </a:rPr>
              <a:t>in the foreign exchange market?  Two views:  </a:t>
            </a:r>
          </a:p>
          <a:p>
            <a:pPr marL="576263" lvl="1" indent="-457200" eaLnBrk="1" hangingPunct="1">
              <a:spcBef>
                <a:spcPct val="25000"/>
              </a:spcBef>
              <a:buFont typeface="Wingdings" charset="2"/>
              <a:buNone/>
            </a:pPr>
            <a:r>
              <a:rPr lang="en-US" sz="2200" b="1" smtClean="0">
                <a:solidFill>
                  <a:srgbClr val="FF0000"/>
                </a:solidFill>
                <a:latin typeface="Arial" charset="0"/>
              </a:rPr>
              <a:t>1.</a:t>
            </a:r>
            <a:r>
              <a:rPr lang="en-US" sz="2200" smtClean="0">
                <a:solidFill>
                  <a:srgbClr val="FF0000"/>
                </a:solidFill>
                <a:latin typeface="Arial" charset="0"/>
              </a:rPr>
              <a:t>	</a:t>
            </a:r>
            <a:r>
              <a:rPr lang="en-US" sz="2200" b="1" i="1" smtClean="0">
                <a:solidFill>
                  <a:srgbClr val="FF0000"/>
                </a:solidFill>
                <a:latin typeface="Arial" charset="0"/>
              </a:rPr>
              <a:t>The supply of domestic currency increases.</a:t>
            </a:r>
            <a:r>
              <a:rPr lang="en-US" sz="2200" smtClean="0">
                <a:solidFill>
                  <a:srgbClr val="FF0000"/>
                </a:solidFill>
                <a:latin typeface="Arial" charset="0"/>
              </a:rPr>
              <a:t>  </a:t>
            </a:r>
            <a:br>
              <a:rPr lang="en-US" sz="2200" smtClean="0">
                <a:solidFill>
                  <a:srgbClr val="FF0000"/>
                </a:solidFill>
                <a:latin typeface="Arial" charset="0"/>
              </a:rPr>
            </a:br>
            <a:r>
              <a:rPr lang="en-US" sz="2200" smtClean="0">
                <a:latin typeface="Arial" charset="0"/>
              </a:rPr>
              <a:t>The person needs to sell domestic currency to obtain the foreign currency needed to buy the imports.</a:t>
            </a:r>
          </a:p>
          <a:p>
            <a:pPr marL="576263" lvl="1" indent="-457200" eaLnBrk="1" hangingPunct="1">
              <a:spcBef>
                <a:spcPct val="25000"/>
              </a:spcBef>
              <a:buFont typeface="Wingdings" charset="2"/>
              <a:buNone/>
            </a:pPr>
            <a:r>
              <a:rPr lang="en-US" sz="2200" b="1" smtClean="0">
                <a:solidFill>
                  <a:srgbClr val="FF0000"/>
                </a:solidFill>
                <a:latin typeface="Arial" charset="0"/>
              </a:rPr>
              <a:t>2.</a:t>
            </a:r>
            <a:r>
              <a:rPr lang="en-US" sz="2200" smtClean="0">
                <a:solidFill>
                  <a:srgbClr val="FF0000"/>
                </a:solidFill>
                <a:latin typeface="Arial" charset="0"/>
              </a:rPr>
              <a:t>	</a:t>
            </a:r>
            <a:r>
              <a:rPr lang="en-US" sz="2200" b="1" i="1" smtClean="0">
                <a:solidFill>
                  <a:srgbClr val="FF0000"/>
                </a:solidFill>
                <a:latin typeface="Arial" charset="0"/>
              </a:rPr>
              <a:t>The demand for domestic currency decreases.</a:t>
            </a:r>
            <a:r>
              <a:rPr lang="en-US" sz="2200" smtClean="0">
                <a:solidFill>
                  <a:srgbClr val="FF0000"/>
                </a:solidFill>
                <a:latin typeface="Arial" charset="0"/>
              </a:rPr>
              <a:t>  </a:t>
            </a:r>
            <a:br>
              <a:rPr lang="en-US" sz="2200" smtClean="0">
                <a:solidFill>
                  <a:srgbClr val="FF0000"/>
                </a:solidFill>
                <a:latin typeface="Arial" charset="0"/>
              </a:rPr>
            </a:br>
            <a:r>
              <a:rPr lang="en-US" sz="2200" smtClean="0">
                <a:latin typeface="Arial" charset="0"/>
              </a:rPr>
              <a:t>The increase in imports reduces </a:t>
            </a:r>
            <a:r>
              <a:rPr lang="en-US" sz="2200" b="1" i="1" smtClean="0">
                <a:latin typeface="Arial" charset="0"/>
              </a:rPr>
              <a:t>NX</a:t>
            </a:r>
            <a:r>
              <a:rPr lang="en-US" sz="2200" smtClean="0">
                <a:latin typeface="Arial" charset="0"/>
              </a:rPr>
              <a:t>, </a:t>
            </a:r>
            <a:br>
              <a:rPr lang="en-US" sz="2200" smtClean="0">
                <a:latin typeface="Arial" charset="0"/>
              </a:rPr>
            </a:br>
            <a:r>
              <a:rPr lang="en-US" sz="2200" smtClean="0">
                <a:latin typeface="Arial" charset="0"/>
              </a:rPr>
              <a:t>which we think of as the demand for domestic currency.</a:t>
            </a:r>
          </a:p>
          <a:p>
            <a:pPr marL="576263" lvl="1" indent="-457200" eaLnBrk="1" hangingPunct="1">
              <a:spcBef>
                <a:spcPct val="10000"/>
              </a:spcBef>
              <a:buFont typeface="Wingdings" charset="2"/>
              <a:buNone/>
            </a:pPr>
            <a:r>
              <a:rPr lang="en-US" sz="2200" smtClean="0">
                <a:latin typeface="Arial" charset="0"/>
              </a:rPr>
              <a:t>	(So, </a:t>
            </a:r>
            <a:r>
              <a:rPr lang="en-US" sz="2200" b="1" i="1" smtClean="0">
                <a:latin typeface="Arial" charset="0"/>
              </a:rPr>
              <a:t>NX</a:t>
            </a:r>
            <a:r>
              <a:rPr lang="en-US" sz="2200" smtClean="0">
                <a:latin typeface="Arial" charset="0"/>
              </a:rPr>
              <a:t> is really the </a:t>
            </a:r>
            <a:r>
              <a:rPr lang="en-US" sz="2200" u="sng" smtClean="0">
                <a:latin typeface="Arial" charset="0"/>
              </a:rPr>
              <a:t>net</a:t>
            </a:r>
            <a:r>
              <a:rPr lang="en-US" sz="2200" smtClean="0">
                <a:latin typeface="Arial" charset="0"/>
              </a:rPr>
              <a:t> demand for domestic currency.)</a:t>
            </a:r>
          </a:p>
          <a:p>
            <a:pPr marL="0" indent="0" eaLnBrk="1" hangingPunct="1">
              <a:spcBef>
                <a:spcPct val="35000"/>
              </a:spcBef>
              <a:buFont typeface="Wingdings" charset="2"/>
              <a:buNone/>
            </a:pPr>
            <a:r>
              <a:rPr lang="en-US" sz="2200" smtClean="0">
                <a:latin typeface="Arial" charset="0"/>
              </a:rPr>
              <a:t>Both views are equivalent.  For our purposes, </a:t>
            </a:r>
            <a:br>
              <a:rPr lang="en-US" sz="2200" smtClean="0">
                <a:latin typeface="Arial" charset="0"/>
              </a:rPr>
            </a:br>
            <a:r>
              <a:rPr lang="en-US" sz="2200" smtClean="0">
                <a:latin typeface="Arial" charset="0"/>
              </a:rPr>
              <a:t>it’s more convenient to use the second.  </a:t>
            </a: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wipe(left)">
                                      <p:cBhvr>
                                        <p:cTn id="7" dur="500"/>
                                        <p:tgtEl>
                                          <p:spTgt spid="156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wipe(left)">
                                      <p:cBhvr>
                                        <p:cTn id="12" dur="500"/>
                                        <p:tgtEl>
                                          <p:spTgt spid="156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5">
                                            <p:txEl>
                                              <p:pRg st="2" end="2"/>
                                            </p:txEl>
                                          </p:spTgt>
                                        </p:tgtEl>
                                        <p:attrNameLst>
                                          <p:attrName>style.visibility</p:attrName>
                                        </p:attrNameLst>
                                      </p:cBhvr>
                                      <p:to>
                                        <p:strVal val="visible"/>
                                      </p:to>
                                    </p:set>
                                    <p:animEffect transition="in" filter="wipe(left)">
                                      <p:cBhvr>
                                        <p:cTn id="17" dur="500"/>
                                        <p:tgtEl>
                                          <p:spTgt spid="156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675">
                                            <p:txEl>
                                              <p:pRg st="3" end="3"/>
                                            </p:txEl>
                                          </p:spTgt>
                                        </p:tgtEl>
                                        <p:attrNameLst>
                                          <p:attrName>style.visibility</p:attrName>
                                        </p:attrNameLst>
                                      </p:cBhvr>
                                      <p:to>
                                        <p:strVal val="visible"/>
                                      </p:to>
                                    </p:set>
                                    <p:animEffect transition="in" filter="wipe(left)">
                                      <p:cBhvr>
                                        <p:cTn id="22" dur="500"/>
                                        <p:tgtEl>
                                          <p:spTgt spid="156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675">
                                            <p:txEl>
                                              <p:pRg st="4" end="4"/>
                                            </p:txEl>
                                          </p:spTgt>
                                        </p:tgtEl>
                                        <p:attrNameLst>
                                          <p:attrName>style.visibility</p:attrName>
                                        </p:attrNameLst>
                                      </p:cBhvr>
                                      <p:to>
                                        <p:strVal val="visible"/>
                                      </p:to>
                                    </p:set>
                                    <p:animEffect transition="in" filter="wipe(left)">
                                      <p:cBhvr>
                                        <p:cTn id="27" dur="500"/>
                                        <p:tgtEl>
                                          <p:spTgt spid="156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0" y="207963"/>
            <a:ext cx="9144000" cy="649287"/>
          </a:xfrm>
        </p:spPr>
        <p:txBody>
          <a:bodyPr/>
          <a:lstStyle/>
          <a:p>
            <a:pPr algn="ctr" eaLnBrk="1" hangingPunct="1"/>
            <a:r>
              <a:rPr lang="en-US" sz="3200" smtClean="0">
                <a:latin typeface="Tahoma" charset="0"/>
                <a:ea typeface="Tahoma" charset="0"/>
                <a:cs typeface="Tahoma" charset="0"/>
              </a:rPr>
              <a:t>FYI:  Disentangling Supply and Demand</a:t>
            </a:r>
          </a:p>
        </p:txBody>
      </p:sp>
      <p:sp>
        <p:nvSpPr>
          <p:cNvPr id="157699" name="Rectangle 3"/>
          <p:cNvSpPr>
            <a:spLocks noGrp="1" noChangeArrowheads="1"/>
          </p:cNvSpPr>
          <p:nvPr>
            <p:ph type="body" idx="4294967295"/>
          </p:nvPr>
        </p:nvSpPr>
        <p:spPr>
          <a:xfrm>
            <a:off x="550863" y="862013"/>
            <a:ext cx="8121650" cy="5592762"/>
          </a:xfrm>
        </p:spPr>
        <p:txBody>
          <a:bodyPr/>
          <a:lstStyle/>
          <a:p>
            <a:pPr marL="0" indent="0" eaLnBrk="1" hangingPunct="1">
              <a:lnSpc>
                <a:spcPct val="95000"/>
              </a:lnSpc>
              <a:buFont typeface="Wingdings" charset="2"/>
              <a:buNone/>
            </a:pPr>
            <a:r>
              <a:rPr lang="en-US" sz="2700" smtClean="0">
                <a:latin typeface="Arial" charset="0"/>
              </a:rPr>
              <a:t>When a foreigner buys an asset from your country, </a:t>
            </a:r>
            <a:br>
              <a:rPr lang="en-US" sz="2700" smtClean="0">
                <a:latin typeface="Arial" charset="0"/>
              </a:rPr>
            </a:br>
            <a:r>
              <a:rPr lang="en-US" sz="2700" smtClean="0">
                <a:latin typeface="Arial" charset="0"/>
              </a:rPr>
              <a:t>does the transaction affect supply or demand </a:t>
            </a:r>
            <a:br>
              <a:rPr lang="en-US" sz="2700" smtClean="0">
                <a:latin typeface="Arial" charset="0"/>
              </a:rPr>
            </a:br>
            <a:r>
              <a:rPr lang="en-US" sz="2700" smtClean="0">
                <a:latin typeface="Arial" charset="0"/>
              </a:rPr>
              <a:t>in the foreign exchange market?  Two views:  </a:t>
            </a:r>
          </a:p>
          <a:p>
            <a:pPr marL="571500" lvl="1" indent="-457200" eaLnBrk="1" hangingPunct="1">
              <a:lnSpc>
                <a:spcPct val="95000"/>
              </a:lnSpc>
              <a:spcBef>
                <a:spcPct val="25000"/>
              </a:spcBef>
              <a:buFont typeface="Wingdings" charset="2"/>
              <a:buNone/>
            </a:pPr>
            <a:r>
              <a:rPr lang="en-US" sz="2600" b="1" smtClean="0">
                <a:solidFill>
                  <a:srgbClr val="FF0000"/>
                </a:solidFill>
                <a:latin typeface="Arial" charset="0"/>
              </a:rPr>
              <a:t>1.</a:t>
            </a:r>
            <a:r>
              <a:rPr lang="en-US" sz="2600" smtClean="0">
                <a:solidFill>
                  <a:srgbClr val="FF0000"/>
                </a:solidFill>
                <a:latin typeface="Arial" charset="0"/>
              </a:rPr>
              <a:t>	</a:t>
            </a:r>
            <a:r>
              <a:rPr lang="en-US" sz="2600" b="1" i="1" smtClean="0">
                <a:solidFill>
                  <a:srgbClr val="FF0000"/>
                </a:solidFill>
                <a:latin typeface="Arial" charset="0"/>
              </a:rPr>
              <a:t>The demand for your currency increases.</a:t>
            </a:r>
            <a:r>
              <a:rPr lang="en-US" sz="2600" b="1" smtClean="0">
                <a:solidFill>
                  <a:srgbClr val="FF0000"/>
                </a:solidFill>
                <a:latin typeface="Arial" charset="0"/>
              </a:rPr>
              <a:t>  </a:t>
            </a:r>
            <a:r>
              <a:rPr lang="en-US" sz="2600" smtClean="0">
                <a:solidFill>
                  <a:srgbClr val="FF0000"/>
                </a:solidFill>
                <a:latin typeface="Arial" charset="0"/>
              </a:rPr>
              <a:t/>
            </a:r>
            <a:br>
              <a:rPr lang="en-US" sz="2600" smtClean="0">
                <a:solidFill>
                  <a:srgbClr val="FF0000"/>
                </a:solidFill>
                <a:latin typeface="Arial" charset="0"/>
              </a:rPr>
            </a:br>
            <a:r>
              <a:rPr lang="en-US" sz="2600" smtClean="0">
                <a:latin typeface="Arial" charset="0"/>
              </a:rPr>
              <a:t>The foreigner needs your currency in order to purchase the asset.  </a:t>
            </a:r>
          </a:p>
          <a:p>
            <a:pPr marL="571500" lvl="1" indent="-457200" eaLnBrk="1" hangingPunct="1">
              <a:lnSpc>
                <a:spcPct val="95000"/>
              </a:lnSpc>
              <a:spcBef>
                <a:spcPct val="25000"/>
              </a:spcBef>
              <a:buFont typeface="Wingdings" charset="2"/>
              <a:buNone/>
            </a:pPr>
            <a:r>
              <a:rPr lang="en-US" sz="2600" b="1" smtClean="0">
                <a:solidFill>
                  <a:srgbClr val="FF0000"/>
                </a:solidFill>
                <a:latin typeface="Arial" charset="0"/>
              </a:rPr>
              <a:t>2.</a:t>
            </a:r>
            <a:r>
              <a:rPr lang="en-US" sz="2600" smtClean="0">
                <a:solidFill>
                  <a:srgbClr val="FF0000"/>
                </a:solidFill>
                <a:latin typeface="Arial" charset="0"/>
              </a:rPr>
              <a:t>	</a:t>
            </a:r>
            <a:r>
              <a:rPr lang="en-US" sz="2600" b="1" i="1" smtClean="0">
                <a:solidFill>
                  <a:srgbClr val="FF0000"/>
                </a:solidFill>
                <a:latin typeface="Arial" charset="0"/>
              </a:rPr>
              <a:t>The supply of your currency falls.</a:t>
            </a:r>
            <a:r>
              <a:rPr lang="en-US" sz="2600" b="1" smtClean="0">
                <a:solidFill>
                  <a:srgbClr val="FF0000"/>
                </a:solidFill>
                <a:latin typeface="Arial" charset="0"/>
              </a:rPr>
              <a:t/>
            </a:r>
            <a:br>
              <a:rPr lang="en-US" sz="2600" b="1" smtClean="0">
                <a:solidFill>
                  <a:srgbClr val="FF0000"/>
                </a:solidFill>
                <a:latin typeface="Arial" charset="0"/>
              </a:rPr>
            </a:br>
            <a:r>
              <a:rPr lang="en-US" sz="2600" smtClean="0">
                <a:latin typeface="Arial" charset="0"/>
              </a:rPr>
              <a:t>The transaction reduces </a:t>
            </a:r>
            <a:r>
              <a:rPr lang="en-US" sz="2600" i="1" smtClean="0">
                <a:latin typeface="Arial" charset="0"/>
              </a:rPr>
              <a:t>NCO</a:t>
            </a:r>
            <a:r>
              <a:rPr lang="en-US" sz="2600" smtClean="0">
                <a:latin typeface="Arial" charset="0"/>
              </a:rPr>
              <a:t>, which we think of </a:t>
            </a:r>
            <a:br>
              <a:rPr lang="en-US" sz="2600" smtClean="0">
                <a:latin typeface="Arial" charset="0"/>
              </a:rPr>
            </a:br>
            <a:r>
              <a:rPr lang="en-US" sz="2600" smtClean="0">
                <a:latin typeface="Arial" charset="0"/>
              </a:rPr>
              <a:t>as the supply of domestic currency. </a:t>
            </a:r>
          </a:p>
          <a:p>
            <a:pPr marL="571500" lvl="1" indent="-457200" eaLnBrk="1" hangingPunct="1">
              <a:lnSpc>
                <a:spcPct val="95000"/>
              </a:lnSpc>
              <a:spcBef>
                <a:spcPct val="10000"/>
              </a:spcBef>
              <a:buFont typeface="Wingdings" charset="2"/>
              <a:buNone/>
            </a:pPr>
            <a:r>
              <a:rPr lang="en-US" sz="2600" smtClean="0">
                <a:latin typeface="Arial" charset="0"/>
              </a:rPr>
              <a:t>	(So, </a:t>
            </a:r>
            <a:r>
              <a:rPr lang="en-US" sz="2600" b="1" i="1" smtClean="0">
                <a:latin typeface="Arial" charset="0"/>
              </a:rPr>
              <a:t>NCO</a:t>
            </a:r>
            <a:r>
              <a:rPr lang="en-US" sz="2600" smtClean="0">
                <a:latin typeface="Arial" charset="0"/>
              </a:rPr>
              <a:t> is really the </a:t>
            </a:r>
            <a:r>
              <a:rPr lang="en-US" sz="2600" u="sng" smtClean="0">
                <a:latin typeface="Arial" charset="0"/>
              </a:rPr>
              <a:t>net</a:t>
            </a:r>
            <a:r>
              <a:rPr lang="en-US" sz="2600" smtClean="0">
                <a:latin typeface="Arial" charset="0"/>
              </a:rPr>
              <a:t> supply of domestic currency.)</a:t>
            </a:r>
          </a:p>
          <a:p>
            <a:pPr marL="0" indent="0" eaLnBrk="1" hangingPunct="1">
              <a:lnSpc>
                <a:spcPct val="95000"/>
              </a:lnSpc>
              <a:spcBef>
                <a:spcPct val="35000"/>
              </a:spcBef>
              <a:buFont typeface="Wingdings" charset="2"/>
              <a:buNone/>
            </a:pPr>
            <a:r>
              <a:rPr lang="en-US" sz="2600" smtClean="0">
                <a:latin typeface="Arial" charset="0"/>
              </a:rPr>
              <a:t>Again, both views are equivalent.  We will use the second.  </a:t>
            </a:r>
          </a:p>
        </p:txBody>
      </p:sp>
      <p:sp>
        <p:nvSpPr>
          <p:cNvPr id="33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wipe(left)">
                                      <p:cBhvr>
                                        <p:cTn id="7" dur="500"/>
                                        <p:tgtEl>
                                          <p:spTgt spid="157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wipe(left)">
                                      <p:cBhvr>
                                        <p:cTn id="12" dur="500"/>
                                        <p:tgtEl>
                                          <p:spTgt spid="157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Effect transition="in" filter="wipe(left)">
                                      <p:cBhvr>
                                        <p:cTn id="17" dur="500"/>
                                        <p:tgtEl>
                                          <p:spTgt spid="157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7699">
                                            <p:txEl>
                                              <p:pRg st="3" end="3"/>
                                            </p:txEl>
                                          </p:spTgt>
                                        </p:tgtEl>
                                        <p:attrNameLst>
                                          <p:attrName>style.visibility</p:attrName>
                                        </p:attrNameLst>
                                      </p:cBhvr>
                                      <p:to>
                                        <p:strVal val="visible"/>
                                      </p:to>
                                    </p:set>
                                    <p:animEffect transition="in" filter="wipe(left)">
                                      <p:cBhvr>
                                        <p:cTn id="22" dur="500"/>
                                        <p:tgtEl>
                                          <p:spTgt spid="157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7699">
                                            <p:txEl>
                                              <p:pRg st="4" end="4"/>
                                            </p:txEl>
                                          </p:spTgt>
                                        </p:tgtEl>
                                        <p:attrNameLst>
                                          <p:attrName>style.visibility</p:attrName>
                                        </p:attrNameLst>
                                      </p:cBhvr>
                                      <p:to>
                                        <p:strVal val="visible"/>
                                      </p:to>
                                    </p:set>
                                    <p:animEffect transition="in" filter="wipe(left)">
                                      <p:cBhvr>
                                        <p:cTn id="27" dur="500"/>
                                        <p:tgtEl>
                                          <p:spTgt spid="157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584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Budget deficit, exchange rate, and NX</a:t>
            </a:r>
          </a:p>
        </p:txBody>
      </p:sp>
      <p:sp>
        <p:nvSpPr>
          <p:cNvPr id="35844"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dirty="0" smtClean="0">
                <a:latin typeface="Arial" charset="0"/>
                <a:cs typeface="ＭＳ Ｐゴシック" charset="-128"/>
              </a:rPr>
              <a:t>Initially, the government budget is balanced and trade is balanced (</a:t>
            </a:r>
            <a:r>
              <a:rPr lang="en-US" b="1" i="1" dirty="0" smtClean="0">
                <a:latin typeface="Arial" charset="0"/>
                <a:cs typeface="ＭＳ Ｐゴシック" charset="-128"/>
              </a:rPr>
              <a:t>NX</a:t>
            </a:r>
            <a:r>
              <a:rPr lang="en-US" dirty="0" smtClean="0">
                <a:latin typeface="Arial" charset="0"/>
                <a:cs typeface="ＭＳ Ｐゴシック" charset="-128"/>
              </a:rPr>
              <a:t> = 0).  </a:t>
            </a:r>
          </a:p>
          <a:p>
            <a:pPr eaLnBrk="1" hangingPunct="1">
              <a:buClr>
                <a:srgbClr val="CC0000"/>
              </a:buClr>
              <a:buFont typeface="Wingdings" charset="2"/>
              <a:buChar char="§"/>
            </a:pPr>
            <a:r>
              <a:rPr lang="en-US" dirty="0" smtClean="0">
                <a:latin typeface="Arial" charset="0"/>
                <a:cs typeface="ＭＳ Ｐゴシック" charset="-128"/>
              </a:rPr>
              <a:t>Suppose the government runs a budget deficit.  As we saw earlier, </a:t>
            </a:r>
            <a:r>
              <a:rPr lang="en-US" b="1" i="1" dirty="0" smtClean="0">
                <a:latin typeface="Arial" charset="0"/>
                <a:cs typeface="ＭＳ Ｐゴシック" charset="-128"/>
              </a:rPr>
              <a:t>r</a:t>
            </a:r>
            <a:r>
              <a:rPr lang="en-US" dirty="0" smtClean="0">
                <a:latin typeface="Arial" charset="0"/>
                <a:cs typeface="ＭＳ Ｐゴシック" charset="-128"/>
              </a:rPr>
              <a:t> rises and </a:t>
            </a:r>
            <a:r>
              <a:rPr lang="en-US" b="1" i="1" dirty="0" smtClean="0">
                <a:latin typeface="Arial" charset="0"/>
                <a:cs typeface="ＭＳ Ｐゴシック" charset="-128"/>
              </a:rPr>
              <a:t>NCO</a:t>
            </a:r>
            <a:r>
              <a:rPr lang="en-US" dirty="0" smtClean="0">
                <a:latin typeface="Arial" charset="0"/>
                <a:cs typeface="ＭＳ Ｐゴシック" charset="-128"/>
              </a:rPr>
              <a:t> falls.  </a:t>
            </a:r>
          </a:p>
          <a:p>
            <a:pPr eaLnBrk="1" hangingPunct="1">
              <a:buClr>
                <a:srgbClr val="CC0000"/>
              </a:buClr>
              <a:buFont typeface="Wingdings" charset="2"/>
              <a:buChar char="§"/>
            </a:pPr>
            <a:r>
              <a:rPr lang="en-US" dirty="0" smtClean="0">
                <a:latin typeface="Arial" charset="0"/>
                <a:cs typeface="ＭＳ Ｐゴシック" charset="-128"/>
              </a:rPr>
              <a:t>How does the budget deficit affect the U.S. real exchange rate?  The balance of trade?</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789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8" name="Rectangle 6"/>
          <p:cNvSpPr>
            <a:spLocks noChangeArrowheads="1"/>
          </p:cNvSpPr>
          <p:nvPr/>
        </p:nvSpPr>
        <p:spPr bwMode="auto">
          <a:xfrm>
            <a:off x="546100" y="1328738"/>
            <a:ext cx="3676650" cy="489743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600"/>
              <a:t>The budget deficit reduces </a:t>
            </a:r>
            <a:r>
              <a:rPr lang="en-US" sz="2600" i="1"/>
              <a:t>NCO</a:t>
            </a:r>
            <a:r>
              <a:rPr lang="en-US" sz="2600"/>
              <a:t> and the supply of domestic currency. </a:t>
            </a:r>
          </a:p>
          <a:p>
            <a:pPr>
              <a:lnSpc>
                <a:spcPct val="105000"/>
              </a:lnSpc>
              <a:spcBef>
                <a:spcPct val="45000"/>
              </a:spcBef>
              <a:buClr>
                <a:srgbClr val="669900"/>
              </a:buClr>
              <a:buSzPct val="120000"/>
              <a:buFont typeface="Wingdings" charset="2"/>
              <a:buNone/>
            </a:pPr>
            <a:r>
              <a:rPr lang="en-US" sz="2600"/>
              <a:t>The real exchange </a:t>
            </a:r>
            <a:br>
              <a:rPr lang="en-US" sz="2600"/>
            </a:br>
            <a:r>
              <a:rPr lang="en-US" sz="2600"/>
              <a:t>rate appreciates, reducing net exports.  </a:t>
            </a:r>
          </a:p>
          <a:p>
            <a:pPr>
              <a:lnSpc>
                <a:spcPct val="105000"/>
              </a:lnSpc>
              <a:spcBef>
                <a:spcPct val="45000"/>
              </a:spcBef>
              <a:buClr>
                <a:srgbClr val="669900"/>
              </a:buClr>
              <a:buSzPct val="120000"/>
              <a:buFont typeface="Wingdings" charset="2"/>
              <a:buNone/>
            </a:pPr>
            <a:r>
              <a:rPr lang="en-US" sz="2600"/>
              <a:t>Since </a:t>
            </a:r>
            <a:r>
              <a:rPr lang="en-US" sz="2600" b="1" i="1"/>
              <a:t>NX</a:t>
            </a:r>
            <a:r>
              <a:rPr lang="en-US" sz="2600"/>
              <a:t> = 0 initially, the budget deficit causes a trade deficit (</a:t>
            </a:r>
            <a:r>
              <a:rPr lang="en-US" sz="2600" b="1" i="1"/>
              <a:t>NX</a:t>
            </a:r>
            <a:r>
              <a:rPr lang="en-US" sz="2600"/>
              <a:t> &lt; 0).  </a:t>
            </a:r>
          </a:p>
        </p:txBody>
      </p:sp>
      <p:grpSp>
        <p:nvGrpSpPr>
          <p:cNvPr id="37894" name="Group 26"/>
          <p:cNvGrpSpPr>
            <a:grpSpLocks/>
          </p:cNvGrpSpPr>
          <p:nvPr/>
        </p:nvGrpSpPr>
        <p:grpSpPr bwMode="auto">
          <a:xfrm>
            <a:off x="6373813" y="2366963"/>
            <a:ext cx="1660525" cy="3421062"/>
            <a:chOff x="3927" y="1498"/>
            <a:chExt cx="1046" cy="2155"/>
          </a:xfrm>
        </p:grpSpPr>
        <p:sp>
          <p:nvSpPr>
            <p:cNvPr id="37919" name="Text Box 8"/>
            <p:cNvSpPr txBox="1">
              <a:spLocks noChangeArrowheads="1"/>
            </p:cNvSpPr>
            <p:nvPr/>
          </p:nvSpPr>
          <p:spPr bwMode="auto">
            <a:xfrm>
              <a:off x="3927" y="1498"/>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1</a:t>
              </a:r>
              <a:r>
                <a:rPr lang="en-US">
                  <a:ea typeface="Arial" charset="0"/>
                  <a:cs typeface="Arial" charset="0"/>
                </a:rPr>
                <a:t> = </a:t>
              </a:r>
              <a:r>
                <a:rPr lang="en-US" i="1">
                  <a:ea typeface="Arial" charset="0"/>
                  <a:cs typeface="Arial" charset="0"/>
                </a:rPr>
                <a:t>NCO</a:t>
              </a:r>
              <a:r>
                <a:rPr lang="en-US" b="1" baseline="-25000">
                  <a:ea typeface="Arial" charset="0"/>
                  <a:cs typeface="Arial" charset="0"/>
                </a:rPr>
                <a:t>1</a:t>
              </a:r>
            </a:p>
          </p:txBody>
        </p:sp>
        <p:sp>
          <p:nvSpPr>
            <p:cNvPr id="37920" name="Line 9"/>
            <p:cNvSpPr>
              <a:spLocks noChangeShapeType="1"/>
            </p:cNvSpPr>
            <p:nvPr/>
          </p:nvSpPr>
          <p:spPr bwMode="auto">
            <a:xfrm flipV="1">
              <a:off x="3954" y="1662"/>
              <a:ext cx="0" cy="1991"/>
            </a:xfrm>
            <a:prstGeom prst="line">
              <a:avLst/>
            </a:prstGeom>
            <a:noFill/>
            <a:ln w="38100">
              <a:solidFill>
                <a:srgbClr val="003399"/>
              </a:solidFill>
              <a:round/>
              <a:headEnd/>
              <a:tailEnd/>
            </a:ln>
          </p:spPr>
          <p:txBody>
            <a:bodyPr>
              <a:prstTxWarp prst="textNoShape">
                <a:avLst/>
              </a:prstTxWarp>
            </a:bodyPr>
            <a:lstStyle/>
            <a:p>
              <a:endParaRPr lang="en-US"/>
            </a:p>
          </p:txBody>
        </p:sp>
      </p:grpSp>
      <p:grpSp>
        <p:nvGrpSpPr>
          <p:cNvPr id="37895" name="Group 35"/>
          <p:cNvGrpSpPr>
            <a:grpSpLocks/>
          </p:cNvGrpSpPr>
          <p:nvPr/>
        </p:nvGrpSpPr>
        <p:grpSpPr bwMode="auto">
          <a:xfrm>
            <a:off x="4595813" y="2270125"/>
            <a:ext cx="3810000" cy="3875088"/>
            <a:chOff x="3003" y="1304"/>
            <a:chExt cx="2400" cy="2441"/>
          </a:xfrm>
        </p:grpSpPr>
        <p:grpSp>
          <p:nvGrpSpPr>
            <p:cNvPr id="37914" name="Group 10"/>
            <p:cNvGrpSpPr>
              <a:grpSpLocks/>
            </p:cNvGrpSpPr>
            <p:nvPr/>
          </p:nvGrpSpPr>
          <p:grpSpPr bwMode="auto">
            <a:xfrm>
              <a:off x="3135" y="1580"/>
              <a:ext cx="2135" cy="1938"/>
              <a:chOff x="1098" y="1361"/>
              <a:chExt cx="2116" cy="2027"/>
            </a:xfrm>
          </p:grpSpPr>
          <p:sp>
            <p:nvSpPr>
              <p:cNvPr id="37917"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37918"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37915" name="Text Box 13"/>
            <p:cNvSpPr txBox="1">
              <a:spLocks noChangeArrowheads="1"/>
            </p:cNvSpPr>
            <p:nvPr/>
          </p:nvSpPr>
          <p:spPr bwMode="auto">
            <a:xfrm>
              <a:off x="3003" y="1304"/>
              <a:ext cx="2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E</a:t>
              </a:r>
              <a:endParaRPr lang="en-US" baseline="-25000">
                <a:ea typeface="Arial" charset="0"/>
                <a:cs typeface="Arial" charset="0"/>
              </a:endParaRPr>
            </a:p>
          </p:txBody>
        </p:sp>
        <p:sp>
          <p:nvSpPr>
            <p:cNvPr id="37916" name="Text Box 14"/>
            <p:cNvSpPr txBox="1">
              <a:spLocks noChangeArrowheads="1"/>
            </p:cNvSpPr>
            <p:nvPr/>
          </p:nvSpPr>
          <p:spPr bwMode="auto">
            <a:xfrm>
              <a:off x="4683" y="3553"/>
              <a:ext cx="720" cy="192"/>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000" b="1">
                  <a:ea typeface="Arial" charset="0"/>
                  <a:cs typeface="Arial" charset="0"/>
                </a:rPr>
                <a:t>Currency</a:t>
              </a:r>
              <a:endParaRPr lang="en-US" baseline="-25000">
                <a:ea typeface="Arial" charset="0"/>
                <a:cs typeface="Arial" charset="0"/>
              </a:endParaRPr>
            </a:p>
          </p:txBody>
        </p:sp>
      </p:grpSp>
      <p:sp>
        <p:nvSpPr>
          <p:cNvPr id="37896" name="Line 16"/>
          <p:cNvSpPr>
            <a:spLocks noChangeShapeType="1"/>
          </p:cNvSpPr>
          <p:nvPr/>
        </p:nvSpPr>
        <p:spPr bwMode="auto">
          <a:xfrm>
            <a:off x="5168900" y="2913063"/>
            <a:ext cx="2339975" cy="204470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37897" name="Text Box 17"/>
          <p:cNvSpPr txBox="1">
            <a:spLocks noChangeArrowheads="1"/>
          </p:cNvSpPr>
          <p:nvPr/>
        </p:nvSpPr>
        <p:spPr bwMode="auto">
          <a:xfrm>
            <a:off x="7446963" y="4799013"/>
            <a:ext cx="1212850" cy="47625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i="1">
                <a:ea typeface="Arial" charset="0"/>
                <a:cs typeface="Arial" charset="0"/>
              </a:rPr>
              <a:t>D</a:t>
            </a:r>
            <a:r>
              <a:rPr lang="en-US">
                <a:ea typeface="Arial" charset="0"/>
                <a:cs typeface="Arial" charset="0"/>
              </a:rPr>
              <a:t> = </a:t>
            </a:r>
            <a:r>
              <a:rPr lang="en-US" i="1">
                <a:ea typeface="Arial" charset="0"/>
                <a:cs typeface="Arial" charset="0"/>
              </a:rPr>
              <a:t>NX</a:t>
            </a:r>
            <a:endParaRPr lang="en-US" b="1" baseline="-25000">
              <a:ea typeface="Arial" charset="0"/>
              <a:cs typeface="Arial" charset="0"/>
            </a:endParaRPr>
          </a:p>
        </p:txBody>
      </p:sp>
      <p:grpSp>
        <p:nvGrpSpPr>
          <p:cNvPr id="37898" name="Group 18"/>
          <p:cNvGrpSpPr>
            <a:grpSpLocks/>
          </p:cNvGrpSpPr>
          <p:nvPr/>
        </p:nvGrpSpPr>
        <p:grpSpPr bwMode="auto">
          <a:xfrm>
            <a:off x="4362450" y="3805238"/>
            <a:ext cx="2116138" cy="365125"/>
            <a:chOff x="2657" y="2404"/>
            <a:chExt cx="1333" cy="230"/>
          </a:xfrm>
        </p:grpSpPr>
        <p:sp>
          <p:nvSpPr>
            <p:cNvPr id="37911" name="Text Box 19"/>
            <p:cNvSpPr txBox="1">
              <a:spLocks noChangeArrowheads="1"/>
            </p:cNvSpPr>
            <p:nvPr/>
          </p:nvSpPr>
          <p:spPr bwMode="auto">
            <a:xfrm>
              <a:off x="2657" y="240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1</a:t>
              </a:r>
            </a:p>
          </p:txBody>
        </p:sp>
        <p:sp>
          <p:nvSpPr>
            <p:cNvPr id="37912" name="Line 20"/>
            <p:cNvSpPr>
              <a:spLocks noChangeShapeType="1"/>
            </p:cNvSpPr>
            <p:nvPr/>
          </p:nvSpPr>
          <p:spPr bwMode="auto">
            <a:xfrm flipH="1">
              <a:off x="2940" y="2529"/>
              <a:ext cx="1014"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7913" name="Oval 21"/>
            <p:cNvSpPr>
              <a:spLocks noChangeAspect="1" noChangeArrowheads="1"/>
            </p:cNvSpPr>
            <p:nvPr/>
          </p:nvSpPr>
          <p:spPr bwMode="auto">
            <a:xfrm>
              <a:off x="3909" y="248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24" name="Group 36"/>
          <p:cNvGrpSpPr>
            <a:grpSpLocks/>
          </p:cNvGrpSpPr>
          <p:nvPr/>
        </p:nvGrpSpPr>
        <p:grpSpPr bwMode="auto">
          <a:xfrm>
            <a:off x="5476875" y="1733550"/>
            <a:ext cx="1660525" cy="4051300"/>
            <a:chOff x="3558" y="966"/>
            <a:chExt cx="1046" cy="2552"/>
          </a:xfrm>
        </p:grpSpPr>
        <p:sp>
          <p:nvSpPr>
            <p:cNvPr id="37907" name="Line 22"/>
            <p:cNvSpPr>
              <a:spLocks noChangeShapeType="1"/>
            </p:cNvSpPr>
            <p:nvPr/>
          </p:nvSpPr>
          <p:spPr bwMode="auto">
            <a:xfrm flipV="1">
              <a:off x="3700" y="1527"/>
              <a:ext cx="0" cy="1991"/>
            </a:xfrm>
            <a:prstGeom prst="line">
              <a:avLst/>
            </a:prstGeom>
            <a:noFill/>
            <a:ln w="38100">
              <a:solidFill>
                <a:srgbClr val="CC0000"/>
              </a:solidFill>
              <a:round/>
              <a:headEnd/>
              <a:tailEnd/>
            </a:ln>
          </p:spPr>
          <p:txBody>
            <a:bodyPr>
              <a:prstTxWarp prst="textNoShape">
                <a:avLst/>
              </a:prstTxWarp>
            </a:bodyPr>
            <a:lstStyle/>
            <a:p>
              <a:endParaRPr lang="en-US"/>
            </a:p>
          </p:txBody>
        </p:sp>
        <p:grpSp>
          <p:nvGrpSpPr>
            <p:cNvPr id="37908" name="Group 25"/>
            <p:cNvGrpSpPr>
              <a:grpSpLocks/>
            </p:cNvGrpSpPr>
            <p:nvPr/>
          </p:nvGrpSpPr>
          <p:grpSpPr bwMode="auto">
            <a:xfrm>
              <a:off x="3558" y="966"/>
              <a:ext cx="1046" cy="515"/>
              <a:chOff x="3362" y="1099"/>
              <a:chExt cx="1046" cy="515"/>
            </a:xfrm>
          </p:grpSpPr>
          <p:sp>
            <p:nvSpPr>
              <p:cNvPr id="37909" name="Text Box 23"/>
              <p:cNvSpPr txBox="1">
                <a:spLocks noChangeArrowheads="1"/>
              </p:cNvSpPr>
              <p:nvPr/>
            </p:nvSpPr>
            <p:spPr bwMode="auto">
              <a:xfrm>
                <a:off x="3362" y="1099"/>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2</a:t>
                </a:r>
                <a:r>
                  <a:rPr lang="en-US">
                    <a:ea typeface="Arial" charset="0"/>
                    <a:cs typeface="Arial" charset="0"/>
                  </a:rPr>
                  <a:t> = </a:t>
                </a:r>
                <a:r>
                  <a:rPr lang="en-US" i="1">
                    <a:ea typeface="Arial" charset="0"/>
                    <a:cs typeface="Arial" charset="0"/>
                  </a:rPr>
                  <a:t>NCO</a:t>
                </a:r>
                <a:r>
                  <a:rPr lang="en-US" b="1" baseline="-25000">
                    <a:ea typeface="Arial" charset="0"/>
                    <a:cs typeface="Arial" charset="0"/>
                  </a:rPr>
                  <a:t>2</a:t>
                </a:r>
              </a:p>
            </p:txBody>
          </p:sp>
          <p:sp>
            <p:nvSpPr>
              <p:cNvPr id="37910" name="Line 24"/>
              <p:cNvSpPr>
                <a:spLocks noChangeShapeType="1"/>
              </p:cNvSpPr>
              <p:nvPr/>
            </p:nvSpPr>
            <p:spPr bwMode="auto">
              <a:xfrm flipV="1">
                <a:off x="3507" y="1374"/>
                <a:ext cx="0" cy="24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29" name="Line 27"/>
          <p:cNvSpPr>
            <a:spLocks noChangeShapeType="1"/>
          </p:cNvSpPr>
          <p:nvPr/>
        </p:nvSpPr>
        <p:spPr bwMode="auto">
          <a:xfrm rot="16200000" flipV="1">
            <a:off x="6047582" y="5364956"/>
            <a:ext cx="0" cy="588963"/>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30" name="Line 28"/>
          <p:cNvSpPr>
            <a:spLocks noChangeShapeType="1"/>
          </p:cNvSpPr>
          <p:nvPr/>
        </p:nvSpPr>
        <p:spPr bwMode="auto">
          <a:xfrm flipV="1">
            <a:off x="4908550" y="3414713"/>
            <a:ext cx="0" cy="554037"/>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grpSp>
        <p:nvGrpSpPr>
          <p:cNvPr id="31" name="Group 33"/>
          <p:cNvGrpSpPr>
            <a:grpSpLocks/>
          </p:cNvGrpSpPr>
          <p:nvPr/>
        </p:nvGrpSpPr>
        <p:grpSpPr bwMode="auto">
          <a:xfrm>
            <a:off x="4367213" y="3186113"/>
            <a:ext cx="1397000" cy="365125"/>
            <a:chOff x="2663" y="2014"/>
            <a:chExt cx="880" cy="230"/>
          </a:xfrm>
        </p:grpSpPr>
        <p:sp>
          <p:nvSpPr>
            <p:cNvPr id="37904" name="Text Box 30"/>
            <p:cNvSpPr txBox="1">
              <a:spLocks noChangeArrowheads="1"/>
            </p:cNvSpPr>
            <p:nvPr/>
          </p:nvSpPr>
          <p:spPr bwMode="auto">
            <a:xfrm>
              <a:off x="2663" y="201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2</a:t>
              </a:r>
            </a:p>
          </p:txBody>
        </p:sp>
        <p:sp>
          <p:nvSpPr>
            <p:cNvPr id="37905" name="Line 31"/>
            <p:cNvSpPr>
              <a:spLocks noChangeShapeType="1"/>
            </p:cNvSpPr>
            <p:nvPr/>
          </p:nvSpPr>
          <p:spPr bwMode="auto">
            <a:xfrm flipH="1">
              <a:off x="2943" y="2136"/>
              <a:ext cx="564" cy="3"/>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7906" name="Oval 32"/>
            <p:cNvSpPr>
              <a:spLocks noChangeAspect="1" noChangeArrowheads="1"/>
            </p:cNvSpPr>
            <p:nvPr/>
          </p:nvSpPr>
          <p:spPr bwMode="auto">
            <a:xfrm>
              <a:off x="3462" y="2093"/>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37903" name="Text Box 34"/>
          <p:cNvSpPr txBox="1">
            <a:spLocks noChangeArrowheads="1"/>
          </p:cNvSpPr>
          <p:nvPr/>
        </p:nvSpPr>
        <p:spPr bwMode="auto">
          <a:xfrm>
            <a:off x="4878388" y="796925"/>
            <a:ext cx="2976562" cy="831850"/>
          </a:xfrm>
          <a:prstGeom prst="rect">
            <a:avLst/>
          </a:prstGeom>
          <a:solidFill>
            <a:schemeClr val="bg1"/>
          </a:solidFill>
          <a:ln w="9525">
            <a:solidFill>
              <a:srgbClr val="000000"/>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Market for foreign-currency exchange</a:t>
            </a:r>
          </a:p>
        </p:txBody>
      </p:sp>
      <p:sp>
        <p:nvSpPr>
          <p:cNvPr id="33"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right)">
                                      <p:cBhvr>
                                        <p:cTn id="12" dur="500"/>
                                        <p:tgtEl>
                                          <p:spTgt spid="29"/>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strips(upRight)">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wipe(left)">
                                      <p:cBhvr>
                                        <p:cTn id="21" dur="5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500"/>
                                        <p:tgtEl>
                                          <p:spTgt spid="30"/>
                                        </p:tgtEl>
                                      </p:cBhvr>
                                    </p:animEffect>
                                  </p:childTnLst>
                                </p:cTn>
                              </p:par>
                              <p:par>
                                <p:cTn id="27" presetID="22" presetClass="entr" presetSubtype="2"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right)">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wipe(left)">
                                      <p:cBhvr>
                                        <p:cTn id="34"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Grp="1" noChangeArrowheads="1"/>
          </p:cNvSpPr>
          <p:nvPr>
            <p:ph type="title"/>
          </p:nvPr>
        </p:nvSpPr>
        <p:spPr>
          <a:xfrm>
            <a:off x="0" y="252413"/>
            <a:ext cx="9144000" cy="681037"/>
          </a:xfrm>
        </p:spPr>
        <p:txBody>
          <a:bodyPr/>
          <a:lstStyle/>
          <a:p>
            <a:pPr algn="ctr" eaLnBrk="1" hangingPunct="1"/>
            <a:r>
              <a:rPr lang="en-US" sz="2900" smtClean="0">
                <a:latin typeface="Tahoma" charset="0"/>
                <a:ea typeface="Tahoma" charset="0"/>
                <a:cs typeface="Tahoma" charset="0"/>
              </a:rPr>
              <a:t>SUMMARY:  </a:t>
            </a:r>
            <a:r>
              <a:rPr lang="en-US" sz="3200" smtClean="0">
                <a:latin typeface="Tahoma" charset="0"/>
                <a:ea typeface="Tahoma" charset="0"/>
                <a:cs typeface="Tahoma" charset="0"/>
              </a:rPr>
              <a:t>The Effects of a Budget Deficit</a:t>
            </a:r>
          </a:p>
        </p:txBody>
      </p:sp>
      <p:sp>
        <p:nvSpPr>
          <p:cNvPr id="41986" name="Rectangle 6"/>
          <p:cNvSpPr>
            <a:spLocks noGrp="1" noChangeArrowheads="1"/>
          </p:cNvSpPr>
          <p:nvPr>
            <p:ph type="body" idx="1"/>
          </p:nvPr>
        </p:nvSpPr>
        <p:spPr>
          <a:xfrm>
            <a:off x="373063" y="1150938"/>
            <a:ext cx="8313737" cy="5118100"/>
          </a:xfrm>
        </p:spPr>
        <p:txBody>
          <a:bodyPr/>
          <a:lstStyle/>
          <a:p>
            <a:pPr eaLnBrk="1" hangingPunct="1">
              <a:buFont typeface="Wingdings" charset="2"/>
              <a:buChar char="§"/>
            </a:pPr>
            <a:r>
              <a:rPr lang="en-US" smtClean="0">
                <a:latin typeface="Arial" charset="0"/>
                <a:cs typeface="ＭＳ Ｐゴシック" charset="-128"/>
              </a:rPr>
              <a:t>National saving falls</a:t>
            </a:r>
          </a:p>
          <a:p>
            <a:pPr eaLnBrk="1" hangingPunct="1">
              <a:buFont typeface="Wingdings" charset="2"/>
              <a:buChar char="§"/>
            </a:pPr>
            <a:r>
              <a:rPr lang="en-US" smtClean="0">
                <a:latin typeface="Arial" charset="0"/>
                <a:cs typeface="ＭＳ Ｐゴシック" charset="-128"/>
              </a:rPr>
              <a:t>The real interest rate rises</a:t>
            </a:r>
          </a:p>
          <a:p>
            <a:pPr eaLnBrk="1" hangingPunct="1">
              <a:buFont typeface="Wingdings" charset="2"/>
              <a:buChar char="§"/>
            </a:pPr>
            <a:r>
              <a:rPr lang="en-US" smtClean="0">
                <a:latin typeface="Arial" charset="0"/>
                <a:cs typeface="ＭＳ Ｐゴシック" charset="-128"/>
              </a:rPr>
              <a:t>Domestic investment and net capital outflow </a:t>
            </a:r>
            <a:br>
              <a:rPr lang="en-US" smtClean="0">
                <a:latin typeface="Arial" charset="0"/>
                <a:cs typeface="ＭＳ Ｐゴシック" charset="-128"/>
              </a:rPr>
            </a:br>
            <a:r>
              <a:rPr lang="en-US" smtClean="0">
                <a:latin typeface="Arial" charset="0"/>
                <a:cs typeface="ＭＳ Ｐゴシック" charset="-128"/>
              </a:rPr>
              <a:t>both fall</a:t>
            </a:r>
          </a:p>
          <a:p>
            <a:pPr eaLnBrk="1" hangingPunct="1">
              <a:buFont typeface="Wingdings" charset="2"/>
              <a:buChar char="§"/>
            </a:pPr>
            <a:r>
              <a:rPr lang="en-US" smtClean="0">
                <a:latin typeface="Arial" charset="0"/>
                <a:cs typeface="ＭＳ Ｐゴシック" charset="-128"/>
              </a:rPr>
              <a:t>The real exchange rate appreciates</a:t>
            </a:r>
          </a:p>
          <a:p>
            <a:pPr eaLnBrk="1" hangingPunct="1">
              <a:buFont typeface="Wingdings" charset="2"/>
              <a:buChar char="§"/>
            </a:pPr>
            <a:r>
              <a:rPr lang="en-US" smtClean="0">
                <a:latin typeface="Arial" charset="0"/>
                <a:cs typeface="ＭＳ Ｐゴシック" charset="-128"/>
              </a:rPr>
              <a:t>Net exports fall (or, the trade deficit increases)</a:t>
            </a:r>
          </a:p>
        </p:txBody>
      </p:sp>
      <p:sp>
        <p:nvSpPr>
          <p:cNvPr id="419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0" y="252413"/>
            <a:ext cx="9144000" cy="681037"/>
          </a:xfrm>
        </p:spPr>
        <p:txBody>
          <a:bodyPr/>
          <a:lstStyle/>
          <a:p>
            <a:pPr algn="ctr" eaLnBrk="1" hangingPunct="1"/>
            <a:r>
              <a:rPr lang="en-US" sz="2900" smtClean="0">
                <a:latin typeface="Tahoma" charset="0"/>
                <a:ea typeface="Tahoma" charset="0"/>
                <a:cs typeface="Tahoma" charset="0"/>
              </a:rPr>
              <a:t>SUMMARY:  </a:t>
            </a:r>
            <a:r>
              <a:rPr lang="en-US" sz="3200" smtClean="0">
                <a:latin typeface="Tahoma" charset="0"/>
                <a:ea typeface="Tahoma" charset="0"/>
                <a:cs typeface="Tahoma" charset="0"/>
              </a:rPr>
              <a:t>The Effects of a Budget Deficit</a:t>
            </a:r>
          </a:p>
        </p:txBody>
      </p:sp>
      <p:sp>
        <p:nvSpPr>
          <p:cNvPr id="23557" name="Rectangle 3"/>
          <p:cNvSpPr>
            <a:spLocks noGrp="1" noChangeArrowheads="1"/>
          </p:cNvSpPr>
          <p:nvPr>
            <p:ph type="body" idx="4294967295"/>
          </p:nvPr>
        </p:nvSpPr>
        <p:spPr>
          <a:xfrm>
            <a:off x="401638" y="1035050"/>
            <a:ext cx="8420100" cy="2546350"/>
          </a:xfrm>
        </p:spPr>
        <p:txBody>
          <a:bodyPr/>
          <a:lstStyle/>
          <a:p>
            <a:pPr eaLnBrk="1" hangingPunct="1"/>
            <a:r>
              <a:rPr lang="en-US" sz="2700" smtClean="0">
                <a:latin typeface="Arial" charset="0"/>
              </a:rPr>
              <a:t>One other effect:  </a:t>
            </a:r>
            <a:br>
              <a:rPr lang="en-US" sz="2700" smtClean="0">
                <a:latin typeface="Arial" charset="0"/>
              </a:rPr>
            </a:br>
            <a:r>
              <a:rPr lang="en-US" sz="2700" i="1" smtClean="0">
                <a:solidFill>
                  <a:srgbClr val="0000FF"/>
                </a:solidFill>
                <a:latin typeface="Arial" charset="0"/>
              </a:rPr>
              <a:t>As foreigners acquire more domestic assets, </a:t>
            </a:r>
            <a:br>
              <a:rPr lang="en-US" sz="2700" i="1" smtClean="0">
                <a:solidFill>
                  <a:srgbClr val="0000FF"/>
                </a:solidFill>
                <a:latin typeface="Arial" charset="0"/>
              </a:rPr>
            </a:br>
            <a:r>
              <a:rPr lang="en-US" sz="2700" i="1" smtClean="0">
                <a:solidFill>
                  <a:srgbClr val="0000FF"/>
                </a:solidFill>
                <a:latin typeface="Arial" charset="0"/>
              </a:rPr>
              <a:t>the country’s debt to the rest of the world increases.  </a:t>
            </a:r>
          </a:p>
          <a:p>
            <a:pPr eaLnBrk="1" hangingPunct="1">
              <a:spcBef>
                <a:spcPct val="40000"/>
              </a:spcBef>
            </a:pPr>
            <a:r>
              <a:rPr lang="en-US" sz="2700" smtClean="0">
                <a:latin typeface="Arial" charset="0"/>
              </a:rPr>
              <a:t>Due to many years of budget and trade deficits, </a:t>
            </a:r>
            <a:br>
              <a:rPr lang="en-US" sz="2700" smtClean="0">
                <a:latin typeface="Arial" charset="0"/>
              </a:rPr>
            </a:br>
            <a:r>
              <a:rPr lang="en-US" sz="2700" smtClean="0">
                <a:latin typeface="Arial" charset="0"/>
              </a:rPr>
              <a:t>the U.S. is now the “world’s largest debtor nation.”  </a:t>
            </a:r>
          </a:p>
        </p:txBody>
      </p:sp>
      <p:graphicFrame>
        <p:nvGraphicFramePr>
          <p:cNvPr id="85014" name="Group 22"/>
          <p:cNvGraphicFramePr>
            <a:graphicFrameLocks noGrp="1"/>
          </p:cNvGraphicFramePr>
          <p:nvPr/>
        </p:nvGraphicFramePr>
        <p:xfrm>
          <a:off x="574675" y="3560763"/>
          <a:ext cx="7975600" cy="2687637"/>
        </p:xfrm>
        <a:graphic>
          <a:graphicData uri="http://schemas.openxmlformats.org/drawingml/2006/table">
            <a:tbl>
              <a:tblPr/>
              <a:tblGrid>
                <a:gridCol w="5438775"/>
                <a:gridCol w="2536825"/>
              </a:tblGrid>
              <a:tr h="875786">
                <a:tc gridSpan="2">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1" i="1" u="none" strike="noStrike" cap="none" normalizeH="0" baseline="0" dirty="0" smtClean="0">
                          <a:ln>
                            <a:noFill/>
                          </a:ln>
                          <a:solidFill>
                            <a:schemeClr val="tx1"/>
                          </a:solidFill>
                          <a:effectLst/>
                          <a:latin typeface="Arial" charset="0"/>
                        </a:rPr>
                        <a:t>International Investment Position of the U.S. </a:t>
                      </a:r>
                      <a:br>
                        <a:rPr kumimoji="0" lang="en-US" sz="2500" b="1" i="1" u="none" strike="noStrike" cap="none" normalizeH="0" baseline="0" dirty="0" smtClean="0">
                          <a:ln>
                            <a:noFill/>
                          </a:ln>
                          <a:solidFill>
                            <a:schemeClr val="tx1"/>
                          </a:solidFill>
                          <a:effectLst/>
                          <a:latin typeface="Arial" charset="0"/>
                        </a:rPr>
                      </a:br>
                      <a:r>
                        <a:rPr kumimoji="0" lang="en-US" sz="2400" b="0" i="1" u="none" strike="noStrike" cap="none" normalizeH="0" baseline="0" dirty="0" smtClean="0">
                          <a:ln>
                            <a:noFill/>
                          </a:ln>
                          <a:solidFill>
                            <a:schemeClr val="tx1"/>
                          </a:solidFill>
                          <a:effectLst/>
                          <a:latin typeface="Arial" charset="0"/>
                        </a:rPr>
                        <a:t>31 December 2009</a:t>
                      </a:r>
                    </a:p>
                  </a:txBody>
                  <a:tcPr marL="137160" marR="13716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en-US"/>
                    </a:p>
                  </a:txBody>
                  <a:tcPr/>
                </a:tc>
              </a:tr>
              <a:tr h="603421">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Value of U.S.-owned foreign assets</a:t>
                      </a:r>
                    </a:p>
                  </a:txBody>
                  <a:tcPr marL="137160" marR="13716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$18.4 trillion</a:t>
                      </a:r>
                    </a:p>
                  </a:txBody>
                  <a:tcPr marL="137160" marR="22860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05009">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Value of foreign-owned U.S. assets</a:t>
                      </a:r>
                    </a:p>
                  </a:txBody>
                  <a:tcPr marL="137160" marR="13716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$21.1 trillion</a:t>
                      </a:r>
                    </a:p>
                  </a:txBody>
                  <a:tcPr marL="137160" marR="22860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03421">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U.S.’ net debt to the rest of the world</a:t>
                      </a:r>
                    </a:p>
                  </a:txBody>
                  <a:tcPr marL="137160" marR="13716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$2.7 trillion</a:t>
                      </a:r>
                    </a:p>
                  </a:txBody>
                  <a:tcPr marL="137160" marR="228600"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440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5014"/>
                                        </p:tgtEl>
                                        <p:attrNameLst>
                                          <p:attrName>style.visibility</p:attrName>
                                        </p:attrNameLst>
                                      </p:cBhvr>
                                      <p:to>
                                        <p:strVal val="visible"/>
                                      </p:to>
                                    </p:set>
                                    <p:animEffect transition="in" filter="fade">
                                      <p:cBhvr>
                                        <p:cTn id="17" dur="500"/>
                                        <p:tgtEl>
                                          <p:spTgt spid="85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uiExpand="1"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
          <p:cNvSpPr>
            <a:spLocks noGrp="1" noChangeArrowheads="1"/>
          </p:cNvSpPr>
          <p:nvPr>
            <p:ph type="title" idx="4294967295"/>
          </p:nvPr>
        </p:nvSpPr>
        <p:spPr>
          <a:xfrm>
            <a:off x="279400" y="174625"/>
            <a:ext cx="3941763" cy="2001838"/>
          </a:xfrm>
        </p:spPr>
        <p:txBody>
          <a:bodyPr rtlCol="0" anchor="t">
            <a:normAutofit fontScale="90000"/>
          </a:bodyPr>
          <a:lstStyle/>
          <a:p>
            <a:pPr eaLnBrk="1" fontAlgn="auto" hangingPunct="1">
              <a:spcAft>
                <a:spcPts val="0"/>
              </a:spcAft>
              <a:defRPr/>
            </a:pPr>
            <a:r>
              <a:rPr lang="en-US" sz="3200" smtClean="0"/>
              <a:t>The Connection Between </a:t>
            </a:r>
            <a:br>
              <a:rPr lang="en-US" sz="3200" smtClean="0"/>
            </a:br>
            <a:r>
              <a:rPr lang="en-US" sz="3200" smtClean="0"/>
              <a:t>Interest Rates </a:t>
            </a:r>
            <a:br>
              <a:rPr lang="en-US" sz="3200" smtClean="0"/>
            </a:br>
            <a:r>
              <a:rPr lang="en-US" sz="3200" smtClean="0"/>
              <a:t>and Exchange Rates</a:t>
            </a:r>
            <a:r>
              <a:rPr lang="en-US" sz="3200" i="1" smtClean="0"/>
              <a:t> </a:t>
            </a:r>
          </a:p>
        </p:txBody>
      </p:sp>
      <p:grpSp>
        <p:nvGrpSpPr>
          <p:cNvPr id="46082" name="Group 11"/>
          <p:cNvGrpSpPr>
            <a:grpSpLocks/>
          </p:cNvGrpSpPr>
          <p:nvPr/>
        </p:nvGrpSpPr>
        <p:grpSpPr bwMode="auto">
          <a:xfrm>
            <a:off x="4854575" y="350838"/>
            <a:ext cx="3894138" cy="2741612"/>
            <a:chOff x="2932" y="179"/>
            <a:chExt cx="2453" cy="1727"/>
          </a:xfrm>
        </p:grpSpPr>
        <p:grpSp>
          <p:nvGrpSpPr>
            <p:cNvPr id="46141" name="Group 6"/>
            <p:cNvGrpSpPr>
              <a:grpSpLocks/>
            </p:cNvGrpSpPr>
            <p:nvPr/>
          </p:nvGrpSpPr>
          <p:grpSpPr bwMode="auto">
            <a:xfrm>
              <a:off x="3031" y="455"/>
              <a:ext cx="1828" cy="1322"/>
              <a:chOff x="1098" y="1361"/>
              <a:chExt cx="2116" cy="2027"/>
            </a:xfrm>
          </p:grpSpPr>
          <p:sp>
            <p:nvSpPr>
              <p:cNvPr id="46144" name="Line 7"/>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46145" name="Line 8"/>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46142" name="Text Box 9"/>
            <p:cNvSpPr txBox="1">
              <a:spLocks noChangeArrowheads="1"/>
            </p:cNvSpPr>
            <p:nvPr/>
          </p:nvSpPr>
          <p:spPr bwMode="auto">
            <a:xfrm>
              <a:off x="2932" y="179"/>
              <a:ext cx="21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ea typeface="Arial" charset="0"/>
                  <a:cs typeface="Arial" charset="0"/>
                </a:rPr>
                <a:t>r</a:t>
              </a:r>
              <a:endParaRPr lang="en-US" sz="2200" baseline="-25000">
                <a:ea typeface="Arial" charset="0"/>
                <a:cs typeface="Arial" charset="0"/>
              </a:endParaRPr>
            </a:p>
          </p:txBody>
        </p:sp>
        <p:sp>
          <p:nvSpPr>
            <p:cNvPr id="46143" name="Text Box 10"/>
            <p:cNvSpPr txBox="1">
              <a:spLocks noChangeArrowheads="1"/>
            </p:cNvSpPr>
            <p:nvPr/>
          </p:nvSpPr>
          <p:spPr bwMode="auto">
            <a:xfrm>
              <a:off x="4817" y="1637"/>
              <a:ext cx="568"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ea typeface="Arial" charset="0"/>
                  <a:cs typeface="Arial" charset="0"/>
                </a:rPr>
                <a:t>NCO</a:t>
              </a:r>
              <a:endParaRPr lang="en-US" sz="2200" baseline="-25000">
                <a:ea typeface="Arial" charset="0"/>
                <a:cs typeface="Arial" charset="0"/>
              </a:endParaRPr>
            </a:p>
          </p:txBody>
        </p:sp>
      </p:grpSp>
      <p:grpSp>
        <p:nvGrpSpPr>
          <p:cNvPr id="46083" name="Group 18"/>
          <p:cNvGrpSpPr>
            <a:grpSpLocks/>
          </p:cNvGrpSpPr>
          <p:nvPr/>
        </p:nvGrpSpPr>
        <p:grpSpPr bwMode="auto">
          <a:xfrm>
            <a:off x="4818063" y="3492500"/>
            <a:ext cx="4149725" cy="2922588"/>
            <a:chOff x="2909" y="2158"/>
            <a:chExt cx="2614" cy="1841"/>
          </a:xfrm>
        </p:grpSpPr>
        <p:grpSp>
          <p:nvGrpSpPr>
            <p:cNvPr id="46136" name="Group 13"/>
            <p:cNvGrpSpPr>
              <a:grpSpLocks/>
            </p:cNvGrpSpPr>
            <p:nvPr/>
          </p:nvGrpSpPr>
          <p:grpSpPr bwMode="auto">
            <a:xfrm>
              <a:off x="3029" y="2413"/>
              <a:ext cx="1828" cy="1322"/>
              <a:chOff x="1098" y="1361"/>
              <a:chExt cx="2116" cy="2027"/>
            </a:xfrm>
          </p:grpSpPr>
          <p:sp>
            <p:nvSpPr>
              <p:cNvPr id="46139" name="Line 14"/>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46140" name="Line 15"/>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46137" name="Text Box 16"/>
            <p:cNvSpPr txBox="1">
              <a:spLocks noChangeArrowheads="1"/>
            </p:cNvSpPr>
            <p:nvPr/>
          </p:nvSpPr>
          <p:spPr bwMode="auto">
            <a:xfrm>
              <a:off x="2909" y="2158"/>
              <a:ext cx="263"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ea typeface="Arial" charset="0"/>
                  <a:cs typeface="Arial" charset="0"/>
                </a:rPr>
                <a:t>E</a:t>
              </a:r>
              <a:endParaRPr lang="en-US" sz="2200" baseline="-25000">
                <a:ea typeface="Arial" charset="0"/>
                <a:cs typeface="Arial" charset="0"/>
              </a:endParaRPr>
            </a:p>
          </p:txBody>
        </p:sp>
        <p:sp>
          <p:nvSpPr>
            <p:cNvPr id="46138" name="Text Box 17"/>
            <p:cNvSpPr txBox="1">
              <a:spLocks noChangeArrowheads="1"/>
            </p:cNvSpPr>
            <p:nvPr/>
          </p:nvSpPr>
          <p:spPr bwMode="auto">
            <a:xfrm>
              <a:off x="4815" y="3595"/>
              <a:ext cx="708" cy="404"/>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ea typeface="Arial" charset="0"/>
                  <a:cs typeface="Arial" charset="0"/>
                </a:rPr>
                <a:t>currency</a:t>
              </a:r>
              <a:endParaRPr lang="en-US" sz="2200" baseline="-25000">
                <a:ea typeface="Arial" charset="0"/>
                <a:cs typeface="Arial" charset="0"/>
              </a:endParaRPr>
            </a:p>
          </p:txBody>
        </p:sp>
      </p:grpSp>
      <p:grpSp>
        <p:nvGrpSpPr>
          <p:cNvPr id="46084" name="Group 21"/>
          <p:cNvGrpSpPr>
            <a:grpSpLocks/>
          </p:cNvGrpSpPr>
          <p:nvPr/>
        </p:nvGrpSpPr>
        <p:grpSpPr bwMode="auto">
          <a:xfrm>
            <a:off x="5959475" y="684213"/>
            <a:ext cx="2232025" cy="1928812"/>
            <a:chOff x="3698" y="389"/>
            <a:chExt cx="1406" cy="1215"/>
          </a:xfrm>
        </p:grpSpPr>
        <p:sp>
          <p:nvSpPr>
            <p:cNvPr id="46134" name="Line 19"/>
            <p:cNvSpPr>
              <a:spLocks noChangeShapeType="1"/>
            </p:cNvSpPr>
            <p:nvPr/>
          </p:nvSpPr>
          <p:spPr bwMode="auto">
            <a:xfrm>
              <a:off x="3698" y="389"/>
              <a:ext cx="811" cy="1088"/>
            </a:xfrm>
            <a:prstGeom prst="line">
              <a:avLst/>
            </a:prstGeom>
            <a:noFill/>
            <a:ln w="38100">
              <a:solidFill>
                <a:srgbClr val="003399"/>
              </a:solidFill>
              <a:round/>
              <a:headEnd/>
              <a:tailEnd/>
            </a:ln>
          </p:spPr>
          <p:txBody>
            <a:bodyPr>
              <a:prstTxWarp prst="textNoShape">
                <a:avLst/>
              </a:prstTxWarp>
            </a:bodyPr>
            <a:lstStyle/>
            <a:p>
              <a:endParaRPr lang="en-US"/>
            </a:p>
          </p:txBody>
        </p:sp>
        <p:sp>
          <p:nvSpPr>
            <p:cNvPr id="46135" name="Text Box 20"/>
            <p:cNvSpPr txBox="1">
              <a:spLocks noChangeArrowheads="1"/>
            </p:cNvSpPr>
            <p:nvPr/>
          </p:nvSpPr>
          <p:spPr bwMode="auto">
            <a:xfrm>
              <a:off x="4470" y="1335"/>
              <a:ext cx="634" cy="269"/>
            </a:xfrm>
            <a:prstGeom prst="rect">
              <a:avLst/>
            </a:prstGeom>
            <a:noFill/>
            <a:ln w="9525">
              <a:noFill/>
              <a:miter lim="800000"/>
              <a:headEnd/>
              <a:tailEnd/>
            </a:ln>
          </p:spPr>
          <p:txBody>
            <a:bodyPr>
              <a:prstTxWarp prst="textNoShape">
                <a:avLst/>
              </a:prstTxWarp>
              <a:spAutoFit/>
            </a:bodyPr>
            <a:lstStyle/>
            <a:p>
              <a:pPr>
                <a:spcBef>
                  <a:spcPct val="50000"/>
                </a:spcBef>
              </a:pPr>
              <a:r>
                <a:rPr lang="en-US" sz="2200" i="1">
                  <a:ea typeface="Arial" charset="0"/>
                  <a:cs typeface="Arial" charset="0"/>
                </a:rPr>
                <a:t>NCO</a:t>
              </a:r>
              <a:endParaRPr lang="en-US" sz="2200" b="1" baseline="-25000">
                <a:ea typeface="Arial" charset="0"/>
                <a:cs typeface="Arial" charset="0"/>
              </a:endParaRPr>
            </a:p>
          </p:txBody>
        </p:sp>
      </p:grpSp>
      <p:grpSp>
        <p:nvGrpSpPr>
          <p:cNvPr id="46085" name="Group 24"/>
          <p:cNvGrpSpPr>
            <a:grpSpLocks/>
          </p:cNvGrpSpPr>
          <p:nvPr/>
        </p:nvGrpSpPr>
        <p:grpSpPr bwMode="auto">
          <a:xfrm>
            <a:off x="5526088" y="3989388"/>
            <a:ext cx="2968625" cy="1736725"/>
            <a:chOff x="2998" y="2471"/>
            <a:chExt cx="1870" cy="1094"/>
          </a:xfrm>
        </p:grpSpPr>
        <p:sp>
          <p:nvSpPr>
            <p:cNvPr id="46132" name="Line 22"/>
            <p:cNvSpPr>
              <a:spLocks noChangeShapeType="1"/>
            </p:cNvSpPr>
            <p:nvPr/>
          </p:nvSpPr>
          <p:spPr bwMode="auto">
            <a:xfrm>
              <a:off x="2998" y="2471"/>
              <a:ext cx="1186" cy="932"/>
            </a:xfrm>
            <a:prstGeom prst="line">
              <a:avLst/>
            </a:prstGeom>
            <a:noFill/>
            <a:ln w="38100">
              <a:solidFill>
                <a:srgbClr val="003399"/>
              </a:solidFill>
              <a:round/>
              <a:headEnd/>
              <a:tailEnd/>
            </a:ln>
          </p:spPr>
          <p:txBody>
            <a:bodyPr>
              <a:prstTxWarp prst="textNoShape">
                <a:avLst/>
              </a:prstTxWarp>
            </a:bodyPr>
            <a:lstStyle/>
            <a:p>
              <a:endParaRPr lang="en-US"/>
            </a:p>
          </p:txBody>
        </p:sp>
        <p:sp>
          <p:nvSpPr>
            <p:cNvPr id="46133" name="Text Box 23"/>
            <p:cNvSpPr txBox="1">
              <a:spLocks noChangeArrowheads="1"/>
            </p:cNvSpPr>
            <p:nvPr/>
          </p:nvSpPr>
          <p:spPr bwMode="auto">
            <a:xfrm>
              <a:off x="4161" y="3285"/>
              <a:ext cx="707" cy="28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sz="2200" i="1">
                  <a:ea typeface="Arial" charset="0"/>
                  <a:cs typeface="Arial" charset="0"/>
                </a:rPr>
                <a:t>D</a:t>
              </a:r>
              <a:r>
                <a:rPr lang="en-US" sz="2200">
                  <a:ea typeface="Arial" charset="0"/>
                  <a:cs typeface="Arial" charset="0"/>
                </a:rPr>
                <a:t> = </a:t>
              </a:r>
              <a:r>
                <a:rPr lang="en-US" sz="2200" i="1">
                  <a:ea typeface="Arial" charset="0"/>
                  <a:cs typeface="Arial" charset="0"/>
                </a:rPr>
                <a:t>NX</a:t>
              </a:r>
              <a:endParaRPr lang="en-US" sz="2200" b="1" baseline="-25000">
                <a:ea typeface="Arial" charset="0"/>
                <a:cs typeface="Arial" charset="0"/>
              </a:endParaRPr>
            </a:p>
          </p:txBody>
        </p:sp>
      </p:grpSp>
      <p:grpSp>
        <p:nvGrpSpPr>
          <p:cNvPr id="46086" name="Group 69"/>
          <p:cNvGrpSpPr>
            <a:grpSpLocks/>
          </p:cNvGrpSpPr>
          <p:nvPr/>
        </p:nvGrpSpPr>
        <p:grpSpPr bwMode="auto">
          <a:xfrm>
            <a:off x="6791325" y="1800225"/>
            <a:ext cx="1463675" cy="4194175"/>
            <a:chOff x="4278" y="1134"/>
            <a:chExt cx="922" cy="2642"/>
          </a:xfrm>
        </p:grpSpPr>
        <p:sp>
          <p:nvSpPr>
            <p:cNvPr id="46128" name="Text Box 25"/>
            <p:cNvSpPr txBox="1">
              <a:spLocks noChangeArrowheads="1"/>
            </p:cNvSpPr>
            <p:nvPr/>
          </p:nvSpPr>
          <p:spPr bwMode="auto">
            <a:xfrm>
              <a:off x="4318" y="2313"/>
              <a:ext cx="882" cy="222"/>
            </a:xfrm>
            <a:prstGeom prst="rect">
              <a:avLst/>
            </a:prstGeom>
            <a:noFill/>
            <a:ln w="9525">
              <a:noFill/>
              <a:miter lim="800000"/>
              <a:headEnd/>
              <a:tailEnd/>
            </a:ln>
          </p:spPr>
          <p:txBody>
            <a:bodyPr lIns="0" tIns="0" rIns="0" bIns="0">
              <a:prstTxWarp prst="textNoShape">
                <a:avLst/>
              </a:prstTxWarp>
              <a:spAutoFit/>
            </a:bodyPr>
            <a:lstStyle/>
            <a:p>
              <a:pPr>
                <a:lnSpc>
                  <a:spcPct val="105000"/>
                </a:lnSpc>
                <a:spcBef>
                  <a:spcPct val="50000"/>
                </a:spcBef>
              </a:pPr>
              <a:r>
                <a:rPr lang="en-US" sz="2200" i="1">
                  <a:ea typeface="Arial" charset="0"/>
                  <a:cs typeface="Arial" charset="0"/>
                </a:rPr>
                <a:t>S</a:t>
              </a:r>
              <a:r>
                <a:rPr lang="en-US" sz="2200" b="1" baseline="-25000">
                  <a:ea typeface="Arial" charset="0"/>
                  <a:cs typeface="Arial" charset="0"/>
                </a:rPr>
                <a:t>1</a:t>
              </a:r>
              <a:r>
                <a:rPr lang="en-US" sz="2200">
                  <a:ea typeface="Arial" charset="0"/>
                  <a:cs typeface="Arial" charset="0"/>
                </a:rPr>
                <a:t> = </a:t>
              </a:r>
              <a:r>
                <a:rPr lang="en-US" sz="2200" i="1">
                  <a:ea typeface="Arial" charset="0"/>
                  <a:cs typeface="Arial" charset="0"/>
                </a:rPr>
                <a:t>NCO</a:t>
              </a:r>
              <a:r>
                <a:rPr lang="en-US" sz="2200" b="1" baseline="-25000">
                  <a:ea typeface="Arial" charset="0"/>
                  <a:cs typeface="Arial" charset="0"/>
                </a:rPr>
                <a:t>1</a:t>
              </a:r>
            </a:p>
          </p:txBody>
        </p:sp>
        <p:grpSp>
          <p:nvGrpSpPr>
            <p:cNvPr id="46129" name="Group 60"/>
            <p:cNvGrpSpPr>
              <a:grpSpLocks/>
            </p:cNvGrpSpPr>
            <p:nvPr/>
          </p:nvGrpSpPr>
          <p:grpSpPr bwMode="auto">
            <a:xfrm>
              <a:off x="4278" y="1134"/>
              <a:ext cx="1" cy="2642"/>
              <a:chOff x="4278" y="1134"/>
              <a:chExt cx="1" cy="2642"/>
            </a:xfrm>
          </p:grpSpPr>
          <p:sp>
            <p:nvSpPr>
              <p:cNvPr id="46130" name="Line 33"/>
              <p:cNvSpPr>
                <a:spLocks noChangeShapeType="1"/>
              </p:cNvSpPr>
              <p:nvPr/>
            </p:nvSpPr>
            <p:spPr bwMode="auto">
              <a:xfrm flipV="1">
                <a:off x="4279" y="1134"/>
                <a:ext cx="0" cy="126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31" name="Line 27"/>
              <p:cNvSpPr>
                <a:spLocks noChangeShapeType="1"/>
              </p:cNvSpPr>
              <p:nvPr/>
            </p:nvSpPr>
            <p:spPr bwMode="auto">
              <a:xfrm flipV="1">
                <a:off x="4278" y="2363"/>
                <a:ext cx="0" cy="1413"/>
              </a:xfrm>
              <a:prstGeom prst="line">
                <a:avLst/>
              </a:prstGeom>
              <a:noFill/>
              <a:ln w="38100">
                <a:solidFill>
                  <a:srgbClr val="003399"/>
                </a:solidFill>
                <a:round/>
                <a:headEnd/>
                <a:tailEnd/>
              </a:ln>
            </p:spPr>
            <p:txBody>
              <a:bodyPr>
                <a:prstTxWarp prst="textNoShape">
                  <a:avLst/>
                </a:prstTxWarp>
              </a:bodyPr>
              <a:lstStyle/>
              <a:p>
                <a:endParaRPr lang="en-US"/>
              </a:p>
            </p:txBody>
          </p:sp>
        </p:grpSp>
      </p:grpSp>
      <p:grpSp>
        <p:nvGrpSpPr>
          <p:cNvPr id="10" name="Group 70"/>
          <p:cNvGrpSpPr>
            <a:grpSpLocks/>
          </p:cNvGrpSpPr>
          <p:nvPr/>
        </p:nvGrpSpPr>
        <p:grpSpPr bwMode="auto">
          <a:xfrm>
            <a:off x="5883275" y="2886075"/>
            <a:ext cx="379413" cy="3108325"/>
            <a:chOff x="3706" y="1818"/>
            <a:chExt cx="239" cy="1958"/>
          </a:xfrm>
        </p:grpSpPr>
        <p:sp>
          <p:nvSpPr>
            <p:cNvPr id="46125" name="Line 68"/>
            <p:cNvSpPr>
              <a:spLocks noChangeShapeType="1"/>
            </p:cNvSpPr>
            <p:nvPr/>
          </p:nvSpPr>
          <p:spPr bwMode="auto">
            <a:xfrm>
              <a:off x="3933" y="1818"/>
              <a:ext cx="0" cy="558"/>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26" name="Line 31"/>
            <p:cNvSpPr>
              <a:spLocks noChangeShapeType="1"/>
            </p:cNvSpPr>
            <p:nvPr/>
          </p:nvSpPr>
          <p:spPr bwMode="auto">
            <a:xfrm flipV="1">
              <a:off x="3933" y="2363"/>
              <a:ext cx="0" cy="1413"/>
            </a:xfrm>
            <a:prstGeom prst="line">
              <a:avLst/>
            </a:prstGeom>
            <a:noFill/>
            <a:ln w="38100">
              <a:solidFill>
                <a:srgbClr val="CC0000"/>
              </a:solidFill>
              <a:round/>
              <a:headEnd/>
              <a:tailEnd/>
            </a:ln>
          </p:spPr>
          <p:txBody>
            <a:bodyPr>
              <a:prstTxWarp prst="textNoShape">
                <a:avLst/>
              </a:prstTxWarp>
            </a:bodyPr>
            <a:lstStyle/>
            <a:p>
              <a:endParaRPr lang="en-US"/>
            </a:p>
          </p:txBody>
        </p:sp>
        <p:sp>
          <p:nvSpPr>
            <p:cNvPr id="46127" name="Text Box 32"/>
            <p:cNvSpPr txBox="1">
              <a:spLocks noChangeArrowheads="1"/>
            </p:cNvSpPr>
            <p:nvPr/>
          </p:nvSpPr>
          <p:spPr bwMode="auto">
            <a:xfrm>
              <a:off x="3706" y="2316"/>
              <a:ext cx="239" cy="222"/>
            </a:xfrm>
            <a:prstGeom prst="rect">
              <a:avLst/>
            </a:prstGeom>
            <a:noFill/>
            <a:ln w="9525">
              <a:noFill/>
              <a:miter lim="800000"/>
              <a:headEnd/>
              <a:tailEnd/>
            </a:ln>
          </p:spPr>
          <p:txBody>
            <a:bodyPr lIns="0" tIns="0" rIns="0" bIns="0">
              <a:prstTxWarp prst="textNoShape">
                <a:avLst/>
              </a:prstTxWarp>
              <a:spAutoFit/>
            </a:bodyPr>
            <a:lstStyle/>
            <a:p>
              <a:pPr>
                <a:lnSpc>
                  <a:spcPct val="105000"/>
                </a:lnSpc>
                <a:spcBef>
                  <a:spcPct val="50000"/>
                </a:spcBef>
              </a:pPr>
              <a:r>
                <a:rPr lang="en-US" sz="2200" i="1">
                  <a:ea typeface="Arial" charset="0"/>
                  <a:cs typeface="Arial" charset="0"/>
                </a:rPr>
                <a:t>S</a:t>
              </a:r>
              <a:r>
                <a:rPr lang="en-US" sz="2200" b="1" baseline="-25000">
                  <a:ea typeface="Arial" charset="0"/>
                  <a:cs typeface="Arial" charset="0"/>
                </a:rPr>
                <a:t>2</a:t>
              </a:r>
            </a:p>
          </p:txBody>
        </p:sp>
      </p:grpSp>
      <p:grpSp>
        <p:nvGrpSpPr>
          <p:cNvPr id="46088" name="Group 61"/>
          <p:cNvGrpSpPr>
            <a:grpSpLocks/>
          </p:cNvGrpSpPr>
          <p:nvPr/>
        </p:nvGrpSpPr>
        <p:grpSpPr bwMode="auto">
          <a:xfrm>
            <a:off x="4567238" y="4821238"/>
            <a:ext cx="2286000" cy="334962"/>
            <a:chOff x="2877" y="3037"/>
            <a:chExt cx="1440" cy="211"/>
          </a:xfrm>
        </p:grpSpPr>
        <p:sp>
          <p:nvSpPr>
            <p:cNvPr id="46122" name="Oval 41"/>
            <p:cNvSpPr>
              <a:spLocks noChangeAspect="1" noChangeArrowheads="1"/>
            </p:cNvSpPr>
            <p:nvPr/>
          </p:nvSpPr>
          <p:spPr bwMode="auto">
            <a:xfrm>
              <a:off x="4236" y="3102"/>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6123" name="Line 44"/>
            <p:cNvSpPr>
              <a:spLocks noChangeShapeType="1"/>
            </p:cNvSpPr>
            <p:nvPr/>
          </p:nvSpPr>
          <p:spPr bwMode="auto">
            <a:xfrm flipH="1">
              <a:off x="3155" y="3145"/>
              <a:ext cx="112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24" name="Text Box 46"/>
            <p:cNvSpPr txBox="1">
              <a:spLocks noChangeArrowheads="1"/>
            </p:cNvSpPr>
            <p:nvPr/>
          </p:nvSpPr>
          <p:spPr bwMode="auto">
            <a:xfrm>
              <a:off x="2877" y="3037"/>
              <a:ext cx="257" cy="211"/>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sz="2200" b="1" i="1">
                  <a:ea typeface="Arial" charset="0"/>
                  <a:cs typeface="Arial" charset="0"/>
                </a:rPr>
                <a:t>E</a:t>
              </a:r>
              <a:r>
                <a:rPr lang="en-US" sz="2200" b="1" baseline="-25000">
                  <a:ea typeface="Arial" charset="0"/>
                  <a:cs typeface="Arial" charset="0"/>
                </a:rPr>
                <a:t>1</a:t>
              </a:r>
            </a:p>
          </p:txBody>
        </p:sp>
      </p:grpSp>
      <p:grpSp>
        <p:nvGrpSpPr>
          <p:cNvPr id="12" name="Group 62"/>
          <p:cNvGrpSpPr>
            <a:grpSpLocks/>
          </p:cNvGrpSpPr>
          <p:nvPr/>
        </p:nvGrpSpPr>
        <p:grpSpPr bwMode="auto">
          <a:xfrm>
            <a:off x="4594225" y="4389438"/>
            <a:ext cx="1712913" cy="334962"/>
            <a:chOff x="2894" y="2765"/>
            <a:chExt cx="1079" cy="211"/>
          </a:xfrm>
        </p:grpSpPr>
        <p:sp>
          <p:nvSpPr>
            <p:cNvPr id="46119" name="Oval 42"/>
            <p:cNvSpPr>
              <a:spLocks noChangeAspect="1" noChangeArrowheads="1"/>
            </p:cNvSpPr>
            <p:nvPr/>
          </p:nvSpPr>
          <p:spPr bwMode="auto">
            <a:xfrm>
              <a:off x="3892" y="2832"/>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6120" name="Line 45"/>
            <p:cNvSpPr>
              <a:spLocks noChangeShapeType="1"/>
            </p:cNvSpPr>
            <p:nvPr/>
          </p:nvSpPr>
          <p:spPr bwMode="auto">
            <a:xfrm flipH="1">
              <a:off x="3155" y="2872"/>
              <a:ext cx="77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21" name="Text Box 47"/>
            <p:cNvSpPr txBox="1">
              <a:spLocks noChangeArrowheads="1"/>
            </p:cNvSpPr>
            <p:nvPr/>
          </p:nvSpPr>
          <p:spPr bwMode="auto">
            <a:xfrm>
              <a:off x="2894" y="2765"/>
              <a:ext cx="237" cy="211"/>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sz="2200" b="1" i="1">
                  <a:ea typeface="Arial" charset="0"/>
                  <a:cs typeface="Arial" charset="0"/>
                </a:rPr>
                <a:t>E</a:t>
              </a:r>
              <a:r>
                <a:rPr lang="en-US" sz="2200" b="1" baseline="-25000">
                  <a:ea typeface="Arial" charset="0"/>
                  <a:cs typeface="Arial" charset="0"/>
                </a:rPr>
                <a:t>2</a:t>
              </a:r>
            </a:p>
          </p:txBody>
        </p:sp>
      </p:grpSp>
      <p:grpSp>
        <p:nvGrpSpPr>
          <p:cNvPr id="46090" name="Group 57"/>
          <p:cNvGrpSpPr>
            <a:grpSpLocks/>
          </p:cNvGrpSpPr>
          <p:nvPr/>
        </p:nvGrpSpPr>
        <p:grpSpPr bwMode="auto">
          <a:xfrm>
            <a:off x="4652963" y="1593850"/>
            <a:ext cx="2200275" cy="365125"/>
            <a:chOff x="2931" y="1004"/>
            <a:chExt cx="1386" cy="230"/>
          </a:xfrm>
        </p:grpSpPr>
        <p:sp>
          <p:nvSpPr>
            <p:cNvPr id="46116" name="Line 37"/>
            <p:cNvSpPr>
              <a:spLocks noChangeShapeType="1"/>
            </p:cNvSpPr>
            <p:nvPr/>
          </p:nvSpPr>
          <p:spPr bwMode="auto">
            <a:xfrm flipH="1">
              <a:off x="3160" y="1132"/>
              <a:ext cx="112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17" name="Oval 39"/>
            <p:cNvSpPr>
              <a:spLocks noChangeAspect="1" noChangeArrowheads="1"/>
            </p:cNvSpPr>
            <p:nvPr/>
          </p:nvSpPr>
          <p:spPr bwMode="auto">
            <a:xfrm>
              <a:off x="4236" y="108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6118" name="Text Box 48"/>
            <p:cNvSpPr txBox="1">
              <a:spLocks noChangeArrowheads="1"/>
            </p:cNvSpPr>
            <p:nvPr/>
          </p:nvSpPr>
          <p:spPr bwMode="auto">
            <a:xfrm>
              <a:off x="2931" y="1004"/>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grpSp>
      <p:grpSp>
        <p:nvGrpSpPr>
          <p:cNvPr id="14" name="Group 63"/>
          <p:cNvGrpSpPr>
            <a:grpSpLocks/>
          </p:cNvGrpSpPr>
          <p:nvPr/>
        </p:nvGrpSpPr>
        <p:grpSpPr bwMode="auto">
          <a:xfrm>
            <a:off x="4651375" y="862013"/>
            <a:ext cx="1595438" cy="365125"/>
            <a:chOff x="2930" y="543"/>
            <a:chExt cx="1005" cy="230"/>
          </a:xfrm>
        </p:grpSpPr>
        <p:sp>
          <p:nvSpPr>
            <p:cNvPr id="46114" name="Line 38"/>
            <p:cNvSpPr>
              <a:spLocks noChangeShapeType="1"/>
            </p:cNvSpPr>
            <p:nvPr/>
          </p:nvSpPr>
          <p:spPr bwMode="auto">
            <a:xfrm flipH="1">
              <a:off x="3160" y="671"/>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46115" name="Text Box 49"/>
            <p:cNvSpPr txBox="1">
              <a:spLocks noChangeArrowheads="1"/>
            </p:cNvSpPr>
            <p:nvPr/>
          </p:nvSpPr>
          <p:spPr bwMode="auto">
            <a:xfrm>
              <a:off x="2930" y="543"/>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grpSp>
      <p:sp>
        <p:nvSpPr>
          <p:cNvPr id="135218" name="Text Box 50"/>
          <p:cNvSpPr txBox="1">
            <a:spLocks noChangeArrowheads="1"/>
          </p:cNvSpPr>
          <p:nvPr/>
        </p:nvSpPr>
        <p:spPr bwMode="auto">
          <a:xfrm>
            <a:off x="481013" y="2206625"/>
            <a:ext cx="3490912" cy="4149725"/>
          </a:xfrm>
          <a:prstGeom prst="rect">
            <a:avLst/>
          </a:prstGeom>
          <a:noFill/>
          <a:ln w="9525">
            <a:noFill/>
            <a:miter lim="800000"/>
            <a:headEnd/>
            <a:tailEnd/>
          </a:ln>
        </p:spPr>
        <p:txBody>
          <a:bodyPr>
            <a:prstTxWarp prst="textNoShape">
              <a:avLst/>
            </a:prstTxWarp>
            <a:spAutoFit/>
          </a:bodyPr>
          <a:lstStyle/>
          <a:p>
            <a:pPr>
              <a:lnSpc>
                <a:spcPct val="105000"/>
              </a:lnSpc>
              <a:spcBef>
                <a:spcPct val="25000"/>
              </a:spcBef>
            </a:pPr>
            <a:r>
              <a:rPr lang="en-US" sz="2600">
                <a:ea typeface="Arial" charset="0"/>
                <a:cs typeface="Arial" charset="0"/>
              </a:rPr>
              <a:t>Anything that increases </a:t>
            </a:r>
            <a:r>
              <a:rPr lang="en-US" sz="2600" b="1" i="1">
                <a:ea typeface="Arial" charset="0"/>
                <a:cs typeface="Arial" charset="0"/>
              </a:rPr>
              <a:t>r</a:t>
            </a:r>
          </a:p>
          <a:p>
            <a:pPr>
              <a:lnSpc>
                <a:spcPct val="105000"/>
              </a:lnSpc>
              <a:spcBef>
                <a:spcPct val="25000"/>
              </a:spcBef>
            </a:pPr>
            <a:r>
              <a:rPr lang="en-US" sz="2600">
                <a:ea typeface="Arial" charset="0"/>
                <a:cs typeface="Arial" charset="0"/>
              </a:rPr>
              <a:t>will reduce </a:t>
            </a:r>
            <a:r>
              <a:rPr lang="en-US" sz="2600" i="1">
                <a:ea typeface="Arial" charset="0"/>
                <a:cs typeface="Arial" charset="0"/>
              </a:rPr>
              <a:t>NCO</a:t>
            </a:r>
          </a:p>
          <a:p>
            <a:pPr>
              <a:lnSpc>
                <a:spcPct val="105000"/>
              </a:lnSpc>
              <a:spcBef>
                <a:spcPct val="25000"/>
              </a:spcBef>
            </a:pPr>
            <a:r>
              <a:rPr lang="en-US" sz="2600">
                <a:ea typeface="Arial" charset="0"/>
                <a:cs typeface="Arial" charset="0"/>
              </a:rPr>
              <a:t>and the supply of dollars in the foreign exchange market.  </a:t>
            </a:r>
          </a:p>
          <a:p>
            <a:pPr>
              <a:lnSpc>
                <a:spcPct val="105000"/>
              </a:lnSpc>
              <a:spcBef>
                <a:spcPct val="25000"/>
              </a:spcBef>
            </a:pPr>
            <a:r>
              <a:rPr lang="en-US" sz="2600">
                <a:ea typeface="Arial" charset="0"/>
                <a:cs typeface="Arial" charset="0"/>
              </a:rPr>
              <a:t>Result:  </a:t>
            </a:r>
            <a:br>
              <a:rPr lang="en-US" sz="2600">
                <a:ea typeface="Arial" charset="0"/>
                <a:cs typeface="Arial" charset="0"/>
              </a:rPr>
            </a:br>
            <a:r>
              <a:rPr lang="en-US" sz="2600">
                <a:ea typeface="Arial" charset="0"/>
                <a:cs typeface="Arial" charset="0"/>
              </a:rPr>
              <a:t>The real exchange rate appreciates.  </a:t>
            </a:r>
          </a:p>
        </p:txBody>
      </p:sp>
      <p:grpSp>
        <p:nvGrpSpPr>
          <p:cNvPr id="46093" name="Group 58"/>
          <p:cNvGrpSpPr>
            <a:grpSpLocks/>
          </p:cNvGrpSpPr>
          <p:nvPr/>
        </p:nvGrpSpPr>
        <p:grpSpPr bwMode="auto">
          <a:xfrm>
            <a:off x="6805613" y="2663825"/>
            <a:ext cx="949325" cy="730250"/>
            <a:chOff x="4287" y="1678"/>
            <a:chExt cx="598" cy="460"/>
          </a:xfrm>
        </p:grpSpPr>
        <p:sp>
          <p:nvSpPr>
            <p:cNvPr id="46112" name="Rectangle 52"/>
            <p:cNvSpPr>
              <a:spLocks noChangeArrowheads="1"/>
            </p:cNvSpPr>
            <p:nvPr/>
          </p:nvSpPr>
          <p:spPr bwMode="auto">
            <a:xfrm>
              <a:off x="4427" y="1916"/>
              <a:ext cx="458" cy="222"/>
            </a:xfrm>
            <a:prstGeom prst="rect">
              <a:avLst/>
            </a:prstGeom>
            <a:noFill/>
            <a:ln w="9525">
              <a:noFill/>
              <a:miter lim="800000"/>
              <a:headEnd/>
              <a:tailEnd/>
            </a:ln>
          </p:spPr>
          <p:txBody>
            <a:bodyPr wrap="none" lIns="0" tIns="0" rIns="0" bIns="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1</a:t>
              </a:r>
            </a:p>
          </p:txBody>
        </p:sp>
        <p:sp>
          <p:nvSpPr>
            <p:cNvPr id="46113" name="Arc 56"/>
            <p:cNvSpPr>
              <a:spLocks/>
            </p:cNvSpPr>
            <p:nvPr/>
          </p:nvSpPr>
          <p:spPr bwMode="auto">
            <a:xfrm flipH="1" flipV="1">
              <a:off x="4287" y="1678"/>
              <a:ext cx="219"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wrap="none" anchor="ctr">
              <a:prstTxWarp prst="textNoShape">
                <a:avLst/>
              </a:prstTxWarp>
            </a:bodyPr>
            <a:lstStyle/>
            <a:p>
              <a:endParaRPr lang="en-US" sz="1800"/>
            </a:p>
          </p:txBody>
        </p:sp>
      </p:grpSp>
      <p:grpSp>
        <p:nvGrpSpPr>
          <p:cNvPr id="16" name="Group 67"/>
          <p:cNvGrpSpPr>
            <a:grpSpLocks/>
          </p:cNvGrpSpPr>
          <p:nvPr/>
        </p:nvGrpSpPr>
        <p:grpSpPr bwMode="auto">
          <a:xfrm>
            <a:off x="5362575" y="1001713"/>
            <a:ext cx="944563" cy="2509837"/>
            <a:chOff x="3378" y="631"/>
            <a:chExt cx="595" cy="1581"/>
          </a:xfrm>
        </p:grpSpPr>
        <p:grpSp>
          <p:nvGrpSpPr>
            <p:cNvPr id="46106" name="Group 59"/>
            <p:cNvGrpSpPr>
              <a:grpSpLocks/>
            </p:cNvGrpSpPr>
            <p:nvPr/>
          </p:nvGrpSpPr>
          <p:grpSpPr bwMode="auto">
            <a:xfrm>
              <a:off x="3378" y="1693"/>
              <a:ext cx="540" cy="519"/>
              <a:chOff x="3378" y="1693"/>
              <a:chExt cx="540" cy="519"/>
            </a:xfrm>
          </p:grpSpPr>
          <p:sp>
            <p:nvSpPr>
              <p:cNvPr id="46110" name="Rectangle 53"/>
              <p:cNvSpPr>
                <a:spLocks noChangeArrowheads="1"/>
              </p:cNvSpPr>
              <p:nvPr/>
            </p:nvSpPr>
            <p:spPr bwMode="auto">
              <a:xfrm>
                <a:off x="3378" y="1932"/>
                <a:ext cx="458" cy="280"/>
              </a:xfrm>
              <a:prstGeom prst="rect">
                <a:avLst/>
              </a:prstGeom>
              <a:noFill/>
              <a:ln w="9525">
                <a:noFill/>
                <a:miter lim="800000"/>
                <a:headEnd/>
                <a:tailEnd/>
              </a:ln>
            </p:spPr>
            <p:txBody>
              <a:bodyPr wrap="none" lIns="0" tIns="0" rIns="0" bIns="9144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2</a:t>
                </a:r>
              </a:p>
            </p:txBody>
          </p:sp>
          <p:sp>
            <p:nvSpPr>
              <p:cNvPr id="46111" name="Arc 54"/>
              <p:cNvSpPr>
                <a:spLocks/>
              </p:cNvSpPr>
              <p:nvPr/>
            </p:nvSpPr>
            <p:spPr bwMode="auto">
              <a:xfrm flipV="1">
                <a:off x="3726" y="1693"/>
                <a:ext cx="192"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wrap="none" anchor="ctr">
                <a:prstTxWarp prst="textNoShape">
                  <a:avLst/>
                </a:prstTxWarp>
              </a:bodyPr>
              <a:lstStyle/>
              <a:p>
                <a:endParaRPr lang="en-US" sz="1800"/>
              </a:p>
            </p:txBody>
          </p:sp>
        </p:grpSp>
        <p:grpSp>
          <p:nvGrpSpPr>
            <p:cNvPr id="46107" name="Group 66"/>
            <p:cNvGrpSpPr>
              <a:grpSpLocks/>
            </p:cNvGrpSpPr>
            <p:nvPr/>
          </p:nvGrpSpPr>
          <p:grpSpPr bwMode="auto">
            <a:xfrm>
              <a:off x="3892" y="631"/>
              <a:ext cx="81" cy="1187"/>
              <a:chOff x="3892" y="631"/>
              <a:chExt cx="81" cy="1187"/>
            </a:xfrm>
          </p:grpSpPr>
          <p:sp>
            <p:nvSpPr>
              <p:cNvPr id="46108" name="Oval 40"/>
              <p:cNvSpPr>
                <a:spLocks noChangeAspect="1" noChangeArrowheads="1"/>
              </p:cNvSpPr>
              <p:nvPr/>
            </p:nvSpPr>
            <p:spPr bwMode="auto">
              <a:xfrm>
                <a:off x="3892" y="631"/>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6109" name="Line 65"/>
              <p:cNvSpPr>
                <a:spLocks noChangeShapeType="1"/>
              </p:cNvSpPr>
              <p:nvPr/>
            </p:nvSpPr>
            <p:spPr bwMode="auto">
              <a:xfrm flipV="1">
                <a:off x="3933" y="669"/>
                <a:ext cx="0" cy="1149"/>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sp>
        <p:nvSpPr>
          <p:cNvPr id="135239" name="Line 71"/>
          <p:cNvSpPr>
            <a:spLocks noChangeShapeType="1"/>
          </p:cNvSpPr>
          <p:nvPr/>
        </p:nvSpPr>
        <p:spPr bwMode="auto">
          <a:xfrm rot="16200000" flipV="1">
            <a:off x="6516688" y="2501900"/>
            <a:ext cx="0" cy="530225"/>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135240" name="Line 72"/>
          <p:cNvSpPr>
            <a:spLocks noChangeShapeType="1"/>
          </p:cNvSpPr>
          <p:nvPr/>
        </p:nvSpPr>
        <p:spPr bwMode="auto">
          <a:xfrm flipV="1">
            <a:off x="5095875" y="1077913"/>
            <a:ext cx="3175" cy="701675"/>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135242" name="Line 74"/>
          <p:cNvSpPr>
            <a:spLocks noChangeShapeType="1"/>
          </p:cNvSpPr>
          <p:nvPr/>
        </p:nvSpPr>
        <p:spPr bwMode="auto">
          <a:xfrm flipV="1">
            <a:off x="5121275" y="4564063"/>
            <a:ext cx="0" cy="425450"/>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grpSp>
        <p:nvGrpSpPr>
          <p:cNvPr id="46098" name="Group 75"/>
          <p:cNvGrpSpPr>
            <a:grpSpLocks/>
          </p:cNvGrpSpPr>
          <p:nvPr/>
        </p:nvGrpSpPr>
        <p:grpSpPr bwMode="auto">
          <a:xfrm>
            <a:off x="6813550" y="5772150"/>
            <a:ext cx="949325" cy="730250"/>
            <a:chOff x="4287" y="1678"/>
            <a:chExt cx="598" cy="460"/>
          </a:xfrm>
        </p:grpSpPr>
        <p:sp>
          <p:nvSpPr>
            <p:cNvPr id="46104" name="Rectangle 76"/>
            <p:cNvSpPr>
              <a:spLocks noChangeArrowheads="1"/>
            </p:cNvSpPr>
            <p:nvPr/>
          </p:nvSpPr>
          <p:spPr bwMode="auto">
            <a:xfrm>
              <a:off x="4427" y="1916"/>
              <a:ext cx="458" cy="222"/>
            </a:xfrm>
            <a:prstGeom prst="rect">
              <a:avLst/>
            </a:prstGeom>
            <a:noFill/>
            <a:ln w="9525">
              <a:noFill/>
              <a:miter lim="800000"/>
              <a:headEnd/>
              <a:tailEnd/>
            </a:ln>
          </p:spPr>
          <p:txBody>
            <a:bodyPr wrap="none" lIns="0" tIns="0" rIns="0" bIns="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1</a:t>
              </a:r>
            </a:p>
          </p:txBody>
        </p:sp>
        <p:sp>
          <p:nvSpPr>
            <p:cNvPr id="46105" name="Arc 77"/>
            <p:cNvSpPr>
              <a:spLocks/>
            </p:cNvSpPr>
            <p:nvPr/>
          </p:nvSpPr>
          <p:spPr bwMode="auto">
            <a:xfrm flipH="1" flipV="1">
              <a:off x="4287" y="1678"/>
              <a:ext cx="219"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wrap="none" anchor="ctr">
              <a:prstTxWarp prst="textNoShape">
                <a:avLst/>
              </a:prstTxWarp>
            </a:bodyPr>
            <a:lstStyle/>
            <a:p>
              <a:endParaRPr lang="en-US" sz="1800"/>
            </a:p>
          </p:txBody>
        </p:sp>
      </p:grpSp>
      <p:grpSp>
        <p:nvGrpSpPr>
          <p:cNvPr id="20" name="Group 79"/>
          <p:cNvGrpSpPr>
            <a:grpSpLocks/>
          </p:cNvGrpSpPr>
          <p:nvPr/>
        </p:nvGrpSpPr>
        <p:grpSpPr bwMode="auto">
          <a:xfrm>
            <a:off x="5370513" y="5795963"/>
            <a:ext cx="857250" cy="823912"/>
            <a:chOff x="3378" y="1693"/>
            <a:chExt cx="540" cy="519"/>
          </a:xfrm>
        </p:grpSpPr>
        <p:sp>
          <p:nvSpPr>
            <p:cNvPr id="46102" name="Rectangle 80"/>
            <p:cNvSpPr>
              <a:spLocks noChangeArrowheads="1"/>
            </p:cNvSpPr>
            <p:nvPr/>
          </p:nvSpPr>
          <p:spPr bwMode="auto">
            <a:xfrm>
              <a:off x="3378" y="1932"/>
              <a:ext cx="458" cy="280"/>
            </a:xfrm>
            <a:prstGeom prst="rect">
              <a:avLst/>
            </a:prstGeom>
            <a:noFill/>
            <a:ln w="9525">
              <a:noFill/>
              <a:miter lim="800000"/>
              <a:headEnd/>
              <a:tailEnd/>
            </a:ln>
          </p:spPr>
          <p:txBody>
            <a:bodyPr wrap="none" lIns="0" tIns="0" rIns="0" bIns="9144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2</a:t>
              </a:r>
            </a:p>
          </p:txBody>
        </p:sp>
        <p:sp>
          <p:nvSpPr>
            <p:cNvPr id="46103" name="Arc 81"/>
            <p:cNvSpPr>
              <a:spLocks/>
            </p:cNvSpPr>
            <p:nvPr/>
          </p:nvSpPr>
          <p:spPr bwMode="auto">
            <a:xfrm flipV="1">
              <a:off x="3726" y="1693"/>
              <a:ext cx="192"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wrap="none" anchor="ctr">
              <a:prstTxWarp prst="textNoShape">
                <a:avLst/>
              </a:prstTxWarp>
            </a:bodyPr>
            <a:lstStyle/>
            <a:p>
              <a:endParaRPr lang="en-US" sz="1800"/>
            </a:p>
          </p:txBody>
        </p:sp>
      </p:grpSp>
      <p:sp>
        <p:nvSpPr>
          <p:cNvPr id="135253" name="Text Box 85"/>
          <p:cNvSpPr txBox="1">
            <a:spLocks noChangeArrowheads="1"/>
          </p:cNvSpPr>
          <p:nvPr/>
        </p:nvSpPr>
        <p:spPr bwMode="auto">
          <a:xfrm>
            <a:off x="268288" y="2212975"/>
            <a:ext cx="4021137" cy="4432300"/>
          </a:xfrm>
          <a:prstGeom prst="rect">
            <a:avLst/>
          </a:prstGeom>
          <a:solidFill>
            <a:srgbClr val="CCECFF"/>
          </a:solidFill>
          <a:ln w="9525">
            <a:solidFill>
              <a:schemeClr val="tx1"/>
            </a:solidFill>
            <a:miter lim="800000"/>
            <a:headEnd/>
            <a:tailEnd/>
          </a:ln>
        </p:spPr>
        <p:txBody>
          <a:bodyPr>
            <a:prstTxWarp prst="textNoShape">
              <a:avLst/>
            </a:prstTxWarp>
          </a:bodyPr>
          <a:lstStyle/>
          <a:p>
            <a:pPr algn="ctr">
              <a:lnSpc>
                <a:spcPct val="105000"/>
              </a:lnSpc>
              <a:spcBef>
                <a:spcPct val="20000"/>
              </a:spcBef>
            </a:pPr>
            <a:r>
              <a:rPr lang="en-US" sz="2500" i="1">
                <a:solidFill>
                  <a:srgbClr val="FF0000"/>
                </a:solidFill>
                <a:ea typeface="Arial" charset="0"/>
                <a:cs typeface="Arial" charset="0"/>
              </a:rPr>
              <a:t>Keep in mind:</a:t>
            </a:r>
          </a:p>
          <a:p>
            <a:pPr algn="ctr">
              <a:lnSpc>
                <a:spcPct val="105000"/>
              </a:lnSpc>
              <a:spcBef>
                <a:spcPct val="20000"/>
              </a:spcBef>
            </a:pPr>
            <a:r>
              <a:rPr lang="en-US" sz="2500" i="1">
                <a:solidFill>
                  <a:srgbClr val="FF0000"/>
                </a:solidFill>
                <a:ea typeface="Arial" charset="0"/>
                <a:cs typeface="Arial" charset="0"/>
              </a:rPr>
              <a:t>The LF market </a:t>
            </a:r>
            <a:r>
              <a:rPr lang="en-US" sz="2500" i="1">
                <a:solidFill>
                  <a:srgbClr val="808080"/>
                </a:solidFill>
                <a:ea typeface="Arial" charset="0"/>
                <a:cs typeface="Arial" charset="0"/>
              </a:rPr>
              <a:t>(not shown) </a:t>
            </a:r>
            <a:r>
              <a:rPr lang="en-US" sz="2500" i="1">
                <a:solidFill>
                  <a:srgbClr val="FF0000"/>
                </a:solidFill>
                <a:ea typeface="Arial" charset="0"/>
                <a:cs typeface="Arial" charset="0"/>
              </a:rPr>
              <a:t>determines </a:t>
            </a:r>
            <a:r>
              <a:rPr lang="en-US" sz="2500" b="1" i="1">
                <a:solidFill>
                  <a:srgbClr val="FF0000"/>
                </a:solidFill>
                <a:ea typeface="Arial" charset="0"/>
                <a:cs typeface="Arial" charset="0"/>
              </a:rPr>
              <a:t>r</a:t>
            </a:r>
            <a:r>
              <a:rPr lang="en-US" sz="2500" i="1">
                <a:solidFill>
                  <a:srgbClr val="FF0000"/>
                </a:solidFill>
                <a:ea typeface="Arial" charset="0"/>
                <a:cs typeface="Arial" charset="0"/>
              </a:rPr>
              <a:t>.  </a:t>
            </a:r>
          </a:p>
          <a:p>
            <a:pPr algn="ctr">
              <a:lnSpc>
                <a:spcPct val="105000"/>
              </a:lnSpc>
              <a:spcBef>
                <a:spcPct val="20000"/>
              </a:spcBef>
            </a:pPr>
            <a:r>
              <a:rPr lang="en-US" sz="2500" i="1">
                <a:solidFill>
                  <a:srgbClr val="FF0000"/>
                </a:solidFill>
                <a:ea typeface="Arial" charset="0"/>
                <a:cs typeface="Arial" charset="0"/>
              </a:rPr>
              <a:t>This value of </a:t>
            </a:r>
            <a:r>
              <a:rPr lang="en-US" sz="2500" b="1" i="1">
                <a:solidFill>
                  <a:srgbClr val="FF0000"/>
                </a:solidFill>
                <a:ea typeface="Arial" charset="0"/>
                <a:cs typeface="Arial" charset="0"/>
              </a:rPr>
              <a:t>r</a:t>
            </a:r>
            <a:r>
              <a:rPr lang="en-US" sz="2500" i="1">
                <a:solidFill>
                  <a:srgbClr val="FF0000"/>
                </a:solidFill>
                <a:ea typeface="Arial" charset="0"/>
                <a:cs typeface="Arial" charset="0"/>
              </a:rPr>
              <a:t> </a:t>
            </a:r>
            <a:br>
              <a:rPr lang="en-US" sz="2500" i="1">
                <a:solidFill>
                  <a:srgbClr val="FF0000"/>
                </a:solidFill>
                <a:ea typeface="Arial" charset="0"/>
                <a:cs typeface="Arial" charset="0"/>
              </a:rPr>
            </a:br>
            <a:r>
              <a:rPr lang="en-US" sz="2500" i="1">
                <a:solidFill>
                  <a:srgbClr val="FF0000"/>
                </a:solidFill>
                <a:ea typeface="Arial" charset="0"/>
                <a:cs typeface="Arial" charset="0"/>
              </a:rPr>
              <a:t>then determines NCO </a:t>
            </a:r>
            <a:br>
              <a:rPr lang="en-US" sz="2500" i="1">
                <a:solidFill>
                  <a:srgbClr val="FF0000"/>
                </a:solidFill>
                <a:ea typeface="Arial" charset="0"/>
                <a:cs typeface="Arial" charset="0"/>
              </a:rPr>
            </a:br>
            <a:r>
              <a:rPr lang="en-US" sz="2500" i="1">
                <a:solidFill>
                  <a:srgbClr val="808080"/>
                </a:solidFill>
                <a:ea typeface="Arial" charset="0"/>
                <a:cs typeface="Arial" charset="0"/>
              </a:rPr>
              <a:t>(shown in upper graph)</a:t>
            </a:r>
            <a:r>
              <a:rPr lang="en-US" sz="2500" i="1">
                <a:solidFill>
                  <a:srgbClr val="FF0000"/>
                </a:solidFill>
                <a:ea typeface="Arial" charset="0"/>
                <a:cs typeface="Arial" charset="0"/>
              </a:rPr>
              <a:t>.</a:t>
            </a:r>
          </a:p>
          <a:p>
            <a:pPr algn="ctr">
              <a:lnSpc>
                <a:spcPct val="105000"/>
              </a:lnSpc>
              <a:spcBef>
                <a:spcPct val="20000"/>
              </a:spcBef>
            </a:pPr>
            <a:r>
              <a:rPr lang="en-US" sz="2500" i="1">
                <a:solidFill>
                  <a:srgbClr val="FF0000"/>
                </a:solidFill>
                <a:ea typeface="Arial" charset="0"/>
                <a:cs typeface="Arial" charset="0"/>
              </a:rPr>
              <a:t>This value of NCO then determines supply of dollars in foreign exchange market </a:t>
            </a:r>
            <a:r>
              <a:rPr lang="en-US" sz="2500" i="1">
                <a:solidFill>
                  <a:srgbClr val="808080"/>
                </a:solidFill>
                <a:ea typeface="Arial" charset="0"/>
                <a:cs typeface="Arial" charset="0"/>
              </a:rPr>
              <a:t>(in lower graph)</a:t>
            </a:r>
            <a:r>
              <a:rPr lang="en-US" sz="2500" i="1">
                <a:solidFill>
                  <a:srgbClr val="FF0000"/>
                </a:solidFill>
                <a:ea typeface="Arial" charset="0"/>
                <a:cs typeface="Arial" charset="0"/>
              </a:rPr>
              <a:t>.  </a:t>
            </a:r>
          </a:p>
        </p:txBody>
      </p:sp>
      <p:sp>
        <p:nvSpPr>
          <p:cNvPr id="4610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218">
                                            <p:txEl>
                                              <p:pRg st="0" end="0"/>
                                            </p:txEl>
                                          </p:spTgt>
                                        </p:tgtEl>
                                        <p:attrNameLst>
                                          <p:attrName>style.visibility</p:attrName>
                                        </p:attrNameLst>
                                      </p:cBhvr>
                                      <p:to>
                                        <p:strVal val="visible"/>
                                      </p:to>
                                    </p:set>
                                    <p:animEffect transition="in" filter="wipe(left)">
                                      <p:cBhvr>
                                        <p:cTn id="7" dur="500"/>
                                        <p:tgtEl>
                                          <p:spTgt spid="135218">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5240"/>
                                        </p:tgtEl>
                                        <p:attrNameLst>
                                          <p:attrName>style.visibility</p:attrName>
                                        </p:attrNameLst>
                                      </p:cBhvr>
                                      <p:to>
                                        <p:strVal val="visible"/>
                                      </p:to>
                                    </p:set>
                                    <p:animEffect transition="in" filter="wipe(down)">
                                      <p:cBhvr>
                                        <p:cTn id="11" dur="500"/>
                                        <p:tgtEl>
                                          <p:spTgt spid="13524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5218">
                                            <p:txEl>
                                              <p:pRg st="1" end="1"/>
                                            </p:txEl>
                                          </p:spTgt>
                                        </p:tgtEl>
                                        <p:attrNameLst>
                                          <p:attrName>style.visibility</p:attrName>
                                        </p:attrNameLst>
                                      </p:cBhvr>
                                      <p:to>
                                        <p:strVal val="visible"/>
                                      </p:to>
                                    </p:set>
                                    <p:animEffect transition="in" filter="wipe(left)">
                                      <p:cBhvr>
                                        <p:cTn id="20" dur="500"/>
                                        <p:tgtEl>
                                          <p:spTgt spid="135218">
                                            <p:txEl>
                                              <p:pRg st="1" end="1"/>
                                            </p:txEl>
                                          </p:spTgt>
                                        </p:tgtEl>
                                      </p:cBhvr>
                                    </p:animEffect>
                                  </p:childTnLst>
                                </p:cTn>
                              </p:par>
                            </p:childTnLst>
                          </p:cTn>
                        </p:par>
                        <p:par>
                          <p:cTn id="21" fill="hold" nodeType="afterGroup">
                            <p:stCondLst>
                              <p:cond delay="500"/>
                            </p:stCondLst>
                            <p:childTnLst>
                              <p:par>
                                <p:cTn id="22" presetID="18" presetClass="entr" presetSubtype="12"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35239"/>
                                        </p:tgtEl>
                                        <p:attrNameLst>
                                          <p:attrName>style.visibility</p:attrName>
                                        </p:attrNameLst>
                                      </p:cBhvr>
                                      <p:to>
                                        <p:strVal val="visible"/>
                                      </p:to>
                                    </p:set>
                                    <p:animEffect transition="in" filter="wipe(right)">
                                      <p:cBhvr>
                                        <p:cTn id="27" dur="500"/>
                                        <p:tgtEl>
                                          <p:spTgt spid="1352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218">
                                            <p:txEl>
                                              <p:pRg st="2" end="2"/>
                                            </p:txEl>
                                          </p:spTgt>
                                        </p:tgtEl>
                                        <p:attrNameLst>
                                          <p:attrName>style.visibility</p:attrName>
                                        </p:attrNameLst>
                                      </p:cBhvr>
                                      <p:to>
                                        <p:strVal val="visible"/>
                                      </p:to>
                                    </p:set>
                                    <p:animEffect transition="in" filter="wipe(left)">
                                      <p:cBhvr>
                                        <p:cTn id="32" dur="500"/>
                                        <p:tgtEl>
                                          <p:spTgt spid="135218">
                                            <p:txEl>
                                              <p:pRg st="2" end="2"/>
                                            </p:txEl>
                                          </p:spTgt>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up)">
                                      <p:cBhvr>
                                        <p:cTn id="36" dur="500"/>
                                        <p:tgtEl>
                                          <p:spTgt spid="10"/>
                                        </p:tgtEl>
                                      </p:cBhvr>
                                    </p:animEffect>
                                  </p:childTnLst>
                                </p:cTn>
                              </p:par>
                            </p:childTnLst>
                          </p:cTn>
                        </p:par>
                        <p:par>
                          <p:cTn id="37" fill="hold" nodeType="afterGroup">
                            <p:stCondLst>
                              <p:cond delay="1000"/>
                            </p:stCondLst>
                            <p:childTnLst>
                              <p:par>
                                <p:cTn id="38" presetID="18" presetClass="entr" presetSubtype="12"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5218">
                                            <p:txEl>
                                              <p:pRg st="3" end="3"/>
                                            </p:txEl>
                                          </p:spTgt>
                                        </p:tgtEl>
                                        <p:attrNameLst>
                                          <p:attrName>style.visibility</p:attrName>
                                        </p:attrNameLst>
                                      </p:cBhvr>
                                      <p:to>
                                        <p:strVal val="visible"/>
                                      </p:to>
                                    </p:set>
                                    <p:animEffect transition="in" filter="wipe(left)">
                                      <p:cBhvr>
                                        <p:cTn id="45" dur="500"/>
                                        <p:tgtEl>
                                          <p:spTgt spid="135218">
                                            <p:txEl>
                                              <p:pRg st="3" end="3"/>
                                            </p:txEl>
                                          </p:spTgt>
                                        </p:tgtEl>
                                      </p:cBhvr>
                                    </p:animEffect>
                                  </p:childTnLst>
                                </p:cTn>
                              </p:par>
                            </p:childTnLst>
                          </p:cTn>
                        </p:par>
                        <p:par>
                          <p:cTn id="46" fill="hold" nodeType="afterGroup">
                            <p:stCondLst>
                              <p:cond delay="500"/>
                            </p:stCondLst>
                            <p:childTnLst>
                              <p:par>
                                <p:cTn id="47" presetID="22" presetClass="entr" presetSubtype="2"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right)">
                                      <p:cBhvr>
                                        <p:cTn id="49" dur="500"/>
                                        <p:tgtEl>
                                          <p:spTgt spid="12"/>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35242"/>
                                        </p:tgtEl>
                                        <p:attrNameLst>
                                          <p:attrName>style.visibility</p:attrName>
                                        </p:attrNameLst>
                                      </p:cBhvr>
                                      <p:to>
                                        <p:strVal val="visible"/>
                                      </p:to>
                                    </p:set>
                                    <p:animEffect transition="in" filter="wipe(down)">
                                      <p:cBhvr>
                                        <p:cTn id="52" dur="500"/>
                                        <p:tgtEl>
                                          <p:spTgt spid="1352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5253">
                                            <p:bg/>
                                          </p:spTgt>
                                        </p:tgtEl>
                                        <p:attrNameLst>
                                          <p:attrName>style.visibility</p:attrName>
                                        </p:attrNameLst>
                                      </p:cBhvr>
                                      <p:to>
                                        <p:strVal val="visible"/>
                                      </p:to>
                                    </p:set>
                                    <p:animEffect transition="in" filter="fade">
                                      <p:cBhvr>
                                        <p:cTn id="57" dur="500"/>
                                        <p:tgtEl>
                                          <p:spTgt spid="135253">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35253">
                                            <p:txEl>
                                              <p:pRg st="0" end="0"/>
                                            </p:txEl>
                                          </p:spTgt>
                                        </p:tgtEl>
                                        <p:attrNameLst>
                                          <p:attrName>style.visibility</p:attrName>
                                        </p:attrNameLst>
                                      </p:cBhvr>
                                      <p:to>
                                        <p:strVal val="visible"/>
                                      </p:to>
                                    </p:set>
                                    <p:animEffect transition="in" filter="fade">
                                      <p:cBhvr>
                                        <p:cTn id="60" dur="500"/>
                                        <p:tgtEl>
                                          <p:spTgt spid="135253">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35253">
                                            <p:txEl>
                                              <p:pRg st="1" end="1"/>
                                            </p:txEl>
                                          </p:spTgt>
                                        </p:tgtEl>
                                        <p:attrNameLst>
                                          <p:attrName>style.visibility</p:attrName>
                                        </p:attrNameLst>
                                      </p:cBhvr>
                                      <p:to>
                                        <p:strVal val="visible"/>
                                      </p:to>
                                    </p:set>
                                    <p:animEffect transition="in" filter="fade">
                                      <p:cBhvr>
                                        <p:cTn id="65" dur="500"/>
                                        <p:tgtEl>
                                          <p:spTgt spid="135253">
                                            <p:txEl>
                                              <p:pRg st="1" end="1"/>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35253">
                                            <p:txEl>
                                              <p:pRg st="2" end="2"/>
                                            </p:txEl>
                                          </p:spTgt>
                                        </p:tgtEl>
                                        <p:attrNameLst>
                                          <p:attrName>style.visibility</p:attrName>
                                        </p:attrNameLst>
                                      </p:cBhvr>
                                      <p:to>
                                        <p:strVal val="visible"/>
                                      </p:to>
                                    </p:set>
                                    <p:animEffect transition="in" filter="fade">
                                      <p:cBhvr>
                                        <p:cTn id="70" dur="500"/>
                                        <p:tgtEl>
                                          <p:spTgt spid="135253">
                                            <p:txEl>
                                              <p:pRg st="2" end="2"/>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35253">
                                            <p:txEl>
                                              <p:pRg st="3" end="3"/>
                                            </p:txEl>
                                          </p:spTgt>
                                        </p:tgtEl>
                                        <p:attrNameLst>
                                          <p:attrName>style.visibility</p:attrName>
                                        </p:attrNameLst>
                                      </p:cBhvr>
                                      <p:to>
                                        <p:strVal val="visible"/>
                                      </p:to>
                                    </p:set>
                                    <p:animEffect transition="in" filter="fade">
                                      <p:cBhvr>
                                        <p:cTn id="75" dur="500"/>
                                        <p:tgtEl>
                                          <p:spTgt spid="135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18" grpId="0" uiExpand="1" build="p"/>
      <p:bldP spid="135239" grpId="0" animBg="1"/>
      <p:bldP spid="135240" grpId="0" animBg="1"/>
      <p:bldP spid="135242" grpId="0" animBg="1"/>
      <p:bldP spid="13525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In an open economy, what determines the real interest rate?  The real exchange rate?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are the markets for loanable funds and foreign-currency exchange connected?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 government budget deficits affect the exchange rate and trade balance?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 other policies or events affect the </a:t>
            </a:r>
            <a:br>
              <a:rPr lang="en-US" smtClean="0">
                <a:latin typeface="Arial" charset="0"/>
                <a:cs typeface="ＭＳ Ｐゴシック" charset="-128"/>
              </a:rPr>
            </a:br>
            <a:r>
              <a:rPr lang="en-US" smtClean="0">
                <a:latin typeface="Arial" charset="0"/>
                <a:cs typeface="ＭＳ Ｐゴシック" charset="-128"/>
              </a:rPr>
              <a:t>interest rate, exchange rate, and trade balance?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813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Investment incentives</a:t>
            </a:r>
          </a:p>
        </p:txBody>
      </p:sp>
      <p:sp>
        <p:nvSpPr>
          <p:cNvPr id="48132"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smtClean="0">
                <a:latin typeface="Arial" charset="0"/>
                <a:cs typeface="ＭＳ Ｐゴシック" charset="-128"/>
              </a:rPr>
              <a:t>Suppose the government provides new </a:t>
            </a:r>
            <a:br>
              <a:rPr lang="en-US" smtClean="0">
                <a:latin typeface="Arial" charset="0"/>
                <a:cs typeface="ＭＳ Ｐゴシック" charset="-128"/>
              </a:rPr>
            </a:br>
            <a:r>
              <a:rPr lang="en-US" smtClean="0">
                <a:latin typeface="Arial" charset="0"/>
                <a:cs typeface="ＭＳ Ｐゴシック" charset="-128"/>
              </a:rPr>
              <a:t>tax incentives to encourage investment.  </a:t>
            </a:r>
          </a:p>
          <a:p>
            <a:pPr eaLnBrk="1" hangingPunct="1">
              <a:buClr>
                <a:srgbClr val="CC0000"/>
              </a:buClr>
              <a:buFont typeface="Wingdings" charset="2"/>
              <a:buChar char="§"/>
            </a:pPr>
            <a:r>
              <a:rPr lang="en-US" smtClean="0">
                <a:latin typeface="Arial" charset="0"/>
                <a:cs typeface="ＭＳ Ｐゴシック" charset="-128"/>
              </a:rPr>
              <a:t>Use the appropriate diagrams to determine how this policy would affect:</a:t>
            </a:r>
          </a:p>
          <a:p>
            <a:pPr lvl="1" eaLnBrk="1" hangingPunct="1">
              <a:buFont typeface="Wingdings" charset="2"/>
              <a:buChar char="§"/>
            </a:pPr>
            <a:r>
              <a:rPr lang="en-US" smtClean="0">
                <a:latin typeface="Arial" charset="0"/>
                <a:cs typeface="ＭＳ Ｐゴシック" charset="-128"/>
              </a:rPr>
              <a:t>the real interest rate</a:t>
            </a:r>
          </a:p>
          <a:p>
            <a:pPr lvl="1" eaLnBrk="1" hangingPunct="1">
              <a:buFont typeface="Wingdings" charset="2"/>
              <a:buChar char="§"/>
            </a:pPr>
            <a:r>
              <a:rPr lang="en-US" smtClean="0">
                <a:latin typeface="Arial" charset="0"/>
                <a:cs typeface="ＭＳ Ｐゴシック" charset="-128"/>
              </a:rPr>
              <a:t>net capital outflow</a:t>
            </a:r>
          </a:p>
          <a:p>
            <a:pPr lvl="1" eaLnBrk="1" hangingPunct="1">
              <a:buFont typeface="Wingdings" charset="2"/>
              <a:buChar char="§"/>
            </a:pPr>
            <a:r>
              <a:rPr lang="en-US" smtClean="0">
                <a:latin typeface="Arial" charset="0"/>
                <a:cs typeface="ＭＳ Ｐゴシック" charset="-128"/>
              </a:rPr>
              <a:t>the real exchange rate</a:t>
            </a:r>
          </a:p>
          <a:p>
            <a:pPr lvl="1" eaLnBrk="1" hangingPunct="1">
              <a:buFont typeface="Wingdings" charset="2"/>
              <a:buChar char="§"/>
            </a:pPr>
            <a:r>
              <a:rPr lang="en-US" smtClean="0">
                <a:latin typeface="Arial" charset="0"/>
                <a:cs typeface="ＭＳ Ｐゴシック" charset="-128"/>
              </a:rPr>
              <a:t>net exports</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01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grpSp>
        <p:nvGrpSpPr>
          <p:cNvPr id="50181" name="Group 8"/>
          <p:cNvGrpSpPr>
            <a:grpSpLocks/>
          </p:cNvGrpSpPr>
          <p:nvPr/>
        </p:nvGrpSpPr>
        <p:grpSpPr bwMode="auto">
          <a:xfrm>
            <a:off x="1271588" y="3546475"/>
            <a:ext cx="2578100" cy="2119313"/>
            <a:chOff x="3678" y="1961"/>
            <a:chExt cx="1289" cy="1153"/>
          </a:xfrm>
        </p:grpSpPr>
        <p:sp>
          <p:nvSpPr>
            <p:cNvPr id="50238" name="Line 9"/>
            <p:cNvSpPr>
              <a:spLocks noChangeShapeType="1"/>
            </p:cNvSpPr>
            <p:nvPr/>
          </p:nvSpPr>
          <p:spPr bwMode="auto">
            <a:xfrm>
              <a:off x="3678" y="1961"/>
              <a:ext cx="991" cy="97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239" name="Text Box 10"/>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r>
                <a:rPr lang="en-US" b="1" baseline="-25000">
                  <a:ea typeface="Arial" charset="0"/>
                  <a:cs typeface="Arial" charset="0"/>
                </a:rPr>
                <a:t>1</a:t>
              </a:r>
            </a:p>
          </p:txBody>
        </p:sp>
      </p:grpSp>
      <p:grpSp>
        <p:nvGrpSpPr>
          <p:cNvPr id="50182" name="Group 11"/>
          <p:cNvGrpSpPr>
            <a:grpSpLocks/>
          </p:cNvGrpSpPr>
          <p:nvPr/>
        </p:nvGrpSpPr>
        <p:grpSpPr bwMode="auto">
          <a:xfrm>
            <a:off x="5075238" y="2593975"/>
            <a:ext cx="3905250" cy="3749675"/>
            <a:chOff x="3148" y="1437"/>
            <a:chExt cx="2460" cy="2362"/>
          </a:xfrm>
        </p:grpSpPr>
        <p:grpSp>
          <p:nvGrpSpPr>
            <p:cNvPr id="50233" name="Group 12"/>
            <p:cNvGrpSpPr>
              <a:grpSpLocks/>
            </p:cNvGrpSpPr>
            <p:nvPr/>
          </p:nvGrpSpPr>
          <p:grpSpPr bwMode="auto">
            <a:xfrm>
              <a:off x="3247" y="1713"/>
              <a:ext cx="1828" cy="1938"/>
              <a:chOff x="1098" y="1361"/>
              <a:chExt cx="2116" cy="2027"/>
            </a:xfrm>
          </p:grpSpPr>
          <p:sp>
            <p:nvSpPr>
              <p:cNvPr id="50236" name="Line 13"/>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0237" name="Line 14"/>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0234" name="Text Box 15"/>
            <p:cNvSpPr txBox="1">
              <a:spLocks noChangeArrowheads="1"/>
            </p:cNvSpPr>
            <p:nvPr/>
          </p:nvSpPr>
          <p:spPr bwMode="auto">
            <a:xfrm>
              <a:off x="3148" y="1437"/>
              <a:ext cx="21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50235" name="Text Box 16"/>
            <p:cNvSpPr txBox="1">
              <a:spLocks noChangeArrowheads="1"/>
            </p:cNvSpPr>
            <p:nvPr/>
          </p:nvSpPr>
          <p:spPr bwMode="auto">
            <a:xfrm>
              <a:off x="5040" y="3511"/>
              <a:ext cx="56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NCO</a:t>
              </a:r>
              <a:endParaRPr lang="en-US" baseline="-25000">
                <a:ea typeface="Arial" charset="0"/>
                <a:cs typeface="Arial" charset="0"/>
              </a:endParaRPr>
            </a:p>
          </p:txBody>
        </p:sp>
      </p:grpSp>
      <p:grpSp>
        <p:nvGrpSpPr>
          <p:cNvPr id="50183" name="Group 56"/>
          <p:cNvGrpSpPr>
            <a:grpSpLocks/>
          </p:cNvGrpSpPr>
          <p:nvPr/>
        </p:nvGrpSpPr>
        <p:grpSpPr bwMode="auto">
          <a:xfrm>
            <a:off x="5883275" y="3375025"/>
            <a:ext cx="2378075" cy="2424113"/>
            <a:chOff x="3655" y="2179"/>
            <a:chExt cx="1498" cy="1527"/>
          </a:xfrm>
        </p:grpSpPr>
        <p:sp>
          <p:nvSpPr>
            <p:cNvPr id="50231" name="Line 17"/>
            <p:cNvSpPr>
              <a:spLocks noChangeShapeType="1"/>
            </p:cNvSpPr>
            <p:nvPr/>
          </p:nvSpPr>
          <p:spPr bwMode="auto">
            <a:xfrm>
              <a:off x="3655" y="2179"/>
              <a:ext cx="991" cy="129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232" name="Text Box 18"/>
            <p:cNvSpPr txBox="1">
              <a:spLocks noChangeArrowheads="1"/>
            </p:cNvSpPr>
            <p:nvPr/>
          </p:nvSpPr>
          <p:spPr bwMode="auto">
            <a:xfrm>
              <a:off x="4573" y="3418"/>
              <a:ext cx="580"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endParaRPr lang="en-US" b="1" baseline="-25000">
                <a:ea typeface="Arial" charset="0"/>
                <a:cs typeface="Arial" charset="0"/>
              </a:endParaRPr>
            </a:p>
          </p:txBody>
        </p:sp>
      </p:grpSp>
      <p:sp>
        <p:nvSpPr>
          <p:cNvPr id="50184" name="Text Box 22"/>
          <p:cNvSpPr txBox="1">
            <a:spLocks noChangeArrowheads="1"/>
          </p:cNvSpPr>
          <p:nvPr/>
        </p:nvSpPr>
        <p:spPr bwMode="auto">
          <a:xfrm>
            <a:off x="5602288" y="2393950"/>
            <a:ext cx="29765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Net capital outflow</a:t>
            </a:r>
          </a:p>
        </p:txBody>
      </p:sp>
      <p:grpSp>
        <p:nvGrpSpPr>
          <p:cNvPr id="50185" name="Group 23"/>
          <p:cNvGrpSpPr>
            <a:grpSpLocks/>
          </p:cNvGrpSpPr>
          <p:nvPr/>
        </p:nvGrpSpPr>
        <p:grpSpPr bwMode="auto">
          <a:xfrm>
            <a:off x="804863" y="2590800"/>
            <a:ext cx="3830637" cy="3749675"/>
            <a:chOff x="458" y="1435"/>
            <a:chExt cx="2413" cy="2362"/>
          </a:xfrm>
        </p:grpSpPr>
        <p:grpSp>
          <p:nvGrpSpPr>
            <p:cNvPr id="50226" name="Group 24"/>
            <p:cNvGrpSpPr>
              <a:grpSpLocks/>
            </p:cNvGrpSpPr>
            <p:nvPr/>
          </p:nvGrpSpPr>
          <p:grpSpPr bwMode="auto">
            <a:xfrm>
              <a:off x="565" y="1711"/>
              <a:ext cx="1964" cy="1938"/>
              <a:chOff x="1098" y="1361"/>
              <a:chExt cx="2116" cy="2027"/>
            </a:xfrm>
          </p:grpSpPr>
          <p:sp>
            <p:nvSpPr>
              <p:cNvPr id="50229" name="Line 25"/>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0230" name="Line 26"/>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0227" name="Text Box 27"/>
            <p:cNvSpPr txBox="1">
              <a:spLocks noChangeArrowheads="1"/>
            </p:cNvSpPr>
            <p:nvPr/>
          </p:nvSpPr>
          <p:spPr bwMode="auto">
            <a:xfrm>
              <a:off x="458" y="1435"/>
              <a:ext cx="21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50228" name="Text Box 28"/>
            <p:cNvSpPr txBox="1">
              <a:spLocks noChangeArrowheads="1"/>
            </p:cNvSpPr>
            <p:nvPr/>
          </p:nvSpPr>
          <p:spPr bwMode="auto">
            <a:xfrm>
              <a:off x="2497" y="3509"/>
              <a:ext cx="37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LF</a:t>
              </a:r>
              <a:endParaRPr lang="en-US" baseline="-25000">
                <a:ea typeface="Arial" charset="0"/>
                <a:cs typeface="Arial" charset="0"/>
              </a:endParaRPr>
            </a:p>
          </p:txBody>
        </p:sp>
      </p:grpSp>
      <p:grpSp>
        <p:nvGrpSpPr>
          <p:cNvPr id="50186" name="Group 29"/>
          <p:cNvGrpSpPr>
            <a:grpSpLocks/>
          </p:cNvGrpSpPr>
          <p:nvPr/>
        </p:nvGrpSpPr>
        <p:grpSpPr bwMode="auto">
          <a:xfrm>
            <a:off x="1771650" y="3113088"/>
            <a:ext cx="1833563" cy="2662237"/>
            <a:chOff x="1025" y="1764"/>
            <a:chExt cx="1155" cy="1677"/>
          </a:xfrm>
        </p:grpSpPr>
        <p:sp>
          <p:nvSpPr>
            <p:cNvPr id="50224" name="Line 30"/>
            <p:cNvSpPr>
              <a:spLocks noChangeShapeType="1"/>
            </p:cNvSpPr>
            <p:nvPr/>
          </p:nvSpPr>
          <p:spPr bwMode="auto">
            <a:xfrm flipV="1">
              <a:off x="1025" y="2001"/>
              <a:ext cx="904" cy="144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0225" name="Text Box 31"/>
            <p:cNvSpPr txBox="1">
              <a:spLocks noChangeArrowheads="1"/>
            </p:cNvSpPr>
            <p:nvPr/>
          </p:nvSpPr>
          <p:spPr bwMode="auto">
            <a:xfrm>
              <a:off x="1856" y="1764"/>
              <a:ext cx="32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r>
                <a:rPr lang="en-US" b="1" baseline="-25000">
                  <a:ea typeface="Arial" charset="0"/>
                  <a:cs typeface="Arial" charset="0"/>
                </a:rPr>
                <a:t>1</a:t>
              </a:r>
            </a:p>
          </p:txBody>
        </p:sp>
      </p:grpSp>
      <p:sp>
        <p:nvSpPr>
          <p:cNvPr id="50187" name="Text Box 34"/>
          <p:cNvSpPr txBox="1">
            <a:spLocks noChangeArrowheads="1"/>
          </p:cNvSpPr>
          <p:nvPr/>
        </p:nvSpPr>
        <p:spPr bwMode="auto">
          <a:xfrm>
            <a:off x="1565275" y="2390775"/>
            <a:ext cx="2430463"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Loanable funds</a:t>
            </a:r>
          </a:p>
        </p:txBody>
      </p:sp>
      <p:sp>
        <p:nvSpPr>
          <p:cNvPr id="50188" name="Line 35"/>
          <p:cNvSpPr>
            <a:spLocks noChangeShapeType="1"/>
          </p:cNvSpPr>
          <p:nvPr/>
        </p:nvSpPr>
        <p:spPr bwMode="auto">
          <a:xfrm>
            <a:off x="723900" y="2235200"/>
            <a:ext cx="8278813" cy="0"/>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50189" name="Group 57"/>
          <p:cNvGrpSpPr>
            <a:grpSpLocks/>
          </p:cNvGrpSpPr>
          <p:nvPr/>
        </p:nvGrpSpPr>
        <p:grpSpPr bwMode="auto">
          <a:xfrm>
            <a:off x="557213" y="4438650"/>
            <a:ext cx="1992312" cy="365125"/>
            <a:chOff x="300" y="2849"/>
            <a:chExt cx="1255" cy="230"/>
          </a:xfrm>
        </p:grpSpPr>
        <p:sp>
          <p:nvSpPr>
            <p:cNvPr id="50221" name="Text Box 32"/>
            <p:cNvSpPr txBox="1">
              <a:spLocks noChangeArrowheads="1"/>
            </p:cNvSpPr>
            <p:nvPr/>
          </p:nvSpPr>
          <p:spPr bwMode="auto">
            <a:xfrm>
              <a:off x="300" y="2849"/>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50222" name="Oval 33"/>
            <p:cNvSpPr>
              <a:spLocks noChangeAspect="1" noChangeArrowheads="1"/>
            </p:cNvSpPr>
            <p:nvPr/>
          </p:nvSpPr>
          <p:spPr bwMode="auto">
            <a:xfrm>
              <a:off x="1474" y="2930"/>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50223" name="Line 36"/>
            <p:cNvSpPr>
              <a:spLocks noChangeShapeType="1"/>
            </p:cNvSpPr>
            <p:nvPr/>
          </p:nvSpPr>
          <p:spPr bwMode="auto">
            <a:xfrm flipH="1">
              <a:off x="565" y="2974"/>
              <a:ext cx="95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50190" name="Group 59"/>
          <p:cNvGrpSpPr>
            <a:grpSpLocks/>
          </p:cNvGrpSpPr>
          <p:nvPr/>
        </p:nvGrpSpPr>
        <p:grpSpPr bwMode="auto">
          <a:xfrm>
            <a:off x="2490788" y="4438650"/>
            <a:ext cx="4421187" cy="1670050"/>
            <a:chOff x="1518" y="2849"/>
            <a:chExt cx="2785" cy="1052"/>
          </a:xfrm>
        </p:grpSpPr>
        <p:sp>
          <p:nvSpPr>
            <p:cNvPr id="50216" name="Text Box 19"/>
            <p:cNvSpPr txBox="1">
              <a:spLocks noChangeArrowheads="1"/>
            </p:cNvSpPr>
            <p:nvPr/>
          </p:nvSpPr>
          <p:spPr bwMode="auto">
            <a:xfrm>
              <a:off x="3014" y="2849"/>
              <a:ext cx="19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50217" name="Line 20"/>
            <p:cNvSpPr>
              <a:spLocks noChangeShapeType="1"/>
            </p:cNvSpPr>
            <p:nvPr/>
          </p:nvSpPr>
          <p:spPr bwMode="auto">
            <a:xfrm flipH="1">
              <a:off x="3248" y="2974"/>
              <a:ext cx="1016"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218" name="Oval 21"/>
            <p:cNvSpPr>
              <a:spLocks noChangeAspect="1" noChangeArrowheads="1"/>
            </p:cNvSpPr>
            <p:nvPr/>
          </p:nvSpPr>
          <p:spPr bwMode="auto">
            <a:xfrm>
              <a:off x="4222" y="2932"/>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50219" name="Line 41"/>
            <p:cNvSpPr>
              <a:spLocks noChangeShapeType="1"/>
            </p:cNvSpPr>
            <p:nvPr/>
          </p:nvSpPr>
          <p:spPr bwMode="auto">
            <a:xfrm>
              <a:off x="1518" y="2973"/>
              <a:ext cx="149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220" name="Line 42"/>
            <p:cNvSpPr>
              <a:spLocks noChangeShapeType="1"/>
            </p:cNvSpPr>
            <p:nvPr/>
          </p:nvSpPr>
          <p:spPr bwMode="auto">
            <a:xfrm>
              <a:off x="4261" y="2971"/>
              <a:ext cx="0" cy="93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43" name="Group 68"/>
          <p:cNvGrpSpPr>
            <a:grpSpLocks/>
          </p:cNvGrpSpPr>
          <p:nvPr/>
        </p:nvGrpSpPr>
        <p:grpSpPr bwMode="auto">
          <a:xfrm>
            <a:off x="2849563" y="3857625"/>
            <a:ext cx="3613150" cy="365125"/>
            <a:chOff x="1744" y="2406"/>
            <a:chExt cx="2276" cy="230"/>
          </a:xfrm>
        </p:grpSpPr>
        <p:sp>
          <p:nvSpPr>
            <p:cNvPr id="50212" name="Text Box 38"/>
            <p:cNvSpPr txBox="1">
              <a:spLocks noChangeArrowheads="1"/>
            </p:cNvSpPr>
            <p:nvPr/>
          </p:nvSpPr>
          <p:spPr bwMode="auto">
            <a:xfrm>
              <a:off x="3015" y="2406"/>
              <a:ext cx="19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50213" name="Oval 39"/>
            <p:cNvSpPr>
              <a:spLocks noChangeAspect="1" noChangeArrowheads="1"/>
            </p:cNvSpPr>
            <p:nvPr/>
          </p:nvSpPr>
          <p:spPr bwMode="auto">
            <a:xfrm>
              <a:off x="3939" y="2491"/>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50214" name="Line 40"/>
            <p:cNvSpPr>
              <a:spLocks noChangeShapeType="1"/>
            </p:cNvSpPr>
            <p:nvPr/>
          </p:nvSpPr>
          <p:spPr bwMode="auto">
            <a:xfrm>
              <a:off x="3247" y="2531"/>
              <a:ext cx="73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215" name="Line 44"/>
            <p:cNvSpPr>
              <a:spLocks noChangeShapeType="1"/>
            </p:cNvSpPr>
            <p:nvPr/>
          </p:nvSpPr>
          <p:spPr bwMode="auto">
            <a:xfrm flipV="1">
              <a:off x="1744" y="2534"/>
              <a:ext cx="126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48" name="Group 45"/>
          <p:cNvGrpSpPr>
            <a:grpSpLocks/>
          </p:cNvGrpSpPr>
          <p:nvPr/>
        </p:nvGrpSpPr>
        <p:grpSpPr bwMode="auto">
          <a:xfrm>
            <a:off x="1951038" y="3248025"/>
            <a:ext cx="2578100" cy="2119313"/>
            <a:chOff x="3678" y="1961"/>
            <a:chExt cx="1289" cy="1153"/>
          </a:xfrm>
        </p:grpSpPr>
        <p:sp>
          <p:nvSpPr>
            <p:cNvPr id="50210" name="Line 46"/>
            <p:cNvSpPr>
              <a:spLocks noChangeShapeType="1"/>
            </p:cNvSpPr>
            <p:nvPr/>
          </p:nvSpPr>
          <p:spPr bwMode="auto">
            <a:xfrm>
              <a:off x="3678" y="1961"/>
              <a:ext cx="991" cy="973"/>
            </a:xfrm>
            <a:prstGeom prst="line">
              <a:avLst/>
            </a:prstGeom>
            <a:noFill/>
            <a:ln w="38100">
              <a:solidFill>
                <a:srgbClr val="CC0000"/>
              </a:solidFill>
              <a:round/>
              <a:headEnd/>
              <a:tailEnd/>
            </a:ln>
          </p:spPr>
          <p:txBody>
            <a:bodyPr>
              <a:prstTxWarp prst="textNoShape">
                <a:avLst/>
              </a:prstTxWarp>
            </a:bodyPr>
            <a:lstStyle/>
            <a:p>
              <a:endParaRPr lang="en-US"/>
            </a:p>
          </p:txBody>
        </p:sp>
        <p:sp>
          <p:nvSpPr>
            <p:cNvPr id="50211" name="Text Box 47"/>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r>
                <a:rPr lang="en-US" b="1" baseline="-25000">
                  <a:ea typeface="Arial" charset="0"/>
                  <a:cs typeface="Arial" charset="0"/>
                </a:rPr>
                <a:t>2</a:t>
              </a:r>
            </a:p>
          </p:txBody>
        </p:sp>
      </p:grpSp>
      <p:grpSp>
        <p:nvGrpSpPr>
          <p:cNvPr id="51" name="Group 58"/>
          <p:cNvGrpSpPr>
            <a:grpSpLocks/>
          </p:cNvGrpSpPr>
          <p:nvPr/>
        </p:nvGrpSpPr>
        <p:grpSpPr bwMode="auto">
          <a:xfrm>
            <a:off x="554038" y="3859213"/>
            <a:ext cx="2357437" cy="365125"/>
            <a:chOff x="298" y="2484"/>
            <a:chExt cx="1485" cy="230"/>
          </a:xfrm>
        </p:grpSpPr>
        <p:sp>
          <p:nvSpPr>
            <p:cNvPr id="50207" name="Text Box 37"/>
            <p:cNvSpPr txBox="1">
              <a:spLocks noChangeArrowheads="1"/>
            </p:cNvSpPr>
            <p:nvPr/>
          </p:nvSpPr>
          <p:spPr bwMode="auto">
            <a:xfrm>
              <a:off x="298" y="2484"/>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50208" name="Line 48"/>
            <p:cNvSpPr>
              <a:spLocks noChangeShapeType="1"/>
            </p:cNvSpPr>
            <p:nvPr/>
          </p:nvSpPr>
          <p:spPr bwMode="auto">
            <a:xfrm flipH="1">
              <a:off x="565" y="2611"/>
              <a:ext cx="117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209" name="Oval 49"/>
            <p:cNvSpPr>
              <a:spLocks noChangeAspect="1" noChangeArrowheads="1"/>
            </p:cNvSpPr>
            <p:nvPr/>
          </p:nvSpPr>
          <p:spPr bwMode="auto">
            <a:xfrm>
              <a:off x="1702" y="2567"/>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55" name="Line 50"/>
          <p:cNvSpPr>
            <a:spLocks noChangeShapeType="1"/>
          </p:cNvSpPr>
          <p:nvPr/>
        </p:nvSpPr>
        <p:spPr bwMode="auto">
          <a:xfrm flipV="1">
            <a:off x="1077913" y="4065588"/>
            <a:ext cx="0" cy="554037"/>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56" name="Line 51"/>
          <p:cNvSpPr>
            <a:spLocks noChangeShapeType="1"/>
          </p:cNvSpPr>
          <p:nvPr/>
        </p:nvSpPr>
        <p:spPr bwMode="auto">
          <a:xfrm flipV="1">
            <a:off x="5343525" y="4070350"/>
            <a:ext cx="0" cy="554038"/>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57" name="Line 52"/>
          <p:cNvSpPr>
            <a:spLocks noChangeShapeType="1"/>
          </p:cNvSpPr>
          <p:nvPr/>
        </p:nvSpPr>
        <p:spPr bwMode="auto">
          <a:xfrm rot="16200000" flipV="1">
            <a:off x="6622257" y="5785644"/>
            <a:ext cx="0" cy="427037"/>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59" name="Text Box 55"/>
          <p:cNvSpPr txBox="1">
            <a:spLocks noChangeArrowheads="1"/>
          </p:cNvSpPr>
          <p:nvPr/>
        </p:nvSpPr>
        <p:spPr bwMode="auto">
          <a:xfrm>
            <a:off x="703263" y="1281113"/>
            <a:ext cx="8059737" cy="892175"/>
          </a:xfrm>
          <a:prstGeom prst="rect">
            <a:avLst/>
          </a:prstGeom>
          <a:noFill/>
          <a:ln w="9525">
            <a:noFill/>
            <a:miter lim="800000"/>
            <a:headEnd/>
            <a:tailEnd/>
          </a:ln>
        </p:spPr>
        <p:txBody>
          <a:bodyPr>
            <a:prstTxWarp prst="textNoShape">
              <a:avLst/>
            </a:prstTxWarp>
          </a:bodyPr>
          <a:lstStyle/>
          <a:p>
            <a:pPr>
              <a:lnSpc>
                <a:spcPct val="105000"/>
              </a:lnSpc>
            </a:pPr>
            <a:r>
              <a:rPr lang="en-US" sz="2500" dirty="0" smtClean="0">
                <a:ea typeface="Arial" charset="0"/>
                <a:cs typeface="Arial" charset="0"/>
              </a:rPr>
              <a:t>Investment—and the demand for LF—increase at each value of </a:t>
            </a:r>
            <a:r>
              <a:rPr lang="en-US" sz="2500" b="1" i="1" dirty="0" smtClean="0">
                <a:ea typeface="Arial" charset="0"/>
                <a:cs typeface="Arial" charset="0"/>
              </a:rPr>
              <a:t>r</a:t>
            </a:r>
            <a:r>
              <a:rPr lang="en-US" sz="2500" dirty="0" smtClean="0">
                <a:ea typeface="Arial" charset="0"/>
                <a:cs typeface="Arial" charset="0"/>
              </a:rPr>
              <a:t>.</a:t>
            </a:r>
            <a:r>
              <a:rPr lang="en-US" sz="2500" b="1" i="1" dirty="0" smtClean="0">
                <a:ea typeface="Arial" charset="0"/>
                <a:cs typeface="Arial" charset="0"/>
              </a:rPr>
              <a:t> r</a:t>
            </a:r>
            <a:r>
              <a:rPr lang="en-US" sz="2500" dirty="0" smtClean="0">
                <a:ea typeface="Arial" charset="0"/>
                <a:cs typeface="Arial" charset="0"/>
              </a:rPr>
              <a:t> rises, causing </a:t>
            </a:r>
            <a:r>
              <a:rPr lang="en-US" sz="2500" i="1" dirty="0" smtClean="0">
                <a:ea typeface="Arial" charset="0"/>
                <a:cs typeface="Arial" charset="0"/>
              </a:rPr>
              <a:t>NCO</a:t>
            </a:r>
            <a:r>
              <a:rPr lang="en-US" sz="2500" dirty="0" smtClean="0">
                <a:ea typeface="Arial" charset="0"/>
                <a:cs typeface="Arial" charset="0"/>
              </a:rPr>
              <a:t> to fall</a:t>
            </a:r>
          </a:p>
          <a:p>
            <a:pPr>
              <a:lnSpc>
                <a:spcPct val="105000"/>
              </a:lnSpc>
            </a:pPr>
            <a:endParaRPr lang="en-US" sz="2500" dirty="0" smtClean="0">
              <a:ea typeface="Arial" charset="0"/>
              <a:cs typeface="Arial" charset="0"/>
            </a:endParaRPr>
          </a:p>
          <a:p>
            <a:pPr>
              <a:lnSpc>
                <a:spcPct val="105000"/>
              </a:lnSpc>
            </a:pPr>
            <a:r>
              <a:rPr lang="en-US" sz="2500" dirty="0" smtClean="0">
                <a:ea typeface="Arial" charset="0"/>
                <a:cs typeface="Arial" charset="0"/>
              </a:rPr>
              <a:t>.  </a:t>
            </a:r>
          </a:p>
          <a:p>
            <a:pPr>
              <a:lnSpc>
                <a:spcPct val="105000"/>
              </a:lnSpc>
            </a:pPr>
            <a:endParaRPr lang="en-US" sz="2500" dirty="0" smtClean="0">
              <a:ea typeface="Arial" charset="0"/>
              <a:cs typeface="Arial" charset="0"/>
            </a:endParaRPr>
          </a:p>
        </p:txBody>
      </p:sp>
      <p:grpSp>
        <p:nvGrpSpPr>
          <p:cNvPr id="50198" name="Group 61"/>
          <p:cNvGrpSpPr>
            <a:grpSpLocks/>
          </p:cNvGrpSpPr>
          <p:nvPr/>
        </p:nvGrpSpPr>
        <p:grpSpPr bwMode="auto">
          <a:xfrm>
            <a:off x="6850063" y="5910263"/>
            <a:ext cx="949325" cy="730250"/>
            <a:chOff x="4287" y="1678"/>
            <a:chExt cx="598" cy="460"/>
          </a:xfrm>
        </p:grpSpPr>
        <p:sp>
          <p:nvSpPr>
            <p:cNvPr id="50205" name="Rectangle 62"/>
            <p:cNvSpPr>
              <a:spLocks noChangeArrowheads="1"/>
            </p:cNvSpPr>
            <p:nvPr/>
          </p:nvSpPr>
          <p:spPr bwMode="auto">
            <a:xfrm>
              <a:off x="4427" y="1916"/>
              <a:ext cx="458" cy="222"/>
            </a:xfrm>
            <a:prstGeom prst="rect">
              <a:avLst/>
            </a:prstGeom>
            <a:noFill/>
            <a:ln w="9525">
              <a:noFill/>
              <a:miter lim="800000"/>
              <a:headEnd/>
              <a:tailEnd/>
            </a:ln>
          </p:spPr>
          <p:txBody>
            <a:bodyPr wrap="none" lIns="0" tIns="0" rIns="0" bIns="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1</a:t>
              </a:r>
            </a:p>
          </p:txBody>
        </p:sp>
        <p:sp>
          <p:nvSpPr>
            <p:cNvPr id="50206" name="Arc 63"/>
            <p:cNvSpPr>
              <a:spLocks/>
            </p:cNvSpPr>
            <p:nvPr/>
          </p:nvSpPr>
          <p:spPr bwMode="auto">
            <a:xfrm flipH="1" flipV="1">
              <a:off x="4287" y="1678"/>
              <a:ext cx="219"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rot="10800000" wrap="none" anchor="ctr">
              <a:prstTxWarp prst="textNoShape">
                <a:avLst/>
              </a:prstTxWarp>
            </a:bodyPr>
            <a:lstStyle/>
            <a:p>
              <a:endParaRPr lang="en-US" sz="1800"/>
            </a:p>
          </p:txBody>
        </p:sp>
      </p:grpSp>
      <p:grpSp>
        <p:nvGrpSpPr>
          <p:cNvPr id="63" name="Group 69"/>
          <p:cNvGrpSpPr>
            <a:grpSpLocks/>
          </p:cNvGrpSpPr>
          <p:nvPr/>
        </p:nvGrpSpPr>
        <p:grpSpPr bwMode="auto">
          <a:xfrm>
            <a:off x="5551488" y="4051300"/>
            <a:ext cx="857250" cy="2684463"/>
            <a:chOff x="3446" y="2528"/>
            <a:chExt cx="540" cy="1691"/>
          </a:xfrm>
        </p:grpSpPr>
        <p:sp>
          <p:nvSpPr>
            <p:cNvPr id="50201" name="Line 43"/>
            <p:cNvSpPr>
              <a:spLocks noChangeShapeType="1"/>
            </p:cNvSpPr>
            <p:nvPr/>
          </p:nvSpPr>
          <p:spPr bwMode="auto">
            <a:xfrm>
              <a:off x="3985" y="2528"/>
              <a:ext cx="0" cy="1296"/>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nvGrpSpPr>
            <p:cNvPr id="50202" name="Group 64"/>
            <p:cNvGrpSpPr>
              <a:grpSpLocks/>
            </p:cNvGrpSpPr>
            <p:nvPr/>
          </p:nvGrpSpPr>
          <p:grpSpPr bwMode="auto">
            <a:xfrm>
              <a:off x="3446" y="3700"/>
              <a:ext cx="540" cy="519"/>
              <a:chOff x="3378" y="1693"/>
              <a:chExt cx="540" cy="519"/>
            </a:xfrm>
          </p:grpSpPr>
          <p:sp>
            <p:nvSpPr>
              <p:cNvPr id="50203" name="Rectangle 65"/>
              <p:cNvSpPr>
                <a:spLocks noChangeArrowheads="1"/>
              </p:cNvSpPr>
              <p:nvPr/>
            </p:nvSpPr>
            <p:spPr bwMode="auto">
              <a:xfrm>
                <a:off x="3378" y="1932"/>
                <a:ext cx="458" cy="280"/>
              </a:xfrm>
              <a:prstGeom prst="rect">
                <a:avLst/>
              </a:prstGeom>
              <a:noFill/>
              <a:ln w="9525">
                <a:noFill/>
                <a:miter lim="800000"/>
                <a:headEnd/>
                <a:tailEnd/>
              </a:ln>
            </p:spPr>
            <p:txBody>
              <a:bodyPr wrap="none" lIns="0" tIns="0" rIns="0" bIns="91440">
                <a:prstTxWarp prst="textNoShape">
                  <a:avLst/>
                </a:prstTxWarp>
                <a:spAutoFit/>
              </a:bodyPr>
              <a:lstStyle/>
              <a:p>
                <a:pPr>
                  <a:lnSpc>
                    <a:spcPct val="105000"/>
                  </a:lnSpc>
                  <a:spcBef>
                    <a:spcPct val="50000"/>
                  </a:spcBef>
                </a:pPr>
                <a:r>
                  <a:rPr lang="en-US" sz="2200" i="1">
                    <a:ea typeface="Arial" charset="0"/>
                    <a:cs typeface="Arial" charset="0"/>
                  </a:rPr>
                  <a:t>NCO</a:t>
                </a:r>
                <a:r>
                  <a:rPr lang="en-US" sz="2200" b="1" baseline="-25000">
                    <a:ea typeface="Arial" charset="0"/>
                    <a:cs typeface="Arial" charset="0"/>
                  </a:rPr>
                  <a:t>2</a:t>
                </a:r>
              </a:p>
            </p:txBody>
          </p:sp>
          <p:sp>
            <p:nvSpPr>
              <p:cNvPr id="50204" name="Arc 66"/>
              <p:cNvSpPr>
                <a:spLocks/>
              </p:cNvSpPr>
              <p:nvPr/>
            </p:nvSpPr>
            <p:spPr bwMode="auto">
              <a:xfrm flipV="1">
                <a:off x="3726" y="1693"/>
                <a:ext cx="192" cy="310"/>
              </a:xfrm>
              <a:custGeom>
                <a:avLst/>
                <a:gdLst>
                  <a:gd name="T0" fmla="*/ 0 w 19067"/>
                  <a:gd name="T1" fmla="*/ 0 h 20680"/>
                  <a:gd name="T2" fmla="*/ 0 w 19067"/>
                  <a:gd name="T3" fmla="*/ 0 h 20680"/>
                  <a:gd name="T4" fmla="*/ 0 w 19067"/>
                  <a:gd name="T5" fmla="*/ 0 h 20680"/>
                  <a:gd name="T6" fmla="*/ 0 60000 65536"/>
                  <a:gd name="T7" fmla="*/ 0 60000 65536"/>
                  <a:gd name="T8" fmla="*/ 0 60000 65536"/>
                  <a:gd name="T9" fmla="*/ 0 w 19067"/>
                  <a:gd name="T10" fmla="*/ 0 h 20680"/>
                  <a:gd name="T11" fmla="*/ 19067 w 19067"/>
                  <a:gd name="T12" fmla="*/ 20680 h 20680"/>
                </a:gdLst>
                <a:ahLst/>
                <a:cxnLst>
                  <a:cxn ang="T6">
                    <a:pos x="T0" y="T1"/>
                  </a:cxn>
                  <a:cxn ang="T7">
                    <a:pos x="T2" y="T3"/>
                  </a:cxn>
                  <a:cxn ang="T8">
                    <a:pos x="T4" y="T5"/>
                  </a:cxn>
                </a:cxnLst>
                <a:rect l="T9" t="T10" r="T11" b="T12"/>
                <a:pathLst>
                  <a:path w="19067" h="20680" fill="none" extrusionOk="0">
                    <a:moveTo>
                      <a:pt x="6236" y="0"/>
                    </a:moveTo>
                    <a:cubicBezTo>
                      <a:pt x="11745" y="1661"/>
                      <a:pt x="16363" y="5451"/>
                      <a:pt x="19066" y="10530"/>
                    </a:cubicBezTo>
                  </a:path>
                  <a:path w="19067" h="20680" stroke="0" extrusionOk="0">
                    <a:moveTo>
                      <a:pt x="6236" y="0"/>
                    </a:moveTo>
                    <a:cubicBezTo>
                      <a:pt x="11745" y="1661"/>
                      <a:pt x="16363" y="5451"/>
                      <a:pt x="19066" y="10530"/>
                    </a:cubicBezTo>
                    <a:lnTo>
                      <a:pt x="0" y="20680"/>
                    </a:lnTo>
                    <a:close/>
                  </a:path>
                </a:pathLst>
              </a:custGeom>
              <a:noFill/>
              <a:ln w="19050">
                <a:solidFill>
                  <a:schemeClr val="tx1"/>
                </a:solidFill>
                <a:round/>
                <a:headEnd/>
                <a:tailEnd type="triangle" w="lg" len="lg"/>
              </a:ln>
            </p:spPr>
            <p:txBody>
              <a:bodyPr rot="10800000" wrap="none" anchor="ctr">
                <a:prstTxWarp prst="textNoShape">
                  <a:avLst/>
                </a:prstTxWarp>
              </a:bodyPr>
              <a:lstStyle/>
              <a:p>
                <a:endParaRPr lang="en-US" sz="1800"/>
              </a:p>
            </p:txBody>
          </p:sp>
        </p:grpSp>
      </p:grpSp>
      <p:sp>
        <p:nvSpPr>
          <p:cNvPr id="58" name="Text Box 54"/>
          <p:cNvSpPr txBox="1">
            <a:spLocks noChangeArrowheads="1"/>
          </p:cNvSpPr>
          <p:nvPr/>
        </p:nvSpPr>
        <p:spPr bwMode="auto">
          <a:xfrm>
            <a:off x="706438" y="1284288"/>
            <a:ext cx="8059737" cy="892175"/>
          </a:xfrm>
          <a:prstGeom prst="rect">
            <a:avLst/>
          </a:prstGeom>
          <a:noFill/>
          <a:ln w="9525">
            <a:noFill/>
            <a:miter lim="800000"/>
            <a:headEnd/>
            <a:tailEnd/>
          </a:ln>
        </p:spPr>
        <p:txBody>
          <a:bodyPr>
            <a:prstTxWarp prst="textNoShape">
              <a:avLst/>
            </a:prstTxWarp>
          </a:bodyPr>
          <a:lstStyle/>
          <a:p>
            <a:pPr>
              <a:lnSpc>
                <a:spcPct val="105000"/>
              </a:lnSpc>
              <a:spcBef>
                <a:spcPct val="25000"/>
              </a:spcBef>
            </a:pPr>
            <a:endParaRPr lang="en-US" sz="2500" dirty="0" smtClean="0">
              <a:ea typeface="Arial" charset="0"/>
              <a:cs typeface="Arial" charset="0"/>
            </a:endParaRPr>
          </a:p>
          <a:p>
            <a:pPr>
              <a:lnSpc>
                <a:spcPct val="105000"/>
              </a:lnSpc>
              <a:spcBef>
                <a:spcPct val="25000"/>
              </a:spcBef>
            </a:pPr>
            <a:endParaRPr lang="en-US" sz="2500" dirty="0">
              <a:ea typeface="Arial" charset="0"/>
              <a:cs typeface="Arial" charset="0"/>
            </a:endParaRPr>
          </a:p>
        </p:txBody>
      </p:sp>
      <p:sp>
        <p:nvSpPr>
          <p:cNvPr id="64"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58">
                                            <p:txEl>
                                              <p:pRg st="0" end="0"/>
                                            </p:txEl>
                                          </p:spTgt>
                                        </p:tgtEl>
                                        <p:attrNameLst>
                                          <p:attrName>style.visibility</p:attrName>
                                        </p:attrNameLst>
                                      </p:cBhvr>
                                      <p:to>
                                        <p:strVal val="visible"/>
                                      </p:to>
                                    </p:set>
                                    <p:animEffect transition="in" filter="wipe(left)">
                                      <p:cBhvr>
                                        <p:cTn id="7" dur="500"/>
                                        <p:tgtEl>
                                          <p:spTgt spid="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strips(downRight)">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nodePh="1">
                                  <p:stCondLst>
                                    <p:cond delay="0"/>
                                  </p:stCondLst>
                                  <p:endCondLst>
                                    <p:cond evt="begin" delay="0">
                                      <p:tn val="15"/>
                                    </p:cond>
                                  </p:endCondLst>
                                  <p:childTnLst>
                                    <p:animEffect transition="out" filter="dissolve">
                                      <p:cBhvr>
                                        <p:cTn id="16" dur="500"/>
                                        <p:tgtEl>
                                          <p:spTgt spid="58">
                                            <p:txEl>
                                              <p:pRg st="0" end="0"/>
                                            </p:txEl>
                                          </p:spTgt>
                                        </p:tgtEl>
                                      </p:cBhvr>
                                    </p:animEffect>
                                    <p:set>
                                      <p:cBhvr>
                                        <p:cTn id="17" dur="1" fill="hold">
                                          <p:stCondLst>
                                            <p:cond delay="499"/>
                                          </p:stCondLst>
                                        </p:cTn>
                                        <p:tgtEl>
                                          <p:spTgt spid="58">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
                                            <p:txEl>
                                              <p:pRg st="0" end="0"/>
                                            </p:txEl>
                                          </p:spTgt>
                                        </p:tgtEl>
                                        <p:attrNameLst>
                                          <p:attrName>style.visibility</p:attrName>
                                        </p:attrNameLst>
                                      </p:cBhvr>
                                      <p:to>
                                        <p:strVal val="visible"/>
                                      </p:to>
                                    </p:set>
                                    <p:animEffect transition="in" filter="wipe(left)">
                                      <p:cBhvr>
                                        <p:cTn id="22" dur="500"/>
                                        <p:tgtEl>
                                          <p:spTgt spid="5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
                                            <p:txEl>
                                              <p:pRg st="2" end="2"/>
                                            </p:txEl>
                                          </p:spTgt>
                                        </p:tgtEl>
                                        <p:attrNameLst>
                                          <p:attrName>style.visibility</p:attrName>
                                        </p:attrNameLst>
                                      </p:cBhvr>
                                      <p:to>
                                        <p:strVal val="visible"/>
                                      </p:to>
                                    </p:set>
                                    <p:animEffect transition="in" filter="wipe(left)">
                                      <p:cBhvr>
                                        <p:cTn id="27" dur="500"/>
                                        <p:tgtEl>
                                          <p:spTgt spid="5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wipe(down)">
                                      <p:cBhvr>
                                        <p:cTn id="32" dur="500"/>
                                        <p:tgtEl>
                                          <p:spTgt spid="55"/>
                                        </p:tgtEl>
                                      </p:cBhvr>
                                    </p:animEffect>
                                  </p:childTnLst>
                                </p:cTn>
                              </p:par>
                              <p:par>
                                <p:cTn id="33" presetID="22" presetClass="entr" presetSubtype="2"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right)">
                                      <p:cBhvr>
                                        <p:cTn id="35" dur="5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500"/>
                                        <p:tgtEl>
                                          <p:spTgt spid="4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down)">
                                      <p:cBhvr>
                                        <p:cTn id="43" dur="500"/>
                                        <p:tgtEl>
                                          <p:spTgt spid="56"/>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strips(downLeft)">
                                      <p:cBhvr>
                                        <p:cTn id="48" dur="500"/>
                                        <p:tgtEl>
                                          <p:spTgt spid="63"/>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animEffect transition="in" filter="wipe(right)">
                                      <p:cBhvr>
                                        <p:cTn id="5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9" grpId="0" build="p"/>
      <p:bldP spid="58" grpId="0" build="p"/>
      <p:bldP spid="58"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5222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8" name="Rectangle 6"/>
          <p:cNvSpPr>
            <a:spLocks noChangeArrowheads="1"/>
          </p:cNvSpPr>
          <p:nvPr/>
        </p:nvSpPr>
        <p:spPr bwMode="auto">
          <a:xfrm>
            <a:off x="647700" y="1416050"/>
            <a:ext cx="3351213" cy="4897438"/>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669900"/>
              </a:buClr>
              <a:buSzPct val="120000"/>
              <a:buFont typeface="Wingdings" charset="2"/>
              <a:buNone/>
            </a:pPr>
            <a:r>
              <a:rPr lang="en-US" sz="2600"/>
              <a:t>The fall in </a:t>
            </a:r>
            <a:r>
              <a:rPr lang="en-US" sz="2600" i="1"/>
              <a:t>NCO</a:t>
            </a:r>
            <a:r>
              <a:rPr lang="en-US" sz="2600"/>
              <a:t> reduces the </a:t>
            </a:r>
            <a:br>
              <a:rPr lang="en-US" sz="2600"/>
            </a:br>
            <a:r>
              <a:rPr lang="en-US" sz="2600"/>
              <a:t>supply of your currency </a:t>
            </a:r>
            <a:br>
              <a:rPr lang="en-US" sz="2600"/>
            </a:br>
            <a:r>
              <a:rPr lang="en-US" sz="2600"/>
              <a:t>in the foreign exchange market.  </a:t>
            </a:r>
          </a:p>
          <a:p>
            <a:pPr>
              <a:lnSpc>
                <a:spcPct val="105000"/>
              </a:lnSpc>
              <a:spcBef>
                <a:spcPct val="45000"/>
              </a:spcBef>
              <a:buClr>
                <a:srgbClr val="669900"/>
              </a:buClr>
              <a:buSzPct val="120000"/>
              <a:buFont typeface="Wingdings" charset="2"/>
              <a:buNone/>
            </a:pPr>
            <a:r>
              <a:rPr lang="en-US" sz="2600"/>
              <a:t>The real exchange </a:t>
            </a:r>
            <a:br>
              <a:rPr lang="en-US" sz="2600"/>
            </a:br>
            <a:r>
              <a:rPr lang="en-US" sz="2600"/>
              <a:t>rate appreciates,</a:t>
            </a:r>
          </a:p>
          <a:p>
            <a:pPr>
              <a:lnSpc>
                <a:spcPct val="105000"/>
              </a:lnSpc>
              <a:spcBef>
                <a:spcPct val="45000"/>
              </a:spcBef>
              <a:buClr>
                <a:srgbClr val="669900"/>
              </a:buClr>
              <a:buSzPct val="120000"/>
              <a:buFont typeface="Wingdings" charset="2"/>
              <a:buNone/>
            </a:pPr>
            <a:r>
              <a:rPr lang="en-US" sz="2600"/>
              <a:t>reducing net exports.  </a:t>
            </a:r>
          </a:p>
        </p:txBody>
      </p:sp>
      <p:grpSp>
        <p:nvGrpSpPr>
          <p:cNvPr id="52230" name="Group 8"/>
          <p:cNvGrpSpPr>
            <a:grpSpLocks/>
          </p:cNvGrpSpPr>
          <p:nvPr/>
        </p:nvGrpSpPr>
        <p:grpSpPr bwMode="auto">
          <a:xfrm>
            <a:off x="6303963" y="2508250"/>
            <a:ext cx="1660525" cy="3421063"/>
            <a:chOff x="3927" y="1498"/>
            <a:chExt cx="1046" cy="2155"/>
          </a:xfrm>
        </p:grpSpPr>
        <p:sp>
          <p:nvSpPr>
            <p:cNvPr id="52255" name="Text Box 9"/>
            <p:cNvSpPr txBox="1">
              <a:spLocks noChangeArrowheads="1"/>
            </p:cNvSpPr>
            <p:nvPr/>
          </p:nvSpPr>
          <p:spPr bwMode="auto">
            <a:xfrm>
              <a:off x="3927" y="1498"/>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1</a:t>
              </a:r>
              <a:r>
                <a:rPr lang="en-US">
                  <a:ea typeface="Arial" charset="0"/>
                  <a:cs typeface="Arial" charset="0"/>
                </a:rPr>
                <a:t> = </a:t>
              </a:r>
              <a:r>
                <a:rPr lang="en-US" i="1">
                  <a:ea typeface="Arial" charset="0"/>
                  <a:cs typeface="Arial" charset="0"/>
                </a:rPr>
                <a:t>NCO</a:t>
              </a:r>
              <a:r>
                <a:rPr lang="en-US" b="1" baseline="-25000">
                  <a:ea typeface="Arial" charset="0"/>
                  <a:cs typeface="Arial" charset="0"/>
                </a:rPr>
                <a:t>1</a:t>
              </a:r>
            </a:p>
          </p:txBody>
        </p:sp>
        <p:sp>
          <p:nvSpPr>
            <p:cNvPr id="52256" name="Line 10"/>
            <p:cNvSpPr>
              <a:spLocks noChangeShapeType="1"/>
            </p:cNvSpPr>
            <p:nvPr/>
          </p:nvSpPr>
          <p:spPr bwMode="auto">
            <a:xfrm flipV="1">
              <a:off x="3954" y="1662"/>
              <a:ext cx="0" cy="1991"/>
            </a:xfrm>
            <a:prstGeom prst="line">
              <a:avLst/>
            </a:prstGeom>
            <a:noFill/>
            <a:ln w="38100">
              <a:solidFill>
                <a:srgbClr val="003399"/>
              </a:solidFill>
              <a:round/>
              <a:headEnd/>
              <a:tailEnd/>
            </a:ln>
          </p:spPr>
          <p:txBody>
            <a:bodyPr>
              <a:prstTxWarp prst="textNoShape">
                <a:avLst/>
              </a:prstTxWarp>
            </a:bodyPr>
            <a:lstStyle/>
            <a:p>
              <a:endParaRPr lang="en-US"/>
            </a:p>
          </p:txBody>
        </p:sp>
      </p:grpSp>
      <p:grpSp>
        <p:nvGrpSpPr>
          <p:cNvPr id="52231" name="Group 11"/>
          <p:cNvGrpSpPr>
            <a:grpSpLocks/>
          </p:cNvGrpSpPr>
          <p:nvPr/>
        </p:nvGrpSpPr>
        <p:grpSpPr bwMode="auto">
          <a:xfrm>
            <a:off x="4525963" y="2411413"/>
            <a:ext cx="3810000" cy="3875087"/>
            <a:chOff x="3003" y="1304"/>
            <a:chExt cx="2400" cy="2441"/>
          </a:xfrm>
        </p:grpSpPr>
        <p:grpSp>
          <p:nvGrpSpPr>
            <p:cNvPr id="52250" name="Group 12"/>
            <p:cNvGrpSpPr>
              <a:grpSpLocks/>
            </p:cNvGrpSpPr>
            <p:nvPr/>
          </p:nvGrpSpPr>
          <p:grpSpPr bwMode="auto">
            <a:xfrm>
              <a:off x="3135" y="1580"/>
              <a:ext cx="2135" cy="1938"/>
              <a:chOff x="1098" y="1361"/>
              <a:chExt cx="2116" cy="2027"/>
            </a:xfrm>
          </p:grpSpPr>
          <p:sp>
            <p:nvSpPr>
              <p:cNvPr id="52253" name="Line 13"/>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2254" name="Line 14"/>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2251" name="Text Box 15"/>
            <p:cNvSpPr txBox="1">
              <a:spLocks noChangeArrowheads="1"/>
            </p:cNvSpPr>
            <p:nvPr/>
          </p:nvSpPr>
          <p:spPr bwMode="auto">
            <a:xfrm>
              <a:off x="3003" y="1304"/>
              <a:ext cx="2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E</a:t>
              </a:r>
              <a:endParaRPr lang="en-US" baseline="-25000">
                <a:ea typeface="Arial" charset="0"/>
                <a:cs typeface="Arial" charset="0"/>
              </a:endParaRPr>
            </a:p>
          </p:txBody>
        </p:sp>
        <p:sp>
          <p:nvSpPr>
            <p:cNvPr id="52252" name="Text Box 16"/>
            <p:cNvSpPr txBox="1">
              <a:spLocks noChangeArrowheads="1"/>
            </p:cNvSpPr>
            <p:nvPr/>
          </p:nvSpPr>
          <p:spPr bwMode="auto">
            <a:xfrm>
              <a:off x="4683" y="3553"/>
              <a:ext cx="720" cy="192"/>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000" b="1">
                  <a:ea typeface="Arial" charset="0"/>
                  <a:cs typeface="Arial" charset="0"/>
                </a:rPr>
                <a:t>currency</a:t>
              </a:r>
              <a:endParaRPr lang="en-US" baseline="-25000">
                <a:ea typeface="Arial" charset="0"/>
                <a:cs typeface="Arial" charset="0"/>
              </a:endParaRPr>
            </a:p>
          </p:txBody>
        </p:sp>
      </p:grpSp>
      <p:sp>
        <p:nvSpPr>
          <p:cNvPr id="52232" name="Line 17"/>
          <p:cNvSpPr>
            <a:spLocks noChangeShapeType="1"/>
          </p:cNvSpPr>
          <p:nvPr/>
        </p:nvSpPr>
        <p:spPr bwMode="auto">
          <a:xfrm>
            <a:off x="5099050" y="3054350"/>
            <a:ext cx="2339975" cy="204470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52233" name="Text Box 18"/>
          <p:cNvSpPr txBox="1">
            <a:spLocks noChangeArrowheads="1"/>
          </p:cNvSpPr>
          <p:nvPr/>
        </p:nvSpPr>
        <p:spPr bwMode="auto">
          <a:xfrm>
            <a:off x="7377113" y="4940300"/>
            <a:ext cx="1212850" cy="47625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i="1">
                <a:ea typeface="Arial" charset="0"/>
                <a:cs typeface="Arial" charset="0"/>
              </a:rPr>
              <a:t>D</a:t>
            </a:r>
            <a:r>
              <a:rPr lang="en-US">
                <a:ea typeface="Arial" charset="0"/>
                <a:cs typeface="Arial" charset="0"/>
              </a:rPr>
              <a:t> = </a:t>
            </a:r>
            <a:r>
              <a:rPr lang="en-US" i="1">
                <a:ea typeface="Arial" charset="0"/>
                <a:cs typeface="Arial" charset="0"/>
              </a:rPr>
              <a:t>NX</a:t>
            </a:r>
            <a:endParaRPr lang="en-US" b="1" baseline="-25000">
              <a:ea typeface="Arial" charset="0"/>
              <a:cs typeface="Arial" charset="0"/>
            </a:endParaRPr>
          </a:p>
        </p:txBody>
      </p:sp>
      <p:grpSp>
        <p:nvGrpSpPr>
          <p:cNvPr id="52234" name="Group 19"/>
          <p:cNvGrpSpPr>
            <a:grpSpLocks/>
          </p:cNvGrpSpPr>
          <p:nvPr/>
        </p:nvGrpSpPr>
        <p:grpSpPr bwMode="auto">
          <a:xfrm>
            <a:off x="4292600" y="3946525"/>
            <a:ext cx="2116138" cy="365125"/>
            <a:chOff x="2657" y="2404"/>
            <a:chExt cx="1333" cy="230"/>
          </a:xfrm>
        </p:grpSpPr>
        <p:sp>
          <p:nvSpPr>
            <p:cNvPr id="52247" name="Text Box 20"/>
            <p:cNvSpPr txBox="1">
              <a:spLocks noChangeArrowheads="1"/>
            </p:cNvSpPr>
            <p:nvPr/>
          </p:nvSpPr>
          <p:spPr bwMode="auto">
            <a:xfrm>
              <a:off x="2657" y="240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1</a:t>
              </a:r>
            </a:p>
          </p:txBody>
        </p:sp>
        <p:sp>
          <p:nvSpPr>
            <p:cNvPr id="52248" name="Line 21"/>
            <p:cNvSpPr>
              <a:spLocks noChangeShapeType="1"/>
            </p:cNvSpPr>
            <p:nvPr/>
          </p:nvSpPr>
          <p:spPr bwMode="auto">
            <a:xfrm flipH="1">
              <a:off x="2940" y="2529"/>
              <a:ext cx="1014"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2249" name="Oval 22"/>
            <p:cNvSpPr>
              <a:spLocks noChangeAspect="1" noChangeArrowheads="1"/>
            </p:cNvSpPr>
            <p:nvPr/>
          </p:nvSpPr>
          <p:spPr bwMode="auto">
            <a:xfrm>
              <a:off x="3909" y="248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24" name="Group 23"/>
          <p:cNvGrpSpPr>
            <a:grpSpLocks/>
          </p:cNvGrpSpPr>
          <p:nvPr/>
        </p:nvGrpSpPr>
        <p:grpSpPr bwMode="auto">
          <a:xfrm>
            <a:off x="5407025" y="1874838"/>
            <a:ext cx="1660525" cy="4051300"/>
            <a:chOff x="3558" y="966"/>
            <a:chExt cx="1046" cy="2552"/>
          </a:xfrm>
        </p:grpSpPr>
        <p:sp>
          <p:nvSpPr>
            <p:cNvPr id="52243" name="Line 24"/>
            <p:cNvSpPr>
              <a:spLocks noChangeShapeType="1"/>
            </p:cNvSpPr>
            <p:nvPr/>
          </p:nvSpPr>
          <p:spPr bwMode="auto">
            <a:xfrm flipV="1">
              <a:off x="3700" y="1527"/>
              <a:ext cx="0" cy="1991"/>
            </a:xfrm>
            <a:prstGeom prst="line">
              <a:avLst/>
            </a:prstGeom>
            <a:noFill/>
            <a:ln w="38100">
              <a:solidFill>
                <a:srgbClr val="CC0000"/>
              </a:solidFill>
              <a:round/>
              <a:headEnd/>
              <a:tailEnd/>
            </a:ln>
          </p:spPr>
          <p:txBody>
            <a:bodyPr>
              <a:prstTxWarp prst="textNoShape">
                <a:avLst/>
              </a:prstTxWarp>
            </a:bodyPr>
            <a:lstStyle/>
            <a:p>
              <a:endParaRPr lang="en-US"/>
            </a:p>
          </p:txBody>
        </p:sp>
        <p:grpSp>
          <p:nvGrpSpPr>
            <p:cNvPr id="52244" name="Group 25"/>
            <p:cNvGrpSpPr>
              <a:grpSpLocks/>
            </p:cNvGrpSpPr>
            <p:nvPr/>
          </p:nvGrpSpPr>
          <p:grpSpPr bwMode="auto">
            <a:xfrm>
              <a:off x="3558" y="966"/>
              <a:ext cx="1046" cy="515"/>
              <a:chOff x="3362" y="1099"/>
              <a:chExt cx="1046" cy="515"/>
            </a:xfrm>
          </p:grpSpPr>
          <p:sp>
            <p:nvSpPr>
              <p:cNvPr id="52245" name="Text Box 26"/>
              <p:cNvSpPr txBox="1">
                <a:spLocks noChangeArrowheads="1"/>
              </p:cNvSpPr>
              <p:nvPr/>
            </p:nvSpPr>
            <p:spPr bwMode="auto">
              <a:xfrm>
                <a:off x="3362" y="1099"/>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2</a:t>
                </a:r>
                <a:r>
                  <a:rPr lang="en-US">
                    <a:ea typeface="Arial" charset="0"/>
                    <a:cs typeface="Arial" charset="0"/>
                  </a:rPr>
                  <a:t> = </a:t>
                </a:r>
                <a:r>
                  <a:rPr lang="en-US" i="1">
                    <a:ea typeface="Arial" charset="0"/>
                    <a:cs typeface="Arial" charset="0"/>
                  </a:rPr>
                  <a:t>NCO</a:t>
                </a:r>
                <a:r>
                  <a:rPr lang="en-US" b="1" baseline="-25000">
                    <a:ea typeface="Arial" charset="0"/>
                    <a:cs typeface="Arial" charset="0"/>
                  </a:rPr>
                  <a:t>2</a:t>
                </a:r>
              </a:p>
            </p:txBody>
          </p:sp>
          <p:sp>
            <p:nvSpPr>
              <p:cNvPr id="52246" name="Line 27"/>
              <p:cNvSpPr>
                <a:spLocks noChangeShapeType="1"/>
              </p:cNvSpPr>
              <p:nvPr/>
            </p:nvSpPr>
            <p:spPr bwMode="auto">
              <a:xfrm flipV="1">
                <a:off x="3507" y="1374"/>
                <a:ext cx="0" cy="24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29" name="Line 28"/>
          <p:cNvSpPr>
            <a:spLocks noChangeShapeType="1"/>
          </p:cNvSpPr>
          <p:nvPr/>
        </p:nvSpPr>
        <p:spPr bwMode="auto">
          <a:xfrm rot="16200000" flipV="1">
            <a:off x="5977732" y="5506243"/>
            <a:ext cx="0" cy="588963"/>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30" name="Line 29"/>
          <p:cNvSpPr>
            <a:spLocks noChangeShapeType="1"/>
          </p:cNvSpPr>
          <p:nvPr/>
        </p:nvSpPr>
        <p:spPr bwMode="auto">
          <a:xfrm flipV="1">
            <a:off x="4838700" y="3556000"/>
            <a:ext cx="0" cy="5540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grpSp>
        <p:nvGrpSpPr>
          <p:cNvPr id="31" name="Group 30"/>
          <p:cNvGrpSpPr>
            <a:grpSpLocks/>
          </p:cNvGrpSpPr>
          <p:nvPr/>
        </p:nvGrpSpPr>
        <p:grpSpPr bwMode="auto">
          <a:xfrm>
            <a:off x="4297363" y="3327400"/>
            <a:ext cx="1397000" cy="365125"/>
            <a:chOff x="2663" y="2014"/>
            <a:chExt cx="880" cy="230"/>
          </a:xfrm>
        </p:grpSpPr>
        <p:sp>
          <p:nvSpPr>
            <p:cNvPr id="52240" name="Text Box 31"/>
            <p:cNvSpPr txBox="1">
              <a:spLocks noChangeArrowheads="1"/>
            </p:cNvSpPr>
            <p:nvPr/>
          </p:nvSpPr>
          <p:spPr bwMode="auto">
            <a:xfrm>
              <a:off x="2663" y="201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2</a:t>
              </a:r>
            </a:p>
          </p:txBody>
        </p:sp>
        <p:sp>
          <p:nvSpPr>
            <p:cNvPr id="52241" name="Line 32"/>
            <p:cNvSpPr>
              <a:spLocks noChangeShapeType="1"/>
            </p:cNvSpPr>
            <p:nvPr/>
          </p:nvSpPr>
          <p:spPr bwMode="auto">
            <a:xfrm flipH="1">
              <a:off x="2943" y="2136"/>
              <a:ext cx="564" cy="3"/>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2242" name="Oval 33"/>
            <p:cNvSpPr>
              <a:spLocks noChangeAspect="1" noChangeArrowheads="1"/>
            </p:cNvSpPr>
            <p:nvPr/>
          </p:nvSpPr>
          <p:spPr bwMode="auto">
            <a:xfrm>
              <a:off x="3462" y="2093"/>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52239" name="Text Box 34"/>
          <p:cNvSpPr txBox="1">
            <a:spLocks noChangeArrowheads="1"/>
          </p:cNvSpPr>
          <p:nvPr/>
        </p:nvSpPr>
        <p:spPr bwMode="auto">
          <a:xfrm>
            <a:off x="4808538" y="938213"/>
            <a:ext cx="2976562" cy="831850"/>
          </a:xfrm>
          <a:prstGeom prst="rect">
            <a:avLst/>
          </a:prstGeom>
          <a:solidFill>
            <a:schemeClr val="bg1"/>
          </a:solidFill>
          <a:ln w="9525">
            <a:solidFill>
              <a:srgbClr val="000000"/>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Market for foreign-currency exchange</a:t>
            </a:r>
          </a:p>
        </p:txBody>
      </p:sp>
      <p:sp>
        <p:nvSpPr>
          <p:cNvPr id="33"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right)">
                                      <p:cBhvr>
                                        <p:cTn id="7" dur="500"/>
                                        <p:tgtEl>
                                          <p:spTgt spid="2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upRight)">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wipe(left)">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down)">
                                      <p:cBhvr>
                                        <p:cTn id="21" dur="500"/>
                                        <p:tgtEl>
                                          <p:spTgt spid="30"/>
                                        </p:tgtEl>
                                      </p:cBhvr>
                                    </p:animEffect>
                                  </p:childTnLst>
                                </p:cTn>
                              </p:par>
                              <p:par>
                                <p:cTn id="22" presetID="22" presetClass="entr" presetSubtype="2"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right)">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wipe(left)">
                                      <p:cBhvr>
                                        <p:cTn id="2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p:bldP spid="29" grpId="0" animBg="1"/>
      <p:bldP spid="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0" y="228600"/>
            <a:ext cx="9144000" cy="914400"/>
          </a:xfrm>
        </p:spPr>
        <p:txBody>
          <a:bodyPr rtlCol="0">
            <a:normAutofit fontScale="90000"/>
          </a:bodyPr>
          <a:lstStyle/>
          <a:p>
            <a:pPr algn="ctr" eaLnBrk="1" fontAlgn="auto" hangingPunct="1">
              <a:spcAft>
                <a:spcPts val="0"/>
              </a:spcAft>
              <a:defRPr/>
            </a:pPr>
            <a:r>
              <a:rPr lang="en-US" sz="3500" dirty="0" smtClean="0"/>
              <a:t>Budget Deficit vs. Investment Incentives</a:t>
            </a:r>
          </a:p>
        </p:txBody>
      </p:sp>
      <p:sp>
        <p:nvSpPr>
          <p:cNvPr id="28677" name="Rectangle 3"/>
          <p:cNvSpPr>
            <a:spLocks noGrp="1" noChangeArrowheads="1"/>
          </p:cNvSpPr>
          <p:nvPr>
            <p:ph idx="1"/>
          </p:nvPr>
        </p:nvSpPr>
        <p:spPr>
          <a:xfrm>
            <a:off x="457200" y="1219200"/>
            <a:ext cx="8229600" cy="5410200"/>
          </a:xfrm>
        </p:spPr>
        <p:txBody>
          <a:bodyPr/>
          <a:lstStyle/>
          <a:p>
            <a:pPr eaLnBrk="1" hangingPunct="1">
              <a:buFont typeface="Wingdings" charset="2"/>
              <a:buChar char="§"/>
            </a:pPr>
            <a:r>
              <a:rPr lang="en-US" smtClean="0">
                <a:latin typeface="Arial" charset="0"/>
                <a:cs typeface="ＭＳ Ｐゴシック" charset="-128"/>
              </a:rPr>
              <a:t>A tax incentive for investment has similar effects as a budget deficit:  </a:t>
            </a:r>
          </a:p>
          <a:p>
            <a:pPr lvl="1" eaLnBrk="1" hangingPunct="1">
              <a:buFont typeface="Wingdings" charset="2"/>
              <a:buChar char="§"/>
            </a:pPr>
            <a:r>
              <a:rPr lang="en-US" b="1" i="1" smtClean="0">
                <a:latin typeface="Arial" charset="0"/>
                <a:cs typeface="ＭＳ Ｐゴシック" charset="-128"/>
              </a:rPr>
              <a:t>r</a:t>
            </a:r>
            <a:r>
              <a:rPr lang="en-US" smtClean="0">
                <a:latin typeface="Arial" charset="0"/>
                <a:cs typeface="ＭＳ Ｐゴシック" charset="-128"/>
              </a:rPr>
              <a:t> rises, </a:t>
            </a:r>
            <a:r>
              <a:rPr lang="en-US" i="1" smtClean="0">
                <a:latin typeface="Arial" charset="0"/>
                <a:cs typeface="ＭＳ Ｐゴシック" charset="-128"/>
              </a:rPr>
              <a:t>NCO</a:t>
            </a:r>
            <a:r>
              <a:rPr lang="en-US" smtClean="0">
                <a:latin typeface="Arial" charset="0"/>
                <a:cs typeface="ＭＳ Ｐゴシック" charset="-128"/>
              </a:rPr>
              <a:t> falls</a:t>
            </a:r>
          </a:p>
          <a:p>
            <a:pPr lvl="1" eaLnBrk="1" hangingPunct="1">
              <a:buFont typeface="Wingdings" charset="2"/>
              <a:buChar char="§"/>
            </a:pPr>
            <a:r>
              <a:rPr lang="en-US" b="1" i="1" smtClean="0">
                <a:latin typeface="Arial" charset="0"/>
                <a:cs typeface="ＭＳ Ｐゴシック" charset="-128"/>
              </a:rPr>
              <a:t>E</a:t>
            </a:r>
            <a:r>
              <a:rPr lang="en-US" smtClean="0">
                <a:latin typeface="Arial" charset="0"/>
                <a:cs typeface="ＭＳ Ｐゴシック" charset="-128"/>
              </a:rPr>
              <a:t> rises, </a:t>
            </a:r>
            <a:r>
              <a:rPr lang="en-US" i="1" smtClean="0">
                <a:latin typeface="Arial" charset="0"/>
                <a:cs typeface="ＭＳ Ｐゴシック" charset="-128"/>
              </a:rPr>
              <a:t>NX</a:t>
            </a:r>
            <a:r>
              <a:rPr lang="en-US" smtClean="0">
                <a:latin typeface="Arial" charset="0"/>
                <a:cs typeface="ＭＳ Ｐゴシック" charset="-128"/>
              </a:rPr>
              <a:t> falls</a:t>
            </a:r>
          </a:p>
          <a:p>
            <a:pPr eaLnBrk="1" hangingPunct="1">
              <a:buFont typeface="Wingdings" charset="2"/>
              <a:buChar char="§"/>
            </a:pPr>
            <a:r>
              <a:rPr lang="en-US" smtClean="0">
                <a:latin typeface="Arial" charset="0"/>
                <a:cs typeface="ＭＳ Ｐゴシック" charset="-128"/>
              </a:rPr>
              <a:t>But one important difference:  </a:t>
            </a:r>
          </a:p>
          <a:p>
            <a:pPr lvl="1" eaLnBrk="1" hangingPunct="1">
              <a:buFont typeface="Wingdings" charset="2"/>
              <a:buChar char="§"/>
            </a:pPr>
            <a:r>
              <a:rPr lang="en-US" smtClean="0">
                <a:latin typeface="Arial" charset="0"/>
                <a:cs typeface="ＭＳ Ｐゴシック" charset="-128"/>
              </a:rPr>
              <a:t>Investment tax incentive </a:t>
            </a:r>
            <a:r>
              <a:rPr lang="en-US" u="sng" smtClean="0">
                <a:latin typeface="Arial" charset="0"/>
                <a:cs typeface="ＭＳ Ｐゴシック" charset="-128"/>
              </a:rPr>
              <a:t>increases</a:t>
            </a:r>
            <a:r>
              <a:rPr lang="en-US" smtClean="0">
                <a:latin typeface="Arial" charset="0"/>
                <a:cs typeface="ＭＳ Ｐゴシック" charset="-128"/>
              </a:rPr>
              <a:t> investment, which increases productivity growth and living standards in the long run.</a:t>
            </a:r>
          </a:p>
          <a:p>
            <a:pPr lvl="1" eaLnBrk="1" hangingPunct="1">
              <a:buFont typeface="Wingdings" charset="2"/>
              <a:buChar char="§"/>
            </a:pPr>
            <a:r>
              <a:rPr lang="en-US" smtClean="0">
                <a:latin typeface="Arial" charset="0"/>
                <a:cs typeface="ＭＳ Ｐゴシック" charset="-128"/>
              </a:rPr>
              <a:t>Budget deficit </a:t>
            </a:r>
            <a:r>
              <a:rPr lang="en-US" u="sng" smtClean="0">
                <a:latin typeface="Arial" charset="0"/>
                <a:cs typeface="ＭＳ Ｐゴシック" charset="-128"/>
              </a:rPr>
              <a:t>reduces</a:t>
            </a:r>
            <a:r>
              <a:rPr lang="en-US" smtClean="0">
                <a:latin typeface="Arial" charset="0"/>
                <a:cs typeface="ＭＳ Ｐゴシック" charset="-128"/>
              </a:rPr>
              <a:t> investment, </a:t>
            </a:r>
            <a:br>
              <a:rPr lang="en-US" smtClean="0">
                <a:latin typeface="Arial" charset="0"/>
                <a:cs typeface="ＭＳ Ｐゴシック" charset="-128"/>
              </a:rPr>
            </a:br>
            <a:r>
              <a:rPr lang="en-US" smtClean="0">
                <a:latin typeface="Arial" charset="0"/>
                <a:cs typeface="ＭＳ Ｐゴシック" charset="-128"/>
              </a:rPr>
              <a:t>which reduces productivity growth and living standards.</a:t>
            </a:r>
          </a:p>
        </p:txBody>
      </p:sp>
      <p:sp>
        <p:nvSpPr>
          <p:cNvPr id="542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1" end="1"/>
                                            </p:txEl>
                                          </p:spTgt>
                                        </p:tgtEl>
                                        <p:attrNameLst>
                                          <p:attrName>style.visibility</p:attrName>
                                        </p:attrNameLst>
                                      </p:cBhvr>
                                      <p:to>
                                        <p:strVal val="visible"/>
                                      </p:to>
                                    </p:set>
                                    <p:animEffect transition="in" filter="wipe(left)">
                                      <p:cBhvr>
                                        <p:cTn id="12" dur="500"/>
                                        <p:tgtEl>
                                          <p:spTgt spid="286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wipe(left)">
                                      <p:cBhvr>
                                        <p:cTn id="17" dur="500"/>
                                        <p:tgtEl>
                                          <p:spTgt spid="2867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7">
                                            <p:txEl>
                                              <p:pRg st="3" end="3"/>
                                            </p:txEl>
                                          </p:spTgt>
                                        </p:tgtEl>
                                        <p:attrNameLst>
                                          <p:attrName>style.visibility</p:attrName>
                                        </p:attrNameLst>
                                      </p:cBhvr>
                                      <p:to>
                                        <p:strVal val="visible"/>
                                      </p:to>
                                    </p:set>
                                    <p:animEffect transition="in" filter="wipe(left)">
                                      <p:cBhvr>
                                        <p:cTn id="22" dur="500"/>
                                        <p:tgtEl>
                                          <p:spTgt spid="2867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677">
                                            <p:txEl>
                                              <p:pRg st="4" end="4"/>
                                            </p:txEl>
                                          </p:spTgt>
                                        </p:tgtEl>
                                        <p:attrNameLst>
                                          <p:attrName>style.visibility</p:attrName>
                                        </p:attrNameLst>
                                      </p:cBhvr>
                                      <p:to>
                                        <p:strVal val="visible"/>
                                      </p:to>
                                    </p:set>
                                    <p:animEffect transition="in" filter="wipe(left)">
                                      <p:cBhvr>
                                        <p:cTn id="27" dur="500"/>
                                        <p:tgtEl>
                                          <p:spTgt spid="2867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677">
                                            <p:txEl>
                                              <p:pRg st="5" end="5"/>
                                            </p:txEl>
                                          </p:spTgt>
                                        </p:tgtEl>
                                        <p:attrNameLst>
                                          <p:attrName>style.visibility</p:attrName>
                                        </p:attrNameLst>
                                      </p:cBhvr>
                                      <p:to>
                                        <p:strVal val="visible"/>
                                      </p:to>
                                    </p:set>
                                    <p:animEffect transition="in" filter="wipe(left)">
                                      <p:cBhvr>
                                        <p:cTn id="32" dur="500"/>
                                        <p:tgtEl>
                                          <p:spTgt spid="286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Trade Policy</a:t>
            </a:r>
          </a:p>
        </p:txBody>
      </p:sp>
      <p:sp>
        <p:nvSpPr>
          <p:cNvPr id="29701" name="Rectangle 3"/>
          <p:cNvSpPr>
            <a:spLocks noGrp="1" noChangeArrowheads="1"/>
          </p:cNvSpPr>
          <p:nvPr>
            <p:ph idx="1"/>
          </p:nvPr>
        </p:nvSpPr>
        <p:spPr>
          <a:xfrm>
            <a:off x="457200" y="1219200"/>
            <a:ext cx="8229600" cy="5486400"/>
          </a:xfrm>
        </p:spPr>
        <p:txBody>
          <a:bodyPr/>
          <a:lstStyle/>
          <a:p>
            <a:pPr eaLnBrk="1" hangingPunct="1">
              <a:buFont typeface="Wingdings" charset="2"/>
              <a:buChar char="§"/>
            </a:pPr>
            <a:r>
              <a:rPr lang="en-US" sz="2700" b="1" smtClean="0">
                <a:solidFill>
                  <a:srgbClr val="CC0000"/>
                </a:solidFill>
                <a:latin typeface="Arial" charset="0"/>
                <a:cs typeface="ＭＳ Ｐゴシック" charset="-128"/>
              </a:rPr>
              <a:t>Trade policy</a:t>
            </a:r>
            <a:r>
              <a:rPr lang="en-US" sz="2700" smtClean="0">
                <a:latin typeface="Arial" charset="0"/>
                <a:cs typeface="ＭＳ Ｐゴシック" charset="-128"/>
              </a:rPr>
              <a:t>:  </a:t>
            </a:r>
            <a:br>
              <a:rPr lang="en-US" sz="2700" smtClean="0">
                <a:latin typeface="Arial" charset="0"/>
                <a:cs typeface="ＭＳ Ｐゴシック" charset="-128"/>
              </a:rPr>
            </a:br>
            <a:r>
              <a:rPr lang="en-US" sz="2700" smtClean="0">
                <a:latin typeface="Arial" charset="0"/>
                <a:cs typeface="ＭＳ Ｐゴシック" charset="-128"/>
              </a:rPr>
              <a:t>a govt policy that directly influences the quantity of g&amp;s that a country imports or exports</a:t>
            </a:r>
          </a:p>
          <a:p>
            <a:pPr eaLnBrk="1" hangingPunct="1">
              <a:spcBef>
                <a:spcPct val="50000"/>
              </a:spcBef>
              <a:buFont typeface="Wingdings" charset="2"/>
              <a:buChar char="§"/>
            </a:pPr>
            <a:r>
              <a:rPr lang="en-US" sz="2700" smtClean="0">
                <a:latin typeface="Arial" charset="0"/>
                <a:cs typeface="ＭＳ Ｐゴシック" charset="-128"/>
              </a:rPr>
              <a:t>Examples:</a:t>
            </a:r>
          </a:p>
          <a:p>
            <a:pPr lvl="1" eaLnBrk="1" hangingPunct="1">
              <a:spcBef>
                <a:spcPct val="35000"/>
              </a:spcBef>
              <a:buFont typeface="Wingdings" charset="2"/>
              <a:buChar char="§"/>
            </a:pPr>
            <a:r>
              <a:rPr lang="en-US" b="1" smtClean="0">
                <a:solidFill>
                  <a:srgbClr val="800080"/>
                </a:solidFill>
                <a:latin typeface="Arial" charset="0"/>
                <a:cs typeface="ＭＳ Ｐゴシック" charset="-128"/>
              </a:rPr>
              <a:t>Tariff</a:t>
            </a:r>
            <a:r>
              <a:rPr lang="en-US" smtClean="0">
                <a:latin typeface="Arial" charset="0"/>
                <a:cs typeface="ＭＳ Ｐゴシック" charset="-128"/>
              </a:rPr>
              <a:t> – a tax on imports</a:t>
            </a:r>
          </a:p>
          <a:p>
            <a:pPr lvl="1" eaLnBrk="1" hangingPunct="1">
              <a:spcBef>
                <a:spcPct val="35000"/>
              </a:spcBef>
              <a:buFont typeface="Wingdings" charset="2"/>
              <a:buChar char="§"/>
            </a:pPr>
            <a:r>
              <a:rPr lang="en-US" b="1" smtClean="0">
                <a:solidFill>
                  <a:srgbClr val="800080"/>
                </a:solidFill>
                <a:latin typeface="Arial" charset="0"/>
                <a:cs typeface="ＭＳ Ｐゴシック" charset="-128"/>
              </a:rPr>
              <a:t>Import quota</a:t>
            </a:r>
            <a:r>
              <a:rPr lang="en-US" smtClean="0">
                <a:latin typeface="Arial" charset="0"/>
                <a:cs typeface="ＭＳ Ｐゴシック" charset="-128"/>
              </a:rPr>
              <a:t> – a limit on the quantity of imports</a:t>
            </a:r>
          </a:p>
          <a:p>
            <a:pPr lvl="1" eaLnBrk="1" hangingPunct="1">
              <a:spcBef>
                <a:spcPct val="35000"/>
              </a:spcBef>
              <a:buFont typeface="Wingdings" charset="2"/>
              <a:buChar char="§"/>
            </a:pPr>
            <a:r>
              <a:rPr lang="en-US" b="1" smtClean="0">
                <a:solidFill>
                  <a:srgbClr val="800080"/>
                </a:solidFill>
                <a:latin typeface="Arial" charset="0"/>
                <a:cs typeface="ＭＳ Ｐゴシック" charset="-128"/>
              </a:rPr>
              <a:t>“Voluntary export restrictions”</a:t>
            </a:r>
            <a:r>
              <a:rPr lang="en-US" smtClean="0">
                <a:latin typeface="Arial" charset="0"/>
                <a:cs typeface="ＭＳ Ｐゴシック" charset="-128"/>
              </a:rPr>
              <a:t> – the govt pressures another country to restrict its exports; essentially the same as an import quota</a:t>
            </a:r>
          </a:p>
        </p:txBody>
      </p:sp>
      <p:sp>
        <p:nvSpPr>
          <p:cNvPr id="563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Trade Policy</a:t>
            </a:r>
          </a:p>
        </p:txBody>
      </p:sp>
      <p:sp>
        <p:nvSpPr>
          <p:cNvPr id="30725" name="Rectangle 3"/>
          <p:cNvSpPr>
            <a:spLocks noGrp="1" noChangeArrowheads="1"/>
          </p:cNvSpPr>
          <p:nvPr>
            <p:ph type="body" idx="4294967295"/>
          </p:nvPr>
        </p:nvSpPr>
        <p:spPr/>
        <p:txBody>
          <a:bodyPr/>
          <a:lstStyle/>
          <a:p>
            <a:pPr eaLnBrk="1" hangingPunct="1"/>
            <a:r>
              <a:rPr lang="en-US" sz="2700" smtClean="0">
                <a:latin typeface="Arial" charset="0"/>
              </a:rPr>
              <a:t>Common reasons for policies that restrict imports:</a:t>
            </a:r>
          </a:p>
          <a:p>
            <a:pPr lvl="1" eaLnBrk="1" hangingPunct="1">
              <a:spcBef>
                <a:spcPct val="30000"/>
              </a:spcBef>
            </a:pPr>
            <a:r>
              <a:rPr lang="en-US" smtClean="0">
                <a:latin typeface="Arial" charset="0"/>
              </a:rPr>
              <a:t>Save jobs in a domestic industry that has difficulty competing with imports</a:t>
            </a:r>
          </a:p>
          <a:p>
            <a:pPr lvl="1" eaLnBrk="1" hangingPunct="1">
              <a:spcBef>
                <a:spcPct val="30000"/>
              </a:spcBef>
            </a:pPr>
            <a:r>
              <a:rPr lang="en-US" smtClean="0">
                <a:latin typeface="Arial" charset="0"/>
              </a:rPr>
              <a:t>Reduce the trade deficit</a:t>
            </a:r>
          </a:p>
          <a:p>
            <a:pPr eaLnBrk="1" hangingPunct="1">
              <a:spcBef>
                <a:spcPct val="50000"/>
              </a:spcBef>
            </a:pPr>
            <a:r>
              <a:rPr lang="en-US" sz="2700" smtClean="0">
                <a:latin typeface="Arial" charset="0"/>
              </a:rPr>
              <a:t>Do such trade policies accomplish these goals?  </a:t>
            </a:r>
          </a:p>
          <a:p>
            <a:pPr eaLnBrk="1" hangingPunct="1">
              <a:spcBef>
                <a:spcPct val="50000"/>
              </a:spcBef>
            </a:pPr>
            <a:r>
              <a:rPr lang="en-US" sz="2700" smtClean="0">
                <a:latin typeface="Arial" charset="0"/>
              </a:rPr>
              <a:t>Let’s use our model to analyze the effects of </a:t>
            </a:r>
            <a:br>
              <a:rPr lang="en-US" sz="2700" smtClean="0">
                <a:latin typeface="Arial" charset="0"/>
              </a:rPr>
            </a:br>
            <a:r>
              <a:rPr lang="en-US" sz="2700" smtClean="0">
                <a:latin typeface="Arial" charset="0"/>
              </a:rPr>
              <a:t>an import quota on cars from Japan </a:t>
            </a:r>
            <a:br>
              <a:rPr lang="en-US" sz="2700" smtClean="0">
                <a:latin typeface="Arial" charset="0"/>
              </a:rPr>
            </a:br>
            <a:r>
              <a:rPr lang="en-US" sz="2700" smtClean="0">
                <a:latin typeface="Arial" charset="0"/>
              </a:rPr>
              <a:t>designed to save jobs in the U.S. auto industry.  </a:t>
            </a:r>
          </a:p>
        </p:txBody>
      </p:sp>
      <p:sp>
        <p:nvSpPr>
          <p:cNvPr id="583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7" name="Group 2"/>
          <p:cNvGrpSpPr>
            <a:grpSpLocks/>
          </p:cNvGrpSpPr>
          <p:nvPr/>
        </p:nvGrpSpPr>
        <p:grpSpPr bwMode="auto">
          <a:xfrm>
            <a:off x="1116013" y="3433763"/>
            <a:ext cx="2578100" cy="2119312"/>
            <a:chOff x="3678" y="1961"/>
            <a:chExt cx="1289" cy="1153"/>
          </a:xfrm>
        </p:grpSpPr>
        <p:sp>
          <p:nvSpPr>
            <p:cNvPr id="60452" name="Line 3"/>
            <p:cNvSpPr>
              <a:spLocks noChangeShapeType="1"/>
            </p:cNvSpPr>
            <p:nvPr/>
          </p:nvSpPr>
          <p:spPr bwMode="auto">
            <a:xfrm>
              <a:off x="3678" y="1961"/>
              <a:ext cx="991" cy="97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0453" name="Text Box 4"/>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endParaRPr lang="en-US" b="1" baseline="-25000">
                <a:ea typeface="Arial" charset="0"/>
                <a:cs typeface="Arial" charset="0"/>
              </a:endParaRPr>
            </a:p>
          </p:txBody>
        </p:sp>
      </p:grpSp>
      <p:sp>
        <p:nvSpPr>
          <p:cNvPr id="144389" name="Text Box 5"/>
          <p:cNvSpPr txBox="1">
            <a:spLocks noChangeArrowheads="1"/>
          </p:cNvSpPr>
          <p:nvPr/>
        </p:nvSpPr>
        <p:spPr bwMode="auto">
          <a:xfrm>
            <a:off x="322263" y="936625"/>
            <a:ext cx="8575675" cy="969963"/>
          </a:xfrm>
          <a:prstGeom prst="rect">
            <a:avLst/>
          </a:prstGeom>
          <a:noFill/>
          <a:ln w="9525">
            <a:noFill/>
            <a:miter lim="800000"/>
            <a:headEnd/>
            <a:tailEnd/>
          </a:ln>
        </p:spPr>
        <p:txBody>
          <a:bodyPr>
            <a:prstTxWarp prst="textNoShape">
              <a:avLst/>
            </a:prstTxWarp>
          </a:bodyPr>
          <a:lstStyle/>
          <a:p>
            <a:pPr>
              <a:lnSpc>
                <a:spcPct val="105000"/>
              </a:lnSpc>
              <a:spcBef>
                <a:spcPct val="25000"/>
              </a:spcBef>
            </a:pPr>
            <a:r>
              <a:rPr lang="en-US" sz="2600">
                <a:ea typeface="Arial" charset="0"/>
                <a:cs typeface="Arial" charset="0"/>
              </a:rPr>
              <a:t>An import quota does not affect saving or investment, </a:t>
            </a:r>
            <a:br>
              <a:rPr lang="en-US" sz="2600">
                <a:ea typeface="Arial" charset="0"/>
                <a:cs typeface="Arial" charset="0"/>
              </a:rPr>
            </a:br>
            <a:r>
              <a:rPr lang="en-US" sz="2600">
                <a:ea typeface="Arial" charset="0"/>
                <a:cs typeface="Arial" charset="0"/>
              </a:rPr>
              <a:t>so it does not affect </a:t>
            </a:r>
            <a:r>
              <a:rPr lang="en-US" sz="2600" b="1" i="1">
                <a:ea typeface="Arial" charset="0"/>
                <a:cs typeface="Arial" charset="0"/>
              </a:rPr>
              <a:t>NCO</a:t>
            </a:r>
            <a:r>
              <a:rPr lang="en-US" sz="2600">
                <a:ea typeface="Arial" charset="0"/>
                <a:cs typeface="Arial" charset="0"/>
              </a:rPr>
              <a:t>.  (Recall:  </a:t>
            </a:r>
            <a:r>
              <a:rPr lang="en-US" sz="2600" b="1" i="1">
                <a:ea typeface="Arial" charset="0"/>
                <a:cs typeface="Arial" charset="0"/>
              </a:rPr>
              <a:t>NCO</a:t>
            </a:r>
            <a:r>
              <a:rPr lang="en-US" sz="2600">
                <a:ea typeface="Arial" charset="0"/>
                <a:cs typeface="Arial" charset="0"/>
              </a:rPr>
              <a:t> = </a:t>
            </a:r>
            <a:r>
              <a:rPr lang="en-US" sz="2600" b="1" i="1">
                <a:ea typeface="Arial" charset="0"/>
                <a:cs typeface="Arial" charset="0"/>
              </a:rPr>
              <a:t>S</a:t>
            </a:r>
            <a:r>
              <a:rPr lang="en-US" sz="2600">
                <a:ea typeface="Arial" charset="0"/>
                <a:cs typeface="Arial" charset="0"/>
              </a:rPr>
              <a:t> – </a:t>
            </a:r>
            <a:r>
              <a:rPr lang="en-US" sz="2600" b="1" i="1">
                <a:ea typeface="Arial" charset="0"/>
                <a:cs typeface="Arial" charset="0"/>
              </a:rPr>
              <a:t>I</a:t>
            </a:r>
            <a:r>
              <a:rPr lang="en-US" sz="2600">
                <a:ea typeface="Arial" charset="0"/>
                <a:cs typeface="Arial" charset="0"/>
              </a:rPr>
              <a:t>.) </a:t>
            </a:r>
          </a:p>
        </p:txBody>
      </p:sp>
      <p:sp>
        <p:nvSpPr>
          <p:cNvPr id="60419" name="Rectangle 6"/>
          <p:cNvSpPr>
            <a:spLocks noGrp="1" noChangeArrowheads="1"/>
          </p:cNvSpPr>
          <p:nvPr>
            <p:ph type="title" idx="4294967295"/>
          </p:nvPr>
        </p:nvSpPr>
        <p:spPr>
          <a:xfrm>
            <a:off x="0" y="185738"/>
            <a:ext cx="9144000" cy="649287"/>
          </a:xfrm>
        </p:spPr>
        <p:txBody>
          <a:bodyPr/>
          <a:lstStyle/>
          <a:p>
            <a:pPr algn="ctr" eaLnBrk="1" hangingPunct="1"/>
            <a:r>
              <a:rPr lang="en-US" sz="3200" smtClean="0">
                <a:latin typeface="Tahoma" charset="0"/>
                <a:ea typeface="Tahoma" charset="0"/>
                <a:cs typeface="Tahoma" charset="0"/>
              </a:rPr>
              <a:t>Analysis of a Quota on Cars from Japan</a:t>
            </a:r>
          </a:p>
        </p:txBody>
      </p:sp>
      <p:grpSp>
        <p:nvGrpSpPr>
          <p:cNvPr id="60420" name="Group 7"/>
          <p:cNvGrpSpPr>
            <a:grpSpLocks/>
          </p:cNvGrpSpPr>
          <p:nvPr/>
        </p:nvGrpSpPr>
        <p:grpSpPr bwMode="auto">
          <a:xfrm>
            <a:off x="4919663" y="2481263"/>
            <a:ext cx="3905250" cy="3749675"/>
            <a:chOff x="3148" y="1437"/>
            <a:chExt cx="2460" cy="2362"/>
          </a:xfrm>
        </p:grpSpPr>
        <p:grpSp>
          <p:nvGrpSpPr>
            <p:cNvPr id="60447" name="Group 8"/>
            <p:cNvGrpSpPr>
              <a:grpSpLocks/>
            </p:cNvGrpSpPr>
            <p:nvPr/>
          </p:nvGrpSpPr>
          <p:grpSpPr bwMode="auto">
            <a:xfrm>
              <a:off x="3247" y="1713"/>
              <a:ext cx="1828" cy="1938"/>
              <a:chOff x="1098" y="1361"/>
              <a:chExt cx="2116" cy="2027"/>
            </a:xfrm>
          </p:grpSpPr>
          <p:sp>
            <p:nvSpPr>
              <p:cNvPr id="60450"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0451"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0448" name="Text Box 11"/>
            <p:cNvSpPr txBox="1">
              <a:spLocks noChangeArrowheads="1"/>
            </p:cNvSpPr>
            <p:nvPr/>
          </p:nvSpPr>
          <p:spPr bwMode="auto">
            <a:xfrm>
              <a:off x="3148" y="1437"/>
              <a:ext cx="21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60449" name="Text Box 12"/>
            <p:cNvSpPr txBox="1">
              <a:spLocks noChangeArrowheads="1"/>
            </p:cNvSpPr>
            <p:nvPr/>
          </p:nvSpPr>
          <p:spPr bwMode="auto">
            <a:xfrm>
              <a:off x="5040" y="3511"/>
              <a:ext cx="56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NCO</a:t>
              </a:r>
              <a:endParaRPr lang="en-US" baseline="-25000">
                <a:ea typeface="Arial" charset="0"/>
                <a:cs typeface="Arial" charset="0"/>
              </a:endParaRPr>
            </a:p>
          </p:txBody>
        </p:sp>
      </p:grpSp>
      <p:grpSp>
        <p:nvGrpSpPr>
          <p:cNvPr id="60421" name="Group 49"/>
          <p:cNvGrpSpPr>
            <a:grpSpLocks/>
          </p:cNvGrpSpPr>
          <p:nvPr/>
        </p:nvGrpSpPr>
        <p:grpSpPr bwMode="auto">
          <a:xfrm>
            <a:off x="5727700" y="3262313"/>
            <a:ext cx="2463800" cy="2424112"/>
            <a:chOff x="3615" y="2083"/>
            <a:chExt cx="1552" cy="1527"/>
          </a:xfrm>
        </p:grpSpPr>
        <p:sp>
          <p:nvSpPr>
            <p:cNvPr id="60445" name="Line 13"/>
            <p:cNvSpPr>
              <a:spLocks noChangeShapeType="1"/>
            </p:cNvSpPr>
            <p:nvPr/>
          </p:nvSpPr>
          <p:spPr bwMode="auto">
            <a:xfrm>
              <a:off x="3615" y="2083"/>
              <a:ext cx="991" cy="129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0446" name="Text Box 14"/>
            <p:cNvSpPr txBox="1">
              <a:spLocks noChangeArrowheads="1"/>
            </p:cNvSpPr>
            <p:nvPr/>
          </p:nvSpPr>
          <p:spPr bwMode="auto">
            <a:xfrm>
              <a:off x="4533" y="3322"/>
              <a:ext cx="63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endParaRPr lang="en-US" b="1" baseline="-25000">
                <a:ea typeface="Arial" charset="0"/>
                <a:cs typeface="Arial" charset="0"/>
              </a:endParaRPr>
            </a:p>
          </p:txBody>
        </p:sp>
      </p:grpSp>
      <p:sp>
        <p:nvSpPr>
          <p:cNvPr id="60422" name="Text Box 18"/>
          <p:cNvSpPr txBox="1">
            <a:spLocks noChangeArrowheads="1"/>
          </p:cNvSpPr>
          <p:nvPr/>
        </p:nvSpPr>
        <p:spPr bwMode="auto">
          <a:xfrm>
            <a:off x="5446713" y="2247900"/>
            <a:ext cx="29765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Net capital outflow</a:t>
            </a:r>
          </a:p>
        </p:txBody>
      </p:sp>
      <p:grpSp>
        <p:nvGrpSpPr>
          <p:cNvPr id="60423" name="Group 19"/>
          <p:cNvGrpSpPr>
            <a:grpSpLocks/>
          </p:cNvGrpSpPr>
          <p:nvPr/>
        </p:nvGrpSpPr>
        <p:grpSpPr bwMode="auto">
          <a:xfrm>
            <a:off x="649288" y="2478088"/>
            <a:ext cx="3830637" cy="3749675"/>
            <a:chOff x="458" y="1435"/>
            <a:chExt cx="2413" cy="2362"/>
          </a:xfrm>
        </p:grpSpPr>
        <p:grpSp>
          <p:nvGrpSpPr>
            <p:cNvPr id="60440" name="Group 20"/>
            <p:cNvGrpSpPr>
              <a:grpSpLocks/>
            </p:cNvGrpSpPr>
            <p:nvPr/>
          </p:nvGrpSpPr>
          <p:grpSpPr bwMode="auto">
            <a:xfrm>
              <a:off x="565" y="1711"/>
              <a:ext cx="1964" cy="1938"/>
              <a:chOff x="1098" y="1361"/>
              <a:chExt cx="2116" cy="2027"/>
            </a:xfrm>
          </p:grpSpPr>
          <p:sp>
            <p:nvSpPr>
              <p:cNvPr id="60443" name="Line 21"/>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0444" name="Line 22"/>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0441" name="Text Box 23"/>
            <p:cNvSpPr txBox="1">
              <a:spLocks noChangeArrowheads="1"/>
            </p:cNvSpPr>
            <p:nvPr/>
          </p:nvSpPr>
          <p:spPr bwMode="auto">
            <a:xfrm>
              <a:off x="458" y="1435"/>
              <a:ext cx="21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60442" name="Text Box 24"/>
            <p:cNvSpPr txBox="1">
              <a:spLocks noChangeArrowheads="1"/>
            </p:cNvSpPr>
            <p:nvPr/>
          </p:nvSpPr>
          <p:spPr bwMode="auto">
            <a:xfrm>
              <a:off x="2497" y="3509"/>
              <a:ext cx="37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LF</a:t>
              </a:r>
              <a:endParaRPr lang="en-US" baseline="-25000">
                <a:ea typeface="Arial" charset="0"/>
                <a:cs typeface="Arial" charset="0"/>
              </a:endParaRPr>
            </a:p>
          </p:txBody>
        </p:sp>
      </p:grpSp>
      <p:grpSp>
        <p:nvGrpSpPr>
          <p:cNvPr id="60424" name="Group 25"/>
          <p:cNvGrpSpPr>
            <a:grpSpLocks/>
          </p:cNvGrpSpPr>
          <p:nvPr/>
        </p:nvGrpSpPr>
        <p:grpSpPr bwMode="auto">
          <a:xfrm>
            <a:off x="1616075" y="3000375"/>
            <a:ext cx="1833563" cy="2662238"/>
            <a:chOff x="1025" y="1764"/>
            <a:chExt cx="1155" cy="1677"/>
          </a:xfrm>
        </p:grpSpPr>
        <p:sp>
          <p:nvSpPr>
            <p:cNvPr id="60438" name="Line 26"/>
            <p:cNvSpPr>
              <a:spLocks noChangeShapeType="1"/>
            </p:cNvSpPr>
            <p:nvPr/>
          </p:nvSpPr>
          <p:spPr bwMode="auto">
            <a:xfrm flipV="1">
              <a:off x="1025" y="2001"/>
              <a:ext cx="904" cy="144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0439" name="Text Box 27"/>
            <p:cNvSpPr txBox="1">
              <a:spLocks noChangeArrowheads="1"/>
            </p:cNvSpPr>
            <p:nvPr/>
          </p:nvSpPr>
          <p:spPr bwMode="auto">
            <a:xfrm>
              <a:off x="1856" y="1764"/>
              <a:ext cx="32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endParaRPr lang="en-US" b="1" baseline="-25000">
                <a:ea typeface="Arial" charset="0"/>
                <a:cs typeface="Arial" charset="0"/>
              </a:endParaRPr>
            </a:p>
          </p:txBody>
        </p:sp>
      </p:grpSp>
      <p:sp>
        <p:nvSpPr>
          <p:cNvPr id="60425" name="Text Box 30"/>
          <p:cNvSpPr txBox="1">
            <a:spLocks noChangeArrowheads="1"/>
          </p:cNvSpPr>
          <p:nvPr/>
        </p:nvSpPr>
        <p:spPr bwMode="auto">
          <a:xfrm>
            <a:off x="1409700" y="2244725"/>
            <a:ext cx="2430463"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Loanable funds</a:t>
            </a:r>
          </a:p>
        </p:txBody>
      </p:sp>
      <p:sp>
        <p:nvSpPr>
          <p:cNvPr id="60426" name="Line 31"/>
          <p:cNvSpPr>
            <a:spLocks noChangeShapeType="1"/>
          </p:cNvSpPr>
          <p:nvPr/>
        </p:nvSpPr>
        <p:spPr bwMode="auto">
          <a:xfrm>
            <a:off x="282575" y="1944688"/>
            <a:ext cx="8597900" cy="0"/>
          </a:xfrm>
          <a:prstGeom prst="line">
            <a:avLst/>
          </a:prstGeom>
          <a:noFill/>
          <a:ln w="9525">
            <a:solidFill>
              <a:schemeClr val="tx1"/>
            </a:solidFill>
            <a:round/>
            <a:headEnd/>
            <a:tailEnd/>
          </a:ln>
        </p:spPr>
        <p:txBody>
          <a:bodyPr>
            <a:prstTxWarp prst="textNoShape">
              <a:avLst/>
            </a:prstTxWarp>
          </a:bodyPr>
          <a:lstStyle/>
          <a:p>
            <a:endParaRPr lang="en-US"/>
          </a:p>
        </p:txBody>
      </p:sp>
      <p:grpSp>
        <p:nvGrpSpPr>
          <p:cNvPr id="60427" name="Group 51"/>
          <p:cNvGrpSpPr>
            <a:grpSpLocks/>
          </p:cNvGrpSpPr>
          <p:nvPr/>
        </p:nvGrpSpPr>
        <p:grpSpPr bwMode="auto">
          <a:xfrm>
            <a:off x="401638" y="4325938"/>
            <a:ext cx="4303712" cy="365125"/>
            <a:chOff x="260" y="2753"/>
            <a:chExt cx="2711" cy="230"/>
          </a:xfrm>
        </p:grpSpPr>
        <p:sp>
          <p:nvSpPr>
            <p:cNvPr id="60434" name="Text Box 28"/>
            <p:cNvSpPr txBox="1">
              <a:spLocks noChangeArrowheads="1"/>
            </p:cNvSpPr>
            <p:nvPr/>
          </p:nvSpPr>
          <p:spPr bwMode="auto">
            <a:xfrm>
              <a:off x="260" y="2753"/>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60435" name="Oval 29"/>
            <p:cNvSpPr>
              <a:spLocks noChangeAspect="1" noChangeArrowheads="1"/>
            </p:cNvSpPr>
            <p:nvPr/>
          </p:nvSpPr>
          <p:spPr bwMode="auto">
            <a:xfrm>
              <a:off x="1434" y="2834"/>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0436" name="Line 32"/>
            <p:cNvSpPr>
              <a:spLocks noChangeShapeType="1"/>
            </p:cNvSpPr>
            <p:nvPr/>
          </p:nvSpPr>
          <p:spPr bwMode="auto">
            <a:xfrm flipH="1">
              <a:off x="525" y="2878"/>
              <a:ext cx="95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0437" name="Line 42"/>
            <p:cNvSpPr>
              <a:spLocks noChangeShapeType="1"/>
            </p:cNvSpPr>
            <p:nvPr/>
          </p:nvSpPr>
          <p:spPr bwMode="auto">
            <a:xfrm>
              <a:off x="1478" y="2877"/>
              <a:ext cx="149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60428" name="Group 50"/>
          <p:cNvGrpSpPr>
            <a:grpSpLocks/>
          </p:cNvGrpSpPr>
          <p:nvPr/>
        </p:nvGrpSpPr>
        <p:grpSpPr bwMode="auto">
          <a:xfrm>
            <a:off x="4710113" y="4325938"/>
            <a:ext cx="2046287" cy="1670050"/>
            <a:chOff x="2974" y="2753"/>
            <a:chExt cx="1289" cy="1052"/>
          </a:xfrm>
        </p:grpSpPr>
        <p:sp>
          <p:nvSpPr>
            <p:cNvPr id="60430" name="Text Box 15"/>
            <p:cNvSpPr txBox="1">
              <a:spLocks noChangeArrowheads="1"/>
            </p:cNvSpPr>
            <p:nvPr/>
          </p:nvSpPr>
          <p:spPr bwMode="auto">
            <a:xfrm>
              <a:off x="2974" y="2753"/>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60431" name="Line 16"/>
            <p:cNvSpPr>
              <a:spLocks noChangeShapeType="1"/>
            </p:cNvSpPr>
            <p:nvPr/>
          </p:nvSpPr>
          <p:spPr bwMode="auto">
            <a:xfrm flipH="1">
              <a:off x="3211" y="2878"/>
              <a:ext cx="100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0432" name="Oval 17"/>
            <p:cNvSpPr>
              <a:spLocks noChangeAspect="1" noChangeArrowheads="1"/>
            </p:cNvSpPr>
            <p:nvPr/>
          </p:nvSpPr>
          <p:spPr bwMode="auto">
            <a:xfrm>
              <a:off x="4182" y="2836"/>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0433" name="Line 44"/>
            <p:cNvSpPr>
              <a:spLocks noChangeShapeType="1"/>
            </p:cNvSpPr>
            <p:nvPr/>
          </p:nvSpPr>
          <p:spPr bwMode="auto">
            <a:xfrm>
              <a:off x="4221" y="2875"/>
              <a:ext cx="0" cy="93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6042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9">
                                            <p:txEl>
                                              <p:pRg st="0" end="0"/>
                                            </p:txEl>
                                          </p:spTgt>
                                        </p:tgtEl>
                                        <p:attrNameLst>
                                          <p:attrName>style.visibility</p:attrName>
                                        </p:attrNameLst>
                                      </p:cBhvr>
                                      <p:to>
                                        <p:strVal val="visible"/>
                                      </p:to>
                                    </p:set>
                                    <p:animEffect transition="in" filter="wipe(left)">
                                      <p:cBhvr>
                                        <p:cTn id="7" dur="500"/>
                                        <p:tgtEl>
                                          <p:spTgt spid="1443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6"/>
          <p:cNvSpPr>
            <a:spLocks noGrp="1" noChangeArrowheads="1"/>
          </p:cNvSpPr>
          <p:nvPr>
            <p:ph type="title" idx="4294967295"/>
          </p:nvPr>
        </p:nvSpPr>
        <p:spPr>
          <a:xfrm>
            <a:off x="0" y="185738"/>
            <a:ext cx="9144000" cy="649287"/>
          </a:xfrm>
        </p:spPr>
        <p:txBody>
          <a:bodyPr/>
          <a:lstStyle/>
          <a:p>
            <a:pPr algn="ctr" eaLnBrk="1" hangingPunct="1"/>
            <a:r>
              <a:rPr lang="en-US" sz="3200" smtClean="0">
                <a:latin typeface="Tahoma" charset="0"/>
                <a:ea typeface="Tahoma" charset="0"/>
                <a:cs typeface="Tahoma" charset="0"/>
              </a:rPr>
              <a:t>Analysis of a Quota on Cars from Japan</a:t>
            </a:r>
            <a:endParaRPr lang="en-US" sz="3200" i="1" smtClean="0">
              <a:latin typeface="Tahoma" charset="0"/>
              <a:ea typeface="Tahoma" charset="0"/>
              <a:cs typeface="Tahoma" charset="0"/>
            </a:endParaRPr>
          </a:p>
        </p:txBody>
      </p:sp>
      <p:sp>
        <p:nvSpPr>
          <p:cNvPr id="204838" name="Rectangle 38"/>
          <p:cNvSpPr>
            <a:spLocks noChangeArrowheads="1"/>
          </p:cNvSpPr>
          <p:nvPr/>
        </p:nvSpPr>
        <p:spPr bwMode="auto">
          <a:xfrm>
            <a:off x="352425" y="1052513"/>
            <a:ext cx="3748088" cy="5365750"/>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669900"/>
              </a:buClr>
              <a:buSzPct val="120000"/>
              <a:buFont typeface="Wingdings" charset="2"/>
              <a:buNone/>
            </a:pPr>
            <a:r>
              <a:rPr lang="en-US" sz="2600">
                <a:ea typeface="Arial" charset="0"/>
                <a:cs typeface="Arial" charset="0"/>
              </a:rPr>
              <a:t>Since </a:t>
            </a:r>
            <a:r>
              <a:rPr lang="en-US" sz="2600" i="1">
                <a:ea typeface="Arial" charset="0"/>
                <a:cs typeface="Arial" charset="0"/>
              </a:rPr>
              <a:t>NCO</a:t>
            </a:r>
            <a:r>
              <a:rPr lang="en-US" sz="2600">
                <a:ea typeface="Arial" charset="0"/>
                <a:cs typeface="Arial" charset="0"/>
              </a:rPr>
              <a:t> unchanged, </a:t>
            </a:r>
            <a:r>
              <a:rPr lang="en-US" sz="2600" i="1">
                <a:ea typeface="Arial" charset="0"/>
                <a:cs typeface="Arial" charset="0"/>
              </a:rPr>
              <a:t>S</a:t>
            </a:r>
            <a:r>
              <a:rPr lang="en-US" sz="2600">
                <a:ea typeface="Arial" charset="0"/>
                <a:cs typeface="Arial" charset="0"/>
              </a:rPr>
              <a:t> curve does not shift. </a:t>
            </a:r>
          </a:p>
          <a:p>
            <a:pPr>
              <a:lnSpc>
                <a:spcPct val="105000"/>
              </a:lnSpc>
              <a:spcBef>
                <a:spcPct val="40000"/>
              </a:spcBef>
              <a:buClr>
                <a:srgbClr val="669900"/>
              </a:buClr>
              <a:buSzPct val="120000"/>
              <a:buFont typeface="Wingdings" charset="2"/>
              <a:buNone/>
            </a:pPr>
            <a:r>
              <a:rPr lang="en-US" sz="2600">
                <a:ea typeface="Arial" charset="0"/>
                <a:cs typeface="Arial" charset="0"/>
              </a:rPr>
              <a:t>The </a:t>
            </a:r>
            <a:r>
              <a:rPr lang="en-US" sz="2600" i="1">
                <a:ea typeface="Arial" charset="0"/>
                <a:cs typeface="Arial" charset="0"/>
              </a:rPr>
              <a:t>D</a:t>
            </a:r>
            <a:r>
              <a:rPr lang="en-US" sz="2600">
                <a:ea typeface="Arial" charset="0"/>
                <a:cs typeface="Arial" charset="0"/>
              </a:rPr>
              <a:t> curve shifts:</a:t>
            </a:r>
            <a:br>
              <a:rPr lang="en-US" sz="2600">
                <a:ea typeface="Arial" charset="0"/>
                <a:cs typeface="Arial" charset="0"/>
              </a:rPr>
            </a:br>
            <a:r>
              <a:rPr lang="en-US" sz="2600">
                <a:ea typeface="Arial" charset="0"/>
                <a:cs typeface="Arial" charset="0"/>
              </a:rPr>
              <a:t>At each </a:t>
            </a:r>
            <a:r>
              <a:rPr lang="en-US" sz="2600" b="1" i="1">
                <a:ea typeface="Arial" charset="0"/>
                <a:cs typeface="Arial" charset="0"/>
              </a:rPr>
              <a:t>E</a:t>
            </a:r>
            <a:r>
              <a:rPr lang="en-US" sz="2600">
                <a:ea typeface="Arial" charset="0"/>
                <a:cs typeface="Arial" charset="0"/>
              </a:rPr>
              <a:t>, </a:t>
            </a:r>
            <a:br>
              <a:rPr lang="en-US" sz="2600">
                <a:ea typeface="Arial" charset="0"/>
                <a:cs typeface="Arial" charset="0"/>
              </a:rPr>
            </a:br>
            <a:r>
              <a:rPr lang="en-US" sz="2600">
                <a:ea typeface="Arial" charset="0"/>
                <a:cs typeface="Arial" charset="0"/>
              </a:rPr>
              <a:t>imports of cars fall, </a:t>
            </a:r>
            <a:br>
              <a:rPr lang="en-US" sz="2600">
                <a:ea typeface="Arial" charset="0"/>
                <a:cs typeface="Arial" charset="0"/>
              </a:rPr>
            </a:br>
            <a:r>
              <a:rPr lang="en-US" sz="2600">
                <a:ea typeface="Arial" charset="0"/>
                <a:cs typeface="Arial" charset="0"/>
              </a:rPr>
              <a:t>so </a:t>
            </a:r>
            <a:r>
              <a:rPr lang="en-US" sz="2600" u="sng">
                <a:ea typeface="Arial" charset="0"/>
                <a:cs typeface="Arial" charset="0"/>
              </a:rPr>
              <a:t>net</a:t>
            </a:r>
            <a:r>
              <a:rPr lang="en-US" sz="2600">
                <a:ea typeface="Arial" charset="0"/>
                <a:cs typeface="Arial" charset="0"/>
              </a:rPr>
              <a:t> exports rise, </a:t>
            </a:r>
            <a:br>
              <a:rPr lang="en-US" sz="2600">
                <a:ea typeface="Arial" charset="0"/>
                <a:cs typeface="Arial" charset="0"/>
              </a:rPr>
            </a:br>
            <a:r>
              <a:rPr lang="en-US" sz="2600" i="1">
                <a:ea typeface="Arial" charset="0"/>
                <a:cs typeface="Arial" charset="0"/>
              </a:rPr>
              <a:t>D</a:t>
            </a:r>
            <a:r>
              <a:rPr lang="en-US" sz="2600">
                <a:ea typeface="Arial" charset="0"/>
                <a:cs typeface="Arial" charset="0"/>
              </a:rPr>
              <a:t> shifts to the right.</a:t>
            </a:r>
          </a:p>
          <a:p>
            <a:pPr>
              <a:lnSpc>
                <a:spcPct val="105000"/>
              </a:lnSpc>
              <a:spcBef>
                <a:spcPct val="40000"/>
              </a:spcBef>
              <a:buClr>
                <a:srgbClr val="669900"/>
              </a:buClr>
              <a:buSzPct val="120000"/>
              <a:buFont typeface="Wingdings" charset="2"/>
              <a:buNone/>
            </a:pPr>
            <a:r>
              <a:rPr lang="en-US" sz="2600">
                <a:ea typeface="Arial" charset="0"/>
                <a:cs typeface="Arial" charset="0"/>
              </a:rPr>
              <a:t>At </a:t>
            </a:r>
            <a:r>
              <a:rPr lang="en-US" sz="2600" b="1" i="1">
                <a:ea typeface="Arial" charset="0"/>
                <a:cs typeface="Arial" charset="0"/>
              </a:rPr>
              <a:t>E</a:t>
            </a:r>
            <a:r>
              <a:rPr lang="en-US" sz="2600" b="1" baseline="-25000">
                <a:ea typeface="Arial" charset="0"/>
                <a:cs typeface="Arial" charset="0"/>
              </a:rPr>
              <a:t>1</a:t>
            </a:r>
            <a:r>
              <a:rPr lang="en-US" sz="2600">
                <a:ea typeface="Arial" charset="0"/>
                <a:cs typeface="Arial" charset="0"/>
              </a:rPr>
              <a:t>, there is excess demand in the foreign exchange market. </a:t>
            </a:r>
          </a:p>
          <a:p>
            <a:pPr>
              <a:lnSpc>
                <a:spcPct val="105000"/>
              </a:lnSpc>
              <a:spcBef>
                <a:spcPct val="40000"/>
              </a:spcBef>
              <a:buClr>
                <a:srgbClr val="669900"/>
              </a:buClr>
              <a:buSzPct val="120000"/>
              <a:buFont typeface="Wingdings" charset="2"/>
              <a:buNone/>
            </a:pPr>
            <a:r>
              <a:rPr lang="en-US" sz="2600" b="1" i="1">
                <a:ea typeface="Arial" charset="0"/>
                <a:cs typeface="Arial" charset="0"/>
              </a:rPr>
              <a:t>E</a:t>
            </a:r>
            <a:r>
              <a:rPr lang="en-US" sz="2600">
                <a:ea typeface="Arial" charset="0"/>
                <a:cs typeface="Arial" charset="0"/>
              </a:rPr>
              <a:t> rises to restore eq’m.</a:t>
            </a:r>
          </a:p>
        </p:txBody>
      </p:sp>
      <p:sp>
        <p:nvSpPr>
          <p:cNvPr id="204859" name="Line 59"/>
          <p:cNvSpPr>
            <a:spLocks noChangeShapeType="1"/>
          </p:cNvSpPr>
          <p:nvPr/>
        </p:nvSpPr>
        <p:spPr bwMode="auto">
          <a:xfrm rot="5400000" flipV="1">
            <a:off x="6876257" y="3686969"/>
            <a:ext cx="0" cy="731837"/>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204860" name="Line 60"/>
          <p:cNvSpPr>
            <a:spLocks noChangeShapeType="1"/>
          </p:cNvSpPr>
          <p:nvPr/>
        </p:nvSpPr>
        <p:spPr bwMode="auto">
          <a:xfrm flipV="1">
            <a:off x="4889500" y="3228975"/>
            <a:ext cx="0" cy="811213"/>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grpSp>
        <p:nvGrpSpPr>
          <p:cNvPr id="2" name="Group 77"/>
          <p:cNvGrpSpPr>
            <a:grpSpLocks/>
          </p:cNvGrpSpPr>
          <p:nvPr/>
        </p:nvGrpSpPr>
        <p:grpSpPr bwMode="auto">
          <a:xfrm>
            <a:off x="4333875" y="1101725"/>
            <a:ext cx="4387850" cy="4959350"/>
            <a:chOff x="2730" y="715"/>
            <a:chExt cx="2764" cy="3124"/>
          </a:xfrm>
        </p:grpSpPr>
        <p:grpSp>
          <p:nvGrpSpPr>
            <p:cNvPr id="62478" name="Group 76"/>
            <p:cNvGrpSpPr>
              <a:grpSpLocks/>
            </p:cNvGrpSpPr>
            <p:nvPr/>
          </p:nvGrpSpPr>
          <p:grpSpPr bwMode="auto">
            <a:xfrm>
              <a:off x="2730" y="1350"/>
              <a:ext cx="2764" cy="2489"/>
              <a:chOff x="2730" y="1350"/>
              <a:chExt cx="2764" cy="2489"/>
            </a:xfrm>
          </p:grpSpPr>
          <p:grpSp>
            <p:nvGrpSpPr>
              <p:cNvPr id="62480" name="Group 68"/>
              <p:cNvGrpSpPr>
                <a:grpSpLocks/>
              </p:cNvGrpSpPr>
              <p:nvPr/>
            </p:nvGrpSpPr>
            <p:grpSpPr bwMode="auto">
              <a:xfrm>
                <a:off x="3948" y="1350"/>
                <a:ext cx="824" cy="2226"/>
                <a:chOff x="3920" y="1462"/>
                <a:chExt cx="824" cy="2226"/>
              </a:xfrm>
            </p:grpSpPr>
            <p:sp>
              <p:nvSpPr>
                <p:cNvPr id="62494" name="Text Box 40"/>
                <p:cNvSpPr txBox="1">
                  <a:spLocks noChangeArrowheads="1"/>
                </p:cNvSpPr>
                <p:nvPr/>
              </p:nvSpPr>
              <p:spPr bwMode="auto">
                <a:xfrm>
                  <a:off x="3920" y="1462"/>
                  <a:ext cx="824" cy="242"/>
                </a:xfrm>
                <a:prstGeom prst="rect">
                  <a:avLst/>
                </a:prstGeom>
                <a:noFill/>
                <a:ln w="9525">
                  <a:noFill/>
                  <a:miter lim="800000"/>
                  <a:headEnd/>
                  <a:tailEnd/>
                </a:ln>
              </p:spPr>
              <p:txBody>
                <a:bodyPr lIns="0" tIns="0" rIns="0" bIns="0">
                  <a:prstTxWarp prst="textNoShape">
                    <a:avLst/>
                  </a:prstTxWarp>
                  <a:spAutoFit/>
                </a:bodyPr>
                <a:lstStyle/>
                <a:p>
                  <a:pPr algn="ctr">
                    <a:lnSpc>
                      <a:spcPct val="105000"/>
                    </a:lnSpc>
                    <a:spcBef>
                      <a:spcPct val="50000"/>
                    </a:spcBef>
                  </a:pPr>
                  <a:r>
                    <a:rPr lang="en-US" i="1">
                      <a:ea typeface="Arial" charset="0"/>
                      <a:cs typeface="Arial" charset="0"/>
                    </a:rPr>
                    <a:t>S</a:t>
                  </a:r>
                  <a:r>
                    <a:rPr lang="en-US">
                      <a:ea typeface="Arial" charset="0"/>
                      <a:cs typeface="Arial" charset="0"/>
                    </a:rPr>
                    <a:t> = </a:t>
                  </a:r>
                  <a:r>
                    <a:rPr lang="en-US" i="1">
                      <a:ea typeface="Arial" charset="0"/>
                      <a:cs typeface="Arial" charset="0"/>
                    </a:rPr>
                    <a:t>NCO</a:t>
                  </a:r>
                  <a:endParaRPr lang="en-US" b="1" baseline="-25000">
                    <a:ea typeface="Arial" charset="0"/>
                    <a:cs typeface="Arial" charset="0"/>
                  </a:endParaRPr>
                </a:p>
              </p:txBody>
            </p:sp>
            <p:sp>
              <p:nvSpPr>
                <p:cNvPr id="62495" name="Line 41"/>
                <p:cNvSpPr>
                  <a:spLocks noChangeShapeType="1"/>
                </p:cNvSpPr>
                <p:nvPr/>
              </p:nvSpPr>
              <p:spPr bwMode="auto">
                <a:xfrm flipV="1">
                  <a:off x="3996" y="1697"/>
                  <a:ext cx="0" cy="1991"/>
                </a:xfrm>
                <a:prstGeom prst="line">
                  <a:avLst/>
                </a:prstGeom>
                <a:noFill/>
                <a:ln w="38100">
                  <a:solidFill>
                    <a:srgbClr val="003399"/>
                  </a:solidFill>
                  <a:round/>
                  <a:headEnd/>
                  <a:tailEnd/>
                </a:ln>
              </p:spPr>
              <p:txBody>
                <a:bodyPr>
                  <a:prstTxWarp prst="textNoShape">
                    <a:avLst/>
                  </a:prstTxWarp>
                </a:bodyPr>
                <a:lstStyle/>
                <a:p>
                  <a:endParaRPr lang="en-US"/>
                </a:p>
              </p:txBody>
            </p:sp>
          </p:grpSp>
          <p:grpSp>
            <p:nvGrpSpPr>
              <p:cNvPr id="62481" name="Group 69"/>
              <p:cNvGrpSpPr>
                <a:grpSpLocks/>
              </p:cNvGrpSpPr>
              <p:nvPr/>
            </p:nvGrpSpPr>
            <p:grpSpPr bwMode="auto">
              <a:xfrm>
                <a:off x="2877" y="1360"/>
                <a:ext cx="2617" cy="2479"/>
                <a:chOff x="2758" y="1472"/>
                <a:chExt cx="2617" cy="2479"/>
              </a:xfrm>
            </p:grpSpPr>
            <p:grpSp>
              <p:nvGrpSpPr>
                <p:cNvPr id="62489" name="Group 43"/>
                <p:cNvGrpSpPr>
                  <a:grpSpLocks/>
                </p:cNvGrpSpPr>
                <p:nvPr/>
              </p:nvGrpSpPr>
              <p:grpSpPr bwMode="auto">
                <a:xfrm>
                  <a:off x="2890" y="1748"/>
                  <a:ext cx="2417" cy="1938"/>
                  <a:chOff x="1098" y="1361"/>
                  <a:chExt cx="2116" cy="2027"/>
                </a:xfrm>
              </p:grpSpPr>
              <p:sp>
                <p:nvSpPr>
                  <p:cNvPr id="62492" name="Line 44"/>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62493" name="Line 45"/>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62490" name="Text Box 46"/>
                <p:cNvSpPr txBox="1">
                  <a:spLocks noChangeArrowheads="1"/>
                </p:cNvSpPr>
                <p:nvPr/>
              </p:nvSpPr>
              <p:spPr bwMode="auto">
                <a:xfrm>
                  <a:off x="2758" y="1472"/>
                  <a:ext cx="2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E</a:t>
                  </a:r>
                  <a:endParaRPr lang="en-US" baseline="-25000">
                    <a:ea typeface="Arial" charset="0"/>
                    <a:cs typeface="Arial" charset="0"/>
                  </a:endParaRPr>
                </a:p>
              </p:txBody>
            </p:sp>
            <p:sp>
              <p:nvSpPr>
                <p:cNvPr id="62491" name="Text Box 47"/>
                <p:cNvSpPr txBox="1">
                  <a:spLocks noChangeArrowheads="1"/>
                </p:cNvSpPr>
                <p:nvPr/>
              </p:nvSpPr>
              <p:spPr bwMode="auto">
                <a:xfrm>
                  <a:off x="4655" y="3721"/>
                  <a:ext cx="720"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a:ea typeface="Arial" charset="0"/>
                      <a:cs typeface="Arial" charset="0"/>
                    </a:rPr>
                    <a:t>Dollars</a:t>
                  </a:r>
                  <a:endParaRPr lang="en-US" baseline="-25000">
                    <a:ea typeface="Arial" charset="0"/>
                    <a:cs typeface="Arial" charset="0"/>
                  </a:endParaRPr>
                </a:p>
              </p:txBody>
            </p:sp>
          </p:grpSp>
          <p:grpSp>
            <p:nvGrpSpPr>
              <p:cNvPr id="62482" name="Group 74"/>
              <p:cNvGrpSpPr>
                <a:grpSpLocks/>
              </p:cNvGrpSpPr>
              <p:nvPr/>
            </p:nvGrpSpPr>
            <p:grpSpPr bwMode="auto">
              <a:xfrm>
                <a:off x="3238" y="1891"/>
                <a:ext cx="1771" cy="1515"/>
                <a:chOff x="3133" y="1891"/>
                <a:chExt cx="1771" cy="1515"/>
              </a:xfrm>
            </p:grpSpPr>
            <p:sp>
              <p:nvSpPr>
                <p:cNvPr id="62487" name="Line 48"/>
                <p:cNvSpPr>
                  <a:spLocks noChangeShapeType="1"/>
                </p:cNvSpPr>
                <p:nvPr/>
              </p:nvSpPr>
              <p:spPr bwMode="auto">
                <a:xfrm>
                  <a:off x="3133" y="1891"/>
                  <a:ext cx="1474" cy="1288"/>
                </a:xfrm>
                <a:prstGeom prst="line">
                  <a:avLst/>
                </a:prstGeom>
                <a:noFill/>
                <a:ln w="38100">
                  <a:solidFill>
                    <a:srgbClr val="003399"/>
                  </a:solidFill>
                  <a:round/>
                  <a:headEnd/>
                  <a:tailEnd/>
                </a:ln>
              </p:spPr>
              <p:txBody>
                <a:bodyPr>
                  <a:prstTxWarp prst="textNoShape">
                    <a:avLst/>
                  </a:prstTxWarp>
                </a:bodyPr>
                <a:lstStyle/>
                <a:p>
                  <a:endParaRPr lang="en-US"/>
                </a:p>
              </p:txBody>
            </p:sp>
            <p:sp>
              <p:nvSpPr>
                <p:cNvPr id="62488" name="Text Box 49"/>
                <p:cNvSpPr txBox="1">
                  <a:spLocks noChangeArrowheads="1"/>
                </p:cNvSpPr>
                <p:nvPr/>
              </p:nvSpPr>
              <p:spPr bwMode="auto">
                <a:xfrm>
                  <a:off x="4617" y="3135"/>
                  <a:ext cx="287" cy="271"/>
                </a:xfrm>
                <a:prstGeom prst="rect">
                  <a:avLst/>
                </a:prstGeom>
                <a:noFill/>
                <a:ln w="9525">
                  <a:noFill/>
                  <a:miter lim="800000"/>
                  <a:headEnd/>
                  <a:tailEnd/>
                </a:ln>
              </p:spPr>
              <p:txBody>
                <a:bodyPr lIns="0" tIns="0" rIns="0">
                  <a:prstTxWarp prst="textNoShape">
                    <a:avLst/>
                  </a:prstTxWarp>
                  <a:spAutoFit/>
                </a:bodyPr>
                <a:lstStyle/>
                <a:p>
                  <a:pPr>
                    <a:lnSpc>
                      <a:spcPct val="105000"/>
                    </a:lnSpc>
                    <a:spcBef>
                      <a:spcPct val="50000"/>
                    </a:spcBef>
                  </a:pPr>
                  <a:r>
                    <a:rPr lang="en-US" i="1">
                      <a:ea typeface="Arial" charset="0"/>
                      <a:cs typeface="Arial" charset="0"/>
                    </a:rPr>
                    <a:t>D</a:t>
                  </a:r>
                  <a:r>
                    <a:rPr lang="en-US" b="1" baseline="-25000">
                      <a:ea typeface="Arial" charset="0"/>
                      <a:cs typeface="Arial" charset="0"/>
                    </a:rPr>
                    <a:t>1</a:t>
                  </a:r>
                </a:p>
              </p:txBody>
            </p:sp>
          </p:grpSp>
          <p:grpSp>
            <p:nvGrpSpPr>
              <p:cNvPr id="62483" name="Group 50"/>
              <p:cNvGrpSpPr>
                <a:grpSpLocks/>
              </p:cNvGrpSpPr>
              <p:nvPr/>
            </p:nvGrpSpPr>
            <p:grpSpPr bwMode="auto">
              <a:xfrm>
                <a:off x="2730" y="2453"/>
                <a:ext cx="1333" cy="230"/>
                <a:chOff x="2657" y="2404"/>
                <a:chExt cx="1333" cy="230"/>
              </a:xfrm>
            </p:grpSpPr>
            <p:sp>
              <p:nvSpPr>
                <p:cNvPr id="62484" name="Text Box 51"/>
                <p:cNvSpPr txBox="1">
                  <a:spLocks noChangeArrowheads="1"/>
                </p:cNvSpPr>
                <p:nvPr/>
              </p:nvSpPr>
              <p:spPr bwMode="auto">
                <a:xfrm>
                  <a:off x="2657" y="240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1</a:t>
                  </a:r>
                </a:p>
              </p:txBody>
            </p:sp>
            <p:sp>
              <p:nvSpPr>
                <p:cNvPr id="62485" name="Line 52"/>
                <p:cNvSpPr>
                  <a:spLocks noChangeShapeType="1"/>
                </p:cNvSpPr>
                <p:nvPr/>
              </p:nvSpPr>
              <p:spPr bwMode="auto">
                <a:xfrm flipH="1">
                  <a:off x="2940" y="2529"/>
                  <a:ext cx="1014"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86" name="Oval 53"/>
                <p:cNvSpPr>
                  <a:spLocks noChangeAspect="1" noChangeArrowheads="1"/>
                </p:cNvSpPr>
                <p:nvPr/>
              </p:nvSpPr>
              <p:spPr bwMode="auto">
                <a:xfrm>
                  <a:off x="3909" y="248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sp>
          <p:nvSpPr>
            <p:cNvPr id="62479" name="Text Box 65"/>
            <p:cNvSpPr txBox="1">
              <a:spLocks noChangeArrowheads="1"/>
            </p:cNvSpPr>
            <p:nvPr/>
          </p:nvSpPr>
          <p:spPr bwMode="auto">
            <a:xfrm>
              <a:off x="3238" y="715"/>
              <a:ext cx="1875" cy="518"/>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Market for foreign-currency exchange</a:t>
              </a:r>
            </a:p>
          </p:txBody>
        </p:sp>
      </p:grpSp>
      <p:grpSp>
        <p:nvGrpSpPr>
          <p:cNvPr id="9" name="Group 75"/>
          <p:cNvGrpSpPr>
            <a:grpSpLocks/>
          </p:cNvGrpSpPr>
          <p:nvPr/>
        </p:nvGrpSpPr>
        <p:grpSpPr bwMode="auto">
          <a:xfrm>
            <a:off x="5681663" y="2598738"/>
            <a:ext cx="2524125" cy="2163762"/>
            <a:chOff x="3474" y="1658"/>
            <a:chExt cx="1590" cy="1363"/>
          </a:xfrm>
        </p:grpSpPr>
        <p:sp>
          <p:nvSpPr>
            <p:cNvPr id="62476" name="Line 66"/>
            <p:cNvSpPr>
              <a:spLocks noChangeShapeType="1"/>
            </p:cNvSpPr>
            <p:nvPr/>
          </p:nvSpPr>
          <p:spPr bwMode="auto">
            <a:xfrm>
              <a:off x="3474" y="1658"/>
              <a:ext cx="1301" cy="1138"/>
            </a:xfrm>
            <a:prstGeom prst="line">
              <a:avLst/>
            </a:prstGeom>
            <a:noFill/>
            <a:ln w="38100">
              <a:solidFill>
                <a:srgbClr val="CC0000"/>
              </a:solidFill>
              <a:round/>
              <a:headEnd/>
              <a:tailEnd/>
            </a:ln>
          </p:spPr>
          <p:txBody>
            <a:bodyPr>
              <a:prstTxWarp prst="textNoShape">
                <a:avLst/>
              </a:prstTxWarp>
            </a:bodyPr>
            <a:lstStyle/>
            <a:p>
              <a:endParaRPr lang="en-US"/>
            </a:p>
          </p:txBody>
        </p:sp>
        <p:sp>
          <p:nvSpPr>
            <p:cNvPr id="62477" name="Text Box 67"/>
            <p:cNvSpPr txBox="1">
              <a:spLocks noChangeArrowheads="1"/>
            </p:cNvSpPr>
            <p:nvPr/>
          </p:nvSpPr>
          <p:spPr bwMode="auto">
            <a:xfrm>
              <a:off x="4778" y="2750"/>
              <a:ext cx="286" cy="271"/>
            </a:xfrm>
            <a:prstGeom prst="rect">
              <a:avLst/>
            </a:prstGeom>
            <a:noFill/>
            <a:ln w="9525">
              <a:noFill/>
              <a:miter lim="800000"/>
              <a:headEnd/>
              <a:tailEnd/>
            </a:ln>
          </p:spPr>
          <p:txBody>
            <a:bodyPr lIns="0" tIns="0" rIns="0">
              <a:prstTxWarp prst="textNoShape">
                <a:avLst/>
              </a:prstTxWarp>
              <a:spAutoFit/>
            </a:bodyPr>
            <a:lstStyle/>
            <a:p>
              <a:pPr>
                <a:lnSpc>
                  <a:spcPct val="105000"/>
                </a:lnSpc>
                <a:spcBef>
                  <a:spcPct val="50000"/>
                </a:spcBef>
              </a:pPr>
              <a:r>
                <a:rPr lang="en-US" i="1">
                  <a:ea typeface="Arial" charset="0"/>
                  <a:cs typeface="Arial" charset="0"/>
                </a:rPr>
                <a:t>D</a:t>
              </a:r>
              <a:r>
                <a:rPr lang="en-US" b="1" baseline="-25000">
                  <a:ea typeface="Arial" charset="0"/>
                  <a:cs typeface="Arial" charset="0"/>
                </a:rPr>
                <a:t>2</a:t>
              </a:r>
            </a:p>
          </p:txBody>
        </p:sp>
      </p:grpSp>
      <p:grpSp>
        <p:nvGrpSpPr>
          <p:cNvPr id="10" name="Group 73"/>
          <p:cNvGrpSpPr>
            <a:grpSpLocks/>
          </p:cNvGrpSpPr>
          <p:nvPr/>
        </p:nvGrpSpPr>
        <p:grpSpPr bwMode="auto">
          <a:xfrm>
            <a:off x="4333875" y="3017838"/>
            <a:ext cx="2117725" cy="365125"/>
            <a:chOff x="2611" y="2034"/>
            <a:chExt cx="1334" cy="230"/>
          </a:xfrm>
        </p:grpSpPr>
        <p:sp>
          <p:nvSpPr>
            <p:cNvPr id="62473" name="Text Box 62"/>
            <p:cNvSpPr txBox="1">
              <a:spLocks noChangeArrowheads="1"/>
            </p:cNvSpPr>
            <p:nvPr/>
          </p:nvSpPr>
          <p:spPr bwMode="auto">
            <a:xfrm>
              <a:off x="2611" y="2034"/>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2</a:t>
              </a:r>
            </a:p>
          </p:txBody>
        </p:sp>
        <p:sp>
          <p:nvSpPr>
            <p:cNvPr id="62474" name="Line 72"/>
            <p:cNvSpPr>
              <a:spLocks noChangeShapeType="1"/>
            </p:cNvSpPr>
            <p:nvPr/>
          </p:nvSpPr>
          <p:spPr bwMode="auto">
            <a:xfrm flipH="1">
              <a:off x="2892" y="2154"/>
              <a:ext cx="1014"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75" name="Oval 64"/>
            <p:cNvSpPr>
              <a:spLocks noChangeAspect="1" noChangeArrowheads="1"/>
            </p:cNvSpPr>
            <p:nvPr/>
          </p:nvSpPr>
          <p:spPr bwMode="auto">
            <a:xfrm>
              <a:off x="3864" y="2115"/>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6247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8">
                                            <p:txEl>
                                              <p:pRg st="0" end="0"/>
                                            </p:txEl>
                                          </p:spTgt>
                                        </p:tgtEl>
                                        <p:attrNameLst>
                                          <p:attrName>style.visibility</p:attrName>
                                        </p:attrNameLst>
                                      </p:cBhvr>
                                      <p:to>
                                        <p:strVal val="visible"/>
                                      </p:to>
                                    </p:set>
                                    <p:animEffect transition="in" filter="wipe(left)">
                                      <p:cBhvr>
                                        <p:cTn id="12" dur="500"/>
                                        <p:tgtEl>
                                          <p:spTgt spid="2048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8">
                                            <p:txEl>
                                              <p:pRg st="1" end="1"/>
                                            </p:txEl>
                                          </p:spTgt>
                                        </p:tgtEl>
                                        <p:attrNameLst>
                                          <p:attrName>style.visibility</p:attrName>
                                        </p:attrNameLst>
                                      </p:cBhvr>
                                      <p:to>
                                        <p:strVal val="visible"/>
                                      </p:to>
                                    </p:set>
                                    <p:animEffect transition="in" filter="wipe(left)">
                                      <p:cBhvr>
                                        <p:cTn id="17" dur="500"/>
                                        <p:tgtEl>
                                          <p:spTgt spid="204838">
                                            <p:txEl>
                                              <p:pRg st="1" end="1"/>
                                            </p:txEl>
                                          </p:spTgt>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04859"/>
                                        </p:tgtEl>
                                        <p:attrNameLst>
                                          <p:attrName>style.visibility</p:attrName>
                                        </p:attrNameLst>
                                      </p:cBhvr>
                                      <p:to>
                                        <p:strVal val="visible"/>
                                      </p:to>
                                    </p:set>
                                    <p:animEffect transition="in" filter="wipe(left)">
                                      <p:cBhvr>
                                        <p:cTn id="21" dur="500"/>
                                        <p:tgtEl>
                                          <p:spTgt spid="204859"/>
                                        </p:tgtEl>
                                      </p:cBhvr>
                                    </p:animEffect>
                                  </p:childTnLst>
                                </p:cTn>
                              </p:par>
                            </p:childTnLst>
                          </p:cTn>
                        </p:par>
                        <p:par>
                          <p:cTn id="22" fill="hold" nodeType="afterGroup">
                            <p:stCondLst>
                              <p:cond delay="1000"/>
                            </p:stCondLst>
                            <p:childTnLst>
                              <p:par>
                                <p:cTn id="23" presetID="18" presetClass="entr" presetSubtype="6"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strips(downRight)">
                                      <p:cBhvr>
                                        <p:cTn id="25" dur="500"/>
                                        <p:tgtEl>
                                          <p:spTgt spid="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04838">
                                            <p:txEl>
                                              <p:pRg st="2" end="2"/>
                                            </p:txEl>
                                          </p:spTgt>
                                        </p:tgtEl>
                                        <p:attrNameLst>
                                          <p:attrName>style.visibility</p:attrName>
                                        </p:attrNameLst>
                                      </p:cBhvr>
                                      <p:to>
                                        <p:strVal val="visible"/>
                                      </p:to>
                                    </p:set>
                                    <p:animEffect transition="in" filter="wipe(left)">
                                      <p:cBhvr>
                                        <p:cTn id="30" dur="500"/>
                                        <p:tgtEl>
                                          <p:spTgt spid="204838">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4838">
                                            <p:txEl>
                                              <p:pRg st="3" end="3"/>
                                            </p:txEl>
                                          </p:spTgt>
                                        </p:tgtEl>
                                        <p:attrNameLst>
                                          <p:attrName>style.visibility</p:attrName>
                                        </p:attrNameLst>
                                      </p:cBhvr>
                                      <p:to>
                                        <p:strVal val="visible"/>
                                      </p:to>
                                    </p:set>
                                    <p:animEffect transition="in" filter="wipe(left)">
                                      <p:cBhvr>
                                        <p:cTn id="35" dur="500"/>
                                        <p:tgtEl>
                                          <p:spTgt spid="204838">
                                            <p:txEl>
                                              <p:pRg st="3" end="3"/>
                                            </p:txEl>
                                          </p:spTgt>
                                        </p:tgtEl>
                                      </p:cBhvr>
                                    </p:animEffect>
                                  </p:childTnLst>
                                </p:cTn>
                              </p:par>
                            </p:childTnLst>
                          </p:cTn>
                        </p:par>
                        <p:par>
                          <p:cTn id="36" fill="hold" nodeType="afterGroup">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204860"/>
                                        </p:tgtEl>
                                        <p:attrNameLst>
                                          <p:attrName>style.visibility</p:attrName>
                                        </p:attrNameLst>
                                      </p:cBhvr>
                                      <p:to>
                                        <p:strVal val="visible"/>
                                      </p:to>
                                    </p:set>
                                    <p:animEffect transition="in" filter="wipe(down)">
                                      <p:cBhvr>
                                        <p:cTn id="39" dur="500"/>
                                        <p:tgtEl>
                                          <p:spTgt spid="204860"/>
                                        </p:tgtEl>
                                      </p:cBhvr>
                                    </p:animEffect>
                                  </p:childTnLst>
                                </p:cTn>
                              </p:par>
                              <p:par>
                                <p:cTn id="40" presetID="22" presetClass="entr" presetSubtype="2"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8" grpId="0" uiExpand="1" build="p" bldLvl="5"/>
      <p:bldP spid="204859" grpId="0" animBg="1"/>
      <p:bldP spid="20486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a:xfrm>
            <a:off x="0" y="184150"/>
            <a:ext cx="9144000" cy="649288"/>
          </a:xfrm>
        </p:spPr>
        <p:txBody>
          <a:bodyPr/>
          <a:lstStyle/>
          <a:p>
            <a:pPr algn="ctr" eaLnBrk="1" hangingPunct="1"/>
            <a:r>
              <a:rPr lang="en-US" sz="3200" smtClean="0">
                <a:latin typeface="Tahoma" charset="0"/>
                <a:ea typeface="Tahoma" charset="0"/>
                <a:cs typeface="Tahoma" charset="0"/>
              </a:rPr>
              <a:t>Analysis of a Quota on Cars from Japan</a:t>
            </a:r>
            <a:endParaRPr lang="en-US" sz="3200" i="1" smtClean="0">
              <a:latin typeface="Tahoma" charset="0"/>
              <a:ea typeface="Tahoma" charset="0"/>
              <a:cs typeface="Tahoma" charset="0"/>
            </a:endParaRPr>
          </a:p>
        </p:txBody>
      </p:sp>
      <p:sp>
        <p:nvSpPr>
          <p:cNvPr id="33797" name="Rectangle 3"/>
          <p:cNvSpPr>
            <a:spLocks noGrp="1" noChangeArrowheads="1"/>
          </p:cNvSpPr>
          <p:nvPr>
            <p:ph type="body" idx="4294967295"/>
          </p:nvPr>
        </p:nvSpPr>
        <p:spPr>
          <a:xfrm>
            <a:off x="457200" y="1001713"/>
            <a:ext cx="8229600" cy="5259387"/>
          </a:xfrm>
        </p:spPr>
        <p:txBody>
          <a:bodyPr/>
          <a:lstStyle/>
          <a:p>
            <a:pPr eaLnBrk="1" hangingPunct="1">
              <a:buFont typeface="Wingdings" charset="2"/>
              <a:buNone/>
            </a:pPr>
            <a:r>
              <a:rPr lang="en-US" smtClean="0">
                <a:latin typeface="Arial" charset="0"/>
              </a:rPr>
              <a:t>What happens to </a:t>
            </a:r>
            <a:r>
              <a:rPr lang="en-US" b="1" i="1" smtClean="0">
                <a:latin typeface="Arial" charset="0"/>
              </a:rPr>
              <a:t>NX</a:t>
            </a:r>
            <a:r>
              <a:rPr lang="en-US" smtClean="0">
                <a:latin typeface="Arial" charset="0"/>
              </a:rPr>
              <a:t>?  Nothing!</a:t>
            </a:r>
          </a:p>
          <a:p>
            <a:pPr eaLnBrk="1" hangingPunct="1"/>
            <a:r>
              <a:rPr lang="en-US" smtClean="0">
                <a:latin typeface="Arial" charset="0"/>
              </a:rPr>
              <a:t>If </a:t>
            </a:r>
            <a:r>
              <a:rPr lang="en-US" b="1" i="1" smtClean="0">
                <a:latin typeface="Arial" charset="0"/>
              </a:rPr>
              <a:t>E</a:t>
            </a:r>
            <a:r>
              <a:rPr lang="en-US" smtClean="0">
                <a:latin typeface="Arial" charset="0"/>
              </a:rPr>
              <a:t> could remain at </a:t>
            </a:r>
            <a:r>
              <a:rPr lang="en-US" b="1" i="1" smtClean="0">
                <a:latin typeface="Arial" charset="0"/>
              </a:rPr>
              <a:t>E</a:t>
            </a:r>
            <a:r>
              <a:rPr lang="en-US" b="1" baseline="-25000" smtClean="0">
                <a:latin typeface="Arial" charset="0"/>
              </a:rPr>
              <a:t>1</a:t>
            </a:r>
            <a:r>
              <a:rPr lang="en-US" smtClean="0">
                <a:latin typeface="Arial" charset="0"/>
              </a:rPr>
              <a:t>, </a:t>
            </a:r>
            <a:r>
              <a:rPr lang="en-US" b="1" i="1" smtClean="0">
                <a:latin typeface="Arial" charset="0"/>
              </a:rPr>
              <a:t>NX</a:t>
            </a:r>
            <a:r>
              <a:rPr lang="en-US" smtClean="0">
                <a:latin typeface="Arial" charset="0"/>
              </a:rPr>
              <a:t> would rise, and the quantity of dollars demanded would rise.  </a:t>
            </a:r>
          </a:p>
          <a:p>
            <a:pPr eaLnBrk="1" hangingPunct="1"/>
            <a:r>
              <a:rPr lang="en-US" smtClean="0">
                <a:latin typeface="Arial" charset="0"/>
              </a:rPr>
              <a:t>But the import quota </a:t>
            </a:r>
            <a:r>
              <a:rPr lang="en-US" u="sng" smtClean="0">
                <a:latin typeface="Arial" charset="0"/>
              </a:rPr>
              <a:t>does not affect </a:t>
            </a:r>
            <a:r>
              <a:rPr lang="en-US" b="1" i="1" u="sng" smtClean="0">
                <a:latin typeface="Arial" charset="0"/>
              </a:rPr>
              <a:t>NCO</a:t>
            </a:r>
            <a:r>
              <a:rPr lang="en-US" smtClean="0">
                <a:latin typeface="Arial" charset="0"/>
              </a:rPr>
              <a:t>, </a:t>
            </a:r>
            <a:br>
              <a:rPr lang="en-US" smtClean="0">
                <a:latin typeface="Arial" charset="0"/>
              </a:rPr>
            </a:br>
            <a:r>
              <a:rPr lang="en-US" smtClean="0">
                <a:latin typeface="Arial" charset="0"/>
              </a:rPr>
              <a:t>so the quantity of dollars supplied is fixed.  </a:t>
            </a:r>
          </a:p>
          <a:p>
            <a:pPr eaLnBrk="1" hangingPunct="1"/>
            <a:r>
              <a:rPr lang="en-US" smtClean="0">
                <a:latin typeface="Arial" charset="0"/>
              </a:rPr>
              <a:t>Since </a:t>
            </a:r>
            <a:r>
              <a:rPr lang="en-US" b="1" i="1" smtClean="0">
                <a:latin typeface="Arial" charset="0"/>
              </a:rPr>
              <a:t>NX</a:t>
            </a:r>
            <a:r>
              <a:rPr lang="en-US" smtClean="0">
                <a:latin typeface="Arial" charset="0"/>
              </a:rPr>
              <a:t> must equal </a:t>
            </a:r>
            <a:r>
              <a:rPr lang="en-US" b="1" i="1" smtClean="0">
                <a:latin typeface="Arial" charset="0"/>
              </a:rPr>
              <a:t>NCO</a:t>
            </a:r>
            <a:r>
              <a:rPr lang="en-US" smtClean="0">
                <a:latin typeface="Arial" charset="0"/>
              </a:rPr>
              <a:t>, </a:t>
            </a:r>
            <a:r>
              <a:rPr lang="en-US" b="1" i="1" smtClean="0">
                <a:latin typeface="Arial" charset="0"/>
              </a:rPr>
              <a:t>E</a:t>
            </a:r>
            <a:r>
              <a:rPr lang="en-US" smtClean="0">
                <a:latin typeface="Arial" charset="0"/>
              </a:rPr>
              <a:t> must rise enough to keep </a:t>
            </a:r>
            <a:r>
              <a:rPr lang="en-US" b="1" i="1" smtClean="0">
                <a:latin typeface="Arial" charset="0"/>
              </a:rPr>
              <a:t>NX</a:t>
            </a:r>
            <a:r>
              <a:rPr lang="en-US" smtClean="0">
                <a:latin typeface="Arial" charset="0"/>
              </a:rPr>
              <a:t> at its original level. </a:t>
            </a:r>
          </a:p>
          <a:p>
            <a:pPr eaLnBrk="1" hangingPunct="1"/>
            <a:r>
              <a:rPr lang="en-US" i="1" smtClean="0">
                <a:solidFill>
                  <a:srgbClr val="0000FF"/>
                </a:solidFill>
                <a:latin typeface="Arial" charset="0"/>
              </a:rPr>
              <a:t>Hence, the policy of restricting imports </a:t>
            </a:r>
            <a:br>
              <a:rPr lang="en-US" i="1" smtClean="0">
                <a:solidFill>
                  <a:srgbClr val="0000FF"/>
                </a:solidFill>
                <a:latin typeface="Arial" charset="0"/>
              </a:rPr>
            </a:br>
            <a:r>
              <a:rPr lang="en-US" i="1" smtClean="0">
                <a:solidFill>
                  <a:srgbClr val="0000FF"/>
                </a:solidFill>
                <a:latin typeface="Arial" charset="0"/>
              </a:rPr>
              <a:t>does not reduce the trade deficit.</a:t>
            </a:r>
            <a:r>
              <a:rPr lang="en-US" i="1" smtClean="0">
                <a:latin typeface="Arial" charset="0"/>
              </a:rPr>
              <a:t> </a:t>
            </a:r>
          </a:p>
        </p:txBody>
      </p:sp>
      <p:sp>
        <p:nvSpPr>
          <p:cNvPr id="645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7">
                                            <p:txEl>
                                              <p:pRg st="4" end="4"/>
                                            </p:txEl>
                                          </p:spTgt>
                                        </p:tgtEl>
                                        <p:attrNameLst>
                                          <p:attrName>style.visibility</p:attrName>
                                        </p:attrNameLst>
                                      </p:cBhvr>
                                      <p:to>
                                        <p:strVal val="visible"/>
                                      </p:to>
                                    </p:set>
                                    <p:animEffect transition="in" filter="wipe(left)">
                                      <p:cBhvr>
                                        <p:cTn id="27" dur="500"/>
                                        <p:tgtEl>
                                          <p:spTgt spid="337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idx="4294967295"/>
          </p:nvPr>
        </p:nvSpPr>
        <p:spPr>
          <a:xfrm>
            <a:off x="0" y="188913"/>
            <a:ext cx="9144000" cy="649287"/>
          </a:xfrm>
        </p:spPr>
        <p:txBody>
          <a:bodyPr/>
          <a:lstStyle/>
          <a:p>
            <a:pPr algn="ctr" eaLnBrk="1" hangingPunct="1"/>
            <a:r>
              <a:rPr lang="en-US" sz="3200" smtClean="0">
                <a:latin typeface="Tahoma" charset="0"/>
                <a:ea typeface="Tahoma" charset="0"/>
                <a:cs typeface="Tahoma" charset="0"/>
              </a:rPr>
              <a:t>Analysis of a Quota on Cars from Japan</a:t>
            </a:r>
            <a:endParaRPr lang="en-US" sz="3200" i="1" smtClean="0">
              <a:latin typeface="Tahoma" charset="0"/>
              <a:ea typeface="Tahoma" charset="0"/>
              <a:cs typeface="Tahoma" charset="0"/>
            </a:endParaRPr>
          </a:p>
        </p:txBody>
      </p:sp>
      <p:sp>
        <p:nvSpPr>
          <p:cNvPr id="207875" name="Rectangle 3"/>
          <p:cNvSpPr>
            <a:spLocks noGrp="1" noChangeArrowheads="1"/>
          </p:cNvSpPr>
          <p:nvPr>
            <p:ph type="body" idx="4294967295"/>
          </p:nvPr>
        </p:nvSpPr>
        <p:spPr>
          <a:xfrm>
            <a:off x="385763" y="863600"/>
            <a:ext cx="8550275" cy="5645150"/>
          </a:xfrm>
        </p:spPr>
        <p:txBody>
          <a:bodyPr/>
          <a:lstStyle/>
          <a:p>
            <a:pPr marL="0" indent="0" eaLnBrk="1" hangingPunct="1">
              <a:spcBef>
                <a:spcPct val="40000"/>
              </a:spcBef>
              <a:buFont typeface="Wingdings" charset="2"/>
              <a:buNone/>
            </a:pPr>
            <a:r>
              <a:rPr lang="en-US" smtClean="0">
                <a:latin typeface="Arial" charset="0"/>
              </a:rPr>
              <a:t>Does the policy save jobs?  </a:t>
            </a:r>
          </a:p>
          <a:p>
            <a:pPr marL="0" indent="0" eaLnBrk="1" hangingPunct="1">
              <a:spcBef>
                <a:spcPct val="35000"/>
              </a:spcBef>
              <a:buFont typeface="Wingdings" charset="2"/>
              <a:buNone/>
            </a:pPr>
            <a:r>
              <a:rPr lang="en-US" sz="2700" smtClean="0">
                <a:latin typeface="Arial" charset="0"/>
              </a:rPr>
              <a:t>The quota reduces imports of Japanese autos.</a:t>
            </a:r>
          </a:p>
          <a:p>
            <a:pPr marL="514350" lvl="1" eaLnBrk="1" hangingPunct="1">
              <a:buClr>
                <a:srgbClr val="339966"/>
              </a:buClr>
            </a:pPr>
            <a:r>
              <a:rPr lang="en-US" smtClean="0">
                <a:latin typeface="Arial" charset="0"/>
              </a:rPr>
              <a:t>U.S. consumers buy more U.S. autos.  </a:t>
            </a:r>
          </a:p>
          <a:p>
            <a:pPr marL="514350" lvl="1" eaLnBrk="1" hangingPunct="1">
              <a:buClr>
                <a:srgbClr val="339966"/>
              </a:buClr>
            </a:pPr>
            <a:r>
              <a:rPr lang="en-US" smtClean="0">
                <a:latin typeface="Arial" charset="0"/>
              </a:rPr>
              <a:t>U.S. automakers hire more workers to produce these extra cars.  </a:t>
            </a:r>
          </a:p>
          <a:p>
            <a:pPr marL="514350" lvl="1" eaLnBrk="1" hangingPunct="1">
              <a:buClr>
                <a:srgbClr val="339966"/>
              </a:buClr>
            </a:pPr>
            <a:r>
              <a:rPr lang="en-US" smtClean="0">
                <a:latin typeface="Arial" charset="0"/>
              </a:rPr>
              <a:t>So the policy saves jobs in the U.S. auto industry.  </a:t>
            </a:r>
          </a:p>
          <a:p>
            <a:pPr marL="0" indent="0" eaLnBrk="1" hangingPunct="1">
              <a:spcBef>
                <a:spcPct val="35000"/>
              </a:spcBef>
              <a:buFont typeface="Wingdings" charset="2"/>
              <a:buNone/>
            </a:pPr>
            <a:r>
              <a:rPr lang="en-US" sz="2700" smtClean="0">
                <a:latin typeface="Arial" charset="0"/>
              </a:rPr>
              <a:t>But </a:t>
            </a:r>
            <a:r>
              <a:rPr lang="en-US" sz="2700" b="1" i="1" smtClean="0">
                <a:latin typeface="Arial" charset="0"/>
              </a:rPr>
              <a:t>E</a:t>
            </a:r>
            <a:r>
              <a:rPr lang="en-US" sz="2700" smtClean="0">
                <a:latin typeface="Arial" charset="0"/>
              </a:rPr>
              <a:t> rises, reducing foreign demand for U.S. exports.</a:t>
            </a:r>
          </a:p>
          <a:p>
            <a:pPr marL="514350" lvl="1" eaLnBrk="1" hangingPunct="1">
              <a:buClr>
                <a:srgbClr val="339966"/>
              </a:buClr>
            </a:pPr>
            <a:r>
              <a:rPr lang="en-US" smtClean="0">
                <a:latin typeface="Arial" charset="0"/>
              </a:rPr>
              <a:t>Export industries contract, exporting firms lay off workers. </a:t>
            </a:r>
          </a:p>
          <a:p>
            <a:pPr marL="0" indent="0" eaLnBrk="1" hangingPunct="1">
              <a:spcBef>
                <a:spcPct val="30000"/>
              </a:spcBef>
              <a:buFont typeface="Wingdings" charset="2"/>
              <a:buNone/>
            </a:pPr>
            <a:r>
              <a:rPr lang="en-US" i="1" smtClean="0">
                <a:solidFill>
                  <a:srgbClr val="0000FF"/>
                </a:solidFill>
                <a:latin typeface="Arial" charset="0"/>
              </a:rPr>
              <a:t>The import quota saves jobs in the auto industry </a:t>
            </a:r>
            <a:br>
              <a:rPr lang="en-US" i="1" smtClean="0">
                <a:solidFill>
                  <a:srgbClr val="0000FF"/>
                </a:solidFill>
                <a:latin typeface="Arial" charset="0"/>
              </a:rPr>
            </a:br>
            <a:r>
              <a:rPr lang="en-US" i="1" smtClean="0">
                <a:solidFill>
                  <a:srgbClr val="0000FF"/>
                </a:solidFill>
                <a:latin typeface="Arial" charset="0"/>
              </a:rPr>
              <a:t>but destroys jobs in U.S. export industries!!</a:t>
            </a:r>
          </a:p>
        </p:txBody>
      </p:sp>
      <p:sp>
        <p:nvSpPr>
          <p:cNvPr id="6656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500"/>
                                        <p:tgtEl>
                                          <p:spTgt spid="207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wipe(left)">
                                      <p:cBhvr>
                                        <p:cTn id="12" dur="500"/>
                                        <p:tgtEl>
                                          <p:spTgt spid="207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Effect transition="in" filter="wipe(left)">
                                      <p:cBhvr>
                                        <p:cTn id="17" dur="500"/>
                                        <p:tgtEl>
                                          <p:spTgt spid="2078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7875">
                                            <p:txEl>
                                              <p:pRg st="3" end="3"/>
                                            </p:txEl>
                                          </p:spTgt>
                                        </p:tgtEl>
                                        <p:attrNameLst>
                                          <p:attrName>style.visibility</p:attrName>
                                        </p:attrNameLst>
                                      </p:cBhvr>
                                      <p:to>
                                        <p:strVal val="visible"/>
                                      </p:to>
                                    </p:set>
                                    <p:animEffect transition="in" filter="wipe(left)">
                                      <p:cBhvr>
                                        <p:cTn id="22" dur="500"/>
                                        <p:tgtEl>
                                          <p:spTgt spid="2078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Effect transition="in" filter="wipe(left)">
                                      <p:cBhvr>
                                        <p:cTn id="27" dur="500"/>
                                        <p:tgtEl>
                                          <p:spTgt spid="2078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7875">
                                            <p:txEl>
                                              <p:pRg st="5" end="5"/>
                                            </p:txEl>
                                          </p:spTgt>
                                        </p:tgtEl>
                                        <p:attrNameLst>
                                          <p:attrName>style.visibility</p:attrName>
                                        </p:attrNameLst>
                                      </p:cBhvr>
                                      <p:to>
                                        <p:strVal val="visible"/>
                                      </p:to>
                                    </p:set>
                                    <p:animEffect transition="in" filter="wipe(left)">
                                      <p:cBhvr>
                                        <p:cTn id="32" dur="500"/>
                                        <p:tgtEl>
                                          <p:spTgt spid="2078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7875">
                                            <p:txEl>
                                              <p:pRg st="6" end="6"/>
                                            </p:txEl>
                                          </p:spTgt>
                                        </p:tgtEl>
                                        <p:attrNameLst>
                                          <p:attrName>style.visibility</p:attrName>
                                        </p:attrNameLst>
                                      </p:cBhvr>
                                      <p:to>
                                        <p:strVal val="visible"/>
                                      </p:to>
                                    </p:set>
                                    <p:animEffect transition="in" filter="wipe(left)">
                                      <p:cBhvr>
                                        <p:cTn id="37" dur="500"/>
                                        <p:tgtEl>
                                          <p:spTgt spid="2078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7875">
                                            <p:txEl>
                                              <p:pRg st="7" end="7"/>
                                            </p:txEl>
                                          </p:spTgt>
                                        </p:tgtEl>
                                        <p:attrNameLst>
                                          <p:attrName>style.visibility</p:attrName>
                                        </p:attrNameLst>
                                      </p:cBhvr>
                                      <p:to>
                                        <p:strVal val="visible"/>
                                      </p:to>
                                    </p:set>
                                    <p:animEffect transition="in" filter="fade">
                                      <p:cBhvr>
                                        <p:cTn id="42" dur="500"/>
                                        <p:tgtEl>
                                          <p:spTgt spid="2078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uiExpand="1"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Introduction</a:t>
            </a:r>
          </a:p>
        </p:txBody>
      </p:sp>
      <p:sp>
        <p:nvSpPr>
          <p:cNvPr id="7173" name="Rectangle 3"/>
          <p:cNvSpPr>
            <a:spLocks noGrp="1" noChangeArrowheads="1"/>
          </p:cNvSpPr>
          <p:nvPr>
            <p:ph idx="1"/>
          </p:nvPr>
        </p:nvSpPr>
        <p:spPr>
          <a:xfrm>
            <a:off x="457200" y="1219200"/>
            <a:ext cx="8229600" cy="5257800"/>
          </a:xfrm>
        </p:spPr>
        <p:txBody>
          <a:bodyPr/>
          <a:lstStyle/>
          <a:p>
            <a:pPr eaLnBrk="1" hangingPunct="1">
              <a:buFont typeface="Wingdings" charset="2"/>
              <a:buChar char="§"/>
            </a:pPr>
            <a:r>
              <a:rPr lang="en-US" smtClean="0">
                <a:latin typeface="Arial" charset="0"/>
                <a:cs typeface="ＭＳ Ｐゴシック" charset="-128"/>
              </a:rPr>
              <a:t>The previous chapter explained the basic concepts and vocabulary of the open economy:</a:t>
            </a:r>
            <a:br>
              <a:rPr lang="en-US" smtClean="0">
                <a:latin typeface="Arial" charset="0"/>
                <a:cs typeface="ＭＳ Ｐゴシック" charset="-128"/>
              </a:rPr>
            </a:br>
            <a:r>
              <a:rPr lang="en-US" smtClean="0">
                <a:latin typeface="Arial" charset="0"/>
                <a:cs typeface="ＭＳ Ｐゴシック" charset="-128"/>
              </a:rPr>
              <a:t>net exports (</a:t>
            </a:r>
            <a:r>
              <a:rPr lang="en-US" i="1" smtClean="0">
                <a:latin typeface="Arial" charset="0"/>
                <a:cs typeface="ＭＳ Ｐゴシック" charset="-128"/>
              </a:rPr>
              <a:t>NX</a:t>
            </a:r>
            <a:r>
              <a:rPr lang="en-US" smtClean="0">
                <a:latin typeface="Arial" charset="0"/>
                <a:cs typeface="ＭＳ Ｐゴシック" charset="-128"/>
              </a:rPr>
              <a:t>), net capital outflow (</a:t>
            </a:r>
            <a:r>
              <a:rPr lang="en-US" i="1" smtClean="0">
                <a:latin typeface="Arial" charset="0"/>
                <a:cs typeface="ＭＳ Ｐゴシック" charset="-128"/>
              </a:rPr>
              <a:t>NCO</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and exchange rates.</a:t>
            </a:r>
          </a:p>
          <a:p>
            <a:pPr eaLnBrk="1" hangingPunct="1">
              <a:buFont typeface="Wingdings" charset="2"/>
              <a:buChar char="§"/>
            </a:pPr>
            <a:r>
              <a:rPr lang="en-US" smtClean="0">
                <a:latin typeface="Arial" charset="0"/>
                <a:cs typeface="ＭＳ Ｐゴシック" charset="-128"/>
              </a:rPr>
              <a:t>This chapter ties these concepts together into a theory of the open economy. </a:t>
            </a:r>
          </a:p>
          <a:p>
            <a:pPr eaLnBrk="1" hangingPunct="1">
              <a:buFont typeface="Wingdings" charset="2"/>
              <a:buChar char="§"/>
            </a:pPr>
            <a:r>
              <a:rPr lang="en-US" smtClean="0">
                <a:latin typeface="Arial" charset="0"/>
                <a:cs typeface="ＭＳ Ｐゴシック" charset="-128"/>
              </a:rPr>
              <a:t>We will use this theory to see how govt policies and various events affect the trade balance, exchange rate, and capital flows.  </a:t>
            </a:r>
          </a:p>
          <a:p>
            <a:pPr eaLnBrk="1" hangingPunct="1">
              <a:buFont typeface="Wingdings" charset="2"/>
              <a:buChar char="§"/>
            </a:pPr>
            <a:r>
              <a:rPr lang="en-US" smtClean="0">
                <a:latin typeface="Arial" charset="0"/>
                <a:cs typeface="ＭＳ Ｐゴシック" charset="-128"/>
              </a:rPr>
              <a:t>We start with the loanable funds market…</a:t>
            </a: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3">
                                            <p:txEl>
                                              <p:pRg st="3" end="3"/>
                                            </p:txEl>
                                          </p:spTgt>
                                        </p:tgtEl>
                                        <p:attrNameLst>
                                          <p:attrName>style.visibility</p:attrName>
                                        </p:attrNameLst>
                                      </p:cBhvr>
                                      <p:to>
                                        <p:strVal val="visible"/>
                                      </p:to>
                                    </p:set>
                                    <p:animEffect transition="in" filter="wipe(left)">
                                      <p:cBhvr>
                                        <p:cTn id="22" dur="500"/>
                                        <p:tgtEl>
                                          <p:spTgt spid="71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0" y="152400"/>
            <a:ext cx="9144000" cy="914400"/>
          </a:xfrm>
        </p:spPr>
        <p:txBody>
          <a:bodyPr rtlCol="0">
            <a:normAutofit fontScale="90000"/>
          </a:bodyPr>
          <a:lstStyle/>
          <a:p>
            <a:pPr algn="ctr" eaLnBrk="1" fontAlgn="auto" hangingPunct="1">
              <a:spcAft>
                <a:spcPts val="0"/>
              </a:spcAft>
              <a:defRPr/>
            </a:pPr>
            <a:r>
              <a:rPr lang="en-US" sz="3300" dirty="0" smtClean="0"/>
              <a:t>CASE STUDY:  </a:t>
            </a:r>
            <a:r>
              <a:rPr lang="en-US" sz="3800" dirty="0" smtClean="0"/>
              <a:t>Capital Flows from China</a:t>
            </a:r>
          </a:p>
        </p:txBody>
      </p:sp>
      <p:sp>
        <p:nvSpPr>
          <p:cNvPr id="68610" name="Rectangle 3"/>
          <p:cNvSpPr>
            <a:spLocks noGrp="1" noChangeArrowheads="1"/>
          </p:cNvSpPr>
          <p:nvPr>
            <p:ph idx="1"/>
          </p:nvPr>
        </p:nvSpPr>
        <p:spPr>
          <a:xfrm>
            <a:off x="457200" y="1066800"/>
            <a:ext cx="8458200" cy="5562600"/>
          </a:xfrm>
        </p:spPr>
        <p:txBody>
          <a:bodyPr/>
          <a:lstStyle/>
          <a:p>
            <a:pPr eaLnBrk="1" hangingPunct="1">
              <a:buFont typeface="Wingdings" charset="2"/>
              <a:buChar char="§"/>
            </a:pPr>
            <a:r>
              <a:rPr lang="en-US" sz="2700" smtClean="0">
                <a:latin typeface="Arial" charset="0"/>
                <a:cs typeface="ＭＳ Ｐゴシック" charset="-128"/>
              </a:rPr>
              <a:t>In recent years, China has accumulated U.S. assets to reduce its exchange rate and boost its exports.</a:t>
            </a:r>
          </a:p>
          <a:p>
            <a:pPr eaLnBrk="1" hangingPunct="1">
              <a:buFont typeface="Wingdings" charset="2"/>
              <a:buChar char="§"/>
            </a:pPr>
            <a:r>
              <a:rPr lang="en-US" sz="2700" smtClean="0">
                <a:latin typeface="Arial" charset="0"/>
                <a:cs typeface="ＭＳ Ｐゴシック" charset="-128"/>
              </a:rPr>
              <a:t>Results in U.S.:  </a:t>
            </a:r>
          </a:p>
          <a:p>
            <a:pPr lvl="1" eaLnBrk="1" hangingPunct="1">
              <a:buFont typeface="Wingdings" charset="2"/>
              <a:buChar char="§"/>
            </a:pPr>
            <a:r>
              <a:rPr lang="en-US" smtClean="0">
                <a:latin typeface="Arial" charset="0"/>
                <a:cs typeface="ＭＳ Ｐゴシック" charset="-128"/>
              </a:rPr>
              <a:t>Appreciation of $ relative to Chinese renminbi</a:t>
            </a:r>
          </a:p>
          <a:p>
            <a:pPr lvl="1" eaLnBrk="1" hangingPunct="1">
              <a:buFont typeface="Wingdings" charset="2"/>
              <a:buChar char="§"/>
            </a:pPr>
            <a:r>
              <a:rPr lang="en-US" smtClean="0">
                <a:latin typeface="Arial" charset="0"/>
                <a:cs typeface="ＭＳ Ｐゴシック" charset="-128"/>
              </a:rPr>
              <a:t>Higher U.S. imports from China</a:t>
            </a:r>
          </a:p>
          <a:p>
            <a:pPr lvl="1" eaLnBrk="1" hangingPunct="1">
              <a:buFont typeface="Wingdings" charset="2"/>
              <a:buChar char="§"/>
            </a:pPr>
            <a:r>
              <a:rPr lang="en-US" smtClean="0">
                <a:latin typeface="Arial" charset="0"/>
                <a:cs typeface="ＭＳ Ｐゴシック" charset="-128"/>
              </a:rPr>
              <a:t>Larger U.S. trade deficit</a:t>
            </a:r>
          </a:p>
          <a:p>
            <a:pPr eaLnBrk="1" hangingPunct="1">
              <a:buFont typeface="Wingdings" charset="2"/>
              <a:buChar char="§"/>
            </a:pPr>
            <a:r>
              <a:rPr lang="en-US" sz="2700" smtClean="0">
                <a:latin typeface="Arial" charset="0"/>
                <a:cs typeface="ＭＳ Ｐゴシック" charset="-128"/>
              </a:rPr>
              <a:t>Some U.S. politicians want China to stop, </a:t>
            </a:r>
            <a:br>
              <a:rPr lang="en-US" sz="2700" smtClean="0">
                <a:latin typeface="Arial" charset="0"/>
                <a:cs typeface="ＭＳ Ｐゴシック" charset="-128"/>
              </a:rPr>
            </a:br>
            <a:r>
              <a:rPr lang="en-US" sz="2700" smtClean="0">
                <a:latin typeface="Arial" charset="0"/>
                <a:cs typeface="ＭＳ Ｐゴシック" charset="-128"/>
              </a:rPr>
              <a:t>argue for restricting trade with China to protect </a:t>
            </a:r>
            <a:br>
              <a:rPr lang="en-US" sz="2700" smtClean="0">
                <a:latin typeface="Arial" charset="0"/>
                <a:cs typeface="ＭＳ Ｐゴシック" charset="-128"/>
              </a:rPr>
            </a:br>
            <a:r>
              <a:rPr lang="en-US" sz="2700" smtClean="0">
                <a:latin typeface="Arial" charset="0"/>
                <a:cs typeface="ＭＳ Ｐゴシック" charset="-128"/>
              </a:rPr>
              <a:t>some U.S. industries.</a:t>
            </a:r>
          </a:p>
          <a:p>
            <a:pPr eaLnBrk="1" hangingPunct="1">
              <a:buFont typeface="Wingdings" charset="2"/>
              <a:buChar char="§"/>
            </a:pPr>
            <a:r>
              <a:rPr lang="en-US" sz="2700" smtClean="0">
                <a:latin typeface="Arial" charset="0"/>
                <a:cs typeface="ＭＳ Ｐゴシック" charset="-128"/>
              </a:rPr>
              <a:t>Yet, U.S. consumers benefit, and the net effect of China’s currency intervention is probably small.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z="3600" smtClean="0"/>
              <a:t>Political Instability and Capital Flight</a:t>
            </a:r>
          </a:p>
        </p:txBody>
      </p:sp>
      <p:sp>
        <p:nvSpPr>
          <p:cNvPr id="36869" name="Rectangle 3"/>
          <p:cNvSpPr>
            <a:spLocks noGrp="1" noChangeArrowheads="1"/>
          </p:cNvSpPr>
          <p:nvPr>
            <p:ph type="body" idx="4294967295"/>
          </p:nvPr>
        </p:nvSpPr>
        <p:spPr/>
        <p:txBody>
          <a:bodyPr/>
          <a:lstStyle/>
          <a:p>
            <a:pPr eaLnBrk="1" hangingPunct="1"/>
            <a:r>
              <a:rPr lang="en-US" smtClean="0">
                <a:latin typeface="Arial" charset="0"/>
              </a:rPr>
              <a:t>1994:  Political instability in Mexico made world financial markets nervous.  </a:t>
            </a:r>
          </a:p>
          <a:p>
            <a:pPr lvl="1" eaLnBrk="1" hangingPunct="1"/>
            <a:r>
              <a:rPr lang="en-US" smtClean="0">
                <a:latin typeface="Arial" charset="0"/>
              </a:rPr>
              <a:t>People worried about the safety of Mexican assets they owned.</a:t>
            </a:r>
          </a:p>
          <a:p>
            <a:pPr lvl="1" eaLnBrk="1" hangingPunct="1"/>
            <a:r>
              <a:rPr lang="en-US" smtClean="0">
                <a:latin typeface="Arial" charset="0"/>
              </a:rPr>
              <a:t>People sold many of these assets, pulled their capital out of Mexico.</a:t>
            </a:r>
          </a:p>
          <a:p>
            <a:pPr eaLnBrk="1" hangingPunct="1"/>
            <a:r>
              <a:rPr lang="en-US" b="1" smtClean="0">
                <a:solidFill>
                  <a:srgbClr val="CC0000"/>
                </a:solidFill>
                <a:latin typeface="Arial" charset="0"/>
              </a:rPr>
              <a:t>Capital flight</a:t>
            </a:r>
            <a:r>
              <a:rPr lang="en-US" smtClean="0">
                <a:latin typeface="Arial" charset="0"/>
              </a:rPr>
              <a:t>:  a large and sudden reduction in the demand for assets located in a country</a:t>
            </a:r>
          </a:p>
          <a:p>
            <a:pPr eaLnBrk="1" hangingPunct="1"/>
            <a:r>
              <a:rPr lang="en-US" smtClean="0">
                <a:latin typeface="Arial" charset="0"/>
              </a:rPr>
              <a:t>We analyze this using our model, but from the perspective of Mexico, not the U.S.  </a:t>
            </a:r>
          </a:p>
        </p:txBody>
      </p:sp>
      <p:sp>
        <p:nvSpPr>
          <p:cNvPr id="706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left)">
                                      <p:cBhvr>
                                        <p:cTn id="17" dur="500"/>
                                        <p:tgtEl>
                                          <p:spTgt spid="368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left)">
                                      <p:cBhvr>
                                        <p:cTn id="22" dur="500"/>
                                        <p:tgtEl>
                                          <p:spTgt spid="368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9">
                                            <p:txEl>
                                              <p:pRg st="4" end="4"/>
                                            </p:txEl>
                                          </p:spTgt>
                                        </p:tgtEl>
                                        <p:attrNameLst>
                                          <p:attrName>style.visibility</p:attrName>
                                        </p:attrNameLst>
                                      </p:cBhvr>
                                      <p:to>
                                        <p:strVal val="visible"/>
                                      </p:to>
                                    </p:set>
                                    <p:animEffect transition="in" filter="wipe(left)">
                                      <p:cBhvr>
                                        <p:cTn id="27" dur="500"/>
                                        <p:tgtEl>
                                          <p:spTgt spid="368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84" name="Text Box 60"/>
          <p:cNvSpPr txBox="1">
            <a:spLocks noChangeArrowheads="1"/>
          </p:cNvSpPr>
          <p:nvPr/>
        </p:nvSpPr>
        <p:spPr bwMode="auto">
          <a:xfrm>
            <a:off x="285750" y="941388"/>
            <a:ext cx="8294688" cy="1036637"/>
          </a:xfrm>
          <a:prstGeom prst="rect">
            <a:avLst/>
          </a:prstGeom>
          <a:noFill/>
          <a:ln w="9525">
            <a:noFill/>
            <a:miter lim="800000"/>
            <a:headEnd/>
            <a:tailEnd/>
          </a:ln>
        </p:spPr>
        <p:txBody>
          <a:bodyPr>
            <a:prstTxWarp prst="textNoShape">
              <a:avLst/>
            </a:prstTxWarp>
          </a:bodyPr>
          <a:lstStyle/>
          <a:p>
            <a:pPr>
              <a:lnSpc>
                <a:spcPct val="105000"/>
              </a:lnSpc>
              <a:spcBef>
                <a:spcPct val="25000"/>
              </a:spcBef>
            </a:pPr>
            <a:r>
              <a:rPr lang="en-GB" sz="1400" dirty="0" smtClean="0">
                <a:ea typeface="Arial" charset="0"/>
                <a:cs typeface="Arial" charset="0"/>
              </a:rPr>
              <a:t>As foreign investors sell their assets and pull out their capital, NCO increases at each value of r. Demand for LF = I + NCO. The increase in NCO increases demand for LF.</a:t>
            </a:r>
            <a:r>
              <a:rPr lang="en-US" sz="1400" dirty="0" smtClean="0">
                <a:ea typeface="Arial" charset="0"/>
                <a:cs typeface="Arial" charset="0"/>
              </a:rPr>
              <a:t>The equilibrium values of </a:t>
            </a:r>
            <a:r>
              <a:rPr lang="en-US" sz="1400" b="1" i="1" dirty="0" smtClean="0">
                <a:ea typeface="Arial" charset="0"/>
                <a:cs typeface="Arial" charset="0"/>
              </a:rPr>
              <a:t>r</a:t>
            </a:r>
            <a:r>
              <a:rPr lang="en-US" sz="1400" dirty="0" smtClean="0">
                <a:ea typeface="Arial" charset="0"/>
                <a:cs typeface="Arial" charset="0"/>
              </a:rPr>
              <a:t> and </a:t>
            </a:r>
            <a:r>
              <a:rPr lang="en-US" sz="1400" i="1" dirty="0" smtClean="0">
                <a:ea typeface="Arial" charset="0"/>
                <a:cs typeface="Arial" charset="0"/>
              </a:rPr>
              <a:t>NCO</a:t>
            </a:r>
            <a:r>
              <a:rPr lang="en-US" sz="1400" dirty="0" smtClean="0">
                <a:ea typeface="Arial" charset="0"/>
                <a:cs typeface="Arial" charset="0"/>
              </a:rPr>
              <a:t> both increase. </a:t>
            </a:r>
            <a:r>
              <a:rPr lang="en-GB" sz="1400" dirty="0" smtClean="0">
                <a:ea typeface="Arial" charset="0"/>
                <a:cs typeface="Arial" charset="0"/>
              </a:rPr>
              <a:t/>
            </a:r>
            <a:br>
              <a:rPr lang="en-GB" sz="1400" dirty="0" smtClean="0">
                <a:ea typeface="Arial" charset="0"/>
                <a:cs typeface="Arial" charset="0"/>
              </a:rPr>
            </a:br>
            <a:endParaRPr lang="en-US" sz="1400" dirty="0">
              <a:ea typeface="Arial" charset="0"/>
              <a:cs typeface="Arial" charset="0"/>
            </a:endParaRPr>
          </a:p>
        </p:txBody>
      </p:sp>
      <p:sp>
        <p:nvSpPr>
          <p:cNvPr id="129029" name="Text Box 5"/>
          <p:cNvSpPr txBox="1">
            <a:spLocks noChangeArrowheads="1"/>
          </p:cNvSpPr>
          <p:nvPr/>
        </p:nvSpPr>
        <p:spPr bwMode="auto">
          <a:xfrm>
            <a:off x="288925" y="944563"/>
            <a:ext cx="8294688" cy="1036637"/>
          </a:xfrm>
          <a:prstGeom prst="rect">
            <a:avLst/>
          </a:prstGeom>
          <a:noFill/>
          <a:ln w="9525">
            <a:noFill/>
            <a:miter lim="800000"/>
            <a:headEnd/>
            <a:tailEnd/>
          </a:ln>
        </p:spPr>
        <p:txBody>
          <a:bodyPr>
            <a:prstTxWarp prst="textNoShape">
              <a:avLst/>
            </a:prstTxWarp>
          </a:bodyPr>
          <a:lstStyle/>
          <a:p>
            <a:pPr>
              <a:lnSpc>
                <a:spcPct val="105000"/>
              </a:lnSpc>
              <a:spcBef>
                <a:spcPct val="25000"/>
              </a:spcBef>
            </a:pPr>
            <a:endParaRPr lang="en-US" sz="2600" dirty="0">
              <a:ea typeface="Arial" charset="0"/>
              <a:cs typeface="Arial" charset="0"/>
            </a:endParaRPr>
          </a:p>
        </p:txBody>
      </p:sp>
      <p:sp>
        <p:nvSpPr>
          <p:cNvPr id="129083" name="Text Box 59"/>
          <p:cNvSpPr txBox="1">
            <a:spLocks noChangeArrowheads="1"/>
          </p:cNvSpPr>
          <p:nvPr/>
        </p:nvSpPr>
        <p:spPr bwMode="auto">
          <a:xfrm>
            <a:off x="285750" y="941388"/>
            <a:ext cx="8294688" cy="1036637"/>
          </a:xfrm>
          <a:prstGeom prst="rect">
            <a:avLst/>
          </a:prstGeom>
          <a:noFill/>
          <a:ln w="9525">
            <a:noFill/>
            <a:miter lim="800000"/>
            <a:headEnd/>
            <a:tailEnd/>
          </a:ln>
        </p:spPr>
        <p:txBody>
          <a:bodyPr>
            <a:prstTxWarp prst="textNoShape">
              <a:avLst/>
            </a:prstTxWarp>
          </a:bodyPr>
          <a:lstStyle/>
          <a:p>
            <a:pPr>
              <a:lnSpc>
                <a:spcPct val="105000"/>
              </a:lnSpc>
              <a:spcBef>
                <a:spcPct val="25000"/>
              </a:spcBef>
            </a:pPr>
            <a:endParaRPr lang="en-US" sz="2600" dirty="0">
              <a:ea typeface="Arial" charset="0"/>
              <a:cs typeface="Arial" charset="0"/>
            </a:endParaRPr>
          </a:p>
        </p:txBody>
      </p:sp>
      <p:grpSp>
        <p:nvGrpSpPr>
          <p:cNvPr id="72708" name="Group 2"/>
          <p:cNvGrpSpPr>
            <a:grpSpLocks/>
          </p:cNvGrpSpPr>
          <p:nvPr/>
        </p:nvGrpSpPr>
        <p:grpSpPr bwMode="auto">
          <a:xfrm>
            <a:off x="1104900" y="3378200"/>
            <a:ext cx="2578100" cy="2119313"/>
            <a:chOff x="3678" y="1961"/>
            <a:chExt cx="1289" cy="1153"/>
          </a:xfrm>
        </p:grpSpPr>
        <p:sp>
          <p:nvSpPr>
            <p:cNvPr id="72761" name="Line 3"/>
            <p:cNvSpPr>
              <a:spLocks noChangeShapeType="1"/>
            </p:cNvSpPr>
            <p:nvPr/>
          </p:nvSpPr>
          <p:spPr bwMode="auto">
            <a:xfrm>
              <a:off x="3678" y="1961"/>
              <a:ext cx="991" cy="97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72762" name="Text Box 4"/>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r>
                <a:rPr lang="en-US" b="1" baseline="-25000">
                  <a:ea typeface="Arial" charset="0"/>
                  <a:cs typeface="Arial" charset="0"/>
                </a:rPr>
                <a:t>1</a:t>
              </a:r>
            </a:p>
          </p:txBody>
        </p:sp>
      </p:grpSp>
      <p:sp>
        <p:nvSpPr>
          <p:cNvPr id="72709" name="Rectangle 6"/>
          <p:cNvSpPr>
            <a:spLocks noGrp="1" noChangeArrowheads="1"/>
          </p:cNvSpPr>
          <p:nvPr>
            <p:ph type="title" idx="4294967295"/>
          </p:nvPr>
        </p:nvSpPr>
        <p:spPr>
          <a:xfrm>
            <a:off x="0" y="196850"/>
            <a:ext cx="9144000" cy="649288"/>
          </a:xfrm>
        </p:spPr>
        <p:txBody>
          <a:bodyPr/>
          <a:lstStyle/>
          <a:p>
            <a:pPr algn="ctr" eaLnBrk="1" hangingPunct="1"/>
            <a:r>
              <a:rPr lang="en-US" sz="3300" smtClean="0">
                <a:latin typeface="Tahoma" charset="0"/>
                <a:ea typeface="Tahoma" charset="0"/>
                <a:cs typeface="Tahoma" charset="0"/>
              </a:rPr>
              <a:t>Capital Flight from Mexico</a:t>
            </a:r>
          </a:p>
        </p:txBody>
      </p:sp>
      <p:grpSp>
        <p:nvGrpSpPr>
          <p:cNvPr id="72710" name="Group 7"/>
          <p:cNvGrpSpPr>
            <a:grpSpLocks/>
          </p:cNvGrpSpPr>
          <p:nvPr/>
        </p:nvGrpSpPr>
        <p:grpSpPr bwMode="auto">
          <a:xfrm>
            <a:off x="4908550" y="2425700"/>
            <a:ext cx="3905250" cy="3749675"/>
            <a:chOff x="3148" y="1437"/>
            <a:chExt cx="2460" cy="2362"/>
          </a:xfrm>
        </p:grpSpPr>
        <p:grpSp>
          <p:nvGrpSpPr>
            <p:cNvPr id="72756" name="Group 8"/>
            <p:cNvGrpSpPr>
              <a:grpSpLocks/>
            </p:cNvGrpSpPr>
            <p:nvPr/>
          </p:nvGrpSpPr>
          <p:grpSpPr bwMode="auto">
            <a:xfrm>
              <a:off x="3247" y="1713"/>
              <a:ext cx="1828" cy="1938"/>
              <a:chOff x="1098" y="1361"/>
              <a:chExt cx="2116" cy="2027"/>
            </a:xfrm>
          </p:grpSpPr>
          <p:sp>
            <p:nvSpPr>
              <p:cNvPr id="72759"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72760"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72757" name="Text Box 11"/>
            <p:cNvSpPr txBox="1">
              <a:spLocks noChangeArrowheads="1"/>
            </p:cNvSpPr>
            <p:nvPr/>
          </p:nvSpPr>
          <p:spPr bwMode="auto">
            <a:xfrm>
              <a:off x="3148" y="1437"/>
              <a:ext cx="21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72758" name="Text Box 12"/>
            <p:cNvSpPr txBox="1">
              <a:spLocks noChangeArrowheads="1"/>
            </p:cNvSpPr>
            <p:nvPr/>
          </p:nvSpPr>
          <p:spPr bwMode="auto">
            <a:xfrm>
              <a:off x="5040" y="3511"/>
              <a:ext cx="56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NCO</a:t>
              </a:r>
              <a:endParaRPr lang="en-US" baseline="-25000">
                <a:ea typeface="Arial" charset="0"/>
                <a:cs typeface="Arial" charset="0"/>
              </a:endParaRPr>
            </a:p>
          </p:txBody>
        </p:sp>
      </p:grpSp>
      <p:grpSp>
        <p:nvGrpSpPr>
          <p:cNvPr id="72711" name="Group 58"/>
          <p:cNvGrpSpPr>
            <a:grpSpLocks/>
          </p:cNvGrpSpPr>
          <p:nvPr/>
        </p:nvGrpSpPr>
        <p:grpSpPr bwMode="auto">
          <a:xfrm>
            <a:off x="5716588" y="3206750"/>
            <a:ext cx="2463800" cy="2424113"/>
            <a:chOff x="3657" y="1929"/>
            <a:chExt cx="1552" cy="1527"/>
          </a:xfrm>
        </p:grpSpPr>
        <p:sp>
          <p:nvSpPr>
            <p:cNvPr id="72754" name="Line 13"/>
            <p:cNvSpPr>
              <a:spLocks noChangeShapeType="1"/>
            </p:cNvSpPr>
            <p:nvPr/>
          </p:nvSpPr>
          <p:spPr bwMode="auto">
            <a:xfrm>
              <a:off x="3657" y="1929"/>
              <a:ext cx="991" cy="129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72755" name="Text Box 14"/>
            <p:cNvSpPr txBox="1">
              <a:spLocks noChangeArrowheads="1"/>
            </p:cNvSpPr>
            <p:nvPr/>
          </p:nvSpPr>
          <p:spPr bwMode="auto">
            <a:xfrm>
              <a:off x="4575" y="3168"/>
              <a:ext cx="63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r>
                <a:rPr lang="en-US" b="1" baseline="-25000">
                  <a:ea typeface="Arial" charset="0"/>
                  <a:cs typeface="Arial" charset="0"/>
                </a:rPr>
                <a:t>1</a:t>
              </a:r>
            </a:p>
          </p:txBody>
        </p:sp>
      </p:grpSp>
      <p:sp>
        <p:nvSpPr>
          <p:cNvPr id="72712" name="Text Box 15"/>
          <p:cNvSpPr txBox="1">
            <a:spLocks noChangeArrowheads="1"/>
          </p:cNvSpPr>
          <p:nvPr/>
        </p:nvSpPr>
        <p:spPr bwMode="auto">
          <a:xfrm>
            <a:off x="4699000" y="4270375"/>
            <a:ext cx="312738" cy="365125"/>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72713" name="Line 16"/>
          <p:cNvSpPr>
            <a:spLocks noChangeShapeType="1"/>
          </p:cNvSpPr>
          <p:nvPr/>
        </p:nvSpPr>
        <p:spPr bwMode="auto">
          <a:xfrm flipH="1">
            <a:off x="5075238" y="4468813"/>
            <a:ext cx="1589087"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14" name="Oval 17"/>
          <p:cNvSpPr>
            <a:spLocks noChangeAspect="1" noChangeArrowheads="1"/>
          </p:cNvSpPr>
          <p:nvPr/>
        </p:nvSpPr>
        <p:spPr bwMode="auto">
          <a:xfrm>
            <a:off x="6616700" y="4402138"/>
            <a:ext cx="128588" cy="12700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72715" name="Text Box 18"/>
          <p:cNvSpPr txBox="1">
            <a:spLocks noChangeArrowheads="1"/>
          </p:cNvSpPr>
          <p:nvPr/>
        </p:nvSpPr>
        <p:spPr bwMode="auto">
          <a:xfrm>
            <a:off x="5435600" y="2192338"/>
            <a:ext cx="2976563"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Net capital outflow</a:t>
            </a:r>
          </a:p>
        </p:txBody>
      </p:sp>
      <p:grpSp>
        <p:nvGrpSpPr>
          <p:cNvPr id="72716" name="Group 19"/>
          <p:cNvGrpSpPr>
            <a:grpSpLocks/>
          </p:cNvGrpSpPr>
          <p:nvPr/>
        </p:nvGrpSpPr>
        <p:grpSpPr bwMode="auto">
          <a:xfrm>
            <a:off x="638175" y="2422525"/>
            <a:ext cx="3830638" cy="3749675"/>
            <a:chOff x="458" y="1435"/>
            <a:chExt cx="2413" cy="2362"/>
          </a:xfrm>
        </p:grpSpPr>
        <p:grpSp>
          <p:nvGrpSpPr>
            <p:cNvPr id="72749" name="Group 20"/>
            <p:cNvGrpSpPr>
              <a:grpSpLocks/>
            </p:cNvGrpSpPr>
            <p:nvPr/>
          </p:nvGrpSpPr>
          <p:grpSpPr bwMode="auto">
            <a:xfrm>
              <a:off x="565" y="1711"/>
              <a:ext cx="1964" cy="1938"/>
              <a:chOff x="1098" y="1361"/>
              <a:chExt cx="2116" cy="2027"/>
            </a:xfrm>
          </p:grpSpPr>
          <p:sp>
            <p:nvSpPr>
              <p:cNvPr id="72752" name="Line 21"/>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72753" name="Line 22"/>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72750" name="Text Box 23"/>
            <p:cNvSpPr txBox="1">
              <a:spLocks noChangeArrowheads="1"/>
            </p:cNvSpPr>
            <p:nvPr/>
          </p:nvSpPr>
          <p:spPr bwMode="auto">
            <a:xfrm>
              <a:off x="458" y="1435"/>
              <a:ext cx="21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72751" name="Text Box 24"/>
            <p:cNvSpPr txBox="1">
              <a:spLocks noChangeArrowheads="1"/>
            </p:cNvSpPr>
            <p:nvPr/>
          </p:nvSpPr>
          <p:spPr bwMode="auto">
            <a:xfrm>
              <a:off x="2497" y="3509"/>
              <a:ext cx="37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LF</a:t>
              </a:r>
              <a:endParaRPr lang="en-US" baseline="-25000">
                <a:ea typeface="Arial" charset="0"/>
                <a:cs typeface="Arial" charset="0"/>
              </a:endParaRPr>
            </a:p>
          </p:txBody>
        </p:sp>
      </p:grpSp>
      <p:grpSp>
        <p:nvGrpSpPr>
          <p:cNvPr id="72717" name="Group 25"/>
          <p:cNvGrpSpPr>
            <a:grpSpLocks/>
          </p:cNvGrpSpPr>
          <p:nvPr/>
        </p:nvGrpSpPr>
        <p:grpSpPr bwMode="auto">
          <a:xfrm>
            <a:off x="1604963" y="2944813"/>
            <a:ext cx="1833562" cy="2662237"/>
            <a:chOff x="1025" y="1764"/>
            <a:chExt cx="1155" cy="1677"/>
          </a:xfrm>
        </p:grpSpPr>
        <p:sp>
          <p:nvSpPr>
            <p:cNvPr id="72747" name="Line 26"/>
            <p:cNvSpPr>
              <a:spLocks noChangeShapeType="1"/>
            </p:cNvSpPr>
            <p:nvPr/>
          </p:nvSpPr>
          <p:spPr bwMode="auto">
            <a:xfrm flipV="1">
              <a:off x="1025" y="2001"/>
              <a:ext cx="904" cy="144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72748" name="Text Box 27"/>
            <p:cNvSpPr txBox="1">
              <a:spLocks noChangeArrowheads="1"/>
            </p:cNvSpPr>
            <p:nvPr/>
          </p:nvSpPr>
          <p:spPr bwMode="auto">
            <a:xfrm>
              <a:off x="1856" y="1764"/>
              <a:ext cx="32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r>
                <a:rPr lang="en-US" b="1" baseline="-25000">
                  <a:ea typeface="Arial" charset="0"/>
                  <a:cs typeface="Arial" charset="0"/>
                </a:rPr>
                <a:t>1</a:t>
              </a:r>
            </a:p>
          </p:txBody>
        </p:sp>
      </p:grpSp>
      <p:sp>
        <p:nvSpPr>
          <p:cNvPr id="72718" name="Text Box 28"/>
          <p:cNvSpPr txBox="1">
            <a:spLocks noChangeArrowheads="1"/>
          </p:cNvSpPr>
          <p:nvPr/>
        </p:nvSpPr>
        <p:spPr bwMode="auto">
          <a:xfrm>
            <a:off x="390525" y="4270375"/>
            <a:ext cx="388938"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72719" name="Oval 29"/>
          <p:cNvSpPr>
            <a:spLocks noChangeAspect="1" noChangeArrowheads="1"/>
          </p:cNvSpPr>
          <p:nvPr/>
        </p:nvSpPr>
        <p:spPr bwMode="auto">
          <a:xfrm>
            <a:off x="2254250" y="4398963"/>
            <a:ext cx="128588" cy="12700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72720" name="Text Box 30"/>
          <p:cNvSpPr txBox="1">
            <a:spLocks noChangeArrowheads="1"/>
          </p:cNvSpPr>
          <p:nvPr/>
        </p:nvSpPr>
        <p:spPr bwMode="auto">
          <a:xfrm>
            <a:off x="1398588" y="2189163"/>
            <a:ext cx="24304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Loanable funds</a:t>
            </a:r>
          </a:p>
        </p:txBody>
      </p:sp>
      <p:sp>
        <p:nvSpPr>
          <p:cNvPr id="72721" name="Line 31"/>
          <p:cNvSpPr>
            <a:spLocks noChangeShapeType="1"/>
          </p:cNvSpPr>
          <p:nvPr/>
        </p:nvSpPr>
        <p:spPr bwMode="auto">
          <a:xfrm>
            <a:off x="238125" y="1911350"/>
            <a:ext cx="85979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72722" name="Line 32"/>
          <p:cNvSpPr>
            <a:spLocks noChangeShapeType="1"/>
          </p:cNvSpPr>
          <p:nvPr/>
        </p:nvSpPr>
        <p:spPr bwMode="auto">
          <a:xfrm flipH="1">
            <a:off x="811213" y="4468813"/>
            <a:ext cx="150971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23" name="Line 42"/>
          <p:cNvSpPr>
            <a:spLocks noChangeShapeType="1"/>
          </p:cNvSpPr>
          <p:nvPr/>
        </p:nvSpPr>
        <p:spPr bwMode="auto">
          <a:xfrm>
            <a:off x="2324100" y="4467225"/>
            <a:ext cx="237013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29067" name="Line 43"/>
          <p:cNvSpPr>
            <a:spLocks noChangeShapeType="1"/>
          </p:cNvSpPr>
          <p:nvPr/>
        </p:nvSpPr>
        <p:spPr bwMode="auto">
          <a:xfrm flipV="1">
            <a:off x="2682875" y="3892550"/>
            <a:ext cx="200025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25" name="Line 44"/>
          <p:cNvSpPr>
            <a:spLocks noChangeShapeType="1"/>
          </p:cNvSpPr>
          <p:nvPr/>
        </p:nvSpPr>
        <p:spPr bwMode="auto">
          <a:xfrm>
            <a:off x="6678613" y="4464050"/>
            <a:ext cx="0" cy="147637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nvGrpSpPr>
          <p:cNvPr id="9" name="Group 46"/>
          <p:cNvGrpSpPr>
            <a:grpSpLocks/>
          </p:cNvGrpSpPr>
          <p:nvPr/>
        </p:nvGrpSpPr>
        <p:grpSpPr bwMode="auto">
          <a:xfrm>
            <a:off x="1784350" y="3079750"/>
            <a:ext cx="2578100" cy="2119313"/>
            <a:chOff x="3678" y="1961"/>
            <a:chExt cx="1289" cy="1153"/>
          </a:xfrm>
        </p:grpSpPr>
        <p:sp>
          <p:nvSpPr>
            <p:cNvPr id="72745" name="Line 47"/>
            <p:cNvSpPr>
              <a:spLocks noChangeShapeType="1"/>
            </p:cNvSpPr>
            <p:nvPr/>
          </p:nvSpPr>
          <p:spPr bwMode="auto">
            <a:xfrm>
              <a:off x="3678" y="1961"/>
              <a:ext cx="991" cy="973"/>
            </a:xfrm>
            <a:prstGeom prst="line">
              <a:avLst/>
            </a:prstGeom>
            <a:noFill/>
            <a:ln w="38100">
              <a:solidFill>
                <a:srgbClr val="CC0000"/>
              </a:solidFill>
              <a:round/>
              <a:headEnd/>
              <a:tailEnd/>
            </a:ln>
          </p:spPr>
          <p:txBody>
            <a:bodyPr>
              <a:prstTxWarp prst="textNoShape">
                <a:avLst/>
              </a:prstTxWarp>
            </a:bodyPr>
            <a:lstStyle/>
            <a:p>
              <a:endParaRPr lang="en-US"/>
            </a:p>
          </p:txBody>
        </p:sp>
        <p:sp>
          <p:nvSpPr>
            <p:cNvPr id="72746" name="Text Box 48"/>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r>
                <a:rPr lang="en-US" b="1" baseline="-25000">
                  <a:ea typeface="Arial" charset="0"/>
                  <a:cs typeface="Arial" charset="0"/>
                </a:rPr>
                <a:t>2</a:t>
              </a:r>
            </a:p>
          </p:txBody>
        </p:sp>
      </p:grpSp>
      <p:grpSp>
        <p:nvGrpSpPr>
          <p:cNvPr id="10" name="Group 61"/>
          <p:cNvGrpSpPr>
            <a:grpSpLocks/>
          </p:cNvGrpSpPr>
          <p:nvPr/>
        </p:nvGrpSpPr>
        <p:grpSpPr bwMode="auto">
          <a:xfrm>
            <a:off x="387350" y="3690938"/>
            <a:ext cx="2357438" cy="365125"/>
            <a:chOff x="244" y="2325"/>
            <a:chExt cx="1485" cy="230"/>
          </a:xfrm>
        </p:grpSpPr>
        <p:sp>
          <p:nvSpPr>
            <p:cNvPr id="72742" name="Text Box 36"/>
            <p:cNvSpPr txBox="1">
              <a:spLocks noChangeArrowheads="1"/>
            </p:cNvSpPr>
            <p:nvPr/>
          </p:nvSpPr>
          <p:spPr bwMode="auto">
            <a:xfrm>
              <a:off x="244" y="2325"/>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72743" name="Line 49"/>
            <p:cNvSpPr>
              <a:spLocks noChangeShapeType="1"/>
            </p:cNvSpPr>
            <p:nvPr/>
          </p:nvSpPr>
          <p:spPr bwMode="auto">
            <a:xfrm flipH="1">
              <a:off x="511" y="2452"/>
              <a:ext cx="117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44" name="Oval 37"/>
            <p:cNvSpPr>
              <a:spLocks noChangeAspect="1" noChangeArrowheads="1"/>
            </p:cNvSpPr>
            <p:nvPr/>
          </p:nvSpPr>
          <p:spPr bwMode="auto">
            <a:xfrm>
              <a:off x="1648" y="2408"/>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1" name="Group 57"/>
          <p:cNvGrpSpPr>
            <a:grpSpLocks/>
          </p:cNvGrpSpPr>
          <p:nvPr/>
        </p:nvGrpSpPr>
        <p:grpSpPr bwMode="auto">
          <a:xfrm>
            <a:off x="6303963" y="2957513"/>
            <a:ext cx="2266950" cy="2093912"/>
            <a:chOff x="4027" y="1772"/>
            <a:chExt cx="1428" cy="1319"/>
          </a:xfrm>
        </p:grpSpPr>
        <p:sp>
          <p:nvSpPr>
            <p:cNvPr id="72740" name="Line 50"/>
            <p:cNvSpPr>
              <a:spLocks noChangeShapeType="1"/>
            </p:cNvSpPr>
            <p:nvPr/>
          </p:nvSpPr>
          <p:spPr bwMode="auto">
            <a:xfrm>
              <a:off x="4027" y="1772"/>
              <a:ext cx="844" cy="1109"/>
            </a:xfrm>
            <a:prstGeom prst="line">
              <a:avLst/>
            </a:prstGeom>
            <a:noFill/>
            <a:ln w="38100">
              <a:solidFill>
                <a:srgbClr val="CC0000"/>
              </a:solidFill>
              <a:round/>
              <a:headEnd/>
              <a:tailEnd/>
            </a:ln>
          </p:spPr>
          <p:txBody>
            <a:bodyPr>
              <a:prstTxWarp prst="textNoShape">
                <a:avLst/>
              </a:prstTxWarp>
            </a:bodyPr>
            <a:lstStyle/>
            <a:p>
              <a:endParaRPr lang="en-US"/>
            </a:p>
          </p:txBody>
        </p:sp>
        <p:sp>
          <p:nvSpPr>
            <p:cNvPr id="72741" name="Text Box 51"/>
            <p:cNvSpPr txBox="1">
              <a:spLocks noChangeArrowheads="1"/>
            </p:cNvSpPr>
            <p:nvPr/>
          </p:nvSpPr>
          <p:spPr bwMode="auto">
            <a:xfrm>
              <a:off x="4821" y="2803"/>
              <a:ext cx="63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r>
                <a:rPr lang="en-US" b="1" baseline="-25000">
                  <a:ea typeface="Arial" charset="0"/>
                  <a:cs typeface="Arial" charset="0"/>
                </a:rPr>
                <a:t>2</a:t>
              </a:r>
            </a:p>
          </p:txBody>
        </p:sp>
      </p:grpSp>
      <p:grpSp>
        <p:nvGrpSpPr>
          <p:cNvPr id="12" name="Group 62"/>
          <p:cNvGrpSpPr>
            <a:grpSpLocks/>
          </p:cNvGrpSpPr>
          <p:nvPr/>
        </p:nvGrpSpPr>
        <p:grpSpPr bwMode="auto">
          <a:xfrm>
            <a:off x="4700588" y="3689350"/>
            <a:ext cx="2373312" cy="2251075"/>
            <a:chOff x="2961" y="2324"/>
            <a:chExt cx="1495" cy="1418"/>
          </a:xfrm>
        </p:grpSpPr>
        <p:sp>
          <p:nvSpPr>
            <p:cNvPr id="72736" name="Text Box 39"/>
            <p:cNvSpPr txBox="1">
              <a:spLocks noChangeArrowheads="1"/>
            </p:cNvSpPr>
            <p:nvPr/>
          </p:nvSpPr>
          <p:spPr bwMode="auto">
            <a:xfrm>
              <a:off x="2961" y="2324"/>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72737" name="Line 45"/>
            <p:cNvSpPr>
              <a:spLocks noChangeShapeType="1"/>
            </p:cNvSpPr>
            <p:nvPr/>
          </p:nvSpPr>
          <p:spPr bwMode="auto">
            <a:xfrm>
              <a:off x="4414" y="2446"/>
              <a:ext cx="0" cy="1296"/>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38" name="Line 53"/>
            <p:cNvSpPr>
              <a:spLocks noChangeShapeType="1"/>
            </p:cNvSpPr>
            <p:nvPr/>
          </p:nvSpPr>
          <p:spPr bwMode="auto">
            <a:xfrm>
              <a:off x="3193" y="2452"/>
              <a:ext cx="122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2739" name="Oval 40"/>
            <p:cNvSpPr>
              <a:spLocks noChangeAspect="1" noChangeArrowheads="1"/>
            </p:cNvSpPr>
            <p:nvPr/>
          </p:nvSpPr>
          <p:spPr bwMode="auto">
            <a:xfrm>
              <a:off x="4375" y="240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29078" name="Line 54"/>
          <p:cNvSpPr>
            <a:spLocks noChangeShapeType="1"/>
          </p:cNvSpPr>
          <p:nvPr/>
        </p:nvSpPr>
        <p:spPr bwMode="auto">
          <a:xfrm flipV="1">
            <a:off x="911225" y="3897313"/>
            <a:ext cx="0" cy="554037"/>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29079" name="Line 55"/>
          <p:cNvSpPr>
            <a:spLocks noChangeShapeType="1"/>
          </p:cNvSpPr>
          <p:nvPr/>
        </p:nvSpPr>
        <p:spPr bwMode="auto">
          <a:xfrm flipV="1">
            <a:off x="5176838" y="3902075"/>
            <a:ext cx="0" cy="5540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29080" name="Line 56"/>
          <p:cNvSpPr>
            <a:spLocks noChangeShapeType="1"/>
          </p:cNvSpPr>
          <p:nvPr/>
        </p:nvSpPr>
        <p:spPr bwMode="auto">
          <a:xfrm rot="5400000" flipV="1">
            <a:off x="6846888" y="5672138"/>
            <a:ext cx="0" cy="317500"/>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29087" name="Line 63"/>
          <p:cNvSpPr>
            <a:spLocks noChangeShapeType="1"/>
          </p:cNvSpPr>
          <p:nvPr/>
        </p:nvSpPr>
        <p:spPr bwMode="auto">
          <a:xfrm rot="5400000" flipV="1">
            <a:off x="7093744" y="4180681"/>
            <a:ext cx="0" cy="5794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29088" name="Line 64"/>
          <p:cNvSpPr>
            <a:spLocks noChangeShapeType="1"/>
          </p:cNvSpPr>
          <p:nvPr/>
        </p:nvSpPr>
        <p:spPr bwMode="auto">
          <a:xfrm rot="5400000" flipV="1">
            <a:off x="2845594" y="4118769"/>
            <a:ext cx="0" cy="6937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727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29029">
                                            <p:txEl>
                                              <p:pRg st="0" end="0"/>
                                            </p:txEl>
                                          </p:spTgt>
                                        </p:tgtEl>
                                        <p:attrNameLst>
                                          <p:attrName>style.visibility</p:attrName>
                                        </p:attrNameLst>
                                      </p:cBhvr>
                                      <p:to>
                                        <p:strVal val="visible"/>
                                      </p:to>
                                    </p:set>
                                    <p:animEffect transition="in" filter="wipe(left)">
                                      <p:cBhvr>
                                        <p:cTn id="7" dur="500"/>
                                        <p:tgtEl>
                                          <p:spTgt spid="1290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87"/>
                                        </p:tgtEl>
                                        <p:attrNameLst>
                                          <p:attrName>style.visibility</p:attrName>
                                        </p:attrNameLst>
                                      </p:cBhvr>
                                      <p:to>
                                        <p:strVal val="visible"/>
                                      </p:to>
                                    </p:set>
                                    <p:animEffect transition="in" filter="wipe(left)">
                                      <p:cBhvr>
                                        <p:cTn id="12" dur="500"/>
                                        <p:tgtEl>
                                          <p:spTgt spid="129087"/>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Right)">
                                      <p:cBhvr>
                                        <p:cTn id="16" dur="500"/>
                                        <p:tgtEl>
                                          <p:spTgt spid="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xit" presetSubtype="0" fill="hold" grpId="1" nodeType="clickEffect" nodePh="1">
                                  <p:stCondLst>
                                    <p:cond delay="0"/>
                                  </p:stCondLst>
                                  <p:endCondLst>
                                    <p:cond evt="begin" delay="0">
                                      <p:tn val="19"/>
                                    </p:cond>
                                  </p:endCondLst>
                                  <p:childTnLst>
                                    <p:animEffect transition="out" filter="fade">
                                      <p:cBhvr>
                                        <p:cTn id="20" dur="500"/>
                                        <p:tgtEl>
                                          <p:spTgt spid="129029">
                                            <p:txEl>
                                              <p:pRg st="0" end="0"/>
                                            </p:txEl>
                                          </p:spTgt>
                                        </p:tgtEl>
                                      </p:cBhvr>
                                    </p:animEffect>
                                    <p:set>
                                      <p:cBhvr>
                                        <p:cTn id="21" dur="1" fill="hold">
                                          <p:stCondLst>
                                            <p:cond delay="499"/>
                                          </p:stCondLst>
                                        </p:cTn>
                                        <p:tgtEl>
                                          <p:spTgt spid="129029">
                                            <p:txEl>
                                              <p:pRg st="0" end="0"/>
                                            </p:txEl>
                                          </p:spTgt>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nodePh="1">
                                  <p:stCondLst>
                                    <p:cond delay="0"/>
                                  </p:stCondLst>
                                  <p:endCondLst>
                                    <p:cond evt="begin" delay="0">
                                      <p:tn val="24"/>
                                    </p:cond>
                                  </p:endCondLst>
                                  <p:childTnLst>
                                    <p:set>
                                      <p:cBhvr>
                                        <p:cTn id="25" dur="1" fill="hold">
                                          <p:stCondLst>
                                            <p:cond delay="0"/>
                                          </p:stCondLst>
                                        </p:cTn>
                                        <p:tgtEl>
                                          <p:spTgt spid="129083">
                                            <p:txEl>
                                              <p:pRg st="0" end="0"/>
                                            </p:txEl>
                                          </p:spTgt>
                                        </p:tgtEl>
                                        <p:attrNameLst>
                                          <p:attrName>style.visibility</p:attrName>
                                        </p:attrNameLst>
                                      </p:cBhvr>
                                      <p:to>
                                        <p:strVal val="visible"/>
                                      </p:to>
                                    </p:set>
                                    <p:animEffect transition="in" filter="wipe(left)">
                                      <p:cBhvr>
                                        <p:cTn id="26" dur="500"/>
                                        <p:tgtEl>
                                          <p:spTgt spid="129083">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9088"/>
                                        </p:tgtEl>
                                        <p:attrNameLst>
                                          <p:attrName>style.visibility</p:attrName>
                                        </p:attrNameLst>
                                      </p:cBhvr>
                                      <p:to>
                                        <p:strVal val="visible"/>
                                      </p:to>
                                    </p:set>
                                    <p:animEffect transition="in" filter="wipe(left)">
                                      <p:cBhvr>
                                        <p:cTn id="31" dur="500"/>
                                        <p:tgtEl>
                                          <p:spTgt spid="129088"/>
                                        </p:tgtEl>
                                      </p:cBhvr>
                                    </p:animEffect>
                                  </p:childTnLst>
                                </p:cTn>
                              </p:par>
                            </p:childTnLst>
                          </p:cTn>
                        </p:par>
                        <p:par>
                          <p:cTn id="32" fill="hold" nodeType="afterGroup">
                            <p:stCondLst>
                              <p:cond delay="500"/>
                            </p:stCondLst>
                            <p:childTnLst>
                              <p:par>
                                <p:cTn id="33" presetID="18" presetClass="entr" presetSubtype="6"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downRight)">
                                      <p:cBhvr>
                                        <p:cTn id="35" dur="500"/>
                                        <p:tgtEl>
                                          <p:spTgt spid="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grpId="1" nodeType="clickEffect" nodePh="1">
                                  <p:stCondLst>
                                    <p:cond delay="0"/>
                                  </p:stCondLst>
                                  <p:endCondLst>
                                    <p:cond evt="begin" delay="0">
                                      <p:tn val="38"/>
                                    </p:cond>
                                  </p:endCondLst>
                                  <p:childTnLst>
                                    <p:animEffect transition="out" filter="fade">
                                      <p:cBhvr>
                                        <p:cTn id="39" dur="500"/>
                                        <p:tgtEl>
                                          <p:spTgt spid="129083">
                                            <p:txEl>
                                              <p:pRg st="0" end="0"/>
                                            </p:txEl>
                                          </p:spTgt>
                                        </p:tgtEl>
                                      </p:cBhvr>
                                    </p:animEffect>
                                    <p:set>
                                      <p:cBhvr>
                                        <p:cTn id="40" dur="1" fill="hold">
                                          <p:stCondLst>
                                            <p:cond delay="499"/>
                                          </p:stCondLst>
                                        </p:cTn>
                                        <p:tgtEl>
                                          <p:spTgt spid="12908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29084">
                                            <p:txEl>
                                              <p:pRg st="0" end="0"/>
                                            </p:txEl>
                                          </p:spTgt>
                                        </p:tgtEl>
                                        <p:attrNameLst>
                                          <p:attrName>style.visibility</p:attrName>
                                        </p:attrNameLst>
                                      </p:cBhvr>
                                      <p:to>
                                        <p:strVal val="visible"/>
                                      </p:to>
                                    </p:set>
                                    <p:animEffect transition="in" filter="wipe(left)">
                                      <p:cBhvr>
                                        <p:cTn id="45" dur="500"/>
                                        <p:tgtEl>
                                          <p:spTgt spid="129084">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29078"/>
                                        </p:tgtEl>
                                        <p:attrNameLst>
                                          <p:attrName>style.visibility</p:attrName>
                                        </p:attrNameLst>
                                      </p:cBhvr>
                                      <p:to>
                                        <p:strVal val="visible"/>
                                      </p:to>
                                    </p:set>
                                    <p:animEffect transition="in" filter="wipe(down)">
                                      <p:cBhvr>
                                        <p:cTn id="50" dur="500"/>
                                        <p:tgtEl>
                                          <p:spTgt spid="129078"/>
                                        </p:tgtEl>
                                      </p:cBhvr>
                                    </p:animEffect>
                                  </p:childTnLst>
                                </p:cTn>
                              </p:par>
                            </p:childTnLst>
                          </p:cTn>
                        </p:par>
                        <p:par>
                          <p:cTn id="51" fill="hold" nodeType="afterGroup">
                            <p:stCondLst>
                              <p:cond delay="500"/>
                            </p:stCondLst>
                            <p:childTnLst>
                              <p:par>
                                <p:cTn id="52" presetID="22" presetClass="entr" presetSubtype="2"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right)">
                                      <p:cBhvr>
                                        <p:cTn id="54" dur="500"/>
                                        <p:tgtEl>
                                          <p:spTgt spid="1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29067"/>
                                        </p:tgtEl>
                                        <p:attrNameLst>
                                          <p:attrName>style.visibility</p:attrName>
                                        </p:attrNameLst>
                                      </p:cBhvr>
                                      <p:to>
                                        <p:strVal val="visible"/>
                                      </p:to>
                                    </p:set>
                                    <p:animEffect transition="in" filter="wipe(left)">
                                      <p:cBhvr>
                                        <p:cTn id="59" dur="500"/>
                                        <p:tgtEl>
                                          <p:spTgt spid="129067"/>
                                        </p:tgtEl>
                                      </p:cBhvr>
                                    </p:animEffect>
                                  </p:childTnLst>
                                </p:cTn>
                              </p:par>
                            </p:childTnLst>
                          </p:cTn>
                        </p:par>
                        <p:par>
                          <p:cTn id="60" fill="hold" nodeType="afterGroup">
                            <p:stCondLst>
                              <p:cond delay="500"/>
                            </p:stCondLst>
                            <p:childTnLst>
                              <p:par>
                                <p:cTn id="61" presetID="18" presetClass="entr" presetSubtype="6" fill="hold"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Right)">
                                      <p:cBhvr>
                                        <p:cTn id="63" dur="500"/>
                                        <p:tgtEl>
                                          <p:spTgt spid="12"/>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29079"/>
                                        </p:tgtEl>
                                        <p:attrNameLst>
                                          <p:attrName>style.visibility</p:attrName>
                                        </p:attrNameLst>
                                      </p:cBhvr>
                                      <p:to>
                                        <p:strVal val="visible"/>
                                      </p:to>
                                    </p:set>
                                    <p:animEffect transition="in" filter="wipe(down)">
                                      <p:cBhvr>
                                        <p:cTn id="66" dur="500"/>
                                        <p:tgtEl>
                                          <p:spTgt spid="129079"/>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129080"/>
                                        </p:tgtEl>
                                        <p:attrNameLst>
                                          <p:attrName>style.visibility</p:attrName>
                                        </p:attrNameLst>
                                      </p:cBhvr>
                                      <p:to>
                                        <p:strVal val="visible"/>
                                      </p:to>
                                    </p:set>
                                    <p:animEffect transition="in" filter="wipe(left)">
                                      <p:cBhvr>
                                        <p:cTn id="69" dur="500"/>
                                        <p:tgtEl>
                                          <p:spTgt spid="129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84" grpId="0" build="p"/>
      <p:bldP spid="129029" grpId="0" build="p"/>
      <p:bldP spid="129029" grpId="1" build="allAtOnce"/>
      <p:bldP spid="129083" grpId="0" build="p"/>
      <p:bldP spid="129083" grpId="1" build="allAtOnce"/>
      <p:bldP spid="129067" grpId="0" animBg="1"/>
      <p:bldP spid="129078" grpId="0" animBg="1"/>
      <p:bldP spid="129079" grpId="0" animBg="1"/>
      <p:bldP spid="129080" grpId="0" animBg="1"/>
      <p:bldP spid="129087" grpId="0" animBg="1"/>
      <p:bldP spid="12908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0" y="196850"/>
            <a:ext cx="9144000" cy="649288"/>
          </a:xfrm>
        </p:spPr>
        <p:txBody>
          <a:bodyPr/>
          <a:lstStyle/>
          <a:p>
            <a:pPr algn="ctr" eaLnBrk="1" hangingPunct="1"/>
            <a:r>
              <a:rPr lang="en-US" sz="3300" smtClean="0">
                <a:latin typeface="Tahoma" charset="0"/>
                <a:ea typeface="Tahoma" charset="0"/>
                <a:cs typeface="Tahoma" charset="0"/>
              </a:rPr>
              <a:t>Capital Flight from Mexico</a:t>
            </a:r>
          </a:p>
        </p:txBody>
      </p:sp>
      <p:sp>
        <p:nvSpPr>
          <p:cNvPr id="210947" name="Rectangle 3"/>
          <p:cNvSpPr>
            <a:spLocks noChangeArrowheads="1"/>
          </p:cNvSpPr>
          <p:nvPr/>
        </p:nvSpPr>
        <p:spPr bwMode="auto">
          <a:xfrm>
            <a:off x="374650" y="1385888"/>
            <a:ext cx="3684588" cy="4899025"/>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669900"/>
              </a:buClr>
              <a:buSzPct val="120000"/>
              <a:buFont typeface="Wingdings" charset="2"/>
              <a:buNone/>
            </a:pPr>
            <a:r>
              <a:rPr lang="en-US" sz="2600">
                <a:ea typeface="Arial" charset="0"/>
                <a:cs typeface="Arial" charset="0"/>
              </a:rPr>
              <a:t>The increase in </a:t>
            </a:r>
            <a:r>
              <a:rPr lang="en-US" sz="2600" i="1">
                <a:ea typeface="Arial" charset="0"/>
                <a:cs typeface="Arial" charset="0"/>
              </a:rPr>
              <a:t>NCO</a:t>
            </a:r>
            <a:r>
              <a:rPr lang="en-US" sz="2600">
                <a:ea typeface="Arial" charset="0"/>
                <a:cs typeface="Arial" charset="0"/>
              </a:rPr>
              <a:t> causes an increase in the supply of pesos in the foreign exchange market. </a:t>
            </a:r>
          </a:p>
          <a:p>
            <a:pPr>
              <a:lnSpc>
                <a:spcPct val="105000"/>
              </a:lnSpc>
              <a:spcBef>
                <a:spcPct val="40000"/>
              </a:spcBef>
              <a:buClr>
                <a:srgbClr val="669900"/>
              </a:buClr>
              <a:buSzPct val="120000"/>
              <a:buFont typeface="Wingdings" charset="2"/>
              <a:buNone/>
            </a:pPr>
            <a:r>
              <a:rPr lang="en-US" sz="2600">
                <a:ea typeface="Arial" charset="0"/>
                <a:cs typeface="Arial" charset="0"/>
              </a:rPr>
              <a:t>The real exchange rate value of the peso falls.</a:t>
            </a:r>
          </a:p>
        </p:txBody>
      </p:sp>
      <p:sp>
        <p:nvSpPr>
          <p:cNvPr id="210948" name="Line 4"/>
          <p:cNvSpPr>
            <a:spLocks noChangeShapeType="1"/>
          </p:cNvSpPr>
          <p:nvPr/>
        </p:nvSpPr>
        <p:spPr bwMode="auto">
          <a:xfrm rot="5400000" flipV="1">
            <a:off x="6666707" y="3572669"/>
            <a:ext cx="0" cy="731837"/>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grpSp>
        <p:nvGrpSpPr>
          <p:cNvPr id="2" name="Group 45"/>
          <p:cNvGrpSpPr>
            <a:grpSpLocks/>
          </p:cNvGrpSpPr>
          <p:nvPr/>
        </p:nvGrpSpPr>
        <p:grpSpPr bwMode="auto">
          <a:xfrm>
            <a:off x="6869113" y="2562225"/>
            <a:ext cx="1660525" cy="3100388"/>
            <a:chOff x="4327" y="1614"/>
            <a:chExt cx="1046" cy="1953"/>
          </a:xfrm>
        </p:grpSpPr>
        <p:sp>
          <p:nvSpPr>
            <p:cNvPr id="74782" name="Text Box 35"/>
            <p:cNvSpPr txBox="1">
              <a:spLocks noChangeArrowheads="1"/>
            </p:cNvSpPr>
            <p:nvPr/>
          </p:nvSpPr>
          <p:spPr bwMode="auto">
            <a:xfrm>
              <a:off x="4327" y="1614"/>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2</a:t>
              </a:r>
              <a:r>
                <a:rPr lang="en-US">
                  <a:ea typeface="Arial" charset="0"/>
                  <a:cs typeface="Arial" charset="0"/>
                </a:rPr>
                <a:t> = </a:t>
              </a:r>
              <a:r>
                <a:rPr lang="en-US" i="1">
                  <a:ea typeface="Arial" charset="0"/>
                  <a:cs typeface="Arial" charset="0"/>
                </a:rPr>
                <a:t>NCO</a:t>
              </a:r>
              <a:r>
                <a:rPr lang="en-US" b="1" baseline="-25000">
                  <a:ea typeface="Arial" charset="0"/>
                  <a:cs typeface="Arial" charset="0"/>
                </a:rPr>
                <a:t>2</a:t>
              </a:r>
            </a:p>
          </p:txBody>
        </p:sp>
        <p:sp>
          <p:nvSpPr>
            <p:cNvPr id="74783" name="Line 36"/>
            <p:cNvSpPr>
              <a:spLocks noChangeShapeType="1"/>
            </p:cNvSpPr>
            <p:nvPr/>
          </p:nvSpPr>
          <p:spPr bwMode="auto">
            <a:xfrm flipV="1">
              <a:off x="4456" y="1871"/>
              <a:ext cx="0" cy="1696"/>
            </a:xfrm>
            <a:prstGeom prst="line">
              <a:avLst/>
            </a:prstGeom>
            <a:noFill/>
            <a:ln w="38100">
              <a:solidFill>
                <a:srgbClr val="A50021"/>
              </a:solidFill>
              <a:round/>
              <a:headEnd/>
              <a:tailEnd/>
            </a:ln>
          </p:spPr>
          <p:txBody>
            <a:bodyPr>
              <a:prstTxWarp prst="textNoShape">
                <a:avLst/>
              </a:prstTxWarp>
            </a:bodyPr>
            <a:lstStyle/>
            <a:p>
              <a:endParaRPr lang="en-US"/>
            </a:p>
          </p:txBody>
        </p:sp>
      </p:grpSp>
      <p:grpSp>
        <p:nvGrpSpPr>
          <p:cNvPr id="3" name="Group 48"/>
          <p:cNvGrpSpPr>
            <a:grpSpLocks/>
          </p:cNvGrpSpPr>
          <p:nvPr/>
        </p:nvGrpSpPr>
        <p:grpSpPr bwMode="auto">
          <a:xfrm>
            <a:off x="4333875" y="1068388"/>
            <a:ext cx="4387850" cy="5026025"/>
            <a:chOff x="2730" y="673"/>
            <a:chExt cx="2764" cy="3166"/>
          </a:xfrm>
        </p:grpSpPr>
        <p:sp>
          <p:nvSpPr>
            <p:cNvPr id="74764" name="Text Box 24"/>
            <p:cNvSpPr txBox="1">
              <a:spLocks noChangeArrowheads="1"/>
            </p:cNvSpPr>
            <p:nvPr/>
          </p:nvSpPr>
          <p:spPr bwMode="auto">
            <a:xfrm>
              <a:off x="3238" y="673"/>
              <a:ext cx="1875" cy="518"/>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Market for foreign-currency exchange</a:t>
              </a:r>
            </a:p>
          </p:txBody>
        </p:sp>
        <p:grpSp>
          <p:nvGrpSpPr>
            <p:cNvPr id="74765" name="Group 47"/>
            <p:cNvGrpSpPr>
              <a:grpSpLocks/>
            </p:cNvGrpSpPr>
            <p:nvPr/>
          </p:nvGrpSpPr>
          <p:grpSpPr bwMode="auto">
            <a:xfrm>
              <a:off x="2730" y="1288"/>
              <a:ext cx="2764" cy="2551"/>
              <a:chOff x="2730" y="1288"/>
              <a:chExt cx="2764" cy="2551"/>
            </a:xfrm>
          </p:grpSpPr>
          <p:grpSp>
            <p:nvGrpSpPr>
              <p:cNvPr id="74766" name="Group 11"/>
              <p:cNvGrpSpPr>
                <a:grpSpLocks/>
              </p:cNvGrpSpPr>
              <p:nvPr/>
            </p:nvGrpSpPr>
            <p:grpSpPr bwMode="auto">
              <a:xfrm>
                <a:off x="2877" y="1360"/>
                <a:ext cx="2617" cy="2479"/>
                <a:chOff x="2758" y="1472"/>
                <a:chExt cx="2617" cy="2479"/>
              </a:xfrm>
            </p:grpSpPr>
            <p:grpSp>
              <p:nvGrpSpPr>
                <p:cNvPr id="74777" name="Group 12"/>
                <p:cNvGrpSpPr>
                  <a:grpSpLocks/>
                </p:cNvGrpSpPr>
                <p:nvPr/>
              </p:nvGrpSpPr>
              <p:grpSpPr bwMode="auto">
                <a:xfrm>
                  <a:off x="2890" y="1748"/>
                  <a:ext cx="2417" cy="1938"/>
                  <a:chOff x="1098" y="1361"/>
                  <a:chExt cx="2116" cy="2027"/>
                </a:xfrm>
              </p:grpSpPr>
              <p:sp>
                <p:nvSpPr>
                  <p:cNvPr id="74780" name="Line 13"/>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74781" name="Line 14"/>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74778" name="Text Box 15"/>
                <p:cNvSpPr txBox="1">
                  <a:spLocks noChangeArrowheads="1"/>
                </p:cNvSpPr>
                <p:nvPr/>
              </p:nvSpPr>
              <p:spPr bwMode="auto">
                <a:xfrm>
                  <a:off x="2758" y="1472"/>
                  <a:ext cx="26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E</a:t>
                  </a:r>
                  <a:endParaRPr lang="en-US" baseline="-25000">
                    <a:ea typeface="Arial" charset="0"/>
                    <a:cs typeface="Arial" charset="0"/>
                  </a:endParaRPr>
                </a:p>
              </p:txBody>
            </p:sp>
            <p:sp>
              <p:nvSpPr>
                <p:cNvPr id="74779" name="Text Box 16"/>
                <p:cNvSpPr txBox="1">
                  <a:spLocks noChangeArrowheads="1"/>
                </p:cNvSpPr>
                <p:nvPr/>
              </p:nvSpPr>
              <p:spPr bwMode="auto">
                <a:xfrm>
                  <a:off x="4655" y="3721"/>
                  <a:ext cx="720"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a:ea typeface="Arial" charset="0"/>
                      <a:cs typeface="Arial" charset="0"/>
                    </a:rPr>
                    <a:t>Pesos</a:t>
                  </a:r>
                  <a:endParaRPr lang="en-US" baseline="-25000">
                    <a:ea typeface="Arial" charset="0"/>
                    <a:cs typeface="Arial" charset="0"/>
                  </a:endParaRPr>
                </a:p>
              </p:txBody>
            </p:sp>
          </p:grpSp>
          <p:grpSp>
            <p:nvGrpSpPr>
              <p:cNvPr id="74767" name="Group 17"/>
              <p:cNvGrpSpPr>
                <a:grpSpLocks/>
              </p:cNvGrpSpPr>
              <p:nvPr/>
            </p:nvGrpSpPr>
            <p:grpSpPr bwMode="auto">
              <a:xfrm>
                <a:off x="3238" y="1891"/>
                <a:ext cx="1771" cy="1515"/>
                <a:chOff x="3133" y="1891"/>
                <a:chExt cx="1771" cy="1515"/>
              </a:xfrm>
            </p:grpSpPr>
            <p:sp>
              <p:nvSpPr>
                <p:cNvPr id="74775" name="Line 18"/>
                <p:cNvSpPr>
                  <a:spLocks noChangeShapeType="1"/>
                </p:cNvSpPr>
                <p:nvPr/>
              </p:nvSpPr>
              <p:spPr bwMode="auto">
                <a:xfrm>
                  <a:off x="3133" y="1891"/>
                  <a:ext cx="1474" cy="1288"/>
                </a:xfrm>
                <a:prstGeom prst="line">
                  <a:avLst/>
                </a:prstGeom>
                <a:noFill/>
                <a:ln w="38100">
                  <a:solidFill>
                    <a:srgbClr val="003399"/>
                  </a:solidFill>
                  <a:round/>
                  <a:headEnd/>
                  <a:tailEnd/>
                </a:ln>
              </p:spPr>
              <p:txBody>
                <a:bodyPr>
                  <a:prstTxWarp prst="textNoShape">
                    <a:avLst/>
                  </a:prstTxWarp>
                </a:bodyPr>
                <a:lstStyle/>
                <a:p>
                  <a:endParaRPr lang="en-US"/>
                </a:p>
              </p:txBody>
            </p:sp>
            <p:sp>
              <p:nvSpPr>
                <p:cNvPr id="74776" name="Text Box 19"/>
                <p:cNvSpPr txBox="1">
                  <a:spLocks noChangeArrowheads="1"/>
                </p:cNvSpPr>
                <p:nvPr/>
              </p:nvSpPr>
              <p:spPr bwMode="auto">
                <a:xfrm>
                  <a:off x="4617" y="3135"/>
                  <a:ext cx="287" cy="271"/>
                </a:xfrm>
                <a:prstGeom prst="rect">
                  <a:avLst/>
                </a:prstGeom>
                <a:noFill/>
                <a:ln w="9525">
                  <a:noFill/>
                  <a:miter lim="800000"/>
                  <a:headEnd/>
                  <a:tailEnd/>
                </a:ln>
              </p:spPr>
              <p:txBody>
                <a:bodyPr lIns="0" tIns="0" rIns="0">
                  <a:prstTxWarp prst="textNoShape">
                    <a:avLst/>
                  </a:prstTxWarp>
                  <a:spAutoFit/>
                </a:bodyPr>
                <a:lstStyle/>
                <a:p>
                  <a:pPr>
                    <a:lnSpc>
                      <a:spcPct val="105000"/>
                    </a:lnSpc>
                    <a:spcBef>
                      <a:spcPct val="50000"/>
                    </a:spcBef>
                  </a:pPr>
                  <a:r>
                    <a:rPr lang="en-US" i="1">
                      <a:ea typeface="Arial" charset="0"/>
                      <a:cs typeface="Arial" charset="0"/>
                    </a:rPr>
                    <a:t>D</a:t>
                  </a:r>
                  <a:r>
                    <a:rPr lang="en-US" b="1" baseline="-25000">
                      <a:ea typeface="Arial" charset="0"/>
                      <a:cs typeface="Arial" charset="0"/>
                    </a:rPr>
                    <a:t>1</a:t>
                  </a:r>
                </a:p>
              </p:txBody>
            </p:sp>
          </p:grpSp>
          <p:grpSp>
            <p:nvGrpSpPr>
              <p:cNvPr id="74768" name="Group 46"/>
              <p:cNvGrpSpPr>
                <a:grpSpLocks/>
              </p:cNvGrpSpPr>
              <p:nvPr/>
            </p:nvGrpSpPr>
            <p:grpSpPr bwMode="auto">
              <a:xfrm>
                <a:off x="3752" y="1288"/>
                <a:ext cx="1046" cy="2281"/>
                <a:chOff x="3752" y="1288"/>
                <a:chExt cx="1046" cy="2281"/>
              </a:xfrm>
            </p:grpSpPr>
            <p:sp>
              <p:nvSpPr>
                <p:cNvPr id="74773" name="Text Box 33"/>
                <p:cNvSpPr txBox="1">
                  <a:spLocks noChangeArrowheads="1"/>
                </p:cNvSpPr>
                <p:nvPr/>
              </p:nvSpPr>
              <p:spPr bwMode="auto">
                <a:xfrm>
                  <a:off x="3752" y="1288"/>
                  <a:ext cx="1046" cy="300"/>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i="1">
                      <a:ea typeface="Arial" charset="0"/>
                      <a:cs typeface="Arial" charset="0"/>
                    </a:rPr>
                    <a:t>S</a:t>
                  </a:r>
                  <a:r>
                    <a:rPr lang="en-US" b="1" baseline="-25000">
                      <a:ea typeface="Arial" charset="0"/>
                      <a:cs typeface="Arial" charset="0"/>
                    </a:rPr>
                    <a:t>1</a:t>
                  </a:r>
                  <a:r>
                    <a:rPr lang="en-US">
                      <a:ea typeface="Arial" charset="0"/>
                      <a:cs typeface="Arial" charset="0"/>
                    </a:rPr>
                    <a:t> = </a:t>
                  </a:r>
                  <a:r>
                    <a:rPr lang="en-US" i="1">
                      <a:ea typeface="Arial" charset="0"/>
                      <a:cs typeface="Arial" charset="0"/>
                    </a:rPr>
                    <a:t>NCO</a:t>
                  </a:r>
                  <a:r>
                    <a:rPr lang="en-US" b="1" baseline="-25000">
                      <a:ea typeface="Arial" charset="0"/>
                      <a:cs typeface="Arial" charset="0"/>
                    </a:rPr>
                    <a:t>1</a:t>
                  </a:r>
                </a:p>
              </p:txBody>
            </p:sp>
            <p:sp>
              <p:nvSpPr>
                <p:cNvPr id="74774" name="Line 34"/>
                <p:cNvSpPr>
                  <a:spLocks noChangeShapeType="1"/>
                </p:cNvSpPr>
                <p:nvPr/>
              </p:nvSpPr>
              <p:spPr bwMode="auto">
                <a:xfrm flipV="1">
                  <a:off x="3912" y="1578"/>
                  <a:ext cx="0" cy="1991"/>
                </a:xfrm>
                <a:prstGeom prst="line">
                  <a:avLst/>
                </a:prstGeom>
                <a:noFill/>
                <a:ln w="38100">
                  <a:solidFill>
                    <a:srgbClr val="003399"/>
                  </a:solidFill>
                  <a:round/>
                  <a:headEnd/>
                  <a:tailEnd/>
                </a:ln>
              </p:spPr>
              <p:txBody>
                <a:bodyPr>
                  <a:prstTxWarp prst="textNoShape">
                    <a:avLst/>
                  </a:prstTxWarp>
                </a:bodyPr>
                <a:lstStyle/>
                <a:p>
                  <a:endParaRPr lang="en-US"/>
                </a:p>
              </p:txBody>
            </p:sp>
          </p:grpSp>
          <p:grpSp>
            <p:nvGrpSpPr>
              <p:cNvPr id="74769" name="Group 42"/>
              <p:cNvGrpSpPr>
                <a:grpSpLocks/>
              </p:cNvGrpSpPr>
              <p:nvPr/>
            </p:nvGrpSpPr>
            <p:grpSpPr bwMode="auto">
              <a:xfrm>
                <a:off x="2730" y="2362"/>
                <a:ext cx="1222" cy="230"/>
                <a:chOff x="2730" y="2362"/>
                <a:chExt cx="1222" cy="230"/>
              </a:xfrm>
            </p:grpSpPr>
            <p:sp>
              <p:nvSpPr>
                <p:cNvPr id="74770" name="Text Box 21"/>
                <p:cNvSpPr txBox="1">
                  <a:spLocks noChangeArrowheads="1"/>
                </p:cNvSpPr>
                <p:nvPr/>
              </p:nvSpPr>
              <p:spPr bwMode="auto">
                <a:xfrm>
                  <a:off x="2730" y="2362"/>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1</a:t>
                  </a:r>
                </a:p>
              </p:txBody>
            </p:sp>
            <p:sp>
              <p:nvSpPr>
                <p:cNvPr id="74771" name="Oval 23"/>
                <p:cNvSpPr>
                  <a:spLocks noChangeAspect="1" noChangeArrowheads="1"/>
                </p:cNvSpPr>
                <p:nvPr/>
              </p:nvSpPr>
              <p:spPr bwMode="auto">
                <a:xfrm>
                  <a:off x="3871" y="2438"/>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74772" name="Line 37"/>
                <p:cNvSpPr>
                  <a:spLocks noChangeShapeType="1"/>
                </p:cNvSpPr>
                <p:nvPr/>
              </p:nvSpPr>
              <p:spPr bwMode="auto">
                <a:xfrm flipH="1">
                  <a:off x="3012" y="2481"/>
                  <a:ext cx="90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grpSp>
      <p:grpSp>
        <p:nvGrpSpPr>
          <p:cNvPr id="10" name="Group 43"/>
          <p:cNvGrpSpPr>
            <a:grpSpLocks/>
          </p:cNvGrpSpPr>
          <p:nvPr/>
        </p:nvGrpSpPr>
        <p:grpSpPr bwMode="auto">
          <a:xfrm>
            <a:off x="4333875" y="4497388"/>
            <a:ext cx="2806700" cy="365125"/>
            <a:chOff x="2730" y="2833"/>
            <a:chExt cx="1768" cy="230"/>
          </a:xfrm>
        </p:grpSpPr>
        <p:sp>
          <p:nvSpPr>
            <p:cNvPr id="74761" name="Line 39"/>
            <p:cNvSpPr>
              <a:spLocks noChangeShapeType="1"/>
            </p:cNvSpPr>
            <p:nvPr/>
          </p:nvSpPr>
          <p:spPr bwMode="auto">
            <a:xfrm flipH="1">
              <a:off x="3012" y="2955"/>
              <a:ext cx="144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74762" name="Oval 40"/>
            <p:cNvSpPr>
              <a:spLocks noChangeAspect="1" noChangeArrowheads="1"/>
            </p:cNvSpPr>
            <p:nvPr/>
          </p:nvSpPr>
          <p:spPr bwMode="auto">
            <a:xfrm>
              <a:off x="4417" y="2915"/>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74763" name="Text Box 41"/>
            <p:cNvSpPr txBox="1">
              <a:spLocks noChangeArrowheads="1"/>
            </p:cNvSpPr>
            <p:nvPr/>
          </p:nvSpPr>
          <p:spPr bwMode="auto">
            <a:xfrm>
              <a:off x="2730" y="2833"/>
              <a:ext cx="25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E</a:t>
              </a:r>
              <a:r>
                <a:rPr lang="en-US" b="1" baseline="-25000">
                  <a:ea typeface="Arial" charset="0"/>
                  <a:cs typeface="Arial" charset="0"/>
                </a:rPr>
                <a:t>2</a:t>
              </a:r>
            </a:p>
          </p:txBody>
        </p:sp>
      </p:grpSp>
      <p:sp>
        <p:nvSpPr>
          <p:cNvPr id="210988" name="Line 44"/>
          <p:cNvSpPr>
            <a:spLocks noChangeShapeType="1"/>
          </p:cNvSpPr>
          <p:nvPr/>
        </p:nvSpPr>
        <p:spPr bwMode="auto">
          <a:xfrm rot="10800000" flipV="1">
            <a:off x="4891088" y="3952875"/>
            <a:ext cx="0" cy="731838"/>
          </a:xfrm>
          <a:prstGeom prst="line">
            <a:avLst/>
          </a:prstGeom>
          <a:noFill/>
          <a:ln w="28575">
            <a:solidFill>
              <a:srgbClr val="A50021"/>
            </a:solidFill>
            <a:round/>
            <a:headEnd/>
            <a:tailEnd type="triangle" w="lg" len="lg"/>
          </a:ln>
        </p:spPr>
        <p:txBody>
          <a:bodyPr>
            <a:prstTxWarp prst="textNoShape">
              <a:avLst/>
            </a:prstTxWarp>
          </a:bodyPr>
          <a:lstStyle/>
          <a:p>
            <a:endParaRPr lang="en-US"/>
          </a:p>
        </p:txBody>
      </p:sp>
      <p:sp>
        <p:nvSpPr>
          <p:cNvPr id="7476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47">
                                            <p:txEl>
                                              <p:pRg st="0" end="0"/>
                                            </p:txEl>
                                          </p:spTgt>
                                        </p:tgtEl>
                                        <p:attrNameLst>
                                          <p:attrName>style.visibility</p:attrName>
                                        </p:attrNameLst>
                                      </p:cBhvr>
                                      <p:to>
                                        <p:strVal val="visible"/>
                                      </p:to>
                                    </p:set>
                                    <p:animEffect transition="in" filter="wipe(left)">
                                      <p:cBhvr>
                                        <p:cTn id="12" dur="500"/>
                                        <p:tgtEl>
                                          <p:spTgt spid="210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0948"/>
                                        </p:tgtEl>
                                        <p:attrNameLst>
                                          <p:attrName>style.visibility</p:attrName>
                                        </p:attrNameLst>
                                      </p:cBhvr>
                                      <p:to>
                                        <p:strVal val="visible"/>
                                      </p:to>
                                    </p:set>
                                    <p:animEffect transition="in" filter="wipe(left)">
                                      <p:cBhvr>
                                        <p:cTn id="17" dur="500"/>
                                        <p:tgtEl>
                                          <p:spTgt spid="210948"/>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downLeft)">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0947">
                                            <p:txEl>
                                              <p:pRg st="1" end="1"/>
                                            </p:txEl>
                                          </p:spTgt>
                                        </p:tgtEl>
                                        <p:attrNameLst>
                                          <p:attrName>style.visibility</p:attrName>
                                        </p:attrNameLst>
                                      </p:cBhvr>
                                      <p:to>
                                        <p:strVal val="visible"/>
                                      </p:to>
                                    </p:set>
                                    <p:animEffect transition="in" filter="wipe(left)">
                                      <p:cBhvr>
                                        <p:cTn id="26" dur="500"/>
                                        <p:tgtEl>
                                          <p:spTgt spid="21094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10988"/>
                                        </p:tgtEl>
                                        <p:attrNameLst>
                                          <p:attrName>style.visibility</p:attrName>
                                        </p:attrNameLst>
                                      </p:cBhvr>
                                      <p:to>
                                        <p:strVal val="visible"/>
                                      </p:to>
                                    </p:set>
                                    <p:animEffect transition="in" filter="wipe(up)">
                                      <p:cBhvr>
                                        <p:cTn id="31" dur="500"/>
                                        <p:tgtEl>
                                          <p:spTgt spid="210988"/>
                                        </p:tgtEl>
                                      </p:cBhvr>
                                    </p:animEffect>
                                  </p:childTnLst>
                                </p:cTn>
                              </p:par>
                            </p:childTnLst>
                          </p:cTn>
                        </p:par>
                        <p:par>
                          <p:cTn id="32" fill="hold" nodeType="afterGroup">
                            <p:stCondLst>
                              <p:cond delay="500"/>
                            </p:stCondLst>
                            <p:childTnLst>
                              <p:par>
                                <p:cTn id="33" presetID="22" presetClass="entr" presetSubtype="2"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uiExpand="1" build="p" bldLvl="5"/>
      <p:bldP spid="210948" grpId="0" animBg="1"/>
      <p:bldP spid="21098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39938" name="Rectangle 4"/>
          <p:cNvSpPr>
            <a:spLocks noGrp="1" noChangeArrowheads="1"/>
          </p:cNvSpPr>
          <p:nvPr>
            <p:ph type="title" idx="4294967295"/>
          </p:nvPr>
        </p:nvSpPr>
        <p:spPr>
          <a:xfrm>
            <a:off x="457200" y="76200"/>
            <a:ext cx="8229600" cy="914400"/>
          </a:xfrm>
        </p:spPr>
        <p:txBody>
          <a:bodyPr rtlCol="0">
            <a:normAutofit fontScale="90000"/>
          </a:bodyPr>
          <a:lstStyle/>
          <a:p>
            <a:pPr eaLnBrk="1" fontAlgn="auto" hangingPunct="1">
              <a:spcAft>
                <a:spcPts val="0"/>
              </a:spcAft>
              <a:defRPr/>
            </a:pPr>
            <a:r>
              <a:rPr lang="en-US" sz="3200" dirty="0" smtClean="0"/>
              <a:t>Examples of Capital Flight:  Mexico, 1994</a:t>
            </a:r>
          </a:p>
        </p:txBody>
      </p:sp>
      <p:pic>
        <p:nvPicPr>
          <p:cNvPr id="76803" name="Picture 16"/>
          <p:cNvPicPr>
            <a:picLocks noChangeAspect="1" noChangeArrowheads="1"/>
          </p:cNvPicPr>
          <p:nvPr/>
        </p:nvPicPr>
        <p:blipFill>
          <a:blip r:embed="rId3" cstate="print"/>
          <a:srcRect/>
          <a:stretch>
            <a:fillRect/>
          </a:stretch>
        </p:blipFill>
        <p:spPr bwMode="auto">
          <a:xfrm>
            <a:off x="228600" y="763588"/>
            <a:ext cx="8647113" cy="5907087"/>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76200"/>
            <a:ext cx="8229600" cy="914400"/>
          </a:xfrm>
        </p:spPr>
        <p:txBody>
          <a:bodyPr rtlCol="0">
            <a:normAutofit fontScale="90000"/>
          </a:bodyPr>
          <a:lstStyle/>
          <a:p>
            <a:pPr eaLnBrk="1" fontAlgn="auto" hangingPunct="1">
              <a:spcAft>
                <a:spcPts val="0"/>
              </a:spcAft>
              <a:defRPr/>
            </a:pPr>
            <a:r>
              <a:rPr lang="en-US" sz="3200" dirty="0" smtClean="0"/>
              <a:t>Examples of Capital Flight:  S.E. Asia, 1997</a:t>
            </a:r>
          </a:p>
        </p:txBody>
      </p:sp>
      <p:pic>
        <p:nvPicPr>
          <p:cNvPr id="78851" name="Picture 3"/>
          <p:cNvPicPr>
            <a:picLocks noChangeAspect="1" noChangeArrowheads="1"/>
          </p:cNvPicPr>
          <p:nvPr/>
        </p:nvPicPr>
        <p:blipFill>
          <a:blip r:embed="rId3" cstate="print"/>
          <a:srcRect/>
          <a:stretch>
            <a:fillRect/>
          </a:stretch>
        </p:blipFill>
        <p:spPr bwMode="auto">
          <a:xfrm>
            <a:off x="260350" y="777875"/>
            <a:ext cx="8647113" cy="5907088"/>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457200" y="76200"/>
            <a:ext cx="8229600" cy="914400"/>
          </a:xfrm>
        </p:spPr>
        <p:txBody>
          <a:bodyPr rtlCol="0">
            <a:normAutofit fontScale="90000"/>
          </a:bodyPr>
          <a:lstStyle/>
          <a:p>
            <a:pPr eaLnBrk="1" fontAlgn="auto" hangingPunct="1">
              <a:spcAft>
                <a:spcPts val="0"/>
              </a:spcAft>
              <a:defRPr/>
            </a:pPr>
            <a:r>
              <a:rPr lang="en-US" sz="3200" dirty="0" smtClean="0"/>
              <a:t>Examples of Capital Flight:  Russia, 1998</a:t>
            </a:r>
          </a:p>
        </p:txBody>
      </p:sp>
      <p:pic>
        <p:nvPicPr>
          <p:cNvPr id="80899" name="Picture 9"/>
          <p:cNvPicPr>
            <a:picLocks noChangeAspect="1" noChangeArrowheads="1"/>
          </p:cNvPicPr>
          <p:nvPr/>
        </p:nvPicPr>
        <p:blipFill>
          <a:blip r:embed="rId3" cstate="print"/>
          <a:srcRect/>
          <a:stretch>
            <a:fillRect/>
          </a:stretch>
        </p:blipFill>
        <p:spPr bwMode="auto">
          <a:xfrm>
            <a:off x="261938" y="793750"/>
            <a:ext cx="8647112" cy="5907088"/>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457200" y="76200"/>
            <a:ext cx="8534400" cy="914400"/>
          </a:xfrm>
        </p:spPr>
        <p:txBody>
          <a:bodyPr rtlCol="0">
            <a:normAutofit fontScale="90000"/>
          </a:bodyPr>
          <a:lstStyle/>
          <a:p>
            <a:pPr eaLnBrk="1" fontAlgn="auto" hangingPunct="1">
              <a:spcAft>
                <a:spcPts val="0"/>
              </a:spcAft>
              <a:defRPr/>
            </a:pPr>
            <a:r>
              <a:rPr lang="en-US" sz="3200" dirty="0" smtClean="0"/>
              <a:t>Examples of Capital Flight:  Argentina, 2002</a:t>
            </a:r>
          </a:p>
        </p:txBody>
      </p:sp>
      <p:pic>
        <p:nvPicPr>
          <p:cNvPr id="82947" name="Picture 3"/>
          <p:cNvPicPr>
            <a:picLocks noChangeAspect="1" noChangeArrowheads="1"/>
          </p:cNvPicPr>
          <p:nvPr/>
        </p:nvPicPr>
        <p:blipFill>
          <a:blip r:embed="rId3" cstate="print"/>
          <a:srcRect/>
          <a:stretch>
            <a:fillRect/>
          </a:stretch>
        </p:blipFill>
        <p:spPr bwMode="auto">
          <a:xfrm>
            <a:off x="223838" y="717550"/>
            <a:ext cx="8647112" cy="5907088"/>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457200" y="219075"/>
            <a:ext cx="8229600" cy="649288"/>
          </a:xfrm>
        </p:spPr>
        <p:txBody>
          <a:bodyPr/>
          <a:lstStyle/>
          <a:p>
            <a:pPr eaLnBrk="1" hangingPunct="1"/>
            <a:r>
              <a:rPr lang="en-US" smtClean="0">
                <a:latin typeface="Tahoma" charset="0"/>
                <a:ea typeface="Tahoma" charset="0"/>
                <a:cs typeface="Tahoma" charset="0"/>
              </a:rPr>
              <a:t>CONCLUSION</a:t>
            </a:r>
          </a:p>
        </p:txBody>
      </p:sp>
      <p:sp>
        <p:nvSpPr>
          <p:cNvPr id="46085" name="Rectangle 3"/>
          <p:cNvSpPr>
            <a:spLocks noGrp="1" noChangeArrowheads="1"/>
          </p:cNvSpPr>
          <p:nvPr>
            <p:ph type="body" idx="4294967295"/>
          </p:nvPr>
        </p:nvSpPr>
        <p:spPr/>
        <p:txBody>
          <a:bodyPr/>
          <a:lstStyle/>
          <a:p>
            <a:pPr eaLnBrk="1" hangingPunct="1">
              <a:spcBef>
                <a:spcPct val="30000"/>
              </a:spcBef>
            </a:pPr>
            <a:r>
              <a:rPr lang="en-US" smtClean="0">
                <a:latin typeface="Arial" charset="0"/>
              </a:rPr>
              <a:t>Many economies are becoming increasingly open:</a:t>
            </a:r>
          </a:p>
          <a:p>
            <a:pPr lvl="1" eaLnBrk="1" hangingPunct="1">
              <a:spcBef>
                <a:spcPct val="30000"/>
              </a:spcBef>
            </a:pPr>
            <a:r>
              <a:rPr lang="en-US" smtClean="0">
                <a:latin typeface="Arial" charset="0"/>
              </a:rPr>
              <a:t>Trade in g&amp;s is rising relative to GDP. </a:t>
            </a:r>
          </a:p>
          <a:p>
            <a:pPr lvl="1" eaLnBrk="1" hangingPunct="1">
              <a:spcBef>
                <a:spcPct val="30000"/>
              </a:spcBef>
            </a:pPr>
            <a:r>
              <a:rPr lang="en-US" smtClean="0">
                <a:latin typeface="Arial" charset="0"/>
              </a:rPr>
              <a:t>Increasingly, people hold international assets in their portfolios and firms finance investment with foreign capital.</a:t>
            </a:r>
          </a:p>
        </p:txBody>
      </p:sp>
      <p:sp>
        <p:nvSpPr>
          <p:cNvPr id="849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wipe(left)">
                                      <p:cBhvr>
                                        <p:cTn id="17" dur="500"/>
                                        <p:tgtEl>
                                          <p:spTgt spid="460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457200" y="219075"/>
            <a:ext cx="8229600" cy="649288"/>
          </a:xfrm>
        </p:spPr>
        <p:txBody>
          <a:bodyPr/>
          <a:lstStyle/>
          <a:p>
            <a:pPr eaLnBrk="1" hangingPunct="1"/>
            <a:r>
              <a:rPr lang="en-US" smtClean="0">
                <a:latin typeface="Tahoma" charset="0"/>
                <a:ea typeface="Tahoma" charset="0"/>
                <a:cs typeface="Tahoma" charset="0"/>
              </a:rPr>
              <a:t>CONCLUSION</a:t>
            </a:r>
          </a:p>
        </p:txBody>
      </p:sp>
      <p:sp>
        <p:nvSpPr>
          <p:cNvPr id="47109" name="Rectangle 3"/>
          <p:cNvSpPr>
            <a:spLocks noGrp="1" noChangeArrowheads="1"/>
          </p:cNvSpPr>
          <p:nvPr>
            <p:ph type="body" idx="4294967295"/>
          </p:nvPr>
        </p:nvSpPr>
        <p:spPr>
          <a:xfrm>
            <a:off x="457200" y="1001713"/>
            <a:ext cx="8229600" cy="5302250"/>
          </a:xfrm>
        </p:spPr>
        <p:txBody>
          <a:bodyPr/>
          <a:lstStyle/>
          <a:p>
            <a:pPr eaLnBrk="1" hangingPunct="1"/>
            <a:r>
              <a:rPr lang="en-US" smtClean="0">
                <a:latin typeface="Arial" charset="0"/>
              </a:rPr>
              <a:t>Yet, we should be careful not to blame our problems on the international economy.  </a:t>
            </a:r>
          </a:p>
          <a:p>
            <a:pPr lvl="1" eaLnBrk="1" hangingPunct="1"/>
            <a:r>
              <a:rPr lang="en-US" smtClean="0">
                <a:latin typeface="Arial" charset="0"/>
              </a:rPr>
              <a:t>Our trade deficit is not caused by </a:t>
            </a:r>
            <a:br>
              <a:rPr lang="en-US" smtClean="0">
                <a:latin typeface="Arial" charset="0"/>
              </a:rPr>
            </a:br>
            <a:r>
              <a:rPr lang="en-US" smtClean="0">
                <a:latin typeface="Arial" charset="0"/>
              </a:rPr>
              <a:t>other countries’ “unfair” trade practices, </a:t>
            </a:r>
            <a:br>
              <a:rPr lang="en-US" smtClean="0">
                <a:latin typeface="Arial" charset="0"/>
              </a:rPr>
            </a:br>
            <a:r>
              <a:rPr lang="en-US" smtClean="0">
                <a:latin typeface="Arial" charset="0"/>
              </a:rPr>
              <a:t>but by our own low saving.</a:t>
            </a:r>
          </a:p>
          <a:p>
            <a:pPr lvl="1" eaLnBrk="1" hangingPunct="1"/>
            <a:r>
              <a:rPr lang="en-US" smtClean="0">
                <a:latin typeface="Arial" charset="0"/>
              </a:rPr>
              <a:t>Stagnant living standards are not caused by imports, but by low productivity growth.  </a:t>
            </a:r>
          </a:p>
          <a:p>
            <a:pPr eaLnBrk="1" hangingPunct="1"/>
            <a:r>
              <a:rPr lang="en-US" smtClean="0">
                <a:latin typeface="Arial" charset="0"/>
              </a:rPr>
              <a:t>When politicians and commentators </a:t>
            </a:r>
            <a:br>
              <a:rPr lang="en-US" smtClean="0">
                <a:latin typeface="Arial" charset="0"/>
              </a:rPr>
            </a:br>
            <a:r>
              <a:rPr lang="en-US" smtClean="0">
                <a:latin typeface="Arial" charset="0"/>
              </a:rPr>
              <a:t>discuss international trade and finance, </a:t>
            </a:r>
            <a:br>
              <a:rPr lang="en-US" smtClean="0">
                <a:latin typeface="Arial" charset="0"/>
              </a:rPr>
            </a:br>
            <a:r>
              <a:rPr lang="en-US" smtClean="0">
                <a:latin typeface="Arial" charset="0"/>
              </a:rPr>
              <a:t>the lessons of this and the preceding chapter </a:t>
            </a:r>
            <a:br>
              <a:rPr lang="en-US" smtClean="0">
                <a:latin typeface="Arial" charset="0"/>
              </a:rPr>
            </a:br>
            <a:r>
              <a:rPr lang="en-US" smtClean="0">
                <a:latin typeface="Arial" charset="0"/>
              </a:rPr>
              <a:t>can help separate myth from reality. </a:t>
            </a:r>
          </a:p>
        </p:txBody>
      </p:sp>
      <p:sp>
        <p:nvSpPr>
          <p:cNvPr id="870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Market for Loanable Funds</a:t>
            </a:r>
          </a:p>
        </p:txBody>
      </p:sp>
      <p:sp>
        <p:nvSpPr>
          <p:cNvPr id="819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An identity from the preceding chapter: </a:t>
            </a:r>
          </a:p>
        </p:txBody>
      </p:sp>
      <p:sp>
        <p:nvSpPr>
          <p:cNvPr id="139269" name="Rectangle 5"/>
          <p:cNvSpPr>
            <a:spLocks noChangeArrowheads="1"/>
          </p:cNvSpPr>
          <p:nvPr/>
        </p:nvSpPr>
        <p:spPr bwMode="auto">
          <a:xfrm>
            <a:off x="3163888" y="1835150"/>
            <a:ext cx="2516187" cy="539750"/>
          </a:xfrm>
          <a:prstGeom prst="rect">
            <a:avLst/>
          </a:prstGeom>
          <a:noFill/>
          <a:ln w="9525">
            <a:noFill/>
            <a:miter lim="800000"/>
            <a:headEnd/>
            <a:tailEnd/>
          </a:ln>
        </p:spPr>
        <p:txBody>
          <a:bodyPr wrap="none">
            <a:prstTxWarp prst="textNoShape">
              <a:avLst/>
            </a:prstTxWarp>
            <a:spAutoFit/>
          </a:bodyPr>
          <a:lstStyle/>
          <a:p>
            <a:pPr>
              <a:lnSpc>
                <a:spcPct val="105000"/>
              </a:lnSpc>
              <a:spcBef>
                <a:spcPct val="45000"/>
              </a:spcBef>
              <a:buClr>
                <a:srgbClr val="00B85C"/>
              </a:buClr>
              <a:buSzPct val="120000"/>
              <a:buFont typeface="Wingdings" charset="2"/>
              <a:buNone/>
            </a:pPr>
            <a:r>
              <a:rPr lang="en-US" sz="2800" b="1" i="1">
                <a:ea typeface="Arial" charset="0"/>
                <a:cs typeface="Arial" charset="0"/>
              </a:rPr>
              <a:t>S</a:t>
            </a:r>
            <a:r>
              <a:rPr lang="en-US" sz="2800">
                <a:ea typeface="Arial" charset="0"/>
                <a:cs typeface="Arial" charset="0"/>
              </a:rPr>
              <a:t>  =  </a:t>
            </a:r>
            <a:r>
              <a:rPr lang="en-US" sz="2800" b="1" i="1">
                <a:ea typeface="Arial" charset="0"/>
                <a:cs typeface="Arial" charset="0"/>
              </a:rPr>
              <a:t>I</a:t>
            </a:r>
            <a:r>
              <a:rPr lang="en-US" sz="2800">
                <a:ea typeface="Arial" charset="0"/>
                <a:cs typeface="Arial" charset="0"/>
              </a:rPr>
              <a:t>  +  </a:t>
            </a:r>
            <a:r>
              <a:rPr lang="en-US" sz="2800" b="1" i="1">
                <a:ea typeface="Arial" charset="0"/>
                <a:cs typeface="Arial" charset="0"/>
              </a:rPr>
              <a:t>NCO</a:t>
            </a:r>
          </a:p>
        </p:txBody>
      </p:sp>
      <p:grpSp>
        <p:nvGrpSpPr>
          <p:cNvPr id="2" name="Group 16"/>
          <p:cNvGrpSpPr>
            <a:grpSpLocks/>
          </p:cNvGrpSpPr>
          <p:nvPr/>
        </p:nvGrpSpPr>
        <p:grpSpPr bwMode="auto">
          <a:xfrm>
            <a:off x="1435100" y="2297113"/>
            <a:ext cx="1795463" cy="604837"/>
            <a:chOff x="904" y="1269"/>
            <a:chExt cx="1131" cy="381"/>
          </a:xfrm>
        </p:grpSpPr>
        <p:sp>
          <p:nvSpPr>
            <p:cNvPr id="13325" name="Line 9"/>
            <p:cNvSpPr>
              <a:spLocks noChangeShapeType="1"/>
            </p:cNvSpPr>
            <p:nvPr/>
          </p:nvSpPr>
          <p:spPr bwMode="auto">
            <a:xfrm flipV="1">
              <a:off x="1734" y="1269"/>
              <a:ext cx="301" cy="247"/>
            </a:xfrm>
            <a:prstGeom prst="line">
              <a:avLst/>
            </a:prstGeom>
            <a:noFill/>
            <a:ln w="9525">
              <a:solidFill>
                <a:schemeClr val="tx1"/>
              </a:solidFill>
              <a:round/>
              <a:headEnd/>
              <a:tailEnd/>
            </a:ln>
          </p:spPr>
          <p:txBody>
            <a:bodyPr>
              <a:prstTxWarp prst="textNoShape">
                <a:avLst/>
              </a:prstTxWarp>
            </a:bodyPr>
            <a:lstStyle/>
            <a:p>
              <a:endParaRPr lang="en-US"/>
            </a:p>
          </p:txBody>
        </p:sp>
        <p:sp>
          <p:nvSpPr>
            <p:cNvPr id="13326" name="Text Box 6"/>
            <p:cNvSpPr txBox="1">
              <a:spLocks noChangeArrowheads="1"/>
            </p:cNvSpPr>
            <p:nvPr/>
          </p:nvSpPr>
          <p:spPr bwMode="auto">
            <a:xfrm>
              <a:off x="904" y="1342"/>
              <a:ext cx="925" cy="30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Saving</a:t>
              </a:r>
            </a:p>
          </p:txBody>
        </p:sp>
      </p:grpSp>
      <p:grpSp>
        <p:nvGrpSpPr>
          <p:cNvPr id="3" name="Group 13"/>
          <p:cNvGrpSpPr>
            <a:grpSpLocks/>
          </p:cNvGrpSpPr>
          <p:nvPr/>
        </p:nvGrpSpPr>
        <p:grpSpPr bwMode="auto">
          <a:xfrm>
            <a:off x="3287713" y="2319338"/>
            <a:ext cx="1882775" cy="1185862"/>
            <a:chOff x="2071" y="1360"/>
            <a:chExt cx="1186" cy="747"/>
          </a:xfrm>
        </p:grpSpPr>
        <p:sp>
          <p:nvSpPr>
            <p:cNvPr id="13323" name="Line 10"/>
            <p:cNvSpPr>
              <a:spLocks noChangeShapeType="1"/>
            </p:cNvSpPr>
            <p:nvPr/>
          </p:nvSpPr>
          <p:spPr bwMode="auto">
            <a:xfrm>
              <a:off x="2606" y="1360"/>
              <a:ext cx="53" cy="308"/>
            </a:xfrm>
            <a:prstGeom prst="line">
              <a:avLst/>
            </a:prstGeom>
            <a:noFill/>
            <a:ln w="9525">
              <a:solidFill>
                <a:schemeClr val="tx1"/>
              </a:solidFill>
              <a:round/>
              <a:headEnd/>
              <a:tailEnd/>
            </a:ln>
          </p:spPr>
          <p:txBody>
            <a:bodyPr>
              <a:prstTxWarp prst="textNoShape">
                <a:avLst/>
              </a:prstTxWarp>
            </a:bodyPr>
            <a:lstStyle/>
            <a:p>
              <a:endParaRPr lang="en-US"/>
            </a:p>
          </p:txBody>
        </p:sp>
        <p:sp>
          <p:nvSpPr>
            <p:cNvPr id="13324" name="Text Box 7"/>
            <p:cNvSpPr txBox="1">
              <a:spLocks noChangeArrowheads="1"/>
            </p:cNvSpPr>
            <p:nvPr/>
          </p:nvSpPr>
          <p:spPr bwMode="auto">
            <a:xfrm>
              <a:off x="2071" y="1549"/>
              <a:ext cx="1186" cy="55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Domestic investment</a:t>
              </a:r>
            </a:p>
          </p:txBody>
        </p:sp>
      </p:grpSp>
      <p:grpSp>
        <p:nvGrpSpPr>
          <p:cNvPr id="4" name="Group 14"/>
          <p:cNvGrpSpPr>
            <a:grpSpLocks/>
          </p:cNvGrpSpPr>
          <p:nvPr/>
        </p:nvGrpSpPr>
        <p:grpSpPr bwMode="auto">
          <a:xfrm>
            <a:off x="5264150" y="2308225"/>
            <a:ext cx="2228850" cy="1011238"/>
            <a:chOff x="3316" y="1353"/>
            <a:chExt cx="1404" cy="637"/>
          </a:xfrm>
        </p:grpSpPr>
        <p:sp>
          <p:nvSpPr>
            <p:cNvPr id="13321" name="Line 11"/>
            <p:cNvSpPr>
              <a:spLocks noChangeShapeType="1"/>
            </p:cNvSpPr>
            <p:nvPr/>
          </p:nvSpPr>
          <p:spPr bwMode="auto">
            <a:xfrm>
              <a:off x="3316" y="1353"/>
              <a:ext cx="341" cy="221"/>
            </a:xfrm>
            <a:prstGeom prst="line">
              <a:avLst/>
            </a:prstGeom>
            <a:noFill/>
            <a:ln w="9525">
              <a:solidFill>
                <a:schemeClr val="tx1"/>
              </a:solidFill>
              <a:round/>
              <a:headEnd/>
              <a:tailEnd/>
            </a:ln>
          </p:spPr>
          <p:txBody>
            <a:bodyPr>
              <a:prstTxWarp prst="textNoShape">
                <a:avLst/>
              </a:prstTxWarp>
            </a:bodyPr>
            <a:lstStyle/>
            <a:p>
              <a:endParaRPr lang="en-US"/>
            </a:p>
          </p:txBody>
        </p:sp>
        <p:sp>
          <p:nvSpPr>
            <p:cNvPr id="13322" name="Text Box 8"/>
            <p:cNvSpPr txBox="1">
              <a:spLocks noChangeArrowheads="1"/>
            </p:cNvSpPr>
            <p:nvPr/>
          </p:nvSpPr>
          <p:spPr bwMode="auto">
            <a:xfrm>
              <a:off x="3608" y="1432"/>
              <a:ext cx="1112" cy="558"/>
            </a:xfrm>
            <a:prstGeom prst="rect">
              <a:avLst/>
            </a:prstGeom>
            <a:solidFill>
              <a:srgbClr val="FFFFCC"/>
            </a:solid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Net capital outflow</a:t>
              </a:r>
            </a:p>
          </p:txBody>
        </p:sp>
      </p:grpSp>
      <p:sp>
        <p:nvSpPr>
          <p:cNvPr id="139279" name="Rectangle 15"/>
          <p:cNvSpPr>
            <a:spLocks noChangeArrowheads="1"/>
          </p:cNvSpPr>
          <p:nvPr/>
        </p:nvSpPr>
        <p:spPr bwMode="auto">
          <a:xfrm>
            <a:off x="457200" y="3759200"/>
            <a:ext cx="8229600" cy="2870200"/>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A3C167"/>
              </a:buClr>
              <a:buSzPct val="100000"/>
              <a:buFont typeface="Wingdings" charset="2"/>
              <a:buChar char="§"/>
            </a:pPr>
            <a:r>
              <a:rPr lang="en-US" sz="2600">
                <a:ea typeface="Arial" charset="0"/>
                <a:cs typeface="Arial" charset="0"/>
              </a:rPr>
              <a:t>Supply of loanable funds = saving.</a:t>
            </a:r>
          </a:p>
          <a:p>
            <a:pPr marL="342900" indent="-342900">
              <a:lnSpc>
                <a:spcPct val="105000"/>
              </a:lnSpc>
              <a:spcBef>
                <a:spcPct val="45000"/>
              </a:spcBef>
              <a:buClr>
                <a:srgbClr val="A3C167"/>
              </a:buClr>
              <a:buSzPct val="100000"/>
              <a:buFont typeface="Wingdings" charset="2"/>
              <a:buChar char="§"/>
            </a:pPr>
            <a:r>
              <a:rPr lang="en-US" sz="2600">
                <a:ea typeface="Arial" charset="0"/>
                <a:cs typeface="Arial" charset="0"/>
              </a:rPr>
              <a:t>A dollar of saving can be used to finance</a:t>
            </a:r>
          </a:p>
          <a:p>
            <a:pPr marL="742950" lvl="1" indent="-285750">
              <a:lnSpc>
                <a:spcPct val="105000"/>
              </a:lnSpc>
              <a:spcBef>
                <a:spcPct val="20000"/>
              </a:spcBef>
              <a:buClr>
                <a:srgbClr val="996633"/>
              </a:buClr>
              <a:buSzPct val="120000"/>
              <a:buFont typeface="Wingdings" charset="2"/>
              <a:buChar char="§"/>
            </a:pPr>
            <a:r>
              <a:rPr lang="en-US" sz="2600">
                <a:ea typeface="Arial" charset="0"/>
                <a:cs typeface="Arial" charset="0"/>
              </a:rPr>
              <a:t>the purchase of domestic capital</a:t>
            </a:r>
          </a:p>
          <a:p>
            <a:pPr marL="742950" lvl="1" indent="-285750">
              <a:lnSpc>
                <a:spcPct val="105000"/>
              </a:lnSpc>
              <a:spcBef>
                <a:spcPct val="20000"/>
              </a:spcBef>
              <a:buClr>
                <a:srgbClr val="996633"/>
              </a:buClr>
              <a:buSzPct val="120000"/>
              <a:buFont typeface="Wingdings" charset="2"/>
              <a:buChar char="§"/>
            </a:pPr>
            <a:r>
              <a:rPr lang="en-US" sz="2600">
                <a:ea typeface="Arial" charset="0"/>
                <a:cs typeface="Arial" charset="0"/>
              </a:rPr>
              <a:t>the purchase of a foreign asset</a:t>
            </a:r>
          </a:p>
          <a:p>
            <a:pPr marL="342900" indent="-342900">
              <a:lnSpc>
                <a:spcPct val="105000"/>
              </a:lnSpc>
              <a:spcBef>
                <a:spcPct val="45000"/>
              </a:spcBef>
              <a:buClr>
                <a:srgbClr val="A3C167"/>
              </a:buClr>
              <a:buSzPct val="100000"/>
              <a:buFont typeface="Wingdings" charset="2"/>
              <a:buChar char="§"/>
            </a:pPr>
            <a:r>
              <a:rPr lang="en-US" sz="2600">
                <a:ea typeface="Arial" charset="0"/>
                <a:cs typeface="Arial" charset="0"/>
              </a:rPr>
              <a:t>So, demand for loanable funds = </a:t>
            </a:r>
            <a:r>
              <a:rPr lang="en-US" sz="2600" b="1" i="1">
                <a:ea typeface="Arial" charset="0"/>
                <a:cs typeface="Arial" charset="0"/>
              </a:rPr>
              <a:t>I</a:t>
            </a:r>
            <a:r>
              <a:rPr lang="en-US" sz="2600">
                <a:ea typeface="Arial" charset="0"/>
                <a:cs typeface="Arial" charset="0"/>
              </a:rPr>
              <a:t> + </a:t>
            </a:r>
            <a:r>
              <a:rPr lang="en-US" sz="2600" b="1" i="1">
                <a:ea typeface="Arial" charset="0"/>
                <a:cs typeface="Arial" charset="0"/>
              </a:rPr>
              <a:t>NCO</a:t>
            </a:r>
            <a:endParaRPr lang="en-US" sz="2600" i="1">
              <a:ea typeface="Arial" charset="0"/>
              <a:cs typeface="Arial" charset="0"/>
            </a:endParaRPr>
          </a:p>
        </p:txBody>
      </p:sp>
      <p:sp>
        <p:nvSpPr>
          <p:cNvPr id="1332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9269">
                                            <p:txEl>
                                              <p:pRg st="0" end="0"/>
                                            </p:txEl>
                                          </p:spTgt>
                                        </p:tgtEl>
                                        <p:attrNameLst>
                                          <p:attrName>style.visibility</p:attrName>
                                        </p:attrNameLst>
                                      </p:cBhvr>
                                      <p:to>
                                        <p:strVal val="visible"/>
                                      </p:to>
                                    </p:set>
                                    <p:animEffect transition="in" filter="wipe(left)">
                                      <p:cBhvr>
                                        <p:cTn id="12" dur="500"/>
                                        <p:tgtEl>
                                          <p:spTgt spid="139269">
                                            <p:txEl>
                                              <p:pRg st="0" end="0"/>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par>
                          <p:cTn id="21" fill="hold" nodeType="afterGroup">
                            <p:stCondLst>
                              <p:cond delay="1500"/>
                            </p:stCondLst>
                            <p:childTnLst>
                              <p:par>
                                <p:cTn id="22" presetID="1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9279">
                                            <p:txEl>
                                              <p:pRg st="0" end="0"/>
                                            </p:txEl>
                                          </p:spTgt>
                                        </p:tgtEl>
                                        <p:attrNameLst>
                                          <p:attrName>style.visibility</p:attrName>
                                        </p:attrNameLst>
                                      </p:cBhvr>
                                      <p:to>
                                        <p:strVal val="visible"/>
                                      </p:to>
                                    </p:set>
                                    <p:animEffect transition="in" filter="wipe(left)">
                                      <p:cBhvr>
                                        <p:cTn id="29" dur="500"/>
                                        <p:tgtEl>
                                          <p:spTgt spid="139279">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9279">
                                            <p:txEl>
                                              <p:pRg st="1" end="1"/>
                                            </p:txEl>
                                          </p:spTgt>
                                        </p:tgtEl>
                                        <p:attrNameLst>
                                          <p:attrName>style.visibility</p:attrName>
                                        </p:attrNameLst>
                                      </p:cBhvr>
                                      <p:to>
                                        <p:strVal val="visible"/>
                                      </p:to>
                                    </p:set>
                                    <p:animEffect transition="in" filter="wipe(left)">
                                      <p:cBhvr>
                                        <p:cTn id="34" dur="500"/>
                                        <p:tgtEl>
                                          <p:spTgt spid="139279">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39279">
                                            <p:txEl>
                                              <p:pRg st="2" end="2"/>
                                            </p:txEl>
                                          </p:spTgt>
                                        </p:tgtEl>
                                        <p:attrNameLst>
                                          <p:attrName>style.visibility</p:attrName>
                                        </p:attrNameLst>
                                      </p:cBhvr>
                                      <p:to>
                                        <p:strVal val="visible"/>
                                      </p:to>
                                    </p:set>
                                    <p:animEffect transition="in" filter="wipe(left)">
                                      <p:cBhvr>
                                        <p:cTn id="39" dur="500"/>
                                        <p:tgtEl>
                                          <p:spTgt spid="139279">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9279">
                                            <p:txEl>
                                              <p:pRg st="3" end="3"/>
                                            </p:txEl>
                                          </p:spTgt>
                                        </p:tgtEl>
                                        <p:attrNameLst>
                                          <p:attrName>style.visibility</p:attrName>
                                        </p:attrNameLst>
                                      </p:cBhvr>
                                      <p:to>
                                        <p:strVal val="visible"/>
                                      </p:to>
                                    </p:set>
                                    <p:animEffect transition="in" filter="wipe(left)">
                                      <p:cBhvr>
                                        <p:cTn id="44" dur="500"/>
                                        <p:tgtEl>
                                          <p:spTgt spid="139279">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9279">
                                            <p:txEl>
                                              <p:pRg st="4" end="4"/>
                                            </p:txEl>
                                          </p:spTgt>
                                        </p:tgtEl>
                                        <p:attrNameLst>
                                          <p:attrName>style.visibility</p:attrName>
                                        </p:attrNameLst>
                                      </p:cBhvr>
                                      <p:to>
                                        <p:strVal val="visible"/>
                                      </p:to>
                                    </p:set>
                                    <p:animEffect transition="in" filter="wipe(left)">
                                      <p:cBhvr>
                                        <p:cTn id="49" dur="500"/>
                                        <p:tgtEl>
                                          <p:spTgt spid="1392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P spid="139269" grpId="0" build="p"/>
      <p:bldP spid="139279"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8909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89092"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z="2600" smtClean="0">
                <a:latin typeface="Arial" charset="0"/>
                <a:cs typeface="ＭＳ Ｐゴシック" charset="-128"/>
              </a:rPr>
              <a:t>In an open economy, the real interest rate adjusts to balance the supply of loanable funds (saving) with the demand for loanable funds (domestic investment and net capital outflow).  </a:t>
            </a:r>
          </a:p>
          <a:p>
            <a:pPr eaLnBrk="1" hangingPunct="1">
              <a:buClrTx/>
              <a:buSzPct val="120000"/>
              <a:buFont typeface="Arial" charset="0"/>
              <a:buChar char="•"/>
            </a:pPr>
            <a:r>
              <a:rPr lang="en-US" sz="2600" smtClean="0">
                <a:latin typeface="Arial" charset="0"/>
                <a:cs typeface="ＭＳ Ｐゴシック" charset="-128"/>
              </a:rPr>
              <a:t>In the market for foreign-currency exchange, </a:t>
            </a:r>
            <a:br>
              <a:rPr lang="en-US" sz="2600" smtClean="0">
                <a:latin typeface="Arial" charset="0"/>
                <a:cs typeface="ＭＳ Ｐゴシック" charset="-128"/>
              </a:rPr>
            </a:br>
            <a:r>
              <a:rPr lang="en-US" sz="2600" smtClean="0">
                <a:latin typeface="Arial" charset="0"/>
                <a:cs typeface="ＭＳ Ｐゴシック" charset="-128"/>
              </a:rPr>
              <a:t>the real exchange rate adjusts to balance the supply of domestic currency (net capital outflow) with the demand for domestic currency (net exports).  </a:t>
            </a:r>
          </a:p>
          <a:p>
            <a:pPr eaLnBrk="1" hangingPunct="1">
              <a:buClrTx/>
              <a:buSzPct val="120000"/>
              <a:buFont typeface="Arial" charset="0"/>
              <a:buChar char="•"/>
            </a:pPr>
            <a:r>
              <a:rPr lang="en-US" sz="2600" smtClean="0">
                <a:latin typeface="Arial" charset="0"/>
                <a:cs typeface="ＭＳ Ｐゴシック" charset="-128"/>
              </a:rPr>
              <a:t>Net capital outflow is the variable that connects these markets.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113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1140"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A budget deficit reduces national saving, drives up interest rates, reduces net capital outflow, reduces the supply of domestic currency in the foreign exchange market, appreciates the exchange rate, and reduces net exports.  </a:t>
            </a:r>
          </a:p>
          <a:p>
            <a:pPr eaLnBrk="1" hangingPunct="1">
              <a:buClrTx/>
              <a:buSzPct val="120000"/>
              <a:buFont typeface="Arial" charset="0"/>
              <a:buChar char="•"/>
            </a:pPr>
            <a:r>
              <a:rPr lang="en-US" smtClean="0">
                <a:latin typeface="Arial" charset="0"/>
                <a:cs typeface="ＭＳ Ｐゴシック" charset="-128"/>
              </a:rPr>
              <a:t>A policy that restricts imports does not affect net capital outflow, so it cannot affect net exports or improve a country’s trade deficit.  Instead, it drives up the exchange rate and reduces exports as well as imports.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318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3188"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dirty="0" smtClean="0">
                <a:latin typeface="Arial" charset="0"/>
                <a:cs typeface="ＭＳ Ｐゴシック" charset="-128"/>
              </a:rPr>
              <a:t>Political instability may cause capital flight, </a:t>
            </a:r>
            <a:br>
              <a:rPr lang="en-US" dirty="0" smtClean="0">
                <a:latin typeface="Arial" charset="0"/>
                <a:cs typeface="ＭＳ Ｐゴシック" charset="-128"/>
              </a:rPr>
            </a:br>
            <a:r>
              <a:rPr lang="en-US" dirty="0" smtClean="0">
                <a:latin typeface="Arial" charset="0"/>
                <a:cs typeface="ＭＳ Ｐゴシック" charset="-128"/>
              </a:rPr>
              <a:t>as nervous investors sell assets and pull their capital out of the country.  As a result, interest rates rise and the country’s exchange rate falls.  This occurred in Mexico in 1994 and in other countries more recently.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Market for Loanable Funds</a:t>
            </a:r>
          </a:p>
        </p:txBody>
      </p:sp>
      <p:sp>
        <p:nvSpPr>
          <p:cNvPr id="922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Recall:  </a:t>
            </a:r>
          </a:p>
          <a:p>
            <a:pPr lvl="1" eaLnBrk="1" hangingPunct="1">
              <a:buFont typeface="Wingdings" charset="2"/>
              <a:buChar char="§"/>
            </a:pPr>
            <a:r>
              <a:rPr lang="en-US" b="1" i="1" smtClean="0">
                <a:latin typeface="Arial" charset="0"/>
                <a:cs typeface="ＭＳ Ｐゴシック" charset="-128"/>
              </a:rPr>
              <a:t>S</a:t>
            </a:r>
            <a:r>
              <a:rPr lang="en-US" smtClean="0">
                <a:latin typeface="Arial" charset="0"/>
                <a:cs typeface="ＭＳ Ｐゴシック" charset="-128"/>
              </a:rPr>
              <a:t> depends positively on the real interest rate, </a:t>
            </a:r>
            <a:r>
              <a:rPr lang="en-US" b="1" i="1" smtClean="0">
                <a:latin typeface="Arial" charset="0"/>
                <a:cs typeface="ＭＳ Ｐゴシック" charset="-128"/>
              </a:rPr>
              <a:t>r</a:t>
            </a:r>
            <a:r>
              <a:rPr lang="en-US" smtClean="0">
                <a:latin typeface="Arial" charset="0"/>
                <a:cs typeface="ＭＳ Ｐゴシック" charset="-128"/>
              </a:rPr>
              <a:t>.</a:t>
            </a:r>
          </a:p>
          <a:p>
            <a:pPr lvl="1" eaLnBrk="1" hangingPunct="1">
              <a:buFont typeface="Wingdings" charset="2"/>
              <a:buChar char="§"/>
            </a:pPr>
            <a:r>
              <a:rPr lang="en-US" b="1" i="1" smtClean="0">
                <a:latin typeface="Arial" charset="0"/>
                <a:cs typeface="ＭＳ Ｐゴシック" charset="-128"/>
              </a:rPr>
              <a:t>I</a:t>
            </a:r>
            <a:r>
              <a:rPr lang="en-US" smtClean="0">
                <a:latin typeface="Arial" charset="0"/>
                <a:cs typeface="ＭＳ Ｐゴシック" charset="-128"/>
              </a:rPr>
              <a:t> depends negatively on </a:t>
            </a:r>
            <a:r>
              <a:rPr lang="en-US" b="1" i="1" smtClean="0">
                <a:latin typeface="Arial" charset="0"/>
                <a:cs typeface="ＭＳ Ｐゴシック" charset="-128"/>
              </a:rPr>
              <a:t>r</a:t>
            </a:r>
            <a:r>
              <a:rPr lang="en-US" smtClean="0">
                <a:latin typeface="Arial" charset="0"/>
                <a:cs typeface="ＭＳ Ｐゴシック" charset="-128"/>
              </a:rPr>
              <a:t>. </a:t>
            </a:r>
          </a:p>
          <a:p>
            <a:pPr eaLnBrk="1" hangingPunct="1">
              <a:buFont typeface="Wingdings" charset="2"/>
              <a:buChar char="§"/>
            </a:pPr>
            <a:r>
              <a:rPr lang="en-US" smtClean="0">
                <a:latin typeface="Arial" charset="0"/>
                <a:cs typeface="ＭＳ Ｐゴシック" charset="-128"/>
              </a:rPr>
              <a:t>What about </a:t>
            </a:r>
            <a:r>
              <a:rPr lang="en-US" i="1" smtClean="0">
                <a:latin typeface="Arial" charset="0"/>
                <a:cs typeface="ＭＳ Ｐゴシック" charset="-128"/>
              </a:rPr>
              <a:t>NCO</a:t>
            </a:r>
            <a:r>
              <a:rPr lang="en-US" smtClean="0">
                <a:latin typeface="Arial" charset="0"/>
                <a:cs typeface="ＭＳ Ｐゴシック" charset="-128"/>
              </a:rPr>
              <a:t>?</a:t>
            </a:r>
          </a:p>
        </p:txBody>
      </p:sp>
      <p:sp>
        <p:nvSpPr>
          <p:cNvPr id="1536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0" y="152400"/>
            <a:ext cx="9144000" cy="649288"/>
          </a:xfrm>
        </p:spPr>
        <p:txBody>
          <a:bodyPr rtlCol="0">
            <a:normAutofit fontScale="90000"/>
          </a:bodyPr>
          <a:lstStyle/>
          <a:p>
            <a:pPr algn="ctr" eaLnBrk="1" fontAlgn="auto" hangingPunct="1">
              <a:spcAft>
                <a:spcPts val="0"/>
              </a:spcAft>
              <a:defRPr/>
            </a:pPr>
            <a:r>
              <a:rPr lang="en-US" sz="3200" dirty="0" smtClean="0"/>
              <a:t>How NCO Depends on the Real Interest Rate</a:t>
            </a:r>
          </a:p>
        </p:txBody>
      </p:sp>
      <p:sp>
        <p:nvSpPr>
          <p:cNvPr id="138243" name="Rectangle 3"/>
          <p:cNvSpPr>
            <a:spLocks noGrp="1" noChangeArrowheads="1"/>
          </p:cNvSpPr>
          <p:nvPr>
            <p:ph type="body" idx="4294967295"/>
          </p:nvPr>
        </p:nvSpPr>
        <p:spPr>
          <a:xfrm>
            <a:off x="379413" y="920750"/>
            <a:ext cx="4332287" cy="5494338"/>
          </a:xfrm>
        </p:spPr>
        <p:txBody>
          <a:bodyPr/>
          <a:lstStyle/>
          <a:p>
            <a:pPr marL="0" indent="0" eaLnBrk="1" hangingPunct="1">
              <a:buFont typeface="Wingdings" charset="2"/>
              <a:buNone/>
            </a:pPr>
            <a:r>
              <a:rPr lang="en-US" sz="2600" smtClean="0">
                <a:latin typeface="Arial" charset="0"/>
              </a:rPr>
              <a:t>The real interest rate, </a:t>
            </a:r>
            <a:r>
              <a:rPr lang="en-US" sz="2600" b="1" i="1" smtClean="0">
                <a:latin typeface="Arial" charset="0"/>
              </a:rPr>
              <a:t>r</a:t>
            </a:r>
            <a:r>
              <a:rPr lang="en-US" sz="2600" smtClean="0">
                <a:latin typeface="Arial" charset="0"/>
              </a:rPr>
              <a:t>, </a:t>
            </a:r>
            <a:br>
              <a:rPr lang="en-US" sz="2600" smtClean="0">
                <a:latin typeface="Arial" charset="0"/>
              </a:rPr>
            </a:br>
            <a:r>
              <a:rPr lang="en-US" sz="2600" smtClean="0">
                <a:latin typeface="Arial" charset="0"/>
              </a:rPr>
              <a:t>is the real return on </a:t>
            </a:r>
            <a:br>
              <a:rPr lang="en-US" sz="2600" smtClean="0">
                <a:latin typeface="Arial" charset="0"/>
              </a:rPr>
            </a:br>
            <a:r>
              <a:rPr lang="en-US" sz="2600" smtClean="0">
                <a:latin typeface="Arial" charset="0"/>
              </a:rPr>
              <a:t>domestic assets.  </a:t>
            </a:r>
          </a:p>
          <a:p>
            <a:pPr marL="0" indent="0" eaLnBrk="1" hangingPunct="1">
              <a:spcBef>
                <a:spcPct val="35000"/>
              </a:spcBef>
              <a:buFont typeface="Wingdings" charset="2"/>
              <a:buNone/>
            </a:pPr>
            <a:r>
              <a:rPr lang="en-US" sz="2600" smtClean="0">
                <a:latin typeface="Arial" charset="0"/>
              </a:rPr>
              <a:t>A fall in </a:t>
            </a:r>
            <a:r>
              <a:rPr lang="en-US" sz="2600" b="1" i="1" smtClean="0">
                <a:latin typeface="Arial" charset="0"/>
              </a:rPr>
              <a:t>r</a:t>
            </a:r>
            <a:r>
              <a:rPr lang="en-US" sz="2600" smtClean="0">
                <a:latin typeface="Arial" charset="0"/>
              </a:rPr>
              <a:t> makes domestic assets less attractive </a:t>
            </a:r>
            <a:br>
              <a:rPr lang="en-US" sz="2600" smtClean="0">
                <a:latin typeface="Arial" charset="0"/>
              </a:rPr>
            </a:br>
            <a:r>
              <a:rPr lang="en-US" sz="2600" smtClean="0">
                <a:latin typeface="Arial" charset="0"/>
              </a:rPr>
              <a:t>relative to foreign assets.  </a:t>
            </a:r>
          </a:p>
          <a:p>
            <a:pPr marL="400050" lvl="1" eaLnBrk="1" hangingPunct="1">
              <a:buClr>
                <a:srgbClr val="A3C167"/>
              </a:buClr>
            </a:pPr>
            <a:r>
              <a:rPr lang="en-US" sz="2600" smtClean="0">
                <a:latin typeface="Arial" charset="0"/>
              </a:rPr>
              <a:t>People purchase more foreign assets.  </a:t>
            </a:r>
          </a:p>
          <a:p>
            <a:pPr marL="400050" lvl="1" eaLnBrk="1" hangingPunct="1">
              <a:buClr>
                <a:srgbClr val="A3C167"/>
              </a:buClr>
            </a:pPr>
            <a:r>
              <a:rPr lang="en-US" sz="2600" smtClean="0">
                <a:latin typeface="Arial" charset="0"/>
              </a:rPr>
              <a:t>People abroad purchase fewer of your country’s assets. </a:t>
            </a:r>
          </a:p>
          <a:p>
            <a:pPr marL="400050" lvl="1" eaLnBrk="1" hangingPunct="1">
              <a:buClr>
                <a:srgbClr val="A3C167"/>
              </a:buClr>
            </a:pPr>
            <a:r>
              <a:rPr lang="en-US" sz="2600" i="1" smtClean="0">
                <a:latin typeface="Arial" charset="0"/>
              </a:rPr>
              <a:t>NCO</a:t>
            </a:r>
            <a:r>
              <a:rPr lang="en-US" sz="2600" smtClean="0">
                <a:latin typeface="Arial" charset="0"/>
              </a:rPr>
              <a:t> rises.  </a:t>
            </a:r>
          </a:p>
        </p:txBody>
      </p:sp>
      <p:grpSp>
        <p:nvGrpSpPr>
          <p:cNvPr id="17411" name="Group 4"/>
          <p:cNvGrpSpPr>
            <a:grpSpLocks/>
          </p:cNvGrpSpPr>
          <p:nvPr/>
        </p:nvGrpSpPr>
        <p:grpSpPr bwMode="auto">
          <a:xfrm>
            <a:off x="4875213" y="1781175"/>
            <a:ext cx="3905250" cy="3749675"/>
            <a:chOff x="3148" y="1437"/>
            <a:chExt cx="2460" cy="2362"/>
          </a:xfrm>
        </p:grpSpPr>
        <p:grpSp>
          <p:nvGrpSpPr>
            <p:cNvPr id="17436" name="Group 5"/>
            <p:cNvGrpSpPr>
              <a:grpSpLocks/>
            </p:cNvGrpSpPr>
            <p:nvPr/>
          </p:nvGrpSpPr>
          <p:grpSpPr bwMode="auto">
            <a:xfrm>
              <a:off x="3247" y="1713"/>
              <a:ext cx="1828" cy="1938"/>
              <a:chOff x="1098" y="1361"/>
              <a:chExt cx="2116" cy="2027"/>
            </a:xfrm>
          </p:grpSpPr>
          <p:sp>
            <p:nvSpPr>
              <p:cNvPr id="17439"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440"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7437" name="Text Box 8"/>
            <p:cNvSpPr txBox="1">
              <a:spLocks noChangeArrowheads="1"/>
            </p:cNvSpPr>
            <p:nvPr/>
          </p:nvSpPr>
          <p:spPr bwMode="auto">
            <a:xfrm>
              <a:off x="3148" y="1437"/>
              <a:ext cx="21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17438" name="Text Box 9"/>
            <p:cNvSpPr txBox="1">
              <a:spLocks noChangeArrowheads="1"/>
            </p:cNvSpPr>
            <p:nvPr/>
          </p:nvSpPr>
          <p:spPr bwMode="auto">
            <a:xfrm>
              <a:off x="5040" y="3511"/>
              <a:ext cx="56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NCO</a:t>
              </a:r>
              <a:endParaRPr lang="en-US" baseline="-25000">
                <a:ea typeface="Arial" charset="0"/>
                <a:cs typeface="Arial" charset="0"/>
              </a:endParaRPr>
            </a:p>
          </p:txBody>
        </p:sp>
      </p:grpSp>
      <p:grpSp>
        <p:nvGrpSpPr>
          <p:cNvPr id="17412" name="Group 23"/>
          <p:cNvGrpSpPr>
            <a:grpSpLocks/>
          </p:cNvGrpSpPr>
          <p:nvPr/>
        </p:nvGrpSpPr>
        <p:grpSpPr bwMode="auto">
          <a:xfrm>
            <a:off x="5683250" y="2562225"/>
            <a:ext cx="2463800" cy="2424113"/>
            <a:chOff x="3657" y="1929"/>
            <a:chExt cx="1552" cy="1527"/>
          </a:xfrm>
        </p:grpSpPr>
        <p:sp>
          <p:nvSpPr>
            <p:cNvPr id="17434" name="Line 10"/>
            <p:cNvSpPr>
              <a:spLocks noChangeShapeType="1"/>
            </p:cNvSpPr>
            <p:nvPr/>
          </p:nvSpPr>
          <p:spPr bwMode="auto">
            <a:xfrm>
              <a:off x="3657" y="1929"/>
              <a:ext cx="991" cy="129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7435" name="Text Box 11"/>
            <p:cNvSpPr txBox="1">
              <a:spLocks noChangeArrowheads="1"/>
            </p:cNvSpPr>
            <p:nvPr/>
          </p:nvSpPr>
          <p:spPr bwMode="auto">
            <a:xfrm>
              <a:off x="4575" y="3168"/>
              <a:ext cx="63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endParaRPr lang="en-US" b="1" baseline="-25000">
                <a:ea typeface="Arial" charset="0"/>
                <a:cs typeface="Arial" charset="0"/>
              </a:endParaRPr>
            </a:p>
          </p:txBody>
        </p:sp>
      </p:grpSp>
      <p:grpSp>
        <p:nvGrpSpPr>
          <p:cNvPr id="5" name="Group 32"/>
          <p:cNvGrpSpPr>
            <a:grpSpLocks/>
          </p:cNvGrpSpPr>
          <p:nvPr/>
        </p:nvGrpSpPr>
        <p:grpSpPr bwMode="auto">
          <a:xfrm>
            <a:off x="4665663" y="3625850"/>
            <a:ext cx="1965325" cy="365125"/>
            <a:chOff x="3016" y="2599"/>
            <a:chExt cx="1238" cy="230"/>
          </a:xfrm>
        </p:grpSpPr>
        <p:sp>
          <p:nvSpPr>
            <p:cNvPr id="17432" name="Text Box 12"/>
            <p:cNvSpPr txBox="1">
              <a:spLocks noChangeArrowheads="1"/>
            </p:cNvSpPr>
            <p:nvPr/>
          </p:nvSpPr>
          <p:spPr bwMode="auto">
            <a:xfrm>
              <a:off x="3016" y="2599"/>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solidFill>
                    <a:srgbClr val="CC0000"/>
                  </a:solidFill>
                  <a:ea typeface="Arial" charset="0"/>
                  <a:cs typeface="Arial" charset="0"/>
                </a:rPr>
                <a:t>r</a:t>
              </a:r>
              <a:r>
                <a:rPr lang="en-US" b="1" baseline="-25000">
                  <a:solidFill>
                    <a:srgbClr val="CC0000"/>
                  </a:solidFill>
                  <a:ea typeface="Arial" charset="0"/>
                  <a:cs typeface="Arial" charset="0"/>
                </a:rPr>
                <a:t>2</a:t>
              </a:r>
            </a:p>
          </p:txBody>
        </p:sp>
        <p:sp>
          <p:nvSpPr>
            <p:cNvPr id="17433" name="Line 13"/>
            <p:cNvSpPr>
              <a:spLocks noChangeShapeType="1"/>
            </p:cNvSpPr>
            <p:nvPr/>
          </p:nvSpPr>
          <p:spPr bwMode="auto">
            <a:xfrm flipH="1">
              <a:off x="3253" y="2724"/>
              <a:ext cx="1001" cy="0"/>
            </a:xfrm>
            <a:prstGeom prst="line">
              <a:avLst/>
            </a:prstGeom>
            <a:noFill/>
            <a:ln w="9525">
              <a:solidFill>
                <a:srgbClr val="CC0000"/>
              </a:solidFill>
              <a:prstDash val="lgDash"/>
              <a:round/>
              <a:headEnd/>
              <a:tailEnd/>
            </a:ln>
          </p:spPr>
          <p:txBody>
            <a:bodyPr>
              <a:prstTxWarp prst="textNoShape">
                <a:avLst/>
              </a:prstTxWarp>
            </a:bodyPr>
            <a:lstStyle/>
            <a:p>
              <a:endParaRPr lang="en-US"/>
            </a:p>
          </p:txBody>
        </p:sp>
      </p:grpSp>
      <p:sp>
        <p:nvSpPr>
          <p:cNvPr id="138258" name="Line 18"/>
          <p:cNvSpPr>
            <a:spLocks noChangeShapeType="1"/>
          </p:cNvSpPr>
          <p:nvPr/>
        </p:nvSpPr>
        <p:spPr bwMode="auto">
          <a:xfrm rot="10800000" flipV="1">
            <a:off x="5143500" y="3257550"/>
            <a:ext cx="0" cy="5540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38259" name="Line 19"/>
          <p:cNvSpPr>
            <a:spLocks noChangeShapeType="1"/>
          </p:cNvSpPr>
          <p:nvPr/>
        </p:nvSpPr>
        <p:spPr bwMode="auto">
          <a:xfrm rot="5400000" flipV="1">
            <a:off x="6422232" y="4972844"/>
            <a:ext cx="0" cy="427037"/>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17416" name="Text Box 20"/>
          <p:cNvSpPr txBox="1">
            <a:spLocks noChangeArrowheads="1"/>
          </p:cNvSpPr>
          <p:nvPr/>
        </p:nvSpPr>
        <p:spPr bwMode="auto">
          <a:xfrm>
            <a:off x="5402263" y="1547813"/>
            <a:ext cx="29765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Net capital outflow</a:t>
            </a:r>
          </a:p>
        </p:txBody>
      </p:sp>
      <p:grpSp>
        <p:nvGrpSpPr>
          <p:cNvPr id="17417" name="Group 34"/>
          <p:cNvGrpSpPr>
            <a:grpSpLocks/>
          </p:cNvGrpSpPr>
          <p:nvPr/>
        </p:nvGrpSpPr>
        <p:grpSpPr bwMode="auto">
          <a:xfrm>
            <a:off x="4667250" y="3044825"/>
            <a:ext cx="1763713" cy="2808288"/>
            <a:chOff x="3017" y="2233"/>
            <a:chExt cx="1111" cy="1769"/>
          </a:xfrm>
        </p:grpSpPr>
        <p:sp>
          <p:nvSpPr>
            <p:cNvPr id="17425" name="Text Box 14"/>
            <p:cNvSpPr txBox="1">
              <a:spLocks noChangeArrowheads="1"/>
            </p:cNvSpPr>
            <p:nvPr/>
          </p:nvSpPr>
          <p:spPr bwMode="auto">
            <a:xfrm>
              <a:off x="3017" y="2233"/>
              <a:ext cx="197" cy="230"/>
            </a:xfrm>
            <a:prstGeom prst="rect">
              <a:avLst/>
            </a:prstGeom>
            <a:solidFill>
              <a:schemeClr val="bg1">
                <a:alpha val="50195"/>
              </a:schemeClr>
            </a:solid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17426" name="Line 15"/>
            <p:cNvSpPr>
              <a:spLocks noChangeShapeType="1"/>
            </p:cNvSpPr>
            <p:nvPr/>
          </p:nvSpPr>
          <p:spPr bwMode="auto">
            <a:xfrm>
              <a:off x="3249" y="2358"/>
              <a:ext cx="73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7427" name="Line 17"/>
            <p:cNvSpPr>
              <a:spLocks noChangeShapeType="1"/>
            </p:cNvSpPr>
            <p:nvPr/>
          </p:nvSpPr>
          <p:spPr bwMode="auto">
            <a:xfrm>
              <a:off x="3987" y="2355"/>
              <a:ext cx="0" cy="1296"/>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7428" name="Oval 21"/>
            <p:cNvSpPr>
              <a:spLocks noChangeAspect="1" noChangeArrowheads="1"/>
            </p:cNvSpPr>
            <p:nvPr/>
          </p:nvSpPr>
          <p:spPr bwMode="auto">
            <a:xfrm>
              <a:off x="3943" y="2318"/>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7429" name="Group 31"/>
            <p:cNvGrpSpPr>
              <a:grpSpLocks/>
            </p:cNvGrpSpPr>
            <p:nvPr/>
          </p:nvGrpSpPr>
          <p:grpSpPr bwMode="auto">
            <a:xfrm>
              <a:off x="3584" y="3671"/>
              <a:ext cx="544" cy="331"/>
              <a:chOff x="3584" y="3671"/>
              <a:chExt cx="544" cy="331"/>
            </a:xfrm>
          </p:grpSpPr>
          <p:sp>
            <p:nvSpPr>
              <p:cNvPr id="17430" name="Rectangle 25"/>
              <p:cNvSpPr>
                <a:spLocks noChangeArrowheads="1"/>
              </p:cNvSpPr>
              <p:nvPr/>
            </p:nvSpPr>
            <p:spPr bwMode="auto">
              <a:xfrm>
                <a:off x="3584" y="3772"/>
                <a:ext cx="544"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i="1">
                    <a:ea typeface="Arial" charset="0"/>
                    <a:cs typeface="Arial" charset="0"/>
                  </a:rPr>
                  <a:t>NCO</a:t>
                </a:r>
                <a:r>
                  <a:rPr lang="en-US" b="1" baseline="-25000">
                    <a:ea typeface="Arial" charset="0"/>
                    <a:cs typeface="Arial" charset="0"/>
                  </a:rPr>
                  <a:t>1</a:t>
                </a:r>
              </a:p>
            </p:txBody>
          </p:sp>
          <p:sp>
            <p:nvSpPr>
              <p:cNvPr id="17431" name="Line 28"/>
              <p:cNvSpPr>
                <a:spLocks noChangeShapeType="1"/>
              </p:cNvSpPr>
              <p:nvPr/>
            </p:nvSpPr>
            <p:spPr bwMode="auto">
              <a:xfrm flipV="1">
                <a:off x="3859" y="3671"/>
                <a:ext cx="118" cy="121"/>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8" name="Group 33"/>
          <p:cNvGrpSpPr>
            <a:grpSpLocks/>
          </p:cNvGrpSpPr>
          <p:nvPr/>
        </p:nvGrpSpPr>
        <p:grpSpPr bwMode="auto">
          <a:xfrm>
            <a:off x="6575425" y="3760788"/>
            <a:ext cx="890588" cy="2097087"/>
            <a:chOff x="4219" y="2684"/>
            <a:chExt cx="561" cy="1321"/>
          </a:xfrm>
        </p:grpSpPr>
        <p:sp>
          <p:nvSpPr>
            <p:cNvPr id="17420" name="Line 16"/>
            <p:cNvSpPr>
              <a:spLocks noChangeShapeType="1"/>
            </p:cNvSpPr>
            <p:nvPr/>
          </p:nvSpPr>
          <p:spPr bwMode="auto">
            <a:xfrm>
              <a:off x="4263" y="2721"/>
              <a:ext cx="0" cy="930"/>
            </a:xfrm>
            <a:prstGeom prst="line">
              <a:avLst/>
            </a:prstGeom>
            <a:noFill/>
            <a:ln w="9525">
              <a:solidFill>
                <a:srgbClr val="CC0000"/>
              </a:solidFill>
              <a:prstDash val="lgDash"/>
              <a:round/>
              <a:headEnd/>
              <a:tailEnd/>
            </a:ln>
          </p:spPr>
          <p:txBody>
            <a:bodyPr>
              <a:prstTxWarp prst="textNoShape">
                <a:avLst/>
              </a:prstTxWarp>
            </a:bodyPr>
            <a:lstStyle/>
            <a:p>
              <a:endParaRPr lang="en-US"/>
            </a:p>
          </p:txBody>
        </p:sp>
        <p:sp>
          <p:nvSpPr>
            <p:cNvPr id="17421" name="Oval 22"/>
            <p:cNvSpPr>
              <a:spLocks noChangeAspect="1" noChangeArrowheads="1"/>
            </p:cNvSpPr>
            <p:nvPr/>
          </p:nvSpPr>
          <p:spPr bwMode="auto">
            <a:xfrm>
              <a:off x="4219" y="2684"/>
              <a:ext cx="81" cy="80"/>
            </a:xfrm>
            <a:prstGeom prst="ellipse">
              <a:avLst/>
            </a:prstGeom>
            <a:solidFill>
              <a:srgbClr val="CC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7422" name="Group 30"/>
            <p:cNvGrpSpPr>
              <a:grpSpLocks/>
            </p:cNvGrpSpPr>
            <p:nvPr/>
          </p:nvGrpSpPr>
          <p:grpSpPr bwMode="auto">
            <a:xfrm>
              <a:off x="4249" y="3666"/>
              <a:ext cx="531" cy="339"/>
              <a:chOff x="4249" y="3666"/>
              <a:chExt cx="531" cy="339"/>
            </a:xfrm>
          </p:grpSpPr>
          <p:sp>
            <p:nvSpPr>
              <p:cNvPr id="17423" name="Rectangle 26"/>
              <p:cNvSpPr>
                <a:spLocks noChangeArrowheads="1"/>
              </p:cNvSpPr>
              <p:nvPr/>
            </p:nvSpPr>
            <p:spPr bwMode="auto">
              <a:xfrm>
                <a:off x="4249" y="3775"/>
                <a:ext cx="531"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i="1">
                    <a:solidFill>
                      <a:srgbClr val="CC0000"/>
                    </a:solidFill>
                    <a:ea typeface="Arial" charset="0"/>
                    <a:cs typeface="Arial" charset="0"/>
                  </a:rPr>
                  <a:t>NCO</a:t>
                </a:r>
                <a:r>
                  <a:rPr lang="en-US" b="1" baseline="-25000">
                    <a:solidFill>
                      <a:srgbClr val="CC0000"/>
                    </a:solidFill>
                    <a:ea typeface="Arial" charset="0"/>
                    <a:cs typeface="Arial" charset="0"/>
                  </a:rPr>
                  <a:t>2</a:t>
                </a:r>
              </a:p>
            </p:txBody>
          </p:sp>
          <p:sp>
            <p:nvSpPr>
              <p:cNvPr id="17424" name="Line 29"/>
              <p:cNvSpPr>
                <a:spLocks noChangeShapeType="1"/>
              </p:cNvSpPr>
              <p:nvPr/>
            </p:nvSpPr>
            <p:spPr bwMode="auto">
              <a:xfrm>
                <a:off x="4268" y="3666"/>
                <a:ext cx="118" cy="141"/>
              </a:xfrm>
              <a:prstGeom prst="line">
                <a:avLst/>
              </a:prstGeom>
              <a:noFill/>
              <a:ln w="9525">
                <a:solidFill>
                  <a:srgbClr val="CC0000"/>
                </a:solidFill>
                <a:round/>
                <a:headEnd/>
                <a:tailEnd/>
              </a:ln>
            </p:spPr>
            <p:txBody>
              <a:bodyPr>
                <a:prstTxWarp prst="textNoShape">
                  <a:avLst/>
                </a:prstTxWarp>
              </a:bodyPr>
              <a:lstStyle/>
              <a:p>
                <a:endParaRPr lang="en-US"/>
              </a:p>
            </p:txBody>
          </p:sp>
        </p:grpSp>
      </p:grpSp>
      <p:sp>
        <p:nvSpPr>
          <p:cNvPr id="174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wipe(left)">
                                      <p:cBhvr>
                                        <p:cTn id="7" dur="500"/>
                                        <p:tgtEl>
                                          <p:spTgt spid="138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wipe(left)">
                                      <p:cBhvr>
                                        <p:cTn id="12" dur="500"/>
                                        <p:tgtEl>
                                          <p:spTgt spid="138243">
                                            <p:txEl>
                                              <p:pRg st="1" end="1"/>
                                            </p:txEl>
                                          </p:spTgt>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38258"/>
                                        </p:tgtEl>
                                        <p:attrNameLst>
                                          <p:attrName>style.visibility</p:attrName>
                                        </p:attrNameLst>
                                      </p:cBhvr>
                                      <p:to>
                                        <p:strVal val="visible"/>
                                      </p:to>
                                    </p:set>
                                    <p:animEffect transition="in" filter="wipe(up)">
                                      <p:cBhvr>
                                        <p:cTn id="16" dur="500"/>
                                        <p:tgtEl>
                                          <p:spTgt spid="138258"/>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8243">
                                            <p:txEl>
                                              <p:pRg st="2" end="2"/>
                                            </p:txEl>
                                          </p:spTgt>
                                        </p:tgtEl>
                                        <p:attrNameLst>
                                          <p:attrName>style.visibility</p:attrName>
                                        </p:attrNameLst>
                                      </p:cBhvr>
                                      <p:to>
                                        <p:strVal val="visible"/>
                                      </p:to>
                                    </p:set>
                                    <p:animEffect transition="in" filter="wipe(left)">
                                      <p:cBhvr>
                                        <p:cTn id="25" dur="500"/>
                                        <p:tgtEl>
                                          <p:spTgt spid="13824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38243">
                                            <p:txEl>
                                              <p:pRg st="3" end="3"/>
                                            </p:txEl>
                                          </p:spTgt>
                                        </p:tgtEl>
                                        <p:attrNameLst>
                                          <p:attrName>style.visibility</p:attrName>
                                        </p:attrNameLst>
                                      </p:cBhvr>
                                      <p:to>
                                        <p:strVal val="visible"/>
                                      </p:to>
                                    </p:set>
                                    <p:animEffect transition="in" filter="wipe(left)">
                                      <p:cBhvr>
                                        <p:cTn id="30" dur="500"/>
                                        <p:tgtEl>
                                          <p:spTgt spid="13824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38243">
                                            <p:txEl>
                                              <p:pRg st="4" end="4"/>
                                            </p:txEl>
                                          </p:spTgt>
                                        </p:tgtEl>
                                        <p:attrNameLst>
                                          <p:attrName>style.visibility</p:attrName>
                                        </p:attrNameLst>
                                      </p:cBhvr>
                                      <p:to>
                                        <p:strVal val="visible"/>
                                      </p:to>
                                    </p:set>
                                    <p:animEffect transition="in" filter="wipe(left)">
                                      <p:cBhvr>
                                        <p:cTn id="35" dur="500"/>
                                        <p:tgtEl>
                                          <p:spTgt spid="138243">
                                            <p:txEl>
                                              <p:pRg st="4" end="4"/>
                                            </p:txEl>
                                          </p:spTgt>
                                        </p:tgtEl>
                                      </p:cBhvr>
                                    </p:animEffect>
                                  </p:childTnLst>
                                </p:cTn>
                              </p:par>
                            </p:childTnLst>
                          </p:cTn>
                        </p:par>
                        <p:par>
                          <p:cTn id="36" fill="hold" nodeType="afterGroup">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38259"/>
                                        </p:tgtEl>
                                        <p:attrNameLst>
                                          <p:attrName>style.visibility</p:attrName>
                                        </p:attrNameLst>
                                      </p:cBhvr>
                                      <p:to>
                                        <p:strVal val="visible"/>
                                      </p:to>
                                    </p:set>
                                    <p:animEffect transition="in" filter="wipe(left)">
                                      <p:cBhvr>
                                        <p:cTn id="39" dur="500"/>
                                        <p:tgtEl>
                                          <p:spTgt spid="138259"/>
                                        </p:tgtEl>
                                      </p:cBhvr>
                                    </p:animEffect>
                                  </p:childTnLst>
                                </p:cTn>
                              </p:par>
                            </p:childTnLst>
                          </p:cTn>
                        </p:par>
                        <p:par>
                          <p:cTn id="40" fill="hold" nodeType="afterGroup">
                            <p:stCondLst>
                              <p:cond delay="1000"/>
                            </p:stCondLst>
                            <p:childTnLst>
                              <p:par>
                                <p:cTn id="41" presetID="18" presetClass="entr" presetSubtype="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trips(downRigh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bldLvl="5"/>
      <p:bldP spid="138258" grpId="0" animBg="1"/>
      <p:bldP spid="1382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1"/>
          <p:cNvGrpSpPr>
            <a:grpSpLocks/>
          </p:cNvGrpSpPr>
          <p:nvPr/>
        </p:nvGrpSpPr>
        <p:grpSpPr bwMode="auto">
          <a:xfrm>
            <a:off x="1193800" y="3233738"/>
            <a:ext cx="3771900" cy="2060575"/>
            <a:chOff x="752" y="2037"/>
            <a:chExt cx="2376" cy="1298"/>
          </a:xfrm>
        </p:grpSpPr>
        <p:sp>
          <p:nvSpPr>
            <p:cNvPr id="19476" name="Line 38"/>
            <p:cNvSpPr>
              <a:spLocks noChangeShapeType="1"/>
            </p:cNvSpPr>
            <p:nvPr/>
          </p:nvSpPr>
          <p:spPr bwMode="auto">
            <a:xfrm>
              <a:off x="752" y="2037"/>
              <a:ext cx="1249" cy="112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9477" name="Text Box 39"/>
            <p:cNvSpPr txBox="1">
              <a:spLocks noChangeArrowheads="1"/>
            </p:cNvSpPr>
            <p:nvPr/>
          </p:nvSpPr>
          <p:spPr bwMode="auto">
            <a:xfrm>
              <a:off x="2014" y="3105"/>
              <a:ext cx="1114" cy="23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i="1">
                  <a:ea typeface="Arial" charset="0"/>
                  <a:cs typeface="Arial" charset="0"/>
                </a:rPr>
                <a:t>D = I + NCO</a:t>
              </a:r>
              <a:endParaRPr lang="en-US" b="1" baseline="-25000">
                <a:ea typeface="Arial" charset="0"/>
                <a:cs typeface="Arial" charset="0"/>
              </a:endParaRPr>
            </a:p>
          </p:txBody>
        </p:sp>
      </p:grpSp>
      <p:sp>
        <p:nvSpPr>
          <p:cNvPr id="124938" name="Text Box 10"/>
          <p:cNvSpPr txBox="1">
            <a:spLocks noChangeArrowheads="1"/>
          </p:cNvSpPr>
          <p:nvPr/>
        </p:nvSpPr>
        <p:spPr bwMode="auto">
          <a:xfrm>
            <a:off x="4081463" y="1143000"/>
            <a:ext cx="4454525" cy="892175"/>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lnSpc>
                <a:spcPct val="105000"/>
              </a:lnSpc>
              <a:spcBef>
                <a:spcPct val="25000"/>
              </a:spcBef>
              <a:spcAft>
                <a:spcPts val="0"/>
              </a:spcAft>
              <a:defRPr/>
            </a:pPr>
            <a:r>
              <a:rPr lang="en-US" sz="2500" b="1" i="1" dirty="0">
                <a:latin typeface="+mn-lt"/>
                <a:ea typeface="+mn-ea"/>
                <a:cs typeface="Arial" charset="0"/>
              </a:rPr>
              <a:t>r</a:t>
            </a:r>
            <a:r>
              <a:rPr lang="en-US" sz="2500" dirty="0">
                <a:latin typeface="+mn-lt"/>
                <a:ea typeface="+mn-ea"/>
                <a:cs typeface="Arial" charset="0"/>
              </a:rPr>
              <a:t> adjusts to balance supply and demand in the LF market.  </a:t>
            </a:r>
          </a:p>
        </p:txBody>
      </p:sp>
      <p:sp>
        <p:nvSpPr>
          <p:cNvPr id="19459" name="Rectangle 13"/>
          <p:cNvSpPr>
            <a:spLocks noGrp="1" noChangeArrowheads="1"/>
          </p:cNvSpPr>
          <p:nvPr>
            <p:ph type="title" idx="4294967295"/>
          </p:nvPr>
        </p:nvSpPr>
        <p:spPr>
          <a:xfrm>
            <a:off x="457200" y="182563"/>
            <a:ext cx="8229600" cy="649287"/>
          </a:xfrm>
        </p:spPr>
        <p:txBody>
          <a:bodyPr/>
          <a:lstStyle/>
          <a:p>
            <a:pPr eaLnBrk="1" hangingPunct="1"/>
            <a:r>
              <a:rPr lang="en-US" smtClean="0">
                <a:latin typeface="Tahoma" charset="0"/>
                <a:ea typeface="Tahoma" charset="0"/>
                <a:cs typeface="Tahoma" charset="0"/>
              </a:rPr>
              <a:t>The Loanable Funds Market Diagram</a:t>
            </a:r>
          </a:p>
        </p:txBody>
      </p:sp>
      <p:grpSp>
        <p:nvGrpSpPr>
          <p:cNvPr id="19460" name="Group 77"/>
          <p:cNvGrpSpPr>
            <a:grpSpLocks/>
          </p:cNvGrpSpPr>
          <p:nvPr/>
        </p:nvGrpSpPr>
        <p:grpSpPr bwMode="auto">
          <a:xfrm>
            <a:off x="727075" y="2278063"/>
            <a:ext cx="3830638" cy="3749675"/>
            <a:chOff x="458" y="1435"/>
            <a:chExt cx="2413" cy="2362"/>
          </a:xfrm>
        </p:grpSpPr>
        <p:grpSp>
          <p:nvGrpSpPr>
            <p:cNvPr id="19471" name="Group 32"/>
            <p:cNvGrpSpPr>
              <a:grpSpLocks/>
            </p:cNvGrpSpPr>
            <p:nvPr/>
          </p:nvGrpSpPr>
          <p:grpSpPr bwMode="auto">
            <a:xfrm>
              <a:off x="565" y="1711"/>
              <a:ext cx="1964" cy="1938"/>
              <a:chOff x="1098" y="1361"/>
              <a:chExt cx="2116" cy="2027"/>
            </a:xfrm>
          </p:grpSpPr>
          <p:sp>
            <p:nvSpPr>
              <p:cNvPr id="19474" name="Line 33"/>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475" name="Line 34"/>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9472" name="Text Box 35"/>
            <p:cNvSpPr txBox="1">
              <a:spLocks noChangeArrowheads="1"/>
            </p:cNvSpPr>
            <p:nvPr/>
          </p:nvSpPr>
          <p:spPr bwMode="auto">
            <a:xfrm>
              <a:off x="458" y="1435"/>
              <a:ext cx="21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19473" name="Text Box 36"/>
            <p:cNvSpPr txBox="1">
              <a:spLocks noChangeArrowheads="1"/>
            </p:cNvSpPr>
            <p:nvPr/>
          </p:nvSpPr>
          <p:spPr bwMode="auto">
            <a:xfrm>
              <a:off x="2497" y="3509"/>
              <a:ext cx="37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LF</a:t>
              </a:r>
              <a:endParaRPr lang="en-US" baseline="-25000">
                <a:ea typeface="Arial" charset="0"/>
                <a:cs typeface="Arial" charset="0"/>
              </a:endParaRPr>
            </a:p>
          </p:txBody>
        </p:sp>
      </p:grpSp>
      <p:grpSp>
        <p:nvGrpSpPr>
          <p:cNvPr id="19461" name="Group 99"/>
          <p:cNvGrpSpPr>
            <a:grpSpLocks/>
          </p:cNvGrpSpPr>
          <p:nvPr/>
        </p:nvGrpSpPr>
        <p:grpSpPr bwMode="auto">
          <a:xfrm>
            <a:off x="1693863" y="2800350"/>
            <a:ext cx="3044825" cy="2662238"/>
            <a:chOff x="1067" y="1764"/>
            <a:chExt cx="1918" cy="1677"/>
          </a:xfrm>
        </p:grpSpPr>
        <p:sp>
          <p:nvSpPr>
            <p:cNvPr id="19469" name="Line 73"/>
            <p:cNvSpPr>
              <a:spLocks noChangeShapeType="1"/>
            </p:cNvSpPr>
            <p:nvPr/>
          </p:nvSpPr>
          <p:spPr bwMode="auto">
            <a:xfrm flipV="1">
              <a:off x="1067" y="2001"/>
              <a:ext cx="904" cy="144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19470" name="Text Box 41"/>
            <p:cNvSpPr txBox="1">
              <a:spLocks noChangeArrowheads="1"/>
            </p:cNvSpPr>
            <p:nvPr/>
          </p:nvSpPr>
          <p:spPr bwMode="auto">
            <a:xfrm>
              <a:off x="1898" y="1764"/>
              <a:ext cx="1087"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r>
                <a:rPr lang="en-US">
                  <a:ea typeface="Arial" charset="0"/>
                  <a:cs typeface="Arial" charset="0"/>
                </a:rPr>
                <a:t> = saving</a:t>
              </a:r>
              <a:endParaRPr lang="en-US" b="1" baseline="-25000">
                <a:ea typeface="Arial" charset="0"/>
                <a:cs typeface="Arial" charset="0"/>
              </a:endParaRPr>
            </a:p>
          </p:txBody>
        </p:sp>
      </p:grpSp>
      <p:sp>
        <p:nvSpPr>
          <p:cNvPr id="19462" name="Text Box 47"/>
          <p:cNvSpPr txBox="1">
            <a:spLocks noChangeArrowheads="1"/>
          </p:cNvSpPr>
          <p:nvPr/>
        </p:nvSpPr>
        <p:spPr bwMode="auto">
          <a:xfrm>
            <a:off x="1487488" y="2044700"/>
            <a:ext cx="24304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Loanable funds</a:t>
            </a:r>
          </a:p>
        </p:txBody>
      </p:sp>
      <p:grpSp>
        <p:nvGrpSpPr>
          <p:cNvPr id="6" name="Group 98"/>
          <p:cNvGrpSpPr>
            <a:grpSpLocks/>
          </p:cNvGrpSpPr>
          <p:nvPr/>
        </p:nvGrpSpPr>
        <p:grpSpPr bwMode="auto">
          <a:xfrm>
            <a:off x="479425" y="4125913"/>
            <a:ext cx="1992313" cy="365125"/>
            <a:chOff x="302" y="2599"/>
            <a:chExt cx="1255" cy="230"/>
          </a:xfrm>
        </p:grpSpPr>
        <p:sp>
          <p:nvSpPr>
            <p:cNvPr id="19466" name="Text Box 44"/>
            <p:cNvSpPr txBox="1">
              <a:spLocks noChangeArrowheads="1"/>
            </p:cNvSpPr>
            <p:nvPr/>
          </p:nvSpPr>
          <p:spPr bwMode="auto">
            <a:xfrm>
              <a:off x="302" y="2599"/>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19467" name="Oval 46"/>
            <p:cNvSpPr>
              <a:spLocks noChangeAspect="1" noChangeArrowheads="1"/>
            </p:cNvSpPr>
            <p:nvPr/>
          </p:nvSpPr>
          <p:spPr bwMode="auto">
            <a:xfrm>
              <a:off x="1476" y="2680"/>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9468" name="Line 75"/>
            <p:cNvSpPr>
              <a:spLocks noChangeShapeType="1"/>
            </p:cNvSpPr>
            <p:nvPr/>
          </p:nvSpPr>
          <p:spPr bwMode="auto">
            <a:xfrm flipH="1">
              <a:off x="567" y="2724"/>
              <a:ext cx="95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25028" name="Text Box 100"/>
          <p:cNvSpPr txBox="1">
            <a:spLocks noChangeArrowheads="1"/>
          </p:cNvSpPr>
          <p:nvPr/>
        </p:nvSpPr>
        <p:spPr bwMode="auto">
          <a:xfrm>
            <a:off x="5257800" y="3176588"/>
            <a:ext cx="3571875" cy="1692275"/>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spAutoFit/>
          </a:bodyPr>
          <a:lstStyle/>
          <a:p>
            <a:pPr algn="ctr" fontAlgn="auto">
              <a:lnSpc>
                <a:spcPct val="105000"/>
              </a:lnSpc>
              <a:spcBef>
                <a:spcPct val="25000"/>
              </a:spcBef>
              <a:spcAft>
                <a:spcPts val="0"/>
              </a:spcAft>
              <a:defRPr/>
            </a:pPr>
            <a:r>
              <a:rPr lang="en-US" sz="2500" dirty="0">
                <a:latin typeface="+mn-lt"/>
                <a:ea typeface="+mn-ea"/>
                <a:cs typeface="Arial" charset="0"/>
              </a:rPr>
              <a:t>Both </a:t>
            </a:r>
            <a:r>
              <a:rPr lang="en-US" sz="2500" b="1" i="1" dirty="0">
                <a:latin typeface="+mn-lt"/>
                <a:ea typeface="+mn-ea"/>
                <a:cs typeface="Arial" charset="0"/>
              </a:rPr>
              <a:t>I</a:t>
            </a:r>
            <a:r>
              <a:rPr lang="en-US" sz="2500" dirty="0">
                <a:latin typeface="+mn-lt"/>
                <a:ea typeface="+mn-ea"/>
                <a:cs typeface="Arial" charset="0"/>
              </a:rPr>
              <a:t> and </a:t>
            </a:r>
            <a:r>
              <a:rPr lang="en-US" sz="2500" i="1" dirty="0">
                <a:latin typeface="+mn-lt"/>
                <a:ea typeface="+mn-ea"/>
                <a:cs typeface="Arial" charset="0"/>
              </a:rPr>
              <a:t>NCO</a:t>
            </a:r>
            <a:r>
              <a:rPr lang="en-US" sz="2500" dirty="0">
                <a:latin typeface="+mn-lt"/>
                <a:ea typeface="+mn-ea"/>
                <a:cs typeface="Arial" charset="0"/>
              </a:rPr>
              <a:t> </a:t>
            </a:r>
            <a:br>
              <a:rPr lang="en-US" sz="2500" dirty="0">
                <a:latin typeface="+mn-lt"/>
                <a:ea typeface="+mn-ea"/>
                <a:cs typeface="Arial" charset="0"/>
              </a:rPr>
            </a:br>
            <a:r>
              <a:rPr lang="en-US" sz="2500" dirty="0">
                <a:latin typeface="+mn-lt"/>
                <a:ea typeface="+mn-ea"/>
                <a:cs typeface="Arial" charset="0"/>
              </a:rPr>
              <a:t>depend negatively on </a:t>
            </a:r>
            <a:r>
              <a:rPr lang="en-US" sz="2500" b="1" i="1" dirty="0">
                <a:latin typeface="+mn-lt"/>
                <a:ea typeface="+mn-ea"/>
                <a:cs typeface="Arial" charset="0"/>
              </a:rPr>
              <a:t>r</a:t>
            </a:r>
            <a:r>
              <a:rPr lang="en-US" sz="2500" dirty="0">
                <a:latin typeface="+mn-lt"/>
                <a:ea typeface="+mn-ea"/>
                <a:cs typeface="Arial" charset="0"/>
              </a:rPr>
              <a:t>, </a:t>
            </a:r>
            <a:br>
              <a:rPr lang="en-US" sz="2500" dirty="0">
                <a:latin typeface="+mn-lt"/>
                <a:ea typeface="+mn-ea"/>
                <a:cs typeface="Arial" charset="0"/>
              </a:rPr>
            </a:br>
            <a:r>
              <a:rPr lang="en-US" sz="2500" dirty="0">
                <a:latin typeface="+mn-lt"/>
                <a:ea typeface="+mn-ea"/>
                <a:cs typeface="Arial" charset="0"/>
              </a:rPr>
              <a:t>so the </a:t>
            </a:r>
            <a:r>
              <a:rPr lang="en-US" sz="2500" i="1" dirty="0">
                <a:latin typeface="+mn-lt"/>
                <a:ea typeface="+mn-ea"/>
                <a:cs typeface="Arial" charset="0"/>
              </a:rPr>
              <a:t>D</a:t>
            </a:r>
            <a:r>
              <a:rPr lang="en-US" sz="2500" dirty="0">
                <a:latin typeface="+mn-lt"/>
                <a:ea typeface="+mn-ea"/>
                <a:cs typeface="Arial" charset="0"/>
              </a:rPr>
              <a:t> curve is downward-sloping.  </a:t>
            </a:r>
          </a:p>
        </p:txBody>
      </p:sp>
      <p:sp>
        <p:nvSpPr>
          <p:cNvPr id="1946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028"/>
                                        </p:tgtEl>
                                        <p:attrNameLst>
                                          <p:attrName>style.visibility</p:attrName>
                                        </p:attrNameLst>
                                      </p:cBhvr>
                                      <p:to>
                                        <p:strVal val="visible"/>
                                      </p:to>
                                    </p:set>
                                    <p:animEffect transition="in" filter="fade">
                                      <p:cBhvr>
                                        <p:cTn id="7" dur="500"/>
                                        <p:tgtEl>
                                          <p:spTgt spid="125028"/>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4938"/>
                                        </p:tgtEl>
                                        <p:attrNameLst>
                                          <p:attrName>style.visibility</p:attrName>
                                        </p:attrNameLst>
                                      </p:cBhvr>
                                      <p:to>
                                        <p:strVal val="visible"/>
                                      </p:to>
                                    </p:set>
                                    <p:animEffect transition="in" filter="fade">
                                      <p:cBhvr>
                                        <p:cTn id="16" dur="500"/>
                                        <p:tgtEl>
                                          <p:spTgt spid="124938"/>
                                        </p:tgtEl>
                                      </p:cBhvr>
                                    </p:animEffect>
                                  </p:childTnLst>
                                </p:cTn>
                              </p:par>
                            </p:childTnLst>
                          </p:cTn>
                        </p:par>
                        <p:par>
                          <p:cTn id="17" fill="hold" nodeType="afterGroup">
                            <p:stCondLst>
                              <p:cond delay="500"/>
                            </p:stCondLst>
                            <p:childTnLst>
                              <p:par>
                                <p:cTn id="18" presetID="22" presetClass="entr" presetSubtype="2"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8" grpId="0" animBg="1"/>
      <p:bldP spid="12502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Budget deficits and capital flows</a:t>
            </a:r>
          </a:p>
        </p:txBody>
      </p:sp>
      <p:sp>
        <p:nvSpPr>
          <p:cNvPr id="21508"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smtClean="0">
                <a:latin typeface="Arial" charset="0"/>
                <a:cs typeface="ＭＳ Ｐゴシック" charset="-128"/>
              </a:rPr>
              <a:t>Suppose the government runs a budget deficit (previously, the budget was balanced).  </a:t>
            </a:r>
          </a:p>
          <a:p>
            <a:pPr eaLnBrk="1" hangingPunct="1">
              <a:buClr>
                <a:srgbClr val="CC0000"/>
              </a:buClr>
              <a:buFont typeface="Wingdings" charset="2"/>
              <a:buChar char="§"/>
            </a:pPr>
            <a:r>
              <a:rPr lang="en-US" smtClean="0">
                <a:latin typeface="Arial" charset="0"/>
                <a:cs typeface="ＭＳ Ｐゴシック" charset="-128"/>
              </a:rPr>
              <a:t>Use the appropriate diagrams to determine </a:t>
            </a:r>
            <a:br>
              <a:rPr lang="en-US" smtClean="0">
                <a:latin typeface="Arial" charset="0"/>
                <a:cs typeface="ＭＳ Ｐゴシック" charset="-128"/>
              </a:rPr>
            </a:br>
            <a:r>
              <a:rPr lang="en-US" smtClean="0">
                <a:latin typeface="Arial" charset="0"/>
                <a:cs typeface="ＭＳ Ｐゴシック" charset="-128"/>
              </a:rPr>
              <a:t>the effects on the real interest rate and </a:t>
            </a:r>
            <a:br>
              <a:rPr lang="en-US" smtClean="0">
                <a:latin typeface="Arial" charset="0"/>
                <a:cs typeface="ＭＳ Ｐゴシック" charset="-128"/>
              </a:rPr>
            </a:br>
            <a:r>
              <a:rPr lang="en-US" smtClean="0">
                <a:latin typeface="Arial" charset="0"/>
                <a:cs typeface="ＭＳ Ｐゴシック" charset="-128"/>
              </a:rPr>
              <a:t>net capital outflow. </a:t>
            </a:r>
          </a:p>
        </p:txBody>
      </p:sp>
      <p:sp>
        <p:nvSpPr>
          <p:cNvPr id="6"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355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5" name="Text Box 99"/>
          <p:cNvSpPr txBox="1">
            <a:spLocks noChangeArrowheads="1"/>
          </p:cNvSpPr>
          <p:nvPr/>
        </p:nvSpPr>
        <p:spPr bwMode="auto">
          <a:xfrm>
            <a:off x="611188" y="1320800"/>
            <a:ext cx="8059737" cy="892175"/>
          </a:xfrm>
          <a:prstGeom prst="rect">
            <a:avLst/>
          </a:prstGeom>
          <a:noFill/>
          <a:ln w="9525">
            <a:noFill/>
            <a:miter lim="800000"/>
            <a:headEnd/>
            <a:tailEnd/>
          </a:ln>
        </p:spPr>
        <p:txBody>
          <a:bodyPr>
            <a:prstTxWarp prst="textNoShape">
              <a:avLst/>
            </a:prstTxWarp>
          </a:bodyPr>
          <a:lstStyle/>
          <a:p>
            <a:pPr>
              <a:lnSpc>
                <a:spcPct val="105000"/>
              </a:lnSpc>
              <a:spcBef>
                <a:spcPct val="25000"/>
              </a:spcBef>
            </a:pPr>
            <a:r>
              <a:rPr lang="en-US" sz="2500">
                <a:ea typeface="Arial" charset="0"/>
                <a:cs typeface="Arial" charset="0"/>
              </a:rPr>
              <a:t>The higher </a:t>
            </a:r>
            <a:r>
              <a:rPr lang="en-US" sz="2500" b="1" i="1">
                <a:ea typeface="Arial" charset="0"/>
                <a:cs typeface="Arial" charset="0"/>
              </a:rPr>
              <a:t>r</a:t>
            </a:r>
            <a:r>
              <a:rPr lang="en-US" sz="2500">
                <a:ea typeface="Arial" charset="0"/>
                <a:cs typeface="Arial" charset="0"/>
              </a:rPr>
              <a:t> makes U.S. bonds more attractive relative to foreign bonds, reduces </a:t>
            </a:r>
            <a:r>
              <a:rPr lang="en-US" sz="2500" i="1">
                <a:ea typeface="Arial" charset="0"/>
                <a:cs typeface="Arial" charset="0"/>
              </a:rPr>
              <a:t>NCO</a:t>
            </a:r>
            <a:r>
              <a:rPr lang="en-US" sz="2500">
                <a:ea typeface="Arial" charset="0"/>
                <a:cs typeface="Arial" charset="0"/>
              </a:rPr>
              <a:t>.  </a:t>
            </a:r>
          </a:p>
        </p:txBody>
      </p:sp>
      <p:sp>
        <p:nvSpPr>
          <p:cNvPr id="6" name="Text Box 97"/>
          <p:cNvSpPr txBox="1">
            <a:spLocks noChangeArrowheads="1"/>
          </p:cNvSpPr>
          <p:nvPr/>
        </p:nvSpPr>
        <p:spPr bwMode="auto">
          <a:xfrm>
            <a:off x="614363" y="1323975"/>
            <a:ext cx="8059737" cy="892175"/>
          </a:xfrm>
          <a:prstGeom prst="rect">
            <a:avLst/>
          </a:prstGeom>
          <a:noFill/>
          <a:ln w="9525">
            <a:noFill/>
            <a:miter lim="800000"/>
            <a:headEnd/>
            <a:tailEnd/>
          </a:ln>
        </p:spPr>
        <p:txBody>
          <a:bodyPr>
            <a:prstTxWarp prst="textNoShape">
              <a:avLst/>
            </a:prstTxWarp>
          </a:bodyPr>
          <a:lstStyle/>
          <a:p>
            <a:pPr>
              <a:lnSpc>
                <a:spcPct val="105000"/>
              </a:lnSpc>
              <a:spcBef>
                <a:spcPct val="25000"/>
              </a:spcBef>
            </a:pPr>
            <a:r>
              <a:rPr lang="en-US" sz="2500">
                <a:ea typeface="Arial" charset="0"/>
                <a:cs typeface="Arial" charset="0"/>
              </a:rPr>
              <a:t>A budget deficit reduces saving and the supply of </a:t>
            </a:r>
            <a:r>
              <a:rPr lang="en-US" sz="2500" i="1">
                <a:ea typeface="Arial" charset="0"/>
                <a:cs typeface="Arial" charset="0"/>
              </a:rPr>
              <a:t>LF</a:t>
            </a:r>
            <a:r>
              <a:rPr lang="en-US" sz="2500">
                <a:ea typeface="Arial" charset="0"/>
                <a:cs typeface="Arial" charset="0"/>
              </a:rPr>
              <a:t>, </a:t>
            </a:r>
            <a:br>
              <a:rPr lang="en-US" sz="2500">
                <a:ea typeface="Arial" charset="0"/>
                <a:cs typeface="Arial" charset="0"/>
              </a:rPr>
            </a:br>
            <a:r>
              <a:rPr lang="en-US" sz="2500">
                <a:ea typeface="Arial" charset="0"/>
                <a:cs typeface="Arial" charset="0"/>
              </a:rPr>
              <a:t>causing </a:t>
            </a:r>
            <a:r>
              <a:rPr lang="en-US" sz="2500" b="1" i="1">
                <a:ea typeface="Arial" charset="0"/>
                <a:cs typeface="Arial" charset="0"/>
              </a:rPr>
              <a:t>r</a:t>
            </a:r>
            <a:r>
              <a:rPr lang="en-US" sz="2500">
                <a:ea typeface="Arial" charset="0"/>
                <a:cs typeface="Arial" charset="0"/>
              </a:rPr>
              <a:t> to rise.  </a:t>
            </a:r>
          </a:p>
        </p:txBody>
      </p:sp>
      <p:grpSp>
        <p:nvGrpSpPr>
          <p:cNvPr id="23559" name="Group 53"/>
          <p:cNvGrpSpPr>
            <a:grpSpLocks/>
          </p:cNvGrpSpPr>
          <p:nvPr/>
        </p:nvGrpSpPr>
        <p:grpSpPr bwMode="auto">
          <a:xfrm>
            <a:off x="1279525" y="3641725"/>
            <a:ext cx="2578100" cy="2119313"/>
            <a:chOff x="3678" y="1961"/>
            <a:chExt cx="1289" cy="1153"/>
          </a:xfrm>
        </p:grpSpPr>
        <p:sp>
          <p:nvSpPr>
            <p:cNvPr id="23609" name="Line 54"/>
            <p:cNvSpPr>
              <a:spLocks noChangeShapeType="1"/>
            </p:cNvSpPr>
            <p:nvPr/>
          </p:nvSpPr>
          <p:spPr bwMode="auto">
            <a:xfrm>
              <a:off x="3678" y="1961"/>
              <a:ext cx="991" cy="973"/>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610" name="Text Box 55"/>
            <p:cNvSpPr txBox="1">
              <a:spLocks noChangeArrowheads="1"/>
            </p:cNvSpPr>
            <p:nvPr/>
          </p:nvSpPr>
          <p:spPr bwMode="auto">
            <a:xfrm>
              <a:off x="4624" y="2865"/>
              <a:ext cx="343" cy="249"/>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D</a:t>
              </a:r>
              <a:r>
                <a:rPr lang="en-US" b="1" baseline="-25000">
                  <a:ea typeface="Arial" charset="0"/>
                  <a:cs typeface="Arial" charset="0"/>
                </a:rPr>
                <a:t>1</a:t>
              </a:r>
            </a:p>
          </p:txBody>
        </p:sp>
      </p:grpSp>
      <p:grpSp>
        <p:nvGrpSpPr>
          <p:cNvPr id="23560" name="Group 56"/>
          <p:cNvGrpSpPr>
            <a:grpSpLocks/>
          </p:cNvGrpSpPr>
          <p:nvPr/>
        </p:nvGrpSpPr>
        <p:grpSpPr bwMode="auto">
          <a:xfrm>
            <a:off x="5083175" y="2689225"/>
            <a:ext cx="3905250" cy="3749675"/>
            <a:chOff x="3148" y="1437"/>
            <a:chExt cx="2460" cy="2362"/>
          </a:xfrm>
        </p:grpSpPr>
        <p:grpSp>
          <p:nvGrpSpPr>
            <p:cNvPr id="23604" name="Group 57"/>
            <p:cNvGrpSpPr>
              <a:grpSpLocks/>
            </p:cNvGrpSpPr>
            <p:nvPr/>
          </p:nvGrpSpPr>
          <p:grpSpPr bwMode="auto">
            <a:xfrm>
              <a:off x="3247" y="1713"/>
              <a:ext cx="1828" cy="1938"/>
              <a:chOff x="1098" y="1361"/>
              <a:chExt cx="2116" cy="2027"/>
            </a:xfrm>
          </p:grpSpPr>
          <p:sp>
            <p:nvSpPr>
              <p:cNvPr id="23607" name="Line 58"/>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608" name="Line 59"/>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3605" name="Text Box 60"/>
            <p:cNvSpPr txBox="1">
              <a:spLocks noChangeArrowheads="1"/>
            </p:cNvSpPr>
            <p:nvPr/>
          </p:nvSpPr>
          <p:spPr bwMode="auto">
            <a:xfrm>
              <a:off x="3148" y="1437"/>
              <a:ext cx="21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23606" name="Text Box 61"/>
            <p:cNvSpPr txBox="1">
              <a:spLocks noChangeArrowheads="1"/>
            </p:cNvSpPr>
            <p:nvPr/>
          </p:nvSpPr>
          <p:spPr bwMode="auto">
            <a:xfrm>
              <a:off x="5040" y="3511"/>
              <a:ext cx="56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NCO</a:t>
              </a:r>
              <a:endParaRPr lang="en-US" baseline="-25000">
                <a:ea typeface="Arial" charset="0"/>
                <a:cs typeface="Arial" charset="0"/>
              </a:endParaRPr>
            </a:p>
          </p:txBody>
        </p:sp>
      </p:grpSp>
      <p:grpSp>
        <p:nvGrpSpPr>
          <p:cNvPr id="23561" name="Group 100"/>
          <p:cNvGrpSpPr>
            <a:grpSpLocks/>
          </p:cNvGrpSpPr>
          <p:nvPr/>
        </p:nvGrpSpPr>
        <p:grpSpPr bwMode="auto">
          <a:xfrm>
            <a:off x="5891213" y="3470275"/>
            <a:ext cx="2463800" cy="2424113"/>
            <a:chOff x="3711" y="2186"/>
            <a:chExt cx="1552" cy="1527"/>
          </a:xfrm>
        </p:grpSpPr>
        <p:sp>
          <p:nvSpPr>
            <p:cNvPr id="23602" name="Line 62"/>
            <p:cNvSpPr>
              <a:spLocks noChangeShapeType="1"/>
            </p:cNvSpPr>
            <p:nvPr/>
          </p:nvSpPr>
          <p:spPr bwMode="auto">
            <a:xfrm>
              <a:off x="3711" y="2186"/>
              <a:ext cx="991" cy="1296"/>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603" name="Text Box 63"/>
            <p:cNvSpPr txBox="1">
              <a:spLocks noChangeArrowheads="1"/>
            </p:cNvSpPr>
            <p:nvPr/>
          </p:nvSpPr>
          <p:spPr bwMode="auto">
            <a:xfrm>
              <a:off x="4629" y="3425"/>
              <a:ext cx="63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NCO</a:t>
              </a:r>
              <a:r>
                <a:rPr lang="en-US" b="1" baseline="-25000">
                  <a:ea typeface="Arial" charset="0"/>
                  <a:cs typeface="Arial" charset="0"/>
                </a:rPr>
                <a:t>1</a:t>
              </a:r>
            </a:p>
          </p:txBody>
        </p:sp>
      </p:grpSp>
      <p:sp>
        <p:nvSpPr>
          <p:cNvPr id="23562" name="Text Box 67"/>
          <p:cNvSpPr txBox="1">
            <a:spLocks noChangeArrowheads="1"/>
          </p:cNvSpPr>
          <p:nvPr/>
        </p:nvSpPr>
        <p:spPr bwMode="auto">
          <a:xfrm>
            <a:off x="5610225" y="2455863"/>
            <a:ext cx="2976563"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Net capital outflow</a:t>
            </a:r>
          </a:p>
        </p:txBody>
      </p:sp>
      <p:grpSp>
        <p:nvGrpSpPr>
          <p:cNvPr id="23563" name="Group 68"/>
          <p:cNvGrpSpPr>
            <a:grpSpLocks/>
          </p:cNvGrpSpPr>
          <p:nvPr/>
        </p:nvGrpSpPr>
        <p:grpSpPr bwMode="auto">
          <a:xfrm>
            <a:off x="812800" y="2686050"/>
            <a:ext cx="3830638" cy="3749675"/>
            <a:chOff x="458" y="1435"/>
            <a:chExt cx="2413" cy="2362"/>
          </a:xfrm>
        </p:grpSpPr>
        <p:grpSp>
          <p:nvGrpSpPr>
            <p:cNvPr id="23597" name="Group 69"/>
            <p:cNvGrpSpPr>
              <a:grpSpLocks/>
            </p:cNvGrpSpPr>
            <p:nvPr/>
          </p:nvGrpSpPr>
          <p:grpSpPr bwMode="auto">
            <a:xfrm>
              <a:off x="565" y="1711"/>
              <a:ext cx="1964" cy="1938"/>
              <a:chOff x="1098" y="1361"/>
              <a:chExt cx="2116" cy="2027"/>
            </a:xfrm>
          </p:grpSpPr>
          <p:sp>
            <p:nvSpPr>
              <p:cNvPr id="23600" name="Line 70"/>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601" name="Line 71"/>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3598" name="Text Box 72"/>
            <p:cNvSpPr txBox="1">
              <a:spLocks noChangeArrowheads="1"/>
            </p:cNvSpPr>
            <p:nvPr/>
          </p:nvSpPr>
          <p:spPr bwMode="auto">
            <a:xfrm>
              <a:off x="458" y="1435"/>
              <a:ext cx="218"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r</a:t>
              </a:r>
              <a:endParaRPr lang="en-US" baseline="-25000">
                <a:ea typeface="Arial" charset="0"/>
                <a:cs typeface="Arial" charset="0"/>
              </a:endParaRPr>
            </a:p>
          </p:txBody>
        </p:sp>
        <p:sp>
          <p:nvSpPr>
            <p:cNvPr id="23599" name="Text Box 73"/>
            <p:cNvSpPr txBox="1">
              <a:spLocks noChangeArrowheads="1"/>
            </p:cNvSpPr>
            <p:nvPr/>
          </p:nvSpPr>
          <p:spPr bwMode="auto">
            <a:xfrm>
              <a:off x="2497" y="3509"/>
              <a:ext cx="37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LF</a:t>
              </a:r>
              <a:endParaRPr lang="en-US" baseline="-25000">
                <a:ea typeface="Arial" charset="0"/>
                <a:cs typeface="Arial" charset="0"/>
              </a:endParaRPr>
            </a:p>
          </p:txBody>
        </p:sp>
      </p:grpSp>
      <p:grpSp>
        <p:nvGrpSpPr>
          <p:cNvPr id="23564" name="Group 74"/>
          <p:cNvGrpSpPr>
            <a:grpSpLocks/>
          </p:cNvGrpSpPr>
          <p:nvPr/>
        </p:nvGrpSpPr>
        <p:grpSpPr bwMode="auto">
          <a:xfrm>
            <a:off x="1779588" y="3208338"/>
            <a:ext cx="1833562" cy="2662237"/>
            <a:chOff x="1025" y="1764"/>
            <a:chExt cx="1155" cy="1677"/>
          </a:xfrm>
        </p:grpSpPr>
        <p:sp>
          <p:nvSpPr>
            <p:cNvPr id="23595" name="Line 75"/>
            <p:cNvSpPr>
              <a:spLocks noChangeShapeType="1"/>
            </p:cNvSpPr>
            <p:nvPr/>
          </p:nvSpPr>
          <p:spPr bwMode="auto">
            <a:xfrm flipV="1">
              <a:off x="1025" y="2001"/>
              <a:ext cx="904" cy="1440"/>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596" name="Text Box 76"/>
            <p:cNvSpPr txBox="1">
              <a:spLocks noChangeArrowheads="1"/>
            </p:cNvSpPr>
            <p:nvPr/>
          </p:nvSpPr>
          <p:spPr bwMode="auto">
            <a:xfrm>
              <a:off x="1856" y="1764"/>
              <a:ext cx="32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r>
                <a:rPr lang="en-US" b="1" baseline="-25000">
                  <a:ea typeface="Arial" charset="0"/>
                  <a:cs typeface="Arial" charset="0"/>
                </a:rPr>
                <a:t>1</a:t>
              </a:r>
            </a:p>
          </p:txBody>
        </p:sp>
      </p:grpSp>
      <p:sp>
        <p:nvSpPr>
          <p:cNvPr id="23565" name="Text Box 79"/>
          <p:cNvSpPr txBox="1">
            <a:spLocks noChangeArrowheads="1"/>
          </p:cNvSpPr>
          <p:nvPr/>
        </p:nvSpPr>
        <p:spPr bwMode="auto">
          <a:xfrm>
            <a:off x="1573213" y="2452688"/>
            <a:ext cx="2430462" cy="457200"/>
          </a:xfrm>
          <a:prstGeom prst="rect">
            <a:avLst/>
          </a:prstGeom>
          <a:noFill/>
          <a:ln w="9525">
            <a:noFill/>
            <a:miter lim="800000"/>
            <a:headEnd/>
            <a:tailEnd/>
          </a:ln>
        </p:spPr>
        <p:txBody>
          <a:bodyPr>
            <a:prstTxWarp prst="textNoShape">
              <a:avLst/>
            </a:prstTxWarp>
            <a:spAutoFit/>
          </a:bodyPr>
          <a:lstStyle/>
          <a:p>
            <a:pPr algn="ctr">
              <a:spcBef>
                <a:spcPct val="50000"/>
              </a:spcBef>
            </a:pPr>
            <a:r>
              <a:rPr lang="en-US" u="sng">
                <a:ea typeface="Arial" charset="0"/>
                <a:cs typeface="Arial" charset="0"/>
              </a:rPr>
              <a:t>Loanable funds</a:t>
            </a:r>
          </a:p>
        </p:txBody>
      </p:sp>
      <p:grpSp>
        <p:nvGrpSpPr>
          <p:cNvPr id="23566" name="Group 103"/>
          <p:cNvGrpSpPr>
            <a:grpSpLocks/>
          </p:cNvGrpSpPr>
          <p:nvPr/>
        </p:nvGrpSpPr>
        <p:grpSpPr bwMode="auto">
          <a:xfrm>
            <a:off x="565150" y="4533900"/>
            <a:ext cx="1992313" cy="365125"/>
            <a:chOff x="356" y="2856"/>
            <a:chExt cx="1255" cy="230"/>
          </a:xfrm>
        </p:grpSpPr>
        <p:sp>
          <p:nvSpPr>
            <p:cNvPr id="23592" name="Text Box 77"/>
            <p:cNvSpPr txBox="1">
              <a:spLocks noChangeArrowheads="1"/>
            </p:cNvSpPr>
            <p:nvPr/>
          </p:nvSpPr>
          <p:spPr bwMode="auto">
            <a:xfrm>
              <a:off x="356" y="2856"/>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23593" name="Oval 78"/>
            <p:cNvSpPr>
              <a:spLocks noChangeAspect="1" noChangeArrowheads="1"/>
            </p:cNvSpPr>
            <p:nvPr/>
          </p:nvSpPr>
          <p:spPr bwMode="auto">
            <a:xfrm>
              <a:off x="1530" y="2937"/>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3594" name="Line 80"/>
            <p:cNvSpPr>
              <a:spLocks noChangeShapeType="1"/>
            </p:cNvSpPr>
            <p:nvPr/>
          </p:nvSpPr>
          <p:spPr bwMode="auto">
            <a:xfrm flipH="1">
              <a:off x="621" y="2981"/>
              <a:ext cx="95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35" name="Group 81"/>
          <p:cNvGrpSpPr>
            <a:grpSpLocks/>
          </p:cNvGrpSpPr>
          <p:nvPr/>
        </p:nvGrpSpPr>
        <p:grpSpPr bwMode="auto">
          <a:xfrm>
            <a:off x="1120775" y="3016250"/>
            <a:ext cx="1600200" cy="2279650"/>
            <a:chOff x="806" y="1531"/>
            <a:chExt cx="1008" cy="1436"/>
          </a:xfrm>
        </p:grpSpPr>
        <p:sp>
          <p:nvSpPr>
            <p:cNvPr id="23590" name="Line 82"/>
            <p:cNvSpPr>
              <a:spLocks noChangeShapeType="1"/>
            </p:cNvSpPr>
            <p:nvPr/>
          </p:nvSpPr>
          <p:spPr bwMode="auto">
            <a:xfrm flipV="1">
              <a:off x="806" y="1768"/>
              <a:ext cx="757" cy="1199"/>
            </a:xfrm>
            <a:prstGeom prst="line">
              <a:avLst/>
            </a:prstGeom>
            <a:noFill/>
            <a:ln w="38100">
              <a:solidFill>
                <a:srgbClr val="CC0000"/>
              </a:solidFill>
              <a:round/>
              <a:headEnd/>
              <a:tailEnd/>
            </a:ln>
          </p:spPr>
          <p:txBody>
            <a:bodyPr>
              <a:prstTxWarp prst="textNoShape">
                <a:avLst/>
              </a:prstTxWarp>
            </a:bodyPr>
            <a:lstStyle/>
            <a:p>
              <a:endParaRPr lang="en-US"/>
            </a:p>
          </p:txBody>
        </p:sp>
        <p:sp>
          <p:nvSpPr>
            <p:cNvPr id="23591" name="Text Box 83"/>
            <p:cNvSpPr txBox="1">
              <a:spLocks noChangeArrowheads="1"/>
            </p:cNvSpPr>
            <p:nvPr/>
          </p:nvSpPr>
          <p:spPr bwMode="auto">
            <a:xfrm>
              <a:off x="1490" y="1531"/>
              <a:ext cx="324" cy="288"/>
            </a:xfrm>
            <a:prstGeom prst="rect">
              <a:avLst/>
            </a:prstGeom>
            <a:noFill/>
            <a:ln w="9525">
              <a:noFill/>
              <a:miter lim="800000"/>
              <a:headEnd/>
              <a:tailEnd/>
            </a:ln>
          </p:spPr>
          <p:txBody>
            <a:bodyPr>
              <a:prstTxWarp prst="textNoShape">
                <a:avLst/>
              </a:prstTxWarp>
              <a:spAutoFit/>
            </a:bodyPr>
            <a:lstStyle/>
            <a:p>
              <a:pPr>
                <a:spcBef>
                  <a:spcPct val="50000"/>
                </a:spcBef>
              </a:pPr>
              <a:r>
                <a:rPr lang="en-US" i="1">
                  <a:ea typeface="Arial" charset="0"/>
                  <a:cs typeface="Arial" charset="0"/>
                </a:rPr>
                <a:t>S</a:t>
              </a:r>
              <a:r>
                <a:rPr lang="en-US" b="1" baseline="-25000">
                  <a:ea typeface="Arial" charset="0"/>
                  <a:cs typeface="Arial" charset="0"/>
                </a:rPr>
                <a:t>2</a:t>
              </a:r>
            </a:p>
          </p:txBody>
        </p:sp>
      </p:grpSp>
      <p:grpSp>
        <p:nvGrpSpPr>
          <p:cNvPr id="38" name="Group 105"/>
          <p:cNvGrpSpPr>
            <a:grpSpLocks/>
          </p:cNvGrpSpPr>
          <p:nvPr/>
        </p:nvGrpSpPr>
        <p:grpSpPr bwMode="auto">
          <a:xfrm>
            <a:off x="4875213" y="3952875"/>
            <a:ext cx="1535112" cy="365125"/>
            <a:chOff x="3071" y="2490"/>
            <a:chExt cx="967" cy="230"/>
          </a:xfrm>
        </p:grpSpPr>
        <p:sp>
          <p:nvSpPr>
            <p:cNvPr id="23588" name="Text Box 87"/>
            <p:cNvSpPr txBox="1">
              <a:spLocks noChangeArrowheads="1"/>
            </p:cNvSpPr>
            <p:nvPr/>
          </p:nvSpPr>
          <p:spPr bwMode="auto">
            <a:xfrm>
              <a:off x="3071" y="2490"/>
              <a:ext cx="19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23589" name="Line 89"/>
            <p:cNvSpPr>
              <a:spLocks noChangeShapeType="1"/>
            </p:cNvSpPr>
            <p:nvPr/>
          </p:nvSpPr>
          <p:spPr bwMode="auto">
            <a:xfrm>
              <a:off x="3303" y="2615"/>
              <a:ext cx="73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3569" name="Line 90"/>
          <p:cNvSpPr>
            <a:spLocks noChangeShapeType="1"/>
          </p:cNvSpPr>
          <p:nvPr/>
        </p:nvSpPr>
        <p:spPr bwMode="auto">
          <a:xfrm>
            <a:off x="2498725" y="4730750"/>
            <a:ext cx="237013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nvGrpSpPr>
          <p:cNvPr id="42" name="Group 107"/>
          <p:cNvGrpSpPr>
            <a:grpSpLocks/>
          </p:cNvGrpSpPr>
          <p:nvPr/>
        </p:nvGrpSpPr>
        <p:grpSpPr bwMode="auto">
          <a:xfrm>
            <a:off x="561975" y="3954463"/>
            <a:ext cx="1341438" cy="365125"/>
            <a:chOff x="354" y="2491"/>
            <a:chExt cx="845" cy="230"/>
          </a:xfrm>
        </p:grpSpPr>
        <p:sp>
          <p:nvSpPr>
            <p:cNvPr id="23585" name="Line 86"/>
            <p:cNvSpPr>
              <a:spLocks noChangeShapeType="1"/>
            </p:cNvSpPr>
            <p:nvPr/>
          </p:nvSpPr>
          <p:spPr bwMode="auto">
            <a:xfrm flipH="1">
              <a:off x="621" y="2618"/>
              <a:ext cx="540"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586" name="Text Box 84"/>
            <p:cNvSpPr txBox="1">
              <a:spLocks noChangeArrowheads="1"/>
            </p:cNvSpPr>
            <p:nvPr/>
          </p:nvSpPr>
          <p:spPr bwMode="auto">
            <a:xfrm>
              <a:off x="354" y="2491"/>
              <a:ext cx="245"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2</a:t>
              </a:r>
            </a:p>
          </p:txBody>
        </p:sp>
        <p:sp>
          <p:nvSpPr>
            <p:cNvPr id="23587" name="Oval 85"/>
            <p:cNvSpPr>
              <a:spLocks noChangeAspect="1" noChangeArrowheads="1"/>
            </p:cNvSpPr>
            <p:nvPr/>
          </p:nvSpPr>
          <p:spPr bwMode="auto">
            <a:xfrm>
              <a:off x="1118" y="2578"/>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46" name="Line 91"/>
          <p:cNvSpPr>
            <a:spLocks noChangeShapeType="1"/>
          </p:cNvSpPr>
          <p:nvPr/>
        </p:nvSpPr>
        <p:spPr bwMode="auto">
          <a:xfrm>
            <a:off x="1838325" y="4156075"/>
            <a:ext cx="303371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nvGrpSpPr>
          <p:cNvPr id="23572" name="Group 101"/>
          <p:cNvGrpSpPr>
            <a:grpSpLocks/>
          </p:cNvGrpSpPr>
          <p:nvPr/>
        </p:nvGrpSpPr>
        <p:grpSpPr bwMode="auto">
          <a:xfrm>
            <a:off x="4873625" y="4533900"/>
            <a:ext cx="2046288" cy="1670050"/>
            <a:chOff x="3070" y="2856"/>
            <a:chExt cx="1289" cy="1052"/>
          </a:xfrm>
        </p:grpSpPr>
        <p:sp>
          <p:nvSpPr>
            <p:cNvPr id="23581" name="Text Box 64"/>
            <p:cNvSpPr txBox="1">
              <a:spLocks noChangeArrowheads="1"/>
            </p:cNvSpPr>
            <p:nvPr/>
          </p:nvSpPr>
          <p:spPr bwMode="auto">
            <a:xfrm>
              <a:off x="3070" y="2856"/>
              <a:ext cx="197"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r</a:t>
              </a:r>
              <a:r>
                <a:rPr lang="en-US" b="1" baseline="-25000">
                  <a:ea typeface="Arial" charset="0"/>
                  <a:cs typeface="Arial" charset="0"/>
                </a:rPr>
                <a:t>1</a:t>
              </a:r>
            </a:p>
          </p:txBody>
        </p:sp>
        <p:sp>
          <p:nvSpPr>
            <p:cNvPr id="23582" name="Line 65"/>
            <p:cNvSpPr>
              <a:spLocks noChangeShapeType="1"/>
            </p:cNvSpPr>
            <p:nvPr/>
          </p:nvSpPr>
          <p:spPr bwMode="auto">
            <a:xfrm flipH="1">
              <a:off x="3307" y="2981"/>
              <a:ext cx="1001"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583" name="Oval 66"/>
            <p:cNvSpPr>
              <a:spLocks noChangeAspect="1" noChangeArrowheads="1"/>
            </p:cNvSpPr>
            <p:nvPr/>
          </p:nvSpPr>
          <p:spPr bwMode="auto">
            <a:xfrm>
              <a:off x="4278" y="2939"/>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3584" name="Line 92"/>
            <p:cNvSpPr>
              <a:spLocks noChangeShapeType="1"/>
            </p:cNvSpPr>
            <p:nvPr/>
          </p:nvSpPr>
          <p:spPr bwMode="auto">
            <a:xfrm>
              <a:off x="4317" y="2978"/>
              <a:ext cx="0" cy="93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grpSp>
        <p:nvGrpSpPr>
          <p:cNvPr id="52" name="Group 102"/>
          <p:cNvGrpSpPr>
            <a:grpSpLocks/>
          </p:cNvGrpSpPr>
          <p:nvPr/>
        </p:nvGrpSpPr>
        <p:grpSpPr bwMode="auto">
          <a:xfrm>
            <a:off x="6342063" y="4087813"/>
            <a:ext cx="128587" cy="2116137"/>
            <a:chOff x="3995" y="2575"/>
            <a:chExt cx="81" cy="1333"/>
          </a:xfrm>
        </p:grpSpPr>
        <p:sp>
          <p:nvSpPr>
            <p:cNvPr id="23579" name="Oval 88"/>
            <p:cNvSpPr>
              <a:spLocks noChangeAspect="1" noChangeArrowheads="1"/>
            </p:cNvSpPr>
            <p:nvPr/>
          </p:nvSpPr>
          <p:spPr bwMode="auto">
            <a:xfrm>
              <a:off x="3995" y="2575"/>
              <a:ext cx="81" cy="80"/>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3580" name="Line 93"/>
            <p:cNvSpPr>
              <a:spLocks noChangeShapeType="1"/>
            </p:cNvSpPr>
            <p:nvPr/>
          </p:nvSpPr>
          <p:spPr bwMode="auto">
            <a:xfrm>
              <a:off x="4041" y="2612"/>
              <a:ext cx="0" cy="1296"/>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5" name="Line 94"/>
          <p:cNvSpPr>
            <a:spLocks noChangeShapeType="1"/>
          </p:cNvSpPr>
          <p:nvPr/>
        </p:nvSpPr>
        <p:spPr bwMode="auto">
          <a:xfrm flipV="1">
            <a:off x="1085850" y="4160838"/>
            <a:ext cx="0" cy="554037"/>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56" name="Line 95"/>
          <p:cNvSpPr>
            <a:spLocks noChangeShapeType="1"/>
          </p:cNvSpPr>
          <p:nvPr/>
        </p:nvSpPr>
        <p:spPr bwMode="auto">
          <a:xfrm flipV="1">
            <a:off x="5351463" y="4165600"/>
            <a:ext cx="0" cy="5540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57" name="Line 96"/>
          <p:cNvSpPr>
            <a:spLocks noChangeShapeType="1"/>
          </p:cNvSpPr>
          <p:nvPr/>
        </p:nvSpPr>
        <p:spPr bwMode="auto">
          <a:xfrm rot="16200000" flipV="1">
            <a:off x="6630194" y="5880894"/>
            <a:ext cx="0" cy="427038"/>
          </a:xfrm>
          <a:prstGeom prst="line">
            <a:avLst/>
          </a:prstGeom>
          <a:noFill/>
          <a:ln w="28575">
            <a:solidFill>
              <a:schemeClr val="tx1"/>
            </a:solidFill>
            <a:round/>
            <a:headEnd/>
            <a:tailEnd type="triangle" w="lg" len="lg"/>
          </a:ln>
        </p:spPr>
        <p:txBody>
          <a:bodyPr>
            <a:prstTxWarp prst="textNoShape">
              <a:avLst/>
            </a:prstTxWarp>
          </a:bodyPr>
          <a:lstStyle/>
          <a:p>
            <a:endParaRPr lang="en-US"/>
          </a:p>
        </p:txBody>
      </p:sp>
      <p:sp>
        <p:nvSpPr>
          <p:cNvPr id="58" name="Line 98"/>
          <p:cNvSpPr>
            <a:spLocks noChangeShapeType="1"/>
          </p:cNvSpPr>
          <p:nvPr/>
        </p:nvSpPr>
        <p:spPr bwMode="auto">
          <a:xfrm>
            <a:off x="612775" y="2278063"/>
            <a:ext cx="82677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 name="Text Box 108"/>
          <p:cNvSpPr txBox="1">
            <a:spLocks noChangeArrowheads="1"/>
          </p:cNvSpPr>
          <p:nvPr/>
        </p:nvSpPr>
        <p:spPr bwMode="auto">
          <a:xfrm>
            <a:off x="942975" y="1154113"/>
            <a:ext cx="7688263" cy="1263650"/>
          </a:xfrm>
          <a:prstGeom prst="rect">
            <a:avLst/>
          </a:prstGeom>
          <a:solidFill>
            <a:schemeClr val="bg1"/>
          </a:solidFill>
          <a:ln w="9525">
            <a:solidFill>
              <a:schemeClr val="tx1"/>
            </a:solidFill>
            <a:miter lim="800000"/>
            <a:headEnd/>
            <a:tailEnd/>
          </a:ln>
        </p:spPr>
        <p:txBody>
          <a:bodyPr>
            <a:prstTxWarp prst="textNoShape">
              <a:avLst/>
            </a:prstTxWarp>
          </a:bodyPr>
          <a:lstStyle/>
          <a:p>
            <a:pPr algn="ctr">
              <a:lnSpc>
                <a:spcPct val="105000"/>
              </a:lnSpc>
            </a:pPr>
            <a:r>
              <a:rPr lang="en-US" sz="2500" i="1">
                <a:solidFill>
                  <a:srgbClr val="0000FF"/>
                </a:solidFill>
                <a:ea typeface="Arial" charset="0"/>
                <a:cs typeface="Arial" charset="0"/>
              </a:rPr>
              <a:t>When working with this model, keep in mind:</a:t>
            </a:r>
          </a:p>
          <a:p>
            <a:pPr algn="ctr">
              <a:lnSpc>
                <a:spcPct val="105000"/>
              </a:lnSpc>
            </a:pPr>
            <a:r>
              <a:rPr lang="en-US" sz="2500" i="1">
                <a:solidFill>
                  <a:srgbClr val="0000FF"/>
                </a:solidFill>
                <a:ea typeface="Arial" charset="0"/>
                <a:cs typeface="Arial" charset="0"/>
              </a:rPr>
              <a:t>the LF market determines </a:t>
            </a:r>
            <a:r>
              <a:rPr lang="en-US" sz="2500" b="1" i="1">
                <a:solidFill>
                  <a:srgbClr val="0000FF"/>
                </a:solidFill>
                <a:ea typeface="Arial" charset="0"/>
                <a:cs typeface="Arial" charset="0"/>
              </a:rPr>
              <a:t>r</a:t>
            </a:r>
            <a:r>
              <a:rPr lang="en-US" sz="2500" i="1">
                <a:solidFill>
                  <a:srgbClr val="0000FF"/>
                </a:solidFill>
                <a:ea typeface="Arial" charset="0"/>
                <a:cs typeface="Arial" charset="0"/>
              </a:rPr>
              <a:t> </a:t>
            </a:r>
            <a:r>
              <a:rPr lang="en-US" sz="2500" i="1">
                <a:solidFill>
                  <a:srgbClr val="808080"/>
                </a:solidFill>
                <a:ea typeface="Arial" charset="0"/>
                <a:cs typeface="Arial" charset="0"/>
              </a:rPr>
              <a:t>(in left graph)</a:t>
            </a:r>
            <a:r>
              <a:rPr lang="en-US" sz="2500" i="1">
                <a:solidFill>
                  <a:srgbClr val="0000FF"/>
                </a:solidFill>
                <a:ea typeface="Arial" charset="0"/>
                <a:cs typeface="Arial" charset="0"/>
              </a:rPr>
              <a:t>, </a:t>
            </a:r>
          </a:p>
          <a:p>
            <a:pPr algn="ctr">
              <a:lnSpc>
                <a:spcPct val="105000"/>
              </a:lnSpc>
            </a:pPr>
            <a:r>
              <a:rPr lang="en-US" sz="2500" i="1">
                <a:solidFill>
                  <a:srgbClr val="0000FF"/>
                </a:solidFill>
                <a:ea typeface="Arial" charset="0"/>
                <a:cs typeface="Arial" charset="0"/>
              </a:rPr>
              <a:t>then this value of </a:t>
            </a:r>
            <a:r>
              <a:rPr lang="en-US" sz="2500" b="1" i="1">
                <a:solidFill>
                  <a:srgbClr val="0000FF"/>
                </a:solidFill>
                <a:ea typeface="Arial" charset="0"/>
                <a:cs typeface="Arial" charset="0"/>
              </a:rPr>
              <a:t>r</a:t>
            </a:r>
            <a:r>
              <a:rPr lang="en-US" sz="2500" i="1">
                <a:solidFill>
                  <a:srgbClr val="0000FF"/>
                </a:solidFill>
                <a:ea typeface="Arial" charset="0"/>
                <a:cs typeface="Arial" charset="0"/>
              </a:rPr>
              <a:t> determines NCO </a:t>
            </a:r>
            <a:r>
              <a:rPr lang="en-US" sz="2500" i="1">
                <a:solidFill>
                  <a:srgbClr val="808080"/>
                </a:solidFill>
                <a:ea typeface="Arial" charset="0"/>
                <a:cs typeface="Arial" charset="0"/>
              </a:rPr>
              <a:t>(in right graph)</a:t>
            </a:r>
            <a:r>
              <a:rPr lang="en-US" sz="2500" i="1">
                <a:solidFill>
                  <a:srgbClr val="0000FF"/>
                </a:solidFill>
                <a:ea typeface="Arial" charset="0"/>
                <a:cs typeface="Arial" charset="0"/>
              </a:rPr>
              <a:t>.  </a:t>
            </a:r>
          </a:p>
        </p:txBody>
      </p:sp>
      <p:sp>
        <p:nvSpPr>
          <p:cNvPr id="60" name="TextBox 6"/>
          <p:cNvSpPr txBox="1"/>
          <p:nvPr/>
        </p:nvSpPr>
        <p:spPr>
          <a:xfrm>
            <a:off x="304800" y="6477000"/>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trips(downLeft)">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down)">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left)">
                                      <p:cBhvr>
                                        <p:cTn id="25" dur="500"/>
                                        <p:tgtEl>
                                          <p:spTgt spid="46"/>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down)">
                                      <p:cBhvr>
                                        <p:cTn id="28" dur="500"/>
                                        <p:tgtEl>
                                          <p:spTgt spid="56"/>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left)">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xEl>
                                              <p:pRg st="0" end="0"/>
                                            </p:txEl>
                                          </p:spTgt>
                                        </p:tgtEl>
                                      </p:cBhvr>
                                    </p:animEffect>
                                    <p:set>
                                      <p:cBhvr>
                                        <p:cTn id="37"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wipe(left)">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up)">
                                      <p:cBhvr>
                                        <p:cTn id="47" dur="500"/>
                                        <p:tgtEl>
                                          <p:spTgt spid="52"/>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wipe(right)">
                                      <p:cBhvr>
                                        <p:cTn id="50" dur="500"/>
                                        <p:tgtEl>
                                          <p:spTgt spid="5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5">
                                            <p:txEl>
                                              <p:pRg st="0" end="0"/>
                                            </p:txEl>
                                          </p:spTgt>
                                        </p:tgtEl>
                                      </p:cBhvr>
                                    </p:animEffect>
                                    <p:set>
                                      <p:cBhvr>
                                        <p:cTn id="55" dur="1" fill="hold">
                                          <p:stCondLst>
                                            <p:cond delay="499"/>
                                          </p:stCondLst>
                                        </p:cTn>
                                        <p:tgtEl>
                                          <p:spTgt spid="5">
                                            <p:txEl>
                                              <p:pRg st="0" end="0"/>
                                            </p:txEl>
                                          </p:spTgt>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58"/>
                                        </p:tgtEl>
                                      </p:cBhvr>
                                    </p:animEffect>
                                    <p:set>
                                      <p:cBhvr>
                                        <p:cTn id="58" dur="1" fill="hold">
                                          <p:stCondLst>
                                            <p:cond delay="499"/>
                                          </p:stCondLst>
                                        </p:cTn>
                                        <p:tgtEl>
                                          <p:spTgt spid="58"/>
                                        </p:tgtEl>
                                        <p:attrNameLst>
                                          <p:attrName>style.visibility</p:attrName>
                                        </p:attrNameLst>
                                      </p:cBhvr>
                                      <p:to>
                                        <p:strVal val="hidden"/>
                                      </p:to>
                                    </p:set>
                                  </p:childTnLst>
                                </p:cTn>
                              </p:par>
                              <p:par>
                                <p:cTn id="59" presetID="10" presetClass="entr" presetSubtype="0" fill="hold" grpId="0" nodeType="withEffect">
                                  <p:stCondLst>
                                    <p:cond delay="0"/>
                                  </p:stCondLst>
                                  <p:childTnLst>
                                    <p:set>
                                      <p:cBhvr>
                                        <p:cTn id="60" dur="1" fill="hold">
                                          <p:stCondLst>
                                            <p:cond delay="0"/>
                                          </p:stCondLst>
                                        </p:cTn>
                                        <p:tgtEl>
                                          <p:spTgt spid="59">
                                            <p:bg/>
                                          </p:spTgt>
                                        </p:tgtEl>
                                        <p:attrNameLst>
                                          <p:attrName>style.visibility</p:attrName>
                                        </p:attrNameLst>
                                      </p:cBhvr>
                                      <p:to>
                                        <p:strVal val="visible"/>
                                      </p:to>
                                    </p:set>
                                    <p:animEffect transition="in" filter="fade">
                                      <p:cBhvr>
                                        <p:cTn id="61" dur="500"/>
                                        <p:tgtEl>
                                          <p:spTgt spid="59">
                                            <p:bg/>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9">
                                            <p:txEl>
                                              <p:pRg st="0" end="0"/>
                                            </p:txEl>
                                          </p:spTgt>
                                        </p:tgtEl>
                                        <p:attrNameLst>
                                          <p:attrName>style.visibility</p:attrName>
                                        </p:attrNameLst>
                                      </p:cBhvr>
                                      <p:to>
                                        <p:strVal val="visible"/>
                                      </p:to>
                                    </p:set>
                                    <p:animEffect transition="in" filter="fade">
                                      <p:cBhvr>
                                        <p:cTn id="64" dur="500"/>
                                        <p:tgtEl>
                                          <p:spTgt spid="59">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59">
                                            <p:txEl>
                                              <p:pRg st="1" end="1"/>
                                            </p:txEl>
                                          </p:spTgt>
                                        </p:tgtEl>
                                        <p:attrNameLst>
                                          <p:attrName>style.visibility</p:attrName>
                                        </p:attrNameLst>
                                      </p:cBhvr>
                                      <p:to>
                                        <p:strVal val="visible"/>
                                      </p:to>
                                    </p:set>
                                    <p:animEffect transition="in" filter="fade">
                                      <p:cBhvr>
                                        <p:cTn id="69" dur="500"/>
                                        <p:tgtEl>
                                          <p:spTgt spid="59">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59">
                                            <p:txEl>
                                              <p:pRg st="2" end="2"/>
                                            </p:txEl>
                                          </p:spTgt>
                                        </p:tgtEl>
                                        <p:attrNameLst>
                                          <p:attrName>style.visibility</p:attrName>
                                        </p:attrNameLst>
                                      </p:cBhvr>
                                      <p:to>
                                        <p:strVal val="visible"/>
                                      </p:to>
                                    </p:set>
                                    <p:animEffect transition="in" filter="fade">
                                      <p:cBhvr>
                                        <p:cTn id="74" dur="500"/>
                                        <p:tgtEl>
                                          <p:spTgt spid="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allAtOnce"/>
      <p:bldP spid="6" grpId="0" build="p"/>
      <p:bldP spid="6" grpId="1" build="allAtOnce"/>
      <p:bldP spid="46" grpId="0" animBg="1"/>
      <p:bldP spid="55" grpId="0" animBg="1"/>
      <p:bldP spid="56" grpId="0" animBg="1"/>
      <p:bldP spid="57" grpId="0" animBg="1"/>
      <p:bldP spid="58" grpId="0" animBg="1"/>
      <p:bldP spid="59"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TotalTime>
  <Words>3346</Words>
  <Application>Microsoft Office PowerPoint</Application>
  <PresentationFormat>On-screen Show (4:3)</PresentationFormat>
  <Paragraphs>527</Paragraphs>
  <Slides>42</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Introduction</vt:lpstr>
      <vt:lpstr>The Market for Loanable Funds</vt:lpstr>
      <vt:lpstr>The Market for Loanable Funds</vt:lpstr>
      <vt:lpstr>How NCO Depends on the Real Interest Rate</vt:lpstr>
      <vt:lpstr>The Loanable Funds Market Diagram</vt:lpstr>
      <vt:lpstr>ACTIVE LEARNING   1    Budget deficits and capital flows</vt:lpstr>
      <vt:lpstr>ACTIVE LEARNING   1    Answers</vt:lpstr>
      <vt:lpstr>The Market for Foreign-Currency Exchange</vt:lpstr>
      <vt:lpstr>The Market for Foreign-Currency Exchange</vt:lpstr>
      <vt:lpstr>The Market for Foreign-Currency Exchange</vt:lpstr>
      <vt:lpstr>FYI:  Disentangling Supply and Demand</vt:lpstr>
      <vt:lpstr>FYI:  Disentangling Supply and Demand</vt:lpstr>
      <vt:lpstr>ACTIVE LEARNING   2    Budget deficit, exchange rate, and NX</vt:lpstr>
      <vt:lpstr>ACTIVE LEARNING   2    Answers</vt:lpstr>
      <vt:lpstr>SUMMARY:  The Effects of a Budget Deficit</vt:lpstr>
      <vt:lpstr>SUMMARY:  The Effects of a Budget Deficit</vt:lpstr>
      <vt:lpstr>The Connection Between  Interest Rates  and Exchange Rates </vt:lpstr>
      <vt:lpstr>ACTIVE LEARNING   3    Investment incentives</vt:lpstr>
      <vt:lpstr>ACTIVE LEARNING   3    Answers</vt:lpstr>
      <vt:lpstr>ACTIVE LEARNING   3    Answers</vt:lpstr>
      <vt:lpstr>Budget Deficit vs. Investment Incentives</vt:lpstr>
      <vt:lpstr>Trade Policy</vt:lpstr>
      <vt:lpstr>Trade Policy</vt:lpstr>
      <vt:lpstr>Analysis of a Quota on Cars from Japan</vt:lpstr>
      <vt:lpstr>Analysis of a Quota on Cars from Japan</vt:lpstr>
      <vt:lpstr>Analysis of a Quota on Cars from Japan</vt:lpstr>
      <vt:lpstr>Analysis of a Quota on Cars from Japan</vt:lpstr>
      <vt:lpstr>CASE STUDY:  Capital Flows from China</vt:lpstr>
      <vt:lpstr>Political Instability and Capital Flight</vt:lpstr>
      <vt:lpstr>Capital Flight from Mexico</vt:lpstr>
      <vt:lpstr>Capital Flight from Mexico</vt:lpstr>
      <vt:lpstr>Examples of Capital Flight:  Mexico, 1994</vt:lpstr>
      <vt:lpstr>Examples of Capital Flight:  S.E. Asia, 1997</vt:lpstr>
      <vt:lpstr>Examples of Capital Flight:  Russia, 1998</vt:lpstr>
      <vt:lpstr>Examples of Capital Flight:  Argentina, 2002</vt:lpstr>
      <vt:lpstr>CONCLUSION</vt:lpstr>
      <vt:lpstr>CONCLUSION</vt:lpstr>
      <vt:lpstr>SUMMARY</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126</cp:revision>
  <dcterms:created xsi:type="dcterms:W3CDTF">2010-12-25T14:19:53Z</dcterms:created>
  <dcterms:modified xsi:type="dcterms:W3CDTF">2015-04-15T15:20:22Z</dcterms:modified>
</cp:coreProperties>
</file>