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5633"/>
    <a:srgbClr val="18293A"/>
    <a:srgbClr val="00A4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20" autoAdjust="0"/>
    <p:restoredTop sz="94599" autoAdjust="0"/>
  </p:normalViewPr>
  <p:slideViewPr>
    <p:cSldViewPr>
      <p:cViewPr varScale="1">
        <p:scale>
          <a:sx n="105" d="100"/>
          <a:sy n="105" d="100"/>
        </p:scale>
        <p:origin x="198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19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5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BE231-3047-46CC-8EB7-0A9C6A23B5E3}" type="datetimeFigureOut">
              <a:rPr lang="en-GB" smtClean="0"/>
              <a:pPr/>
              <a:t>18/07/2019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D405B-D0BD-49FD-B9CE-587CD7BE639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238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29C7B-D5A1-4F4F-81D6-26274366EFEE}" type="datetimeFigureOut">
              <a:rPr lang="en-GB" smtClean="0"/>
              <a:t>18/07/2019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C9930-0A10-4D51-BF8B-58A66CF9DE8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Figure 3.4 Diffusion-adoption curve</a:t>
            </a:r>
          </a:p>
          <a:p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C9930-0A10-4D51-BF8B-58A66CF9DE8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971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Figure 3.5. Different stages of a Gartner hype cycle</a:t>
            </a:r>
          </a:p>
          <a:p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C9930-0A10-4D51-BF8B-58A66CF9DE8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766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C9930-0A10-4D51-BF8B-58A66CF9DE8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52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198884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115616" y="4077072"/>
            <a:ext cx="3528392" cy="1944216"/>
          </a:xfrm>
        </p:spPr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003800" y="3860800"/>
            <a:ext cx="3240088" cy="2232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187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2D165E-2ED9-4DA9-99B2-16E4DB74B7D0}" type="datetimeFigureOut">
              <a:rPr lang="en-GB" smtClean="0"/>
              <a:pPr/>
              <a:t>18/07/2019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F14E08-3E27-4330-BBCC-108ACDB8E4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137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2D165E-2ED9-4DA9-99B2-16E4DB74B7D0}" type="datetimeFigureOut">
              <a:rPr lang="en-GB" smtClean="0"/>
              <a:pPr/>
              <a:t>18/07/2019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F14E08-3E27-4330-BBCC-108ACDB8E4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419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buClr>
                <a:srgbClr val="EA5633"/>
              </a:buClr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2D165E-2ED9-4DA9-99B2-16E4DB74B7D0}" type="datetimeFigureOut">
              <a:rPr lang="en-GB" smtClean="0"/>
              <a:pPr/>
              <a:t>18/07/2019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F14E08-3E27-4330-BBCC-108ACDB8E4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328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2D165E-2ED9-4DA9-99B2-16E4DB74B7D0}" type="datetimeFigureOut">
              <a:rPr lang="en-GB" smtClean="0"/>
              <a:pPr/>
              <a:t>18/07/2019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F14E08-3E27-4330-BBCC-108ACDB8E4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9322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2D165E-2ED9-4DA9-99B2-16E4DB74B7D0}" type="datetimeFigureOut">
              <a:rPr lang="en-GB" smtClean="0"/>
              <a:pPr/>
              <a:t>18/07/2019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F14E08-3E27-4330-BBCC-108ACDB8E4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071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2D165E-2ED9-4DA9-99B2-16E4DB74B7D0}" type="datetimeFigureOut">
              <a:rPr lang="en-GB" smtClean="0"/>
              <a:pPr/>
              <a:t>18/07/2019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F14E08-3E27-4330-BBCC-108ACDB8E4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027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2D165E-2ED9-4DA9-99B2-16E4DB74B7D0}" type="datetimeFigureOut">
              <a:rPr lang="en-GB" smtClean="0"/>
              <a:pPr/>
              <a:t>18/07/2019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F14E08-3E27-4330-BBCC-108ACDB8E4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528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2D165E-2ED9-4DA9-99B2-16E4DB74B7D0}" type="datetimeFigureOut">
              <a:rPr lang="en-GB" smtClean="0"/>
              <a:pPr/>
              <a:t>18/07/2019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F14E08-3E27-4330-BBCC-108ACDB8E4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314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2D165E-2ED9-4DA9-99B2-16E4DB74B7D0}" type="datetimeFigureOut">
              <a:rPr lang="en-GB" smtClean="0"/>
              <a:pPr/>
              <a:t>18/07/2019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F14E08-3E27-4330-BBCC-108ACDB8E4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294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2D165E-2ED9-4DA9-99B2-16E4DB74B7D0}" type="datetimeFigureOut">
              <a:rPr lang="en-GB" smtClean="0"/>
              <a:pPr/>
              <a:t>18/07/2019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F14E08-3E27-4330-BBCC-108ACDB8E4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509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600200" y="6429345"/>
            <a:ext cx="716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Tx/>
              <a:defRPr/>
            </a:pPr>
            <a:r>
              <a:rPr lang="en-IN" sz="1200" b="0" i="0" u="none" strike="noStrike" kern="1200" baseline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Copyright © </a:t>
            </a:r>
            <a:r>
              <a:rPr lang="en-IN" sz="1200" b="0" i="0" u="none" strike="noStrike" kern="1200" baseline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2019, 2016, 2012</a:t>
            </a:r>
            <a:r>
              <a:rPr lang="en-US" alt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Pearson Education, Inc. All Rights Reserved</a:t>
            </a:r>
          </a:p>
        </p:txBody>
      </p:sp>
      <p:pic>
        <p:nvPicPr>
          <p:cNvPr id="8" name="Picture 7" descr="Pearson Logo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259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rgbClr val="00A4B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18293A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18293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18293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18293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18293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75782"/>
            <a:ext cx="3336811" cy="4536504"/>
          </a:xfrm>
          <a:prstGeom prst="rect">
            <a:avLst/>
          </a:prstGeom>
        </p:spPr>
      </p:pic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1F7EB6F3-A41E-4D17-8801-90AAAD8F406A}"/>
              </a:ext>
            </a:extLst>
          </p:cNvPr>
          <p:cNvSpPr txBox="1">
            <a:spLocks/>
          </p:cNvSpPr>
          <p:nvPr/>
        </p:nvSpPr>
        <p:spPr bwMode="auto">
          <a:xfrm>
            <a:off x="4522682" y="3189289"/>
            <a:ext cx="4160837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Chapter 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  <a:p>
            <a:pPr marL="0" lvl="0" indent="0">
              <a:spcBef>
                <a:spcPts val="1200"/>
              </a:spcBef>
              <a:buNone/>
              <a:defRPr/>
            </a:pPr>
            <a:r>
              <a:rPr lang="en-US" sz="2200" dirty="0">
                <a:solidFill>
                  <a:srgbClr val="000000"/>
                </a:solidFill>
              </a:rPr>
              <a:t>The digital macro-environment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1F7EB6F3-A41E-4D17-8801-90AAAD8F406A}"/>
              </a:ext>
            </a:extLst>
          </p:cNvPr>
          <p:cNvSpPr txBox="1">
            <a:spLocks/>
          </p:cNvSpPr>
          <p:nvPr/>
        </p:nvSpPr>
        <p:spPr bwMode="auto">
          <a:xfrm>
            <a:off x="4522682" y="2013894"/>
            <a:ext cx="4148701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Part 1</a:t>
            </a:r>
          </a:p>
          <a:p>
            <a:pPr marL="0" lvl="0" indent="0">
              <a:spcBef>
                <a:spcPts val="1200"/>
              </a:spcBef>
              <a:buNone/>
              <a:defRPr/>
            </a:pPr>
            <a:r>
              <a:rPr lang="en-US" sz="2200" dirty="0">
                <a:solidFill>
                  <a:srgbClr val="000000"/>
                </a:solidFill>
              </a:rPr>
              <a:t>Digital </a:t>
            </a:r>
            <a:r>
              <a:rPr lang="en-US" sz="2200" dirty="0" smtClean="0">
                <a:solidFill>
                  <a:srgbClr val="000000"/>
                </a:solidFill>
              </a:rPr>
              <a:t>marketing fundamentals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16024" y="14759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>
                <a:solidFill>
                  <a:srgbClr val="007BA4"/>
                </a:solidFill>
              </a:rPr>
              <a:t>DIGITAL MARKETING</a:t>
            </a:r>
            <a:br>
              <a:rPr lang="en-GB" b="1" dirty="0">
                <a:solidFill>
                  <a:srgbClr val="007BA4"/>
                </a:solidFill>
              </a:rPr>
            </a:br>
            <a:r>
              <a:rPr lang="en-GB" sz="2700" b="1" dirty="0">
                <a:solidFill>
                  <a:srgbClr val="007BA4"/>
                </a:solidFill>
              </a:rPr>
              <a:t>STRATEGY, IMPLEMENTATION AND </a:t>
            </a:r>
            <a:r>
              <a:rPr lang="en-GB" sz="2700" b="1" dirty="0" smtClean="0">
                <a:solidFill>
                  <a:srgbClr val="007BA4"/>
                </a:solidFill>
              </a:rPr>
              <a:t>PRACTICE</a:t>
            </a:r>
            <a:br>
              <a:rPr lang="en-GB" sz="2700" b="1" dirty="0" smtClean="0">
                <a:solidFill>
                  <a:srgbClr val="007BA4"/>
                </a:solidFill>
              </a:rPr>
            </a:br>
            <a:r>
              <a:rPr lang="en-GB" sz="2700" dirty="0" smtClean="0">
                <a:solidFill>
                  <a:srgbClr val="007BA4"/>
                </a:solidFill>
              </a:rPr>
              <a:t>Seventh Edition</a:t>
            </a:r>
            <a:endParaRPr lang="en-GB" sz="2700" b="1" dirty="0">
              <a:solidFill>
                <a:srgbClr val="007B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2416" y="213692"/>
            <a:ext cx="3839169" cy="709714"/>
          </a:xfrm>
        </p:spPr>
        <p:txBody>
          <a:bodyPr>
            <a:normAutofit/>
          </a:bodyPr>
          <a:lstStyle/>
          <a:p>
            <a:pPr algn="ctr"/>
            <a:r>
              <a:rPr lang="en-GB" sz="3200">
                <a:solidFill>
                  <a:srgbClr val="007BA4"/>
                </a:solidFill>
              </a:rPr>
              <a:t>Legal forces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50354"/>
            <a:ext cx="5050904" cy="2764904"/>
          </a:xfrm>
        </p:spPr>
        <p:txBody>
          <a:bodyPr/>
          <a:lstStyle/>
          <a:p>
            <a:r>
              <a:rPr lang="en-GB" dirty="0"/>
              <a:t>Data protection and privacy law</a:t>
            </a:r>
          </a:p>
          <a:p>
            <a:r>
              <a:rPr lang="en-GB" dirty="0"/>
              <a:t>Anti-spam legislation</a:t>
            </a:r>
          </a:p>
          <a:p>
            <a:r>
              <a:rPr lang="en-GB" dirty="0"/>
              <a:t>Disability and discrimination law</a:t>
            </a:r>
          </a:p>
          <a:p>
            <a:r>
              <a:rPr lang="en-GB" dirty="0"/>
              <a:t>Brand and trademark protection </a:t>
            </a:r>
          </a:p>
          <a:p>
            <a:r>
              <a:rPr lang="en-GB" dirty="0"/>
              <a:t>Intellectual property rights</a:t>
            </a:r>
          </a:p>
          <a:p>
            <a:r>
              <a:rPr lang="en-GB" dirty="0"/>
              <a:t>Online advertising law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497" y="3279152"/>
            <a:ext cx="2754956" cy="2657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171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5567" y="260648"/>
            <a:ext cx="3172867" cy="645195"/>
          </a:xfrm>
        </p:spPr>
        <p:txBody>
          <a:bodyPr>
            <a:normAutofit/>
          </a:bodyPr>
          <a:lstStyle/>
          <a:p>
            <a:pPr algn="ctr"/>
            <a:r>
              <a:rPr lang="en-GB" sz="3200" dirty="0">
                <a:solidFill>
                  <a:srgbClr val="007BA4"/>
                </a:solidFill>
              </a:rPr>
              <a:t>Social forces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50354"/>
            <a:ext cx="4186808" cy="1756792"/>
          </a:xfrm>
        </p:spPr>
        <p:txBody>
          <a:bodyPr/>
          <a:lstStyle/>
          <a:p>
            <a:r>
              <a:rPr lang="en-GB" dirty="0"/>
              <a:t>Demographics</a:t>
            </a:r>
          </a:p>
          <a:p>
            <a:r>
              <a:rPr lang="en-GB" dirty="0"/>
              <a:t>Culture</a:t>
            </a:r>
          </a:p>
          <a:p>
            <a:r>
              <a:rPr lang="en-GB" dirty="0"/>
              <a:t>Social exclusion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780928"/>
            <a:ext cx="3176935" cy="3134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91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1339" y="249586"/>
            <a:ext cx="6801323" cy="1143000"/>
          </a:xfrm>
        </p:spPr>
        <p:txBody>
          <a:bodyPr>
            <a:normAutofit/>
          </a:bodyPr>
          <a:lstStyle/>
          <a:p>
            <a:pPr algn="ctr"/>
            <a:r>
              <a:rPr lang="en-GB" sz="3200">
                <a:solidFill>
                  <a:srgbClr val="007BA4"/>
                </a:solidFill>
              </a:rPr>
              <a:t>Case study 3 Social media – do celebrities call all the shots?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356" y="1484784"/>
            <a:ext cx="8504140" cy="3384376"/>
          </a:xfrm>
        </p:spPr>
        <p:txBody>
          <a:bodyPr>
            <a:normAutofit fontScale="92500" lnSpcReduction="10000"/>
          </a:bodyPr>
          <a:lstStyle/>
          <a:p>
            <a:r>
              <a:rPr lang="en-GB" sz="2000" dirty="0"/>
              <a:t>Questions: </a:t>
            </a:r>
            <a:endParaRPr lang="en-GB" sz="2000" dirty="0" smtClean="0"/>
          </a:p>
          <a:p>
            <a:pPr defTabSz="400050">
              <a:buClr>
                <a:srgbClr val="007BA4"/>
              </a:buClr>
            </a:pPr>
            <a:r>
              <a:rPr lang="en-GB" sz="2000" dirty="0" smtClean="0">
                <a:solidFill>
                  <a:srgbClr val="007BA4"/>
                </a:solidFill>
              </a:rPr>
              <a:t>1.</a:t>
            </a:r>
            <a:r>
              <a:rPr lang="en-GB" sz="2000" dirty="0" smtClean="0"/>
              <a:t>	Use </a:t>
            </a:r>
            <a:r>
              <a:rPr lang="en-GB" sz="2000" dirty="0"/>
              <a:t>the dimensions of the SMMF to analyse the </a:t>
            </a:r>
            <a:r>
              <a:rPr lang="en-GB" sz="2000" dirty="0" smtClean="0"/>
              <a:t>following:</a:t>
            </a:r>
          </a:p>
          <a:p>
            <a:pPr marL="412750" indent="-412750">
              <a:buClr>
                <a:srgbClr val="007BA4"/>
              </a:buClr>
            </a:pPr>
            <a:r>
              <a:rPr lang="en-GB" sz="2000" dirty="0" smtClean="0"/>
              <a:t>	</a:t>
            </a:r>
            <a:r>
              <a:rPr lang="en-GB" sz="2000" dirty="0" smtClean="0">
                <a:solidFill>
                  <a:srgbClr val="007BA4"/>
                </a:solidFill>
              </a:rPr>
              <a:t>a.</a:t>
            </a:r>
            <a:r>
              <a:rPr lang="en-GB" sz="2000" dirty="0" smtClean="0"/>
              <a:t>  Kylie </a:t>
            </a:r>
            <a:r>
              <a:rPr lang="en-GB" sz="2000" dirty="0"/>
              <a:t>Jenner’s </a:t>
            </a:r>
            <a:r>
              <a:rPr lang="en-GB" sz="2000" dirty="0" smtClean="0"/>
              <a:t>cosmetics</a:t>
            </a:r>
          </a:p>
          <a:p>
            <a:pPr marL="412750" indent="-412750">
              <a:buClr>
                <a:srgbClr val="007BA4"/>
              </a:buClr>
            </a:pPr>
            <a:r>
              <a:rPr lang="en-GB" sz="2000" dirty="0" smtClean="0"/>
              <a:t>	</a:t>
            </a:r>
            <a:r>
              <a:rPr lang="en-GB" sz="2000" dirty="0" smtClean="0">
                <a:solidFill>
                  <a:srgbClr val="007BA4"/>
                </a:solidFill>
              </a:rPr>
              <a:t>b</a:t>
            </a:r>
            <a:r>
              <a:rPr lang="en-GB" sz="2000" dirty="0">
                <a:solidFill>
                  <a:srgbClr val="007BA4"/>
                </a:solidFill>
              </a:rPr>
              <a:t>.</a:t>
            </a:r>
            <a:r>
              <a:rPr lang="en-GB" sz="2000" dirty="0"/>
              <a:t> </a:t>
            </a:r>
            <a:r>
              <a:rPr lang="en-GB" sz="2000" dirty="0" smtClean="0"/>
              <a:t> Shannon </a:t>
            </a:r>
            <a:r>
              <a:rPr lang="en-GB" sz="2000" dirty="0"/>
              <a:t>Coulter’s </a:t>
            </a:r>
            <a:r>
              <a:rPr lang="en-GB" sz="2000" dirty="0" err="1" smtClean="0"/>
              <a:t>grabyourwallet</a:t>
            </a:r>
            <a:endParaRPr lang="en-GB" sz="2000" dirty="0" smtClean="0"/>
          </a:p>
          <a:p>
            <a:pPr defTabSz="400050">
              <a:buClr>
                <a:srgbClr val="007BA4"/>
              </a:buClr>
            </a:pPr>
            <a:r>
              <a:rPr lang="en-GB" sz="2000" dirty="0" smtClean="0">
                <a:solidFill>
                  <a:srgbClr val="007BA4"/>
                </a:solidFill>
              </a:rPr>
              <a:t>2.</a:t>
            </a:r>
            <a:r>
              <a:rPr lang="en-GB" sz="2000" dirty="0" smtClean="0"/>
              <a:t>	Suggest </a:t>
            </a:r>
            <a:r>
              <a:rPr lang="en-GB" sz="2000" dirty="0"/>
              <a:t>how the SMMF helps </a:t>
            </a:r>
            <a:r>
              <a:rPr lang="en-GB" sz="2000" dirty="0" smtClean="0"/>
              <a:t>to:</a:t>
            </a:r>
          </a:p>
          <a:p>
            <a:pPr marL="412750" defTabSz="749300">
              <a:buClr>
                <a:srgbClr val="007BA4"/>
              </a:buClr>
            </a:pPr>
            <a:r>
              <a:rPr lang="en-GB" sz="2000" dirty="0" smtClean="0">
                <a:solidFill>
                  <a:srgbClr val="007BA4"/>
                </a:solidFill>
              </a:rPr>
              <a:t>a</a:t>
            </a:r>
            <a:r>
              <a:rPr lang="en-GB" sz="2000" dirty="0">
                <a:solidFill>
                  <a:srgbClr val="007BA4"/>
                </a:solidFill>
              </a:rPr>
              <a:t>. </a:t>
            </a:r>
            <a:r>
              <a:rPr lang="en-GB" sz="2000" dirty="0" smtClean="0">
                <a:solidFill>
                  <a:srgbClr val="007BA4"/>
                </a:solidFill>
              </a:rPr>
              <a:t> </a:t>
            </a:r>
            <a:r>
              <a:rPr lang="en-GB" sz="2000" dirty="0" smtClean="0"/>
              <a:t>Interpret </a:t>
            </a:r>
            <a:r>
              <a:rPr lang="en-GB" sz="2000" dirty="0"/>
              <a:t>what is happening in the financial </a:t>
            </a:r>
            <a:r>
              <a:rPr lang="en-GB" sz="2000" dirty="0" smtClean="0"/>
              <a:t>services industry </a:t>
            </a:r>
            <a:r>
              <a:rPr lang="en-GB" sz="2000" dirty="0"/>
              <a:t>in relation </a:t>
            </a:r>
            <a:r>
              <a:rPr lang="en-GB" sz="2000" dirty="0" smtClean="0"/>
              <a:t>   	to </a:t>
            </a:r>
            <a:r>
              <a:rPr lang="en-GB" sz="2000" dirty="0"/>
              <a:t>its use of social </a:t>
            </a:r>
            <a:r>
              <a:rPr lang="en-GB" sz="2000" dirty="0" smtClean="0"/>
              <a:t>media;</a:t>
            </a:r>
          </a:p>
          <a:p>
            <a:pPr marL="400050" defTabSz="731838">
              <a:buClr>
                <a:srgbClr val="007BA4"/>
              </a:buClr>
            </a:pPr>
            <a:r>
              <a:rPr lang="en-GB" sz="2000" dirty="0" smtClean="0">
                <a:solidFill>
                  <a:srgbClr val="007BA4"/>
                </a:solidFill>
              </a:rPr>
              <a:t>b.  </a:t>
            </a:r>
            <a:r>
              <a:rPr lang="en-GB" sz="2000" dirty="0" smtClean="0"/>
              <a:t>Provide </a:t>
            </a:r>
            <a:r>
              <a:rPr lang="en-GB" sz="2000" dirty="0"/>
              <a:t>strategic solutions for the use of social media that might help </a:t>
            </a:r>
            <a:r>
              <a:rPr lang="en-GB" sz="2000" dirty="0" smtClean="0"/>
              <a:t>	to protect </a:t>
            </a:r>
            <a:r>
              <a:rPr lang="en-GB" sz="2000" dirty="0"/>
              <a:t>banks and building societies from the GAFAMs</a:t>
            </a:r>
          </a:p>
          <a:p>
            <a:pPr defTabSz="388938">
              <a:buClr>
                <a:srgbClr val="007BA4"/>
              </a:buClr>
            </a:pPr>
            <a:r>
              <a:rPr lang="en-GB" sz="2000" dirty="0" smtClean="0">
                <a:solidFill>
                  <a:srgbClr val="007BA4"/>
                </a:solidFill>
              </a:rPr>
              <a:t>3.</a:t>
            </a:r>
            <a:r>
              <a:rPr lang="en-GB" sz="2000" dirty="0" smtClean="0"/>
              <a:t>	Discuss </a:t>
            </a:r>
            <a:r>
              <a:rPr lang="en-GB" sz="2000" dirty="0"/>
              <a:t>the extent to which it is possible to strategically manage </a:t>
            </a:r>
            <a:r>
              <a:rPr lang="en-GB" sz="2000" dirty="0" smtClean="0"/>
              <a:t>social</a:t>
            </a:r>
            <a:br>
              <a:rPr lang="en-GB" sz="2000" dirty="0" smtClean="0"/>
            </a:br>
            <a:r>
              <a:rPr lang="en-GB" sz="2000" dirty="0" smtClean="0"/>
              <a:t>	media </a:t>
            </a:r>
            <a:r>
              <a:rPr lang="en-GB" sz="2000" dirty="0"/>
              <a:t>using case evidence 1 to 4. 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99721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8" y="198018"/>
            <a:ext cx="8903832" cy="777364"/>
          </a:xfrm>
        </p:spPr>
        <p:txBody>
          <a:bodyPr>
            <a:normAutofit/>
          </a:bodyPr>
          <a:lstStyle/>
          <a:p>
            <a:pPr algn="ctr"/>
            <a:r>
              <a:rPr lang="en-GB" sz="3200" dirty="0">
                <a:solidFill>
                  <a:srgbClr val="007BA4"/>
                </a:solidFill>
              </a:rPr>
              <a:t>Chapter 3 The Digital </a:t>
            </a:r>
            <a:r>
              <a:rPr lang="en-GB" sz="3200" dirty="0" smtClean="0">
                <a:solidFill>
                  <a:srgbClr val="007BA4"/>
                </a:solidFill>
              </a:rPr>
              <a:t>macro-environment</a:t>
            </a:r>
            <a:endParaRPr lang="en-GB" sz="3200" dirty="0">
              <a:solidFill>
                <a:srgbClr val="007BA4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75148"/>
            <a:ext cx="890414" cy="89612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94620" y="1431133"/>
            <a:ext cx="69127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18293A"/>
                </a:solidFill>
              </a:rPr>
              <a:t>Main topics: </a:t>
            </a:r>
          </a:p>
          <a:p>
            <a:pPr marL="263525" lvl="0" indent="-263525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18293A"/>
                </a:solidFill>
              </a:rPr>
              <a:t>The rate of environmental change</a:t>
            </a:r>
          </a:p>
          <a:p>
            <a:pPr marL="263525" lvl="0" indent="-263525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18293A"/>
                </a:solidFill>
              </a:rPr>
              <a:t>Technological forces</a:t>
            </a:r>
          </a:p>
          <a:p>
            <a:pPr marL="263525" lvl="0" indent="-263525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18293A"/>
                </a:solidFill>
              </a:rPr>
              <a:t>Economic forces</a:t>
            </a:r>
          </a:p>
          <a:p>
            <a:pPr marL="263525" lvl="0" indent="-263525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18293A"/>
                </a:solidFill>
              </a:rPr>
              <a:t>Political forces</a:t>
            </a:r>
          </a:p>
          <a:p>
            <a:pPr marL="263525" lvl="0" indent="-263525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18293A"/>
                </a:solidFill>
              </a:rPr>
              <a:t>Legal Forces</a:t>
            </a:r>
          </a:p>
          <a:p>
            <a:pPr marL="263525" lvl="0" indent="-263525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18293A"/>
                </a:solidFill>
              </a:rPr>
              <a:t>Social Forces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727276"/>
            <a:ext cx="2351507" cy="3196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251520" y="4455468"/>
            <a:ext cx="59766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18293A"/>
                </a:solidFill>
              </a:rPr>
              <a:t>Case Study:</a:t>
            </a:r>
            <a:br>
              <a:rPr lang="en-GB" sz="2400" b="1" dirty="0">
                <a:solidFill>
                  <a:srgbClr val="18293A"/>
                </a:solidFill>
              </a:rPr>
            </a:br>
            <a:r>
              <a:rPr lang="en-GB" sz="2400" dirty="0">
                <a:solidFill>
                  <a:srgbClr val="18293A"/>
                </a:solidFill>
              </a:rPr>
              <a:t>Social media – Do celebrities call all the shots?</a:t>
            </a:r>
          </a:p>
        </p:txBody>
      </p:sp>
    </p:spTree>
    <p:extLst>
      <p:ext uri="{BB962C8B-B14F-4D97-AF65-F5344CB8AC3E}">
        <p14:creationId xmlns:p14="http://schemas.microsoft.com/office/powerpoint/2010/main" val="133237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3" y="7046"/>
            <a:ext cx="7481455" cy="1143000"/>
          </a:xfrm>
        </p:spPr>
        <p:txBody>
          <a:bodyPr>
            <a:normAutofit/>
          </a:bodyPr>
          <a:lstStyle/>
          <a:p>
            <a:pPr algn="ctr"/>
            <a:r>
              <a:rPr lang="en-GB" sz="3200">
                <a:solidFill>
                  <a:srgbClr val="007BA4"/>
                </a:solidFill>
              </a:rPr>
              <a:t>The rate of environmental change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50354"/>
            <a:ext cx="8229600" cy="1800200"/>
          </a:xfrm>
        </p:spPr>
        <p:txBody>
          <a:bodyPr/>
          <a:lstStyle/>
          <a:p>
            <a:r>
              <a:rPr lang="en-GB" dirty="0"/>
              <a:t>In the digital world, changes in market forces are increasingly rapid. Firms should respond to these changes, emerging opportunities and threats by developing strategic agility. </a:t>
            </a: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800332"/>
            <a:ext cx="3093328" cy="3076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036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457" y="285276"/>
            <a:ext cx="4223086" cy="586541"/>
          </a:xfrm>
        </p:spPr>
        <p:txBody>
          <a:bodyPr>
            <a:normAutofit/>
          </a:bodyPr>
          <a:lstStyle/>
          <a:p>
            <a:pPr algn="ctr"/>
            <a:r>
              <a:rPr lang="en-GB" sz="3200">
                <a:solidFill>
                  <a:srgbClr val="007BA4"/>
                </a:solidFill>
              </a:rPr>
              <a:t>Technological forces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099692"/>
            <a:ext cx="8229600" cy="1656184"/>
          </a:xfrm>
        </p:spPr>
        <p:txBody>
          <a:bodyPr/>
          <a:lstStyle/>
          <a:p>
            <a:r>
              <a:rPr lang="en-GB" dirty="0"/>
              <a:t>In the digital world, changes in market forces are increasingly rapid. Firms should respond to these changes, emerging opportunities and threats by developing strategic agility.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940" y="3043907"/>
            <a:ext cx="2431090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682456" y="2708920"/>
            <a:ext cx="61926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Key factors to consider: </a:t>
            </a:r>
          </a:p>
          <a:p>
            <a:pPr marL="285750" indent="-285750">
              <a:buClr>
                <a:srgbClr val="EA5633"/>
              </a:buClr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63525" indent="-263525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Internet technology</a:t>
            </a:r>
          </a:p>
          <a:p>
            <a:pPr marL="263525" indent="-263525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Cyber security</a:t>
            </a:r>
          </a:p>
          <a:p>
            <a:pPr marL="263525" indent="-263525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How to develop secure systems</a:t>
            </a:r>
          </a:p>
          <a:p>
            <a:pPr marL="263525" indent="-263525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Mobile and SMS messaging and applications</a:t>
            </a:r>
          </a:p>
          <a:p>
            <a:pPr marL="263525" indent="-263525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Mobile Apps</a:t>
            </a:r>
          </a:p>
          <a:p>
            <a:pPr marL="263525" indent="-263525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Wi-Fi and Bluetooth wireless applications</a:t>
            </a:r>
          </a:p>
          <a:p>
            <a:pPr marL="263525" indent="-263525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Emerging technologies</a:t>
            </a:r>
          </a:p>
        </p:txBody>
      </p:sp>
    </p:spTree>
    <p:extLst>
      <p:ext uri="{BB962C8B-B14F-4D97-AF65-F5344CB8AC3E}">
        <p14:creationId xmlns:p14="http://schemas.microsoft.com/office/powerpoint/2010/main" val="78755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033" y="210544"/>
            <a:ext cx="5109935" cy="709714"/>
          </a:xfrm>
        </p:spPr>
        <p:txBody>
          <a:bodyPr>
            <a:noAutofit/>
          </a:bodyPr>
          <a:lstStyle/>
          <a:p>
            <a:r>
              <a:rPr lang="en-GB" sz="3200">
                <a:solidFill>
                  <a:srgbClr val="007BA4"/>
                </a:solidFill>
              </a:rPr>
              <a:t>Emerging Technologies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88" y="2147486"/>
            <a:ext cx="7993220" cy="3729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539552" y="1124744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/>
              <a:t>Assessing the marketing value of technology innovation</a:t>
            </a:r>
          </a:p>
        </p:txBody>
      </p:sp>
    </p:spTree>
    <p:extLst>
      <p:ext uri="{BB962C8B-B14F-4D97-AF65-F5344CB8AC3E}">
        <p14:creationId xmlns:p14="http://schemas.microsoft.com/office/powerpoint/2010/main" val="138817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58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GB" sz="3200" dirty="0">
                <a:solidFill>
                  <a:srgbClr val="007BA4"/>
                </a:solidFill>
              </a:rPr>
              <a:t>Commercial application of the diffusion of innovation curve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660" y="1429029"/>
            <a:ext cx="6738680" cy="4640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134953" y="6147122"/>
            <a:ext cx="161454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100" i="1" dirty="0">
                <a:latin typeface="+mj-lt"/>
              </a:rPr>
              <a:t>Source</a:t>
            </a:r>
            <a:r>
              <a:rPr lang="en-IN" sz="1100" dirty="0">
                <a:latin typeface="+mj-lt"/>
              </a:rPr>
              <a:t>: Gartner Group</a:t>
            </a:r>
          </a:p>
        </p:txBody>
      </p:sp>
    </p:spTree>
    <p:extLst>
      <p:ext uri="{BB962C8B-B14F-4D97-AF65-F5344CB8AC3E}">
        <p14:creationId xmlns:p14="http://schemas.microsoft.com/office/powerpoint/2010/main" val="60610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619" y="238099"/>
            <a:ext cx="7303351" cy="1165975"/>
          </a:xfrm>
        </p:spPr>
        <p:txBody>
          <a:bodyPr>
            <a:normAutofit/>
          </a:bodyPr>
          <a:lstStyle/>
          <a:p>
            <a:pPr algn="ctr"/>
            <a:r>
              <a:rPr lang="en-GB" sz="3200">
                <a:solidFill>
                  <a:srgbClr val="007BA4"/>
                </a:solidFill>
              </a:rPr>
              <a:t>Figure 3.6 Alternative responses to changes in technology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01" y="1800411"/>
            <a:ext cx="8060387" cy="3905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635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0490" y="176114"/>
            <a:ext cx="6183021" cy="780685"/>
          </a:xfrm>
        </p:spPr>
        <p:txBody>
          <a:bodyPr/>
          <a:lstStyle/>
          <a:p>
            <a:pPr algn="ctr"/>
            <a:r>
              <a:rPr lang="en-GB">
                <a:solidFill>
                  <a:srgbClr val="007BA4"/>
                </a:solidFill>
              </a:rPr>
              <a:t>Economic Forces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50354"/>
            <a:ext cx="5122912" cy="2260848"/>
          </a:xfrm>
        </p:spPr>
        <p:txBody>
          <a:bodyPr/>
          <a:lstStyle/>
          <a:p>
            <a:r>
              <a:rPr lang="en-GB" dirty="0"/>
              <a:t>Economic growths</a:t>
            </a:r>
          </a:p>
          <a:p>
            <a:r>
              <a:rPr lang="en-GB" dirty="0"/>
              <a:t>Market growth and employment </a:t>
            </a:r>
          </a:p>
          <a:p>
            <a:pPr marL="276225" indent="-276225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dirty="0" smtClean="0"/>
              <a:t>Interest </a:t>
            </a:r>
            <a:r>
              <a:rPr lang="en-GB" dirty="0"/>
              <a:t>and exchange rates</a:t>
            </a:r>
          </a:p>
          <a:p>
            <a:pPr marL="276225" indent="-276225">
              <a:buClr>
                <a:srgbClr val="007BA4"/>
              </a:buClr>
              <a:buFont typeface="Arial" panose="020B0604020202020204" pitchFamily="34" charset="0"/>
              <a:buChar char="•"/>
            </a:pPr>
            <a:r>
              <a:rPr lang="en-GB" dirty="0" smtClean="0"/>
              <a:t>Globalization </a:t>
            </a:r>
            <a:endParaRPr lang="en-GB" dirty="0"/>
          </a:p>
          <a:p>
            <a:r>
              <a:rPr lang="en-GB" dirty="0"/>
              <a:t>Economic disruption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135137"/>
            <a:ext cx="2521099" cy="2793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9028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6923" y="285700"/>
            <a:ext cx="3490154" cy="586541"/>
          </a:xfrm>
        </p:spPr>
        <p:txBody>
          <a:bodyPr>
            <a:normAutofit/>
          </a:bodyPr>
          <a:lstStyle/>
          <a:p>
            <a:pPr algn="ctr"/>
            <a:r>
              <a:rPr lang="en-GB" sz="3200" dirty="0">
                <a:solidFill>
                  <a:srgbClr val="007BA4"/>
                </a:solidFill>
              </a:rPr>
              <a:t>Political forces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50354"/>
            <a:ext cx="4762872" cy="1900808"/>
          </a:xfrm>
        </p:spPr>
        <p:txBody>
          <a:bodyPr/>
          <a:lstStyle/>
          <a:p>
            <a:r>
              <a:rPr lang="en-GB" dirty="0"/>
              <a:t>Political control and democracy</a:t>
            </a:r>
          </a:p>
          <a:p>
            <a:r>
              <a:rPr lang="en-GB" dirty="0"/>
              <a:t>Internet governance</a:t>
            </a:r>
          </a:p>
          <a:p>
            <a:r>
              <a:rPr lang="en-GB" dirty="0"/>
              <a:t>Taxation</a:t>
            </a:r>
          </a:p>
          <a:p>
            <a:r>
              <a:rPr lang="en-GB" dirty="0"/>
              <a:t>Tax Jurisdiction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950" y="2420888"/>
            <a:ext cx="3581748" cy="3531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735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Digital Marketing">
      <a:dk1>
        <a:sysClr val="windowText" lastClr="000000"/>
      </a:dk1>
      <a:lt1>
        <a:srgbClr val="FFFFFF"/>
      </a:lt1>
      <a:dk2>
        <a:srgbClr val="18293A"/>
      </a:dk2>
      <a:lt2>
        <a:srgbClr val="EEECE1"/>
      </a:lt2>
      <a:accent1>
        <a:srgbClr val="00A4B7"/>
      </a:accent1>
      <a:accent2>
        <a:srgbClr val="EA5633"/>
      </a:accent2>
      <a:accent3>
        <a:srgbClr val="18293A"/>
      </a:accent3>
      <a:accent4>
        <a:srgbClr val="00A4B7"/>
      </a:accent4>
      <a:accent5>
        <a:srgbClr val="18293A"/>
      </a:accent5>
      <a:accent6>
        <a:srgbClr val="EA5633"/>
      </a:accent6>
      <a:hlink>
        <a:srgbClr val="00A4B7"/>
      </a:hlink>
      <a:folHlink>
        <a:srgbClr val="EA563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2720</TotalTime>
  <Words>250</Words>
  <Application>Microsoft Office PowerPoint</Application>
  <PresentationFormat>On-screen Show (4:3)</PresentationFormat>
  <Paragraphs>68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Verdana</vt:lpstr>
      <vt:lpstr>Office Theme</vt:lpstr>
      <vt:lpstr>DIGITAL MARKETING STRATEGY, IMPLEMENTATION AND PRACTICE Seventh Edition</vt:lpstr>
      <vt:lpstr>Chapter 3 The Digital macro-environment</vt:lpstr>
      <vt:lpstr>The rate of environmental change </vt:lpstr>
      <vt:lpstr>Technological forces </vt:lpstr>
      <vt:lpstr>Emerging Technologies </vt:lpstr>
      <vt:lpstr>Commercial application of the diffusion of innovation curve </vt:lpstr>
      <vt:lpstr>Figure 3.6 Alternative responses to changes in technology </vt:lpstr>
      <vt:lpstr>Economic Forces</vt:lpstr>
      <vt:lpstr>Political forces</vt:lpstr>
      <vt:lpstr>Legal forces</vt:lpstr>
      <vt:lpstr>Social forces </vt:lpstr>
      <vt:lpstr>Case study 3 Social media – do celebrities call all the shots?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Marketing Powerpoint Slides</dc:title>
  <dc:subject>Digital Marketing</dc:subject>
  <dc:creator>Kirsty Farrelly</dc:creator>
  <cp:keywords>Digital Marketing</cp:keywords>
  <cp:lastModifiedBy>Ilayabharathi, Umapathi</cp:lastModifiedBy>
  <cp:revision>152</cp:revision>
  <dcterms:created xsi:type="dcterms:W3CDTF">2019-02-27T10:38:23Z</dcterms:created>
  <dcterms:modified xsi:type="dcterms:W3CDTF">2019-07-18T11:32:39Z</dcterms:modified>
</cp:coreProperties>
</file>