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72"/>
  </p:notesMasterIdLst>
  <p:sldIdLst>
    <p:sldId id="256" r:id="rId5"/>
    <p:sldId id="330" r:id="rId6"/>
    <p:sldId id="257" r:id="rId7"/>
    <p:sldId id="258" r:id="rId8"/>
    <p:sldId id="259" r:id="rId9"/>
    <p:sldId id="260" r:id="rId10"/>
    <p:sldId id="261" r:id="rId11"/>
    <p:sldId id="262" r:id="rId12"/>
    <p:sldId id="310" r:id="rId13"/>
    <p:sldId id="302" r:id="rId14"/>
    <p:sldId id="264" r:id="rId15"/>
    <p:sldId id="303" r:id="rId16"/>
    <p:sldId id="265" r:id="rId17"/>
    <p:sldId id="266" r:id="rId18"/>
    <p:sldId id="267" r:id="rId19"/>
    <p:sldId id="268" r:id="rId20"/>
    <p:sldId id="269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85" r:id="rId31"/>
    <p:sldId id="341" r:id="rId32"/>
    <p:sldId id="340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61" r:id="rId52"/>
    <p:sldId id="362" r:id="rId53"/>
    <p:sldId id="363" r:id="rId54"/>
    <p:sldId id="364" r:id="rId55"/>
    <p:sldId id="365" r:id="rId56"/>
    <p:sldId id="366" r:id="rId57"/>
    <p:sldId id="368" r:id="rId58"/>
    <p:sldId id="369" r:id="rId59"/>
    <p:sldId id="370" r:id="rId60"/>
    <p:sldId id="371" r:id="rId61"/>
    <p:sldId id="372" r:id="rId62"/>
    <p:sldId id="373" r:id="rId63"/>
    <p:sldId id="374" r:id="rId64"/>
    <p:sldId id="375" r:id="rId65"/>
    <p:sldId id="376" r:id="rId66"/>
    <p:sldId id="377" r:id="rId67"/>
    <p:sldId id="270" r:id="rId68"/>
    <p:sldId id="367" r:id="rId69"/>
    <p:sldId id="271" r:id="rId70"/>
    <p:sldId id="378" r:id="rId71"/>
    <p:sldId id="379" r:id="rId72"/>
    <p:sldId id="380" r:id="rId73"/>
    <p:sldId id="381" r:id="rId74"/>
    <p:sldId id="382" r:id="rId75"/>
    <p:sldId id="383" r:id="rId76"/>
    <p:sldId id="384" r:id="rId77"/>
    <p:sldId id="272" r:id="rId78"/>
    <p:sldId id="386" r:id="rId79"/>
    <p:sldId id="387" r:id="rId80"/>
    <p:sldId id="388" r:id="rId81"/>
    <p:sldId id="389" r:id="rId82"/>
    <p:sldId id="390" r:id="rId83"/>
    <p:sldId id="391" r:id="rId84"/>
    <p:sldId id="392" r:id="rId85"/>
    <p:sldId id="393" r:id="rId86"/>
    <p:sldId id="394" r:id="rId87"/>
    <p:sldId id="395" r:id="rId88"/>
    <p:sldId id="396" r:id="rId89"/>
    <p:sldId id="397" r:id="rId90"/>
    <p:sldId id="398" r:id="rId91"/>
    <p:sldId id="399" r:id="rId92"/>
    <p:sldId id="400" r:id="rId93"/>
    <p:sldId id="273" r:id="rId94"/>
    <p:sldId id="403" r:id="rId95"/>
    <p:sldId id="404" r:id="rId96"/>
    <p:sldId id="405" r:id="rId97"/>
    <p:sldId id="406" r:id="rId98"/>
    <p:sldId id="407" r:id="rId99"/>
    <p:sldId id="408" r:id="rId100"/>
    <p:sldId id="409" r:id="rId101"/>
    <p:sldId id="410" r:id="rId102"/>
    <p:sldId id="411" r:id="rId103"/>
    <p:sldId id="412" r:id="rId104"/>
    <p:sldId id="413" r:id="rId105"/>
    <p:sldId id="309" r:id="rId106"/>
    <p:sldId id="316" r:id="rId107"/>
    <p:sldId id="290" r:id="rId108"/>
    <p:sldId id="291" r:id="rId109"/>
    <p:sldId id="292" r:id="rId110"/>
    <p:sldId id="300" r:id="rId111"/>
    <p:sldId id="427" r:id="rId112"/>
    <p:sldId id="318" r:id="rId113"/>
    <p:sldId id="319" r:id="rId114"/>
    <p:sldId id="320" r:id="rId115"/>
    <p:sldId id="321" r:id="rId116"/>
    <p:sldId id="322" r:id="rId117"/>
    <p:sldId id="402" r:id="rId118"/>
    <p:sldId id="401" r:id="rId119"/>
    <p:sldId id="323" r:id="rId120"/>
    <p:sldId id="324" r:id="rId121"/>
    <p:sldId id="325" r:id="rId122"/>
    <p:sldId id="326" r:id="rId123"/>
    <p:sldId id="327" r:id="rId124"/>
    <p:sldId id="328" r:id="rId125"/>
    <p:sldId id="329" r:id="rId126"/>
    <p:sldId id="414" r:id="rId127"/>
    <p:sldId id="415" r:id="rId128"/>
    <p:sldId id="416" r:id="rId129"/>
    <p:sldId id="417" r:id="rId130"/>
    <p:sldId id="418" r:id="rId131"/>
    <p:sldId id="419" r:id="rId132"/>
    <p:sldId id="420" r:id="rId133"/>
    <p:sldId id="421" r:id="rId134"/>
    <p:sldId id="422" r:id="rId135"/>
    <p:sldId id="423" r:id="rId136"/>
    <p:sldId id="424" r:id="rId137"/>
    <p:sldId id="425" r:id="rId138"/>
    <p:sldId id="426" r:id="rId139"/>
    <p:sldId id="308" r:id="rId140"/>
    <p:sldId id="294" r:id="rId141"/>
    <p:sldId id="279" r:id="rId142"/>
    <p:sldId id="295" r:id="rId143"/>
    <p:sldId id="296" r:id="rId144"/>
    <p:sldId id="297" r:id="rId145"/>
    <p:sldId id="298" r:id="rId146"/>
    <p:sldId id="299" r:id="rId147"/>
    <p:sldId id="428" r:id="rId148"/>
    <p:sldId id="429" r:id="rId149"/>
    <p:sldId id="430" r:id="rId150"/>
    <p:sldId id="431" r:id="rId151"/>
    <p:sldId id="432" r:id="rId152"/>
    <p:sldId id="433" r:id="rId153"/>
    <p:sldId id="434" r:id="rId154"/>
    <p:sldId id="435" r:id="rId155"/>
    <p:sldId id="436" r:id="rId156"/>
    <p:sldId id="437" r:id="rId157"/>
    <p:sldId id="438" r:id="rId158"/>
    <p:sldId id="439" r:id="rId159"/>
    <p:sldId id="440" r:id="rId160"/>
    <p:sldId id="441" r:id="rId161"/>
    <p:sldId id="442" r:id="rId162"/>
    <p:sldId id="443" r:id="rId163"/>
    <p:sldId id="444" r:id="rId164"/>
    <p:sldId id="445" r:id="rId165"/>
    <p:sldId id="307" r:id="rId166"/>
    <p:sldId id="287" r:id="rId167"/>
    <p:sldId id="301" r:id="rId168"/>
    <p:sldId id="288" r:id="rId169"/>
    <p:sldId id="306" r:id="rId170"/>
    <p:sldId id="289" r:id="rId17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38" Type="http://schemas.openxmlformats.org/officeDocument/2006/relationships/slide" Target="slides/slide134.xml"/><Relationship Id="rId154" Type="http://schemas.openxmlformats.org/officeDocument/2006/relationships/slide" Target="slides/slide150.xml"/><Relationship Id="rId159" Type="http://schemas.openxmlformats.org/officeDocument/2006/relationships/slide" Target="slides/slide155.xml"/><Relationship Id="rId175" Type="http://schemas.openxmlformats.org/officeDocument/2006/relationships/theme" Target="theme/theme1.xml"/><Relationship Id="rId170" Type="http://schemas.openxmlformats.org/officeDocument/2006/relationships/slide" Target="slides/slide166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144" Type="http://schemas.openxmlformats.org/officeDocument/2006/relationships/slide" Target="slides/slide140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65" Type="http://schemas.openxmlformats.org/officeDocument/2006/relationships/slide" Target="slides/slide16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55" Type="http://schemas.openxmlformats.org/officeDocument/2006/relationships/slide" Target="slides/slide151.xml"/><Relationship Id="rId171" Type="http://schemas.openxmlformats.org/officeDocument/2006/relationships/slide" Target="slides/slide167.xml"/><Relationship Id="rId176" Type="http://schemas.openxmlformats.org/officeDocument/2006/relationships/tableStyles" Target="tableStyles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slide" Target="slides/slide157.xml"/><Relationship Id="rId166" Type="http://schemas.openxmlformats.org/officeDocument/2006/relationships/slide" Target="slides/slide16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72" Type="http://schemas.openxmlformats.org/officeDocument/2006/relationships/notesMaster" Target="notesMasters/notesMaster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viewProps" Target="view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9B4BAF-8BE9-428B-BF66-5186233888DE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72A2E-7178-4753-937D-942E9C20D95D}" type="slidenum">
              <a:rPr lang="ar-SA"/>
              <a:pPr/>
              <a:t>10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2FA89-4397-4E10-8FE0-CB5D6B3E6982}" type="slidenum">
              <a:rPr lang="ar-SA"/>
              <a:pPr/>
              <a:t>12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FD5B7-CA9A-4FC8-BEAE-D0A4739A407C}" type="slidenum">
              <a:rPr lang="ar-SA"/>
              <a:pPr/>
              <a:t>109</a:t>
            </a:fld>
            <a:endParaRPr lang="en-GB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03C52-DE66-4A56-83F1-E4D4C0200AA0}" type="slidenum">
              <a:rPr lang="ar-SA"/>
              <a:pPr/>
              <a:t>164</a:t>
            </a:fld>
            <a:endParaRPr lang="en-GB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5C9BC-B4DD-43AA-A1AD-7EA6D83D7A3C}" type="slidenum">
              <a:rPr lang="ar-SA"/>
              <a:pPr/>
              <a:t>166</a:t>
            </a:fld>
            <a:endParaRPr lang="en-GB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181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81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81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181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81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81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181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181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4D0E3D-BC44-4B69-9952-11819D29D9A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797EF-972B-428E-9079-6860EBC1FD7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86151-6E02-45BF-B47C-6E448E3705F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DD1636-4079-44D7-BA5B-7C563AC726B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DC900-D571-4A9D-ADC1-2DD6CD55ECC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F43CB-CAC6-478C-A06A-B65122F575E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4CE2B-991B-4C97-9614-3DC6685390D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4306A-D372-4FF6-BFD1-48EF9B99DF8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C6CCD-7A6D-4338-A009-7415E44E497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309F7-C1B8-4F17-BE4B-635C464E184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C5CBB-5F2D-4120-9A49-E6828C38F38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E16CA-9685-4B2D-992C-6394E2E5650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170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7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0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71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7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3F1781-47DC-478A-8F56-17338011B43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ma.cs.berkeley.edu/" TargetMode="External"/><Relationship Id="rId2" Type="http://schemas.openxmlformats.org/officeDocument/2006/relationships/hyperlink" Target="http://faculty.ksu.edu.sa/YAlohal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Constraint Satisfaction Problems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 dirty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ahoma" pitchFamily="34" charset="0"/>
              </a:rPr>
              <a:t>University of Berkeley, USA</a:t>
            </a:r>
            <a:endParaRPr lang="en-US" sz="2800" dirty="0" smtClean="0">
              <a:cs typeface="Tahoma" pitchFamily="34" charset="0"/>
              <a:hlinkClick r:id="rId2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cs typeface="Tahoma" pitchFamily="34" charset="0"/>
                <a:hlinkClick r:id="rId3"/>
              </a:rPr>
              <a:t>http://www.aima.cs.berkeley.edu</a:t>
            </a:r>
            <a:r>
              <a:rPr lang="en-US" sz="1800" smtClean="0">
                <a:cs typeface="Tahoma" pitchFamily="34" charset="0"/>
              </a:rPr>
              <a:t> </a:t>
            </a:r>
            <a:endParaRPr lang="en-GB" sz="18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793037" cy="762000"/>
          </a:xfrm>
        </p:spPr>
        <p:txBody>
          <a:bodyPr/>
          <a:lstStyle/>
          <a:p>
            <a:r>
              <a:rPr lang="en-US" sz="3200"/>
              <a:t>Standard search formulation</a:t>
            </a:r>
          </a:p>
        </p:txBody>
      </p:sp>
      <p:pic>
        <p:nvPicPr>
          <p:cNvPr id="51203" name="Picture 3" descr="australia-cs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5150" y="1136650"/>
            <a:ext cx="2228850" cy="1911350"/>
          </a:xfrm>
          <a:prstGeom prst="rect">
            <a:avLst/>
          </a:prstGeom>
          <a:noFill/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1325" y="1292225"/>
            <a:ext cx="7772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/>
            <a:r>
              <a:rPr lang="en-US">
                <a:latin typeface="Tahoma" pitchFamily="34" charset="0"/>
              </a:rPr>
              <a:t>Let’s try the standard search formulation.</a:t>
            </a:r>
          </a:p>
          <a:p>
            <a:pPr marL="342900" indent="-342900" eaLnBrk="0" hangingPunct="0"/>
            <a:endParaRPr lang="en-US">
              <a:latin typeface="Tahoma" pitchFamily="34" charset="0"/>
            </a:endParaRPr>
          </a:p>
          <a:p>
            <a:pPr marL="342900" indent="-342900" eaLnBrk="0" hangingPunct="0"/>
            <a:r>
              <a:rPr lang="en-US">
                <a:latin typeface="Tahoma" pitchFamily="34" charset="0"/>
              </a:rPr>
              <a:t>We need:</a:t>
            </a:r>
          </a:p>
          <a:p>
            <a:pPr marL="342900" indent="-342900" eaLnBrk="0" hangingPunct="0">
              <a:buFontTx/>
              <a:buChar char="•"/>
            </a:pPr>
            <a:r>
              <a:rPr lang="en-US">
                <a:solidFill>
                  <a:srgbClr val="0000FF"/>
                </a:solidFill>
                <a:latin typeface="Tahoma" pitchFamily="34" charset="0"/>
              </a:rPr>
              <a:t> Initial state: none of the variables has a value (color)</a:t>
            </a:r>
          </a:p>
          <a:p>
            <a:pPr marL="342900" indent="-342900" eaLnBrk="0" hangingPunct="0"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ahoma" pitchFamily="34" charset="0"/>
              </a:rPr>
              <a:t> Successor state: one of the variables without a value will get some value.</a:t>
            </a:r>
          </a:p>
          <a:p>
            <a:pPr marL="342900" indent="-342900" eaLnBrk="0" hangingPunct="0">
              <a:buFontTx/>
              <a:buChar char="•"/>
            </a:pPr>
            <a:r>
              <a:rPr lang="en-US">
                <a:solidFill>
                  <a:srgbClr val="008000"/>
                </a:solidFill>
                <a:latin typeface="Tahoma" pitchFamily="34" charset="0"/>
              </a:rPr>
              <a:t> Goal: all variables have a value and none of the constraints is violated.</a:t>
            </a:r>
          </a:p>
          <a:p>
            <a:pPr marL="342900" indent="-342900" eaLnBrk="0" hangingPunct="0">
              <a:buFontTx/>
              <a:buChar char="•"/>
            </a:pPr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765925" y="612775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N! x D</a:t>
            </a:r>
            <a:r>
              <a:rPr lang="en-US" baseline="30000">
                <a:latin typeface="Tahoma" pitchFamily="34" charset="0"/>
              </a:rPr>
              <a:t>N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990600" y="3505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0" y="4191000"/>
            <a:ext cx="1000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N layers</a:t>
            </a:r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1143000" y="3352800"/>
            <a:ext cx="7508875" cy="2425700"/>
            <a:chOff x="720" y="2112"/>
            <a:chExt cx="4730" cy="1528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400" y="21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1680" y="259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1344" y="259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2016" y="259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2304" y="259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3840" y="259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2736" y="2688"/>
              <a:ext cx="72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Text Box 16"/>
            <p:cNvSpPr txBox="1">
              <a:spLocks noChangeArrowheads="1"/>
            </p:cNvSpPr>
            <p:nvPr/>
          </p:nvSpPr>
          <p:spPr bwMode="auto">
            <a:xfrm>
              <a:off x="1584" y="2784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Tahoma" pitchFamily="34" charset="0"/>
                </a:rPr>
                <a:t>WA</a:t>
              </a:r>
            </a:p>
          </p:txBody>
        </p:sp>
        <p:sp>
          <p:nvSpPr>
            <p:cNvPr id="51217" name="Text Box 17"/>
            <p:cNvSpPr txBox="1">
              <a:spLocks noChangeArrowheads="1"/>
            </p:cNvSpPr>
            <p:nvPr/>
          </p:nvSpPr>
          <p:spPr bwMode="auto">
            <a:xfrm>
              <a:off x="2208" y="2784"/>
              <a:ext cx="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NT</a:t>
              </a:r>
            </a:p>
          </p:txBody>
        </p:sp>
        <p:sp>
          <p:nvSpPr>
            <p:cNvPr id="51218" name="Text Box 18"/>
            <p:cNvSpPr txBox="1">
              <a:spLocks noChangeArrowheads="1"/>
            </p:cNvSpPr>
            <p:nvPr/>
          </p:nvSpPr>
          <p:spPr bwMode="auto">
            <a:xfrm>
              <a:off x="3792" y="2784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CC00"/>
                  </a:solidFill>
                  <a:latin typeface="Tahoma" pitchFamily="34" charset="0"/>
                </a:rPr>
                <a:t>T</a:t>
              </a:r>
            </a:p>
          </p:txBody>
        </p:sp>
        <p:sp>
          <p:nvSpPr>
            <p:cNvPr id="51219" name="Text Box 19"/>
            <p:cNvSpPr txBox="1">
              <a:spLocks noChangeArrowheads="1"/>
            </p:cNvSpPr>
            <p:nvPr/>
          </p:nvSpPr>
          <p:spPr bwMode="auto">
            <a:xfrm>
              <a:off x="1200" y="2784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WA</a:t>
              </a:r>
            </a:p>
          </p:txBody>
        </p:sp>
        <p:sp>
          <p:nvSpPr>
            <p:cNvPr id="51220" name="Text Box 20"/>
            <p:cNvSpPr txBox="1">
              <a:spLocks noChangeArrowheads="1"/>
            </p:cNvSpPr>
            <p:nvPr/>
          </p:nvSpPr>
          <p:spPr bwMode="auto">
            <a:xfrm>
              <a:off x="1920" y="2784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CC00"/>
                  </a:solidFill>
                  <a:latin typeface="Tahoma" pitchFamily="34" charset="0"/>
                </a:rPr>
                <a:t>WA</a:t>
              </a: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flipH="1">
              <a:off x="1440" y="2208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flipH="1">
              <a:off x="1776" y="2208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flipH="1">
              <a:off x="2112" y="220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flipH="1">
              <a:off x="2400" y="220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2496" y="2160"/>
              <a:ext cx="14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816" y="307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152" y="307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488" y="307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 flipH="1">
              <a:off x="864" y="2688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 flipH="1">
              <a:off x="1200" y="268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>
              <a:off x="1440" y="2688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Text Box 32"/>
            <p:cNvSpPr txBox="1">
              <a:spLocks noChangeArrowheads="1"/>
            </p:cNvSpPr>
            <p:nvPr/>
          </p:nvSpPr>
          <p:spPr bwMode="auto">
            <a:xfrm>
              <a:off x="1392" y="321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WA</a:t>
              </a:r>
            </a:p>
            <a:p>
              <a:pPr eaLnBrk="0" hangingPunct="0"/>
              <a:r>
                <a:rPr lang="en-US">
                  <a:solidFill>
                    <a:srgbClr val="00CC00"/>
                  </a:solidFill>
                  <a:latin typeface="Tahoma" pitchFamily="34" charset="0"/>
                </a:rPr>
                <a:t>NT</a:t>
              </a:r>
            </a:p>
          </p:txBody>
        </p:sp>
        <p:sp>
          <p:nvSpPr>
            <p:cNvPr id="51233" name="Text Box 33"/>
            <p:cNvSpPr txBox="1">
              <a:spLocks noChangeArrowheads="1"/>
            </p:cNvSpPr>
            <p:nvPr/>
          </p:nvSpPr>
          <p:spPr bwMode="auto">
            <a:xfrm>
              <a:off x="1056" y="321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WA</a:t>
              </a:r>
            </a:p>
            <a:p>
              <a:pPr eaLnBrk="0" hangingPunct="0"/>
              <a:r>
                <a:rPr lang="en-US">
                  <a:solidFill>
                    <a:srgbClr val="FF0000"/>
                  </a:solidFill>
                  <a:latin typeface="Tahoma" pitchFamily="34" charset="0"/>
                </a:rPr>
                <a:t>NT</a:t>
              </a:r>
            </a:p>
          </p:txBody>
        </p:sp>
        <p:sp>
          <p:nvSpPr>
            <p:cNvPr id="51234" name="Text Box 34"/>
            <p:cNvSpPr txBox="1">
              <a:spLocks noChangeArrowheads="1"/>
            </p:cNvSpPr>
            <p:nvPr/>
          </p:nvSpPr>
          <p:spPr bwMode="auto">
            <a:xfrm>
              <a:off x="720" y="321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WA</a:t>
              </a:r>
            </a:p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NT</a:t>
              </a:r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>
              <a:off x="1728" y="3120"/>
              <a:ext cx="72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Text Box 36"/>
            <p:cNvSpPr txBox="1">
              <a:spLocks noChangeArrowheads="1"/>
            </p:cNvSpPr>
            <p:nvPr/>
          </p:nvSpPr>
          <p:spPr bwMode="auto">
            <a:xfrm>
              <a:off x="4272" y="2544"/>
              <a:ext cx="3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NxD</a:t>
              </a:r>
            </a:p>
          </p:txBody>
        </p:sp>
        <p:sp>
          <p:nvSpPr>
            <p:cNvPr id="51237" name="Text Box 37"/>
            <p:cNvSpPr txBox="1">
              <a:spLocks noChangeArrowheads="1"/>
            </p:cNvSpPr>
            <p:nvPr/>
          </p:nvSpPr>
          <p:spPr bwMode="auto">
            <a:xfrm>
              <a:off x="4272" y="3024"/>
              <a:ext cx="11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[NxD]x[(N-1)xD]</a:t>
              </a:r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2928" y="307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9" name="Text Box 39"/>
            <p:cNvSpPr txBox="1">
              <a:spLocks noChangeArrowheads="1"/>
            </p:cNvSpPr>
            <p:nvPr/>
          </p:nvSpPr>
          <p:spPr bwMode="auto">
            <a:xfrm>
              <a:off x="2870" y="323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CC00"/>
                  </a:solidFill>
                  <a:latin typeface="Tahoma" pitchFamily="34" charset="0"/>
                </a:rPr>
                <a:t>NT</a:t>
              </a:r>
            </a:p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WA</a:t>
              </a:r>
            </a:p>
          </p:txBody>
        </p:sp>
      </p:grpSp>
      <p:sp>
        <p:nvSpPr>
          <p:cNvPr id="51240" name="Arc 40"/>
          <p:cNvSpPr>
            <a:spLocks/>
          </p:cNvSpPr>
          <p:nvPr/>
        </p:nvSpPr>
        <p:spPr bwMode="auto">
          <a:xfrm rot="8515947">
            <a:off x="3027363" y="5024438"/>
            <a:ext cx="1339850" cy="1273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 rot="10800000" wrap="none" anchor="ctr"/>
          <a:lstStyle/>
          <a:p>
            <a:pPr algn="ctr" eaLnBrk="0" hangingPunct="0"/>
            <a:endParaRPr lang="en-US">
              <a:latin typeface="Tahoma" pitchFamily="34" charset="0"/>
            </a:endParaRP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3200400" y="6019800"/>
            <a:ext cx="898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Equal!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1143000" y="6491288"/>
            <a:ext cx="6657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Tahoma" pitchFamily="34" charset="0"/>
              </a:rPr>
              <a:t>There are N! x D</a:t>
            </a:r>
            <a:r>
              <a:rPr lang="en-US" baseline="30000">
                <a:solidFill>
                  <a:srgbClr val="0000FF"/>
                </a:solidFill>
                <a:latin typeface="Tahoma" pitchFamily="34" charset="0"/>
              </a:rPr>
              <a:t>N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nodes in the tree but only D</a:t>
            </a:r>
            <a:r>
              <a:rPr lang="en-US" baseline="30000">
                <a:solidFill>
                  <a:srgbClr val="0000FF"/>
                </a:solidFill>
                <a:latin typeface="Tahoma" pitchFamily="34" charset="0"/>
              </a:rPr>
              <a:t>N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distinct states??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6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6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6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6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716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838200" y="4648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Solution !!!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Constraint Satisfaction problem</a:t>
            </a:r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Forward Checking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Assigns variable X, say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Looks at each unassigned variable, Y say, connected to X and delete from Y</a:t>
            </a:r>
            <a:r>
              <a:rPr lang="en-US" sz="2800">
                <a:latin typeface="Arial"/>
              </a:rPr>
              <a:t>’</a:t>
            </a:r>
            <a:r>
              <a:rPr lang="en-US" sz="2800"/>
              <a:t>s domain any value inconsistent with X</a:t>
            </a:r>
            <a:r>
              <a:rPr lang="en-US" sz="2800">
                <a:latin typeface="Arial"/>
              </a:rPr>
              <a:t>’</a:t>
            </a:r>
            <a:r>
              <a:rPr lang="en-US" sz="2800"/>
              <a:t>s assignment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Eliminates branching on certain variables by </a:t>
            </a:r>
            <a:r>
              <a:rPr lang="en-US" sz="2800" i="1"/>
              <a:t>propagating information</a:t>
            </a: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If </a:t>
            </a:r>
            <a:r>
              <a:rPr lang="en-US" sz="2800" i="1"/>
              <a:t>forward checking</a:t>
            </a:r>
            <a:r>
              <a:rPr lang="en-US" sz="2800"/>
              <a:t> detects a dead end, algorithm will backtrack immediately.</a:t>
            </a:r>
            <a:r>
              <a:rPr lang="en-GB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268538"/>
            <a:ext cx="7340600" cy="3741737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Idea</a:t>
            </a:r>
            <a:r>
              <a:rPr lang="en-US" sz="2400"/>
              <a:t>: </a:t>
            </a:r>
          </a:p>
          <a:p>
            <a:pPr lvl="1"/>
            <a:r>
              <a:rPr lang="en-US" sz="2000"/>
              <a:t>Keep track of remaining legal values for unassigned variables</a:t>
            </a:r>
          </a:p>
          <a:p>
            <a:pPr lvl="1"/>
            <a:r>
              <a:rPr lang="en-US" sz="2000"/>
              <a:t>Terminate search when any variable has no legal values
</a:t>
            </a:r>
          </a:p>
        </p:txBody>
      </p:sp>
      <p:pic>
        <p:nvPicPr>
          <p:cNvPr id="36868" name="Picture 4" descr="forward-checking-progress1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781425"/>
            <a:ext cx="5133975" cy="14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278063"/>
            <a:ext cx="7340600" cy="3740150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Idea</a:t>
            </a:r>
            <a:r>
              <a:rPr lang="en-US" sz="2400"/>
              <a:t>: </a:t>
            </a:r>
          </a:p>
          <a:p>
            <a:pPr lvl="1"/>
            <a:r>
              <a:rPr lang="en-US" sz="2000"/>
              <a:t>Keep track of remaining legal values for unassigned variables</a:t>
            </a:r>
          </a:p>
          <a:p>
            <a:pPr lvl="1"/>
            <a:r>
              <a:rPr lang="en-US" sz="2000"/>
              <a:t>Terminate search when any variable has no legal values
</a:t>
            </a:r>
          </a:p>
        </p:txBody>
      </p:sp>
      <p:pic>
        <p:nvPicPr>
          <p:cNvPr id="37892" name="Picture 4" descr="forward-checking-progress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790950"/>
            <a:ext cx="5133975" cy="169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278063"/>
            <a:ext cx="7340600" cy="3740150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Idea</a:t>
            </a:r>
            <a:r>
              <a:rPr lang="en-US" sz="2400"/>
              <a:t>: </a:t>
            </a:r>
          </a:p>
          <a:p>
            <a:pPr lvl="1"/>
            <a:r>
              <a:rPr lang="en-US" sz="2000"/>
              <a:t>Keep track of remaining legal values for unassigned variables</a:t>
            </a:r>
          </a:p>
          <a:p>
            <a:pPr lvl="1"/>
            <a:r>
              <a:rPr lang="en-US" sz="2000"/>
              <a:t>Terminate search when any variable has no legal values
</a:t>
            </a:r>
          </a:p>
        </p:txBody>
      </p:sp>
      <p:pic>
        <p:nvPicPr>
          <p:cNvPr id="38916" name="Picture 4" descr="forward-checking-progress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810000"/>
            <a:ext cx="513397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278063"/>
            <a:ext cx="7340600" cy="3740150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Idea</a:t>
            </a:r>
            <a:r>
              <a:rPr lang="en-US" sz="2400"/>
              <a:t>: </a:t>
            </a:r>
          </a:p>
          <a:p>
            <a:pPr lvl="1"/>
            <a:r>
              <a:rPr lang="en-US" sz="2000"/>
              <a:t>Keep track of remaining legal values for unassigned variables</a:t>
            </a:r>
          </a:p>
          <a:p>
            <a:pPr lvl="1"/>
            <a:r>
              <a:rPr lang="en-US" sz="2000"/>
              <a:t>Terminate search when any variable has no legal values
</a:t>
            </a:r>
          </a:p>
        </p:txBody>
      </p:sp>
      <p:pic>
        <p:nvPicPr>
          <p:cNvPr id="47108" name="Picture 4" descr="forward-checking-progress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743325"/>
            <a:ext cx="5133975" cy="2276475"/>
          </a:xfrm>
          <a:prstGeom prst="rect">
            <a:avLst/>
          </a:prstGeom>
          <a:noFill/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638800" y="6172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Dead End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Forward Checking</a:t>
            </a:r>
            <a:endParaRPr lang="en-GB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Examples</a:t>
            </a:r>
            <a:endParaRPr lang="en-GB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76804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7680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81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7681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7681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7682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7682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76822" name="Group 22"/>
          <p:cNvGrpSpPr>
            <a:grpSpLocks/>
          </p:cNvGrpSpPr>
          <p:nvPr/>
        </p:nvGrpSpPr>
        <p:grpSpPr bwMode="auto">
          <a:xfrm>
            <a:off x="4267200" y="2133600"/>
            <a:ext cx="3714750" cy="3276600"/>
            <a:chOff x="2445" y="1344"/>
            <a:chExt cx="2340" cy="2064"/>
          </a:xfrm>
        </p:grpSpPr>
        <p:grpSp>
          <p:nvGrpSpPr>
            <p:cNvPr id="76823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4"/>
              <a:chOff x="2445" y="1344"/>
              <a:chExt cx="2340" cy="2064"/>
            </a:xfrm>
          </p:grpSpPr>
          <p:sp>
            <p:nvSpPr>
              <p:cNvPr id="7682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  <p:sp>
            <p:nvSpPr>
              <p:cNvPr id="76825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  <p:sp>
            <p:nvSpPr>
              <p:cNvPr id="76826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  <p:sp>
            <p:nvSpPr>
              <p:cNvPr id="76827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</p:grpSp>
        <p:sp>
          <p:nvSpPr>
            <p:cNvPr id="7682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2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3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3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3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3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6834" name="Rectangle 34"/>
          <p:cNvSpPr>
            <a:spLocks noChangeArrowheads="1"/>
          </p:cNvSpPr>
          <p:nvPr/>
        </p:nvSpPr>
        <p:spPr bwMode="auto">
          <a:xfrm>
            <a:off x="304800" y="5715000"/>
            <a:ext cx="853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[4-Queens slides copied from B.J. Dorr  CMSC 421 course on AI]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en-US" sz="2400"/>
              <a:t>Every solution appears at depth </a:t>
            </a:r>
            <a:r>
              <a:rPr lang="en-US" sz="2400" i="1"/>
              <a:t>n</a:t>
            </a:r>
            <a:r>
              <a:rPr lang="en-US" sz="2400"/>
              <a:t> with </a:t>
            </a:r>
            <a:r>
              <a:rPr lang="en-US" sz="2400" i="1"/>
              <a:t>n</a:t>
            </a:r>
            <a:r>
              <a:rPr lang="en-US" sz="2400"/>
              <a:t> variables</a:t>
            </a:r>
            <a:br>
              <a:rPr lang="en-US" sz="2400"/>
            </a:b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use depth-first search</a:t>
            </a:r>
          </a:p>
          <a:p>
            <a:pPr marL="609600" indent="-609600">
              <a:lnSpc>
                <a:spcPct val="90000"/>
              </a:lnSpc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en-US" sz="2400"/>
              <a:t>Depth-first search for CSPs with single-variable assignments is called </a:t>
            </a:r>
            <a:r>
              <a:rPr lang="en-US" sz="2400">
                <a:solidFill>
                  <a:schemeClr val="accent2"/>
                </a:solidFill>
              </a:rPr>
              <a:t>backtracking</a:t>
            </a:r>
            <a:r>
              <a:rPr lang="en-US" sz="2400"/>
              <a:t> search</a:t>
            </a:r>
          </a:p>
          <a:p>
            <a:pPr marL="609600" indent="-609600">
              <a:lnSpc>
                <a:spcPct val="90000"/>
              </a:lnSpc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en-US" sz="2400"/>
              <a:t>Backtracking search is the basic uninformed algorithm for CSPs</a:t>
            </a:r>
          </a:p>
          <a:p>
            <a:pPr marL="609600" indent="-609600">
              <a:lnSpc>
                <a:spcPct val="90000"/>
              </a:lnSpc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en-US" sz="2400"/>
              <a:t>Can solve </a:t>
            </a:r>
            <a:r>
              <a:rPr lang="en-US" sz="2400" i="1"/>
              <a:t>n</a:t>
            </a:r>
            <a:r>
              <a:rPr lang="en-US" sz="2400"/>
              <a:t>-queens for </a:t>
            </a:r>
            <a:r>
              <a:rPr lang="en-US" sz="2400" i="1"/>
              <a:t>n</a:t>
            </a:r>
            <a:r>
              <a:rPr lang="en-US" sz="2400"/>
              <a:t> ≈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768" y="1680"/>
            <a:chExt cx="1344" cy="1392"/>
          </a:xfrm>
        </p:grpSpPr>
        <p:grpSp>
          <p:nvGrpSpPr>
            <p:cNvPr id="78852" name="Group 4"/>
            <p:cNvGrpSpPr>
              <a:grpSpLocks/>
            </p:cNvGrpSpPr>
            <p:nvPr/>
          </p:nvGrpSpPr>
          <p:grpSpPr bwMode="auto">
            <a:xfrm>
              <a:off x="960" y="1920"/>
              <a:ext cx="1152" cy="1152"/>
              <a:chOff x="576" y="1728"/>
              <a:chExt cx="1152" cy="1152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768" y="192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768" y="249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768" y="2208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auto">
            <a:xfrm>
              <a:off x="768" y="278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78866" name="Text Box 18"/>
            <p:cNvSpPr txBox="1">
              <a:spLocks noChangeArrowheads="1"/>
            </p:cNvSpPr>
            <p:nvPr/>
          </p:nvSpPr>
          <p:spPr bwMode="auto">
            <a:xfrm>
              <a:off x="1584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78867" name="Text Box 19"/>
            <p:cNvSpPr txBox="1">
              <a:spLocks noChangeArrowheads="1"/>
            </p:cNvSpPr>
            <p:nvPr/>
          </p:nvSpPr>
          <p:spPr bwMode="auto">
            <a:xfrm>
              <a:off x="1296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1872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78869" name="Text Box 21"/>
            <p:cNvSpPr txBox="1">
              <a:spLocks noChangeArrowheads="1"/>
            </p:cNvSpPr>
            <p:nvPr/>
          </p:nvSpPr>
          <p:spPr bwMode="auto">
            <a:xfrm>
              <a:off x="1008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78870" name="Group 22"/>
          <p:cNvGrpSpPr>
            <a:grpSpLocks/>
          </p:cNvGrpSpPr>
          <p:nvPr/>
        </p:nvGrpSpPr>
        <p:grpSpPr bwMode="auto">
          <a:xfrm>
            <a:off x="4267200" y="2133600"/>
            <a:ext cx="3714750" cy="3276600"/>
            <a:chOff x="2445" y="1344"/>
            <a:chExt cx="2340" cy="2064"/>
          </a:xfrm>
        </p:grpSpPr>
        <p:grpSp>
          <p:nvGrpSpPr>
            <p:cNvPr id="7887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4"/>
              <a:chOff x="2445" y="1344"/>
              <a:chExt cx="2340" cy="2064"/>
            </a:xfrm>
          </p:grpSpPr>
          <p:sp>
            <p:nvSpPr>
              <p:cNvPr id="7887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,2,3,4}</a:t>
                </a:r>
              </a:p>
            </p:txBody>
          </p:sp>
          <p:sp>
            <p:nvSpPr>
              <p:cNvPr id="7887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  <p:sp>
            <p:nvSpPr>
              <p:cNvPr id="7887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  <p:sp>
            <p:nvSpPr>
              <p:cNvPr id="7887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</p:grpSp>
        <p:sp>
          <p:nvSpPr>
            <p:cNvPr id="7887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7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7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7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8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8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8882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8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7888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5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6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8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7987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7987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88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7988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7989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7989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79894" name="Group 22"/>
          <p:cNvGrpSpPr>
            <a:grpSpLocks/>
          </p:cNvGrpSpPr>
          <p:nvPr/>
        </p:nvGrpSpPr>
        <p:grpSpPr bwMode="auto">
          <a:xfrm>
            <a:off x="4241800" y="2133600"/>
            <a:ext cx="3762375" cy="3276600"/>
            <a:chOff x="2429" y="1344"/>
            <a:chExt cx="2370" cy="2064"/>
          </a:xfrm>
        </p:grpSpPr>
        <p:grpSp>
          <p:nvGrpSpPr>
            <p:cNvPr id="79895" name="Group 23"/>
            <p:cNvGrpSpPr>
              <a:grpSpLocks/>
            </p:cNvGrpSpPr>
            <p:nvPr/>
          </p:nvGrpSpPr>
          <p:grpSpPr bwMode="auto">
            <a:xfrm>
              <a:off x="2429" y="1344"/>
              <a:ext cx="2370" cy="2064"/>
              <a:chOff x="2429" y="1344"/>
              <a:chExt cx="2370" cy="2064"/>
            </a:xfrm>
          </p:grpSpPr>
          <p:sp>
            <p:nvSpPr>
              <p:cNvPr id="7989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,2,3,4}</a:t>
                </a:r>
              </a:p>
            </p:txBody>
          </p:sp>
          <p:sp>
            <p:nvSpPr>
              <p:cNvPr id="79897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,2,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,4}</a:t>
                </a:r>
              </a:p>
            </p:txBody>
          </p:sp>
          <p:sp>
            <p:nvSpPr>
              <p:cNvPr id="79898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,2,3,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79899" name="Text Box 27"/>
              <p:cNvSpPr txBox="1">
                <a:spLocks noChangeArrowheads="1"/>
              </p:cNvSpPr>
              <p:nvPr/>
            </p:nvSpPr>
            <p:spPr bwMode="auto">
              <a:xfrm>
                <a:off x="3869" y="1344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 ,  ,3,4}</a:t>
                </a:r>
              </a:p>
            </p:txBody>
          </p:sp>
        </p:grpSp>
        <p:sp>
          <p:nvSpPr>
            <p:cNvPr id="7990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0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0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990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907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79908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9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0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1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2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3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0900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090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091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091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091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0918" name="Group 22"/>
          <p:cNvGrpSpPr>
            <a:grpSpLocks/>
          </p:cNvGrpSpPr>
          <p:nvPr/>
        </p:nvGrpSpPr>
        <p:grpSpPr bwMode="auto">
          <a:xfrm>
            <a:off x="4241800" y="2133600"/>
            <a:ext cx="3762375" cy="3276600"/>
            <a:chOff x="2429" y="1344"/>
            <a:chExt cx="2370" cy="2064"/>
          </a:xfrm>
        </p:grpSpPr>
        <p:grpSp>
          <p:nvGrpSpPr>
            <p:cNvPr id="80919" name="Group 23"/>
            <p:cNvGrpSpPr>
              <a:grpSpLocks/>
            </p:cNvGrpSpPr>
            <p:nvPr/>
          </p:nvGrpSpPr>
          <p:grpSpPr bwMode="auto">
            <a:xfrm>
              <a:off x="2429" y="1344"/>
              <a:ext cx="2370" cy="2064"/>
              <a:chOff x="2429" y="1344"/>
              <a:chExt cx="2370" cy="2064"/>
            </a:xfrm>
          </p:grpSpPr>
          <p:sp>
            <p:nvSpPr>
              <p:cNvPr id="80920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,2,3,4}</a:t>
                </a:r>
              </a:p>
            </p:txBody>
          </p:sp>
          <p:sp>
            <p:nvSpPr>
              <p:cNvPr id="80921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,2,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,4}</a:t>
                </a:r>
              </a:p>
            </p:txBody>
          </p:sp>
          <p:sp>
            <p:nvSpPr>
              <p:cNvPr id="80922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,2,3,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80923" name="Text Box 27"/>
              <p:cNvSpPr txBox="1">
                <a:spLocks noChangeArrowheads="1"/>
              </p:cNvSpPr>
              <p:nvPr/>
            </p:nvSpPr>
            <p:spPr bwMode="auto">
              <a:xfrm>
                <a:off x="3869" y="1344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3</a:t>
                </a:r>
                <a:r>
                  <a:rPr lang="en-US" sz="2400">
                    <a:latin typeface="Tahoma" pitchFamily="34" charset="0"/>
                  </a:rPr>
                  <a:t>,4}</a:t>
                </a:r>
              </a:p>
            </p:txBody>
          </p:sp>
        </p:grp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5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6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7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8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9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0930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5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6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7" name="AutoShape 41"/>
          <p:cNvSpPr>
            <a:spLocks noChangeArrowheads="1"/>
          </p:cNvSpPr>
          <p:nvPr/>
        </p:nvSpPr>
        <p:spPr bwMode="auto">
          <a:xfrm>
            <a:off x="19812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8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9" name="Oval 43"/>
          <p:cNvSpPr>
            <a:spLocks noChangeArrowheads="1"/>
          </p:cNvSpPr>
          <p:nvPr/>
        </p:nvSpPr>
        <p:spPr bwMode="auto">
          <a:xfrm>
            <a:off x="25146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40" name="Oval 44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1923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1924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193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193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194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194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216400" y="2133600"/>
            <a:ext cx="3787775" cy="3276600"/>
            <a:chOff x="2413" y="1344"/>
            <a:chExt cx="2386" cy="2064"/>
          </a:xfrm>
        </p:grpSpPr>
        <p:grpSp>
          <p:nvGrpSpPr>
            <p:cNvPr id="81943" name="Group 23"/>
            <p:cNvGrpSpPr>
              <a:grpSpLocks/>
            </p:cNvGrpSpPr>
            <p:nvPr/>
          </p:nvGrpSpPr>
          <p:grpSpPr bwMode="auto">
            <a:xfrm>
              <a:off x="2413" y="1344"/>
              <a:ext cx="2386" cy="2064"/>
              <a:chOff x="2413" y="1344"/>
              <a:chExt cx="2386" cy="2064"/>
            </a:xfrm>
          </p:grpSpPr>
          <p:sp>
            <p:nvSpPr>
              <p:cNvPr id="8194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,2,3,4}</a:t>
                </a:r>
              </a:p>
            </p:txBody>
          </p:sp>
          <p:sp>
            <p:nvSpPr>
              <p:cNvPr id="81945" name="Text Box 25"/>
              <p:cNvSpPr txBox="1">
                <a:spLocks noChangeArrowheads="1"/>
              </p:cNvSpPr>
              <p:nvPr/>
            </p:nvSpPr>
            <p:spPr bwMode="auto">
              <a:xfrm>
                <a:off x="2413" y="2880"/>
                <a:ext cx="96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81946" name="Text Box 26"/>
              <p:cNvSpPr txBox="1">
                <a:spLocks noChangeArrowheads="1"/>
              </p:cNvSpPr>
              <p:nvPr/>
            </p:nvSpPr>
            <p:spPr bwMode="auto">
              <a:xfrm>
                <a:off x="3891" y="2880"/>
                <a:ext cx="88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,2, ,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81947" name="Text Box 27"/>
              <p:cNvSpPr txBox="1">
                <a:spLocks noChangeArrowheads="1"/>
              </p:cNvSpPr>
              <p:nvPr/>
            </p:nvSpPr>
            <p:spPr bwMode="auto">
              <a:xfrm>
                <a:off x="3869" y="1344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3</a:t>
                </a:r>
                <a:r>
                  <a:rPr lang="en-US" sz="2400">
                    <a:latin typeface="Tahoma" pitchFamily="34" charset="0"/>
                  </a:rPr>
                  <a:t>,4}</a:t>
                </a:r>
              </a:p>
            </p:txBody>
          </p:sp>
        </p:grp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4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5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5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1954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5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6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7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8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9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0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1" name="AutoShape 41"/>
          <p:cNvSpPr>
            <a:spLocks noChangeArrowheads="1"/>
          </p:cNvSpPr>
          <p:nvPr/>
        </p:nvSpPr>
        <p:spPr bwMode="auto">
          <a:xfrm>
            <a:off x="19812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2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3" name="Oval 43"/>
          <p:cNvSpPr>
            <a:spLocks noChangeArrowheads="1"/>
          </p:cNvSpPr>
          <p:nvPr/>
        </p:nvSpPr>
        <p:spPr bwMode="auto">
          <a:xfrm>
            <a:off x="25146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4" name="Oval 44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1828800" y="5867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Dead End </a:t>
            </a:r>
            <a:r>
              <a:rPr lang="en-US" sz="2400">
                <a:latin typeface="Times New Roman" pitchFamily="18" charset="0"/>
              </a:rPr>
              <a:t>→</a:t>
            </a:r>
            <a:r>
              <a:rPr lang="en-US" b="1"/>
              <a:t> Backtrack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166915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6691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6691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1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1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692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16692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16692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16692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16693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16693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16693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16693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66934" name="Group 22"/>
          <p:cNvGrpSpPr>
            <a:grpSpLocks/>
          </p:cNvGrpSpPr>
          <p:nvPr/>
        </p:nvGrpSpPr>
        <p:grpSpPr bwMode="auto">
          <a:xfrm>
            <a:off x="4133850" y="2133600"/>
            <a:ext cx="3833813" cy="3270250"/>
            <a:chOff x="2361" y="1344"/>
            <a:chExt cx="2415" cy="2060"/>
          </a:xfrm>
        </p:grpSpPr>
        <p:grpSp>
          <p:nvGrpSpPr>
            <p:cNvPr id="166935" name="Group 23"/>
            <p:cNvGrpSpPr>
              <a:grpSpLocks/>
            </p:cNvGrpSpPr>
            <p:nvPr/>
          </p:nvGrpSpPr>
          <p:grpSpPr bwMode="auto">
            <a:xfrm>
              <a:off x="2361" y="1344"/>
              <a:ext cx="2415" cy="2060"/>
              <a:chOff x="2361" y="1344"/>
              <a:chExt cx="2415" cy="2060"/>
            </a:xfrm>
          </p:grpSpPr>
          <p:sp>
            <p:nvSpPr>
              <p:cNvPr id="16693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,2,3,4}</a:t>
                </a:r>
              </a:p>
            </p:txBody>
          </p:sp>
          <p:sp>
            <p:nvSpPr>
              <p:cNvPr id="166937" name="Text Box 25"/>
              <p:cNvSpPr txBox="1">
                <a:spLocks noChangeArrowheads="1"/>
              </p:cNvSpPr>
              <p:nvPr/>
            </p:nvSpPr>
            <p:spPr bwMode="auto">
              <a:xfrm>
                <a:off x="2361" y="2880"/>
                <a:ext cx="106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 2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166938" name="Text Box 26"/>
              <p:cNvSpPr txBox="1">
                <a:spLocks noChangeArrowheads="1"/>
              </p:cNvSpPr>
              <p:nvPr/>
            </p:nvSpPr>
            <p:spPr bwMode="auto">
              <a:xfrm>
                <a:off x="3891" y="2880"/>
                <a:ext cx="88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 ,3,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166939" name="Text Box 27"/>
              <p:cNvSpPr txBox="1">
                <a:spLocks noChangeArrowheads="1"/>
              </p:cNvSpPr>
              <p:nvPr/>
            </p:nvSpPr>
            <p:spPr bwMode="auto">
              <a:xfrm>
                <a:off x="3891" y="1344"/>
                <a:ext cx="88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 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4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</p:grpSp>
        <p:sp>
          <p:nvSpPr>
            <p:cNvPr id="16694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94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94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94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94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94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694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7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8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9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50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51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52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53" name="AutoShape 41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54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56" name="Oval 44"/>
          <p:cNvSpPr>
            <a:spLocks noChangeArrowheads="1"/>
          </p:cNvSpPr>
          <p:nvPr/>
        </p:nvSpPr>
        <p:spPr bwMode="auto">
          <a:xfrm>
            <a:off x="29718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165891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6589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6589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0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0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16590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16590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16590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65910" name="Group 22"/>
          <p:cNvGrpSpPr>
            <a:grpSpLocks/>
          </p:cNvGrpSpPr>
          <p:nvPr/>
        </p:nvGrpSpPr>
        <p:grpSpPr bwMode="auto">
          <a:xfrm>
            <a:off x="4133850" y="2133600"/>
            <a:ext cx="3881438" cy="3270250"/>
            <a:chOff x="2361" y="1344"/>
            <a:chExt cx="2445" cy="2060"/>
          </a:xfrm>
        </p:grpSpPr>
        <p:grpSp>
          <p:nvGrpSpPr>
            <p:cNvPr id="165911" name="Group 23"/>
            <p:cNvGrpSpPr>
              <a:grpSpLocks/>
            </p:cNvGrpSpPr>
            <p:nvPr/>
          </p:nvGrpSpPr>
          <p:grpSpPr bwMode="auto">
            <a:xfrm>
              <a:off x="2361" y="1344"/>
              <a:ext cx="2445" cy="2060"/>
              <a:chOff x="2361" y="1344"/>
              <a:chExt cx="2445" cy="2060"/>
            </a:xfrm>
          </p:grpSpPr>
          <p:sp>
            <p:nvSpPr>
              <p:cNvPr id="16591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,2,3,4}</a:t>
                </a:r>
              </a:p>
            </p:txBody>
          </p:sp>
          <p:sp>
            <p:nvSpPr>
              <p:cNvPr id="165913" name="Text Box 25"/>
              <p:cNvSpPr txBox="1">
                <a:spLocks noChangeArrowheads="1"/>
              </p:cNvSpPr>
              <p:nvPr/>
            </p:nvSpPr>
            <p:spPr bwMode="auto">
              <a:xfrm>
                <a:off x="2361" y="2880"/>
                <a:ext cx="106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 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165914" name="Text Box 26"/>
              <p:cNvSpPr txBox="1">
                <a:spLocks noChangeArrowheads="1"/>
              </p:cNvSpPr>
              <p:nvPr/>
            </p:nvSpPr>
            <p:spPr bwMode="auto">
              <a:xfrm>
                <a:off x="3913" y="2880"/>
                <a:ext cx="84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 , ,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  <p:sp>
            <p:nvSpPr>
              <p:cNvPr id="165915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  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4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</p:grpSp>
        <p:sp>
          <p:nvSpPr>
            <p:cNvPr id="16591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91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91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91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92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92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5922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3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4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5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6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7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8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9" name="AutoShape 41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30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34" name="Oval 46"/>
          <p:cNvSpPr>
            <a:spLocks noChangeArrowheads="1"/>
          </p:cNvSpPr>
          <p:nvPr/>
        </p:nvSpPr>
        <p:spPr bwMode="auto">
          <a:xfrm>
            <a:off x="29718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35" name="AutoShape 47"/>
          <p:cNvSpPr>
            <a:spLocks noChangeArrowheads="1"/>
          </p:cNvSpPr>
          <p:nvPr/>
        </p:nvSpPr>
        <p:spPr bwMode="auto">
          <a:xfrm>
            <a:off x="24384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36" name="Oval 48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37" name="Text Box 49"/>
          <p:cNvSpPr txBox="1">
            <a:spLocks noChangeArrowheads="1"/>
          </p:cNvSpPr>
          <p:nvPr/>
        </p:nvSpPr>
        <p:spPr bwMode="auto">
          <a:xfrm>
            <a:off x="1828800" y="5867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Dead End </a:t>
            </a:r>
            <a:r>
              <a:rPr lang="en-US" sz="2400">
                <a:latin typeface="Times New Roman" pitchFamily="18" charset="0"/>
              </a:rPr>
              <a:t>→</a:t>
            </a:r>
            <a:r>
              <a:rPr lang="en-US" b="1"/>
              <a:t> Backtrack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2948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294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5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295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296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296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296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296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296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2966" name="Group 22"/>
          <p:cNvGrpSpPr>
            <a:grpSpLocks/>
          </p:cNvGrpSpPr>
          <p:nvPr/>
        </p:nvGrpSpPr>
        <p:grpSpPr bwMode="auto">
          <a:xfrm>
            <a:off x="4254500" y="2133600"/>
            <a:ext cx="3727450" cy="3276600"/>
            <a:chOff x="2437" y="1344"/>
            <a:chExt cx="2348" cy="2064"/>
          </a:xfrm>
        </p:grpSpPr>
        <p:grpSp>
          <p:nvGrpSpPr>
            <p:cNvPr id="82967" name="Group 23"/>
            <p:cNvGrpSpPr>
              <a:grpSpLocks/>
            </p:cNvGrpSpPr>
            <p:nvPr/>
          </p:nvGrpSpPr>
          <p:grpSpPr bwMode="auto">
            <a:xfrm>
              <a:off x="2437" y="1344"/>
              <a:ext cx="2348" cy="2064"/>
              <a:chOff x="2437" y="1344"/>
              <a:chExt cx="2348" cy="2064"/>
            </a:xfrm>
          </p:grpSpPr>
          <p:sp>
            <p:nvSpPr>
              <p:cNvPr id="82968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</a:t>
                </a:r>
                <a:r>
                  <a:rPr lang="en-US" sz="2400">
                    <a:solidFill>
                      <a:schemeClr val="accent2"/>
                    </a:solidFill>
                    <a:latin typeface="Tahoma" pitchFamily="34" charset="0"/>
                  </a:rPr>
                  <a:t>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latin typeface="Tahoma" pitchFamily="34" charset="0"/>
                  </a:rPr>
                  <a:t>,3,4}</a:t>
                </a:r>
              </a:p>
            </p:txBody>
          </p:sp>
          <p:sp>
            <p:nvSpPr>
              <p:cNvPr id="8296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  <p:sp>
            <p:nvSpPr>
              <p:cNvPr id="8297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  <p:sp>
            <p:nvSpPr>
              <p:cNvPr id="8297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{1,2,3,4}</a:t>
                </a:r>
              </a:p>
            </p:txBody>
          </p:sp>
        </p:grpSp>
        <p:sp>
          <p:nvSpPr>
            <p:cNvPr id="8297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7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7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7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7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7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297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79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298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397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397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398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398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398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398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3990" name="Group 22"/>
          <p:cNvGrpSpPr>
            <a:grpSpLocks/>
          </p:cNvGrpSpPr>
          <p:nvPr/>
        </p:nvGrpSpPr>
        <p:grpSpPr bwMode="auto">
          <a:xfrm>
            <a:off x="4241800" y="2133600"/>
            <a:ext cx="3773488" cy="3276600"/>
            <a:chOff x="2429" y="1344"/>
            <a:chExt cx="2377" cy="2064"/>
          </a:xfrm>
        </p:grpSpPr>
        <p:grpSp>
          <p:nvGrpSpPr>
            <p:cNvPr id="83991" name="Group 23"/>
            <p:cNvGrpSpPr>
              <a:grpSpLocks/>
            </p:cNvGrpSpPr>
            <p:nvPr/>
          </p:nvGrpSpPr>
          <p:grpSpPr bwMode="auto">
            <a:xfrm>
              <a:off x="2429" y="1344"/>
              <a:ext cx="2377" cy="2064"/>
              <a:chOff x="2429" y="1344"/>
              <a:chExt cx="2377" cy="2064"/>
            </a:xfrm>
          </p:grpSpPr>
          <p:sp>
            <p:nvSpPr>
              <p:cNvPr id="83992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latin typeface="Tahoma" pitchFamily="34" charset="0"/>
                  </a:rPr>
                  <a:t>,3,4}</a:t>
                </a:r>
              </a:p>
            </p:txBody>
          </p:sp>
          <p:sp>
            <p:nvSpPr>
              <p:cNvPr id="83993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  ,3,  }</a:t>
                </a:r>
              </a:p>
            </p:txBody>
          </p:sp>
          <p:sp>
            <p:nvSpPr>
              <p:cNvPr id="83994" name="Text Box 26"/>
              <p:cNvSpPr txBox="1">
                <a:spLocks noChangeArrowheads="1"/>
              </p:cNvSpPr>
              <p:nvPr/>
            </p:nvSpPr>
            <p:spPr bwMode="auto">
              <a:xfrm>
                <a:off x="3877" y="2880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  ,3,4}</a:t>
                </a:r>
              </a:p>
            </p:txBody>
          </p:sp>
          <p:sp>
            <p:nvSpPr>
              <p:cNvPr id="83995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,4}</a:t>
                </a:r>
              </a:p>
            </p:txBody>
          </p:sp>
        </p:grpSp>
        <p:sp>
          <p:nvSpPr>
            <p:cNvPr id="8399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99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99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00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00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400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00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400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4995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499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99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99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500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501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501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5014" name="Group 22"/>
          <p:cNvGrpSpPr>
            <a:grpSpLocks/>
          </p:cNvGrpSpPr>
          <p:nvPr/>
        </p:nvGrpSpPr>
        <p:grpSpPr bwMode="auto">
          <a:xfrm>
            <a:off x="4241800" y="2133600"/>
            <a:ext cx="3773488" cy="3276600"/>
            <a:chOff x="2429" y="1344"/>
            <a:chExt cx="2377" cy="2064"/>
          </a:xfrm>
        </p:grpSpPr>
        <p:grpSp>
          <p:nvGrpSpPr>
            <p:cNvPr id="85015" name="Group 23"/>
            <p:cNvGrpSpPr>
              <a:grpSpLocks/>
            </p:cNvGrpSpPr>
            <p:nvPr/>
          </p:nvGrpSpPr>
          <p:grpSpPr bwMode="auto">
            <a:xfrm>
              <a:off x="2429" y="1344"/>
              <a:ext cx="2377" cy="2064"/>
              <a:chOff x="2429" y="1344"/>
              <a:chExt cx="2377" cy="2064"/>
            </a:xfrm>
          </p:grpSpPr>
          <p:sp>
            <p:nvSpPr>
              <p:cNvPr id="85016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latin typeface="Tahoma" pitchFamily="34" charset="0"/>
                  </a:rPr>
                  <a:t>,3,4}</a:t>
                </a:r>
              </a:p>
            </p:txBody>
          </p:sp>
          <p:sp>
            <p:nvSpPr>
              <p:cNvPr id="85017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  ,3,  }</a:t>
                </a:r>
              </a:p>
            </p:txBody>
          </p:sp>
          <p:sp>
            <p:nvSpPr>
              <p:cNvPr id="85018" name="Text Box 26"/>
              <p:cNvSpPr txBox="1">
                <a:spLocks noChangeArrowheads="1"/>
              </p:cNvSpPr>
              <p:nvPr/>
            </p:nvSpPr>
            <p:spPr bwMode="auto">
              <a:xfrm>
                <a:off x="3877" y="2880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  ,3,4}</a:t>
                </a:r>
              </a:p>
            </p:txBody>
          </p:sp>
          <p:sp>
            <p:nvSpPr>
              <p:cNvPr id="85019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4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</p:grp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5026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27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5028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9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0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1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2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3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34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35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36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6020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602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603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603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603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603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603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6038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86039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6040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latin typeface="Tahoma" pitchFamily="34" charset="0"/>
                  </a:rPr>
                  <a:t>,3,4}</a:t>
                </a:r>
              </a:p>
            </p:txBody>
          </p:sp>
          <p:sp>
            <p:nvSpPr>
              <p:cNvPr id="86041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  ,  ,  }</a:t>
                </a:r>
              </a:p>
            </p:txBody>
          </p:sp>
          <p:sp>
            <p:nvSpPr>
              <p:cNvPr id="86042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  ,3,  }</a:t>
                </a:r>
              </a:p>
            </p:txBody>
          </p:sp>
          <p:sp>
            <p:nvSpPr>
              <p:cNvPr id="86043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4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</p:grp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46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6050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051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6052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3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4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7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58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9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60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838200"/>
          </a:xfrm>
        </p:spPr>
        <p:txBody>
          <a:bodyPr/>
          <a:lstStyle/>
          <a:p>
            <a:r>
              <a:rPr lang="en-US" sz="4000"/>
              <a:t>Backtracking (Depth-First) search</a:t>
            </a:r>
          </a:p>
        </p:txBody>
      </p:sp>
      <p:pic>
        <p:nvPicPr>
          <p:cNvPr id="53251" name="Picture 3" descr="australia-cs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124200"/>
            <a:ext cx="2228850" cy="1911350"/>
          </a:xfrm>
          <a:prstGeom prst="rect">
            <a:avLst/>
          </a:prstGeom>
          <a:noFill/>
        </p:spPr>
      </p:pic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3657600" y="3505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2514600" y="4267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362200" y="45720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Tahoma" pitchFamily="34" charset="0"/>
              </a:rPr>
              <a:t>WA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752600" y="45720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Tahoma" pitchFamily="34" charset="0"/>
              </a:rPr>
              <a:t>WA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895600" y="45720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CC00"/>
                </a:solidFill>
                <a:latin typeface="Tahoma" pitchFamily="34" charset="0"/>
              </a:rPr>
              <a:t>WA</a:t>
            </a: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2133600" y="36576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2667000" y="36576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3200400" y="3657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11430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16764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22098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1219200" y="4419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1752600" y="4419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21336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600200" y="5181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Tahoma" pitchFamily="34" charset="0"/>
              </a:rPr>
              <a:t>WA</a:t>
            </a:r>
          </a:p>
          <a:p>
            <a:pPr eaLnBrk="0" hangingPunct="0"/>
            <a:r>
              <a:rPr lang="en-US">
                <a:solidFill>
                  <a:srgbClr val="FF0000"/>
                </a:solidFill>
                <a:latin typeface="Tahoma" pitchFamily="34" charset="0"/>
              </a:rPr>
              <a:t>NT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09600" y="4800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Tahoma" pitchFamily="34" charset="0"/>
              </a:rPr>
              <a:t>WA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  <a:latin typeface="Tahoma" pitchFamily="34" charset="0"/>
              </a:rPr>
              <a:t>NT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4953000" y="434340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D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4953000" y="50292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D</a:t>
            </a:r>
            <a:r>
              <a:rPr lang="en-US" baseline="30000">
                <a:latin typeface="Tahoma" pitchFamily="34" charset="0"/>
              </a:rPr>
              <a:t>2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669925" y="1735138"/>
            <a:ext cx="82772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latin typeface="Tahoma" pitchFamily="34" charset="0"/>
              </a:rPr>
              <a:t> Special property of CSPs: They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are commutative</a:t>
            </a:r>
            <a:r>
              <a:rPr lang="en-US">
                <a:latin typeface="Tahoma" pitchFamily="34" charset="0"/>
              </a:rPr>
              <a:t>:</a:t>
            </a:r>
          </a:p>
          <a:p>
            <a:pPr eaLnBrk="0" hangingPunct="0"/>
            <a:r>
              <a:rPr lang="en-US">
                <a:latin typeface="Tahoma" pitchFamily="34" charset="0"/>
              </a:rPr>
              <a:t>  This means: the order in which we assign variables</a:t>
            </a:r>
          </a:p>
          <a:p>
            <a:pPr eaLnBrk="0" hangingPunct="0"/>
            <a:r>
              <a:rPr lang="en-US">
                <a:latin typeface="Tahoma" pitchFamily="34" charset="0"/>
              </a:rPr>
              <a:t>   does not matter.</a:t>
            </a:r>
          </a:p>
          <a:p>
            <a:pPr eaLnBrk="0" hangingPunct="0"/>
            <a:endParaRPr lang="en-US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>
                <a:latin typeface="Tahoma" pitchFamily="34" charset="0"/>
              </a:rPr>
              <a:t> Better search tree: First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order</a:t>
            </a:r>
            <a:r>
              <a:rPr lang="en-US">
                <a:latin typeface="Tahoma" pitchFamily="34" charset="0"/>
              </a:rPr>
              <a:t> variables, then assign them values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one-by-one</a:t>
            </a:r>
            <a:r>
              <a:rPr lang="en-US">
                <a:latin typeface="Tahoma" pitchFamily="34" charset="0"/>
              </a:rPr>
              <a:t>. </a:t>
            </a:r>
          </a:p>
        </p:txBody>
      </p: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6324600" y="1752600"/>
            <a:ext cx="1441450" cy="641350"/>
            <a:chOff x="3648" y="960"/>
            <a:chExt cx="908" cy="404"/>
          </a:xfrm>
        </p:grpSpPr>
        <p:sp>
          <p:nvSpPr>
            <p:cNvPr id="53274" name="Text Box 26"/>
            <p:cNvSpPr txBox="1">
              <a:spLocks noChangeArrowheads="1"/>
            </p:cNvSpPr>
            <p:nvPr/>
          </p:nvSpPr>
          <p:spPr bwMode="auto">
            <a:xfrm>
              <a:off x="4224" y="96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WA</a:t>
              </a:r>
            </a:p>
            <a:p>
              <a:pPr eaLnBrk="0" hangingPunct="0"/>
              <a:r>
                <a:rPr lang="en-US">
                  <a:solidFill>
                    <a:srgbClr val="00CC00"/>
                  </a:solidFill>
                  <a:latin typeface="Tahoma" pitchFamily="34" charset="0"/>
                </a:rPr>
                <a:t>NT</a:t>
              </a:r>
            </a:p>
          </p:txBody>
        </p:sp>
        <p:sp>
          <p:nvSpPr>
            <p:cNvPr id="53275" name="Text Box 27"/>
            <p:cNvSpPr txBox="1">
              <a:spLocks noChangeArrowheads="1"/>
            </p:cNvSpPr>
            <p:nvPr/>
          </p:nvSpPr>
          <p:spPr bwMode="auto">
            <a:xfrm>
              <a:off x="3648" y="96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CC00"/>
                  </a:solidFill>
                  <a:latin typeface="Tahoma" pitchFamily="34" charset="0"/>
                </a:rPr>
                <a:t>NT</a:t>
              </a:r>
            </a:p>
            <a:p>
              <a:pPr eaLnBrk="0" hangingPunct="0"/>
              <a:r>
                <a:rPr lang="en-US">
                  <a:solidFill>
                    <a:srgbClr val="0000FF"/>
                  </a:solidFill>
                  <a:latin typeface="Tahoma" pitchFamily="34" charset="0"/>
                </a:rPr>
                <a:t>WA</a:t>
              </a:r>
            </a:p>
          </p:txBody>
        </p:sp>
        <p:sp>
          <p:nvSpPr>
            <p:cNvPr id="53276" name="Text Box 28"/>
            <p:cNvSpPr txBox="1">
              <a:spLocks noChangeArrowheads="1"/>
            </p:cNvSpPr>
            <p:nvPr/>
          </p:nvSpPr>
          <p:spPr bwMode="auto">
            <a:xfrm>
              <a:off x="3926" y="102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=</a:t>
              </a:r>
            </a:p>
          </p:txBody>
        </p:sp>
      </p:grp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057400" y="5181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Tahoma" pitchFamily="34" charset="0"/>
              </a:rPr>
              <a:t>WA</a:t>
            </a:r>
          </a:p>
          <a:p>
            <a:pPr eaLnBrk="0" hangingPunct="0"/>
            <a:r>
              <a:rPr lang="en-US">
                <a:solidFill>
                  <a:srgbClr val="00CC00"/>
                </a:solidFill>
                <a:latin typeface="Tahoma" pitchFamily="34" charset="0"/>
              </a:rPr>
              <a:t>NT</a:t>
            </a:r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2590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2590800" y="4419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26670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3200400" y="4495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3200400" y="4419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3200400" y="4343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 flipH="1">
            <a:off x="7620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1219200" y="5181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1295400" y="51816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4953000" y="5943600"/>
            <a:ext cx="441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D</a:t>
            </a:r>
            <a:r>
              <a:rPr lang="en-US" baseline="30000">
                <a:latin typeface="Tahoma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704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4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4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4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4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05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705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705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705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706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7062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7064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latin typeface="Tahoma" pitchFamily="34" charset="0"/>
                  </a:rPr>
                  <a:t>,3,4}</a:t>
                </a:r>
              </a:p>
            </p:txBody>
          </p:sp>
          <p:sp>
            <p:nvSpPr>
              <p:cNvPr id="87065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  ,  ,  }</a:t>
                </a:r>
              </a:p>
            </p:txBody>
          </p:sp>
          <p:sp>
            <p:nvSpPr>
              <p:cNvPr id="87066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{1,  ,3,  }</a:t>
                </a:r>
              </a:p>
            </p:txBody>
          </p:sp>
          <p:sp>
            <p:nvSpPr>
              <p:cNvPr id="87067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4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</p:grpSp>
        <p:sp>
          <p:nvSpPr>
            <p:cNvPr id="8706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6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7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7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7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7074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75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7076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7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8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9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0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1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82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83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84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85" name="AutoShape 45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86" name="Oval 46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8068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806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07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807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808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808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808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808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808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8086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88087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8088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latin typeface="Tahoma" pitchFamily="34" charset="0"/>
                  </a:rPr>
                  <a:t>,3,4}</a:t>
                </a:r>
              </a:p>
            </p:txBody>
          </p:sp>
          <p:sp>
            <p:nvSpPr>
              <p:cNvPr id="88089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  ,  ,  }</a:t>
                </a:r>
              </a:p>
            </p:txBody>
          </p:sp>
          <p:sp>
            <p:nvSpPr>
              <p:cNvPr id="88090" name="Text Box 26"/>
              <p:cNvSpPr txBox="1">
                <a:spLocks noChangeArrowheads="1"/>
              </p:cNvSpPr>
              <p:nvPr/>
            </p:nvSpPr>
            <p:spPr bwMode="auto">
              <a:xfrm>
                <a:off x="386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 ,  ,3,  }</a:t>
                </a:r>
              </a:p>
            </p:txBody>
          </p:sp>
          <p:sp>
            <p:nvSpPr>
              <p:cNvPr id="88091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4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</p:grpSp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9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9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9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809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99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810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06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07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08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09" name="AutoShape 45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10" name="Oval 46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89091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8909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909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0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0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910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910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3</a:t>
              </a:r>
            </a:p>
          </p:txBody>
        </p:sp>
        <p:sp>
          <p:nvSpPr>
            <p:cNvPr id="8910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2</a:t>
              </a:r>
            </a:p>
          </p:txBody>
        </p:sp>
        <p:sp>
          <p:nvSpPr>
            <p:cNvPr id="8910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4</a:t>
              </a:r>
            </a:p>
          </p:txBody>
        </p:sp>
        <p:sp>
          <p:nvSpPr>
            <p:cNvPr id="8910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9110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89111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9112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X1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3300"/>
                    </a:solidFill>
                    <a:latin typeface="Tahoma" pitchFamily="34" charset="0"/>
                  </a:rPr>
                  <a:t>2</a:t>
                </a:r>
                <a:r>
                  <a:rPr lang="en-US" sz="2400">
                    <a:latin typeface="Tahoma" pitchFamily="34" charset="0"/>
                  </a:rPr>
                  <a:t>,3,4}</a:t>
                </a:r>
              </a:p>
            </p:txBody>
          </p:sp>
          <p:sp>
            <p:nvSpPr>
              <p:cNvPr id="89113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X3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  <a:r>
                  <a:rPr lang="en-US" sz="2400">
                    <a:latin typeface="Tahoma" pitchFamily="34" charset="0"/>
                  </a:rPr>
                  <a:t>,  ,  ,  }</a:t>
                </a:r>
              </a:p>
            </p:txBody>
          </p:sp>
          <p:sp>
            <p:nvSpPr>
              <p:cNvPr id="89114" name="Text Box 26"/>
              <p:cNvSpPr txBox="1">
                <a:spLocks noChangeArrowheads="1"/>
              </p:cNvSpPr>
              <p:nvPr/>
            </p:nvSpPr>
            <p:spPr bwMode="auto">
              <a:xfrm>
                <a:off x="386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X4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  ,  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3</a:t>
                </a:r>
                <a:r>
                  <a:rPr lang="en-US" sz="2400">
                    <a:latin typeface="Tahoma" pitchFamily="34" charset="0"/>
                  </a:rPr>
                  <a:t>,  }</a:t>
                </a:r>
              </a:p>
            </p:txBody>
          </p:sp>
          <p:sp>
            <p:nvSpPr>
              <p:cNvPr id="89115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X2</a:t>
                </a:r>
              </a:p>
              <a:p>
                <a:pPr algn="ctr"/>
                <a:r>
                  <a:rPr lang="en-US" sz="2400">
                    <a:latin typeface="Tahoma" pitchFamily="34" charset="0"/>
                  </a:rPr>
                  <a:t>{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chemeClr val="bg1"/>
                    </a:solidFill>
                    <a:latin typeface="Tahoma" pitchFamily="34" charset="0"/>
                  </a:rPr>
                  <a:t>  </a:t>
                </a:r>
                <a:r>
                  <a:rPr lang="en-US" sz="2400">
                    <a:latin typeface="Tahoma" pitchFamily="34" charset="0"/>
                  </a:rPr>
                  <a:t>,</a:t>
                </a:r>
                <a:r>
                  <a:rPr lang="en-US" sz="2400">
                    <a:solidFill>
                      <a:srgbClr val="FF0000"/>
                    </a:solidFill>
                    <a:latin typeface="Tahoma" pitchFamily="34" charset="0"/>
                  </a:rPr>
                  <a:t>4</a:t>
                </a:r>
                <a:r>
                  <a:rPr lang="en-US" sz="2400">
                    <a:latin typeface="Tahoma" pitchFamily="34" charset="0"/>
                  </a:rPr>
                  <a:t>}</a:t>
                </a:r>
              </a:p>
            </p:txBody>
          </p:sp>
        </p:grpSp>
        <p:sp>
          <p:nvSpPr>
            <p:cNvPr id="8911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1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1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1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2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2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912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12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912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130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1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2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3" name="AutoShape 45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4" name="Oval 46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5" name="AutoShape 47"/>
          <p:cNvSpPr>
            <a:spLocks noChangeArrowheads="1"/>
          </p:cNvSpPr>
          <p:nvPr/>
        </p:nvSpPr>
        <p:spPr bwMode="auto">
          <a:xfrm>
            <a:off x="28956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6" name="Text Box 48"/>
          <p:cNvSpPr txBox="1">
            <a:spLocks noChangeArrowheads="1"/>
          </p:cNvSpPr>
          <p:nvPr/>
        </p:nvSpPr>
        <p:spPr bwMode="auto">
          <a:xfrm>
            <a:off x="1676400" y="5638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Solution !!!!</a:t>
            </a:r>
            <a:endParaRPr lang="en-GB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7920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022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125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227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228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329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432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2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534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 search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 l="17188" t="21875" r="13281" b="29167"/>
          <a:stretch>
            <a:fillRect/>
          </a:stretch>
        </p:blipFill>
        <p:spPr bwMode="auto">
          <a:xfrm>
            <a:off x="685800" y="19050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637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7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638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85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0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85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3124200" y="5105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Dead End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841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944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9046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9149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2667000" y="5181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Solution !!!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Constraint Satisfaction problem</a:t>
            </a:r>
            <a:endParaRPr lang="en-GB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Constraint Propagation</a:t>
            </a:r>
          </a:p>
          <a:p>
            <a:r>
              <a:rPr lang="en-US"/>
              <a:t>Arc Consistency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propagation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060575"/>
            <a:ext cx="7340600" cy="3741738"/>
          </a:xfrm>
        </p:spPr>
        <p:txBody>
          <a:bodyPr/>
          <a:lstStyle/>
          <a:p>
            <a:r>
              <a:rPr lang="en-US" sz="2400"/>
              <a:t>Forward checking propagates information from assigned to unassigned variables, but doesn't provide early detection for all failures:
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NT and SA cannot both be blue!
</a:t>
            </a:r>
          </a:p>
          <a:p>
            <a:r>
              <a:rPr lang="en-US" sz="2400">
                <a:solidFill>
                  <a:schemeClr val="accent2"/>
                </a:solidFill>
              </a:rPr>
              <a:t>Constraint propagation</a:t>
            </a:r>
            <a:r>
              <a:rPr lang="en-US" sz="2400"/>
              <a:t> repeatedly enforces constraints locally
</a:t>
            </a:r>
          </a:p>
        </p:txBody>
      </p:sp>
      <p:pic>
        <p:nvPicPr>
          <p:cNvPr id="40964" name="Picture 4" descr="forward-checking-progress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819400"/>
            <a:ext cx="513397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400"/>
              <a:t>More complex than forward checking, </a:t>
            </a:r>
            <a:br>
              <a:rPr lang="en-US" sz="2400"/>
            </a:br>
            <a:r>
              <a:rPr lang="en-US" sz="2400"/>
              <a:t>but backtracks sooner so may be faster</a:t>
            </a:r>
          </a:p>
          <a:p>
            <a:endParaRPr lang="en-US" sz="2400"/>
          </a:p>
          <a:p>
            <a:r>
              <a:rPr lang="en-US" sz="2400"/>
              <a:t>Make each arc </a:t>
            </a:r>
            <a:r>
              <a:rPr lang="en-US" sz="2400">
                <a:solidFill>
                  <a:schemeClr val="accent2"/>
                </a:solidFill>
              </a:rPr>
              <a:t>consistent</a:t>
            </a:r>
          </a:p>
          <a:p>
            <a:r>
              <a:rPr lang="en-US" sz="2400"/>
              <a:t>Constraints treated as </a:t>
            </a:r>
            <a:r>
              <a:rPr lang="en-US" sz="2400">
                <a:solidFill>
                  <a:schemeClr val="accent2"/>
                </a:solidFill>
              </a:rPr>
              <a:t>directed</a:t>
            </a:r>
            <a:r>
              <a:rPr lang="en-US" sz="2400"/>
              <a:t> arcs</a:t>
            </a:r>
          </a:p>
          <a:p>
            <a:r>
              <a:rPr lang="en-US" sz="2400" i="1"/>
              <a:t>X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Y</a:t>
            </a:r>
            <a:r>
              <a:rPr lang="en-US" sz="2400"/>
              <a:t> is consistent iff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for </a:t>
            </a:r>
            <a:r>
              <a:rPr lang="en-US" sz="2000">
                <a:solidFill>
                  <a:srgbClr val="FF0000"/>
                </a:solidFill>
              </a:rPr>
              <a:t>every</a:t>
            </a:r>
            <a:r>
              <a:rPr lang="en-US" sz="2000"/>
              <a:t> value of </a:t>
            </a:r>
            <a:r>
              <a:rPr lang="en-US" sz="2000" i="1"/>
              <a:t>X </a:t>
            </a:r>
            <a:r>
              <a:rPr lang="en-US" sz="2000"/>
              <a:t>there is </a:t>
            </a:r>
            <a:r>
              <a:rPr lang="en-US" sz="2000">
                <a:solidFill>
                  <a:srgbClr val="FF0000"/>
                </a:solidFill>
              </a:rPr>
              <a:t>some</a:t>
            </a:r>
            <a:r>
              <a:rPr lang="en-US" sz="2000"/>
              <a:t> allowed value for</a:t>
            </a:r>
            <a:r>
              <a:rPr lang="en-US" sz="2000" i="1"/>
              <a:t> Y</a:t>
            </a:r>
          </a:p>
          <a:p>
            <a:pPr lvl="1">
              <a:buFont typeface="Wingdings" pitchFamily="2" charset="2"/>
              <a:buNone/>
            </a:pPr>
            <a:endParaRPr lang="en-US" sz="2000" i="1"/>
          </a:p>
          <a:p>
            <a:r>
              <a:rPr lang="en-US" sz="2400" b="1" u="sng"/>
              <a:t>Note</a:t>
            </a:r>
            <a:r>
              <a:rPr lang="en-US" sz="2400"/>
              <a:t>: </a:t>
            </a:r>
          </a:p>
          <a:p>
            <a:pPr lvl="1"/>
            <a:r>
              <a:rPr lang="en-US" sz="2000"/>
              <a:t>If the arc from A to B is consistent, the (reverse) arc from B to A is not necessarily consistent!</a:t>
            </a:r>
          </a:p>
          <a:p>
            <a:pPr lvl="1"/>
            <a:r>
              <a:rPr lang="en-US" sz="2000"/>
              <a:t>Arc consistency does not detect every possible inconsistency!!</a:t>
            </a:r>
            <a:r>
              <a:rPr lang="en-GB"/>
              <a:t>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5253037" cy="1524000"/>
          </a:xfrm>
        </p:spPr>
        <p:txBody>
          <a:bodyPr/>
          <a:lstStyle/>
          <a:p>
            <a:r>
              <a:rPr lang="en-US" sz="2000"/>
              <a:t>Simplest form of propagation makes each arc </a:t>
            </a:r>
            <a:r>
              <a:rPr lang="en-US" sz="2000">
                <a:solidFill>
                  <a:schemeClr val="accent2"/>
                </a:solidFill>
              </a:rPr>
              <a:t>consistent</a:t>
            </a:r>
            <a:endParaRPr lang="en-US" sz="2000"/>
          </a:p>
          <a:p>
            <a:r>
              <a:rPr lang="en-US" sz="2000" i="1"/>
              <a:t>X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 i="1"/>
              <a:t>Y</a:t>
            </a:r>
            <a:r>
              <a:rPr lang="en-US" sz="2000"/>
              <a:t> is consistent iff
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for </a:t>
            </a:r>
            <a:r>
              <a:rPr lang="en-US" sz="1800">
                <a:solidFill>
                  <a:srgbClr val="FF0000"/>
                </a:solidFill>
              </a:rPr>
              <a:t>every</a:t>
            </a:r>
            <a:r>
              <a:rPr lang="en-US" sz="1800"/>
              <a:t> value </a:t>
            </a:r>
            <a:r>
              <a:rPr lang="en-US" sz="1800" i="1"/>
              <a:t>x </a:t>
            </a:r>
            <a:r>
              <a:rPr lang="en-US" sz="1800"/>
              <a:t>of </a:t>
            </a:r>
            <a:r>
              <a:rPr lang="en-US" sz="1800" i="1"/>
              <a:t>X </a:t>
            </a:r>
            <a:r>
              <a:rPr lang="en-US" sz="1800"/>
              <a:t>there is </a:t>
            </a:r>
            <a:r>
              <a:rPr lang="en-US" sz="1800">
                <a:solidFill>
                  <a:srgbClr val="FF0000"/>
                </a:solidFill>
              </a:rPr>
              <a:t>some</a:t>
            </a:r>
            <a:r>
              <a:rPr lang="en-US" sz="1800"/>
              <a:t> allowed </a:t>
            </a:r>
            <a:r>
              <a:rPr lang="en-US" sz="1800" i="1"/>
              <a:t>y</a:t>
            </a:r>
            <a:r>
              <a:rPr lang="en-US" sz="1800"/>
              <a:t>
</a:t>
            </a:r>
          </a:p>
        </p:txBody>
      </p:sp>
      <p:pic>
        <p:nvPicPr>
          <p:cNvPr id="41988" name="Picture 4" descr="ac-example1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648075"/>
            <a:ext cx="5133975" cy="1762125"/>
          </a:xfrm>
          <a:prstGeom prst="rect">
            <a:avLst/>
          </a:prstGeom>
          <a:noFill/>
        </p:spPr>
      </p:pic>
      <p:pic>
        <p:nvPicPr>
          <p:cNvPr id="41989" name="Picture 5" descr="australia-csp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0" y="1447800"/>
            <a:ext cx="2333625" cy="20018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 example</a:t>
            </a:r>
          </a:p>
        </p:txBody>
      </p:sp>
      <p:pic>
        <p:nvPicPr>
          <p:cNvPr id="12291" name="Picture 3" descr="backtrack-progress1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017713"/>
            <a:ext cx="7340600" cy="3741737"/>
          </a:xfrm>
        </p:spPr>
        <p:txBody>
          <a:bodyPr/>
          <a:lstStyle/>
          <a:p>
            <a:r>
              <a:rPr lang="en-US" sz="2400"/>
              <a:t>Simplest form of propagation makes each arc </a:t>
            </a:r>
            <a:r>
              <a:rPr lang="en-US" sz="2400">
                <a:solidFill>
                  <a:schemeClr val="accent2"/>
                </a:solidFill>
              </a:rPr>
              <a:t>consistent</a:t>
            </a:r>
            <a:endParaRPr lang="en-US" sz="2400"/>
          </a:p>
          <a:p>
            <a:r>
              <a:rPr lang="en-US" sz="2400" i="1"/>
              <a:t>X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Y</a:t>
            </a:r>
            <a:r>
              <a:rPr lang="en-US" sz="2400"/>
              <a:t> is consistent iff
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for </a:t>
            </a:r>
            <a:r>
              <a:rPr lang="en-US" sz="2000">
                <a:solidFill>
                  <a:srgbClr val="FF0000"/>
                </a:solidFill>
              </a:rPr>
              <a:t>every</a:t>
            </a:r>
            <a:r>
              <a:rPr lang="en-US" sz="2000"/>
              <a:t> value </a:t>
            </a:r>
            <a:r>
              <a:rPr lang="en-US" sz="2000" i="1"/>
              <a:t>x </a:t>
            </a:r>
            <a:r>
              <a:rPr lang="en-US" sz="2000"/>
              <a:t>of </a:t>
            </a:r>
            <a:r>
              <a:rPr lang="en-US" sz="2000" i="1"/>
              <a:t>X </a:t>
            </a:r>
            <a:r>
              <a:rPr lang="en-US" sz="2000"/>
              <a:t>there is </a:t>
            </a:r>
            <a:r>
              <a:rPr lang="en-US" sz="2000">
                <a:solidFill>
                  <a:srgbClr val="FF0000"/>
                </a:solidFill>
              </a:rPr>
              <a:t>some</a:t>
            </a:r>
            <a:r>
              <a:rPr lang="en-US" sz="2000"/>
              <a:t> allowed </a:t>
            </a:r>
            <a:r>
              <a:rPr lang="en-US" sz="2000" i="1"/>
              <a:t>y</a:t>
            </a:r>
            <a:r>
              <a:rPr lang="en-US" sz="2000"/>
              <a:t>
</a:t>
            </a:r>
          </a:p>
        </p:txBody>
      </p:sp>
      <p:pic>
        <p:nvPicPr>
          <p:cNvPr id="43012" name="Picture 4" descr="ac-example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648075"/>
            <a:ext cx="5133975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043113"/>
            <a:ext cx="7340600" cy="3741737"/>
          </a:xfrm>
        </p:spPr>
        <p:txBody>
          <a:bodyPr/>
          <a:lstStyle/>
          <a:p>
            <a:r>
              <a:rPr lang="en-US" sz="2400"/>
              <a:t>Simplest form of propagation makes each arc </a:t>
            </a:r>
            <a:r>
              <a:rPr lang="en-US" sz="2400">
                <a:solidFill>
                  <a:schemeClr val="accent2"/>
                </a:solidFill>
              </a:rPr>
              <a:t>consistent</a:t>
            </a:r>
            <a:endParaRPr lang="en-US" sz="2400"/>
          </a:p>
          <a:p>
            <a:r>
              <a:rPr lang="en-US" sz="2400" i="1"/>
              <a:t>X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Y</a:t>
            </a:r>
            <a:r>
              <a:rPr lang="en-US" sz="2400"/>
              <a:t> is consistent iff
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for </a:t>
            </a:r>
            <a:r>
              <a:rPr lang="en-US" sz="2000">
                <a:solidFill>
                  <a:srgbClr val="FF0000"/>
                </a:solidFill>
              </a:rPr>
              <a:t>every</a:t>
            </a:r>
            <a:r>
              <a:rPr lang="en-US" sz="2000"/>
              <a:t> value </a:t>
            </a:r>
            <a:r>
              <a:rPr lang="en-US" sz="2000" i="1"/>
              <a:t>x </a:t>
            </a:r>
            <a:r>
              <a:rPr lang="en-US" sz="2000"/>
              <a:t>of </a:t>
            </a:r>
            <a:r>
              <a:rPr lang="en-US" sz="2000" i="1"/>
              <a:t>X </a:t>
            </a:r>
            <a:r>
              <a:rPr lang="en-US" sz="2000"/>
              <a:t>there is </a:t>
            </a:r>
            <a:r>
              <a:rPr lang="en-US" sz="2000">
                <a:solidFill>
                  <a:srgbClr val="FF0000"/>
                </a:solidFill>
              </a:rPr>
              <a:t>some</a:t>
            </a:r>
            <a:r>
              <a:rPr lang="en-US" sz="2000"/>
              <a:t> allowed </a:t>
            </a:r>
            <a:r>
              <a:rPr lang="en-US" sz="2000" i="1"/>
              <a:t>y</a:t>
            </a:r>
            <a:r>
              <a:rPr lang="en-US" sz="2000"/>
              <a:t>
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1800"/>
          </a:p>
          <a:p>
            <a:pPr lvl="1">
              <a:buFont typeface="Wingdings" pitchFamily="2" charset="2"/>
              <a:buNone/>
            </a:pPr>
            <a:endParaRPr lang="en-US" sz="1800"/>
          </a:p>
          <a:p>
            <a:pPr lvl="1">
              <a:buFont typeface="Wingdings" pitchFamily="2" charset="2"/>
              <a:buNone/>
            </a:pPr>
            <a:endParaRPr lang="en-US" sz="18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If </a:t>
            </a:r>
            <a:r>
              <a:rPr lang="en-US" sz="2400" i="1"/>
              <a:t>X</a:t>
            </a:r>
            <a:r>
              <a:rPr lang="en-US" sz="2400"/>
              <a:t> loses a value, neighbors of </a:t>
            </a:r>
            <a:r>
              <a:rPr lang="en-US" sz="2400" i="1"/>
              <a:t>X</a:t>
            </a:r>
            <a:r>
              <a:rPr lang="en-US" sz="2400"/>
              <a:t> need to be rechecked
</a:t>
            </a:r>
          </a:p>
        </p:txBody>
      </p:sp>
      <p:pic>
        <p:nvPicPr>
          <p:cNvPr id="44036" name="Picture 4" descr="ac-example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648075"/>
            <a:ext cx="5133975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588" y="2070100"/>
            <a:ext cx="7340600" cy="3740150"/>
          </a:xfrm>
        </p:spPr>
        <p:txBody>
          <a:bodyPr/>
          <a:lstStyle/>
          <a:p>
            <a:r>
              <a:rPr lang="en-US" sz="2400"/>
              <a:t>Simplest form of propagation makes each arc </a:t>
            </a:r>
            <a:r>
              <a:rPr lang="en-US" sz="2400">
                <a:solidFill>
                  <a:schemeClr val="accent2"/>
                </a:solidFill>
              </a:rPr>
              <a:t>consistent</a:t>
            </a:r>
            <a:endParaRPr lang="en-US" sz="2400"/>
          </a:p>
          <a:p>
            <a:r>
              <a:rPr lang="en-US" sz="2400" i="1"/>
              <a:t>X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Y</a:t>
            </a:r>
            <a:r>
              <a:rPr lang="en-US" sz="2400"/>
              <a:t> is consistent iff
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for </a:t>
            </a:r>
            <a:r>
              <a:rPr lang="en-US" sz="2000">
                <a:solidFill>
                  <a:srgbClr val="FF0000"/>
                </a:solidFill>
              </a:rPr>
              <a:t>every</a:t>
            </a:r>
            <a:r>
              <a:rPr lang="en-US" sz="2000"/>
              <a:t> value </a:t>
            </a:r>
            <a:r>
              <a:rPr lang="en-US" sz="2000" i="1"/>
              <a:t>x </a:t>
            </a:r>
            <a:r>
              <a:rPr lang="en-US" sz="2000"/>
              <a:t>of </a:t>
            </a:r>
            <a:r>
              <a:rPr lang="en-US" sz="2000" i="1"/>
              <a:t>X </a:t>
            </a:r>
            <a:r>
              <a:rPr lang="en-US" sz="2000"/>
              <a:t>there is </a:t>
            </a:r>
            <a:r>
              <a:rPr lang="en-US" sz="2000">
                <a:solidFill>
                  <a:srgbClr val="FF0000"/>
                </a:solidFill>
              </a:rPr>
              <a:t>some</a:t>
            </a:r>
            <a:r>
              <a:rPr lang="en-US" sz="2000"/>
              <a:t> allowed </a:t>
            </a:r>
            <a:r>
              <a:rPr lang="en-US" sz="2000" i="1"/>
              <a:t>y</a:t>
            </a:r>
            <a:r>
              <a:rPr lang="en-US" sz="2000"/>
              <a:t>
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1800"/>
          </a:p>
          <a:p>
            <a:pPr lvl="1">
              <a:buFont typeface="Wingdings" pitchFamily="2" charset="2"/>
              <a:buNone/>
            </a:pPr>
            <a:endParaRPr lang="en-US" sz="1800"/>
          </a:p>
          <a:p>
            <a:pPr lvl="1">
              <a:buFont typeface="Wingdings" pitchFamily="2" charset="2"/>
              <a:buNone/>
            </a:pPr>
            <a:endParaRPr lang="en-US" sz="18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If </a:t>
            </a:r>
            <a:r>
              <a:rPr lang="en-US" sz="1600" i="1"/>
              <a:t>X</a:t>
            </a:r>
            <a:r>
              <a:rPr lang="en-US" sz="1600"/>
              <a:t> loses a value, neighbors of </a:t>
            </a:r>
            <a:r>
              <a:rPr lang="en-US" sz="1600" i="1"/>
              <a:t>X</a:t>
            </a:r>
            <a:r>
              <a:rPr lang="en-US" sz="1600"/>
              <a:t> need to be rechecked</a:t>
            </a:r>
          </a:p>
          <a:p>
            <a:r>
              <a:rPr lang="en-US" sz="1600"/>
              <a:t>Arc consistency detects failure earlier than forward checking
</a:t>
            </a:r>
          </a:p>
          <a:p>
            <a:r>
              <a:rPr lang="en-US" sz="1600"/>
              <a:t>Can be run as a preprocessor or after each assignment
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
</a:t>
            </a:r>
          </a:p>
        </p:txBody>
      </p:sp>
      <p:pic>
        <p:nvPicPr>
          <p:cNvPr id="45060" name="Picture 4" descr="ac-example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3648075"/>
            <a:ext cx="5133975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Arc consistency algorithm AC-3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5621338"/>
            <a:ext cx="7772400" cy="51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Time complexity: O(n</a:t>
            </a:r>
            <a:r>
              <a:rPr lang="en-US" baseline="30000"/>
              <a:t>2</a:t>
            </a:r>
            <a:r>
              <a:rPr lang="en-US"/>
              <a:t>d</a:t>
            </a:r>
            <a:r>
              <a:rPr lang="en-US" baseline="30000"/>
              <a:t>3</a:t>
            </a:r>
            <a:r>
              <a:rPr lang="en-US"/>
              <a:t>)
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/>
          <a:srcRect l="16406" t="21875" r="13281" b="22917"/>
          <a:stretch>
            <a:fillRect/>
          </a:stretch>
        </p:blipFill>
        <p:spPr bwMode="auto">
          <a:xfrm>
            <a:off x="1295400" y="1371600"/>
            <a:ext cx="6858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89175" y="6280150"/>
            <a:ext cx="502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Checking consistency of an arc is O(d</a:t>
            </a:r>
            <a:r>
              <a:rPr lang="en-US" sz="2400" baseline="30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4972050" y="6105525"/>
            <a:ext cx="2857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Arc Consistency: AC3</a:t>
            </a:r>
            <a:br>
              <a:rPr lang="en-US"/>
            </a:br>
            <a:r>
              <a:rPr lang="en-US"/>
              <a:t>+ Backtracking </a:t>
            </a:r>
            <a:endParaRPr lang="en-GB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Constraint Satisfaction Problems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8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661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 flipH="1">
            <a:off x="1981200" y="2286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763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4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5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5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52" name="Line 20"/>
          <p:cNvSpPr>
            <a:spLocks noChangeShapeType="1"/>
          </p:cNvSpPr>
          <p:nvPr/>
        </p:nvSpPr>
        <p:spPr bwMode="auto">
          <a:xfrm>
            <a:off x="2057400" y="34290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865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6" name="Line 20"/>
          <p:cNvSpPr>
            <a:spLocks noChangeShapeType="1"/>
          </p:cNvSpPr>
          <p:nvPr/>
        </p:nvSpPr>
        <p:spPr bwMode="auto">
          <a:xfrm>
            <a:off x="42672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968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8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>
            <a:off x="4267200" y="25146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acktrack-progress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070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0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0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4" name="Line 20"/>
          <p:cNvSpPr>
            <a:spLocks noChangeShapeType="1"/>
          </p:cNvSpPr>
          <p:nvPr/>
        </p:nvSpPr>
        <p:spPr bwMode="auto">
          <a:xfrm>
            <a:off x="3962400" y="2743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173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>
            <a:off x="37338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275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6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6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7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H="1">
            <a:off x="4038600" y="4114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377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9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480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 flipH="1">
            <a:off x="4343400" y="2590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582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4" name="Line 20"/>
          <p:cNvSpPr>
            <a:spLocks noChangeShapeType="1"/>
          </p:cNvSpPr>
          <p:nvPr/>
        </p:nvSpPr>
        <p:spPr bwMode="auto">
          <a:xfrm flipH="1" flipV="1">
            <a:off x="4343400" y="25908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685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8" name="Line 20"/>
          <p:cNvSpPr>
            <a:spLocks noChangeShapeType="1"/>
          </p:cNvSpPr>
          <p:nvPr/>
        </p:nvSpPr>
        <p:spPr bwMode="auto">
          <a:xfrm flipH="1" flipV="1">
            <a:off x="40386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787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9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07892" name="Line 20"/>
          <p:cNvSpPr>
            <a:spLocks noChangeShapeType="1"/>
          </p:cNvSpPr>
          <p:nvPr/>
        </p:nvSpPr>
        <p:spPr bwMode="auto">
          <a:xfrm flipV="1">
            <a:off x="4038600" y="4114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889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1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08916" name="Line 20"/>
          <p:cNvSpPr>
            <a:spLocks noChangeShapeType="1"/>
          </p:cNvSpPr>
          <p:nvPr/>
        </p:nvSpPr>
        <p:spPr bwMode="auto">
          <a:xfrm flipV="1">
            <a:off x="6096000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992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 flipV="1">
            <a:off x="6096000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 example</a:t>
            </a:r>
          </a:p>
        </p:txBody>
      </p:sp>
      <p:pic>
        <p:nvPicPr>
          <p:cNvPr id="14339" name="Picture 3" descr="backtrack-progress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1094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4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4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10964" name="Line 20"/>
          <p:cNvSpPr>
            <a:spLocks noChangeShapeType="1"/>
          </p:cNvSpPr>
          <p:nvPr/>
        </p:nvSpPr>
        <p:spPr bwMode="auto">
          <a:xfrm flipV="1">
            <a:off x="4191000" y="4191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1197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11988" name="Text Box 20"/>
          <p:cNvSpPr txBox="1">
            <a:spLocks noChangeArrowheads="1"/>
          </p:cNvSpPr>
          <p:nvPr/>
        </p:nvSpPr>
        <p:spPr bwMode="auto">
          <a:xfrm>
            <a:off x="3048000" y="548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Solution !!!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Constraint Satisfaction problem</a:t>
            </a:r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Local Search</a:t>
            </a:r>
            <a:endParaRPr lang="en-GB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838200"/>
          </a:xfrm>
        </p:spPr>
        <p:txBody>
          <a:bodyPr/>
          <a:lstStyle/>
          <a:p>
            <a:r>
              <a:rPr lang="en-US"/>
              <a:t>Local search for CSPs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Note:</a:t>
            </a:r>
            <a:r>
              <a:rPr lang="en-US" sz="2000"/>
              <a:t> The path to the solution is unimportant, so we can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apply local search!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Hill-climbing, simulated annealing typically work with "complete" states, i.e., all variables assigned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To apply to CSPs: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allow states with </a:t>
            </a:r>
            <a:r>
              <a:rPr lang="en-US" sz="1800">
                <a:solidFill>
                  <a:srgbClr val="CC0000"/>
                </a:solidFill>
              </a:rPr>
              <a:t>unsatisfied</a:t>
            </a:r>
            <a:r>
              <a:rPr lang="en-US" sz="1800"/>
              <a:t> constraints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operators </a:t>
            </a:r>
            <a:r>
              <a:rPr lang="en-US" sz="1800">
                <a:solidFill>
                  <a:srgbClr val="FF0000"/>
                </a:solidFill>
              </a:rPr>
              <a:t>reassign</a:t>
            </a:r>
            <a:r>
              <a:rPr lang="en-US" sz="1800"/>
              <a:t> variable values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hill-climb with </a:t>
            </a:r>
            <a:r>
              <a:rPr lang="en-US" sz="1800" i="1"/>
              <a:t>value(state) </a:t>
            </a:r>
            <a:r>
              <a:rPr lang="en-US" sz="1800"/>
              <a:t>= total number of violated constraints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Variable selection: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randomly select any conflicted variable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Value selection: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choose value that violates the fewest constraints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called the </a:t>
            </a:r>
            <a:r>
              <a:rPr lang="en-US" sz="1800">
                <a:solidFill>
                  <a:srgbClr val="FF0000"/>
                </a:solidFill>
              </a:rPr>
              <a:t>min-conflicts </a:t>
            </a:r>
            <a:r>
              <a:rPr lang="en-US" sz="1800"/>
              <a:t>heuristic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States</a:t>
            </a:r>
            <a:r>
              <a:rPr lang="en-US" sz="2400"/>
              <a:t>: 4 queens in 4 columns (4</a:t>
            </a:r>
            <a:r>
              <a:rPr lang="en-US" sz="2400" baseline="30000"/>
              <a:t>4</a:t>
            </a:r>
            <a:r>
              <a:rPr lang="en-US" sz="2400"/>
              <a:t> = 256 states)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Actions</a:t>
            </a:r>
            <a:r>
              <a:rPr lang="en-US" sz="2400"/>
              <a:t>: move queen in column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Goal test</a:t>
            </a:r>
            <a:r>
              <a:rPr lang="en-US" sz="2400"/>
              <a:t>: no attacks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Evaluation</a:t>
            </a:r>
            <a:r>
              <a:rPr lang="en-US" sz="2400"/>
              <a:t>: </a:t>
            </a:r>
            <a:r>
              <a:rPr lang="en-US" sz="2400" i="1"/>
              <a:t>h(n) </a:t>
            </a:r>
            <a:r>
              <a:rPr lang="en-US" sz="2400"/>
              <a:t>= number of attacks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48132" name="Picture 4" descr="4queens-iterati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733800"/>
            <a:ext cx="5791200" cy="1766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623888"/>
          </a:xfrm>
        </p:spPr>
        <p:txBody>
          <a:bodyPr/>
          <a:lstStyle/>
          <a:p>
            <a:r>
              <a:rPr lang="en-US" sz="4000"/>
              <a:t>Example: 8-queens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6088"/>
            <a:ext cx="8650288" cy="4608512"/>
          </a:xfrm>
        </p:spPr>
        <p:txBody>
          <a:bodyPr/>
          <a:lstStyle/>
          <a:p>
            <a:r>
              <a:rPr lang="en-US" sz="2400"/>
              <a:t>State:</a:t>
            </a:r>
          </a:p>
          <a:p>
            <a:pPr lvl="1"/>
            <a:r>
              <a:rPr lang="en-US" sz="2000"/>
              <a:t>Variables = queens, which are confined to a column</a:t>
            </a:r>
          </a:p>
          <a:p>
            <a:pPr lvl="1"/>
            <a:r>
              <a:rPr lang="en-US" sz="2000"/>
              <a:t>Value = row</a:t>
            </a:r>
          </a:p>
          <a:p>
            <a:r>
              <a:rPr lang="en-US" sz="2400"/>
              <a:t>Start with random state</a:t>
            </a:r>
          </a:p>
          <a:p>
            <a:r>
              <a:rPr lang="en-US" sz="2400"/>
              <a:t>Repeat </a:t>
            </a:r>
          </a:p>
          <a:p>
            <a:pPr lvl="1"/>
            <a:r>
              <a:rPr lang="en-US" sz="2000"/>
              <a:t>Choose conflicted queen randomly</a:t>
            </a:r>
          </a:p>
          <a:p>
            <a:pPr lvl="1"/>
            <a:r>
              <a:rPr lang="en-US" sz="2000"/>
              <a:t>Choose value (row) with minimal conflicts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990600" y="4495800"/>
          <a:ext cx="6989763" cy="2276475"/>
        </p:xfrm>
        <a:graphic>
          <a:graphicData uri="http://schemas.openxmlformats.org/presentationml/2006/ole">
            <p:oleObj spid="_x0000_s34820" name="Bitmap Image" r:id="rId3" imgW="6990476" imgH="227679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4775"/>
            <a:ext cx="8743950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CSPs are a special kind of problem: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states defined by values of a fixed set of variables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goal test defined by constraints on variable values</a:t>
            </a:r>
          </a:p>
          <a:p>
            <a:pPr lvl="4"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000"/>
              <a:t>Backtracking = depth-first search with one variable assigned per node</a:t>
            </a:r>
          </a:p>
          <a:p>
            <a:pPr lvl="4"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000"/>
              <a:t>Variable ordering and value selection heuristics help significantly</a:t>
            </a:r>
          </a:p>
          <a:p>
            <a:pPr lvl="4"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000"/>
              <a:t>Forward checking prevents assignments that guarantee later failure</a:t>
            </a:r>
          </a:p>
          <a:p>
            <a:pPr lvl="4"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000"/>
              <a:t>Constraint propagation (e.g., arc consistency) does additional work to constrain values and detect inconsistencies</a:t>
            </a:r>
          </a:p>
          <a:p>
            <a:pPr lvl="4"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000"/>
              <a:t>Iterative min-conflicts is usually effective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 example</a:t>
            </a:r>
          </a:p>
        </p:txBody>
      </p:sp>
      <p:pic>
        <p:nvPicPr>
          <p:cNvPr id="15363" name="Picture 3" descr="backtrack-progress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 (DFS)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914400" y="1676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Application: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>
                <a:latin typeface="Tahoma" pitchFamily="34" charset="0"/>
              </a:rPr>
              <a:t>	Given the following state space (tree search), give the sequence of visited nodes when using DFS (assume that the node</a:t>
            </a:r>
            <a:r>
              <a:rPr lang="en-US" sz="2000" b="1" i="1">
                <a:latin typeface="Tahoma" pitchFamily="34" charset="0"/>
              </a:rPr>
              <a:t>O</a:t>
            </a:r>
            <a:r>
              <a:rPr lang="en-US" sz="2000">
                <a:latin typeface="Tahoma" pitchFamily="34" charset="0"/>
              </a:rPr>
              <a:t> is the goal state):</a:t>
            </a: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2133600" y="2895600"/>
            <a:ext cx="5410200" cy="3429000"/>
            <a:chOff x="1104" y="1776"/>
            <a:chExt cx="3408" cy="2160"/>
          </a:xfrm>
        </p:grpSpPr>
        <p:grpSp>
          <p:nvGrpSpPr>
            <p:cNvPr id="92165" name="Group 5"/>
            <p:cNvGrpSpPr>
              <a:grpSpLocks/>
            </p:cNvGrpSpPr>
            <p:nvPr/>
          </p:nvGrpSpPr>
          <p:grpSpPr bwMode="auto">
            <a:xfrm>
              <a:off x="2640" y="1776"/>
              <a:ext cx="336" cy="240"/>
              <a:chOff x="2640" y="1776"/>
              <a:chExt cx="336" cy="240"/>
            </a:xfrm>
          </p:grpSpPr>
          <p:sp>
            <p:nvSpPr>
              <p:cNvPr id="92166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67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68" name="Group 8"/>
            <p:cNvGrpSpPr>
              <a:grpSpLocks/>
            </p:cNvGrpSpPr>
            <p:nvPr/>
          </p:nvGrpSpPr>
          <p:grpSpPr bwMode="auto">
            <a:xfrm>
              <a:off x="1536" y="2208"/>
              <a:ext cx="336" cy="240"/>
              <a:chOff x="2640" y="1776"/>
              <a:chExt cx="336" cy="240"/>
            </a:xfrm>
          </p:grpSpPr>
          <p:sp>
            <p:nvSpPr>
              <p:cNvPr id="92169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0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71" name="Group 11"/>
            <p:cNvGrpSpPr>
              <a:grpSpLocks/>
            </p:cNvGrpSpPr>
            <p:nvPr/>
          </p:nvGrpSpPr>
          <p:grpSpPr bwMode="auto">
            <a:xfrm>
              <a:off x="2352" y="2208"/>
              <a:ext cx="336" cy="240"/>
              <a:chOff x="2640" y="1776"/>
              <a:chExt cx="336" cy="240"/>
            </a:xfrm>
          </p:grpSpPr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74" name="Group 14"/>
            <p:cNvGrpSpPr>
              <a:grpSpLocks/>
            </p:cNvGrpSpPr>
            <p:nvPr/>
          </p:nvGrpSpPr>
          <p:grpSpPr bwMode="auto">
            <a:xfrm>
              <a:off x="4176" y="2208"/>
              <a:ext cx="336" cy="240"/>
              <a:chOff x="2640" y="1776"/>
              <a:chExt cx="336" cy="240"/>
            </a:xfrm>
          </p:grpSpPr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77" name="Group 17"/>
            <p:cNvGrpSpPr>
              <a:grpSpLocks/>
            </p:cNvGrpSpPr>
            <p:nvPr/>
          </p:nvGrpSpPr>
          <p:grpSpPr bwMode="auto">
            <a:xfrm>
              <a:off x="3168" y="2208"/>
              <a:ext cx="336" cy="240"/>
              <a:chOff x="2640" y="1776"/>
              <a:chExt cx="336" cy="240"/>
            </a:xfrm>
          </p:grpSpPr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80" name="Group 20"/>
            <p:cNvGrpSpPr>
              <a:grpSpLocks/>
            </p:cNvGrpSpPr>
            <p:nvPr/>
          </p:nvGrpSpPr>
          <p:grpSpPr bwMode="auto">
            <a:xfrm>
              <a:off x="1104" y="2640"/>
              <a:ext cx="336" cy="240"/>
              <a:chOff x="2640" y="1776"/>
              <a:chExt cx="336" cy="240"/>
            </a:xfrm>
          </p:grpSpPr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83" name="Group 23"/>
            <p:cNvGrpSpPr>
              <a:grpSpLocks/>
            </p:cNvGrpSpPr>
            <p:nvPr/>
          </p:nvGrpSpPr>
          <p:grpSpPr bwMode="auto">
            <a:xfrm>
              <a:off x="1872" y="2640"/>
              <a:ext cx="336" cy="240"/>
              <a:chOff x="2640" y="1776"/>
              <a:chExt cx="336" cy="240"/>
            </a:xfrm>
          </p:grpSpPr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86" name="Group 26"/>
            <p:cNvGrpSpPr>
              <a:grpSpLocks/>
            </p:cNvGrpSpPr>
            <p:nvPr/>
          </p:nvGrpSpPr>
          <p:grpSpPr bwMode="auto">
            <a:xfrm>
              <a:off x="2592" y="2640"/>
              <a:ext cx="336" cy="240"/>
              <a:chOff x="2640" y="1776"/>
              <a:chExt cx="336" cy="240"/>
            </a:xfrm>
          </p:grpSpPr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Text Box 28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H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89" name="Group 29"/>
            <p:cNvGrpSpPr>
              <a:grpSpLocks/>
            </p:cNvGrpSpPr>
            <p:nvPr/>
          </p:nvGrpSpPr>
          <p:grpSpPr bwMode="auto">
            <a:xfrm>
              <a:off x="3072" y="2640"/>
              <a:ext cx="336" cy="240"/>
              <a:chOff x="2640" y="1776"/>
              <a:chExt cx="336" cy="240"/>
            </a:xfrm>
          </p:grpSpPr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Text Box 31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I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92" name="Group 32"/>
            <p:cNvGrpSpPr>
              <a:grpSpLocks/>
            </p:cNvGrpSpPr>
            <p:nvPr/>
          </p:nvGrpSpPr>
          <p:grpSpPr bwMode="auto">
            <a:xfrm>
              <a:off x="3696" y="2640"/>
              <a:ext cx="336" cy="240"/>
              <a:chOff x="2640" y="1776"/>
              <a:chExt cx="336" cy="240"/>
            </a:xfrm>
          </p:grpSpPr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J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95" name="Group 35"/>
            <p:cNvGrpSpPr>
              <a:grpSpLocks/>
            </p:cNvGrpSpPr>
            <p:nvPr/>
          </p:nvGrpSpPr>
          <p:grpSpPr bwMode="auto">
            <a:xfrm>
              <a:off x="1536" y="3168"/>
              <a:ext cx="336" cy="240"/>
              <a:chOff x="2640" y="1776"/>
              <a:chExt cx="336" cy="240"/>
            </a:xfrm>
          </p:grpSpPr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Text Box 3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K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198" name="Group 38"/>
            <p:cNvGrpSpPr>
              <a:grpSpLocks/>
            </p:cNvGrpSpPr>
            <p:nvPr/>
          </p:nvGrpSpPr>
          <p:grpSpPr bwMode="auto">
            <a:xfrm>
              <a:off x="2160" y="3168"/>
              <a:ext cx="336" cy="240"/>
              <a:chOff x="2640" y="1776"/>
              <a:chExt cx="336" cy="240"/>
            </a:xfrm>
          </p:grpSpPr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Text Box 4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L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2201" name="Oval 41"/>
            <p:cNvSpPr>
              <a:spLocks noChangeArrowheads="1"/>
            </p:cNvSpPr>
            <p:nvPr/>
          </p:nvSpPr>
          <p:spPr bwMode="auto">
            <a:xfrm>
              <a:off x="2160" y="3696"/>
              <a:ext cx="336" cy="240"/>
            </a:xfrm>
            <a:prstGeom prst="ellipse">
              <a:avLst/>
            </a:prstGeom>
            <a:solidFill>
              <a:schemeClr val="hlink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2" name="Text Box 42"/>
            <p:cNvSpPr txBox="1">
              <a:spLocks noChangeArrowheads="1"/>
            </p:cNvSpPr>
            <p:nvPr/>
          </p:nvSpPr>
          <p:spPr bwMode="auto">
            <a:xfrm>
              <a:off x="2256" y="3696"/>
              <a:ext cx="240" cy="231"/>
            </a:xfrm>
            <a:prstGeom prst="rect">
              <a:avLst/>
            </a:prstGeom>
            <a:noFill/>
            <a:ln w="41275" cmpd="dbl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Tahoma" pitchFamily="34" charset="0"/>
                </a:rPr>
                <a:t>O</a:t>
              </a:r>
              <a:endParaRPr lang="en-GB" b="1" i="1">
                <a:latin typeface="Tahoma" pitchFamily="34" charset="0"/>
              </a:endParaRPr>
            </a:p>
          </p:txBody>
        </p:sp>
        <p:sp>
          <p:nvSpPr>
            <p:cNvPr id="92203" name="Line 43"/>
            <p:cNvSpPr>
              <a:spLocks noChangeShapeType="1"/>
            </p:cNvSpPr>
            <p:nvPr/>
          </p:nvSpPr>
          <p:spPr bwMode="auto">
            <a:xfrm flipH="1">
              <a:off x="1776" y="2016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4" name="Line 44"/>
            <p:cNvSpPr>
              <a:spLocks noChangeShapeType="1"/>
            </p:cNvSpPr>
            <p:nvPr/>
          </p:nvSpPr>
          <p:spPr bwMode="auto">
            <a:xfrm flipH="1">
              <a:off x="2592" y="201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5" name="Line 45"/>
            <p:cNvSpPr>
              <a:spLocks noChangeShapeType="1"/>
            </p:cNvSpPr>
            <p:nvPr/>
          </p:nvSpPr>
          <p:spPr bwMode="auto">
            <a:xfrm>
              <a:off x="2784" y="201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6" name="Line 46"/>
            <p:cNvSpPr>
              <a:spLocks noChangeShapeType="1"/>
            </p:cNvSpPr>
            <p:nvPr/>
          </p:nvSpPr>
          <p:spPr bwMode="auto">
            <a:xfrm>
              <a:off x="2784" y="2016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7" name="Line 47"/>
            <p:cNvSpPr>
              <a:spLocks noChangeShapeType="1"/>
            </p:cNvSpPr>
            <p:nvPr/>
          </p:nvSpPr>
          <p:spPr bwMode="auto">
            <a:xfrm flipH="1">
              <a:off x="1296" y="244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8" name="Line 48"/>
            <p:cNvSpPr>
              <a:spLocks noChangeShapeType="1"/>
            </p:cNvSpPr>
            <p:nvPr/>
          </p:nvSpPr>
          <p:spPr bwMode="auto">
            <a:xfrm>
              <a:off x="1680" y="244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9" name="Line 49"/>
            <p:cNvSpPr>
              <a:spLocks noChangeShapeType="1"/>
            </p:cNvSpPr>
            <p:nvPr/>
          </p:nvSpPr>
          <p:spPr bwMode="auto">
            <a:xfrm>
              <a:off x="2592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0" name="Line 50"/>
            <p:cNvSpPr>
              <a:spLocks noChangeShapeType="1"/>
            </p:cNvSpPr>
            <p:nvPr/>
          </p:nvSpPr>
          <p:spPr bwMode="auto">
            <a:xfrm flipH="1">
              <a:off x="3216" y="24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1" name="Line 51"/>
            <p:cNvSpPr>
              <a:spLocks noChangeShapeType="1"/>
            </p:cNvSpPr>
            <p:nvPr/>
          </p:nvSpPr>
          <p:spPr bwMode="auto">
            <a:xfrm>
              <a:off x="3360" y="244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2" name="Line 52"/>
            <p:cNvSpPr>
              <a:spLocks noChangeShapeType="1"/>
            </p:cNvSpPr>
            <p:nvPr/>
          </p:nvSpPr>
          <p:spPr bwMode="auto">
            <a:xfrm flipH="1">
              <a:off x="1728" y="288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3" name="Line 53"/>
            <p:cNvSpPr>
              <a:spLocks noChangeShapeType="1"/>
            </p:cNvSpPr>
            <p:nvPr/>
          </p:nvSpPr>
          <p:spPr bwMode="auto">
            <a:xfrm>
              <a:off x="2064" y="288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214" name="Group 54"/>
            <p:cNvGrpSpPr>
              <a:grpSpLocks/>
            </p:cNvGrpSpPr>
            <p:nvPr/>
          </p:nvGrpSpPr>
          <p:grpSpPr bwMode="auto">
            <a:xfrm>
              <a:off x="3120" y="3168"/>
              <a:ext cx="336" cy="240"/>
              <a:chOff x="2640" y="1776"/>
              <a:chExt cx="336" cy="240"/>
            </a:xfrm>
          </p:grpSpPr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Text Box 5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M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2217" name="Group 57"/>
            <p:cNvGrpSpPr>
              <a:grpSpLocks/>
            </p:cNvGrpSpPr>
            <p:nvPr/>
          </p:nvGrpSpPr>
          <p:grpSpPr bwMode="auto">
            <a:xfrm>
              <a:off x="3840" y="3120"/>
              <a:ext cx="336" cy="240"/>
              <a:chOff x="2640" y="1776"/>
              <a:chExt cx="336" cy="240"/>
            </a:xfrm>
          </p:grpSpPr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Text Box 5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N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2220" name="Line 60"/>
            <p:cNvSpPr>
              <a:spLocks noChangeShapeType="1"/>
            </p:cNvSpPr>
            <p:nvPr/>
          </p:nvSpPr>
          <p:spPr bwMode="auto">
            <a:xfrm>
              <a:off x="3264" y="2880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1" name="Line 61"/>
            <p:cNvSpPr>
              <a:spLocks noChangeShapeType="1"/>
            </p:cNvSpPr>
            <p:nvPr/>
          </p:nvSpPr>
          <p:spPr bwMode="auto">
            <a:xfrm>
              <a:off x="3936" y="288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2" name="Line 62"/>
            <p:cNvSpPr>
              <a:spLocks noChangeShapeType="1"/>
            </p:cNvSpPr>
            <p:nvPr/>
          </p:nvSpPr>
          <p:spPr bwMode="auto">
            <a:xfrm flipH="1">
              <a:off x="2304" y="340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A,</a:t>
            </a:r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2819400" y="2895600"/>
            <a:ext cx="4724400" cy="1066800"/>
            <a:chOff x="1776" y="1824"/>
            <a:chExt cx="2976" cy="672"/>
          </a:xfrm>
        </p:grpSpPr>
        <p:grpSp>
          <p:nvGrpSpPr>
            <p:cNvPr id="93189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93190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1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3192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93193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4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3195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93196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7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3198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93199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0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3201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93202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3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5" name="Line 21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6" name="Line 22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7" name="Line 23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Constraint Satisfaction Problems (CSPs)</a:t>
            </a:r>
            <a:endParaRPr lang="en-GB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Standard search problem: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state</a:t>
            </a:r>
            <a:r>
              <a:rPr lang="en-US" sz="2400"/>
              <a:t> is a "black box</a:t>
            </a:r>
            <a:r>
              <a:rPr lang="en-US" sz="2400">
                <a:latin typeface="Arial"/>
              </a:rPr>
              <a:t>“</a:t>
            </a:r>
            <a:r>
              <a:rPr lang="en-US" sz="2400"/>
              <a:t> </a:t>
            </a:r>
            <a:r>
              <a:rPr lang="en-US" sz="2400">
                <a:latin typeface="Arial"/>
              </a:rPr>
              <a:t>–</a:t>
            </a:r>
            <a:r>
              <a:rPr lang="en-US" sz="2400"/>
              <a:t> any data structure that supports successor function, heuristic function, and goal test</a:t>
            </a:r>
          </a:p>
          <a:p>
            <a:endParaRPr lang="en-US" sz="2800"/>
          </a:p>
          <a:p>
            <a:r>
              <a:rPr lang="en-US" sz="2800"/>
              <a:t>CSP: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state</a:t>
            </a:r>
            <a:r>
              <a:rPr lang="en-US" sz="2400"/>
              <a:t> is defined by </a:t>
            </a:r>
            <a:r>
              <a:rPr lang="en-US" sz="2400">
                <a:solidFill>
                  <a:srgbClr val="FF0000"/>
                </a:solidFill>
              </a:rPr>
              <a:t>variables</a:t>
            </a:r>
            <a:r>
              <a:rPr lang="en-US" sz="2400"/>
              <a:t> </a:t>
            </a:r>
            <a:r>
              <a:rPr lang="en-US" sz="2400" i="1"/>
              <a:t>X</a:t>
            </a:r>
            <a:r>
              <a:rPr lang="en-US" sz="2400" i="1" baseline="-25000"/>
              <a:t>i</a:t>
            </a:r>
            <a:r>
              <a:rPr lang="en-US" sz="2400"/>
              <a:t> with </a:t>
            </a:r>
            <a:r>
              <a:rPr lang="en-US" sz="2400">
                <a:solidFill>
                  <a:srgbClr val="FF0000"/>
                </a:solidFill>
              </a:rPr>
              <a:t>values</a:t>
            </a:r>
            <a:r>
              <a:rPr lang="en-US" sz="2400"/>
              <a:t> from </a:t>
            </a:r>
            <a:r>
              <a:rPr lang="en-US" sz="2400">
                <a:solidFill>
                  <a:srgbClr val="FF0000"/>
                </a:solidFill>
              </a:rPr>
              <a:t>domain</a:t>
            </a:r>
            <a:r>
              <a:rPr lang="en-US" sz="2400"/>
              <a:t> </a:t>
            </a:r>
            <a:r>
              <a:rPr lang="en-US" sz="2400" i="1"/>
              <a:t>D</a:t>
            </a:r>
            <a:r>
              <a:rPr lang="en-US" sz="2400" i="1" baseline="-25000"/>
              <a:t>i</a:t>
            </a:r>
            <a:endParaRPr lang="en-US" sz="2400"/>
          </a:p>
          <a:p>
            <a:pPr lvl="1"/>
            <a:r>
              <a:rPr lang="en-US" sz="2400">
                <a:solidFill>
                  <a:schemeClr val="accent2"/>
                </a:solidFill>
              </a:rPr>
              <a:t>goal test</a:t>
            </a:r>
            <a:r>
              <a:rPr lang="en-US" sz="2400"/>
              <a:t> is a set of </a:t>
            </a:r>
            <a:r>
              <a:rPr lang="en-US" sz="2400">
                <a:solidFill>
                  <a:srgbClr val="FF0000"/>
                </a:solidFill>
              </a:rPr>
              <a:t>constraints</a:t>
            </a:r>
            <a:r>
              <a:rPr lang="en-US" sz="2400"/>
              <a:t> specifying allowable combinations of values for subsets of variables</a:t>
            </a:r>
          </a:p>
          <a:p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A,B,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2133600" y="2895600"/>
            <a:ext cx="5410200" cy="1752600"/>
            <a:chOff x="1344" y="1824"/>
            <a:chExt cx="3408" cy="1104"/>
          </a:xfrm>
        </p:grpSpPr>
        <p:grpSp>
          <p:nvGrpSpPr>
            <p:cNvPr id="94213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94214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15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4216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94217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18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4219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94220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1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4222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94223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4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4225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94226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7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4228" name="Group 20"/>
            <p:cNvGrpSpPr>
              <a:grpSpLocks/>
            </p:cNvGrpSpPr>
            <p:nvPr/>
          </p:nvGrpSpPr>
          <p:grpSpPr bwMode="auto">
            <a:xfrm>
              <a:off x="1344" y="2688"/>
              <a:ext cx="336" cy="240"/>
              <a:chOff x="2640" y="1776"/>
              <a:chExt cx="336" cy="240"/>
            </a:xfrm>
          </p:grpSpPr>
          <p:sp>
            <p:nvSpPr>
              <p:cNvPr id="94229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0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4231" name="Group 23"/>
            <p:cNvGrpSpPr>
              <a:grpSpLocks/>
            </p:cNvGrpSpPr>
            <p:nvPr/>
          </p:nvGrpSpPr>
          <p:grpSpPr bwMode="auto">
            <a:xfrm>
              <a:off x="2112" y="2688"/>
              <a:ext cx="336" cy="240"/>
              <a:chOff x="2640" y="1776"/>
              <a:chExt cx="336" cy="240"/>
            </a:xfrm>
          </p:grpSpPr>
          <p:sp>
            <p:nvSpPr>
              <p:cNvPr id="94232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3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4234" name="Line 26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5" name="Line 27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6" name="Line 28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8" name="Line 30"/>
            <p:cNvSpPr>
              <a:spLocks noChangeShapeType="1"/>
            </p:cNvSpPr>
            <p:nvPr/>
          </p:nvSpPr>
          <p:spPr bwMode="auto">
            <a:xfrm flipH="1">
              <a:off x="1536" y="24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9" name="Line 31"/>
            <p:cNvSpPr>
              <a:spLocks noChangeShapeType="1"/>
            </p:cNvSpPr>
            <p:nvPr/>
          </p:nvSpPr>
          <p:spPr bwMode="auto">
            <a:xfrm>
              <a:off x="1920" y="249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A,B,F,</a:t>
            </a:r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2133600" y="2895600"/>
            <a:ext cx="5410200" cy="1752600"/>
            <a:chOff x="1344" y="1824"/>
            <a:chExt cx="3408" cy="1104"/>
          </a:xfrm>
        </p:grpSpPr>
        <p:grpSp>
          <p:nvGrpSpPr>
            <p:cNvPr id="95237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95238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39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5240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95241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2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5243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95244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5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5246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95247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8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5249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95250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1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5252" name="Group 20"/>
            <p:cNvGrpSpPr>
              <a:grpSpLocks/>
            </p:cNvGrpSpPr>
            <p:nvPr/>
          </p:nvGrpSpPr>
          <p:grpSpPr bwMode="auto">
            <a:xfrm>
              <a:off x="1344" y="2688"/>
              <a:ext cx="336" cy="240"/>
              <a:chOff x="2640" y="1776"/>
              <a:chExt cx="336" cy="240"/>
            </a:xfrm>
          </p:grpSpPr>
          <p:sp>
            <p:nvSpPr>
              <p:cNvPr id="95253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4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5255" name="Group 23"/>
            <p:cNvGrpSpPr>
              <a:grpSpLocks/>
            </p:cNvGrpSpPr>
            <p:nvPr/>
          </p:nvGrpSpPr>
          <p:grpSpPr bwMode="auto">
            <a:xfrm>
              <a:off x="2112" y="2688"/>
              <a:ext cx="336" cy="240"/>
              <a:chOff x="2640" y="1776"/>
              <a:chExt cx="336" cy="240"/>
            </a:xfrm>
          </p:grpSpPr>
          <p:sp>
            <p:nvSpPr>
              <p:cNvPr id="95256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7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5258" name="Line 26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59" name="Line 27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60" name="Line 28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61" name="Line 29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62" name="Line 30"/>
            <p:cNvSpPr>
              <a:spLocks noChangeShapeType="1"/>
            </p:cNvSpPr>
            <p:nvPr/>
          </p:nvSpPr>
          <p:spPr bwMode="auto">
            <a:xfrm flipH="1">
              <a:off x="1536" y="24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63" name="Line 31"/>
            <p:cNvSpPr>
              <a:spLocks noChangeShapeType="1"/>
            </p:cNvSpPr>
            <p:nvPr/>
          </p:nvSpPr>
          <p:spPr bwMode="auto">
            <a:xfrm>
              <a:off x="1920" y="249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A,B,F,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G,</a:t>
            </a:r>
          </a:p>
        </p:txBody>
      </p:sp>
      <p:grpSp>
        <p:nvGrpSpPr>
          <p:cNvPr id="96260" name="Group 4"/>
          <p:cNvGrpSpPr>
            <a:grpSpLocks/>
          </p:cNvGrpSpPr>
          <p:nvPr/>
        </p:nvGrpSpPr>
        <p:grpSpPr bwMode="auto">
          <a:xfrm>
            <a:off x="2133600" y="2895600"/>
            <a:ext cx="5410200" cy="2590800"/>
            <a:chOff x="1344" y="1824"/>
            <a:chExt cx="3408" cy="1632"/>
          </a:xfrm>
        </p:grpSpPr>
        <p:grpSp>
          <p:nvGrpSpPr>
            <p:cNvPr id="96261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96262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63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64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96265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66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67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96268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69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70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96271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72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73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96274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75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76" name="Group 20"/>
            <p:cNvGrpSpPr>
              <a:grpSpLocks/>
            </p:cNvGrpSpPr>
            <p:nvPr/>
          </p:nvGrpSpPr>
          <p:grpSpPr bwMode="auto">
            <a:xfrm>
              <a:off x="1344" y="2688"/>
              <a:ext cx="336" cy="240"/>
              <a:chOff x="2640" y="1776"/>
              <a:chExt cx="336" cy="240"/>
            </a:xfrm>
          </p:grpSpPr>
          <p:sp>
            <p:nvSpPr>
              <p:cNvPr id="96277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78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79" name="Group 23"/>
            <p:cNvGrpSpPr>
              <a:grpSpLocks/>
            </p:cNvGrpSpPr>
            <p:nvPr/>
          </p:nvGrpSpPr>
          <p:grpSpPr bwMode="auto">
            <a:xfrm>
              <a:off x="2112" y="2688"/>
              <a:ext cx="336" cy="240"/>
              <a:chOff x="2640" y="1776"/>
              <a:chExt cx="336" cy="240"/>
            </a:xfrm>
          </p:grpSpPr>
          <p:sp>
            <p:nvSpPr>
              <p:cNvPr id="96280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81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82" name="Group 26"/>
            <p:cNvGrpSpPr>
              <a:grpSpLocks/>
            </p:cNvGrpSpPr>
            <p:nvPr/>
          </p:nvGrpSpPr>
          <p:grpSpPr bwMode="auto">
            <a:xfrm>
              <a:off x="1776" y="3216"/>
              <a:ext cx="336" cy="240"/>
              <a:chOff x="2640" y="1776"/>
              <a:chExt cx="336" cy="240"/>
            </a:xfrm>
          </p:grpSpPr>
          <p:sp>
            <p:nvSpPr>
              <p:cNvPr id="96283" name="Oval 27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84" name="Text Box 28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K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6285" name="Group 29"/>
            <p:cNvGrpSpPr>
              <a:grpSpLocks/>
            </p:cNvGrpSpPr>
            <p:nvPr/>
          </p:nvGrpSpPr>
          <p:grpSpPr bwMode="auto">
            <a:xfrm>
              <a:off x="2400" y="3216"/>
              <a:ext cx="336" cy="240"/>
              <a:chOff x="2640" y="1776"/>
              <a:chExt cx="336" cy="240"/>
            </a:xfrm>
          </p:grpSpPr>
          <p:sp>
            <p:nvSpPr>
              <p:cNvPr id="96286" name="Oval 30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87" name="Text Box 31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L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6288" name="Line 32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89" name="Line 33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90" name="Line 34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91" name="Line 35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92" name="Line 36"/>
            <p:cNvSpPr>
              <a:spLocks noChangeShapeType="1"/>
            </p:cNvSpPr>
            <p:nvPr/>
          </p:nvSpPr>
          <p:spPr bwMode="auto">
            <a:xfrm flipH="1">
              <a:off x="1536" y="24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93" name="Line 37"/>
            <p:cNvSpPr>
              <a:spLocks noChangeShapeType="1"/>
            </p:cNvSpPr>
            <p:nvPr/>
          </p:nvSpPr>
          <p:spPr bwMode="auto">
            <a:xfrm>
              <a:off x="1920" y="249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94" name="Line 38"/>
            <p:cNvSpPr>
              <a:spLocks noChangeShapeType="1"/>
            </p:cNvSpPr>
            <p:nvPr/>
          </p:nvSpPr>
          <p:spPr bwMode="auto">
            <a:xfrm flipH="1">
              <a:off x="1968" y="292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95" name="Line 39"/>
            <p:cNvSpPr>
              <a:spLocks noChangeShapeType="1"/>
            </p:cNvSpPr>
            <p:nvPr/>
          </p:nvSpPr>
          <p:spPr bwMode="auto">
            <a:xfrm>
              <a:off x="2304" y="292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A,B,F,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G,K,</a:t>
            </a:r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2133600" y="2895600"/>
            <a:ext cx="5410200" cy="2590800"/>
            <a:chOff x="1344" y="1824"/>
            <a:chExt cx="3408" cy="1632"/>
          </a:xfrm>
        </p:grpSpPr>
        <p:grpSp>
          <p:nvGrpSpPr>
            <p:cNvPr id="97285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97286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287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288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97289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290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291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97292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293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294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97295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296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297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97298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299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300" name="Group 20"/>
            <p:cNvGrpSpPr>
              <a:grpSpLocks/>
            </p:cNvGrpSpPr>
            <p:nvPr/>
          </p:nvGrpSpPr>
          <p:grpSpPr bwMode="auto">
            <a:xfrm>
              <a:off x="1344" y="2688"/>
              <a:ext cx="336" cy="240"/>
              <a:chOff x="2640" y="1776"/>
              <a:chExt cx="336" cy="240"/>
            </a:xfrm>
          </p:grpSpPr>
          <p:sp>
            <p:nvSpPr>
              <p:cNvPr id="97301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02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303" name="Group 23"/>
            <p:cNvGrpSpPr>
              <a:grpSpLocks/>
            </p:cNvGrpSpPr>
            <p:nvPr/>
          </p:nvGrpSpPr>
          <p:grpSpPr bwMode="auto">
            <a:xfrm>
              <a:off x="2112" y="2688"/>
              <a:ext cx="336" cy="240"/>
              <a:chOff x="2640" y="1776"/>
              <a:chExt cx="336" cy="240"/>
            </a:xfrm>
          </p:grpSpPr>
          <p:sp>
            <p:nvSpPr>
              <p:cNvPr id="97304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05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306" name="Group 26"/>
            <p:cNvGrpSpPr>
              <a:grpSpLocks/>
            </p:cNvGrpSpPr>
            <p:nvPr/>
          </p:nvGrpSpPr>
          <p:grpSpPr bwMode="auto">
            <a:xfrm>
              <a:off x="1776" y="3216"/>
              <a:ext cx="336" cy="240"/>
              <a:chOff x="2640" y="1776"/>
              <a:chExt cx="336" cy="240"/>
            </a:xfrm>
          </p:grpSpPr>
          <p:sp>
            <p:nvSpPr>
              <p:cNvPr id="97307" name="Oval 27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08" name="Text Box 28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K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7309" name="Group 29"/>
            <p:cNvGrpSpPr>
              <a:grpSpLocks/>
            </p:cNvGrpSpPr>
            <p:nvPr/>
          </p:nvGrpSpPr>
          <p:grpSpPr bwMode="auto">
            <a:xfrm>
              <a:off x="2400" y="3216"/>
              <a:ext cx="336" cy="240"/>
              <a:chOff x="2640" y="1776"/>
              <a:chExt cx="336" cy="240"/>
            </a:xfrm>
          </p:grpSpPr>
          <p:sp>
            <p:nvSpPr>
              <p:cNvPr id="97310" name="Oval 30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1" name="Text Box 31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L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7312" name="Line 32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13" name="Line 33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14" name="Line 34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15" name="Line 35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16" name="Line 36"/>
            <p:cNvSpPr>
              <a:spLocks noChangeShapeType="1"/>
            </p:cNvSpPr>
            <p:nvPr/>
          </p:nvSpPr>
          <p:spPr bwMode="auto">
            <a:xfrm flipH="1">
              <a:off x="1536" y="24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17" name="Line 37"/>
            <p:cNvSpPr>
              <a:spLocks noChangeShapeType="1"/>
            </p:cNvSpPr>
            <p:nvPr/>
          </p:nvSpPr>
          <p:spPr bwMode="auto">
            <a:xfrm>
              <a:off x="1920" y="249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18" name="Line 38"/>
            <p:cNvSpPr>
              <a:spLocks noChangeShapeType="1"/>
            </p:cNvSpPr>
            <p:nvPr/>
          </p:nvSpPr>
          <p:spPr bwMode="auto">
            <a:xfrm flipH="1">
              <a:off x="1968" y="292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19" name="Line 39"/>
            <p:cNvSpPr>
              <a:spLocks noChangeShapeType="1"/>
            </p:cNvSpPr>
            <p:nvPr/>
          </p:nvSpPr>
          <p:spPr bwMode="auto">
            <a:xfrm>
              <a:off x="2304" y="292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A,B,F,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G,K,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L,</a:t>
            </a:r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2133600" y="2895600"/>
            <a:ext cx="5410200" cy="3429000"/>
            <a:chOff x="1344" y="1824"/>
            <a:chExt cx="3408" cy="2160"/>
          </a:xfrm>
        </p:grpSpPr>
        <p:grpSp>
          <p:nvGrpSpPr>
            <p:cNvPr id="98309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98310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1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12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98313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4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15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98316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7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18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98319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0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21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98322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3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24" name="Group 20"/>
            <p:cNvGrpSpPr>
              <a:grpSpLocks/>
            </p:cNvGrpSpPr>
            <p:nvPr/>
          </p:nvGrpSpPr>
          <p:grpSpPr bwMode="auto">
            <a:xfrm>
              <a:off x="1344" y="2688"/>
              <a:ext cx="336" cy="240"/>
              <a:chOff x="2640" y="1776"/>
              <a:chExt cx="336" cy="240"/>
            </a:xfrm>
          </p:grpSpPr>
          <p:sp>
            <p:nvSpPr>
              <p:cNvPr id="98325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6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27" name="Group 23"/>
            <p:cNvGrpSpPr>
              <a:grpSpLocks/>
            </p:cNvGrpSpPr>
            <p:nvPr/>
          </p:nvGrpSpPr>
          <p:grpSpPr bwMode="auto">
            <a:xfrm>
              <a:off x="2112" y="2688"/>
              <a:ext cx="336" cy="240"/>
              <a:chOff x="2640" y="1776"/>
              <a:chExt cx="336" cy="240"/>
            </a:xfrm>
          </p:grpSpPr>
          <p:sp>
            <p:nvSpPr>
              <p:cNvPr id="98328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9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30" name="Group 26"/>
            <p:cNvGrpSpPr>
              <a:grpSpLocks/>
            </p:cNvGrpSpPr>
            <p:nvPr/>
          </p:nvGrpSpPr>
          <p:grpSpPr bwMode="auto">
            <a:xfrm>
              <a:off x="1776" y="3216"/>
              <a:ext cx="336" cy="240"/>
              <a:chOff x="2640" y="1776"/>
              <a:chExt cx="336" cy="240"/>
            </a:xfrm>
          </p:grpSpPr>
          <p:sp>
            <p:nvSpPr>
              <p:cNvPr id="98331" name="Oval 27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32" name="Text Box 28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K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8333" name="Group 29"/>
            <p:cNvGrpSpPr>
              <a:grpSpLocks/>
            </p:cNvGrpSpPr>
            <p:nvPr/>
          </p:nvGrpSpPr>
          <p:grpSpPr bwMode="auto">
            <a:xfrm>
              <a:off x="2400" y="3216"/>
              <a:ext cx="336" cy="240"/>
              <a:chOff x="2640" y="1776"/>
              <a:chExt cx="336" cy="240"/>
            </a:xfrm>
          </p:grpSpPr>
          <p:sp>
            <p:nvSpPr>
              <p:cNvPr id="98334" name="Oval 30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35" name="Text Box 31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L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8336" name="Oval 32"/>
            <p:cNvSpPr>
              <a:spLocks noChangeArrowheads="1"/>
            </p:cNvSpPr>
            <p:nvPr/>
          </p:nvSpPr>
          <p:spPr bwMode="auto">
            <a:xfrm>
              <a:off x="2400" y="3744"/>
              <a:ext cx="336" cy="240"/>
            </a:xfrm>
            <a:prstGeom prst="ellipse">
              <a:avLst/>
            </a:prstGeom>
            <a:solidFill>
              <a:schemeClr val="hlink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7" name="Text Box 33"/>
            <p:cNvSpPr txBox="1">
              <a:spLocks noChangeArrowheads="1"/>
            </p:cNvSpPr>
            <p:nvPr/>
          </p:nvSpPr>
          <p:spPr bwMode="auto">
            <a:xfrm>
              <a:off x="2496" y="3744"/>
              <a:ext cx="240" cy="231"/>
            </a:xfrm>
            <a:prstGeom prst="rect">
              <a:avLst/>
            </a:prstGeom>
            <a:noFill/>
            <a:ln w="41275" cmpd="dbl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Tahoma" pitchFamily="34" charset="0"/>
                </a:rPr>
                <a:t>O</a:t>
              </a:r>
              <a:endParaRPr lang="en-GB" b="1" i="1">
                <a:latin typeface="Tahoma" pitchFamily="34" charset="0"/>
              </a:endParaRPr>
            </a:p>
          </p:txBody>
        </p:sp>
        <p:sp>
          <p:nvSpPr>
            <p:cNvPr id="98338" name="Line 34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39" name="Line 35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0" name="Line 36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1" name="Line 37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auto">
            <a:xfrm flipH="1">
              <a:off x="1536" y="24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>
              <a:off x="1920" y="249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4" name="Line 40"/>
            <p:cNvSpPr>
              <a:spLocks noChangeShapeType="1"/>
            </p:cNvSpPr>
            <p:nvPr/>
          </p:nvSpPr>
          <p:spPr bwMode="auto">
            <a:xfrm flipH="1">
              <a:off x="1968" y="292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5" name="Line 41"/>
            <p:cNvSpPr>
              <a:spLocks noChangeShapeType="1"/>
            </p:cNvSpPr>
            <p:nvPr/>
          </p:nvSpPr>
          <p:spPr bwMode="auto">
            <a:xfrm>
              <a:off x="2304" y="292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6" name="Line 42"/>
            <p:cNvSpPr>
              <a:spLocks noChangeShapeType="1"/>
            </p:cNvSpPr>
            <p:nvPr/>
          </p:nvSpPr>
          <p:spPr bwMode="auto">
            <a:xfrm flipH="1">
              <a:off x="2544" y="345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A,B,F,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G,K,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L, </a:t>
            </a:r>
            <a:r>
              <a:rPr lang="en-US" sz="2000" i="1">
                <a:latin typeface="Tahoma" pitchFamily="34" charset="0"/>
              </a:rPr>
              <a:t>O: Goal State</a:t>
            </a:r>
            <a:endParaRPr lang="en-US" sz="2000">
              <a:latin typeface="Tahoma" pitchFamily="34" charset="0"/>
            </a:endParaRP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2133600" y="2895600"/>
            <a:ext cx="5410200" cy="3429000"/>
            <a:chOff x="1344" y="1824"/>
            <a:chExt cx="3408" cy="2160"/>
          </a:xfrm>
        </p:grpSpPr>
        <p:grpSp>
          <p:nvGrpSpPr>
            <p:cNvPr id="99333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99334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5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36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99337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8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39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99340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41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42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99343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44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45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99346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47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48" name="Group 20"/>
            <p:cNvGrpSpPr>
              <a:grpSpLocks/>
            </p:cNvGrpSpPr>
            <p:nvPr/>
          </p:nvGrpSpPr>
          <p:grpSpPr bwMode="auto">
            <a:xfrm>
              <a:off x="1344" y="2688"/>
              <a:ext cx="336" cy="240"/>
              <a:chOff x="2640" y="1776"/>
              <a:chExt cx="336" cy="240"/>
            </a:xfrm>
          </p:grpSpPr>
          <p:sp>
            <p:nvSpPr>
              <p:cNvPr id="99349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0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51" name="Group 23"/>
            <p:cNvGrpSpPr>
              <a:grpSpLocks/>
            </p:cNvGrpSpPr>
            <p:nvPr/>
          </p:nvGrpSpPr>
          <p:grpSpPr bwMode="auto">
            <a:xfrm>
              <a:off x="2112" y="2688"/>
              <a:ext cx="336" cy="240"/>
              <a:chOff x="2640" y="1776"/>
              <a:chExt cx="336" cy="240"/>
            </a:xfrm>
          </p:grpSpPr>
          <p:sp>
            <p:nvSpPr>
              <p:cNvPr id="99352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3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54" name="Group 26"/>
            <p:cNvGrpSpPr>
              <a:grpSpLocks/>
            </p:cNvGrpSpPr>
            <p:nvPr/>
          </p:nvGrpSpPr>
          <p:grpSpPr bwMode="auto">
            <a:xfrm>
              <a:off x="1776" y="3216"/>
              <a:ext cx="336" cy="240"/>
              <a:chOff x="2640" y="1776"/>
              <a:chExt cx="336" cy="240"/>
            </a:xfrm>
          </p:grpSpPr>
          <p:sp>
            <p:nvSpPr>
              <p:cNvPr id="99355" name="Oval 27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6" name="Text Box 28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K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99357" name="Group 29"/>
            <p:cNvGrpSpPr>
              <a:grpSpLocks/>
            </p:cNvGrpSpPr>
            <p:nvPr/>
          </p:nvGrpSpPr>
          <p:grpSpPr bwMode="auto">
            <a:xfrm>
              <a:off x="2400" y="3216"/>
              <a:ext cx="336" cy="240"/>
              <a:chOff x="2640" y="1776"/>
              <a:chExt cx="336" cy="240"/>
            </a:xfrm>
          </p:grpSpPr>
          <p:sp>
            <p:nvSpPr>
              <p:cNvPr id="99358" name="Oval 30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9" name="Text Box 31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L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99360" name="Oval 32"/>
            <p:cNvSpPr>
              <a:spLocks noChangeArrowheads="1"/>
            </p:cNvSpPr>
            <p:nvPr/>
          </p:nvSpPr>
          <p:spPr bwMode="auto">
            <a:xfrm>
              <a:off x="2400" y="3744"/>
              <a:ext cx="336" cy="240"/>
            </a:xfrm>
            <a:prstGeom prst="ellipse">
              <a:avLst/>
            </a:prstGeom>
            <a:solidFill>
              <a:srgbClr val="FF0000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1" name="Text Box 33"/>
            <p:cNvSpPr txBox="1">
              <a:spLocks noChangeArrowheads="1"/>
            </p:cNvSpPr>
            <p:nvPr/>
          </p:nvSpPr>
          <p:spPr bwMode="auto">
            <a:xfrm>
              <a:off x="2496" y="3744"/>
              <a:ext cx="240" cy="231"/>
            </a:xfrm>
            <a:prstGeom prst="rect">
              <a:avLst/>
            </a:prstGeom>
            <a:noFill/>
            <a:ln w="41275" cmpd="dbl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Tahoma" pitchFamily="34" charset="0"/>
                </a:rPr>
                <a:t>O</a:t>
              </a:r>
              <a:endParaRPr lang="en-GB" b="1" i="1">
                <a:latin typeface="Tahoma" pitchFamily="34" charset="0"/>
              </a:endParaRPr>
            </a:p>
          </p:txBody>
        </p:sp>
        <p:sp>
          <p:nvSpPr>
            <p:cNvPr id="99362" name="Line 34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3" name="Line 35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4" name="Line 36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5" name="Line 37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6" name="Line 38"/>
            <p:cNvSpPr>
              <a:spLocks noChangeShapeType="1"/>
            </p:cNvSpPr>
            <p:nvPr/>
          </p:nvSpPr>
          <p:spPr bwMode="auto">
            <a:xfrm flipH="1">
              <a:off x="1536" y="24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7" name="Line 39"/>
            <p:cNvSpPr>
              <a:spLocks noChangeShapeType="1"/>
            </p:cNvSpPr>
            <p:nvPr/>
          </p:nvSpPr>
          <p:spPr bwMode="auto">
            <a:xfrm>
              <a:off x="1920" y="249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8" name="Line 40"/>
            <p:cNvSpPr>
              <a:spLocks noChangeShapeType="1"/>
            </p:cNvSpPr>
            <p:nvPr/>
          </p:nvSpPr>
          <p:spPr bwMode="auto">
            <a:xfrm flipH="1">
              <a:off x="1968" y="292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9" name="Line 41"/>
            <p:cNvSpPr>
              <a:spLocks noChangeShapeType="1"/>
            </p:cNvSpPr>
            <p:nvPr/>
          </p:nvSpPr>
          <p:spPr bwMode="auto">
            <a:xfrm>
              <a:off x="2304" y="292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70" name="Line 42"/>
            <p:cNvSpPr>
              <a:spLocks noChangeShapeType="1"/>
            </p:cNvSpPr>
            <p:nvPr/>
          </p:nvSpPr>
          <p:spPr bwMode="auto">
            <a:xfrm flipH="1">
              <a:off x="2544" y="345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Depth First Search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9144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>
                <a:latin typeface="Tahoma" pitchFamily="34" charset="0"/>
              </a:rPr>
              <a:t>The returned solution is the sequence of operators in the path:</a:t>
            </a:r>
            <a:r>
              <a:rPr lang="en-US" sz="2000" b="1" i="1">
                <a:latin typeface="Tahoma" pitchFamily="34" charset="0"/>
              </a:rPr>
              <a:t> 		A, B, G, L, O : assignments  when using CSP !!!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>
              <a:latin typeface="Tahoma" pitchFamily="34" charset="0"/>
            </a:endParaRPr>
          </a:p>
        </p:txBody>
      </p:sp>
      <p:grpSp>
        <p:nvGrpSpPr>
          <p:cNvPr id="100356" name="Group 4"/>
          <p:cNvGrpSpPr>
            <a:grpSpLocks/>
          </p:cNvGrpSpPr>
          <p:nvPr/>
        </p:nvGrpSpPr>
        <p:grpSpPr bwMode="auto">
          <a:xfrm>
            <a:off x="2133600" y="2895600"/>
            <a:ext cx="5410200" cy="3429000"/>
            <a:chOff x="1344" y="1824"/>
            <a:chExt cx="3408" cy="2160"/>
          </a:xfrm>
        </p:grpSpPr>
        <p:grpSp>
          <p:nvGrpSpPr>
            <p:cNvPr id="100357" name="Group 5"/>
            <p:cNvGrpSpPr>
              <a:grpSpLocks/>
            </p:cNvGrpSpPr>
            <p:nvPr/>
          </p:nvGrpSpPr>
          <p:grpSpPr bwMode="auto">
            <a:xfrm>
              <a:off x="2880" y="1824"/>
              <a:ext cx="336" cy="240"/>
              <a:chOff x="2640" y="1776"/>
              <a:chExt cx="336" cy="240"/>
            </a:xfrm>
          </p:grpSpPr>
          <p:sp>
            <p:nvSpPr>
              <p:cNvPr id="100358" name="Oval 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3F1A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59" name="Text Box 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A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60" name="Group 8"/>
            <p:cNvGrpSpPr>
              <a:grpSpLocks/>
            </p:cNvGrpSpPr>
            <p:nvPr/>
          </p:nvGrpSpPr>
          <p:grpSpPr bwMode="auto">
            <a:xfrm>
              <a:off x="1776" y="2256"/>
              <a:ext cx="336" cy="240"/>
              <a:chOff x="2640" y="1776"/>
              <a:chExt cx="336" cy="240"/>
            </a:xfrm>
          </p:grpSpPr>
          <p:sp>
            <p:nvSpPr>
              <p:cNvPr id="100361" name="Oval 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3F1A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2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B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63" name="Group 11"/>
            <p:cNvGrpSpPr>
              <a:grpSpLocks/>
            </p:cNvGrpSpPr>
            <p:nvPr/>
          </p:nvGrpSpPr>
          <p:grpSpPr bwMode="auto">
            <a:xfrm>
              <a:off x="2592" y="2256"/>
              <a:ext cx="336" cy="240"/>
              <a:chOff x="2640" y="1776"/>
              <a:chExt cx="336" cy="240"/>
            </a:xfrm>
          </p:grpSpPr>
          <p:sp>
            <p:nvSpPr>
              <p:cNvPr id="100364" name="Oval 1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5" name="Text Box 1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C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66" name="Group 14"/>
            <p:cNvGrpSpPr>
              <a:grpSpLocks/>
            </p:cNvGrpSpPr>
            <p:nvPr/>
          </p:nvGrpSpPr>
          <p:grpSpPr bwMode="auto">
            <a:xfrm>
              <a:off x="4416" y="2256"/>
              <a:ext cx="336" cy="240"/>
              <a:chOff x="2640" y="1776"/>
              <a:chExt cx="336" cy="240"/>
            </a:xfrm>
          </p:grpSpPr>
          <p:sp>
            <p:nvSpPr>
              <p:cNvPr id="100367" name="Oval 1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8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E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69" name="Group 17"/>
            <p:cNvGrpSpPr>
              <a:grpSpLocks/>
            </p:cNvGrpSpPr>
            <p:nvPr/>
          </p:nvGrpSpPr>
          <p:grpSpPr bwMode="auto">
            <a:xfrm>
              <a:off x="3408" y="2256"/>
              <a:ext cx="336" cy="240"/>
              <a:chOff x="2640" y="1776"/>
              <a:chExt cx="336" cy="240"/>
            </a:xfrm>
          </p:grpSpPr>
          <p:sp>
            <p:nvSpPr>
              <p:cNvPr id="100370" name="Oval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1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D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72" name="Group 20"/>
            <p:cNvGrpSpPr>
              <a:grpSpLocks/>
            </p:cNvGrpSpPr>
            <p:nvPr/>
          </p:nvGrpSpPr>
          <p:grpSpPr bwMode="auto">
            <a:xfrm>
              <a:off x="1344" y="2688"/>
              <a:ext cx="336" cy="240"/>
              <a:chOff x="2640" y="1776"/>
              <a:chExt cx="336" cy="240"/>
            </a:xfrm>
          </p:grpSpPr>
          <p:sp>
            <p:nvSpPr>
              <p:cNvPr id="100373" name="Oval 2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4" name="Text Box 2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F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75" name="Group 23"/>
            <p:cNvGrpSpPr>
              <a:grpSpLocks/>
            </p:cNvGrpSpPr>
            <p:nvPr/>
          </p:nvGrpSpPr>
          <p:grpSpPr bwMode="auto">
            <a:xfrm>
              <a:off x="2112" y="2688"/>
              <a:ext cx="336" cy="240"/>
              <a:chOff x="2640" y="1776"/>
              <a:chExt cx="336" cy="240"/>
            </a:xfrm>
          </p:grpSpPr>
          <p:sp>
            <p:nvSpPr>
              <p:cNvPr id="100376" name="Oval 2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3F1A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7" name="Text Box 2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G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78" name="Group 26"/>
            <p:cNvGrpSpPr>
              <a:grpSpLocks/>
            </p:cNvGrpSpPr>
            <p:nvPr/>
          </p:nvGrpSpPr>
          <p:grpSpPr bwMode="auto">
            <a:xfrm>
              <a:off x="1776" y="3216"/>
              <a:ext cx="336" cy="240"/>
              <a:chOff x="2640" y="1776"/>
              <a:chExt cx="336" cy="240"/>
            </a:xfrm>
          </p:grpSpPr>
          <p:sp>
            <p:nvSpPr>
              <p:cNvPr id="100379" name="Oval 27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0" name="Text Box 28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K</a:t>
                </a: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00381" name="Group 29"/>
            <p:cNvGrpSpPr>
              <a:grpSpLocks/>
            </p:cNvGrpSpPr>
            <p:nvPr/>
          </p:nvGrpSpPr>
          <p:grpSpPr bwMode="auto">
            <a:xfrm>
              <a:off x="2400" y="3216"/>
              <a:ext cx="336" cy="240"/>
              <a:chOff x="2640" y="1776"/>
              <a:chExt cx="336" cy="240"/>
            </a:xfrm>
          </p:grpSpPr>
          <p:sp>
            <p:nvSpPr>
              <p:cNvPr id="100382" name="Oval 30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rgbClr val="F3F1A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3" name="Text Box 31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L</a:t>
                </a:r>
                <a:endParaRPr lang="en-GB">
                  <a:latin typeface="Tahoma" pitchFamily="34" charset="0"/>
                </a:endParaRPr>
              </a:p>
            </p:txBody>
          </p:sp>
        </p:grpSp>
        <p:sp>
          <p:nvSpPr>
            <p:cNvPr id="100384" name="Oval 32"/>
            <p:cNvSpPr>
              <a:spLocks noChangeArrowheads="1"/>
            </p:cNvSpPr>
            <p:nvPr/>
          </p:nvSpPr>
          <p:spPr bwMode="auto">
            <a:xfrm>
              <a:off x="2400" y="3744"/>
              <a:ext cx="336" cy="240"/>
            </a:xfrm>
            <a:prstGeom prst="ellipse">
              <a:avLst/>
            </a:prstGeom>
            <a:solidFill>
              <a:srgbClr val="F3F1AB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5" name="Text Box 33"/>
            <p:cNvSpPr txBox="1">
              <a:spLocks noChangeArrowheads="1"/>
            </p:cNvSpPr>
            <p:nvPr/>
          </p:nvSpPr>
          <p:spPr bwMode="auto">
            <a:xfrm>
              <a:off x="2496" y="3744"/>
              <a:ext cx="240" cy="231"/>
            </a:xfrm>
            <a:prstGeom prst="rect">
              <a:avLst/>
            </a:prstGeom>
            <a:noFill/>
            <a:ln w="41275" cmpd="dbl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Tahoma" pitchFamily="34" charset="0"/>
                </a:rPr>
                <a:t>O</a:t>
              </a:r>
              <a:endParaRPr lang="en-GB" b="1" i="1">
                <a:latin typeface="Tahoma" pitchFamily="34" charset="0"/>
              </a:endParaRPr>
            </a:p>
          </p:txBody>
        </p:sp>
        <p:sp>
          <p:nvSpPr>
            <p:cNvPr id="100386" name="Line 34"/>
            <p:cNvSpPr>
              <a:spLocks noChangeShapeType="1"/>
            </p:cNvSpPr>
            <p:nvPr/>
          </p:nvSpPr>
          <p:spPr bwMode="auto">
            <a:xfrm flipH="1">
              <a:off x="2016" y="2064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87" name="Line 35"/>
            <p:cNvSpPr>
              <a:spLocks noChangeShapeType="1"/>
            </p:cNvSpPr>
            <p:nvPr/>
          </p:nvSpPr>
          <p:spPr bwMode="auto">
            <a:xfrm flipH="1">
              <a:off x="2832" y="20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88" name="Line 36"/>
            <p:cNvSpPr>
              <a:spLocks noChangeShapeType="1"/>
            </p:cNvSpPr>
            <p:nvPr/>
          </p:nvSpPr>
          <p:spPr bwMode="auto">
            <a:xfrm>
              <a:off x="302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89" name="Line 37"/>
            <p:cNvSpPr>
              <a:spLocks noChangeShapeType="1"/>
            </p:cNvSpPr>
            <p:nvPr/>
          </p:nvSpPr>
          <p:spPr bwMode="auto">
            <a:xfrm>
              <a:off x="3024" y="2064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0" name="Line 38"/>
            <p:cNvSpPr>
              <a:spLocks noChangeShapeType="1"/>
            </p:cNvSpPr>
            <p:nvPr/>
          </p:nvSpPr>
          <p:spPr bwMode="auto">
            <a:xfrm flipH="1">
              <a:off x="1536" y="24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1" name="Line 39"/>
            <p:cNvSpPr>
              <a:spLocks noChangeShapeType="1"/>
            </p:cNvSpPr>
            <p:nvPr/>
          </p:nvSpPr>
          <p:spPr bwMode="auto">
            <a:xfrm>
              <a:off x="1920" y="249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2" name="Line 40"/>
            <p:cNvSpPr>
              <a:spLocks noChangeShapeType="1"/>
            </p:cNvSpPr>
            <p:nvPr/>
          </p:nvSpPr>
          <p:spPr bwMode="auto">
            <a:xfrm flipH="1">
              <a:off x="1968" y="292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3" name="Line 41"/>
            <p:cNvSpPr>
              <a:spLocks noChangeShapeType="1"/>
            </p:cNvSpPr>
            <p:nvPr/>
          </p:nvSpPr>
          <p:spPr bwMode="auto">
            <a:xfrm>
              <a:off x="2304" y="292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4" name="Line 42"/>
            <p:cNvSpPr>
              <a:spLocks noChangeShapeType="1"/>
            </p:cNvSpPr>
            <p:nvPr/>
          </p:nvSpPr>
          <p:spPr bwMode="auto">
            <a:xfrm flipH="1">
              <a:off x="2544" y="345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Backtracking</a:t>
            </a:r>
            <a:endParaRPr lang="en-GB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Example 1</a:t>
            </a:r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7162800" y="6172200"/>
            <a:ext cx="146685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3 colour me!</a:t>
            </a:r>
          </a:p>
        </p:txBody>
      </p:sp>
      <p:sp>
        <p:nvSpPr>
          <p:cNvPr id="102404" name="Oval 4"/>
          <p:cNvSpPr>
            <a:spLocks noChangeArrowheads="1"/>
          </p:cNvSpPr>
          <p:nvPr/>
        </p:nvSpPr>
        <p:spPr bwMode="auto">
          <a:xfrm>
            <a:off x="1481138" y="2497138"/>
            <a:ext cx="392112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5059363" y="2268538"/>
            <a:ext cx="39687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4052888" y="3030538"/>
            <a:ext cx="42862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3459163" y="1354138"/>
            <a:ext cx="398462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02408" name="Oval 8"/>
          <p:cNvSpPr>
            <a:spLocks noChangeArrowheads="1"/>
          </p:cNvSpPr>
          <p:nvPr/>
        </p:nvSpPr>
        <p:spPr bwMode="auto">
          <a:xfrm>
            <a:off x="2471738" y="4249738"/>
            <a:ext cx="392112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auto">
          <a:xfrm>
            <a:off x="1385888" y="1354138"/>
            <a:ext cx="430212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>
            <a:off x="16002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 flipV="1">
            <a:off x="1828800" y="17526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 flipH="1" flipV="1">
            <a:off x="1752600" y="29718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V="1">
            <a:off x="2819400" y="33528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V="1">
            <a:off x="1828800" y="16002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 flipV="1">
            <a:off x="2743200" y="18288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>
            <a:off x="3733800" y="1828800"/>
            <a:ext cx="457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3810000" y="17526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V="1">
            <a:off x="4419600" y="2667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19" name="Oval 19"/>
          <p:cNvSpPr>
            <a:spLocks noChangeArrowheads="1"/>
          </p:cNvSpPr>
          <p:nvPr/>
        </p:nvSpPr>
        <p:spPr bwMode="auto">
          <a:xfrm>
            <a:off x="3724275" y="434340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>
            <a:off x="28194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 flipH="1">
            <a:off x="3962400" y="35052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22" name="Oval 22"/>
          <p:cNvSpPr>
            <a:spLocks noChangeArrowheads="1"/>
          </p:cNvSpPr>
          <p:nvPr/>
        </p:nvSpPr>
        <p:spPr bwMode="auto">
          <a:xfrm>
            <a:off x="914400" y="3657600"/>
            <a:ext cx="442913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 flipH="1">
            <a:off x="1219200" y="2895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1295400" y="4038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 flipH="1">
            <a:off x="1143000" y="1752600"/>
            <a:ext cx="304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7162800" y="6172200"/>
            <a:ext cx="146685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3 colour me!</a:t>
            </a:r>
          </a:p>
        </p:txBody>
      </p:sp>
      <p:grpSp>
        <p:nvGrpSpPr>
          <p:cNvPr id="101380" name="Group 4"/>
          <p:cNvGrpSpPr>
            <a:grpSpLocks/>
          </p:cNvGrpSpPr>
          <p:nvPr/>
        </p:nvGrpSpPr>
        <p:grpSpPr bwMode="auto">
          <a:xfrm>
            <a:off x="1447800" y="1447800"/>
            <a:ext cx="5943600" cy="4114800"/>
            <a:chOff x="144" y="624"/>
            <a:chExt cx="3744" cy="2592"/>
          </a:xfrm>
        </p:grpSpPr>
        <p:sp>
          <p:nvSpPr>
            <p:cNvPr id="101381" name="Oval 5"/>
            <p:cNvSpPr>
              <a:spLocks noChangeArrowheads="1"/>
            </p:cNvSpPr>
            <p:nvPr/>
          </p:nvSpPr>
          <p:spPr bwMode="auto">
            <a:xfrm>
              <a:off x="933" y="1573"/>
              <a:ext cx="247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01382" name="Oval 6"/>
            <p:cNvSpPr>
              <a:spLocks noChangeArrowheads="1"/>
            </p:cNvSpPr>
            <p:nvPr/>
          </p:nvSpPr>
          <p:spPr bwMode="auto">
            <a:xfrm>
              <a:off x="3187" y="1429"/>
              <a:ext cx="250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E</a:t>
              </a:r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auto">
            <a:xfrm>
              <a:off x="2553" y="1909"/>
              <a:ext cx="270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D</a:t>
              </a:r>
            </a:p>
          </p:txBody>
        </p:sp>
        <p:sp>
          <p:nvSpPr>
            <p:cNvPr id="101384" name="Oval 8"/>
            <p:cNvSpPr>
              <a:spLocks noChangeArrowheads="1"/>
            </p:cNvSpPr>
            <p:nvPr/>
          </p:nvSpPr>
          <p:spPr bwMode="auto">
            <a:xfrm>
              <a:off x="2179" y="853"/>
              <a:ext cx="251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B</a:t>
              </a:r>
            </a:p>
          </p:txBody>
        </p:sp>
        <p:sp>
          <p:nvSpPr>
            <p:cNvPr id="101385" name="Oval 9"/>
            <p:cNvSpPr>
              <a:spLocks noChangeArrowheads="1"/>
            </p:cNvSpPr>
            <p:nvPr/>
          </p:nvSpPr>
          <p:spPr bwMode="auto">
            <a:xfrm>
              <a:off x="1557" y="2677"/>
              <a:ext cx="247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F</a:t>
              </a:r>
            </a:p>
          </p:txBody>
        </p:sp>
        <p:sp>
          <p:nvSpPr>
            <p:cNvPr id="101386" name="Oval 10"/>
            <p:cNvSpPr>
              <a:spLocks noChangeArrowheads="1"/>
            </p:cNvSpPr>
            <p:nvPr/>
          </p:nvSpPr>
          <p:spPr bwMode="auto">
            <a:xfrm>
              <a:off x="873" y="853"/>
              <a:ext cx="271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01387" name="Line 11"/>
            <p:cNvSpPr>
              <a:spLocks noChangeShapeType="1"/>
            </p:cNvSpPr>
            <p:nvPr/>
          </p:nvSpPr>
          <p:spPr bwMode="auto">
            <a:xfrm>
              <a:off x="1008" y="11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 flipV="1">
              <a:off x="1152" y="1104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 flipH="1" flipV="1">
              <a:off x="1104" y="1872"/>
              <a:ext cx="57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 flipV="1">
              <a:off x="1776" y="2112"/>
              <a:ext cx="76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 flipV="1">
              <a:off x="1152" y="1008"/>
              <a:ext cx="100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auto">
            <a:xfrm flipV="1">
              <a:off x="1728" y="1152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3" name="Line 17"/>
            <p:cNvSpPr>
              <a:spLocks noChangeShapeType="1"/>
            </p:cNvSpPr>
            <p:nvPr/>
          </p:nvSpPr>
          <p:spPr bwMode="auto">
            <a:xfrm>
              <a:off x="2352" y="1152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394" name="Line 18"/>
            <p:cNvSpPr>
              <a:spLocks noChangeShapeType="1"/>
            </p:cNvSpPr>
            <p:nvPr/>
          </p:nvSpPr>
          <p:spPr bwMode="auto">
            <a:xfrm>
              <a:off x="2400" y="1104"/>
              <a:ext cx="8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395" name="Line 19"/>
            <p:cNvSpPr>
              <a:spLocks noChangeShapeType="1"/>
            </p:cNvSpPr>
            <p:nvPr/>
          </p:nvSpPr>
          <p:spPr bwMode="auto">
            <a:xfrm flipV="1">
              <a:off x="2784" y="168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396" name="Oval 20"/>
            <p:cNvSpPr>
              <a:spLocks noChangeArrowheads="1"/>
            </p:cNvSpPr>
            <p:nvPr/>
          </p:nvSpPr>
          <p:spPr bwMode="auto">
            <a:xfrm>
              <a:off x="2346" y="2736"/>
              <a:ext cx="262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G</a:t>
              </a:r>
            </a:p>
          </p:txBody>
        </p:sp>
        <p:sp>
          <p:nvSpPr>
            <p:cNvPr id="101397" name="Line 21"/>
            <p:cNvSpPr>
              <a:spLocks noChangeShapeType="1"/>
            </p:cNvSpPr>
            <p:nvPr/>
          </p:nvSpPr>
          <p:spPr bwMode="auto">
            <a:xfrm>
              <a:off x="1776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 flipH="1">
              <a:off x="2496" y="2208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399" name="Oval 23"/>
            <p:cNvSpPr>
              <a:spLocks noChangeArrowheads="1"/>
            </p:cNvSpPr>
            <p:nvPr/>
          </p:nvSpPr>
          <p:spPr bwMode="auto">
            <a:xfrm>
              <a:off x="576" y="2304"/>
              <a:ext cx="279" cy="3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01400" name="Line 24"/>
            <p:cNvSpPr>
              <a:spLocks noChangeShapeType="1"/>
            </p:cNvSpPr>
            <p:nvPr/>
          </p:nvSpPr>
          <p:spPr bwMode="auto">
            <a:xfrm flipH="1">
              <a:off x="768" y="1824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auto">
            <a:xfrm>
              <a:off x="816" y="2544"/>
              <a:ext cx="72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402" name="Line 26"/>
            <p:cNvSpPr>
              <a:spLocks noChangeShapeType="1"/>
            </p:cNvSpPr>
            <p:nvPr/>
          </p:nvSpPr>
          <p:spPr bwMode="auto">
            <a:xfrm flipH="1">
              <a:off x="720" y="1104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 flipH="1">
              <a:off x="2592" y="1728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04" name="Text Box 28"/>
            <p:cNvSpPr txBox="1">
              <a:spLocks noChangeArrowheads="1"/>
            </p:cNvSpPr>
            <p:nvPr/>
          </p:nvSpPr>
          <p:spPr bwMode="auto">
            <a:xfrm>
              <a:off x="576" y="624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  <p:sp>
          <p:nvSpPr>
            <p:cNvPr id="101405" name="Text Box 29"/>
            <p:cNvSpPr txBox="1">
              <a:spLocks noChangeArrowheads="1"/>
            </p:cNvSpPr>
            <p:nvPr/>
          </p:nvSpPr>
          <p:spPr bwMode="auto">
            <a:xfrm>
              <a:off x="1872" y="624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  <p:sp>
          <p:nvSpPr>
            <p:cNvPr id="101406" name="Text Box 30"/>
            <p:cNvSpPr txBox="1">
              <a:spLocks noChangeArrowheads="1"/>
            </p:cNvSpPr>
            <p:nvPr/>
          </p:nvSpPr>
          <p:spPr bwMode="auto">
            <a:xfrm>
              <a:off x="3024" y="1200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  <p:sp>
          <p:nvSpPr>
            <p:cNvPr id="101407" name="Text Box 31"/>
            <p:cNvSpPr txBox="1">
              <a:spLocks noChangeArrowheads="1"/>
            </p:cNvSpPr>
            <p:nvPr/>
          </p:nvSpPr>
          <p:spPr bwMode="auto">
            <a:xfrm>
              <a:off x="2592" y="2880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  <p:sp>
          <p:nvSpPr>
            <p:cNvPr id="101408" name="Text Box 32"/>
            <p:cNvSpPr txBox="1">
              <a:spLocks noChangeArrowheads="1"/>
            </p:cNvSpPr>
            <p:nvPr/>
          </p:nvSpPr>
          <p:spPr bwMode="auto">
            <a:xfrm>
              <a:off x="2832" y="1987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  <p:sp>
          <p:nvSpPr>
            <p:cNvPr id="101409" name="Text Box 33"/>
            <p:cNvSpPr txBox="1">
              <a:spLocks noChangeArrowheads="1"/>
            </p:cNvSpPr>
            <p:nvPr/>
          </p:nvSpPr>
          <p:spPr bwMode="auto">
            <a:xfrm>
              <a:off x="1152" y="1651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  <p:sp>
          <p:nvSpPr>
            <p:cNvPr id="101410" name="Text Box 34"/>
            <p:cNvSpPr txBox="1">
              <a:spLocks noChangeArrowheads="1"/>
            </p:cNvSpPr>
            <p:nvPr/>
          </p:nvSpPr>
          <p:spPr bwMode="auto">
            <a:xfrm>
              <a:off x="1248" y="3043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  <p:sp>
          <p:nvSpPr>
            <p:cNvPr id="101411" name="Text Box 35"/>
            <p:cNvSpPr txBox="1">
              <a:spLocks noChangeArrowheads="1"/>
            </p:cNvSpPr>
            <p:nvPr/>
          </p:nvSpPr>
          <p:spPr bwMode="auto">
            <a:xfrm>
              <a:off x="144" y="2592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{blue, green, red}</a:t>
              </a:r>
              <a:endParaRPr lang="en-GB" sz="12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Constraint satisfaction problem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CSP is defined by</a:t>
            </a:r>
          </a:p>
          <a:p>
            <a:pPr lvl="1"/>
            <a:r>
              <a:rPr lang="en-US"/>
              <a:t>a set of variables</a:t>
            </a:r>
          </a:p>
          <a:p>
            <a:pPr lvl="1"/>
            <a:r>
              <a:rPr lang="en-US"/>
              <a:t>a domain of values for each variable</a:t>
            </a:r>
          </a:p>
          <a:p>
            <a:pPr lvl="1"/>
            <a:r>
              <a:rPr lang="en-US"/>
              <a:t>a set of constraints between variables</a:t>
            </a:r>
          </a:p>
          <a:p>
            <a:pPr lvl="1"/>
            <a:endParaRPr lang="en-US"/>
          </a:p>
          <a:p>
            <a:r>
              <a:rPr lang="en-US"/>
              <a:t>A solution is</a:t>
            </a:r>
          </a:p>
          <a:p>
            <a:pPr lvl="1"/>
            <a:r>
              <a:rPr lang="en-US"/>
              <a:t>an assignment of a value to each variable that satisfies the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250825" y="936625"/>
            <a:ext cx="4148138" cy="3154363"/>
            <a:chOff x="561" y="835"/>
            <a:chExt cx="2889" cy="2229"/>
          </a:xfrm>
        </p:grpSpPr>
        <p:sp>
          <p:nvSpPr>
            <p:cNvPr id="104452" name="Oval 4"/>
            <p:cNvSpPr>
              <a:spLocks noChangeArrowheads="1"/>
            </p:cNvSpPr>
            <p:nvPr/>
          </p:nvSpPr>
          <p:spPr bwMode="auto">
            <a:xfrm>
              <a:off x="920" y="1555"/>
              <a:ext cx="273" cy="3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04453" name="Oval 5"/>
            <p:cNvSpPr>
              <a:spLocks noChangeArrowheads="1"/>
            </p:cNvSpPr>
            <p:nvPr/>
          </p:nvSpPr>
          <p:spPr bwMode="auto">
            <a:xfrm>
              <a:off x="3173" y="1409"/>
              <a:ext cx="277" cy="3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E</a:t>
              </a:r>
            </a:p>
          </p:txBody>
        </p:sp>
        <p:sp>
          <p:nvSpPr>
            <p:cNvPr id="104454" name="Oval 6"/>
            <p:cNvSpPr>
              <a:spLocks noChangeArrowheads="1"/>
            </p:cNvSpPr>
            <p:nvPr/>
          </p:nvSpPr>
          <p:spPr bwMode="auto">
            <a:xfrm>
              <a:off x="2539" y="1891"/>
              <a:ext cx="298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D</a:t>
              </a: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auto">
            <a:xfrm>
              <a:off x="2166" y="835"/>
              <a:ext cx="278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B</a:t>
              </a:r>
            </a:p>
          </p:txBody>
        </p:sp>
        <p:sp>
          <p:nvSpPr>
            <p:cNvPr id="104456" name="Oval 8"/>
            <p:cNvSpPr>
              <a:spLocks noChangeArrowheads="1"/>
            </p:cNvSpPr>
            <p:nvPr/>
          </p:nvSpPr>
          <p:spPr bwMode="auto">
            <a:xfrm>
              <a:off x="1544" y="2659"/>
              <a:ext cx="273" cy="3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F</a:t>
              </a:r>
            </a:p>
          </p:txBody>
        </p:sp>
        <p:sp>
          <p:nvSpPr>
            <p:cNvPr id="104457" name="Oval 9"/>
            <p:cNvSpPr>
              <a:spLocks noChangeArrowheads="1"/>
            </p:cNvSpPr>
            <p:nvPr/>
          </p:nvSpPr>
          <p:spPr bwMode="auto">
            <a:xfrm>
              <a:off x="858" y="835"/>
              <a:ext cx="300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04458" name="Line 10"/>
            <p:cNvSpPr>
              <a:spLocks noChangeShapeType="1"/>
            </p:cNvSpPr>
            <p:nvPr/>
          </p:nvSpPr>
          <p:spPr bwMode="auto">
            <a:xfrm>
              <a:off x="1008" y="11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59" name="Line 11"/>
            <p:cNvSpPr>
              <a:spLocks noChangeShapeType="1"/>
            </p:cNvSpPr>
            <p:nvPr/>
          </p:nvSpPr>
          <p:spPr bwMode="auto">
            <a:xfrm flipV="1">
              <a:off x="1152" y="1104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0" name="Line 12"/>
            <p:cNvSpPr>
              <a:spLocks noChangeShapeType="1"/>
            </p:cNvSpPr>
            <p:nvPr/>
          </p:nvSpPr>
          <p:spPr bwMode="auto">
            <a:xfrm flipH="1" flipV="1">
              <a:off x="1104" y="1872"/>
              <a:ext cx="57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1" name="Line 13"/>
            <p:cNvSpPr>
              <a:spLocks noChangeShapeType="1"/>
            </p:cNvSpPr>
            <p:nvPr/>
          </p:nvSpPr>
          <p:spPr bwMode="auto">
            <a:xfrm flipV="1">
              <a:off x="1776" y="2208"/>
              <a:ext cx="8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 flipV="1">
              <a:off x="1152" y="1008"/>
              <a:ext cx="100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 flipV="1">
              <a:off x="1728" y="1152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>
              <a:off x="2400" y="1152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5" name="Line 17"/>
            <p:cNvSpPr>
              <a:spLocks noChangeShapeType="1"/>
            </p:cNvSpPr>
            <p:nvPr/>
          </p:nvSpPr>
          <p:spPr bwMode="auto">
            <a:xfrm>
              <a:off x="2400" y="1056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6" name="Line 18"/>
            <p:cNvSpPr>
              <a:spLocks noChangeShapeType="1"/>
            </p:cNvSpPr>
            <p:nvPr/>
          </p:nvSpPr>
          <p:spPr bwMode="auto">
            <a:xfrm flipV="1">
              <a:off x="2832" y="1728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7" name="Oval 19"/>
            <p:cNvSpPr>
              <a:spLocks noChangeArrowheads="1"/>
            </p:cNvSpPr>
            <p:nvPr/>
          </p:nvSpPr>
          <p:spPr bwMode="auto">
            <a:xfrm>
              <a:off x="2332" y="2717"/>
              <a:ext cx="290" cy="3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G</a:t>
              </a:r>
            </a:p>
          </p:txBody>
        </p:sp>
        <p:sp>
          <p:nvSpPr>
            <p:cNvPr id="104468" name="Line 20"/>
            <p:cNvSpPr>
              <a:spLocks noChangeShapeType="1"/>
            </p:cNvSpPr>
            <p:nvPr/>
          </p:nvSpPr>
          <p:spPr bwMode="auto">
            <a:xfrm>
              <a:off x="1824" y="2880"/>
              <a:ext cx="52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 flipH="1">
              <a:off x="2496" y="2208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70" name="Oval 22"/>
            <p:cNvSpPr>
              <a:spLocks noChangeArrowheads="1"/>
            </p:cNvSpPr>
            <p:nvPr/>
          </p:nvSpPr>
          <p:spPr bwMode="auto">
            <a:xfrm>
              <a:off x="561" y="2285"/>
              <a:ext cx="309" cy="3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 flipH="1">
              <a:off x="768" y="182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>
              <a:off x="816" y="2544"/>
              <a:ext cx="72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 flipH="1">
              <a:off x="720" y="1104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05475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9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90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92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93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05494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06499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4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7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07523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07525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2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5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89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10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13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15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17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1619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4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7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2643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8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61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3667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3668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3669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3671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3672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2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5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9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93038" cy="609600"/>
          </a:xfrm>
        </p:spPr>
        <p:txBody>
          <a:bodyPr/>
          <a:lstStyle/>
          <a:p>
            <a:r>
              <a:rPr lang="en-US" sz="4000"/>
              <a:t>Example: Map-Coloring</a:t>
            </a:r>
          </a:p>
        </p:txBody>
      </p:sp>
      <p:pic>
        <p:nvPicPr>
          <p:cNvPr id="4099" name="Picture 3" descr="austra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4495800"/>
            <a:ext cx="8650288" cy="1970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Variables</a:t>
            </a:r>
            <a:r>
              <a:rPr lang="en-US" sz="2400"/>
              <a:t> </a:t>
            </a:r>
            <a:r>
              <a:rPr lang="en-US" sz="2400" i="1"/>
              <a:t>WA, NT, Q, NSW, V, SA, T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Domains</a:t>
            </a:r>
            <a:r>
              <a:rPr lang="en-US" sz="2400"/>
              <a:t> </a:t>
            </a:r>
            <a:r>
              <a:rPr lang="en-US" sz="2400" i="1"/>
              <a:t>D</a:t>
            </a:r>
            <a:r>
              <a:rPr lang="en-US" sz="2400" i="1" baseline="-25000"/>
              <a:t>i</a:t>
            </a:r>
            <a:r>
              <a:rPr lang="en-US" sz="2400"/>
              <a:t> = {red,green,blue}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Constraints</a:t>
            </a:r>
            <a:r>
              <a:rPr lang="en-US" sz="2400"/>
              <a:t>: adjacent regions must have different colors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e.g., WA ≠ 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5715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5716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5718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5719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5720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0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5731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6739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6758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60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61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1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2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8803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4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5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8806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7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8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9815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19816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4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6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19827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8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29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19830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0839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8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9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50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0851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52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53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1865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4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7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2883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2888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7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898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01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3907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15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0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2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5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ustralia-solu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928688"/>
          </a:xfrm>
        </p:spPr>
        <p:txBody>
          <a:bodyPr/>
          <a:lstStyle/>
          <a:p>
            <a:r>
              <a:rPr lang="en-US"/>
              <a:t>Example: Map-Coloring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4549775"/>
            <a:ext cx="8650288" cy="2003425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Solutions</a:t>
            </a:r>
            <a:r>
              <a:rPr lang="en-US" sz="2800"/>
              <a:t> are </a:t>
            </a:r>
            <a:r>
              <a:rPr lang="en-US" sz="2800">
                <a:solidFill>
                  <a:srgbClr val="FF0000"/>
                </a:solidFill>
              </a:rPr>
              <a:t>complete</a:t>
            </a:r>
            <a:r>
              <a:rPr lang="en-US" sz="2800"/>
              <a:t> and </a:t>
            </a:r>
            <a:r>
              <a:rPr lang="en-US" sz="2800">
                <a:solidFill>
                  <a:srgbClr val="FF0000"/>
                </a:solidFill>
              </a:rPr>
              <a:t>consistent</a:t>
            </a:r>
            <a:r>
              <a:rPr lang="en-US" sz="2800"/>
              <a:t> assignments, e.g., WA = red, NT = green, Q = red, NSW = green, V = red, SA = blue, T = green</a:t>
            </a:r>
          </a:p>
          <a:p>
            <a:r>
              <a:rPr lang="en-US" sz="2800"/>
              <a:t>A </a:t>
            </a:r>
            <a:r>
              <a:rPr lang="en-US" sz="2800">
                <a:solidFill>
                  <a:schemeClr val="accent2"/>
                </a:solidFill>
              </a:rPr>
              <a:t>state</a:t>
            </a:r>
            <a:r>
              <a:rPr lang="en-US" sz="2800"/>
              <a:t> may be incomplete e.g., just WA=red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4931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4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5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6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9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51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52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5955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5956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5957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5958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5959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5960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70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73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6979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6984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2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3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4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9764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Example of a csp</a:t>
            </a:r>
          </a:p>
        </p:txBody>
      </p:sp>
      <p:sp>
        <p:nvSpPr>
          <p:cNvPr id="128003" name="Oval 3"/>
          <p:cNvSpPr>
            <a:spLocks noChangeArrowheads="1"/>
          </p:cNvSpPr>
          <p:nvPr/>
        </p:nvSpPr>
        <p:spPr bwMode="auto">
          <a:xfrm>
            <a:off x="766763" y="1955800"/>
            <a:ext cx="392112" cy="4905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3995738" y="1749425"/>
            <a:ext cx="396875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3090863" y="2430463"/>
            <a:ext cx="428625" cy="4905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2555875" y="936625"/>
            <a:ext cx="398463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8007" name="Oval 7"/>
          <p:cNvSpPr>
            <a:spLocks noChangeArrowheads="1"/>
          </p:cNvSpPr>
          <p:nvPr/>
        </p:nvSpPr>
        <p:spPr bwMode="auto">
          <a:xfrm>
            <a:off x="1662113" y="3517900"/>
            <a:ext cx="3921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28008" name="Oval 8"/>
          <p:cNvSpPr>
            <a:spLocks noChangeArrowheads="1"/>
          </p:cNvSpPr>
          <p:nvPr/>
        </p:nvSpPr>
        <p:spPr bwMode="auto">
          <a:xfrm>
            <a:off x="677863" y="936625"/>
            <a:ext cx="430212" cy="490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892175" y="1385888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 flipV="1">
            <a:off x="1098550" y="1317625"/>
            <a:ext cx="1516063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 flipH="1" flipV="1">
            <a:off x="1030288" y="2403475"/>
            <a:ext cx="8270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 flipV="1">
            <a:off x="1995488" y="2879725"/>
            <a:ext cx="117157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 flipV="1">
            <a:off x="1098550" y="1181100"/>
            <a:ext cx="14478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4" name="Line 14"/>
          <p:cNvSpPr>
            <a:spLocks noChangeShapeType="1"/>
          </p:cNvSpPr>
          <p:nvPr/>
        </p:nvSpPr>
        <p:spPr bwMode="auto">
          <a:xfrm flipV="1">
            <a:off x="1925638" y="1385888"/>
            <a:ext cx="758825" cy="2173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2890838" y="1385888"/>
            <a:ext cx="344487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2890838" y="1249363"/>
            <a:ext cx="1171575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V="1">
            <a:off x="3511550" y="2200275"/>
            <a:ext cx="5508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18" name="Oval 18"/>
          <p:cNvSpPr>
            <a:spLocks noChangeArrowheads="1"/>
          </p:cNvSpPr>
          <p:nvPr/>
        </p:nvSpPr>
        <p:spPr bwMode="auto">
          <a:xfrm>
            <a:off x="2794000" y="3600450"/>
            <a:ext cx="415925" cy="490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2063750" y="3830638"/>
            <a:ext cx="75882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 flipH="1">
            <a:off x="3028950" y="2879725"/>
            <a:ext cx="276225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21" name="Oval 21"/>
          <p:cNvSpPr>
            <a:spLocks noChangeArrowheads="1"/>
          </p:cNvSpPr>
          <p:nvPr/>
        </p:nvSpPr>
        <p:spPr bwMode="auto">
          <a:xfrm>
            <a:off x="250825" y="2989263"/>
            <a:ext cx="442913" cy="4905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 flipH="1">
            <a:off x="547688" y="2336800"/>
            <a:ext cx="2762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617538" y="3354388"/>
            <a:ext cx="10334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 flipH="1">
            <a:off x="479425" y="1317625"/>
            <a:ext cx="274638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762000" y="4876800"/>
            <a:ext cx="1176338" cy="9159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1 = red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2 = blue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3 = green</a:t>
            </a: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4348163" y="3062288"/>
            <a:ext cx="13398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Solution !!!!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Backpropagation </a:t>
            </a:r>
            <a:endParaRPr lang="en-GB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Example 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107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312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416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852488"/>
          </a:xfrm>
        </p:spPr>
        <p:txBody>
          <a:bodyPr/>
          <a:lstStyle/>
          <a:p>
            <a:r>
              <a:rPr lang="en-US"/>
              <a:t>Constraint graph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76200" y="1981200"/>
            <a:ext cx="6172200" cy="1219200"/>
          </a:xfrm>
        </p:spPr>
        <p:txBody>
          <a:bodyPr/>
          <a:lstStyle/>
          <a:p>
            <a:r>
              <a:rPr lang="en-US" sz="1800">
                <a:solidFill>
                  <a:srgbClr val="FF0000"/>
                </a:solidFill>
              </a:rPr>
              <a:t>Binary CSP:</a:t>
            </a:r>
            <a:r>
              <a:rPr lang="en-US" sz="1800"/>
              <a:t> each constraint relates two variables</a:t>
            </a:r>
          </a:p>
          <a:p>
            <a:r>
              <a:rPr lang="en-US" sz="1800">
                <a:solidFill>
                  <a:srgbClr val="FF0000"/>
                </a:solidFill>
              </a:rPr>
              <a:t>Constraint graph:</a:t>
            </a:r>
            <a:r>
              <a:rPr lang="en-US" sz="1800"/>
              <a:t> nodes are variables, arcs are constraints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828800" y="3124200"/>
            <a:ext cx="6705600" cy="3429000"/>
            <a:chOff x="480" y="1776"/>
            <a:chExt cx="4224" cy="2160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480" y="2208"/>
              <a:ext cx="528" cy="432"/>
              <a:chOff x="480" y="2208"/>
              <a:chExt cx="528" cy="432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" name="Text Box 9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WA</a:t>
                </a:r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1728" y="1776"/>
              <a:ext cx="528" cy="432"/>
              <a:chOff x="480" y="2208"/>
              <a:chExt cx="528" cy="432"/>
            </a:xfrm>
          </p:grpSpPr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Text Box 15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NT</a:t>
                </a:r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1" name="Group 17"/>
            <p:cNvGrpSpPr>
              <a:grpSpLocks/>
            </p:cNvGrpSpPr>
            <p:nvPr/>
          </p:nvGrpSpPr>
          <p:grpSpPr bwMode="auto">
            <a:xfrm>
              <a:off x="1920" y="2784"/>
              <a:ext cx="528" cy="432"/>
              <a:chOff x="480" y="2208"/>
              <a:chExt cx="528" cy="432"/>
            </a:xfrm>
          </p:grpSpPr>
          <p:sp>
            <p:nvSpPr>
              <p:cNvPr id="6162" name="Rectangle 18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Text Box 21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SA</a:t>
                </a: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7" name="Group 23"/>
            <p:cNvGrpSpPr>
              <a:grpSpLocks/>
            </p:cNvGrpSpPr>
            <p:nvPr/>
          </p:nvGrpSpPr>
          <p:grpSpPr bwMode="auto">
            <a:xfrm>
              <a:off x="2880" y="1824"/>
              <a:ext cx="528" cy="432"/>
              <a:chOff x="480" y="2208"/>
              <a:chExt cx="528" cy="432"/>
            </a:xfrm>
          </p:grpSpPr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Text Box 27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Q</a:t>
                </a:r>
              </a:p>
            </p:txBody>
          </p:sp>
          <p:sp>
            <p:nvSpPr>
              <p:cNvPr id="6172" name="Oval 28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73" name="Group 29"/>
            <p:cNvGrpSpPr>
              <a:grpSpLocks/>
            </p:cNvGrpSpPr>
            <p:nvPr/>
          </p:nvGrpSpPr>
          <p:grpSpPr bwMode="auto">
            <a:xfrm>
              <a:off x="3744" y="2352"/>
              <a:ext cx="528" cy="432"/>
              <a:chOff x="480" y="2208"/>
              <a:chExt cx="528" cy="432"/>
            </a:xfrm>
          </p:grpSpPr>
          <p:sp>
            <p:nvSpPr>
              <p:cNvPr id="6174" name="Rectangle 30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31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Rectangle 32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Text Box 33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NSW</a:t>
                </a:r>
              </a:p>
            </p:txBody>
          </p:sp>
          <p:sp>
            <p:nvSpPr>
              <p:cNvPr id="6178" name="Oval 34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79" name="Group 35"/>
            <p:cNvGrpSpPr>
              <a:grpSpLocks/>
            </p:cNvGrpSpPr>
            <p:nvPr/>
          </p:nvGrpSpPr>
          <p:grpSpPr bwMode="auto">
            <a:xfrm>
              <a:off x="3072" y="3120"/>
              <a:ext cx="528" cy="432"/>
              <a:chOff x="480" y="2208"/>
              <a:chExt cx="528" cy="432"/>
            </a:xfrm>
          </p:grpSpPr>
          <p:sp>
            <p:nvSpPr>
              <p:cNvPr id="6180" name="Rectangle 36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Rectangle 37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Rectangle 38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Text Box 39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V</a:t>
                </a:r>
              </a:p>
            </p:txBody>
          </p:sp>
          <p:sp>
            <p:nvSpPr>
              <p:cNvPr id="6184" name="Oval 40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85" name="Group 41"/>
            <p:cNvGrpSpPr>
              <a:grpSpLocks/>
            </p:cNvGrpSpPr>
            <p:nvPr/>
          </p:nvGrpSpPr>
          <p:grpSpPr bwMode="auto">
            <a:xfrm>
              <a:off x="4176" y="3504"/>
              <a:ext cx="528" cy="432"/>
              <a:chOff x="480" y="2208"/>
              <a:chExt cx="528" cy="432"/>
            </a:xfrm>
          </p:grpSpPr>
          <p:sp>
            <p:nvSpPr>
              <p:cNvPr id="6186" name="Rectangle 42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Rectangle 43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Rectangle 44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Text Box 45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>
                    <a:latin typeface="Tahoma" pitchFamily="34" charset="0"/>
                  </a:rPr>
                  <a:t>T</a:t>
                </a:r>
              </a:p>
            </p:txBody>
          </p:sp>
          <p:sp>
            <p:nvSpPr>
              <p:cNvPr id="6190" name="Oval 46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 flipV="1">
              <a:off x="960" y="2016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960" y="2544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 flipH="1" flipV="1">
              <a:off x="2064" y="2208"/>
              <a:ext cx="9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>
              <a:off x="2256" y="2016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 flipV="1">
              <a:off x="2400" y="2208"/>
              <a:ext cx="57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2400" y="3072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 flipV="1">
              <a:off x="2448" y="2640"/>
              <a:ext cx="12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3408" y="211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 flipV="1">
              <a:off x="3552" y="2736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200" name="Picture 56" descr="australia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0" y="838200"/>
            <a:ext cx="3163888" cy="24622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2895600" y="51054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Dead End </a:t>
            </a:r>
            <a:r>
              <a:rPr lang="en-US" sz="1400">
                <a:latin typeface="Times New Roman" pitchFamily="18" charset="0"/>
              </a:rPr>
              <a:t>→</a:t>
            </a:r>
            <a:r>
              <a:rPr lang="en-US" sz="1400"/>
              <a:t> Backtrack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721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824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825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825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</a:t>
            </a:r>
          </a:p>
        </p:txBody>
      </p:sp>
      <p:sp>
        <p:nvSpPr>
          <p:cNvPr id="13926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3048000" y="548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Solution !!!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sz="4000"/>
              <a:t>Improving backtracking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Improving backtracking efficiency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General-purpose</a:t>
            </a:r>
            <a:r>
              <a:rPr lang="en-US"/>
              <a:t> methods can give huge gains in speed:</a:t>
            </a:r>
          </a:p>
          <a:p>
            <a:endParaRPr lang="en-US"/>
          </a:p>
          <a:p>
            <a:pPr lvl="1"/>
            <a:r>
              <a:rPr lang="en-US"/>
              <a:t>Which variable should be assigned next?</a:t>
            </a:r>
          </a:p>
          <a:p>
            <a:pPr lvl="1"/>
            <a:r>
              <a:rPr lang="en-US"/>
              <a:t>In what order should its values be tried?</a:t>
            </a:r>
          </a:p>
          <a:p>
            <a:pPr lvl="1"/>
            <a:r>
              <a:rPr lang="en-US"/>
              <a:t>Can we detect inevitable failure early?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8486775" cy="1462087"/>
          </a:xfrm>
        </p:spPr>
        <p:txBody>
          <a:bodyPr/>
          <a:lstStyle/>
          <a:p>
            <a:r>
              <a:rPr lang="en-US" sz="4000"/>
              <a:t>Most constrained variable</a:t>
            </a:r>
            <a:br>
              <a:rPr lang="en-US" sz="4000"/>
            </a:br>
            <a:r>
              <a:rPr lang="en-US" sz="4000"/>
              <a:t> </a:t>
            </a:r>
            <a:r>
              <a:rPr lang="en-US" sz="3600" b="1">
                <a:solidFill>
                  <a:schemeClr val="accent2"/>
                </a:solidFill>
              </a:rPr>
              <a:t>Minimum Remaining Values (MRV)</a:t>
            </a:r>
            <a:r>
              <a:rPr lang="en-US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Most constrained variable: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choose the variable with the fewest legal values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Called </a:t>
            </a:r>
            <a:r>
              <a:rPr lang="en-US" sz="2800">
                <a:solidFill>
                  <a:schemeClr val="accent2"/>
                </a:solidFill>
              </a:rPr>
              <a:t>minimum remaining values (MRV)</a:t>
            </a:r>
            <a:r>
              <a:rPr lang="en-US" sz="2800"/>
              <a:t> heuristic</a:t>
            </a:r>
          </a:p>
          <a:p>
            <a:pPr>
              <a:lnSpc>
                <a:spcPct val="90000"/>
              </a:lnSpc>
            </a:pPr>
            <a:r>
              <a:rPr lang="en-US" sz="2800"/>
              <a:t>Picks a variable which will cause failure as soon as possible, allowing the tree to be pruned.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17412" name="Picture 4" descr="australia-most-constrained-vari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124200"/>
            <a:ext cx="6105525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r>
              <a:rPr lang="en-US" sz="4000"/>
              <a:t>Backpropagation</a:t>
            </a:r>
            <a:br>
              <a:rPr lang="en-US" sz="4000"/>
            </a:br>
            <a:r>
              <a:rPr lang="en-US" sz="4000"/>
              <a:t>MRV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 </a:t>
            </a:r>
            <a:r>
              <a:rPr lang="en-US" sz="4000">
                <a:solidFill>
                  <a:schemeClr val="accent2"/>
                </a:solidFill>
              </a:rPr>
              <a:t>minimum remaining values </a:t>
            </a:r>
            <a:endParaRPr lang="en-GB" sz="4000">
              <a:solidFill>
                <a:schemeClr val="accent2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choose the variable with the fewest legal values</a:t>
            </a:r>
            <a:endParaRPr lang="en-GB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131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233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Varieties of CSPs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Discrete variables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finite domains: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n</a:t>
            </a:r>
            <a:r>
              <a:rPr lang="en-US" sz="1800"/>
              <a:t> variables, domain size </a:t>
            </a:r>
            <a:r>
              <a:rPr lang="en-US" sz="1800" i="1"/>
              <a:t>d </a:t>
            </a:r>
            <a:r>
              <a:rPr lang="en-US" sz="1800" i="1">
                <a:sym typeface="Wingdings" pitchFamily="2" charset="2"/>
              </a:rPr>
              <a:t> </a:t>
            </a:r>
            <a:r>
              <a:rPr lang="en-US" sz="1800" i="1"/>
              <a:t>O(d</a:t>
            </a:r>
            <a:r>
              <a:rPr lang="en-US" sz="1800" i="1" baseline="30000"/>
              <a:t>n</a:t>
            </a:r>
            <a:r>
              <a:rPr lang="en-US" sz="1800" i="1"/>
              <a:t>) </a:t>
            </a:r>
            <a:r>
              <a:rPr lang="en-US" sz="1800"/>
              <a:t>complete assignments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e.g., Boolean CSPs, incl. Boolean satisfiability (NP-complete)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infinite domains: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integers, strings, etc.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e.g., job scheduling, variables are start/end days for each job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need a constraint language, e.g., </a:t>
            </a:r>
            <a:r>
              <a:rPr lang="en-US" sz="1800" i="1"/>
              <a:t>StartJob</a:t>
            </a:r>
            <a:r>
              <a:rPr lang="en-US" sz="1800" i="1" baseline="-25000"/>
              <a:t>1</a:t>
            </a:r>
            <a:r>
              <a:rPr lang="en-US" sz="1800" i="1"/>
              <a:t> + 5 ≤ StartJob</a:t>
            </a:r>
            <a:r>
              <a:rPr lang="en-US" sz="1800" i="1" baseline="-25000"/>
              <a:t>3</a:t>
            </a:r>
          </a:p>
          <a:p>
            <a:pPr lvl="2">
              <a:lnSpc>
                <a:spcPct val="90000"/>
              </a:lnSpc>
            </a:pPr>
            <a:endParaRPr lang="en-US" sz="1800" i="1"/>
          </a:p>
          <a:p>
            <a:pPr>
              <a:lnSpc>
                <a:spcPct val="90000"/>
              </a:lnSpc>
            </a:pPr>
            <a:r>
              <a:rPr lang="en-US" sz="2400"/>
              <a:t>Continuous variables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e.g., start/end times for Hubble Space Telescope observations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linear constraints solvable in polynomial time by linear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336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u="sng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438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440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u="sng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541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 u="sng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643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644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644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3048000" y="548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Solution !!!</a:t>
            </a:r>
            <a:endParaRPr lang="en-GB" b="1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Most constraining variable</a:t>
            </a:r>
            <a:br>
              <a:rPr lang="en-US" sz="4000"/>
            </a:br>
            <a:r>
              <a:rPr lang="en-US" sz="4000"/>
              <a:t>MCV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/>
              <a:t>Tie-breaker among most constrained variables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Most constraining variable:</a:t>
            </a:r>
          </a:p>
          <a:p>
            <a:pPr lvl="1"/>
            <a:r>
              <a:rPr lang="en-US" sz="2400"/>
              <a:t>choose the variable with the most constraints on remaining variables (most edges in graph)</a:t>
            </a:r>
          </a:p>
        </p:txBody>
      </p:sp>
      <p:pic>
        <p:nvPicPr>
          <p:cNvPr id="18436" name="Picture 4" descr="australia-most-constraining-vari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953000"/>
            <a:ext cx="7620000" cy="1236663"/>
          </a:xfrm>
          <a:prstGeom prst="rect">
            <a:avLst/>
          </a:prstGeom>
          <a:noFill/>
        </p:spPr>
      </p:pic>
      <p:pic>
        <p:nvPicPr>
          <p:cNvPr id="18439" name="Picture 7" descr="australia-csp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11988" y="2363788"/>
            <a:ext cx="1871662" cy="1546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r>
              <a:rPr lang="en-US" sz="4000"/>
              <a:t>Backpropagation</a:t>
            </a:r>
            <a:br>
              <a:rPr lang="en-US" sz="4000"/>
            </a:br>
            <a:r>
              <a:rPr lang="en-US" sz="4000"/>
              <a:t>MCV</a:t>
            </a:r>
            <a:br>
              <a:rPr lang="en-US" sz="4000"/>
            </a:br>
            <a:r>
              <a:rPr lang="en-US" sz="4000"/>
              <a:t> </a:t>
            </a:r>
            <a:r>
              <a:rPr lang="en-US" sz="4000">
                <a:solidFill>
                  <a:schemeClr val="accent2"/>
                </a:solidFill>
              </a:rPr>
              <a:t>Most Constraining variable </a:t>
            </a:r>
            <a:endParaRPr lang="en-GB" sz="4000">
              <a:solidFill>
                <a:schemeClr val="accent2"/>
              </a:solidFill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990600"/>
          </a:xfrm>
        </p:spPr>
        <p:txBody>
          <a:bodyPr/>
          <a:lstStyle/>
          <a:p>
            <a:r>
              <a:rPr lang="en-US" sz="2800" b="1">
                <a:solidFill>
                  <a:schemeClr val="accent2"/>
                </a:solidFill>
              </a:rPr>
              <a:t>choose the variable with the most constraints on remaining variables</a:t>
            </a:r>
            <a:endParaRPr lang="en-GB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155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257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260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360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0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462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Varieties of constraints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Unary</a:t>
            </a:r>
            <a:r>
              <a:rPr lang="en-US" sz="2800"/>
              <a:t> constraints involve a single variable, </a:t>
            </a:r>
          </a:p>
          <a:p>
            <a:pPr lvl="1"/>
            <a:r>
              <a:rPr lang="en-US" sz="2400"/>
              <a:t>e.g., SA ≠ green</a:t>
            </a:r>
          </a:p>
          <a:p>
            <a:endParaRPr lang="en-US" sz="2800">
              <a:solidFill>
                <a:schemeClr val="accent2"/>
              </a:solidFill>
            </a:endParaRPr>
          </a:p>
          <a:p>
            <a:r>
              <a:rPr lang="en-US" sz="2800">
                <a:solidFill>
                  <a:schemeClr val="accent2"/>
                </a:solidFill>
              </a:rPr>
              <a:t>Binary</a:t>
            </a:r>
            <a:r>
              <a:rPr lang="en-US" sz="2800"/>
              <a:t> constraints involve pairs of variables,</a:t>
            </a:r>
          </a:p>
          <a:p>
            <a:pPr lvl="1"/>
            <a:r>
              <a:rPr lang="en-US" sz="2400"/>
              <a:t>e.g., SA ≠ WA</a:t>
            </a:r>
          </a:p>
          <a:p>
            <a:pPr lvl="1"/>
            <a:endParaRPr lang="en-US" sz="2400"/>
          </a:p>
          <a:p>
            <a:r>
              <a:rPr lang="en-US" sz="2800">
                <a:solidFill>
                  <a:schemeClr val="accent2"/>
                </a:solidFill>
              </a:rPr>
              <a:t>Higher-order</a:t>
            </a:r>
            <a:r>
              <a:rPr lang="en-US" sz="2800"/>
              <a:t> constraints involve 3 or more variables,</a:t>
            </a:r>
          </a:p>
          <a:p>
            <a:pPr lvl="1"/>
            <a:r>
              <a:rPr lang="en-US" sz="2400"/>
              <a:t>e.g., cryptarithmetic column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565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685800" y="4267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Dead End </a:t>
            </a:r>
            <a:endParaRPr lang="en-GB"/>
          </a:p>
        </p:txBody>
      </p:sp>
      <p:sp>
        <p:nvSpPr>
          <p:cNvPr id="155673" name="Text Box 25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669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669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66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872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66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874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874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5974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66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685800" y="4267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Dead End </a:t>
            </a:r>
            <a:endParaRPr lang="en-GB"/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6077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6179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180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181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6181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6181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6281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283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6283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284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MCV</a:t>
            </a:r>
          </a:p>
        </p:txBody>
      </p:sp>
      <p:sp>
        <p:nvSpPr>
          <p:cNvPr id="16486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6488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4888" name="Text Box 24"/>
          <p:cNvSpPr txBox="1">
            <a:spLocks noChangeArrowheads="1"/>
          </p:cNvSpPr>
          <p:nvPr/>
        </p:nvSpPr>
        <p:spPr bwMode="auto">
          <a:xfrm>
            <a:off x="2743200" y="556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Solution !!!</a:t>
            </a:r>
            <a:endParaRPr lang="en-GB" sz="2400"/>
          </a:p>
        </p:txBody>
      </p:sp>
      <p:sp>
        <p:nvSpPr>
          <p:cNvPr id="164889" name="Text Box 25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Constraint Satisfaction problem</a:t>
            </a: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Backtracking Search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Least constraining value</a:t>
            </a:r>
            <a:br>
              <a:rPr lang="en-US" sz="4000"/>
            </a:br>
            <a:r>
              <a:rPr lang="en-US" sz="4000"/>
              <a:t>LCV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variable, choose the least constraining value:</a:t>
            </a:r>
          </a:p>
          <a:p>
            <a:pPr lvl="1"/>
            <a:r>
              <a:rPr lang="en-US"/>
              <a:t>the one that rules out (eliminate) the fewest values in the remaining variables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Combining these heuristics makes 1000 queens feasible</a:t>
            </a:r>
          </a:p>
        </p:txBody>
      </p:sp>
      <p:pic>
        <p:nvPicPr>
          <p:cNvPr id="19460" name="Picture 4" descr="australia-least-constraining-va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05200"/>
            <a:ext cx="7086600" cy="1677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6575"/>
            <a:ext cx="7772400" cy="1698625"/>
          </a:xfrm>
        </p:spPr>
        <p:txBody>
          <a:bodyPr/>
          <a:lstStyle/>
          <a:p>
            <a:r>
              <a:rPr lang="en-US" sz="4000"/>
              <a:t>Backpropagation</a:t>
            </a:r>
            <a:br>
              <a:rPr lang="en-US" sz="4000"/>
            </a:br>
            <a:r>
              <a:rPr lang="en-US" sz="4000"/>
              <a:t>LCV</a:t>
            </a:r>
            <a:br>
              <a:rPr lang="en-US" sz="4000"/>
            </a:br>
            <a:r>
              <a:rPr lang="en-US" sz="4000"/>
              <a:t>Least Constraining Value </a:t>
            </a:r>
            <a:endParaRPr lang="en-GB" sz="400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choose the value which eliminates the fewest number of values in the remaining variables</a:t>
            </a:r>
            <a:endParaRPr lang="en-GB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7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7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6998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101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203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205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205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205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305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307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307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307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308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408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4105" name="Text Box 25"/>
          <p:cNvSpPr txBox="1">
            <a:spLocks noChangeArrowheads="1"/>
          </p:cNvSpPr>
          <p:nvPr/>
        </p:nvSpPr>
        <p:spPr bwMode="auto">
          <a:xfrm>
            <a:off x="1600200" y="4876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Dead End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510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LCV</a:t>
            </a:r>
          </a:p>
        </p:txBody>
      </p:sp>
      <p:sp>
        <p:nvSpPr>
          <p:cNvPr id="17613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 arcs</a:t>
            </a:r>
            <a:endParaRPr lang="en-GB" b="1"/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arcs</a:t>
            </a:r>
            <a:endParaRPr lang="en-GB" b="1"/>
          </a:p>
        </p:txBody>
      </p:sp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 arcs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698FDF180FA49940FB60126EF34C5" ma:contentTypeVersion="1" ma:contentTypeDescription="Create a new document." ma:contentTypeScope="" ma:versionID="eede60e21b1c34709fd89dfb134f430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19AF97C-2956-40F7-925B-C7D51F8C3A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89B8ABB-6DCE-4860-970A-7DF27FA67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0BC008-526F-4935-9743-98FBC4C4B014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4155</Words>
  <Application>Microsoft PowerPoint</Application>
  <PresentationFormat>On-screen Show (4:3)</PresentationFormat>
  <Paragraphs>1522</Paragraphs>
  <Slides>167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167</vt:i4>
      </vt:variant>
    </vt:vector>
  </HeadingPairs>
  <TitlesOfParts>
    <vt:vector size="174" baseType="lpstr">
      <vt:lpstr>Arial</vt:lpstr>
      <vt:lpstr>Tahoma</vt:lpstr>
      <vt:lpstr>Wingdings</vt:lpstr>
      <vt:lpstr>Comic Sans MS</vt:lpstr>
      <vt:lpstr>Times New Roman</vt:lpstr>
      <vt:lpstr>Blends</vt:lpstr>
      <vt:lpstr>Bitmap Image</vt:lpstr>
      <vt:lpstr>Constraint Satisfaction Problems</vt:lpstr>
      <vt:lpstr>Constraint Satisfaction Problems (CSPs)</vt:lpstr>
      <vt:lpstr>Constraint satisfaction problem</vt:lpstr>
      <vt:lpstr>Example: Map-Coloring</vt:lpstr>
      <vt:lpstr>Example: Map-Coloring</vt:lpstr>
      <vt:lpstr>Constraint graph</vt:lpstr>
      <vt:lpstr>Varieties of CSPs</vt:lpstr>
      <vt:lpstr>Varieties of constraints</vt:lpstr>
      <vt:lpstr>Constraint Satisfaction problem</vt:lpstr>
      <vt:lpstr>Standard search formulation</vt:lpstr>
      <vt:lpstr>Backtracking search</vt:lpstr>
      <vt:lpstr>Backtracking (Depth-First) search</vt:lpstr>
      <vt:lpstr>Backtracking search</vt:lpstr>
      <vt:lpstr>Backtracking example</vt:lpstr>
      <vt:lpstr>Backtracking example</vt:lpstr>
      <vt:lpstr>Backtracking example</vt:lpstr>
      <vt:lpstr>Backtracking example</vt:lpstr>
      <vt:lpstr>Depth First Search (DFS)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Backtracking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Backpropagation </vt:lpstr>
      <vt:lpstr>Backpropagation</vt:lpstr>
      <vt:lpstr>Backpropagation</vt:lpstr>
      <vt:lpstr>Backpropagation</vt:lpstr>
      <vt:lpstr>Backpropagation</vt:lpstr>
      <vt:lpstr>Backpropagation</vt:lpstr>
      <vt:lpstr>Backpropagation</vt:lpstr>
      <vt:lpstr>Backpropagation</vt:lpstr>
      <vt:lpstr>Backpropagation</vt:lpstr>
      <vt:lpstr>Backpropagation</vt:lpstr>
      <vt:lpstr>Improving backtracking efficiency</vt:lpstr>
      <vt:lpstr>Improving backtracking efficiency</vt:lpstr>
      <vt:lpstr>Most constrained variable  Minimum Remaining Values (MRV) </vt:lpstr>
      <vt:lpstr>Backpropagation MRV   minimum remaining values </vt:lpstr>
      <vt:lpstr>Backpropagation - MRV</vt:lpstr>
      <vt:lpstr>Backpropagation - MRV</vt:lpstr>
      <vt:lpstr>Backpropagation - MRV</vt:lpstr>
      <vt:lpstr>Backpropagation - MRV</vt:lpstr>
      <vt:lpstr>Backpropagation - MRV</vt:lpstr>
      <vt:lpstr>Backpropagation - MRV</vt:lpstr>
      <vt:lpstr>Most constraining variable MCV</vt:lpstr>
      <vt:lpstr>Backpropagation MCV  Most Constraining variable 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Backpropagation - MCV</vt:lpstr>
      <vt:lpstr>Least constraining value LCV</vt:lpstr>
      <vt:lpstr>Backpropagation LCV Least Constraining Value </vt:lpstr>
      <vt:lpstr>Backpropagation - LCV</vt:lpstr>
      <vt:lpstr>Backpropagation - LCV</vt:lpstr>
      <vt:lpstr>Backpropagation - LCV</vt:lpstr>
      <vt:lpstr>Backpropagation - LCV</vt:lpstr>
      <vt:lpstr>Backpropagation - LCV</vt:lpstr>
      <vt:lpstr>Backpropagation - LCV</vt:lpstr>
      <vt:lpstr>Backpropagation - LCV</vt:lpstr>
      <vt:lpstr>Backpropagation - LCV</vt:lpstr>
      <vt:lpstr>Backpropagation - LCV</vt:lpstr>
      <vt:lpstr>Backpropagation - LCV</vt:lpstr>
      <vt:lpstr>Constraint Satisfaction problem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Constraint Satisfaction problem</vt:lpstr>
      <vt:lpstr>Constraint propagation</vt:lpstr>
      <vt:lpstr>Arc consistency</vt:lpstr>
      <vt:lpstr>Arc consistency</vt:lpstr>
      <vt:lpstr>Arc consistency</vt:lpstr>
      <vt:lpstr>Arc consistency</vt:lpstr>
      <vt:lpstr>Arc consistency</vt:lpstr>
      <vt:lpstr>Arc consistency algorithm AC-3</vt:lpstr>
      <vt:lpstr>Arc Consistency: AC3 + Backtracking 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Constraint Satisfaction problem</vt:lpstr>
      <vt:lpstr>Local search for CSPs</vt:lpstr>
      <vt:lpstr>Example: 4-Queens</vt:lpstr>
      <vt:lpstr>Example: 8-queens</vt:lpstr>
      <vt:lpstr>Slide 166</vt:lpstr>
      <vt:lpstr>Summary</vt:lpstr>
    </vt:vector>
  </TitlesOfParts>
  <Company> KSU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 Satisfaction Problems</dc:title>
  <dc:creator>mbatouche</dc:creator>
  <cp:lastModifiedBy>Basit</cp:lastModifiedBy>
  <cp:revision>26</cp:revision>
  <dcterms:created xsi:type="dcterms:W3CDTF">2007-12-04T06:25:01Z</dcterms:created>
  <dcterms:modified xsi:type="dcterms:W3CDTF">2010-09-11T06:55:23Z</dcterms:modified>
</cp:coreProperties>
</file>