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NSPIRON" initials="I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6" d="100"/>
          <a:sy n="106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9-12T08:42:36.873" idx="1">
    <p:pos x="10" y="10"/>
    <p:text>P 136  
Equations ( 3.8 ,3.9 ) 
Rule (1 ,2,3)
Percentiles
P 137  Example 3.10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9-12T08:43:47.319" idx="2">
    <p:pos x="10" y="10"/>
    <p:text>P 138 Example 3.11 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9-12T08:58:14.610" idx="3">
    <p:pos x="10" y="10"/>
    <p:text>P 138 
Table 3.5 (very important)
P139 
Example 3.12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9-12T09:00:23.882" idx="4">
    <p:pos x="10" y="10"/>
    <p:text>P 139  The Boxplot (Figure 3.3)
P 140 Example 3.13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9-12T09:01:39.966" idx="5">
    <p:pos x="10" y="10"/>
    <p:text>P 140  Figure 3.5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1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5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19300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05500" cy="613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0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26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02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3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6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459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814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353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595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828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924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8077200" cy="453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01" name="Rectangle 29"/>
          <p:cNvSpPr>
            <a:spLocks noChangeArrowheads="1"/>
          </p:cNvSpPr>
          <p:nvPr userDrawn="1"/>
        </p:nvSpPr>
        <p:spPr bwMode="gray">
          <a:xfrm>
            <a:off x="0" y="6492875"/>
            <a:ext cx="9144000" cy="452438"/>
          </a:xfrm>
          <a:prstGeom prst="rect">
            <a:avLst/>
          </a:prstGeom>
          <a:solidFill>
            <a:srgbClr val="FEA402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 smtClean="0">
                <a:solidFill>
                  <a:srgbClr val="F3F5E7"/>
                </a:solidFill>
              </a:rPr>
              <a:t>                                                       Copyright © 2016 Pearson Education, Ltd.</a:t>
            </a:r>
          </a:p>
        </p:txBody>
      </p:sp>
      <p:sp>
        <p:nvSpPr>
          <p:cNvPr id="1029" name="Rectangle 31"/>
          <p:cNvSpPr>
            <a:spLocks noChangeArrowheads="1"/>
          </p:cNvSpPr>
          <p:nvPr userDrawn="1"/>
        </p:nvSpPr>
        <p:spPr bwMode="auto">
          <a:xfrm>
            <a:off x="7067550" y="6492875"/>
            <a:ext cx="21336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FFFF"/>
                </a:solidFill>
              </a:rPr>
              <a:t>Chapter 3, Slide </a:t>
            </a:r>
            <a:fld id="{08613611-5A57-40E7-9870-87A0D7EA0439}" type="slidenum">
              <a:rPr lang="en-US" altLang="en-US" sz="1600">
                <a:solidFill>
                  <a:srgbClr val="FFFFFF"/>
                </a:solidFill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1600">
              <a:solidFill>
                <a:srgbClr val="FFFFFF"/>
              </a:solidFill>
            </a:endParaRPr>
          </a:p>
        </p:txBody>
      </p:sp>
      <p:pic>
        <p:nvPicPr>
          <p:cNvPr id="1030" name="Picture 32" descr="Pearson_Strap_Bound_Whit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6481763"/>
            <a:ext cx="17621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30" descr="Pearson_Bound_White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100" y="6477000"/>
            <a:ext cx="145573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220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852488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A402"/>
          </a:solidFill>
          <a:latin typeface="+mj-lt"/>
          <a:ea typeface="+mj-ea"/>
          <a:cs typeface="+mj-cs"/>
        </a:defRPr>
      </a:lvl1pPr>
      <a:lvl2pPr algn="l" defTabSz="852488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A402"/>
          </a:solidFill>
          <a:latin typeface="Arial" charset="0"/>
          <a:cs typeface="Arial" charset="0"/>
        </a:defRPr>
      </a:lvl2pPr>
      <a:lvl3pPr algn="l" defTabSz="852488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A402"/>
          </a:solidFill>
          <a:latin typeface="Arial" charset="0"/>
          <a:cs typeface="Arial" charset="0"/>
        </a:defRPr>
      </a:lvl3pPr>
      <a:lvl4pPr algn="l" defTabSz="852488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A402"/>
          </a:solidFill>
          <a:latin typeface="Arial" charset="0"/>
          <a:cs typeface="Arial" charset="0"/>
        </a:defRPr>
      </a:lvl4pPr>
      <a:lvl5pPr algn="l" defTabSz="852488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A402"/>
          </a:solidFill>
          <a:latin typeface="Arial" charset="0"/>
          <a:cs typeface="Arial" charset="0"/>
        </a:defRPr>
      </a:lvl5pPr>
      <a:lvl6pPr marL="457200" algn="l" defTabSz="852488" rtl="0" fontAlgn="base">
        <a:spcBef>
          <a:spcPct val="0"/>
        </a:spcBef>
        <a:spcAft>
          <a:spcPct val="0"/>
        </a:spcAft>
        <a:defRPr sz="4000">
          <a:solidFill>
            <a:srgbClr val="D00000"/>
          </a:solidFill>
          <a:latin typeface="Arial" charset="0"/>
          <a:cs typeface="Arial" charset="0"/>
        </a:defRPr>
      </a:lvl6pPr>
      <a:lvl7pPr marL="914400" algn="l" defTabSz="852488" rtl="0" fontAlgn="base">
        <a:spcBef>
          <a:spcPct val="0"/>
        </a:spcBef>
        <a:spcAft>
          <a:spcPct val="0"/>
        </a:spcAft>
        <a:defRPr sz="4000">
          <a:solidFill>
            <a:srgbClr val="D00000"/>
          </a:solidFill>
          <a:latin typeface="Arial" charset="0"/>
          <a:cs typeface="Arial" charset="0"/>
        </a:defRPr>
      </a:lvl7pPr>
      <a:lvl8pPr marL="1371600" algn="l" defTabSz="852488" rtl="0" fontAlgn="base">
        <a:spcBef>
          <a:spcPct val="0"/>
        </a:spcBef>
        <a:spcAft>
          <a:spcPct val="0"/>
        </a:spcAft>
        <a:defRPr sz="4000">
          <a:solidFill>
            <a:srgbClr val="D00000"/>
          </a:solidFill>
          <a:latin typeface="Arial" charset="0"/>
          <a:cs typeface="Arial" charset="0"/>
        </a:defRPr>
      </a:lvl8pPr>
      <a:lvl9pPr marL="1828800" algn="l" defTabSz="852488" rtl="0" fontAlgn="base">
        <a:spcBef>
          <a:spcPct val="0"/>
        </a:spcBef>
        <a:spcAft>
          <a:spcPct val="0"/>
        </a:spcAft>
        <a:defRPr sz="4000">
          <a:solidFill>
            <a:srgbClr val="D00000"/>
          </a:solidFill>
          <a:latin typeface="Arial" charset="0"/>
          <a:cs typeface="Arial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rgbClr val="FEA402"/>
        </a:buClr>
        <a:buSzPct val="60000"/>
        <a:buFont typeface="Wingdings" pitchFamily="2" charset="2"/>
        <a:buChar char="n"/>
        <a:defRPr sz="2800">
          <a:solidFill>
            <a:srgbClr val="FFFFFF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5000"/>
        <a:buFont typeface="Wingdings" pitchFamily="2" charset="2"/>
        <a:buChar char="n"/>
        <a:defRPr sz="2400">
          <a:solidFill>
            <a:srgbClr val="FFFFFF"/>
          </a:solidFill>
          <a:latin typeface="+mn-lt"/>
          <a:cs typeface="+mn-cs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n"/>
        <a:defRPr sz="2000">
          <a:solidFill>
            <a:srgbClr val="FFFFFF"/>
          </a:solidFill>
          <a:latin typeface="+mn-lt"/>
          <a:cs typeface="+mn-cs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>
          <a:solidFill>
            <a:srgbClr val="FFFFFF"/>
          </a:solidFill>
          <a:latin typeface="+mn-lt"/>
          <a:cs typeface="+mn-cs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Wingdings" pitchFamily="2" charset="2"/>
        <a:buChar char="n"/>
        <a:defRPr>
          <a:solidFill>
            <a:srgbClr val="FFFFFF"/>
          </a:solidFill>
          <a:latin typeface="+mn-lt"/>
          <a:cs typeface="+mn-cs"/>
        </a:defRPr>
      </a:lvl5pPr>
      <a:lvl6pPr marL="23764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6pPr>
      <a:lvl7pPr marL="28336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7pPr>
      <a:lvl8pPr marL="32908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8pPr>
      <a:lvl9pPr marL="37480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Quartile Measures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olidFill>
                  <a:schemeClr val="bg1"/>
                </a:solidFill>
              </a:rPr>
              <a:t>Quartiles split the ranked data into 4 segments with an equal number of values per segment</a:t>
            </a:r>
          </a:p>
        </p:txBody>
      </p:sp>
      <p:grpSp>
        <p:nvGrpSpPr>
          <p:cNvPr id="33796" name="Group 26"/>
          <p:cNvGrpSpPr>
            <a:grpSpLocks/>
          </p:cNvGrpSpPr>
          <p:nvPr/>
        </p:nvGrpSpPr>
        <p:grpSpPr bwMode="auto">
          <a:xfrm>
            <a:off x="1752600" y="2667000"/>
            <a:ext cx="1219200" cy="457200"/>
            <a:chOff x="1008" y="1776"/>
            <a:chExt cx="768" cy="288"/>
          </a:xfrm>
        </p:grpSpPr>
        <p:sp>
          <p:nvSpPr>
            <p:cNvPr id="33814" name="Rectangle 6"/>
            <p:cNvSpPr>
              <a:spLocks noChangeArrowheads="1"/>
            </p:cNvSpPr>
            <p:nvPr/>
          </p:nvSpPr>
          <p:spPr bwMode="auto">
            <a:xfrm>
              <a:off x="1008" y="1776"/>
              <a:ext cx="768" cy="288"/>
            </a:xfrm>
            <a:prstGeom prst="rect">
              <a:avLst/>
            </a:prstGeom>
            <a:solidFill>
              <a:srgbClr val="B9B9E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33815" name="Rectangle 10"/>
            <p:cNvSpPr>
              <a:spLocks noChangeArrowheads="1"/>
            </p:cNvSpPr>
            <p:nvPr/>
          </p:nvSpPr>
          <p:spPr bwMode="auto">
            <a:xfrm>
              <a:off x="1101" y="1777"/>
              <a:ext cx="58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00"/>
                  </a:solidFill>
                </a:rPr>
                <a:t>25%</a:t>
              </a:r>
            </a:p>
          </p:txBody>
        </p:sp>
      </p:grpSp>
      <p:sp>
        <p:nvSpPr>
          <p:cNvPr id="33797" name="AutoShape 15"/>
          <p:cNvSpPr>
            <a:spLocks noChangeArrowheads="1"/>
          </p:cNvSpPr>
          <p:nvPr/>
        </p:nvSpPr>
        <p:spPr bwMode="auto">
          <a:xfrm rot="-5400000">
            <a:off x="2857500" y="3238500"/>
            <a:ext cx="228600" cy="152400"/>
          </a:xfrm>
          <a:prstGeom prst="rightArrow">
            <a:avLst>
              <a:gd name="adj1" fmla="val 50000"/>
              <a:gd name="adj2" fmla="val 37778"/>
            </a:avLst>
          </a:prstGeom>
          <a:solidFill>
            <a:srgbClr val="FF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33798" name="Rectangle 16"/>
          <p:cNvSpPr>
            <a:spLocks noChangeArrowheads="1"/>
          </p:cNvSpPr>
          <p:nvPr/>
        </p:nvSpPr>
        <p:spPr bwMode="auto">
          <a:xfrm>
            <a:off x="685800" y="4038600"/>
            <a:ext cx="8001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/>
          <a:p>
            <a:pPr marL="320675" indent="-320675" algn="l" defTabSz="852488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en-US" altLang="en-US" sz="2300">
                <a:solidFill>
                  <a:srgbClr val="C1BAF8"/>
                </a:solidFill>
              </a:rPr>
              <a:t>The first quartile, Q</a:t>
            </a:r>
            <a:r>
              <a:rPr lang="en-US" altLang="en-US" sz="2300" baseline="-25000">
                <a:solidFill>
                  <a:srgbClr val="C1BAF8"/>
                </a:solidFill>
              </a:rPr>
              <a:t>1</a:t>
            </a:r>
            <a:r>
              <a:rPr lang="en-US" altLang="en-US" sz="2300">
                <a:solidFill>
                  <a:srgbClr val="C1BAF8"/>
                </a:solidFill>
              </a:rPr>
              <a:t>, is the value for which 25% of the observations are smaller and 75% are larger</a:t>
            </a:r>
          </a:p>
          <a:p>
            <a:pPr marL="320675" indent="-320675" algn="l" defTabSz="852488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en-US" altLang="en-US" sz="2300">
                <a:solidFill>
                  <a:srgbClr val="C1BAF8"/>
                </a:solidFill>
              </a:rPr>
              <a:t>Q</a:t>
            </a:r>
            <a:r>
              <a:rPr lang="en-US" altLang="en-US" sz="2300" baseline="-25000">
                <a:solidFill>
                  <a:srgbClr val="C1BAF8"/>
                </a:solidFill>
              </a:rPr>
              <a:t>2</a:t>
            </a:r>
            <a:r>
              <a:rPr lang="en-US" altLang="en-US" sz="2300">
                <a:solidFill>
                  <a:srgbClr val="C1BAF8"/>
                </a:solidFill>
              </a:rPr>
              <a:t> is the same as the median (50% of the observations are smaller and 50% are larger)</a:t>
            </a:r>
          </a:p>
          <a:p>
            <a:pPr marL="320675" indent="-320675" algn="l" defTabSz="852488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en-US" altLang="en-US" sz="2300">
                <a:solidFill>
                  <a:srgbClr val="C1BAF8"/>
                </a:solidFill>
              </a:rPr>
              <a:t>Only 25% of the observations are greater than the third quartile</a:t>
            </a:r>
          </a:p>
          <a:p>
            <a:pPr marL="320675" indent="-320675" algn="l" defTabSz="852488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endParaRPr lang="en-US" altLang="en-US" sz="2300">
              <a:solidFill>
                <a:srgbClr val="3333CC"/>
              </a:solidFill>
            </a:endParaRPr>
          </a:p>
        </p:txBody>
      </p:sp>
      <p:sp>
        <p:nvSpPr>
          <p:cNvPr id="33799" name="AutoShape 18"/>
          <p:cNvSpPr>
            <a:spLocks noChangeArrowheads="1"/>
          </p:cNvSpPr>
          <p:nvPr/>
        </p:nvSpPr>
        <p:spPr bwMode="auto">
          <a:xfrm rot="-5400000">
            <a:off x="4076700" y="3238500"/>
            <a:ext cx="228600" cy="152400"/>
          </a:xfrm>
          <a:prstGeom prst="rightArrow">
            <a:avLst>
              <a:gd name="adj1" fmla="val 50000"/>
              <a:gd name="adj2" fmla="val 37778"/>
            </a:avLst>
          </a:prstGeom>
          <a:solidFill>
            <a:srgbClr val="FF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33800" name="AutoShape 19"/>
          <p:cNvSpPr>
            <a:spLocks noChangeArrowheads="1"/>
          </p:cNvSpPr>
          <p:nvPr/>
        </p:nvSpPr>
        <p:spPr bwMode="auto">
          <a:xfrm rot="-5400000">
            <a:off x="5295900" y="3238500"/>
            <a:ext cx="228600" cy="152400"/>
          </a:xfrm>
          <a:prstGeom prst="rightArrow">
            <a:avLst>
              <a:gd name="adj1" fmla="val 50000"/>
              <a:gd name="adj2" fmla="val 37778"/>
            </a:avLst>
          </a:prstGeom>
          <a:solidFill>
            <a:srgbClr val="FF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33801" name="Rectangle 22"/>
          <p:cNvSpPr>
            <a:spLocks noChangeArrowheads="1"/>
          </p:cNvSpPr>
          <p:nvPr/>
        </p:nvSpPr>
        <p:spPr bwMode="auto">
          <a:xfrm>
            <a:off x="2667000" y="3429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/>
          <a:p>
            <a:pPr marL="320675" indent="-320675" algn="l" defTabSz="852488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altLang="en-US" sz="2300">
                <a:solidFill>
                  <a:srgbClr val="FFFFFF"/>
                </a:solidFill>
              </a:rPr>
              <a:t>Q1</a:t>
            </a:r>
          </a:p>
        </p:txBody>
      </p:sp>
      <p:sp>
        <p:nvSpPr>
          <p:cNvPr id="33802" name="Rectangle 23"/>
          <p:cNvSpPr>
            <a:spLocks noChangeArrowheads="1"/>
          </p:cNvSpPr>
          <p:nvPr/>
        </p:nvSpPr>
        <p:spPr bwMode="auto">
          <a:xfrm>
            <a:off x="3886200" y="3429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/>
          <a:p>
            <a:pPr marL="320675" indent="-320675" algn="l" defTabSz="852488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altLang="en-US" sz="2300">
                <a:solidFill>
                  <a:srgbClr val="FFFFFF"/>
                </a:solidFill>
              </a:rPr>
              <a:t>Q2</a:t>
            </a:r>
          </a:p>
        </p:txBody>
      </p:sp>
      <p:sp>
        <p:nvSpPr>
          <p:cNvPr id="33803" name="Rectangle 24"/>
          <p:cNvSpPr>
            <a:spLocks noChangeArrowheads="1"/>
          </p:cNvSpPr>
          <p:nvPr/>
        </p:nvSpPr>
        <p:spPr bwMode="auto">
          <a:xfrm>
            <a:off x="5105400" y="3429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/>
          <a:p>
            <a:pPr marL="320675" indent="-320675" algn="l" defTabSz="852488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altLang="en-US" sz="2300">
                <a:solidFill>
                  <a:srgbClr val="FFFFFF"/>
                </a:solidFill>
              </a:rPr>
              <a:t>Q3</a:t>
            </a:r>
          </a:p>
        </p:txBody>
      </p:sp>
      <p:grpSp>
        <p:nvGrpSpPr>
          <p:cNvPr id="33804" name="Group 27"/>
          <p:cNvGrpSpPr>
            <a:grpSpLocks/>
          </p:cNvGrpSpPr>
          <p:nvPr/>
        </p:nvGrpSpPr>
        <p:grpSpPr bwMode="auto">
          <a:xfrm>
            <a:off x="2971800" y="2667000"/>
            <a:ext cx="1219200" cy="457200"/>
            <a:chOff x="1008" y="1776"/>
            <a:chExt cx="768" cy="288"/>
          </a:xfrm>
        </p:grpSpPr>
        <p:sp>
          <p:nvSpPr>
            <p:cNvPr id="33812" name="Rectangle 28"/>
            <p:cNvSpPr>
              <a:spLocks noChangeArrowheads="1"/>
            </p:cNvSpPr>
            <p:nvPr/>
          </p:nvSpPr>
          <p:spPr bwMode="auto">
            <a:xfrm>
              <a:off x="1008" y="1776"/>
              <a:ext cx="768" cy="288"/>
            </a:xfrm>
            <a:prstGeom prst="rect">
              <a:avLst/>
            </a:prstGeom>
            <a:solidFill>
              <a:srgbClr val="B9B9E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33813" name="Rectangle 29"/>
            <p:cNvSpPr>
              <a:spLocks noChangeArrowheads="1"/>
            </p:cNvSpPr>
            <p:nvPr/>
          </p:nvSpPr>
          <p:spPr bwMode="auto">
            <a:xfrm>
              <a:off x="1101" y="1777"/>
              <a:ext cx="58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00"/>
                  </a:solidFill>
                </a:rPr>
                <a:t>25%</a:t>
              </a:r>
            </a:p>
          </p:txBody>
        </p:sp>
      </p:grpSp>
      <p:grpSp>
        <p:nvGrpSpPr>
          <p:cNvPr id="33805" name="Group 30"/>
          <p:cNvGrpSpPr>
            <a:grpSpLocks/>
          </p:cNvGrpSpPr>
          <p:nvPr/>
        </p:nvGrpSpPr>
        <p:grpSpPr bwMode="auto">
          <a:xfrm>
            <a:off x="4191000" y="2667000"/>
            <a:ext cx="1219200" cy="457200"/>
            <a:chOff x="1008" y="1776"/>
            <a:chExt cx="768" cy="288"/>
          </a:xfrm>
        </p:grpSpPr>
        <p:sp>
          <p:nvSpPr>
            <p:cNvPr id="33810" name="Rectangle 31"/>
            <p:cNvSpPr>
              <a:spLocks noChangeArrowheads="1"/>
            </p:cNvSpPr>
            <p:nvPr/>
          </p:nvSpPr>
          <p:spPr bwMode="auto">
            <a:xfrm>
              <a:off x="1008" y="1776"/>
              <a:ext cx="768" cy="288"/>
            </a:xfrm>
            <a:prstGeom prst="rect">
              <a:avLst/>
            </a:prstGeom>
            <a:solidFill>
              <a:srgbClr val="B9B9E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33811" name="Rectangle 32"/>
            <p:cNvSpPr>
              <a:spLocks noChangeArrowheads="1"/>
            </p:cNvSpPr>
            <p:nvPr/>
          </p:nvSpPr>
          <p:spPr bwMode="auto">
            <a:xfrm>
              <a:off x="1101" y="1777"/>
              <a:ext cx="58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00"/>
                  </a:solidFill>
                </a:rPr>
                <a:t>25%</a:t>
              </a:r>
            </a:p>
          </p:txBody>
        </p:sp>
      </p:grpSp>
      <p:grpSp>
        <p:nvGrpSpPr>
          <p:cNvPr id="33806" name="Group 33"/>
          <p:cNvGrpSpPr>
            <a:grpSpLocks/>
          </p:cNvGrpSpPr>
          <p:nvPr/>
        </p:nvGrpSpPr>
        <p:grpSpPr bwMode="auto">
          <a:xfrm>
            <a:off x="5410200" y="2667000"/>
            <a:ext cx="1219200" cy="457200"/>
            <a:chOff x="1008" y="1776"/>
            <a:chExt cx="768" cy="288"/>
          </a:xfrm>
        </p:grpSpPr>
        <p:sp>
          <p:nvSpPr>
            <p:cNvPr id="33808" name="Rectangle 34"/>
            <p:cNvSpPr>
              <a:spLocks noChangeArrowheads="1"/>
            </p:cNvSpPr>
            <p:nvPr/>
          </p:nvSpPr>
          <p:spPr bwMode="auto">
            <a:xfrm>
              <a:off x="1008" y="1776"/>
              <a:ext cx="768" cy="288"/>
            </a:xfrm>
            <a:prstGeom prst="rect">
              <a:avLst/>
            </a:prstGeom>
            <a:solidFill>
              <a:srgbClr val="B9B9E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33809" name="Rectangle 35"/>
            <p:cNvSpPr>
              <a:spLocks noChangeArrowheads="1"/>
            </p:cNvSpPr>
            <p:nvPr/>
          </p:nvSpPr>
          <p:spPr bwMode="auto">
            <a:xfrm>
              <a:off x="1101" y="1777"/>
              <a:ext cx="58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00"/>
                  </a:solidFill>
                </a:rPr>
                <a:t>25%</a:t>
              </a:r>
            </a:p>
          </p:txBody>
        </p:sp>
      </p:grpSp>
      <p:sp>
        <p:nvSpPr>
          <p:cNvPr id="33807" name="TextBox 25"/>
          <p:cNvSpPr txBox="1">
            <a:spLocks noChangeArrowheads="1"/>
          </p:cNvSpPr>
          <p:nvPr/>
        </p:nvSpPr>
        <p:spPr bwMode="auto">
          <a:xfrm>
            <a:off x="7620000" y="1295400"/>
            <a:ext cx="1433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</a:rPr>
              <a:t>DCOV</a:t>
            </a:r>
            <a:r>
              <a:rPr lang="en-US" altLang="en-US" sz="2800" u="sng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56471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0"/>
          <p:cNvSpPr>
            <a:spLocks noChangeArrowheads="1"/>
          </p:cNvSpPr>
          <p:nvPr/>
        </p:nvSpPr>
        <p:spPr bwMode="auto">
          <a:xfrm>
            <a:off x="3733800" y="4191000"/>
            <a:ext cx="2514600" cy="838200"/>
          </a:xfrm>
          <a:prstGeom prst="rect">
            <a:avLst/>
          </a:prstGeom>
          <a:solidFill>
            <a:srgbClr val="00B0F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430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Five Number Summary and</a:t>
            </a:r>
            <a:br>
              <a:rPr lang="en-US" altLang="en-US" smtClean="0"/>
            </a:br>
            <a:r>
              <a:rPr lang="en-US" altLang="en-US" smtClean="0"/>
              <a:t>The Boxplot</a:t>
            </a:r>
          </a:p>
        </p:txBody>
      </p:sp>
      <p:sp>
        <p:nvSpPr>
          <p:cNvPr id="43012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77200" cy="2287588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hlink"/>
                </a:solidFill>
              </a:rPr>
              <a:t>The Boxplot</a:t>
            </a:r>
            <a:r>
              <a:rPr lang="en-US" altLang="en-US" smtClean="0"/>
              <a:t>: A Graphical display of the data based on the five-number summary: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838200" y="3429000"/>
            <a:ext cx="1455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</a:rPr>
              <a:t>Example</a:t>
            </a:r>
            <a:r>
              <a:rPr lang="en-US" altLang="en-US" sz="2400">
                <a:solidFill>
                  <a:srgbClr val="FF6600"/>
                </a:solidFill>
              </a:rPr>
              <a:t>:</a:t>
            </a:r>
          </a:p>
        </p:txBody>
      </p:sp>
      <p:sp>
        <p:nvSpPr>
          <p:cNvPr id="43014" name="Rectangle 9"/>
          <p:cNvSpPr>
            <a:spLocks noChangeArrowheads="1"/>
          </p:cNvSpPr>
          <p:nvPr/>
        </p:nvSpPr>
        <p:spPr bwMode="auto">
          <a:xfrm>
            <a:off x="1295400" y="2895600"/>
            <a:ext cx="6705600" cy="4572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43015" name="Rectangle 8"/>
          <p:cNvSpPr>
            <a:spLocks noChangeArrowheads="1"/>
          </p:cNvSpPr>
          <p:nvPr/>
        </p:nvSpPr>
        <p:spPr bwMode="auto">
          <a:xfrm>
            <a:off x="1371600" y="2895600"/>
            <a:ext cx="67818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3333CC"/>
                </a:solidFill>
              </a:rPr>
              <a:t>X</a:t>
            </a:r>
            <a:r>
              <a:rPr lang="en-US" altLang="en-US" sz="2400" baseline="-25000">
                <a:solidFill>
                  <a:srgbClr val="3333CC"/>
                </a:solidFill>
              </a:rPr>
              <a:t>smallest</a:t>
            </a:r>
            <a:r>
              <a:rPr lang="en-US" altLang="en-US" sz="2400">
                <a:solidFill>
                  <a:srgbClr val="3333CC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</a:rPr>
              <a:t>--</a:t>
            </a:r>
            <a:r>
              <a:rPr lang="en-US" altLang="en-US" sz="2400">
                <a:solidFill>
                  <a:srgbClr val="3333CC"/>
                </a:solidFill>
              </a:rPr>
              <a:t>   Q</a:t>
            </a:r>
            <a:r>
              <a:rPr lang="en-US" altLang="en-US" sz="2400" baseline="-25000">
                <a:solidFill>
                  <a:srgbClr val="3333CC"/>
                </a:solidFill>
              </a:rPr>
              <a:t>1</a:t>
            </a:r>
            <a:r>
              <a:rPr lang="en-US" altLang="en-US" sz="2400">
                <a:solidFill>
                  <a:srgbClr val="3333CC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</a:rPr>
              <a:t>--</a:t>
            </a:r>
            <a:r>
              <a:rPr lang="en-US" altLang="en-US" sz="2400">
                <a:solidFill>
                  <a:srgbClr val="3333CC"/>
                </a:solidFill>
              </a:rPr>
              <a:t>   Median   </a:t>
            </a:r>
            <a:r>
              <a:rPr lang="en-US" altLang="en-US" sz="2400">
                <a:solidFill>
                  <a:srgbClr val="000000"/>
                </a:solidFill>
              </a:rPr>
              <a:t>--</a:t>
            </a:r>
            <a:r>
              <a:rPr lang="en-US" altLang="en-US" sz="2400">
                <a:solidFill>
                  <a:srgbClr val="3333CC"/>
                </a:solidFill>
              </a:rPr>
              <a:t>   Q</a:t>
            </a:r>
            <a:r>
              <a:rPr lang="en-US" altLang="en-US" sz="2400" baseline="-25000">
                <a:solidFill>
                  <a:srgbClr val="3333CC"/>
                </a:solidFill>
              </a:rPr>
              <a:t>3</a:t>
            </a:r>
            <a:r>
              <a:rPr lang="en-US" altLang="en-US" sz="2400">
                <a:solidFill>
                  <a:srgbClr val="3333CC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</a:rPr>
              <a:t>--  </a:t>
            </a:r>
            <a:r>
              <a:rPr lang="en-US" altLang="en-US" sz="2400">
                <a:solidFill>
                  <a:srgbClr val="3333CC"/>
                </a:solidFill>
              </a:rPr>
              <a:t> X</a:t>
            </a:r>
            <a:r>
              <a:rPr lang="en-US" altLang="en-US" sz="2400" baseline="-25000">
                <a:solidFill>
                  <a:srgbClr val="3333CC"/>
                </a:solidFill>
              </a:rPr>
              <a:t>largest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1524000" y="4267200"/>
            <a:ext cx="617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   25% of data                 25%             25%        25% of data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		        of data          of data	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rot="5400000">
            <a:off x="649288" y="4610100"/>
            <a:ext cx="989012" cy="1588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auto">
          <a:xfrm rot="5400000">
            <a:off x="7354888" y="4610100"/>
            <a:ext cx="989012" cy="1588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019" name="Straight Connector 16"/>
          <p:cNvCxnSpPr>
            <a:cxnSpLocks noChangeShapeType="1"/>
          </p:cNvCxnSpPr>
          <p:nvPr/>
        </p:nvCxnSpPr>
        <p:spPr bwMode="auto">
          <a:xfrm>
            <a:off x="1143000" y="4648200"/>
            <a:ext cx="2590800" cy="1588"/>
          </a:xfrm>
          <a:prstGeom prst="line">
            <a:avLst/>
          </a:prstGeom>
          <a:noFill/>
          <a:ln w="25400" algn="ctr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0" name="Straight Connector 17"/>
          <p:cNvCxnSpPr>
            <a:cxnSpLocks noChangeShapeType="1"/>
          </p:cNvCxnSpPr>
          <p:nvPr/>
        </p:nvCxnSpPr>
        <p:spPr bwMode="auto">
          <a:xfrm>
            <a:off x="6248400" y="4648200"/>
            <a:ext cx="1600200" cy="1588"/>
          </a:xfrm>
          <a:prstGeom prst="line">
            <a:avLst/>
          </a:prstGeom>
          <a:noFill/>
          <a:ln w="25400" algn="ctr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1" name="Straight Connector 22"/>
          <p:cNvCxnSpPr>
            <a:cxnSpLocks noChangeShapeType="1"/>
          </p:cNvCxnSpPr>
          <p:nvPr/>
        </p:nvCxnSpPr>
        <p:spPr bwMode="auto">
          <a:xfrm rot="5400000">
            <a:off x="4598988" y="4610100"/>
            <a:ext cx="838200" cy="3175"/>
          </a:xfrm>
          <a:prstGeom prst="line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22" name="Text Box 11"/>
          <p:cNvSpPr txBox="1">
            <a:spLocks noChangeArrowheads="1"/>
          </p:cNvSpPr>
          <p:nvPr/>
        </p:nvSpPr>
        <p:spPr bwMode="auto">
          <a:xfrm>
            <a:off x="762000" y="5181600"/>
            <a:ext cx="7940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X</a:t>
            </a:r>
            <a:r>
              <a:rPr lang="en-US" altLang="en-US" baseline="-25000">
                <a:solidFill>
                  <a:srgbClr val="FFFFFF"/>
                </a:solidFill>
              </a:rPr>
              <a:t>smallest</a:t>
            </a:r>
            <a:r>
              <a:rPr lang="en-US" altLang="en-US">
                <a:solidFill>
                  <a:srgbClr val="FFFFFF"/>
                </a:solidFill>
              </a:rPr>
              <a:t>	             Q</a:t>
            </a:r>
            <a:r>
              <a:rPr lang="en-US" altLang="en-US" baseline="-25000">
                <a:solidFill>
                  <a:srgbClr val="FFFFFF"/>
                </a:solidFill>
              </a:rPr>
              <a:t>1</a:t>
            </a:r>
            <a:r>
              <a:rPr lang="en-US" altLang="en-US">
                <a:solidFill>
                  <a:srgbClr val="FFFFFF"/>
                </a:solidFill>
              </a:rPr>
              <a:t>	  Median      Q</a:t>
            </a:r>
            <a:r>
              <a:rPr lang="en-US" altLang="en-US" baseline="-25000">
                <a:solidFill>
                  <a:srgbClr val="FFFFFF"/>
                </a:solidFill>
              </a:rPr>
              <a:t>3</a:t>
            </a:r>
            <a:r>
              <a:rPr lang="en-US" altLang="en-US">
                <a:solidFill>
                  <a:srgbClr val="FFFFFF"/>
                </a:solidFill>
              </a:rPr>
              <a:t>	    X</a:t>
            </a:r>
            <a:r>
              <a:rPr lang="en-US" altLang="en-US" baseline="-25000">
                <a:solidFill>
                  <a:srgbClr val="FFFFFF"/>
                </a:solidFill>
              </a:rPr>
              <a:t>largest</a:t>
            </a:r>
          </a:p>
        </p:txBody>
      </p:sp>
      <p:sp>
        <p:nvSpPr>
          <p:cNvPr id="43023" name="TextBox 16"/>
          <p:cNvSpPr txBox="1">
            <a:spLocks noChangeArrowheads="1"/>
          </p:cNvSpPr>
          <p:nvPr/>
        </p:nvSpPr>
        <p:spPr bwMode="auto">
          <a:xfrm>
            <a:off x="7543800" y="1066800"/>
            <a:ext cx="1433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</a:rPr>
              <a:t>DCO</a:t>
            </a:r>
            <a:r>
              <a:rPr lang="en-US" altLang="en-US" sz="2800" u="sng">
                <a:solidFill>
                  <a:srgbClr val="FF0000"/>
                </a:solidFill>
              </a:rPr>
              <a:t>V</a:t>
            </a:r>
            <a:r>
              <a:rPr lang="en-US" altLang="en-US" sz="2800">
                <a:solidFill>
                  <a:srgbClr val="FFFFFF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91961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/>
            <a:r>
              <a:rPr lang="en-US" altLang="en-US" smtClean="0"/>
              <a:t>Five Number Summary:</a:t>
            </a:r>
            <a:br>
              <a:rPr lang="en-US" altLang="en-US" smtClean="0"/>
            </a:br>
            <a:r>
              <a:rPr lang="en-US" altLang="en-US" smtClean="0"/>
              <a:t>Shape of Boxplots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defTabSz="914400" eaLnBrk="1" hangingPunct="1">
              <a:lnSpc>
                <a:spcPct val="90000"/>
              </a:lnSpc>
            </a:pPr>
            <a:r>
              <a:rPr lang="en-US" altLang="en-US" sz="2400" smtClean="0"/>
              <a:t>If data are symmetric around the median then the box and central line are centered between the endpoints</a:t>
            </a:r>
            <a:endParaRPr lang="en-US" altLang="en-US" smtClean="0"/>
          </a:p>
          <a:p>
            <a:pPr marL="342900" indent="-342900" defTabSz="914400" eaLnBrk="1" hangingPunct="1">
              <a:lnSpc>
                <a:spcPct val="70000"/>
              </a:lnSpc>
            </a:pPr>
            <a:endParaRPr lang="en-US" altLang="en-US" smtClean="0"/>
          </a:p>
          <a:p>
            <a:pPr marL="342900" indent="-342900" defTabSz="914400" eaLnBrk="1" hangingPunct="1">
              <a:lnSpc>
                <a:spcPct val="90000"/>
              </a:lnSpc>
            </a:pPr>
            <a:endParaRPr lang="en-US" altLang="en-US" smtClean="0"/>
          </a:p>
          <a:p>
            <a:pPr marL="342900" indent="-342900" defTabSz="914400" eaLnBrk="1" hangingPunct="1">
              <a:lnSpc>
                <a:spcPct val="90000"/>
              </a:lnSpc>
            </a:pPr>
            <a:endParaRPr lang="en-US" altLang="en-US" sz="2400" smtClean="0"/>
          </a:p>
          <a:p>
            <a:pPr marL="342900" indent="-342900" defTabSz="914400" eaLnBrk="1" hangingPunct="1">
              <a:lnSpc>
                <a:spcPct val="90000"/>
              </a:lnSpc>
            </a:pPr>
            <a:endParaRPr lang="en-US" altLang="en-US" sz="2400" smtClean="0"/>
          </a:p>
          <a:p>
            <a:pPr marL="342900" indent="-342900" defTabSz="914400" eaLnBrk="1" hangingPunct="1">
              <a:lnSpc>
                <a:spcPct val="90000"/>
              </a:lnSpc>
            </a:pPr>
            <a:endParaRPr lang="en-US" altLang="en-US" sz="2400" smtClean="0"/>
          </a:p>
          <a:p>
            <a:pPr marL="342900" indent="-342900" defTabSz="914400" eaLnBrk="1" hangingPunct="1">
              <a:lnSpc>
                <a:spcPct val="70000"/>
              </a:lnSpc>
            </a:pPr>
            <a:endParaRPr lang="en-US" altLang="en-US" sz="2400" smtClean="0"/>
          </a:p>
          <a:p>
            <a:pPr marL="342900" indent="-342900" defTabSz="914400" eaLnBrk="1" hangingPunct="1">
              <a:lnSpc>
                <a:spcPct val="90000"/>
              </a:lnSpc>
            </a:pPr>
            <a:r>
              <a:rPr lang="en-US" altLang="en-US" sz="2400" smtClean="0"/>
              <a:t>A Boxplot can be shown in either a vertical or horizontal orientation</a:t>
            </a:r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1905000" y="40386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X</a:t>
            </a:r>
            <a:r>
              <a:rPr lang="en-US" altLang="en-US" baseline="-25000">
                <a:solidFill>
                  <a:srgbClr val="FFFFFF"/>
                </a:solidFill>
              </a:rPr>
              <a:t>smallest</a:t>
            </a:r>
            <a:r>
              <a:rPr lang="en-US" altLang="en-US">
                <a:solidFill>
                  <a:srgbClr val="FFFFFF"/>
                </a:solidFill>
              </a:rPr>
              <a:t>    Q</a:t>
            </a:r>
            <a:r>
              <a:rPr lang="en-US" altLang="en-US" baseline="-25000">
                <a:solidFill>
                  <a:srgbClr val="FFFFFF"/>
                </a:solidFill>
              </a:rPr>
              <a:t>1</a:t>
            </a:r>
            <a:r>
              <a:rPr lang="en-US" altLang="en-US">
                <a:solidFill>
                  <a:srgbClr val="FFFFFF"/>
                </a:solidFill>
              </a:rPr>
              <a:t>      Median      Q</a:t>
            </a:r>
            <a:r>
              <a:rPr lang="en-US" altLang="en-US" baseline="-25000">
                <a:solidFill>
                  <a:srgbClr val="FFFFFF"/>
                </a:solidFill>
              </a:rPr>
              <a:t>3</a:t>
            </a:r>
            <a:r>
              <a:rPr lang="en-US" altLang="en-US">
                <a:solidFill>
                  <a:srgbClr val="FFFFFF"/>
                </a:solidFill>
              </a:rPr>
              <a:t>      X</a:t>
            </a:r>
            <a:r>
              <a:rPr lang="en-US" altLang="en-US" baseline="-25000">
                <a:solidFill>
                  <a:srgbClr val="FFFFFF"/>
                </a:solidFill>
              </a:rPr>
              <a:t>largest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4037" name="Rectangle 6"/>
          <p:cNvSpPr>
            <a:spLocks noChangeArrowheads="1"/>
          </p:cNvSpPr>
          <p:nvPr/>
        </p:nvSpPr>
        <p:spPr bwMode="auto">
          <a:xfrm>
            <a:off x="1524000" y="2944813"/>
            <a:ext cx="6096000" cy="1676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44038" name="TextBox 8"/>
          <p:cNvSpPr txBox="1">
            <a:spLocks noChangeArrowheads="1"/>
          </p:cNvSpPr>
          <p:nvPr/>
        </p:nvSpPr>
        <p:spPr bwMode="auto">
          <a:xfrm>
            <a:off x="7543800" y="1066800"/>
            <a:ext cx="1433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</a:rPr>
              <a:t>DCO</a:t>
            </a:r>
            <a:r>
              <a:rPr lang="en-US" altLang="en-US" sz="2800" u="sng">
                <a:solidFill>
                  <a:srgbClr val="FF0000"/>
                </a:solidFill>
              </a:rPr>
              <a:t>V</a:t>
            </a:r>
            <a:r>
              <a:rPr lang="en-US" altLang="en-US" sz="2800">
                <a:solidFill>
                  <a:srgbClr val="FFFFFF"/>
                </a:solidFill>
              </a:rPr>
              <a:t>A</a:t>
            </a:r>
          </a:p>
        </p:txBody>
      </p:sp>
      <p:pic>
        <p:nvPicPr>
          <p:cNvPr id="4403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77" b="13123"/>
          <a:stretch>
            <a:fillRect/>
          </a:stretch>
        </p:blipFill>
        <p:spPr bwMode="auto">
          <a:xfrm>
            <a:off x="1866900" y="3094038"/>
            <a:ext cx="5410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9377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/>
              <a:t>Distribution Shape and </a:t>
            </a:r>
            <a:br>
              <a:rPr lang="en-US" altLang="en-US" smtClean="0"/>
            </a:br>
            <a:r>
              <a:rPr lang="en-US" altLang="en-US" smtClean="0"/>
              <a:t>The Boxplot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6188075" y="1981200"/>
            <a:ext cx="273526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FFFF"/>
                </a:solidFill>
              </a:rPr>
              <a:t>Right-Skewed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381000" y="1981200"/>
            <a:ext cx="24606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FFFF"/>
                </a:solidFill>
              </a:rPr>
              <a:t>Left-Skewed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3581400" y="1981200"/>
            <a:ext cx="211931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FFFF"/>
                </a:solidFill>
              </a:rPr>
              <a:t>Symmetric</a:t>
            </a: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6705600" y="3360738"/>
            <a:ext cx="0" cy="609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6934200" y="2819400"/>
            <a:ext cx="0" cy="1143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7648575" y="3808413"/>
            <a:ext cx="0" cy="158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2209800" y="3055938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1905000" y="2979738"/>
            <a:ext cx="0" cy="990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1295400" y="3733800"/>
            <a:ext cx="0" cy="228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4495800" y="2751138"/>
            <a:ext cx="0" cy="12192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4191000" y="3208338"/>
            <a:ext cx="0" cy="762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4800600" y="3208338"/>
            <a:ext cx="0" cy="762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71" name="Freeform 15"/>
          <p:cNvSpPr>
            <a:spLocks/>
          </p:cNvSpPr>
          <p:nvPr/>
        </p:nvSpPr>
        <p:spPr bwMode="auto">
          <a:xfrm>
            <a:off x="2133600" y="2827338"/>
            <a:ext cx="461963" cy="1098550"/>
          </a:xfrm>
          <a:custGeom>
            <a:avLst/>
            <a:gdLst>
              <a:gd name="T0" fmla="*/ 2147483647 w 291"/>
              <a:gd name="T1" fmla="*/ 2147483647 h 692"/>
              <a:gd name="T2" fmla="*/ 2147483647 w 291"/>
              <a:gd name="T3" fmla="*/ 2147483647 h 692"/>
              <a:gd name="T4" fmla="*/ 2147483647 w 291"/>
              <a:gd name="T5" fmla="*/ 2147483647 h 692"/>
              <a:gd name="T6" fmla="*/ 2147483647 w 291"/>
              <a:gd name="T7" fmla="*/ 2147483647 h 692"/>
              <a:gd name="T8" fmla="*/ 2147483647 w 291"/>
              <a:gd name="T9" fmla="*/ 2147483647 h 692"/>
              <a:gd name="T10" fmla="*/ 2147483647 w 291"/>
              <a:gd name="T11" fmla="*/ 2147483647 h 692"/>
              <a:gd name="T12" fmla="*/ 2147483647 w 291"/>
              <a:gd name="T13" fmla="*/ 2147483647 h 692"/>
              <a:gd name="T14" fmla="*/ 2147483647 w 291"/>
              <a:gd name="T15" fmla="*/ 2147483647 h 692"/>
              <a:gd name="T16" fmla="*/ 2147483647 w 291"/>
              <a:gd name="T17" fmla="*/ 2147483647 h 692"/>
              <a:gd name="T18" fmla="*/ 2147483647 w 291"/>
              <a:gd name="T19" fmla="*/ 2147483647 h 692"/>
              <a:gd name="T20" fmla="*/ 2147483647 w 291"/>
              <a:gd name="T21" fmla="*/ 2147483647 h 692"/>
              <a:gd name="T22" fmla="*/ 2147483647 w 291"/>
              <a:gd name="T23" fmla="*/ 2147483647 h 692"/>
              <a:gd name="T24" fmla="*/ 2147483647 w 291"/>
              <a:gd name="T25" fmla="*/ 2147483647 h 692"/>
              <a:gd name="T26" fmla="*/ 2147483647 w 291"/>
              <a:gd name="T27" fmla="*/ 2147483647 h 692"/>
              <a:gd name="T28" fmla="*/ 2147483647 w 291"/>
              <a:gd name="T29" fmla="*/ 2147483647 h 692"/>
              <a:gd name="T30" fmla="*/ 0 w 291"/>
              <a:gd name="T31" fmla="*/ 0 h 69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91"/>
              <a:gd name="T49" fmla="*/ 0 h 692"/>
              <a:gd name="T50" fmla="*/ 291 w 291"/>
              <a:gd name="T51" fmla="*/ 692 h 69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91" h="692">
                <a:moveTo>
                  <a:pt x="290" y="691"/>
                </a:moveTo>
                <a:lnTo>
                  <a:pt x="259" y="684"/>
                </a:lnTo>
                <a:lnTo>
                  <a:pt x="243" y="676"/>
                </a:lnTo>
                <a:lnTo>
                  <a:pt x="230" y="664"/>
                </a:lnTo>
                <a:lnTo>
                  <a:pt x="214" y="649"/>
                </a:lnTo>
                <a:lnTo>
                  <a:pt x="199" y="627"/>
                </a:lnTo>
                <a:lnTo>
                  <a:pt x="183" y="598"/>
                </a:lnTo>
                <a:lnTo>
                  <a:pt x="153" y="519"/>
                </a:lnTo>
                <a:lnTo>
                  <a:pt x="122" y="406"/>
                </a:lnTo>
                <a:lnTo>
                  <a:pt x="93" y="270"/>
                </a:lnTo>
                <a:lnTo>
                  <a:pt x="77" y="202"/>
                </a:lnTo>
                <a:lnTo>
                  <a:pt x="62" y="136"/>
                </a:lnTo>
                <a:lnTo>
                  <a:pt x="46" y="80"/>
                </a:lnTo>
                <a:lnTo>
                  <a:pt x="31" y="37"/>
                </a:lnTo>
                <a:lnTo>
                  <a:pt x="15" y="1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72" name="Freeform 16"/>
          <p:cNvSpPr>
            <a:spLocks/>
          </p:cNvSpPr>
          <p:nvPr/>
        </p:nvSpPr>
        <p:spPr bwMode="auto">
          <a:xfrm>
            <a:off x="685800" y="2827338"/>
            <a:ext cx="1460500" cy="1098550"/>
          </a:xfrm>
          <a:custGeom>
            <a:avLst/>
            <a:gdLst>
              <a:gd name="T0" fmla="*/ 0 w 872"/>
              <a:gd name="T1" fmla="*/ 2147483647 h 692"/>
              <a:gd name="T2" fmla="*/ 2147483647 w 872"/>
              <a:gd name="T3" fmla="*/ 2147483647 h 692"/>
              <a:gd name="T4" fmla="*/ 2147483647 w 872"/>
              <a:gd name="T5" fmla="*/ 2147483647 h 692"/>
              <a:gd name="T6" fmla="*/ 2147483647 w 872"/>
              <a:gd name="T7" fmla="*/ 2147483647 h 692"/>
              <a:gd name="T8" fmla="*/ 2147483647 w 872"/>
              <a:gd name="T9" fmla="*/ 2147483647 h 692"/>
              <a:gd name="T10" fmla="*/ 2147483647 w 872"/>
              <a:gd name="T11" fmla="*/ 2147483647 h 692"/>
              <a:gd name="T12" fmla="*/ 2147483647 w 872"/>
              <a:gd name="T13" fmla="*/ 2147483647 h 692"/>
              <a:gd name="T14" fmla="*/ 2147483647 w 872"/>
              <a:gd name="T15" fmla="*/ 2147483647 h 692"/>
              <a:gd name="T16" fmla="*/ 2147483647 w 872"/>
              <a:gd name="T17" fmla="*/ 2147483647 h 692"/>
              <a:gd name="T18" fmla="*/ 2147483647 w 872"/>
              <a:gd name="T19" fmla="*/ 2147483647 h 692"/>
              <a:gd name="T20" fmla="*/ 2147483647 w 872"/>
              <a:gd name="T21" fmla="*/ 2147483647 h 692"/>
              <a:gd name="T22" fmla="*/ 2147483647 w 872"/>
              <a:gd name="T23" fmla="*/ 2147483647 h 692"/>
              <a:gd name="T24" fmla="*/ 2147483647 w 872"/>
              <a:gd name="T25" fmla="*/ 2147483647 h 692"/>
              <a:gd name="T26" fmla="*/ 2147483647 w 872"/>
              <a:gd name="T27" fmla="*/ 2147483647 h 692"/>
              <a:gd name="T28" fmla="*/ 2147483647 w 872"/>
              <a:gd name="T29" fmla="*/ 2147483647 h 692"/>
              <a:gd name="T30" fmla="*/ 2147483647 w 872"/>
              <a:gd name="T31" fmla="*/ 0 h 69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72"/>
              <a:gd name="T49" fmla="*/ 0 h 692"/>
              <a:gd name="T50" fmla="*/ 872 w 872"/>
              <a:gd name="T51" fmla="*/ 692 h 69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72" h="692">
                <a:moveTo>
                  <a:pt x="0" y="691"/>
                </a:moveTo>
                <a:lnTo>
                  <a:pt x="93" y="684"/>
                </a:lnTo>
                <a:lnTo>
                  <a:pt x="138" y="676"/>
                </a:lnTo>
                <a:lnTo>
                  <a:pt x="184" y="664"/>
                </a:lnTo>
                <a:lnTo>
                  <a:pt x="230" y="649"/>
                </a:lnTo>
                <a:lnTo>
                  <a:pt x="275" y="627"/>
                </a:lnTo>
                <a:lnTo>
                  <a:pt x="321" y="598"/>
                </a:lnTo>
                <a:lnTo>
                  <a:pt x="412" y="519"/>
                </a:lnTo>
                <a:lnTo>
                  <a:pt x="505" y="406"/>
                </a:lnTo>
                <a:lnTo>
                  <a:pt x="596" y="270"/>
                </a:lnTo>
                <a:lnTo>
                  <a:pt x="642" y="202"/>
                </a:lnTo>
                <a:lnTo>
                  <a:pt x="689" y="136"/>
                </a:lnTo>
                <a:lnTo>
                  <a:pt x="733" y="80"/>
                </a:lnTo>
                <a:lnTo>
                  <a:pt x="780" y="37"/>
                </a:lnTo>
                <a:lnTo>
                  <a:pt x="826" y="10"/>
                </a:lnTo>
                <a:lnTo>
                  <a:pt x="871" y="0"/>
                </a:lnTo>
              </a:path>
            </a:pathLst>
          </a:custGeom>
          <a:noFill/>
          <a:ln w="254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73" name="Freeform 17"/>
          <p:cNvSpPr>
            <a:spLocks/>
          </p:cNvSpPr>
          <p:nvPr/>
        </p:nvSpPr>
        <p:spPr bwMode="auto">
          <a:xfrm>
            <a:off x="4495800" y="2751138"/>
            <a:ext cx="914400" cy="1143000"/>
          </a:xfrm>
          <a:custGeom>
            <a:avLst/>
            <a:gdLst>
              <a:gd name="T0" fmla="*/ 2147483647 w 399"/>
              <a:gd name="T1" fmla="*/ 2147483647 h 692"/>
              <a:gd name="T2" fmla="*/ 2147483647 w 399"/>
              <a:gd name="T3" fmla="*/ 2147483647 h 692"/>
              <a:gd name="T4" fmla="*/ 2147483647 w 399"/>
              <a:gd name="T5" fmla="*/ 2147483647 h 692"/>
              <a:gd name="T6" fmla="*/ 2147483647 w 399"/>
              <a:gd name="T7" fmla="*/ 2147483647 h 692"/>
              <a:gd name="T8" fmla="*/ 2147483647 w 399"/>
              <a:gd name="T9" fmla="*/ 2147483647 h 692"/>
              <a:gd name="T10" fmla="*/ 2147483647 w 399"/>
              <a:gd name="T11" fmla="*/ 2147483647 h 692"/>
              <a:gd name="T12" fmla="*/ 2147483647 w 399"/>
              <a:gd name="T13" fmla="*/ 2147483647 h 692"/>
              <a:gd name="T14" fmla="*/ 2147483647 w 399"/>
              <a:gd name="T15" fmla="*/ 2147483647 h 692"/>
              <a:gd name="T16" fmla="*/ 2147483647 w 399"/>
              <a:gd name="T17" fmla="*/ 2147483647 h 692"/>
              <a:gd name="T18" fmla="*/ 2147483647 w 399"/>
              <a:gd name="T19" fmla="*/ 2147483647 h 692"/>
              <a:gd name="T20" fmla="*/ 2147483647 w 399"/>
              <a:gd name="T21" fmla="*/ 2147483647 h 692"/>
              <a:gd name="T22" fmla="*/ 2147483647 w 399"/>
              <a:gd name="T23" fmla="*/ 2147483647 h 692"/>
              <a:gd name="T24" fmla="*/ 2147483647 w 399"/>
              <a:gd name="T25" fmla="*/ 2147483647 h 692"/>
              <a:gd name="T26" fmla="*/ 2147483647 w 399"/>
              <a:gd name="T27" fmla="*/ 2147483647 h 692"/>
              <a:gd name="T28" fmla="*/ 2147483647 w 399"/>
              <a:gd name="T29" fmla="*/ 2147483647 h 692"/>
              <a:gd name="T30" fmla="*/ 0 w 399"/>
              <a:gd name="T31" fmla="*/ 0 h 69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99"/>
              <a:gd name="T49" fmla="*/ 0 h 692"/>
              <a:gd name="T50" fmla="*/ 399 w 399"/>
              <a:gd name="T51" fmla="*/ 692 h 69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99" h="692">
                <a:moveTo>
                  <a:pt x="398" y="691"/>
                </a:moveTo>
                <a:lnTo>
                  <a:pt x="356" y="684"/>
                </a:lnTo>
                <a:lnTo>
                  <a:pt x="335" y="676"/>
                </a:lnTo>
                <a:lnTo>
                  <a:pt x="315" y="664"/>
                </a:lnTo>
                <a:lnTo>
                  <a:pt x="294" y="649"/>
                </a:lnTo>
                <a:lnTo>
                  <a:pt x="273" y="627"/>
                </a:lnTo>
                <a:lnTo>
                  <a:pt x="251" y="598"/>
                </a:lnTo>
                <a:lnTo>
                  <a:pt x="209" y="519"/>
                </a:lnTo>
                <a:lnTo>
                  <a:pt x="168" y="406"/>
                </a:lnTo>
                <a:lnTo>
                  <a:pt x="126" y="270"/>
                </a:lnTo>
                <a:lnTo>
                  <a:pt x="104" y="202"/>
                </a:lnTo>
                <a:lnTo>
                  <a:pt x="83" y="136"/>
                </a:lnTo>
                <a:lnTo>
                  <a:pt x="62" y="80"/>
                </a:lnTo>
                <a:lnTo>
                  <a:pt x="41" y="37"/>
                </a:lnTo>
                <a:lnTo>
                  <a:pt x="21" y="1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74" name="Freeform 18"/>
          <p:cNvSpPr>
            <a:spLocks/>
          </p:cNvSpPr>
          <p:nvPr/>
        </p:nvSpPr>
        <p:spPr bwMode="auto">
          <a:xfrm>
            <a:off x="3581400" y="2751138"/>
            <a:ext cx="892175" cy="1143000"/>
          </a:xfrm>
          <a:custGeom>
            <a:avLst/>
            <a:gdLst>
              <a:gd name="T0" fmla="*/ 0 w 401"/>
              <a:gd name="T1" fmla="*/ 2147483647 h 692"/>
              <a:gd name="T2" fmla="*/ 2147483647 w 401"/>
              <a:gd name="T3" fmla="*/ 2147483647 h 692"/>
              <a:gd name="T4" fmla="*/ 2147483647 w 401"/>
              <a:gd name="T5" fmla="*/ 2147483647 h 692"/>
              <a:gd name="T6" fmla="*/ 2147483647 w 401"/>
              <a:gd name="T7" fmla="*/ 2147483647 h 692"/>
              <a:gd name="T8" fmla="*/ 2147483647 w 401"/>
              <a:gd name="T9" fmla="*/ 2147483647 h 692"/>
              <a:gd name="T10" fmla="*/ 2147483647 w 401"/>
              <a:gd name="T11" fmla="*/ 2147483647 h 692"/>
              <a:gd name="T12" fmla="*/ 2147483647 w 401"/>
              <a:gd name="T13" fmla="*/ 2147483647 h 692"/>
              <a:gd name="T14" fmla="*/ 2147483647 w 401"/>
              <a:gd name="T15" fmla="*/ 2147483647 h 692"/>
              <a:gd name="T16" fmla="*/ 2147483647 w 401"/>
              <a:gd name="T17" fmla="*/ 2147483647 h 692"/>
              <a:gd name="T18" fmla="*/ 2147483647 w 401"/>
              <a:gd name="T19" fmla="*/ 2147483647 h 692"/>
              <a:gd name="T20" fmla="*/ 2147483647 w 401"/>
              <a:gd name="T21" fmla="*/ 2147483647 h 692"/>
              <a:gd name="T22" fmla="*/ 2147483647 w 401"/>
              <a:gd name="T23" fmla="*/ 2147483647 h 692"/>
              <a:gd name="T24" fmla="*/ 2147483647 w 401"/>
              <a:gd name="T25" fmla="*/ 2147483647 h 692"/>
              <a:gd name="T26" fmla="*/ 2147483647 w 401"/>
              <a:gd name="T27" fmla="*/ 2147483647 h 692"/>
              <a:gd name="T28" fmla="*/ 2147483647 w 401"/>
              <a:gd name="T29" fmla="*/ 2147483647 h 692"/>
              <a:gd name="T30" fmla="*/ 2147483647 w 401"/>
              <a:gd name="T31" fmla="*/ 0 h 69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01"/>
              <a:gd name="T49" fmla="*/ 0 h 692"/>
              <a:gd name="T50" fmla="*/ 401 w 401"/>
              <a:gd name="T51" fmla="*/ 692 h 69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01" h="692">
                <a:moveTo>
                  <a:pt x="0" y="691"/>
                </a:moveTo>
                <a:lnTo>
                  <a:pt x="42" y="684"/>
                </a:lnTo>
                <a:lnTo>
                  <a:pt x="63" y="676"/>
                </a:lnTo>
                <a:lnTo>
                  <a:pt x="85" y="664"/>
                </a:lnTo>
                <a:lnTo>
                  <a:pt x="106" y="649"/>
                </a:lnTo>
                <a:lnTo>
                  <a:pt x="127" y="627"/>
                </a:lnTo>
                <a:lnTo>
                  <a:pt x="147" y="598"/>
                </a:lnTo>
                <a:lnTo>
                  <a:pt x="189" y="519"/>
                </a:lnTo>
                <a:lnTo>
                  <a:pt x="232" y="406"/>
                </a:lnTo>
                <a:lnTo>
                  <a:pt x="274" y="270"/>
                </a:lnTo>
                <a:lnTo>
                  <a:pt x="294" y="202"/>
                </a:lnTo>
                <a:lnTo>
                  <a:pt x="315" y="136"/>
                </a:lnTo>
                <a:lnTo>
                  <a:pt x="336" y="80"/>
                </a:lnTo>
                <a:lnTo>
                  <a:pt x="357" y="37"/>
                </a:lnTo>
                <a:lnTo>
                  <a:pt x="379" y="10"/>
                </a:lnTo>
                <a:lnTo>
                  <a:pt x="400" y="0"/>
                </a:lnTo>
              </a:path>
            </a:pathLst>
          </a:custGeom>
          <a:noFill/>
          <a:ln w="254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685800" y="3970338"/>
            <a:ext cx="20574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76" name="Freeform 20"/>
          <p:cNvSpPr>
            <a:spLocks/>
          </p:cNvSpPr>
          <p:nvPr/>
        </p:nvSpPr>
        <p:spPr bwMode="auto">
          <a:xfrm>
            <a:off x="6843713" y="2797175"/>
            <a:ext cx="1462087" cy="1098550"/>
          </a:xfrm>
          <a:custGeom>
            <a:avLst/>
            <a:gdLst>
              <a:gd name="T0" fmla="*/ 2147483647 w 871"/>
              <a:gd name="T1" fmla="*/ 2147483647 h 692"/>
              <a:gd name="T2" fmla="*/ 2147483647 w 871"/>
              <a:gd name="T3" fmla="*/ 2147483647 h 692"/>
              <a:gd name="T4" fmla="*/ 2147483647 w 871"/>
              <a:gd name="T5" fmla="*/ 2147483647 h 692"/>
              <a:gd name="T6" fmla="*/ 2147483647 w 871"/>
              <a:gd name="T7" fmla="*/ 2147483647 h 692"/>
              <a:gd name="T8" fmla="*/ 2147483647 w 871"/>
              <a:gd name="T9" fmla="*/ 2147483647 h 692"/>
              <a:gd name="T10" fmla="*/ 2147483647 w 871"/>
              <a:gd name="T11" fmla="*/ 2147483647 h 692"/>
              <a:gd name="T12" fmla="*/ 2147483647 w 871"/>
              <a:gd name="T13" fmla="*/ 2147483647 h 692"/>
              <a:gd name="T14" fmla="*/ 2147483647 w 871"/>
              <a:gd name="T15" fmla="*/ 2147483647 h 692"/>
              <a:gd name="T16" fmla="*/ 2147483647 w 871"/>
              <a:gd name="T17" fmla="*/ 2147483647 h 692"/>
              <a:gd name="T18" fmla="*/ 2147483647 w 871"/>
              <a:gd name="T19" fmla="*/ 2147483647 h 692"/>
              <a:gd name="T20" fmla="*/ 2147483647 w 871"/>
              <a:gd name="T21" fmla="*/ 2147483647 h 692"/>
              <a:gd name="T22" fmla="*/ 2147483647 w 871"/>
              <a:gd name="T23" fmla="*/ 2147483647 h 692"/>
              <a:gd name="T24" fmla="*/ 2147483647 w 871"/>
              <a:gd name="T25" fmla="*/ 2147483647 h 692"/>
              <a:gd name="T26" fmla="*/ 2147483647 w 871"/>
              <a:gd name="T27" fmla="*/ 2147483647 h 692"/>
              <a:gd name="T28" fmla="*/ 2147483647 w 871"/>
              <a:gd name="T29" fmla="*/ 2147483647 h 692"/>
              <a:gd name="T30" fmla="*/ 0 w 871"/>
              <a:gd name="T31" fmla="*/ 0 h 69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71"/>
              <a:gd name="T49" fmla="*/ 0 h 692"/>
              <a:gd name="T50" fmla="*/ 871 w 871"/>
              <a:gd name="T51" fmla="*/ 692 h 69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71" h="692">
                <a:moveTo>
                  <a:pt x="870" y="691"/>
                </a:moveTo>
                <a:lnTo>
                  <a:pt x="777" y="684"/>
                </a:lnTo>
                <a:lnTo>
                  <a:pt x="733" y="676"/>
                </a:lnTo>
                <a:lnTo>
                  <a:pt x="686" y="664"/>
                </a:lnTo>
                <a:lnTo>
                  <a:pt x="640" y="649"/>
                </a:lnTo>
                <a:lnTo>
                  <a:pt x="596" y="627"/>
                </a:lnTo>
                <a:lnTo>
                  <a:pt x="549" y="598"/>
                </a:lnTo>
                <a:lnTo>
                  <a:pt x="456" y="519"/>
                </a:lnTo>
                <a:lnTo>
                  <a:pt x="365" y="406"/>
                </a:lnTo>
                <a:lnTo>
                  <a:pt x="274" y="270"/>
                </a:lnTo>
                <a:lnTo>
                  <a:pt x="228" y="202"/>
                </a:lnTo>
                <a:lnTo>
                  <a:pt x="182" y="136"/>
                </a:lnTo>
                <a:lnTo>
                  <a:pt x="137" y="80"/>
                </a:lnTo>
                <a:lnTo>
                  <a:pt x="91" y="37"/>
                </a:lnTo>
                <a:lnTo>
                  <a:pt x="44" y="1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77" name="Freeform 21"/>
          <p:cNvSpPr>
            <a:spLocks/>
          </p:cNvSpPr>
          <p:nvPr/>
        </p:nvSpPr>
        <p:spPr bwMode="auto">
          <a:xfrm>
            <a:off x="6383338" y="2797175"/>
            <a:ext cx="461962" cy="1098550"/>
          </a:xfrm>
          <a:custGeom>
            <a:avLst/>
            <a:gdLst>
              <a:gd name="T0" fmla="*/ 0 w 291"/>
              <a:gd name="T1" fmla="*/ 2147483647 h 692"/>
              <a:gd name="T2" fmla="*/ 2147483647 w 291"/>
              <a:gd name="T3" fmla="*/ 2147483647 h 692"/>
              <a:gd name="T4" fmla="*/ 2147483647 w 291"/>
              <a:gd name="T5" fmla="*/ 2147483647 h 692"/>
              <a:gd name="T6" fmla="*/ 2147483647 w 291"/>
              <a:gd name="T7" fmla="*/ 2147483647 h 692"/>
              <a:gd name="T8" fmla="*/ 2147483647 w 291"/>
              <a:gd name="T9" fmla="*/ 2147483647 h 692"/>
              <a:gd name="T10" fmla="*/ 2147483647 w 291"/>
              <a:gd name="T11" fmla="*/ 2147483647 h 692"/>
              <a:gd name="T12" fmla="*/ 2147483647 w 291"/>
              <a:gd name="T13" fmla="*/ 2147483647 h 692"/>
              <a:gd name="T14" fmla="*/ 2147483647 w 291"/>
              <a:gd name="T15" fmla="*/ 2147483647 h 692"/>
              <a:gd name="T16" fmla="*/ 2147483647 w 291"/>
              <a:gd name="T17" fmla="*/ 2147483647 h 692"/>
              <a:gd name="T18" fmla="*/ 2147483647 w 291"/>
              <a:gd name="T19" fmla="*/ 2147483647 h 692"/>
              <a:gd name="T20" fmla="*/ 2147483647 w 291"/>
              <a:gd name="T21" fmla="*/ 2147483647 h 692"/>
              <a:gd name="T22" fmla="*/ 2147483647 w 291"/>
              <a:gd name="T23" fmla="*/ 2147483647 h 692"/>
              <a:gd name="T24" fmla="*/ 2147483647 w 291"/>
              <a:gd name="T25" fmla="*/ 2147483647 h 692"/>
              <a:gd name="T26" fmla="*/ 2147483647 w 291"/>
              <a:gd name="T27" fmla="*/ 2147483647 h 692"/>
              <a:gd name="T28" fmla="*/ 2147483647 w 291"/>
              <a:gd name="T29" fmla="*/ 2147483647 h 692"/>
              <a:gd name="T30" fmla="*/ 2147483647 w 291"/>
              <a:gd name="T31" fmla="*/ 0 h 69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91"/>
              <a:gd name="T49" fmla="*/ 0 h 692"/>
              <a:gd name="T50" fmla="*/ 291 w 291"/>
              <a:gd name="T51" fmla="*/ 692 h 69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91" h="692">
                <a:moveTo>
                  <a:pt x="0" y="691"/>
                </a:moveTo>
                <a:lnTo>
                  <a:pt x="29" y="684"/>
                </a:lnTo>
                <a:lnTo>
                  <a:pt x="44" y="676"/>
                </a:lnTo>
                <a:lnTo>
                  <a:pt x="60" y="664"/>
                </a:lnTo>
                <a:lnTo>
                  <a:pt x="75" y="649"/>
                </a:lnTo>
                <a:lnTo>
                  <a:pt x="90" y="627"/>
                </a:lnTo>
                <a:lnTo>
                  <a:pt x="106" y="598"/>
                </a:lnTo>
                <a:lnTo>
                  <a:pt x="137" y="519"/>
                </a:lnTo>
                <a:lnTo>
                  <a:pt x="168" y="406"/>
                </a:lnTo>
                <a:lnTo>
                  <a:pt x="197" y="270"/>
                </a:lnTo>
                <a:lnTo>
                  <a:pt x="212" y="202"/>
                </a:lnTo>
                <a:lnTo>
                  <a:pt x="228" y="136"/>
                </a:lnTo>
                <a:lnTo>
                  <a:pt x="243" y="80"/>
                </a:lnTo>
                <a:lnTo>
                  <a:pt x="259" y="37"/>
                </a:lnTo>
                <a:lnTo>
                  <a:pt x="274" y="10"/>
                </a:lnTo>
                <a:lnTo>
                  <a:pt x="290" y="0"/>
                </a:lnTo>
              </a:path>
            </a:pathLst>
          </a:custGeom>
          <a:noFill/>
          <a:ln w="254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78" name="Freeform 22"/>
          <p:cNvSpPr>
            <a:spLocks/>
          </p:cNvSpPr>
          <p:nvPr/>
        </p:nvSpPr>
        <p:spPr bwMode="auto">
          <a:xfrm>
            <a:off x="1295400" y="5113338"/>
            <a:ext cx="990600" cy="463550"/>
          </a:xfrm>
          <a:custGeom>
            <a:avLst/>
            <a:gdLst>
              <a:gd name="T0" fmla="*/ 0 w 655"/>
              <a:gd name="T1" fmla="*/ 2147483647 h 292"/>
              <a:gd name="T2" fmla="*/ 2147483647 w 655"/>
              <a:gd name="T3" fmla="*/ 2147483647 h 292"/>
              <a:gd name="T4" fmla="*/ 2147483647 w 655"/>
              <a:gd name="T5" fmla="*/ 0 h 292"/>
              <a:gd name="T6" fmla="*/ 0 w 655"/>
              <a:gd name="T7" fmla="*/ 0 h 292"/>
              <a:gd name="T8" fmla="*/ 0 w 655"/>
              <a:gd name="T9" fmla="*/ 2147483647 h 2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5"/>
              <a:gd name="T16" fmla="*/ 0 h 292"/>
              <a:gd name="T17" fmla="*/ 655 w 655"/>
              <a:gd name="T18" fmla="*/ 292 h 2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5" h="292">
                <a:moveTo>
                  <a:pt x="0" y="291"/>
                </a:moveTo>
                <a:lnTo>
                  <a:pt x="654" y="291"/>
                </a:lnTo>
                <a:lnTo>
                  <a:pt x="654" y="0"/>
                </a:lnTo>
                <a:lnTo>
                  <a:pt x="0" y="0"/>
                </a:lnTo>
                <a:lnTo>
                  <a:pt x="0" y="291"/>
                </a:lnTo>
              </a:path>
            </a:pathLst>
          </a:custGeom>
          <a:noFill/>
          <a:ln w="28575" cap="rnd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>
            <a:off x="1981200" y="5122863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80" name="Line 24"/>
          <p:cNvSpPr>
            <a:spLocks noChangeShapeType="1"/>
          </p:cNvSpPr>
          <p:nvPr/>
        </p:nvSpPr>
        <p:spPr bwMode="auto">
          <a:xfrm flipV="1">
            <a:off x="2286000" y="5351463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81" name="Freeform 25"/>
          <p:cNvSpPr>
            <a:spLocks/>
          </p:cNvSpPr>
          <p:nvPr/>
        </p:nvSpPr>
        <p:spPr bwMode="auto">
          <a:xfrm>
            <a:off x="4267200" y="5113338"/>
            <a:ext cx="609600" cy="457200"/>
          </a:xfrm>
          <a:custGeom>
            <a:avLst/>
            <a:gdLst>
              <a:gd name="T0" fmla="*/ 0 w 288"/>
              <a:gd name="T1" fmla="*/ 2147483647 h 292"/>
              <a:gd name="T2" fmla="*/ 2147483647 w 288"/>
              <a:gd name="T3" fmla="*/ 2147483647 h 292"/>
              <a:gd name="T4" fmla="*/ 2147483647 w 288"/>
              <a:gd name="T5" fmla="*/ 0 h 292"/>
              <a:gd name="T6" fmla="*/ 0 w 288"/>
              <a:gd name="T7" fmla="*/ 0 h 292"/>
              <a:gd name="T8" fmla="*/ 0 w 288"/>
              <a:gd name="T9" fmla="*/ 2147483647 h 2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92"/>
              <a:gd name="T17" fmla="*/ 288 w 288"/>
              <a:gd name="T18" fmla="*/ 292 h 2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92">
                <a:moveTo>
                  <a:pt x="0" y="291"/>
                </a:moveTo>
                <a:lnTo>
                  <a:pt x="287" y="291"/>
                </a:lnTo>
                <a:lnTo>
                  <a:pt x="287" y="0"/>
                </a:lnTo>
                <a:lnTo>
                  <a:pt x="0" y="0"/>
                </a:lnTo>
                <a:lnTo>
                  <a:pt x="0" y="291"/>
                </a:lnTo>
              </a:path>
            </a:pathLst>
          </a:custGeom>
          <a:noFill/>
          <a:ln w="28575" cap="rnd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82" name="Freeform 26"/>
          <p:cNvSpPr>
            <a:spLocks/>
          </p:cNvSpPr>
          <p:nvPr/>
        </p:nvSpPr>
        <p:spPr bwMode="auto">
          <a:xfrm>
            <a:off x="6705600" y="5113338"/>
            <a:ext cx="762000" cy="457200"/>
          </a:xfrm>
          <a:custGeom>
            <a:avLst/>
            <a:gdLst>
              <a:gd name="T0" fmla="*/ 0 w 653"/>
              <a:gd name="T1" fmla="*/ 2147483647 h 292"/>
              <a:gd name="T2" fmla="*/ 2147483647 w 653"/>
              <a:gd name="T3" fmla="*/ 2147483647 h 292"/>
              <a:gd name="T4" fmla="*/ 2147483647 w 653"/>
              <a:gd name="T5" fmla="*/ 0 h 292"/>
              <a:gd name="T6" fmla="*/ 0 w 653"/>
              <a:gd name="T7" fmla="*/ 0 h 292"/>
              <a:gd name="T8" fmla="*/ 0 w 653"/>
              <a:gd name="T9" fmla="*/ 2147483647 h 2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3"/>
              <a:gd name="T16" fmla="*/ 0 h 292"/>
              <a:gd name="T17" fmla="*/ 653 w 653"/>
              <a:gd name="T18" fmla="*/ 292 h 2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3" h="292">
                <a:moveTo>
                  <a:pt x="0" y="291"/>
                </a:moveTo>
                <a:lnTo>
                  <a:pt x="652" y="291"/>
                </a:lnTo>
                <a:lnTo>
                  <a:pt x="652" y="0"/>
                </a:lnTo>
                <a:lnTo>
                  <a:pt x="0" y="0"/>
                </a:lnTo>
                <a:lnTo>
                  <a:pt x="0" y="291"/>
                </a:lnTo>
              </a:path>
            </a:pathLst>
          </a:custGeom>
          <a:noFill/>
          <a:ln w="28575" cap="rnd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83" name="Line 27"/>
          <p:cNvSpPr>
            <a:spLocks noChangeShapeType="1"/>
          </p:cNvSpPr>
          <p:nvPr/>
        </p:nvSpPr>
        <p:spPr bwMode="auto">
          <a:xfrm>
            <a:off x="6934200" y="51054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84" name="Line 28"/>
          <p:cNvSpPr>
            <a:spLocks noChangeShapeType="1"/>
          </p:cNvSpPr>
          <p:nvPr/>
        </p:nvSpPr>
        <p:spPr bwMode="auto">
          <a:xfrm>
            <a:off x="685800" y="5351463"/>
            <a:ext cx="609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85" name="Line 29"/>
          <p:cNvSpPr>
            <a:spLocks noChangeShapeType="1"/>
          </p:cNvSpPr>
          <p:nvPr/>
        </p:nvSpPr>
        <p:spPr bwMode="auto">
          <a:xfrm flipH="1">
            <a:off x="6400800" y="5189538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86" name="Line 30"/>
          <p:cNvSpPr>
            <a:spLocks noChangeShapeType="1"/>
          </p:cNvSpPr>
          <p:nvPr/>
        </p:nvSpPr>
        <p:spPr bwMode="auto">
          <a:xfrm>
            <a:off x="3657600" y="5334000"/>
            <a:ext cx="609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87" name="Line 31"/>
          <p:cNvSpPr>
            <a:spLocks noChangeShapeType="1"/>
          </p:cNvSpPr>
          <p:nvPr/>
        </p:nvSpPr>
        <p:spPr bwMode="auto">
          <a:xfrm flipV="1">
            <a:off x="4876800" y="5341938"/>
            <a:ext cx="609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88" name="Line 32"/>
          <p:cNvSpPr>
            <a:spLocks noChangeShapeType="1"/>
          </p:cNvSpPr>
          <p:nvPr/>
        </p:nvSpPr>
        <p:spPr bwMode="auto">
          <a:xfrm flipV="1">
            <a:off x="7467600" y="5334000"/>
            <a:ext cx="838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89" name="Line 33"/>
          <p:cNvSpPr>
            <a:spLocks noChangeShapeType="1"/>
          </p:cNvSpPr>
          <p:nvPr/>
        </p:nvSpPr>
        <p:spPr bwMode="auto">
          <a:xfrm flipV="1">
            <a:off x="6400800" y="5341938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90" name="Line 34"/>
          <p:cNvSpPr>
            <a:spLocks noChangeShapeType="1"/>
          </p:cNvSpPr>
          <p:nvPr/>
        </p:nvSpPr>
        <p:spPr bwMode="auto">
          <a:xfrm>
            <a:off x="4572000" y="5113338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91" name="Line 35"/>
          <p:cNvSpPr>
            <a:spLocks noChangeShapeType="1"/>
          </p:cNvSpPr>
          <p:nvPr/>
        </p:nvSpPr>
        <p:spPr bwMode="auto">
          <a:xfrm>
            <a:off x="7467600" y="3513138"/>
            <a:ext cx="0" cy="457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92" name="Line 36"/>
          <p:cNvSpPr>
            <a:spLocks noChangeShapeType="1"/>
          </p:cNvSpPr>
          <p:nvPr/>
        </p:nvSpPr>
        <p:spPr bwMode="auto">
          <a:xfrm flipH="1">
            <a:off x="8305800" y="5189538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93" name="Line 37"/>
          <p:cNvSpPr>
            <a:spLocks noChangeShapeType="1"/>
          </p:cNvSpPr>
          <p:nvPr/>
        </p:nvSpPr>
        <p:spPr bwMode="auto">
          <a:xfrm flipH="1">
            <a:off x="5486400" y="5189538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94" name="Line 38"/>
          <p:cNvSpPr>
            <a:spLocks noChangeShapeType="1"/>
          </p:cNvSpPr>
          <p:nvPr/>
        </p:nvSpPr>
        <p:spPr bwMode="auto">
          <a:xfrm flipH="1">
            <a:off x="3657600" y="5189538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95" name="Line 39"/>
          <p:cNvSpPr>
            <a:spLocks noChangeShapeType="1"/>
          </p:cNvSpPr>
          <p:nvPr/>
        </p:nvSpPr>
        <p:spPr bwMode="auto">
          <a:xfrm flipH="1">
            <a:off x="2590800" y="5199063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96" name="Line 40"/>
          <p:cNvSpPr>
            <a:spLocks noChangeShapeType="1"/>
          </p:cNvSpPr>
          <p:nvPr/>
        </p:nvSpPr>
        <p:spPr bwMode="auto">
          <a:xfrm flipH="1">
            <a:off x="685800" y="5199063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97" name="Line 41"/>
          <p:cNvSpPr>
            <a:spLocks noChangeShapeType="1"/>
          </p:cNvSpPr>
          <p:nvPr/>
        </p:nvSpPr>
        <p:spPr bwMode="auto">
          <a:xfrm>
            <a:off x="3505200" y="3970338"/>
            <a:ext cx="1939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98" name="Line 42"/>
          <p:cNvSpPr>
            <a:spLocks noChangeShapeType="1"/>
          </p:cNvSpPr>
          <p:nvPr/>
        </p:nvSpPr>
        <p:spPr bwMode="auto">
          <a:xfrm>
            <a:off x="6248400" y="3970338"/>
            <a:ext cx="20574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5099" name="Text Box 43"/>
          <p:cNvSpPr txBox="1">
            <a:spLocks noChangeArrowheads="1"/>
          </p:cNvSpPr>
          <p:nvPr/>
        </p:nvSpPr>
        <p:spPr bwMode="auto">
          <a:xfrm>
            <a:off x="914400" y="4198938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FFCF01"/>
                </a:solidFill>
              </a:rPr>
              <a:t>Q</a:t>
            </a:r>
            <a:r>
              <a:rPr lang="en-US" altLang="en-US" sz="2000" b="1" baseline="-25000">
                <a:solidFill>
                  <a:srgbClr val="FFCF01"/>
                </a:solidFill>
              </a:rPr>
              <a:t>1</a:t>
            </a:r>
          </a:p>
        </p:txBody>
      </p:sp>
      <p:sp>
        <p:nvSpPr>
          <p:cNvPr id="45100" name="Text Box 44"/>
          <p:cNvSpPr txBox="1">
            <a:spLocks noChangeArrowheads="1"/>
          </p:cNvSpPr>
          <p:nvPr/>
        </p:nvSpPr>
        <p:spPr bwMode="auto">
          <a:xfrm>
            <a:off x="1600200" y="4198938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FF0000"/>
                </a:solidFill>
              </a:rPr>
              <a:t>Q</a:t>
            </a:r>
            <a:r>
              <a:rPr lang="en-US" altLang="en-US" sz="2000" b="1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5101" name="Text Box 45"/>
          <p:cNvSpPr txBox="1">
            <a:spLocks noChangeArrowheads="1"/>
          </p:cNvSpPr>
          <p:nvPr/>
        </p:nvSpPr>
        <p:spPr bwMode="auto">
          <a:xfrm>
            <a:off x="1981200" y="4198938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E4A8"/>
                </a:solidFill>
              </a:rPr>
              <a:t>Q</a:t>
            </a:r>
            <a:r>
              <a:rPr lang="en-US" altLang="en-US" sz="2000" b="1" baseline="-25000">
                <a:solidFill>
                  <a:srgbClr val="00E4A8"/>
                </a:solidFill>
              </a:rPr>
              <a:t>3</a:t>
            </a:r>
          </a:p>
        </p:txBody>
      </p:sp>
      <p:sp>
        <p:nvSpPr>
          <p:cNvPr id="45102" name="Text Box 46"/>
          <p:cNvSpPr txBox="1">
            <a:spLocks noChangeArrowheads="1"/>
          </p:cNvSpPr>
          <p:nvPr/>
        </p:nvSpPr>
        <p:spPr bwMode="auto">
          <a:xfrm>
            <a:off x="3886200" y="4198938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FFCF01"/>
                </a:solidFill>
              </a:rPr>
              <a:t>Q</a:t>
            </a:r>
            <a:r>
              <a:rPr lang="en-US" altLang="en-US" sz="2000" b="1" baseline="-25000">
                <a:solidFill>
                  <a:srgbClr val="FFCF01"/>
                </a:solidFill>
              </a:rPr>
              <a:t>1</a:t>
            </a:r>
          </a:p>
        </p:txBody>
      </p:sp>
      <p:sp>
        <p:nvSpPr>
          <p:cNvPr id="45103" name="Text Box 47"/>
          <p:cNvSpPr txBox="1">
            <a:spLocks noChangeArrowheads="1"/>
          </p:cNvSpPr>
          <p:nvPr/>
        </p:nvSpPr>
        <p:spPr bwMode="auto">
          <a:xfrm>
            <a:off x="4267200" y="4198938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FF0000"/>
                </a:solidFill>
              </a:rPr>
              <a:t>Q</a:t>
            </a:r>
            <a:r>
              <a:rPr lang="en-US" altLang="en-US" sz="2000" b="1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5104" name="Text Box 48"/>
          <p:cNvSpPr txBox="1">
            <a:spLocks noChangeArrowheads="1"/>
          </p:cNvSpPr>
          <p:nvPr/>
        </p:nvSpPr>
        <p:spPr bwMode="auto">
          <a:xfrm>
            <a:off x="4648200" y="4198938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E4A8"/>
                </a:solidFill>
              </a:rPr>
              <a:t>Q</a:t>
            </a:r>
            <a:r>
              <a:rPr lang="en-US" altLang="en-US" sz="2000" b="1" baseline="-25000">
                <a:solidFill>
                  <a:srgbClr val="00E4A8"/>
                </a:solidFill>
              </a:rPr>
              <a:t>3</a:t>
            </a:r>
          </a:p>
        </p:txBody>
      </p:sp>
      <p:sp>
        <p:nvSpPr>
          <p:cNvPr id="45105" name="Text Box 49"/>
          <p:cNvSpPr txBox="1">
            <a:spLocks noChangeArrowheads="1"/>
          </p:cNvSpPr>
          <p:nvPr/>
        </p:nvSpPr>
        <p:spPr bwMode="auto">
          <a:xfrm>
            <a:off x="6400800" y="4122738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FFCF01"/>
                </a:solidFill>
              </a:rPr>
              <a:t>Q</a:t>
            </a:r>
            <a:r>
              <a:rPr lang="en-US" altLang="en-US" sz="2000" b="1" baseline="-25000">
                <a:solidFill>
                  <a:srgbClr val="FFCF01"/>
                </a:solidFill>
              </a:rPr>
              <a:t>1</a:t>
            </a:r>
          </a:p>
        </p:txBody>
      </p:sp>
      <p:sp>
        <p:nvSpPr>
          <p:cNvPr id="45106" name="Text Box 50"/>
          <p:cNvSpPr txBox="1">
            <a:spLocks noChangeArrowheads="1"/>
          </p:cNvSpPr>
          <p:nvPr/>
        </p:nvSpPr>
        <p:spPr bwMode="auto">
          <a:xfrm>
            <a:off x="6858000" y="4122738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FF0000"/>
                </a:solidFill>
              </a:rPr>
              <a:t>Q</a:t>
            </a:r>
            <a:r>
              <a:rPr lang="en-US" altLang="en-US" sz="2000" b="1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5107" name="Text Box 51"/>
          <p:cNvSpPr txBox="1">
            <a:spLocks noChangeArrowheads="1"/>
          </p:cNvSpPr>
          <p:nvPr/>
        </p:nvSpPr>
        <p:spPr bwMode="auto">
          <a:xfrm>
            <a:off x="7315200" y="4122738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E4A8"/>
                </a:solidFill>
              </a:rPr>
              <a:t>Q</a:t>
            </a:r>
            <a:r>
              <a:rPr lang="en-US" altLang="en-US" sz="2000" b="1" baseline="-25000">
                <a:solidFill>
                  <a:srgbClr val="00E4A8"/>
                </a:solidFill>
              </a:rPr>
              <a:t>3</a:t>
            </a:r>
          </a:p>
        </p:txBody>
      </p:sp>
      <p:sp>
        <p:nvSpPr>
          <p:cNvPr id="45108" name="TextBox 53"/>
          <p:cNvSpPr txBox="1">
            <a:spLocks noChangeArrowheads="1"/>
          </p:cNvSpPr>
          <p:nvPr/>
        </p:nvSpPr>
        <p:spPr bwMode="auto">
          <a:xfrm>
            <a:off x="7543800" y="1066800"/>
            <a:ext cx="1433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</a:rPr>
              <a:t>DCO</a:t>
            </a:r>
            <a:r>
              <a:rPr lang="en-US" altLang="en-US" sz="2800" u="sng">
                <a:solidFill>
                  <a:srgbClr val="FF0000"/>
                </a:solidFill>
              </a:rPr>
              <a:t>V</a:t>
            </a:r>
            <a:r>
              <a:rPr lang="en-US" altLang="en-US" sz="2800">
                <a:solidFill>
                  <a:srgbClr val="FFFFFF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11022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/>
            <a:r>
              <a:rPr lang="en-US" altLang="en-US" smtClean="0"/>
              <a:t>Boxplot Example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spAutoFit/>
          </a:bodyPr>
          <a:lstStyle/>
          <a:p>
            <a:pPr marL="342900" indent="-342900" defTabSz="914400" eaLnBrk="1" hangingPunct="1"/>
            <a:r>
              <a:rPr lang="en-US" altLang="en-US" smtClean="0"/>
              <a:t>Below is a Boxplot for the following data:</a:t>
            </a:r>
          </a:p>
          <a:p>
            <a:pPr marL="342900" indent="-342900" defTabSz="914400" eaLnBrk="1" hangingPunct="1">
              <a:buFont typeface="Wingdings" pitchFamily="2" charset="2"/>
              <a:buNone/>
            </a:pP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  0    2     2      2     3     3     4     5     5    9    27</a:t>
            </a:r>
          </a:p>
          <a:p>
            <a:pPr marL="342900" indent="-342900" defTabSz="914400" eaLnBrk="1" hangingPunct="1">
              <a:lnSpc>
                <a:spcPct val="80000"/>
              </a:lnSpc>
            </a:pPr>
            <a:endParaRPr lang="en-US" altLang="en-US" smtClean="0"/>
          </a:p>
          <a:p>
            <a:pPr marL="342900" indent="-342900" defTabSz="914400" eaLnBrk="1" hangingPunct="1">
              <a:lnSpc>
                <a:spcPct val="80000"/>
              </a:lnSpc>
            </a:pPr>
            <a:endParaRPr lang="en-US" altLang="en-US" smtClean="0"/>
          </a:p>
          <a:p>
            <a:pPr marL="342900" indent="-342900" defTabSz="914400" eaLnBrk="1" hangingPunct="1">
              <a:lnSpc>
                <a:spcPct val="80000"/>
              </a:lnSpc>
            </a:pPr>
            <a:endParaRPr lang="en-US" altLang="en-US" smtClean="0"/>
          </a:p>
          <a:p>
            <a:pPr marL="342900" indent="-342900" defTabSz="914400" eaLnBrk="1" hangingPunct="1">
              <a:lnSpc>
                <a:spcPct val="80000"/>
              </a:lnSpc>
            </a:pPr>
            <a:endParaRPr lang="en-US" altLang="en-US" smtClean="0"/>
          </a:p>
          <a:p>
            <a:pPr marL="342900" indent="-342900" defTabSz="914400" eaLnBrk="1" hangingPunct="1"/>
            <a:endParaRPr lang="en-US" altLang="en-US" sz="1400" smtClean="0"/>
          </a:p>
          <a:p>
            <a:pPr marL="342900" indent="-342900" defTabSz="914400" eaLnBrk="1" hangingPunct="1"/>
            <a:r>
              <a:rPr lang="en-US" altLang="en-US" smtClean="0"/>
              <a:t>The data are right skewed, as the plot depicts</a:t>
            </a:r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2052638" y="5043488"/>
            <a:ext cx="594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000" b="1" smtClean="0">
                <a:solidFill>
                  <a:srgbClr val="00E4A8">
                    <a:lumMod val="20000"/>
                    <a:lumOff val="80000"/>
                  </a:srgbClr>
                </a:solidFill>
              </a:rPr>
              <a:t>0   2  3   5                                                              27</a:t>
            </a:r>
          </a:p>
        </p:txBody>
      </p:sp>
      <p:sp>
        <p:nvSpPr>
          <p:cNvPr id="46085" name="Rectangle 6"/>
          <p:cNvSpPr>
            <a:spLocks noChangeArrowheads="1"/>
          </p:cNvSpPr>
          <p:nvPr/>
        </p:nvSpPr>
        <p:spPr bwMode="auto">
          <a:xfrm>
            <a:off x="990600" y="27432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b="1" dirty="0" err="1" smtClean="0">
                <a:solidFill>
                  <a:srgbClr val="00E4A8">
                    <a:lumMod val="20000"/>
                    <a:lumOff val="80000"/>
                  </a:srgbClr>
                </a:solidFill>
              </a:rPr>
              <a:t>X</a:t>
            </a:r>
            <a:r>
              <a:rPr lang="en-US" altLang="en-US" b="1" baseline="-25000" dirty="0" err="1" smtClean="0">
                <a:solidFill>
                  <a:srgbClr val="00E4A8">
                    <a:lumMod val="20000"/>
                    <a:lumOff val="80000"/>
                  </a:srgbClr>
                </a:solidFill>
              </a:rPr>
              <a:t>smallest</a:t>
            </a:r>
            <a:r>
              <a:rPr lang="en-US" altLang="en-US" b="1" dirty="0" smtClean="0">
                <a:solidFill>
                  <a:srgbClr val="00E4A8">
                    <a:lumMod val="20000"/>
                    <a:lumOff val="80000"/>
                  </a:srgbClr>
                </a:solidFill>
              </a:rPr>
              <a:t>    Q</a:t>
            </a:r>
            <a:r>
              <a:rPr lang="en-US" altLang="en-US" b="1" baseline="-25000" dirty="0" smtClean="0">
                <a:solidFill>
                  <a:srgbClr val="00E4A8">
                    <a:lumMod val="20000"/>
                    <a:lumOff val="80000"/>
                  </a:srgbClr>
                </a:solidFill>
              </a:rPr>
              <a:t>1</a:t>
            </a:r>
            <a:r>
              <a:rPr lang="en-US" altLang="en-US" b="1" dirty="0" smtClean="0">
                <a:solidFill>
                  <a:srgbClr val="00E4A8">
                    <a:lumMod val="20000"/>
                    <a:lumOff val="80000"/>
                  </a:srgbClr>
                </a:solidFill>
              </a:rPr>
              <a:t>             Q</a:t>
            </a:r>
            <a:r>
              <a:rPr lang="en-US" altLang="en-US" b="1" baseline="-25000" dirty="0" smtClean="0">
                <a:solidFill>
                  <a:srgbClr val="00E4A8">
                    <a:lumMod val="20000"/>
                    <a:lumOff val="80000"/>
                  </a:srgbClr>
                </a:solidFill>
              </a:rPr>
              <a:t>2</a:t>
            </a:r>
            <a:r>
              <a:rPr lang="en-US" altLang="en-US" b="1" dirty="0" smtClean="0">
                <a:solidFill>
                  <a:srgbClr val="00E4A8">
                    <a:lumMod val="20000"/>
                    <a:lumOff val="80000"/>
                  </a:srgbClr>
                </a:solidFill>
              </a:rPr>
              <a:t> / Median             Q</a:t>
            </a:r>
            <a:r>
              <a:rPr lang="en-US" altLang="en-US" b="1" baseline="-25000" dirty="0" smtClean="0">
                <a:solidFill>
                  <a:srgbClr val="00E4A8">
                    <a:lumMod val="20000"/>
                    <a:lumOff val="80000"/>
                  </a:srgbClr>
                </a:solidFill>
              </a:rPr>
              <a:t>3 </a:t>
            </a:r>
            <a:r>
              <a:rPr lang="en-US" altLang="en-US" b="1" dirty="0" smtClean="0">
                <a:solidFill>
                  <a:srgbClr val="00E4A8">
                    <a:lumMod val="20000"/>
                    <a:lumOff val="80000"/>
                  </a:srgbClr>
                </a:solidFill>
              </a:rPr>
              <a:t>        </a:t>
            </a:r>
            <a:r>
              <a:rPr lang="en-US" altLang="en-US" b="1" dirty="0" err="1" smtClean="0">
                <a:solidFill>
                  <a:srgbClr val="00E4A8">
                    <a:lumMod val="20000"/>
                    <a:lumOff val="80000"/>
                  </a:srgbClr>
                </a:solidFill>
              </a:rPr>
              <a:t>X</a:t>
            </a:r>
            <a:r>
              <a:rPr lang="en-US" altLang="en-US" b="1" baseline="-25000" dirty="0" err="1" smtClean="0">
                <a:solidFill>
                  <a:srgbClr val="00E4A8">
                    <a:lumMod val="20000"/>
                    <a:lumOff val="80000"/>
                  </a:srgbClr>
                </a:solidFill>
              </a:rPr>
              <a:t>largest</a:t>
            </a:r>
            <a:endParaRPr lang="en-US" altLang="en-US" b="1" dirty="0" smtClean="0">
              <a:solidFill>
                <a:srgbClr val="00E4A8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6086" name="Oval 7"/>
          <p:cNvSpPr>
            <a:spLocks noChangeArrowheads="1"/>
          </p:cNvSpPr>
          <p:nvPr/>
        </p:nvSpPr>
        <p:spPr bwMode="auto">
          <a:xfrm>
            <a:off x="1066800" y="3200400"/>
            <a:ext cx="533400" cy="533400"/>
          </a:xfrm>
          <a:prstGeom prst="ellipse">
            <a:avLst/>
          </a:prstGeom>
          <a:noFill/>
          <a:ln w="158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46087" name="Oval 8"/>
          <p:cNvSpPr>
            <a:spLocks noChangeArrowheads="1"/>
          </p:cNvSpPr>
          <p:nvPr/>
        </p:nvSpPr>
        <p:spPr bwMode="auto">
          <a:xfrm>
            <a:off x="2362200" y="3200400"/>
            <a:ext cx="533400" cy="533400"/>
          </a:xfrm>
          <a:prstGeom prst="ellipse">
            <a:avLst/>
          </a:prstGeom>
          <a:noFill/>
          <a:ln w="158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46088" name="Oval 9"/>
          <p:cNvSpPr>
            <a:spLocks noChangeArrowheads="1"/>
          </p:cNvSpPr>
          <p:nvPr/>
        </p:nvSpPr>
        <p:spPr bwMode="auto">
          <a:xfrm>
            <a:off x="4495800" y="3200400"/>
            <a:ext cx="533400" cy="533400"/>
          </a:xfrm>
          <a:prstGeom prst="ellipse">
            <a:avLst/>
          </a:prstGeom>
          <a:noFill/>
          <a:ln w="158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46089" name="Oval 10"/>
          <p:cNvSpPr>
            <a:spLocks noChangeArrowheads="1"/>
          </p:cNvSpPr>
          <p:nvPr/>
        </p:nvSpPr>
        <p:spPr bwMode="auto">
          <a:xfrm>
            <a:off x="6553200" y="3200400"/>
            <a:ext cx="533400" cy="533400"/>
          </a:xfrm>
          <a:prstGeom prst="ellipse">
            <a:avLst/>
          </a:prstGeom>
          <a:noFill/>
          <a:ln w="158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46090" name="Oval 11"/>
          <p:cNvSpPr>
            <a:spLocks noChangeArrowheads="1"/>
          </p:cNvSpPr>
          <p:nvPr/>
        </p:nvSpPr>
        <p:spPr bwMode="auto">
          <a:xfrm>
            <a:off x="7772400" y="3200400"/>
            <a:ext cx="685800" cy="533400"/>
          </a:xfrm>
          <a:prstGeom prst="ellipse">
            <a:avLst/>
          </a:prstGeom>
          <a:noFill/>
          <a:ln w="158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46091" name="TextBox 13"/>
          <p:cNvSpPr txBox="1">
            <a:spLocks noChangeArrowheads="1"/>
          </p:cNvSpPr>
          <p:nvPr/>
        </p:nvSpPr>
        <p:spPr bwMode="auto">
          <a:xfrm>
            <a:off x="7543800" y="1066800"/>
            <a:ext cx="1433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</a:rPr>
              <a:t>DCO</a:t>
            </a:r>
            <a:r>
              <a:rPr lang="en-US" altLang="en-US" sz="2800" u="sng">
                <a:solidFill>
                  <a:srgbClr val="FF0000"/>
                </a:solidFill>
              </a:rPr>
              <a:t>V</a:t>
            </a:r>
            <a:r>
              <a:rPr lang="en-US" altLang="en-US" sz="2800">
                <a:solidFill>
                  <a:srgbClr val="FFFFFF"/>
                </a:solidFill>
              </a:rPr>
              <a:t>A</a:t>
            </a:r>
          </a:p>
        </p:txBody>
      </p:sp>
      <p:pic>
        <p:nvPicPr>
          <p:cNvPr id="46092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56" b="37231"/>
          <a:stretch>
            <a:fillRect/>
          </a:stretch>
        </p:blipFill>
        <p:spPr bwMode="auto">
          <a:xfrm>
            <a:off x="1370013" y="3794125"/>
            <a:ext cx="7085012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986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9248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Locating Extreme Outliers:</a:t>
            </a:r>
            <a:br>
              <a:rPr lang="en-US" altLang="en-US" smtClean="0"/>
            </a:br>
            <a:r>
              <a:rPr lang="en-US" altLang="en-US" smtClean="0"/>
              <a:t>Z-Score </a:t>
            </a:r>
            <a:br>
              <a:rPr lang="en-US" altLang="en-US" smtClean="0"/>
            </a:br>
            <a:r>
              <a:rPr lang="en-US" altLang="en-US" sz="1800" smtClean="0"/>
              <a:t>(It is studied with Chapter 6)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altLang="en-US" sz="2400" smtClean="0">
                <a:latin typeface="Times New Roman" pitchFamily="18" charset="0"/>
              </a:rPr>
              <a:t>To compute the Z</a:t>
            </a:r>
            <a:r>
              <a:rPr lang="en-US" altLang="en-US" sz="2400" b="1" smtClean="0">
                <a:latin typeface="Times New Roman" pitchFamily="18" charset="0"/>
              </a:rPr>
              <a:t>-score</a:t>
            </a:r>
            <a:r>
              <a:rPr lang="en-US" altLang="en-US" sz="2400" smtClean="0">
                <a:latin typeface="Times New Roman" pitchFamily="18" charset="0"/>
              </a:rPr>
              <a:t> of a data value, subtract the mean and divide by the standard deviation.</a:t>
            </a:r>
          </a:p>
          <a:p>
            <a:pPr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endParaRPr lang="en-US" altLang="en-US" sz="24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altLang="en-US" sz="2400" smtClean="0">
                <a:latin typeface="Times New Roman" pitchFamily="18" charset="0"/>
              </a:rPr>
              <a:t>The Z-score is the number of standard deviations a data value is from the mean.</a:t>
            </a:r>
          </a:p>
          <a:p>
            <a:pPr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endParaRPr lang="en-US" altLang="en-US" sz="24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altLang="en-US" sz="2400" smtClean="0">
                <a:latin typeface="Times New Roman" pitchFamily="18" charset="0"/>
              </a:rPr>
              <a:t>A data value is considered an extreme outlier if its Z-score is less than -3.0 or greater than +3.0.</a:t>
            </a:r>
          </a:p>
          <a:p>
            <a:pPr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endParaRPr lang="en-US" altLang="en-US" sz="24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altLang="en-US" sz="2400" smtClean="0">
                <a:latin typeface="Times New Roman" pitchFamily="18" charset="0"/>
              </a:rPr>
              <a:t>The larger the absolute value of the Z-score, the farther the data value is from the mean.</a:t>
            </a:r>
          </a:p>
        </p:txBody>
      </p:sp>
      <p:sp>
        <p:nvSpPr>
          <p:cNvPr id="47108" name="TextBox 6"/>
          <p:cNvSpPr txBox="1">
            <a:spLocks noChangeArrowheads="1"/>
          </p:cNvSpPr>
          <p:nvPr/>
        </p:nvSpPr>
        <p:spPr bwMode="auto">
          <a:xfrm>
            <a:off x="7620000" y="1295400"/>
            <a:ext cx="1433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</a:rPr>
              <a:t>DCOV</a:t>
            </a:r>
            <a:r>
              <a:rPr lang="en-US" altLang="en-US" sz="2800" u="sng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09461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Locating Extreme Outliers:</a:t>
            </a:r>
            <a:br>
              <a:rPr lang="en-US" altLang="en-US" smtClean="0"/>
            </a:br>
            <a:r>
              <a:rPr lang="en-US" altLang="en-US" smtClean="0"/>
              <a:t>Z-Score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3438525"/>
            <a:ext cx="8077200" cy="18954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Times New Roman" pitchFamily="18" charset="0"/>
              </a:rPr>
              <a:t>where X represents the data value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Times New Roman" pitchFamily="18" charset="0"/>
              </a:rPr>
              <a:t>		  X is the sample mean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Times New Roman" pitchFamily="18" charset="0"/>
              </a:rPr>
              <a:t>		  S is the sample standard deviation</a:t>
            </a: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3733800" y="1905000"/>
          <a:ext cx="19050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749300" imgH="419100" progId="Equation.3">
                  <p:embed/>
                </p:oleObj>
              </mc:Choice>
              <mc:Fallback>
                <p:oleObj name="Equation" r:id="rId3" imgW="7493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905000"/>
                        <a:ext cx="1905000" cy="1060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3" name="Line 6"/>
          <p:cNvSpPr>
            <a:spLocks noChangeShapeType="1"/>
          </p:cNvSpPr>
          <p:nvPr/>
        </p:nvSpPr>
        <p:spPr bwMode="auto">
          <a:xfrm>
            <a:off x="1752600" y="4038600"/>
            <a:ext cx="228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8134" name="TextBox 9"/>
          <p:cNvSpPr txBox="1">
            <a:spLocks noChangeArrowheads="1"/>
          </p:cNvSpPr>
          <p:nvPr/>
        </p:nvSpPr>
        <p:spPr bwMode="auto">
          <a:xfrm>
            <a:off x="7620000" y="1295400"/>
            <a:ext cx="1433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</a:rPr>
              <a:t>DCOV</a:t>
            </a:r>
            <a:r>
              <a:rPr lang="en-US" altLang="en-US" sz="2800" u="sng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1002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Locating Extreme Outliers:</a:t>
            </a:r>
            <a:br>
              <a:rPr lang="en-US" altLang="en-US" smtClean="0"/>
            </a:br>
            <a:r>
              <a:rPr lang="en-US" altLang="en-US" smtClean="0"/>
              <a:t>Z-Score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SzTx/>
              <a:buFont typeface="Wingdings" pitchFamily="2" charset="2"/>
              <a:buChar char="§"/>
            </a:pPr>
            <a:r>
              <a:rPr lang="en-US" altLang="en-US" smtClean="0">
                <a:latin typeface="Times New Roman" pitchFamily="18" charset="0"/>
              </a:rPr>
              <a:t>Suppose the mean math SAT score is 490, with a standard deviation of 100.</a:t>
            </a:r>
          </a:p>
          <a:p>
            <a:pPr eaLnBrk="1" hangingPunct="1">
              <a:buSzTx/>
              <a:buFont typeface="Wingdings" pitchFamily="2" charset="2"/>
              <a:buChar char="§"/>
            </a:pPr>
            <a:r>
              <a:rPr lang="en-US" altLang="en-US" smtClean="0">
                <a:latin typeface="Times New Roman" pitchFamily="18" charset="0"/>
              </a:rPr>
              <a:t>Compute the Z-score for a test score of 620.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graphicFrame>
        <p:nvGraphicFramePr>
          <p:cNvPr id="49157" name="Object 4"/>
          <p:cNvGraphicFramePr>
            <a:graphicFrameLocks noChangeAspect="1"/>
          </p:cNvGraphicFramePr>
          <p:nvPr/>
        </p:nvGraphicFramePr>
        <p:xfrm>
          <a:off x="1752600" y="3733800"/>
          <a:ext cx="48006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260600" imgH="419100" progId="Equation.3">
                  <p:embed/>
                </p:oleObj>
              </mc:Choice>
              <mc:Fallback>
                <p:oleObj name="Equation" r:id="rId3" imgW="2260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733800"/>
                        <a:ext cx="4800600" cy="8905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219200" y="5181600"/>
            <a:ext cx="685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buSzPct val="85000"/>
              <a:buFont typeface="Wingdings" pitchFamily="2" charset="2"/>
              <a:buNone/>
            </a:pPr>
            <a:r>
              <a:rPr lang="en-US" altLang="en-US">
                <a:solidFill>
                  <a:srgbClr val="FFFFFF"/>
                </a:solidFill>
                <a:latin typeface="Times New Roman" pitchFamily="18" charset="0"/>
              </a:rPr>
              <a:t>A score of 620 is 1.3 standard deviations above the mean and would not be considered an outlier.</a:t>
            </a: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H="1">
            <a:off x="3886200" y="4419600"/>
            <a:ext cx="2438400" cy="83820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49160" name="TextBox 10"/>
          <p:cNvSpPr txBox="1">
            <a:spLocks noChangeArrowheads="1"/>
          </p:cNvSpPr>
          <p:nvPr/>
        </p:nvSpPr>
        <p:spPr bwMode="auto">
          <a:xfrm>
            <a:off x="7620000" y="1295400"/>
            <a:ext cx="1433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</a:rPr>
              <a:t>DCOV</a:t>
            </a:r>
            <a:r>
              <a:rPr lang="en-US" altLang="en-US" sz="2800" u="sng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83607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Line 2"/>
          <p:cNvSpPr>
            <a:spLocks noChangeShapeType="1"/>
          </p:cNvSpPr>
          <p:nvPr/>
        </p:nvSpPr>
        <p:spPr bwMode="auto">
          <a:xfrm>
            <a:off x="3733800" y="4779963"/>
            <a:ext cx="1588" cy="1447800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5410200" y="4779963"/>
            <a:ext cx="1588" cy="1447800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018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smtClean="0"/>
              <a:t>The Empirical Rule </a:t>
            </a:r>
            <a:r>
              <a:rPr lang="ar-SA" altLang="en-US" smtClean="0"/>
              <a:t/>
            </a:r>
            <a:br>
              <a:rPr lang="ar-SA" altLang="en-US" smtClean="0"/>
            </a:br>
            <a:r>
              <a:rPr lang="en-IN" altLang="en-US" sz="1800" smtClean="0"/>
              <a:t>(</a:t>
            </a:r>
            <a:r>
              <a:rPr lang="en-US" altLang="en-US" sz="1800" smtClean="0"/>
              <a:t>It is studied with Chapter 6</a:t>
            </a:r>
            <a:r>
              <a:rPr lang="ar-SA" altLang="en-US" sz="1800" smtClean="0"/>
              <a:t>(</a:t>
            </a:r>
            <a:endParaRPr lang="en-IN" altLang="en-US" sz="1800" smtClean="0"/>
          </a:p>
        </p:txBody>
      </p:sp>
      <p:sp>
        <p:nvSpPr>
          <p:cNvPr id="50181" name="Rectangle 4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077200" cy="24384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empirical rule approximates the variation of data in a bell-shaped distribution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mtClean="0"/>
              <a:t>Approximately </a:t>
            </a:r>
            <a:r>
              <a:rPr lang="en-US" altLang="en-US" smtClean="0">
                <a:solidFill>
                  <a:srgbClr val="C1BAF8"/>
                </a:solidFill>
              </a:rPr>
              <a:t>68% </a:t>
            </a:r>
            <a:r>
              <a:rPr lang="en-US" altLang="en-US" smtClean="0"/>
              <a:t>of the data in a bell shaped distribution is within 1 standard deviation of the mean or </a:t>
            </a:r>
            <a:r>
              <a:rPr lang="el-GR" altLang="en-US" smtClean="0"/>
              <a:t>μ</a:t>
            </a:r>
            <a:r>
              <a:rPr lang="en-IN" altLang="en-US" smtClean="0"/>
              <a:t> </a:t>
            </a:r>
            <a:r>
              <a:rPr lang="en-IN" altLang="en-US" smtClean="0">
                <a:sym typeface="Symbol" pitchFamily="18" charset="2"/>
              </a:rPr>
              <a:t> 1</a:t>
            </a:r>
            <a:r>
              <a:rPr lang="en-IN" altLang="en-US" smtClean="0"/>
              <a:t> </a:t>
            </a:r>
            <a:endParaRPr lang="en-US" altLang="en-US" smtClean="0"/>
          </a:p>
        </p:txBody>
      </p:sp>
      <p:sp>
        <p:nvSpPr>
          <p:cNvPr id="50182" name="Freeform 7"/>
          <p:cNvSpPr>
            <a:spLocks/>
          </p:cNvSpPr>
          <p:nvPr/>
        </p:nvSpPr>
        <p:spPr bwMode="auto">
          <a:xfrm>
            <a:off x="4572000" y="4038600"/>
            <a:ext cx="847725" cy="1503363"/>
          </a:xfrm>
          <a:custGeom>
            <a:avLst/>
            <a:gdLst>
              <a:gd name="T0" fmla="*/ 0 w 534"/>
              <a:gd name="T1" fmla="*/ 0 h 947"/>
              <a:gd name="T2" fmla="*/ 2147483647 w 534"/>
              <a:gd name="T3" fmla="*/ 2147483647 h 947"/>
              <a:gd name="T4" fmla="*/ 2147483647 w 534"/>
              <a:gd name="T5" fmla="*/ 2147483647 h 947"/>
              <a:gd name="T6" fmla="*/ 2147483647 w 534"/>
              <a:gd name="T7" fmla="*/ 2147483647 h 947"/>
              <a:gd name="T8" fmla="*/ 2147483647 w 534"/>
              <a:gd name="T9" fmla="*/ 2147483647 h 947"/>
              <a:gd name="T10" fmla="*/ 2147483647 w 534"/>
              <a:gd name="T11" fmla="*/ 2147483647 h 947"/>
              <a:gd name="T12" fmla="*/ 2147483647 w 534"/>
              <a:gd name="T13" fmla="*/ 2147483647 h 947"/>
              <a:gd name="T14" fmla="*/ 2147483647 w 534"/>
              <a:gd name="T15" fmla="*/ 2147483647 h 947"/>
              <a:gd name="T16" fmla="*/ 0 w 534"/>
              <a:gd name="T17" fmla="*/ 2147483647 h 947"/>
              <a:gd name="T18" fmla="*/ 0 w 534"/>
              <a:gd name="T19" fmla="*/ 0 h 94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34"/>
              <a:gd name="T31" fmla="*/ 0 h 947"/>
              <a:gd name="T32" fmla="*/ 534 w 534"/>
              <a:gd name="T33" fmla="*/ 947 h 94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34" h="947">
                <a:moveTo>
                  <a:pt x="0" y="0"/>
                </a:moveTo>
                <a:lnTo>
                  <a:pt x="120" y="23"/>
                </a:lnTo>
                <a:lnTo>
                  <a:pt x="240" y="131"/>
                </a:lnTo>
                <a:lnTo>
                  <a:pt x="330" y="203"/>
                </a:lnTo>
                <a:lnTo>
                  <a:pt x="414" y="317"/>
                </a:lnTo>
                <a:lnTo>
                  <a:pt x="504" y="443"/>
                </a:lnTo>
                <a:lnTo>
                  <a:pt x="534" y="469"/>
                </a:lnTo>
                <a:lnTo>
                  <a:pt x="534" y="947"/>
                </a:lnTo>
                <a:lnTo>
                  <a:pt x="0" y="947"/>
                </a:lnTo>
                <a:lnTo>
                  <a:pt x="0" y="0"/>
                </a:lnTo>
              </a:path>
            </a:pathLst>
          </a:custGeom>
          <a:solidFill>
            <a:srgbClr val="C0FEF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0183" name="Freeform 8"/>
          <p:cNvSpPr>
            <a:spLocks/>
          </p:cNvSpPr>
          <p:nvPr/>
        </p:nvSpPr>
        <p:spPr bwMode="auto">
          <a:xfrm>
            <a:off x="3743325" y="4044950"/>
            <a:ext cx="838200" cy="1497013"/>
          </a:xfrm>
          <a:custGeom>
            <a:avLst/>
            <a:gdLst>
              <a:gd name="T0" fmla="*/ 2147483647 w 528"/>
              <a:gd name="T1" fmla="*/ 2147483647 h 1338"/>
              <a:gd name="T2" fmla="*/ 2147483647 w 528"/>
              <a:gd name="T3" fmla="*/ 2147483647 h 1338"/>
              <a:gd name="T4" fmla="*/ 2147483647 w 528"/>
              <a:gd name="T5" fmla="*/ 2147483647 h 1338"/>
              <a:gd name="T6" fmla="*/ 2147483647 w 528"/>
              <a:gd name="T7" fmla="*/ 2147483647 h 1338"/>
              <a:gd name="T8" fmla="*/ 2147483647 w 528"/>
              <a:gd name="T9" fmla="*/ 2147483647 h 1338"/>
              <a:gd name="T10" fmla="*/ 2147483647 w 528"/>
              <a:gd name="T11" fmla="*/ 2147483647 h 1338"/>
              <a:gd name="T12" fmla="*/ 0 w 528"/>
              <a:gd name="T13" fmla="*/ 2147483647 h 1338"/>
              <a:gd name="T14" fmla="*/ 0 w 528"/>
              <a:gd name="T15" fmla="*/ 2147483647 h 1338"/>
              <a:gd name="T16" fmla="*/ 2147483647 w 528"/>
              <a:gd name="T17" fmla="*/ 2147483647 h 1338"/>
              <a:gd name="T18" fmla="*/ 2147483647 w 528"/>
              <a:gd name="T19" fmla="*/ 0 h 13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28"/>
              <a:gd name="T31" fmla="*/ 0 h 1338"/>
              <a:gd name="T32" fmla="*/ 528 w 528"/>
              <a:gd name="T33" fmla="*/ 1338 h 13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28" h="1338">
                <a:moveTo>
                  <a:pt x="456" y="18"/>
                </a:moveTo>
                <a:lnTo>
                  <a:pt x="385" y="66"/>
                </a:lnTo>
                <a:lnTo>
                  <a:pt x="262" y="214"/>
                </a:lnTo>
                <a:lnTo>
                  <a:pt x="197" y="293"/>
                </a:lnTo>
                <a:lnTo>
                  <a:pt x="102" y="474"/>
                </a:lnTo>
                <a:lnTo>
                  <a:pt x="36" y="588"/>
                </a:lnTo>
                <a:lnTo>
                  <a:pt x="0" y="654"/>
                </a:lnTo>
                <a:lnTo>
                  <a:pt x="0" y="1338"/>
                </a:lnTo>
                <a:lnTo>
                  <a:pt x="528" y="1332"/>
                </a:lnTo>
                <a:lnTo>
                  <a:pt x="528" y="0"/>
                </a:lnTo>
              </a:path>
            </a:pathLst>
          </a:custGeom>
          <a:solidFill>
            <a:srgbClr val="C0FEF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0184" name="Rectangle 10"/>
          <p:cNvSpPr>
            <a:spLocks noChangeArrowheads="1"/>
          </p:cNvSpPr>
          <p:nvPr/>
        </p:nvSpPr>
        <p:spPr bwMode="auto">
          <a:xfrm>
            <a:off x="4214813" y="3643313"/>
            <a:ext cx="25082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50185" name="Line 12"/>
          <p:cNvSpPr>
            <a:spLocks noChangeShapeType="1"/>
          </p:cNvSpPr>
          <p:nvPr/>
        </p:nvSpPr>
        <p:spPr bwMode="auto">
          <a:xfrm>
            <a:off x="2286000" y="5541963"/>
            <a:ext cx="4648200" cy="0"/>
          </a:xfrm>
          <a:prstGeom prst="line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0186" name="Line 14"/>
          <p:cNvSpPr>
            <a:spLocks noChangeShapeType="1"/>
          </p:cNvSpPr>
          <p:nvPr/>
        </p:nvSpPr>
        <p:spPr bwMode="auto">
          <a:xfrm>
            <a:off x="3733800" y="4779963"/>
            <a:ext cx="1588" cy="1447800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0187" name="Line 15"/>
          <p:cNvSpPr>
            <a:spLocks noChangeShapeType="1"/>
          </p:cNvSpPr>
          <p:nvPr/>
        </p:nvSpPr>
        <p:spPr bwMode="auto">
          <a:xfrm>
            <a:off x="5410200" y="4779963"/>
            <a:ext cx="1588" cy="1447800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0188" name="Line 16"/>
          <p:cNvSpPr>
            <a:spLocks noChangeShapeType="1"/>
          </p:cNvSpPr>
          <p:nvPr/>
        </p:nvSpPr>
        <p:spPr bwMode="auto">
          <a:xfrm flipH="1">
            <a:off x="3810000" y="6227763"/>
            <a:ext cx="304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0189" name="Line 17"/>
          <p:cNvSpPr>
            <a:spLocks noChangeShapeType="1"/>
          </p:cNvSpPr>
          <p:nvPr/>
        </p:nvSpPr>
        <p:spPr bwMode="auto">
          <a:xfrm>
            <a:off x="5105400" y="6227763"/>
            <a:ext cx="228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0190" name="Text Box 18"/>
          <p:cNvSpPr txBox="1">
            <a:spLocks noChangeArrowheads="1"/>
          </p:cNvSpPr>
          <p:nvPr/>
        </p:nvSpPr>
        <p:spPr bwMode="auto">
          <a:xfrm>
            <a:off x="4191000" y="4703763"/>
            <a:ext cx="914400" cy="457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68%</a:t>
            </a:r>
          </a:p>
        </p:txBody>
      </p:sp>
      <p:sp>
        <p:nvSpPr>
          <p:cNvPr id="50191" name="Line 19"/>
          <p:cNvSpPr>
            <a:spLocks noChangeShapeType="1"/>
          </p:cNvSpPr>
          <p:nvPr/>
        </p:nvSpPr>
        <p:spPr bwMode="auto">
          <a:xfrm>
            <a:off x="4572000" y="4038600"/>
            <a:ext cx="1588" cy="1503363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0192" name="Freeform 21"/>
          <p:cNvSpPr>
            <a:spLocks/>
          </p:cNvSpPr>
          <p:nvPr/>
        </p:nvSpPr>
        <p:spPr bwMode="auto">
          <a:xfrm>
            <a:off x="2362200" y="4017963"/>
            <a:ext cx="2232025" cy="1452562"/>
          </a:xfrm>
          <a:custGeom>
            <a:avLst/>
            <a:gdLst>
              <a:gd name="T0" fmla="*/ 0 w 1032"/>
              <a:gd name="T1" fmla="*/ 2147483647 h 991"/>
              <a:gd name="T2" fmla="*/ 2147483647 w 1032"/>
              <a:gd name="T3" fmla="*/ 2147483647 h 991"/>
              <a:gd name="T4" fmla="*/ 2147483647 w 1032"/>
              <a:gd name="T5" fmla="*/ 2147483647 h 991"/>
              <a:gd name="T6" fmla="*/ 2147483647 w 1032"/>
              <a:gd name="T7" fmla="*/ 2147483647 h 991"/>
              <a:gd name="T8" fmla="*/ 2147483647 w 1032"/>
              <a:gd name="T9" fmla="*/ 2147483647 h 991"/>
              <a:gd name="T10" fmla="*/ 2147483647 w 1032"/>
              <a:gd name="T11" fmla="*/ 2147483647 h 991"/>
              <a:gd name="T12" fmla="*/ 2147483647 w 1032"/>
              <a:gd name="T13" fmla="*/ 2147483647 h 991"/>
              <a:gd name="T14" fmla="*/ 2147483647 w 1032"/>
              <a:gd name="T15" fmla="*/ 2147483647 h 991"/>
              <a:gd name="T16" fmla="*/ 2147483647 w 1032"/>
              <a:gd name="T17" fmla="*/ 2147483647 h 991"/>
              <a:gd name="T18" fmla="*/ 2147483647 w 1032"/>
              <a:gd name="T19" fmla="*/ 2147483647 h 991"/>
              <a:gd name="T20" fmla="*/ 2147483647 w 1032"/>
              <a:gd name="T21" fmla="*/ 2147483647 h 991"/>
              <a:gd name="T22" fmla="*/ 2147483647 w 1032"/>
              <a:gd name="T23" fmla="*/ 2147483647 h 991"/>
              <a:gd name="T24" fmla="*/ 2147483647 w 1032"/>
              <a:gd name="T25" fmla="*/ 2147483647 h 991"/>
              <a:gd name="T26" fmla="*/ 2147483647 w 1032"/>
              <a:gd name="T27" fmla="*/ 2147483647 h 991"/>
              <a:gd name="T28" fmla="*/ 2147483647 w 1032"/>
              <a:gd name="T29" fmla="*/ 2147483647 h 991"/>
              <a:gd name="T30" fmla="*/ 2147483647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0193" name="Freeform 22"/>
          <p:cNvSpPr>
            <a:spLocks/>
          </p:cNvSpPr>
          <p:nvPr/>
        </p:nvSpPr>
        <p:spPr bwMode="auto">
          <a:xfrm>
            <a:off x="4572000" y="4017963"/>
            <a:ext cx="2227263" cy="1452562"/>
          </a:xfrm>
          <a:custGeom>
            <a:avLst/>
            <a:gdLst>
              <a:gd name="T0" fmla="*/ 2147483647 w 1030"/>
              <a:gd name="T1" fmla="*/ 2147483647 h 991"/>
              <a:gd name="T2" fmla="*/ 2147483647 w 1030"/>
              <a:gd name="T3" fmla="*/ 2147483647 h 991"/>
              <a:gd name="T4" fmla="*/ 2147483647 w 1030"/>
              <a:gd name="T5" fmla="*/ 2147483647 h 991"/>
              <a:gd name="T6" fmla="*/ 2147483647 w 1030"/>
              <a:gd name="T7" fmla="*/ 2147483647 h 991"/>
              <a:gd name="T8" fmla="*/ 2147483647 w 1030"/>
              <a:gd name="T9" fmla="*/ 2147483647 h 991"/>
              <a:gd name="T10" fmla="*/ 2147483647 w 1030"/>
              <a:gd name="T11" fmla="*/ 2147483647 h 991"/>
              <a:gd name="T12" fmla="*/ 2147483647 w 1030"/>
              <a:gd name="T13" fmla="*/ 2147483647 h 991"/>
              <a:gd name="T14" fmla="*/ 2147483647 w 1030"/>
              <a:gd name="T15" fmla="*/ 2147483647 h 991"/>
              <a:gd name="T16" fmla="*/ 2147483647 w 1030"/>
              <a:gd name="T17" fmla="*/ 2147483647 h 991"/>
              <a:gd name="T18" fmla="*/ 2147483647 w 1030"/>
              <a:gd name="T19" fmla="*/ 2147483647 h 991"/>
              <a:gd name="T20" fmla="*/ 2147483647 w 1030"/>
              <a:gd name="T21" fmla="*/ 2147483647 h 991"/>
              <a:gd name="T22" fmla="*/ 2147483647 w 1030"/>
              <a:gd name="T23" fmla="*/ 2147483647 h 991"/>
              <a:gd name="T24" fmla="*/ 2147483647 w 1030"/>
              <a:gd name="T25" fmla="*/ 2147483647 h 991"/>
              <a:gd name="T26" fmla="*/ 2147483647 w 1030"/>
              <a:gd name="T27" fmla="*/ 2147483647 h 991"/>
              <a:gd name="T28" fmla="*/ 2147483647 w 1030"/>
              <a:gd name="T29" fmla="*/ 2147483647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0194" name="TextBox 23"/>
          <p:cNvSpPr txBox="1">
            <a:spLocks noChangeArrowheads="1"/>
          </p:cNvSpPr>
          <p:nvPr/>
        </p:nvSpPr>
        <p:spPr bwMode="auto">
          <a:xfrm>
            <a:off x="7620000" y="1295400"/>
            <a:ext cx="1433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</a:rPr>
              <a:t>DCOV</a:t>
            </a:r>
            <a:r>
              <a:rPr lang="en-US" altLang="en-US" sz="2800" u="sng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50195" name="TextBox 2"/>
          <p:cNvSpPr txBox="1">
            <a:spLocks noChangeArrowheads="1"/>
          </p:cNvSpPr>
          <p:nvPr/>
        </p:nvSpPr>
        <p:spPr bwMode="auto">
          <a:xfrm>
            <a:off x="4114800" y="6003925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n-US" sz="2000">
                <a:solidFill>
                  <a:srgbClr val="FFFFFF"/>
                </a:solidFill>
              </a:rPr>
              <a:t>μ</a:t>
            </a:r>
            <a:r>
              <a:rPr lang="en-IN" altLang="en-US" sz="2000">
                <a:solidFill>
                  <a:srgbClr val="FFFFFF"/>
                </a:solidFill>
              </a:rPr>
              <a:t> </a:t>
            </a:r>
            <a:r>
              <a:rPr lang="en-IN" altLang="en-US" sz="2000">
                <a:solidFill>
                  <a:srgbClr val="FFFFFF"/>
                </a:solidFill>
                <a:sym typeface="Symbol" pitchFamily="18" charset="2"/>
              </a:rPr>
              <a:t> 1</a:t>
            </a:r>
            <a:endParaRPr lang="en-IN" altLang="en-US" sz="2000">
              <a:solidFill>
                <a:srgbClr val="FFFFFF"/>
              </a:solidFill>
            </a:endParaRPr>
          </a:p>
        </p:txBody>
      </p:sp>
      <p:sp>
        <p:nvSpPr>
          <p:cNvPr id="50196" name="TextBox 23"/>
          <p:cNvSpPr txBox="1">
            <a:spLocks noChangeArrowheads="1"/>
          </p:cNvSpPr>
          <p:nvPr/>
        </p:nvSpPr>
        <p:spPr bwMode="auto">
          <a:xfrm>
            <a:off x="4402138" y="5495925"/>
            <a:ext cx="3667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n-US" sz="2000">
                <a:solidFill>
                  <a:srgbClr val="FFFFFF"/>
                </a:solidFill>
              </a:rPr>
              <a:t>μ</a:t>
            </a:r>
            <a:endParaRPr lang="en-IN" altLang="en-US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88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reeform 2"/>
          <p:cNvSpPr>
            <a:spLocks/>
          </p:cNvSpPr>
          <p:nvPr/>
        </p:nvSpPr>
        <p:spPr bwMode="auto">
          <a:xfrm>
            <a:off x="6859588" y="4178300"/>
            <a:ext cx="1512887" cy="1660525"/>
          </a:xfrm>
          <a:custGeom>
            <a:avLst/>
            <a:gdLst>
              <a:gd name="T0" fmla="*/ 0 w 953"/>
              <a:gd name="T1" fmla="*/ 2147483647 h 1046"/>
              <a:gd name="T2" fmla="*/ 0 w 953"/>
              <a:gd name="T3" fmla="*/ 0 h 1046"/>
              <a:gd name="T4" fmla="*/ 2147483647 w 953"/>
              <a:gd name="T5" fmla="*/ 2147483647 h 1046"/>
              <a:gd name="T6" fmla="*/ 2147483647 w 953"/>
              <a:gd name="T7" fmla="*/ 2147483647 h 1046"/>
              <a:gd name="T8" fmla="*/ 2147483647 w 953"/>
              <a:gd name="T9" fmla="*/ 2147483647 h 1046"/>
              <a:gd name="T10" fmla="*/ 2147483647 w 953"/>
              <a:gd name="T11" fmla="*/ 2147483647 h 1046"/>
              <a:gd name="T12" fmla="*/ 2147483647 w 953"/>
              <a:gd name="T13" fmla="*/ 2147483647 h 1046"/>
              <a:gd name="T14" fmla="*/ 2147483647 w 953"/>
              <a:gd name="T15" fmla="*/ 2147483647 h 1046"/>
              <a:gd name="T16" fmla="*/ 2147483647 w 953"/>
              <a:gd name="T17" fmla="*/ 2147483647 h 1046"/>
              <a:gd name="T18" fmla="*/ 2147483647 w 953"/>
              <a:gd name="T19" fmla="*/ 2147483647 h 1046"/>
              <a:gd name="T20" fmla="*/ 2147483647 w 953"/>
              <a:gd name="T21" fmla="*/ 2147483647 h 1046"/>
              <a:gd name="T22" fmla="*/ 2147483647 w 953"/>
              <a:gd name="T23" fmla="*/ 2147483647 h 1046"/>
              <a:gd name="T24" fmla="*/ 2147483647 w 953"/>
              <a:gd name="T25" fmla="*/ 2147483647 h 1046"/>
              <a:gd name="T26" fmla="*/ 2147483647 w 953"/>
              <a:gd name="T27" fmla="*/ 2147483647 h 1046"/>
              <a:gd name="T28" fmla="*/ 0 w 953"/>
              <a:gd name="T29" fmla="*/ 2147483647 h 10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953"/>
              <a:gd name="T46" fmla="*/ 0 h 1046"/>
              <a:gd name="T47" fmla="*/ 953 w 953"/>
              <a:gd name="T48" fmla="*/ 1046 h 104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953" h="1046">
                <a:moveTo>
                  <a:pt x="0" y="1043"/>
                </a:moveTo>
                <a:lnTo>
                  <a:pt x="0" y="0"/>
                </a:lnTo>
                <a:lnTo>
                  <a:pt x="96" y="38"/>
                </a:lnTo>
                <a:lnTo>
                  <a:pt x="192" y="139"/>
                </a:lnTo>
                <a:lnTo>
                  <a:pt x="264" y="240"/>
                </a:lnTo>
                <a:lnTo>
                  <a:pt x="330" y="360"/>
                </a:lnTo>
                <a:lnTo>
                  <a:pt x="360" y="438"/>
                </a:lnTo>
                <a:lnTo>
                  <a:pt x="414" y="522"/>
                </a:lnTo>
                <a:lnTo>
                  <a:pt x="462" y="629"/>
                </a:lnTo>
                <a:lnTo>
                  <a:pt x="528" y="714"/>
                </a:lnTo>
                <a:lnTo>
                  <a:pt x="618" y="822"/>
                </a:lnTo>
                <a:lnTo>
                  <a:pt x="780" y="955"/>
                </a:lnTo>
                <a:lnTo>
                  <a:pt x="947" y="986"/>
                </a:lnTo>
                <a:lnTo>
                  <a:pt x="953" y="1046"/>
                </a:lnTo>
                <a:lnTo>
                  <a:pt x="0" y="1043"/>
                </a:lnTo>
                <a:close/>
              </a:path>
            </a:pathLst>
          </a:custGeom>
          <a:solidFill>
            <a:srgbClr val="FDE0BD"/>
          </a:solidFill>
          <a:ln w="12700">
            <a:solidFill>
              <a:srgbClr val="C1BAF8"/>
            </a:solidFill>
            <a:round/>
            <a:headEnd/>
            <a:tailEnd/>
          </a:ln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1203" name="Freeform 3"/>
          <p:cNvSpPr>
            <a:spLocks/>
          </p:cNvSpPr>
          <p:nvPr/>
        </p:nvSpPr>
        <p:spPr bwMode="auto">
          <a:xfrm>
            <a:off x="2286000" y="4286250"/>
            <a:ext cx="1076325" cy="1638300"/>
          </a:xfrm>
          <a:custGeom>
            <a:avLst/>
            <a:gdLst>
              <a:gd name="T0" fmla="*/ 0 w 678"/>
              <a:gd name="T1" fmla="*/ 2147483647 h 1032"/>
              <a:gd name="T2" fmla="*/ 0 w 678"/>
              <a:gd name="T3" fmla="*/ 0 h 1032"/>
              <a:gd name="T4" fmla="*/ 2147483647 w 678"/>
              <a:gd name="T5" fmla="*/ 2147483647 h 1032"/>
              <a:gd name="T6" fmla="*/ 2147483647 w 678"/>
              <a:gd name="T7" fmla="*/ 2147483647 h 1032"/>
              <a:gd name="T8" fmla="*/ 2147483647 w 678"/>
              <a:gd name="T9" fmla="*/ 2147483647 h 1032"/>
              <a:gd name="T10" fmla="*/ 2147483647 w 678"/>
              <a:gd name="T11" fmla="*/ 2147483647 h 1032"/>
              <a:gd name="T12" fmla="*/ 2147483647 w 678"/>
              <a:gd name="T13" fmla="*/ 2147483647 h 1032"/>
              <a:gd name="T14" fmla="*/ 2147483647 w 678"/>
              <a:gd name="T15" fmla="*/ 2147483647 h 1032"/>
              <a:gd name="T16" fmla="*/ 2147483647 w 678"/>
              <a:gd name="T17" fmla="*/ 2147483647 h 1032"/>
              <a:gd name="T18" fmla="*/ 2147483647 w 678"/>
              <a:gd name="T19" fmla="*/ 2147483647 h 1032"/>
              <a:gd name="T20" fmla="*/ 2147483647 w 678"/>
              <a:gd name="T21" fmla="*/ 2147483647 h 1032"/>
              <a:gd name="T22" fmla="*/ 2147483647 w 678"/>
              <a:gd name="T23" fmla="*/ 2147483647 h 1032"/>
              <a:gd name="T24" fmla="*/ 2147483647 w 678"/>
              <a:gd name="T25" fmla="*/ 2147483647 h 1032"/>
              <a:gd name="T26" fmla="*/ 0 w 678"/>
              <a:gd name="T27" fmla="*/ 2147483647 h 10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78"/>
              <a:gd name="T43" fmla="*/ 0 h 1032"/>
              <a:gd name="T44" fmla="*/ 678 w 678"/>
              <a:gd name="T45" fmla="*/ 1032 h 103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78" h="1032">
                <a:moveTo>
                  <a:pt x="0" y="1032"/>
                </a:moveTo>
                <a:lnTo>
                  <a:pt x="0" y="0"/>
                </a:lnTo>
                <a:lnTo>
                  <a:pt x="96" y="36"/>
                </a:lnTo>
                <a:lnTo>
                  <a:pt x="210" y="156"/>
                </a:lnTo>
                <a:lnTo>
                  <a:pt x="282" y="288"/>
                </a:lnTo>
                <a:lnTo>
                  <a:pt x="366" y="432"/>
                </a:lnTo>
                <a:lnTo>
                  <a:pt x="420" y="540"/>
                </a:lnTo>
                <a:lnTo>
                  <a:pt x="474" y="624"/>
                </a:lnTo>
                <a:lnTo>
                  <a:pt x="528" y="720"/>
                </a:lnTo>
                <a:lnTo>
                  <a:pt x="568" y="780"/>
                </a:lnTo>
                <a:lnTo>
                  <a:pt x="647" y="852"/>
                </a:lnTo>
                <a:lnTo>
                  <a:pt x="678" y="870"/>
                </a:lnTo>
                <a:lnTo>
                  <a:pt x="678" y="1032"/>
                </a:lnTo>
                <a:lnTo>
                  <a:pt x="0" y="1032"/>
                </a:lnTo>
                <a:close/>
              </a:path>
            </a:pathLst>
          </a:custGeom>
          <a:solidFill>
            <a:srgbClr val="CCFFCC"/>
          </a:solidFill>
          <a:ln w="12700">
            <a:solidFill>
              <a:srgbClr val="CCFFCC"/>
            </a:solidFill>
            <a:round/>
            <a:headEnd/>
            <a:tailEnd/>
          </a:ln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1204" name="Title 1"/>
          <p:cNvSpPr>
            <a:spLocks noGrp="1"/>
          </p:cNvSpPr>
          <p:nvPr>
            <p:ph type="title"/>
          </p:nvPr>
        </p:nvSpPr>
        <p:spPr>
          <a:xfrm>
            <a:off x="609600" y="146050"/>
            <a:ext cx="7924800" cy="990600"/>
          </a:xfrm>
        </p:spPr>
        <p:txBody>
          <a:bodyPr/>
          <a:lstStyle/>
          <a:p>
            <a:r>
              <a:rPr lang="en-IN" altLang="en-US" smtClean="0"/>
              <a:t>The Empirical Rule</a:t>
            </a:r>
          </a:p>
        </p:txBody>
      </p:sp>
      <p:sp>
        <p:nvSpPr>
          <p:cNvPr id="51205" name="Rectangle 4"/>
          <p:cNvSpPr>
            <a:spLocks noGrp="1" noChangeArrowheads="1"/>
          </p:cNvSpPr>
          <p:nvPr>
            <p:ph idx="1"/>
          </p:nvPr>
        </p:nvSpPr>
        <p:spPr>
          <a:xfrm>
            <a:off x="609600" y="1350963"/>
            <a:ext cx="8077200" cy="3830637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Approximately 95% of the data in a bell-shaped distribution lies within two standard deviations of the mean, or µ ± 2</a:t>
            </a:r>
            <a:r>
              <a:rPr lang="el-GR" altLang="en-US" sz="2400" smtClean="0"/>
              <a:t>σ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smtClean="0"/>
          </a:p>
          <a:p>
            <a:pPr eaLnBrk="1" hangingPunct="1"/>
            <a:r>
              <a:rPr lang="en-US" altLang="en-US" sz="2400" smtClean="0"/>
              <a:t>Approximately 99.7% of the data in a bell-shaped distribution lies within three standard deviations of the mean, or µ ± 3</a:t>
            </a:r>
            <a:r>
              <a:rPr lang="el-GR" altLang="en-US" sz="2400" smtClean="0"/>
              <a:t>σ</a:t>
            </a:r>
          </a:p>
        </p:txBody>
      </p:sp>
      <p:sp>
        <p:nvSpPr>
          <p:cNvPr id="51206" name="Freeform 8"/>
          <p:cNvSpPr>
            <a:spLocks/>
          </p:cNvSpPr>
          <p:nvPr/>
        </p:nvSpPr>
        <p:spPr bwMode="auto">
          <a:xfrm>
            <a:off x="5324475" y="4187825"/>
            <a:ext cx="1535113" cy="1670050"/>
          </a:xfrm>
          <a:custGeom>
            <a:avLst/>
            <a:gdLst>
              <a:gd name="T0" fmla="*/ 2147483647 w 967"/>
              <a:gd name="T1" fmla="*/ 2147483647 h 1052"/>
              <a:gd name="T2" fmla="*/ 2147483647 w 967"/>
              <a:gd name="T3" fmla="*/ 0 h 1052"/>
              <a:gd name="T4" fmla="*/ 2147483647 w 967"/>
              <a:gd name="T5" fmla="*/ 2147483647 h 1052"/>
              <a:gd name="T6" fmla="*/ 2147483647 w 967"/>
              <a:gd name="T7" fmla="*/ 2147483647 h 1052"/>
              <a:gd name="T8" fmla="*/ 2147483647 w 967"/>
              <a:gd name="T9" fmla="*/ 2147483647 h 1052"/>
              <a:gd name="T10" fmla="*/ 2147483647 w 967"/>
              <a:gd name="T11" fmla="*/ 2147483647 h 1052"/>
              <a:gd name="T12" fmla="*/ 2147483647 w 967"/>
              <a:gd name="T13" fmla="*/ 2147483647 h 1052"/>
              <a:gd name="T14" fmla="*/ 2147483647 w 967"/>
              <a:gd name="T15" fmla="*/ 2147483647 h 1052"/>
              <a:gd name="T16" fmla="*/ 2147483647 w 967"/>
              <a:gd name="T17" fmla="*/ 2147483647 h 1052"/>
              <a:gd name="T18" fmla="*/ 2147483647 w 967"/>
              <a:gd name="T19" fmla="*/ 2147483647 h 1052"/>
              <a:gd name="T20" fmla="*/ 2147483647 w 967"/>
              <a:gd name="T21" fmla="*/ 2147483647 h 1052"/>
              <a:gd name="T22" fmla="*/ 0 w 967"/>
              <a:gd name="T23" fmla="*/ 2147483647 h 1052"/>
              <a:gd name="T24" fmla="*/ 2147483647 w 967"/>
              <a:gd name="T25" fmla="*/ 2147483647 h 1052"/>
              <a:gd name="T26" fmla="*/ 2147483647 w 967"/>
              <a:gd name="T27" fmla="*/ 2147483647 h 105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67"/>
              <a:gd name="T43" fmla="*/ 0 h 1052"/>
              <a:gd name="T44" fmla="*/ 967 w 967"/>
              <a:gd name="T45" fmla="*/ 1052 h 105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67" h="1052">
                <a:moveTo>
                  <a:pt x="967" y="1038"/>
                </a:moveTo>
                <a:lnTo>
                  <a:pt x="967" y="0"/>
                </a:lnTo>
                <a:lnTo>
                  <a:pt x="871" y="78"/>
                </a:lnTo>
                <a:lnTo>
                  <a:pt x="775" y="174"/>
                </a:lnTo>
                <a:lnTo>
                  <a:pt x="709" y="312"/>
                </a:lnTo>
                <a:lnTo>
                  <a:pt x="631" y="462"/>
                </a:lnTo>
                <a:lnTo>
                  <a:pt x="583" y="558"/>
                </a:lnTo>
                <a:lnTo>
                  <a:pt x="505" y="642"/>
                </a:lnTo>
                <a:lnTo>
                  <a:pt x="439" y="750"/>
                </a:lnTo>
                <a:lnTo>
                  <a:pt x="343" y="858"/>
                </a:lnTo>
                <a:lnTo>
                  <a:pt x="187" y="954"/>
                </a:lnTo>
                <a:lnTo>
                  <a:pt x="0" y="992"/>
                </a:lnTo>
                <a:lnTo>
                  <a:pt x="6" y="1052"/>
                </a:lnTo>
                <a:lnTo>
                  <a:pt x="967" y="1038"/>
                </a:lnTo>
                <a:close/>
              </a:path>
            </a:pathLst>
          </a:custGeom>
          <a:solidFill>
            <a:srgbClr val="FDE0BD"/>
          </a:solidFill>
          <a:ln w="12700">
            <a:solidFill>
              <a:srgbClr val="C1BAF8"/>
            </a:solidFill>
            <a:round/>
            <a:headEnd/>
            <a:tailEnd/>
          </a:ln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1207" name="Freeform 9"/>
          <p:cNvSpPr>
            <a:spLocks/>
          </p:cNvSpPr>
          <p:nvPr/>
        </p:nvSpPr>
        <p:spPr bwMode="auto">
          <a:xfrm>
            <a:off x="6894513" y="4191000"/>
            <a:ext cx="1635125" cy="1573213"/>
          </a:xfrm>
          <a:custGeom>
            <a:avLst/>
            <a:gdLst>
              <a:gd name="T0" fmla="*/ 2147483647 w 1030"/>
              <a:gd name="T1" fmla="*/ 2147483647 h 991"/>
              <a:gd name="T2" fmla="*/ 2147483647 w 1030"/>
              <a:gd name="T3" fmla="*/ 2147483647 h 991"/>
              <a:gd name="T4" fmla="*/ 2147483647 w 1030"/>
              <a:gd name="T5" fmla="*/ 2147483647 h 991"/>
              <a:gd name="T6" fmla="*/ 2147483647 w 1030"/>
              <a:gd name="T7" fmla="*/ 2147483647 h 991"/>
              <a:gd name="T8" fmla="*/ 2147483647 w 1030"/>
              <a:gd name="T9" fmla="*/ 2147483647 h 991"/>
              <a:gd name="T10" fmla="*/ 2147483647 w 1030"/>
              <a:gd name="T11" fmla="*/ 2147483647 h 991"/>
              <a:gd name="T12" fmla="*/ 2147483647 w 1030"/>
              <a:gd name="T13" fmla="*/ 2147483647 h 991"/>
              <a:gd name="T14" fmla="*/ 2147483647 w 1030"/>
              <a:gd name="T15" fmla="*/ 2147483647 h 991"/>
              <a:gd name="T16" fmla="*/ 2147483647 w 1030"/>
              <a:gd name="T17" fmla="*/ 2147483647 h 991"/>
              <a:gd name="T18" fmla="*/ 2147483647 w 1030"/>
              <a:gd name="T19" fmla="*/ 2147483647 h 991"/>
              <a:gd name="T20" fmla="*/ 2147483647 w 1030"/>
              <a:gd name="T21" fmla="*/ 2147483647 h 991"/>
              <a:gd name="T22" fmla="*/ 2147483647 w 1030"/>
              <a:gd name="T23" fmla="*/ 2147483647 h 991"/>
              <a:gd name="T24" fmla="*/ 2147483647 w 1030"/>
              <a:gd name="T25" fmla="*/ 2147483647 h 991"/>
              <a:gd name="T26" fmla="*/ 2147483647 w 1030"/>
              <a:gd name="T27" fmla="*/ 2147483647 h 991"/>
              <a:gd name="T28" fmla="*/ 2147483647 w 1030"/>
              <a:gd name="T29" fmla="*/ 2147483647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1208" name="Freeform 10"/>
          <p:cNvSpPr>
            <a:spLocks/>
          </p:cNvSpPr>
          <p:nvPr/>
        </p:nvSpPr>
        <p:spPr bwMode="auto">
          <a:xfrm>
            <a:off x="5257800" y="4191000"/>
            <a:ext cx="1638300" cy="1573213"/>
          </a:xfrm>
          <a:custGeom>
            <a:avLst/>
            <a:gdLst>
              <a:gd name="T0" fmla="*/ 0 w 1032"/>
              <a:gd name="T1" fmla="*/ 2147483647 h 991"/>
              <a:gd name="T2" fmla="*/ 2147483647 w 1032"/>
              <a:gd name="T3" fmla="*/ 2147483647 h 991"/>
              <a:gd name="T4" fmla="*/ 2147483647 w 1032"/>
              <a:gd name="T5" fmla="*/ 2147483647 h 991"/>
              <a:gd name="T6" fmla="*/ 2147483647 w 1032"/>
              <a:gd name="T7" fmla="*/ 2147483647 h 991"/>
              <a:gd name="T8" fmla="*/ 2147483647 w 1032"/>
              <a:gd name="T9" fmla="*/ 2147483647 h 991"/>
              <a:gd name="T10" fmla="*/ 2147483647 w 1032"/>
              <a:gd name="T11" fmla="*/ 2147483647 h 991"/>
              <a:gd name="T12" fmla="*/ 2147483647 w 1032"/>
              <a:gd name="T13" fmla="*/ 2147483647 h 991"/>
              <a:gd name="T14" fmla="*/ 2147483647 w 1032"/>
              <a:gd name="T15" fmla="*/ 2147483647 h 991"/>
              <a:gd name="T16" fmla="*/ 2147483647 w 1032"/>
              <a:gd name="T17" fmla="*/ 2147483647 h 991"/>
              <a:gd name="T18" fmla="*/ 2147483647 w 1032"/>
              <a:gd name="T19" fmla="*/ 2147483647 h 991"/>
              <a:gd name="T20" fmla="*/ 2147483647 w 1032"/>
              <a:gd name="T21" fmla="*/ 2147483647 h 991"/>
              <a:gd name="T22" fmla="*/ 2147483647 w 1032"/>
              <a:gd name="T23" fmla="*/ 2147483647 h 991"/>
              <a:gd name="T24" fmla="*/ 2147483647 w 1032"/>
              <a:gd name="T25" fmla="*/ 2147483647 h 991"/>
              <a:gd name="T26" fmla="*/ 2147483647 w 1032"/>
              <a:gd name="T27" fmla="*/ 2147483647 h 991"/>
              <a:gd name="T28" fmla="*/ 2147483647 w 1032"/>
              <a:gd name="T29" fmla="*/ 2147483647 h 991"/>
              <a:gd name="T30" fmla="*/ 2147483647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1209" name="Freeform 11"/>
          <p:cNvSpPr>
            <a:spLocks/>
          </p:cNvSpPr>
          <p:nvPr/>
        </p:nvSpPr>
        <p:spPr bwMode="auto">
          <a:xfrm>
            <a:off x="5240338" y="5846763"/>
            <a:ext cx="3289300" cy="7937"/>
          </a:xfrm>
          <a:custGeom>
            <a:avLst/>
            <a:gdLst>
              <a:gd name="T0" fmla="*/ 0 w 2072"/>
              <a:gd name="T1" fmla="*/ 2147483647 h 5"/>
              <a:gd name="T2" fmla="*/ 2147483647 w 2072"/>
              <a:gd name="T3" fmla="*/ 0 h 5"/>
              <a:gd name="T4" fmla="*/ 2147483647 w 2072"/>
              <a:gd name="T5" fmla="*/ 0 h 5"/>
              <a:gd name="T6" fmla="*/ 0 60000 65536"/>
              <a:gd name="T7" fmla="*/ 0 60000 65536"/>
              <a:gd name="T8" fmla="*/ 0 60000 65536"/>
              <a:gd name="T9" fmla="*/ 0 w 2072"/>
              <a:gd name="T10" fmla="*/ 0 h 5"/>
              <a:gd name="T11" fmla="*/ 2072 w 2072"/>
              <a:gd name="T12" fmla="*/ 5 h 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2" h="5">
                <a:moveTo>
                  <a:pt x="0" y="5"/>
                </a:moveTo>
                <a:lnTo>
                  <a:pt x="12" y="0"/>
                </a:lnTo>
                <a:lnTo>
                  <a:pt x="2072" y="0"/>
                </a:lnTo>
              </a:path>
            </a:pathLst>
          </a:custGeom>
          <a:noFill/>
          <a:ln w="50800" cap="rnd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1210" name="Freeform 12"/>
          <p:cNvSpPr>
            <a:spLocks/>
          </p:cNvSpPr>
          <p:nvPr/>
        </p:nvSpPr>
        <p:spPr bwMode="auto">
          <a:xfrm>
            <a:off x="1219200" y="4286250"/>
            <a:ext cx="1066800" cy="1657350"/>
          </a:xfrm>
          <a:custGeom>
            <a:avLst/>
            <a:gdLst>
              <a:gd name="T0" fmla="*/ 2147483647 w 666"/>
              <a:gd name="T1" fmla="*/ 2147483647 h 1044"/>
              <a:gd name="T2" fmla="*/ 2147483647 w 666"/>
              <a:gd name="T3" fmla="*/ 0 h 1044"/>
              <a:gd name="T4" fmla="*/ 2147483647 w 666"/>
              <a:gd name="T5" fmla="*/ 2147483647 h 1044"/>
              <a:gd name="T6" fmla="*/ 2147483647 w 666"/>
              <a:gd name="T7" fmla="*/ 2147483647 h 1044"/>
              <a:gd name="T8" fmla="*/ 2147483647 w 666"/>
              <a:gd name="T9" fmla="*/ 2147483647 h 1044"/>
              <a:gd name="T10" fmla="*/ 2147483647 w 666"/>
              <a:gd name="T11" fmla="*/ 2147483647 h 1044"/>
              <a:gd name="T12" fmla="*/ 2147483647 w 666"/>
              <a:gd name="T13" fmla="*/ 2147483647 h 1044"/>
              <a:gd name="T14" fmla="*/ 2147483647 w 666"/>
              <a:gd name="T15" fmla="*/ 2147483647 h 1044"/>
              <a:gd name="T16" fmla="*/ 2147483647 w 666"/>
              <a:gd name="T17" fmla="*/ 2147483647 h 1044"/>
              <a:gd name="T18" fmla="*/ 2147483647 w 666"/>
              <a:gd name="T19" fmla="*/ 2147483647 h 1044"/>
              <a:gd name="T20" fmla="*/ 2147483647 w 666"/>
              <a:gd name="T21" fmla="*/ 2147483647 h 1044"/>
              <a:gd name="T22" fmla="*/ 0 w 666"/>
              <a:gd name="T23" fmla="*/ 2147483647 h 1044"/>
              <a:gd name="T24" fmla="*/ 0 w 666"/>
              <a:gd name="T25" fmla="*/ 2147483647 h 1044"/>
              <a:gd name="T26" fmla="*/ 2147483647 w 666"/>
              <a:gd name="T27" fmla="*/ 2147483647 h 104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66"/>
              <a:gd name="T43" fmla="*/ 0 h 1044"/>
              <a:gd name="T44" fmla="*/ 666 w 666"/>
              <a:gd name="T45" fmla="*/ 1044 h 104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66" h="1044">
                <a:moveTo>
                  <a:pt x="666" y="1044"/>
                </a:moveTo>
                <a:lnTo>
                  <a:pt x="666" y="0"/>
                </a:lnTo>
                <a:lnTo>
                  <a:pt x="576" y="60"/>
                </a:lnTo>
                <a:lnTo>
                  <a:pt x="474" y="180"/>
                </a:lnTo>
                <a:lnTo>
                  <a:pt x="426" y="324"/>
                </a:lnTo>
                <a:lnTo>
                  <a:pt x="330" y="468"/>
                </a:lnTo>
                <a:lnTo>
                  <a:pt x="282" y="564"/>
                </a:lnTo>
                <a:lnTo>
                  <a:pt x="210" y="660"/>
                </a:lnTo>
                <a:lnTo>
                  <a:pt x="138" y="756"/>
                </a:lnTo>
                <a:lnTo>
                  <a:pt x="108" y="792"/>
                </a:lnTo>
                <a:lnTo>
                  <a:pt x="30" y="864"/>
                </a:lnTo>
                <a:lnTo>
                  <a:pt x="0" y="882"/>
                </a:lnTo>
                <a:lnTo>
                  <a:pt x="0" y="1044"/>
                </a:lnTo>
                <a:lnTo>
                  <a:pt x="666" y="1044"/>
                </a:lnTo>
                <a:close/>
              </a:path>
            </a:pathLst>
          </a:custGeom>
          <a:solidFill>
            <a:srgbClr val="CCFFCC"/>
          </a:solidFill>
          <a:ln w="12700">
            <a:solidFill>
              <a:srgbClr val="CCFFCC"/>
            </a:solidFill>
            <a:round/>
            <a:headEnd/>
            <a:tailEnd/>
          </a:ln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1211" name="Line 13"/>
          <p:cNvSpPr>
            <a:spLocks noChangeShapeType="1"/>
          </p:cNvSpPr>
          <p:nvPr/>
        </p:nvSpPr>
        <p:spPr bwMode="auto">
          <a:xfrm>
            <a:off x="2286000" y="4267200"/>
            <a:ext cx="0" cy="16764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1212" name="Freeform 14"/>
          <p:cNvSpPr>
            <a:spLocks/>
          </p:cNvSpPr>
          <p:nvPr/>
        </p:nvSpPr>
        <p:spPr bwMode="auto">
          <a:xfrm>
            <a:off x="2320925" y="4298950"/>
            <a:ext cx="1635125" cy="1573213"/>
          </a:xfrm>
          <a:custGeom>
            <a:avLst/>
            <a:gdLst>
              <a:gd name="T0" fmla="*/ 2147483647 w 1030"/>
              <a:gd name="T1" fmla="*/ 2147483647 h 991"/>
              <a:gd name="T2" fmla="*/ 2147483647 w 1030"/>
              <a:gd name="T3" fmla="*/ 2147483647 h 991"/>
              <a:gd name="T4" fmla="*/ 2147483647 w 1030"/>
              <a:gd name="T5" fmla="*/ 2147483647 h 991"/>
              <a:gd name="T6" fmla="*/ 2147483647 w 1030"/>
              <a:gd name="T7" fmla="*/ 2147483647 h 991"/>
              <a:gd name="T8" fmla="*/ 2147483647 w 1030"/>
              <a:gd name="T9" fmla="*/ 2147483647 h 991"/>
              <a:gd name="T10" fmla="*/ 2147483647 w 1030"/>
              <a:gd name="T11" fmla="*/ 2147483647 h 991"/>
              <a:gd name="T12" fmla="*/ 2147483647 w 1030"/>
              <a:gd name="T13" fmla="*/ 2147483647 h 991"/>
              <a:gd name="T14" fmla="*/ 2147483647 w 1030"/>
              <a:gd name="T15" fmla="*/ 2147483647 h 991"/>
              <a:gd name="T16" fmla="*/ 2147483647 w 1030"/>
              <a:gd name="T17" fmla="*/ 2147483647 h 991"/>
              <a:gd name="T18" fmla="*/ 2147483647 w 1030"/>
              <a:gd name="T19" fmla="*/ 2147483647 h 991"/>
              <a:gd name="T20" fmla="*/ 2147483647 w 1030"/>
              <a:gd name="T21" fmla="*/ 2147483647 h 991"/>
              <a:gd name="T22" fmla="*/ 2147483647 w 1030"/>
              <a:gd name="T23" fmla="*/ 2147483647 h 991"/>
              <a:gd name="T24" fmla="*/ 2147483647 w 1030"/>
              <a:gd name="T25" fmla="*/ 2147483647 h 991"/>
              <a:gd name="T26" fmla="*/ 2147483647 w 1030"/>
              <a:gd name="T27" fmla="*/ 2147483647 h 991"/>
              <a:gd name="T28" fmla="*/ 2147483647 w 1030"/>
              <a:gd name="T29" fmla="*/ 2147483647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1213" name="Freeform 15"/>
          <p:cNvSpPr>
            <a:spLocks/>
          </p:cNvSpPr>
          <p:nvPr/>
        </p:nvSpPr>
        <p:spPr bwMode="auto">
          <a:xfrm>
            <a:off x="669925" y="4298950"/>
            <a:ext cx="1652588" cy="1573213"/>
          </a:xfrm>
          <a:custGeom>
            <a:avLst/>
            <a:gdLst>
              <a:gd name="T0" fmla="*/ 0 w 1032"/>
              <a:gd name="T1" fmla="*/ 2147483647 h 991"/>
              <a:gd name="T2" fmla="*/ 2147483647 w 1032"/>
              <a:gd name="T3" fmla="*/ 2147483647 h 991"/>
              <a:gd name="T4" fmla="*/ 2147483647 w 1032"/>
              <a:gd name="T5" fmla="*/ 2147483647 h 991"/>
              <a:gd name="T6" fmla="*/ 2147483647 w 1032"/>
              <a:gd name="T7" fmla="*/ 2147483647 h 991"/>
              <a:gd name="T8" fmla="*/ 2147483647 w 1032"/>
              <a:gd name="T9" fmla="*/ 2147483647 h 991"/>
              <a:gd name="T10" fmla="*/ 2147483647 w 1032"/>
              <a:gd name="T11" fmla="*/ 2147483647 h 991"/>
              <a:gd name="T12" fmla="*/ 2147483647 w 1032"/>
              <a:gd name="T13" fmla="*/ 2147483647 h 991"/>
              <a:gd name="T14" fmla="*/ 2147483647 w 1032"/>
              <a:gd name="T15" fmla="*/ 2147483647 h 991"/>
              <a:gd name="T16" fmla="*/ 2147483647 w 1032"/>
              <a:gd name="T17" fmla="*/ 2147483647 h 991"/>
              <a:gd name="T18" fmla="*/ 2147483647 w 1032"/>
              <a:gd name="T19" fmla="*/ 2147483647 h 991"/>
              <a:gd name="T20" fmla="*/ 2147483647 w 1032"/>
              <a:gd name="T21" fmla="*/ 2147483647 h 991"/>
              <a:gd name="T22" fmla="*/ 2147483647 w 1032"/>
              <a:gd name="T23" fmla="*/ 2147483647 h 991"/>
              <a:gd name="T24" fmla="*/ 2147483647 w 1032"/>
              <a:gd name="T25" fmla="*/ 2147483647 h 991"/>
              <a:gd name="T26" fmla="*/ 2147483647 w 1032"/>
              <a:gd name="T27" fmla="*/ 2147483647 h 991"/>
              <a:gd name="T28" fmla="*/ 2147483647 w 1032"/>
              <a:gd name="T29" fmla="*/ 2147483647 h 991"/>
              <a:gd name="T30" fmla="*/ 2147483647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1214" name="Freeform 16"/>
          <p:cNvSpPr>
            <a:spLocks/>
          </p:cNvSpPr>
          <p:nvPr/>
        </p:nvSpPr>
        <p:spPr bwMode="auto">
          <a:xfrm>
            <a:off x="666750" y="5954713"/>
            <a:ext cx="3289300" cy="7937"/>
          </a:xfrm>
          <a:custGeom>
            <a:avLst/>
            <a:gdLst>
              <a:gd name="T0" fmla="*/ 0 w 2072"/>
              <a:gd name="T1" fmla="*/ 2147483647 h 5"/>
              <a:gd name="T2" fmla="*/ 2147483647 w 2072"/>
              <a:gd name="T3" fmla="*/ 0 h 5"/>
              <a:gd name="T4" fmla="*/ 2147483647 w 2072"/>
              <a:gd name="T5" fmla="*/ 0 h 5"/>
              <a:gd name="T6" fmla="*/ 0 60000 65536"/>
              <a:gd name="T7" fmla="*/ 0 60000 65536"/>
              <a:gd name="T8" fmla="*/ 0 60000 65536"/>
              <a:gd name="T9" fmla="*/ 0 w 2072"/>
              <a:gd name="T10" fmla="*/ 0 h 5"/>
              <a:gd name="T11" fmla="*/ 2072 w 2072"/>
              <a:gd name="T12" fmla="*/ 5 h 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2" h="5">
                <a:moveTo>
                  <a:pt x="0" y="5"/>
                </a:moveTo>
                <a:lnTo>
                  <a:pt x="12" y="0"/>
                </a:lnTo>
                <a:lnTo>
                  <a:pt x="2072" y="0"/>
                </a:lnTo>
              </a:path>
            </a:pathLst>
          </a:custGeom>
          <a:noFill/>
          <a:ln w="50800" cap="rnd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1215" name="Line 17"/>
          <p:cNvSpPr>
            <a:spLocks noChangeShapeType="1"/>
          </p:cNvSpPr>
          <p:nvPr/>
        </p:nvSpPr>
        <p:spPr bwMode="auto">
          <a:xfrm>
            <a:off x="6859588" y="4159250"/>
            <a:ext cx="0" cy="16764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1216" name="Line 19"/>
          <p:cNvSpPr>
            <a:spLocks noChangeShapeType="1"/>
          </p:cNvSpPr>
          <p:nvPr/>
        </p:nvSpPr>
        <p:spPr bwMode="auto">
          <a:xfrm flipV="1">
            <a:off x="5334000" y="5715000"/>
            <a:ext cx="0" cy="685800"/>
          </a:xfrm>
          <a:prstGeom prst="line">
            <a:avLst/>
          </a:prstGeom>
          <a:noFill/>
          <a:ln w="28575">
            <a:solidFill>
              <a:srgbClr val="99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1217" name="Line 20"/>
          <p:cNvSpPr>
            <a:spLocks noChangeShapeType="1"/>
          </p:cNvSpPr>
          <p:nvPr/>
        </p:nvSpPr>
        <p:spPr bwMode="auto">
          <a:xfrm flipV="1">
            <a:off x="8382000" y="5715000"/>
            <a:ext cx="0" cy="685800"/>
          </a:xfrm>
          <a:prstGeom prst="line">
            <a:avLst/>
          </a:prstGeom>
          <a:noFill/>
          <a:ln w="28575">
            <a:solidFill>
              <a:srgbClr val="99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1218" name="Line 21"/>
          <p:cNvSpPr>
            <a:spLocks noChangeShapeType="1"/>
          </p:cNvSpPr>
          <p:nvPr/>
        </p:nvSpPr>
        <p:spPr bwMode="auto">
          <a:xfrm flipH="1">
            <a:off x="5334000" y="6248400"/>
            <a:ext cx="990600" cy="0"/>
          </a:xfrm>
          <a:prstGeom prst="line">
            <a:avLst/>
          </a:prstGeom>
          <a:noFill/>
          <a:ln w="12700">
            <a:solidFill>
              <a:srgbClr val="99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1219" name="Line 22"/>
          <p:cNvSpPr>
            <a:spLocks noChangeShapeType="1"/>
          </p:cNvSpPr>
          <p:nvPr/>
        </p:nvSpPr>
        <p:spPr bwMode="auto">
          <a:xfrm>
            <a:off x="7543800" y="6248400"/>
            <a:ext cx="838200" cy="0"/>
          </a:xfrm>
          <a:prstGeom prst="line">
            <a:avLst/>
          </a:prstGeom>
          <a:noFill/>
          <a:ln w="12700">
            <a:solidFill>
              <a:srgbClr val="99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1220" name="Text Box 23"/>
          <p:cNvSpPr txBox="1">
            <a:spLocks noChangeArrowheads="1"/>
          </p:cNvSpPr>
          <p:nvPr/>
        </p:nvSpPr>
        <p:spPr bwMode="auto">
          <a:xfrm>
            <a:off x="6400800" y="5105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99.7%</a:t>
            </a:r>
          </a:p>
        </p:txBody>
      </p:sp>
      <p:sp>
        <p:nvSpPr>
          <p:cNvPr id="51221" name="Text Box 24"/>
          <p:cNvSpPr txBox="1">
            <a:spLocks noChangeArrowheads="1"/>
          </p:cNvSpPr>
          <p:nvPr/>
        </p:nvSpPr>
        <p:spPr bwMode="auto">
          <a:xfrm>
            <a:off x="1905000" y="5181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95%</a:t>
            </a:r>
          </a:p>
        </p:txBody>
      </p:sp>
      <p:sp>
        <p:nvSpPr>
          <p:cNvPr id="51222" name="Line 26"/>
          <p:cNvSpPr>
            <a:spLocks noChangeShapeType="1"/>
          </p:cNvSpPr>
          <p:nvPr/>
        </p:nvSpPr>
        <p:spPr bwMode="auto">
          <a:xfrm flipV="1">
            <a:off x="1219200" y="5715000"/>
            <a:ext cx="0" cy="685800"/>
          </a:xfrm>
          <a:prstGeom prst="line">
            <a:avLst/>
          </a:prstGeom>
          <a:noFill/>
          <a:ln w="28575">
            <a:solidFill>
              <a:srgbClr val="99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1223" name="Line 27"/>
          <p:cNvSpPr>
            <a:spLocks noChangeShapeType="1"/>
          </p:cNvSpPr>
          <p:nvPr/>
        </p:nvSpPr>
        <p:spPr bwMode="auto">
          <a:xfrm flipV="1">
            <a:off x="3352800" y="5715000"/>
            <a:ext cx="0" cy="685800"/>
          </a:xfrm>
          <a:prstGeom prst="line">
            <a:avLst/>
          </a:prstGeom>
          <a:noFill/>
          <a:ln w="28575">
            <a:solidFill>
              <a:srgbClr val="99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1224" name="Line 28"/>
          <p:cNvSpPr>
            <a:spLocks noChangeShapeType="1"/>
          </p:cNvSpPr>
          <p:nvPr/>
        </p:nvSpPr>
        <p:spPr bwMode="auto">
          <a:xfrm flipH="1">
            <a:off x="1241425" y="6324600"/>
            <a:ext cx="538163" cy="1588"/>
          </a:xfrm>
          <a:prstGeom prst="line">
            <a:avLst/>
          </a:prstGeom>
          <a:noFill/>
          <a:ln w="12700">
            <a:solidFill>
              <a:srgbClr val="99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1225" name="Line 29"/>
          <p:cNvSpPr>
            <a:spLocks noChangeShapeType="1"/>
          </p:cNvSpPr>
          <p:nvPr/>
        </p:nvSpPr>
        <p:spPr bwMode="auto">
          <a:xfrm>
            <a:off x="2971800" y="6324600"/>
            <a:ext cx="381000" cy="0"/>
          </a:xfrm>
          <a:prstGeom prst="line">
            <a:avLst/>
          </a:prstGeom>
          <a:noFill/>
          <a:ln w="12700">
            <a:solidFill>
              <a:srgbClr val="99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400">
              <a:solidFill>
                <a:srgbClr val="000000"/>
              </a:solidFill>
            </a:endParaRPr>
          </a:p>
        </p:txBody>
      </p:sp>
      <p:sp>
        <p:nvSpPr>
          <p:cNvPr id="51226" name="TextBox 30"/>
          <p:cNvSpPr txBox="1">
            <a:spLocks noChangeArrowheads="1"/>
          </p:cNvSpPr>
          <p:nvPr/>
        </p:nvSpPr>
        <p:spPr bwMode="auto">
          <a:xfrm>
            <a:off x="7620000" y="1049338"/>
            <a:ext cx="1433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</a:rPr>
              <a:t>DCOV</a:t>
            </a:r>
            <a:r>
              <a:rPr lang="en-US" altLang="en-US" sz="2800" u="sng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51227" name="TextBox 30"/>
          <p:cNvSpPr txBox="1">
            <a:spLocks noChangeArrowheads="1"/>
          </p:cNvSpPr>
          <p:nvPr/>
        </p:nvSpPr>
        <p:spPr bwMode="auto">
          <a:xfrm>
            <a:off x="1844675" y="6126163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n-US" sz="2000">
                <a:solidFill>
                  <a:srgbClr val="FFFFFF"/>
                </a:solidFill>
              </a:rPr>
              <a:t>μ</a:t>
            </a:r>
            <a:r>
              <a:rPr lang="en-IN" altLang="en-US" sz="2000">
                <a:solidFill>
                  <a:srgbClr val="FFFFFF"/>
                </a:solidFill>
              </a:rPr>
              <a:t> </a:t>
            </a:r>
            <a:r>
              <a:rPr lang="en-IN" altLang="en-US" sz="2000">
                <a:solidFill>
                  <a:srgbClr val="FFFFFF"/>
                </a:solidFill>
                <a:sym typeface="Symbol" pitchFamily="18" charset="2"/>
              </a:rPr>
              <a:t> 2</a:t>
            </a:r>
            <a:endParaRPr lang="en-IN" altLang="en-US" sz="2000">
              <a:solidFill>
                <a:srgbClr val="FFFFFF"/>
              </a:solidFill>
            </a:endParaRPr>
          </a:p>
        </p:txBody>
      </p:sp>
      <p:sp>
        <p:nvSpPr>
          <p:cNvPr id="51228" name="TextBox 31"/>
          <p:cNvSpPr txBox="1">
            <a:spLocks noChangeArrowheads="1"/>
          </p:cNvSpPr>
          <p:nvPr/>
        </p:nvSpPr>
        <p:spPr bwMode="auto">
          <a:xfrm>
            <a:off x="6477000" y="6048375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n-US" sz="2000">
                <a:solidFill>
                  <a:srgbClr val="FFFFFF"/>
                </a:solidFill>
              </a:rPr>
              <a:t>μ</a:t>
            </a:r>
            <a:r>
              <a:rPr lang="en-IN" altLang="en-US" sz="2000">
                <a:solidFill>
                  <a:srgbClr val="FFFFFF"/>
                </a:solidFill>
              </a:rPr>
              <a:t> </a:t>
            </a:r>
            <a:r>
              <a:rPr lang="en-IN" altLang="en-US" sz="2000">
                <a:solidFill>
                  <a:srgbClr val="FFFFFF"/>
                </a:solidFill>
                <a:sym typeface="Symbol" pitchFamily="18" charset="2"/>
              </a:rPr>
              <a:t> 3</a:t>
            </a:r>
            <a:endParaRPr lang="en-IN" altLang="en-US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50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the Empirical Rule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altLang="ko-KR" smtClean="0">
                <a:latin typeface="Times New Roman" pitchFamily="18" charset="0"/>
                <a:ea typeface="Gulim" pitchFamily="34" charset="-127"/>
              </a:rPr>
              <a:t>Suppose that the variable Math SAT scores is bell-shaped with a mean of 500 and a standard deviation of 90.  Then,</a:t>
            </a:r>
            <a:endParaRPr lang="en-US" altLang="en-US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endParaRPr lang="en-US" altLang="en-US" sz="160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Clr>
                <a:srgbClr val="DA3400"/>
              </a:buClr>
              <a:buSzTx/>
              <a:buFont typeface="Wingdings" pitchFamily="2" charset="2"/>
              <a:buChar char="§"/>
            </a:pPr>
            <a:r>
              <a:rPr lang="en-US" altLang="en-US" smtClean="0">
                <a:latin typeface="Times New Roman" pitchFamily="18" charset="0"/>
              </a:rPr>
              <a:t>Approximately 68% of all test takers scored between 410 and 590, (500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±</a:t>
            </a:r>
            <a:r>
              <a:rPr lang="en-US" altLang="en-US" smtClean="0">
                <a:latin typeface="Times New Roman" pitchFamily="18" charset="0"/>
              </a:rPr>
              <a:t> 90).</a:t>
            </a:r>
          </a:p>
          <a:p>
            <a:pPr lvl="1" eaLnBrk="1" hangingPunct="1">
              <a:lnSpc>
                <a:spcPct val="90000"/>
              </a:lnSpc>
              <a:buClr>
                <a:srgbClr val="DA3400"/>
              </a:buClr>
              <a:buSzTx/>
              <a:buFont typeface="Wingdings" pitchFamily="2" charset="2"/>
              <a:buChar char="§"/>
            </a:pPr>
            <a:endParaRPr lang="en-US" altLang="en-US" sz="140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Clr>
                <a:srgbClr val="DA3400"/>
              </a:buClr>
              <a:buSzTx/>
              <a:buFont typeface="Wingdings" pitchFamily="2" charset="2"/>
              <a:buChar char="§"/>
            </a:pPr>
            <a:r>
              <a:rPr lang="en-US" altLang="en-US" smtClean="0">
                <a:latin typeface="Times New Roman" pitchFamily="18" charset="0"/>
              </a:rPr>
              <a:t>Approximately 95% of all test takers scored between 320 and 680, (500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±</a:t>
            </a:r>
            <a:r>
              <a:rPr lang="en-US" altLang="en-US" smtClean="0">
                <a:latin typeface="Times New Roman" pitchFamily="18" charset="0"/>
              </a:rPr>
              <a:t> 180).</a:t>
            </a:r>
          </a:p>
          <a:p>
            <a:pPr lvl="1" eaLnBrk="1" hangingPunct="1">
              <a:lnSpc>
                <a:spcPct val="90000"/>
              </a:lnSpc>
              <a:buClr>
                <a:srgbClr val="DA3400"/>
              </a:buClr>
              <a:buSzTx/>
              <a:buFont typeface="Wingdings" pitchFamily="2" charset="2"/>
              <a:buChar char="§"/>
            </a:pPr>
            <a:endParaRPr lang="en-US" altLang="en-US" sz="140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Clr>
                <a:srgbClr val="DA3400"/>
              </a:buClr>
              <a:buSzTx/>
              <a:buFont typeface="Wingdings" pitchFamily="2" charset="2"/>
              <a:buChar char="§"/>
            </a:pPr>
            <a:r>
              <a:rPr lang="en-US" altLang="en-US" smtClean="0">
                <a:latin typeface="Times New Roman" pitchFamily="18" charset="0"/>
              </a:rPr>
              <a:t>Approximately 99.7% of all test takers scored between 230 and 770, (500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±</a:t>
            </a:r>
            <a:r>
              <a:rPr lang="en-US" altLang="en-US" smtClean="0">
                <a:latin typeface="Times New Roman" pitchFamily="18" charset="0"/>
              </a:rPr>
              <a:t> 270).</a:t>
            </a:r>
          </a:p>
        </p:txBody>
      </p:sp>
      <p:sp>
        <p:nvSpPr>
          <p:cNvPr id="52228" name="TextBox 6"/>
          <p:cNvSpPr txBox="1">
            <a:spLocks noChangeArrowheads="1"/>
          </p:cNvSpPr>
          <p:nvPr/>
        </p:nvSpPr>
        <p:spPr bwMode="auto">
          <a:xfrm>
            <a:off x="7620000" y="1295400"/>
            <a:ext cx="1433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</a:rPr>
              <a:t>DCOV</a:t>
            </a:r>
            <a:r>
              <a:rPr lang="en-US" altLang="en-US" sz="2800" u="sng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6739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/>
            <a:r>
              <a:rPr lang="en-US" altLang="en-US" smtClean="0"/>
              <a:t>Quartile Measures:</a:t>
            </a:r>
            <a:br>
              <a:rPr lang="en-US" altLang="en-US" smtClean="0"/>
            </a:br>
            <a:r>
              <a:rPr lang="en-US" altLang="en-US" smtClean="0"/>
              <a:t>Locating Quartiles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09600" y="1905000"/>
            <a:ext cx="8382000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</a:rPr>
              <a:t>Find a quartile by determining the value in the appropriate position in the ranked data, where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  First quartile position:  	</a:t>
            </a:r>
            <a:r>
              <a:rPr lang="en-US" altLang="en-US" b="1">
                <a:solidFill>
                  <a:srgbClr val="0070C0"/>
                </a:solidFill>
              </a:rPr>
              <a:t>Q</a:t>
            </a:r>
            <a:r>
              <a:rPr lang="en-US" altLang="en-US" b="1" baseline="-25000">
                <a:solidFill>
                  <a:srgbClr val="0070C0"/>
                </a:solidFill>
              </a:rPr>
              <a:t>1</a:t>
            </a:r>
            <a:r>
              <a:rPr lang="en-US" altLang="en-US" b="1">
                <a:solidFill>
                  <a:srgbClr val="0070C0"/>
                </a:solidFill>
              </a:rPr>
              <a:t> = (n+1)/4    </a:t>
            </a:r>
            <a:r>
              <a:rPr lang="en-US" altLang="en-US">
                <a:solidFill>
                  <a:srgbClr val="FFFFFF"/>
                </a:solidFill>
              </a:rPr>
              <a:t>ranked value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  Second quartile position: </a:t>
            </a:r>
            <a:r>
              <a:rPr lang="en-US" altLang="en-US">
                <a:solidFill>
                  <a:srgbClr val="0070C0"/>
                </a:solidFill>
              </a:rPr>
              <a:t> </a:t>
            </a:r>
            <a:r>
              <a:rPr lang="en-US" altLang="en-US" b="1">
                <a:solidFill>
                  <a:srgbClr val="0070C0"/>
                </a:solidFill>
              </a:rPr>
              <a:t>Q</a:t>
            </a:r>
            <a:r>
              <a:rPr lang="en-US" altLang="en-US" b="1" baseline="-25000">
                <a:solidFill>
                  <a:srgbClr val="0070C0"/>
                </a:solidFill>
              </a:rPr>
              <a:t>2</a:t>
            </a:r>
            <a:r>
              <a:rPr lang="en-US" altLang="en-US" b="1">
                <a:solidFill>
                  <a:srgbClr val="0070C0"/>
                </a:solidFill>
              </a:rPr>
              <a:t> = (n+1)/2</a:t>
            </a:r>
            <a:r>
              <a:rPr lang="en-US" altLang="en-US">
                <a:solidFill>
                  <a:srgbClr val="FFFFFF"/>
                </a:solidFill>
              </a:rPr>
              <a:t>    ranked value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  Third quartile position:   	</a:t>
            </a:r>
            <a:r>
              <a:rPr lang="en-US" altLang="en-US" b="1">
                <a:solidFill>
                  <a:srgbClr val="0070C0"/>
                </a:solidFill>
              </a:rPr>
              <a:t>Q</a:t>
            </a:r>
            <a:r>
              <a:rPr lang="en-US" altLang="en-US" b="1" baseline="-25000">
                <a:solidFill>
                  <a:srgbClr val="0070C0"/>
                </a:solidFill>
              </a:rPr>
              <a:t>3</a:t>
            </a:r>
            <a:r>
              <a:rPr lang="en-US" altLang="en-US" b="1">
                <a:solidFill>
                  <a:srgbClr val="0070C0"/>
                </a:solidFill>
              </a:rPr>
              <a:t> = 3(n+1)/4</a:t>
            </a:r>
            <a:r>
              <a:rPr lang="en-US" altLang="en-US" b="1">
                <a:solidFill>
                  <a:srgbClr val="FFFFFF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ranked value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  <a:p>
            <a:pPr algn="l" rtl="0" eaLnBrk="0" fontAlgn="base" hangingPunct="0">
              <a:lnSpc>
                <a:spcPct val="5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  <a:p>
            <a:pPr algn="l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		  where  </a:t>
            </a:r>
            <a:r>
              <a:rPr lang="en-US" altLang="en-US" b="1">
                <a:solidFill>
                  <a:srgbClr val="0070C0"/>
                </a:solidFill>
              </a:rPr>
              <a:t>n</a:t>
            </a:r>
            <a:r>
              <a:rPr lang="en-US" altLang="en-US">
                <a:solidFill>
                  <a:srgbClr val="FFFFFF"/>
                </a:solidFill>
              </a:rPr>
              <a:t>  is the number of observed values</a:t>
            </a:r>
          </a:p>
        </p:txBody>
      </p:sp>
      <p:sp>
        <p:nvSpPr>
          <p:cNvPr id="34820" name="TextBox 6"/>
          <p:cNvSpPr txBox="1">
            <a:spLocks noChangeArrowheads="1"/>
          </p:cNvSpPr>
          <p:nvPr/>
        </p:nvSpPr>
        <p:spPr bwMode="auto">
          <a:xfrm>
            <a:off x="7620000" y="1295400"/>
            <a:ext cx="1433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</a:rPr>
              <a:t>DCOV</a:t>
            </a:r>
            <a:r>
              <a:rPr lang="en-US" altLang="en-US" sz="2800" u="sng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14319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/>
            <a:r>
              <a:rPr lang="en-US" altLang="en-US" smtClean="0"/>
              <a:t>Chapter Summary</a:t>
            </a:r>
          </a:p>
        </p:txBody>
      </p:sp>
      <p:sp>
        <p:nvSpPr>
          <p:cNvPr id="5325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b="1" smtClean="0"/>
              <a:t>In this chapter we have discussed:</a:t>
            </a:r>
            <a:r>
              <a:rPr lang="en-US" altLang="en-US" smtClean="0"/>
              <a:t> 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en-US" smtClean="0"/>
              <a:t>Describing the properties of central tendency, variation, and shape in numerical data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en-US" smtClean="0"/>
              <a:t>Constructing and interpreting a boxplot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en-US" smtClean="0"/>
              <a:t>Computing descriptive summary measures for a population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en-US" smtClean="0"/>
              <a:t>Calculating the covariance and the coefficient of correlation</a:t>
            </a:r>
          </a:p>
        </p:txBody>
      </p:sp>
    </p:spTree>
    <p:extLst>
      <p:ext uri="{BB962C8B-B14F-4D97-AF65-F5344CB8AC3E}">
        <p14:creationId xmlns:p14="http://schemas.microsoft.com/office/powerpoint/2010/main" val="53750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Quartile Measures:</a:t>
            </a:r>
            <a:br>
              <a:rPr lang="en-US" altLang="en-US" smtClean="0"/>
            </a:br>
            <a:r>
              <a:rPr lang="en-US" altLang="en-US" smtClean="0"/>
              <a:t>Calculation Rules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When calculating the ranked position use the following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If the result is a whole number then it is the ranked position to use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If the result is a fractional half (e.g. 2.5, 7.5, 8.5, etc.) then average the two corresponding data values.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If the result is not a whole number or a fractional half then round the result to the nearest integer to find the ranked position.</a:t>
            </a:r>
          </a:p>
        </p:txBody>
      </p:sp>
      <p:sp>
        <p:nvSpPr>
          <p:cNvPr id="35844" name="TextBox 6"/>
          <p:cNvSpPr txBox="1">
            <a:spLocks noChangeArrowheads="1"/>
          </p:cNvSpPr>
          <p:nvPr/>
        </p:nvSpPr>
        <p:spPr bwMode="auto">
          <a:xfrm>
            <a:off x="7620000" y="1295400"/>
            <a:ext cx="1433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</a:rPr>
              <a:t>DCOV</a:t>
            </a:r>
            <a:r>
              <a:rPr lang="en-US" altLang="en-US" sz="2800" u="sng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66694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572000" y="4953000"/>
            <a:ext cx="1600200" cy="533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743200" y="3657600"/>
            <a:ext cx="2971800" cy="609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36868" name="Rectangle 17"/>
          <p:cNvSpPr>
            <a:spLocks noChangeArrowheads="1"/>
          </p:cNvSpPr>
          <p:nvPr/>
        </p:nvSpPr>
        <p:spPr bwMode="auto">
          <a:xfrm>
            <a:off x="533400" y="3276600"/>
            <a:ext cx="8229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/>
          <a:p>
            <a:pPr marL="320675" indent="-320675" algn="l" defTabSz="852488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altLang="en-US" sz="2400">
                <a:solidFill>
                  <a:srgbClr val="FFFFFF"/>
                </a:solidFill>
              </a:rPr>
              <a:t>    (n = 9)</a:t>
            </a:r>
          </a:p>
          <a:p>
            <a:pPr marL="320675" indent="-320675" algn="l" defTabSz="852488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altLang="en-US" sz="2400">
                <a:solidFill>
                  <a:srgbClr val="FFFFFF"/>
                </a:solidFill>
              </a:rPr>
              <a:t>    Q</a:t>
            </a:r>
            <a:r>
              <a:rPr lang="en-US" altLang="en-US" sz="2400" baseline="-25000">
                <a:solidFill>
                  <a:srgbClr val="FFFFFF"/>
                </a:solidFill>
              </a:rPr>
              <a:t>1</a:t>
            </a:r>
            <a:r>
              <a:rPr lang="en-US" altLang="en-US" sz="2400">
                <a:solidFill>
                  <a:srgbClr val="FFFFFF"/>
                </a:solidFill>
              </a:rPr>
              <a:t>  is in the</a:t>
            </a:r>
            <a:r>
              <a:rPr lang="en-US" altLang="en-US" sz="1900">
                <a:solidFill>
                  <a:srgbClr val="FFFFFF"/>
                </a:solidFill>
              </a:rPr>
              <a:t>    </a:t>
            </a:r>
            <a:r>
              <a:rPr lang="en-US" altLang="en-US" sz="2400">
                <a:solidFill>
                  <a:srgbClr val="0070C0"/>
                </a:solidFill>
              </a:rPr>
              <a:t>(9+1)/4 = 2.5 position </a:t>
            </a:r>
            <a:r>
              <a:rPr lang="en-US" altLang="en-US" sz="2400">
                <a:solidFill>
                  <a:srgbClr val="FFFFFF"/>
                </a:solidFill>
              </a:rPr>
              <a:t>of the ranked data</a:t>
            </a:r>
          </a:p>
          <a:p>
            <a:pPr marL="320675" indent="-320675" algn="l" defTabSz="852488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altLang="en-US" sz="1900">
                <a:solidFill>
                  <a:srgbClr val="FFFFFF"/>
                </a:solidFill>
              </a:rPr>
              <a:t>	</a:t>
            </a:r>
            <a:r>
              <a:rPr lang="en-US" altLang="en-US" sz="2400">
                <a:solidFill>
                  <a:srgbClr val="FFFFFF"/>
                </a:solidFill>
              </a:rPr>
              <a:t>so use the value half way between the 2</a:t>
            </a:r>
            <a:r>
              <a:rPr lang="en-US" altLang="en-US" sz="2400" baseline="30000">
                <a:solidFill>
                  <a:srgbClr val="FFFFFF"/>
                </a:solidFill>
              </a:rPr>
              <a:t>nd</a:t>
            </a:r>
            <a:r>
              <a:rPr lang="en-US" altLang="en-US" sz="2400">
                <a:solidFill>
                  <a:srgbClr val="FFFFFF"/>
                </a:solidFill>
              </a:rPr>
              <a:t> and 3</a:t>
            </a:r>
            <a:r>
              <a:rPr lang="en-US" altLang="en-US" sz="2400" baseline="30000">
                <a:solidFill>
                  <a:srgbClr val="FFFFFF"/>
                </a:solidFill>
              </a:rPr>
              <a:t>rd</a:t>
            </a:r>
            <a:r>
              <a:rPr lang="en-US" altLang="en-US" sz="2400">
                <a:solidFill>
                  <a:srgbClr val="FFFFFF"/>
                </a:solidFill>
              </a:rPr>
              <a:t> values,</a:t>
            </a:r>
          </a:p>
          <a:p>
            <a:pPr marL="320675" indent="-320675" algn="l" defTabSz="852488" rtl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altLang="en-US" sz="1900">
                <a:solidFill>
                  <a:srgbClr val="FFFFFF"/>
                </a:solidFill>
              </a:rPr>
              <a:t>					</a:t>
            </a:r>
            <a:r>
              <a:rPr lang="en-US" altLang="en-US" sz="2400">
                <a:solidFill>
                  <a:srgbClr val="FFFFFF"/>
                </a:solidFill>
              </a:rPr>
              <a:t>so    </a:t>
            </a:r>
            <a:r>
              <a:rPr lang="en-US" altLang="en-US" sz="2400" b="1">
                <a:solidFill>
                  <a:srgbClr val="0070C0"/>
                </a:solidFill>
              </a:rPr>
              <a:t>Q</a:t>
            </a:r>
            <a:r>
              <a:rPr lang="en-US" altLang="en-US" sz="2400" b="1" baseline="-25000">
                <a:solidFill>
                  <a:srgbClr val="0070C0"/>
                </a:solidFill>
              </a:rPr>
              <a:t>1</a:t>
            </a:r>
            <a:r>
              <a:rPr lang="en-US" altLang="en-US" sz="2400" b="1">
                <a:solidFill>
                  <a:srgbClr val="0070C0"/>
                </a:solidFill>
              </a:rPr>
              <a:t> = 12.5</a:t>
            </a:r>
          </a:p>
        </p:txBody>
      </p:sp>
      <p:sp>
        <p:nvSpPr>
          <p:cNvPr id="368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Quartile Measures:</a:t>
            </a:r>
            <a:br>
              <a:rPr lang="en-US" altLang="en-US" smtClean="0"/>
            </a:br>
            <a:r>
              <a:rPr lang="en-US" altLang="en-US" smtClean="0"/>
              <a:t>Locating Quartiles</a:t>
            </a:r>
          </a:p>
        </p:txBody>
      </p:sp>
      <p:sp>
        <p:nvSpPr>
          <p:cNvPr id="36870" name="Rectangle 14"/>
          <p:cNvSpPr>
            <a:spLocks noChangeArrowheads="1"/>
          </p:cNvSpPr>
          <p:nvPr/>
        </p:nvSpPr>
        <p:spPr bwMode="auto">
          <a:xfrm>
            <a:off x="457200" y="1676400"/>
            <a:ext cx="8310563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</a:rPr>
              <a:t>Sample Data in Ordered Array:  </a:t>
            </a:r>
            <a:r>
              <a:rPr lang="en-US" altLang="en-US" sz="2000" b="1">
                <a:solidFill>
                  <a:srgbClr val="333399"/>
                </a:solidFill>
              </a:rPr>
              <a:t>11   12   13   16   16   17   18   21   22</a:t>
            </a:r>
            <a:r>
              <a:rPr lang="en-US" altLang="en-US" sz="2400" b="1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36871" name="AutoShape 25"/>
          <p:cNvSpPr>
            <a:spLocks noChangeArrowheads="1"/>
          </p:cNvSpPr>
          <p:nvPr/>
        </p:nvSpPr>
        <p:spPr bwMode="auto">
          <a:xfrm rot="-5400000">
            <a:off x="5143500" y="3086100"/>
            <a:ext cx="609600" cy="228600"/>
          </a:xfrm>
          <a:prstGeom prst="rightArrow">
            <a:avLst>
              <a:gd name="adj1" fmla="val 51398"/>
              <a:gd name="adj2" fmla="val 71432"/>
            </a:avLst>
          </a:prstGeom>
          <a:solidFill>
            <a:srgbClr val="FF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36872" name="Rectangle 27"/>
          <p:cNvSpPr>
            <a:spLocks noChangeArrowheads="1"/>
          </p:cNvSpPr>
          <p:nvPr/>
        </p:nvSpPr>
        <p:spPr bwMode="auto">
          <a:xfrm>
            <a:off x="1828800" y="5715000"/>
            <a:ext cx="6096000" cy="711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FFFF"/>
                </a:solidFill>
              </a:rPr>
              <a:t> Q</a:t>
            </a:r>
            <a:r>
              <a:rPr lang="en-US" altLang="en-US" sz="2000" baseline="-25000">
                <a:solidFill>
                  <a:srgbClr val="FFFFFF"/>
                </a:solidFill>
              </a:rPr>
              <a:t>1</a:t>
            </a:r>
            <a:r>
              <a:rPr lang="en-US" altLang="en-US" sz="2000">
                <a:solidFill>
                  <a:srgbClr val="FFFFFF"/>
                </a:solidFill>
              </a:rPr>
              <a:t> and Q</a:t>
            </a:r>
            <a:r>
              <a:rPr lang="en-US" altLang="en-US" sz="2000" baseline="-25000">
                <a:solidFill>
                  <a:srgbClr val="FFFFFF"/>
                </a:solidFill>
              </a:rPr>
              <a:t>3</a:t>
            </a:r>
            <a:r>
              <a:rPr lang="en-US" altLang="en-US" sz="2000">
                <a:solidFill>
                  <a:srgbClr val="FFFFFF"/>
                </a:solidFill>
              </a:rPr>
              <a:t> are measures of non-central location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FFFF"/>
                </a:solidFill>
              </a:rPr>
              <a:t> Q</a:t>
            </a:r>
            <a:r>
              <a:rPr lang="en-US" altLang="en-US" sz="2000" baseline="-25000">
                <a:solidFill>
                  <a:srgbClr val="FFFFFF"/>
                </a:solidFill>
              </a:rPr>
              <a:t>2</a:t>
            </a:r>
            <a:r>
              <a:rPr lang="en-US" altLang="en-US" sz="2000">
                <a:solidFill>
                  <a:srgbClr val="FFFFFF"/>
                </a:solidFill>
              </a:rPr>
              <a:t> = median, is a measure of central tendency</a:t>
            </a:r>
          </a:p>
        </p:txBody>
      </p:sp>
      <p:sp>
        <p:nvSpPr>
          <p:cNvPr id="36873" name="TextBox 11"/>
          <p:cNvSpPr txBox="1">
            <a:spLocks noChangeArrowheads="1"/>
          </p:cNvSpPr>
          <p:nvPr/>
        </p:nvSpPr>
        <p:spPr bwMode="auto">
          <a:xfrm>
            <a:off x="7620000" y="1066800"/>
            <a:ext cx="1433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</a:rPr>
              <a:t>DCOV</a:t>
            </a:r>
            <a:r>
              <a:rPr lang="en-US" altLang="en-US" sz="2800" u="sng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21165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609600" y="2209800"/>
            <a:ext cx="84582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/>
          <a:p>
            <a:pPr marL="320675" indent="-320675" algn="l" defTabSz="852488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altLang="en-US" sz="2400">
                <a:solidFill>
                  <a:srgbClr val="FFFFFF"/>
                </a:solidFill>
              </a:rPr>
              <a:t>    (n = 9)</a:t>
            </a:r>
          </a:p>
          <a:p>
            <a:pPr marL="320675" indent="-320675" algn="l" defTabSz="852488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altLang="en-US" sz="2400">
                <a:solidFill>
                  <a:srgbClr val="FFFFFF"/>
                </a:solidFill>
              </a:rPr>
              <a:t>Q</a:t>
            </a:r>
            <a:r>
              <a:rPr lang="en-US" altLang="en-US" sz="2400" baseline="-25000">
                <a:solidFill>
                  <a:srgbClr val="FFFFFF"/>
                </a:solidFill>
              </a:rPr>
              <a:t>1</a:t>
            </a:r>
            <a:r>
              <a:rPr lang="en-US" altLang="en-US" sz="2400">
                <a:solidFill>
                  <a:srgbClr val="FFFFFF"/>
                </a:solidFill>
              </a:rPr>
              <a:t> is in the</a:t>
            </a:r>
            <a:r>
              <a:rPr lang="en-US" altLang="en-US" sz="1900">
                <a:solidFill>
                  <a:srgbClr val="FFFFFF"/>
                </a:solidFill>
              </a:rPr>
              <a:t>  </a:t>
            </a:r>
            <a:r>
              <a:rPr lang="en-US" altLang="en-US" sz="2400">
                <a:solidFill>
                  <a:srgbClr val="0070C0"/>
                </a:solidFill>
              </a:rPr>
              <a:t>(9+1)/4 = 2.5 position</a:t>
            </a:r>
            <a:r>
              <a:rPr lang="en-US" altLang="en-US" sz="2400">
                <a:solidFill>
                  <a:srgbClr val="FFFFFF"/>
                </a:solidFill>
              </a:rPr>
              <a:t> of the ranked data,</a:t>
            </a:r>
          </a:p>
          <a:p>
            <a:pPr marL="320675" indent="-320675" algn="l" defTabSz="852488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altLang="en-US" sz="1900">
                <a:solidFill>
                  <a:srgbClr val="FFFFFF"/>
                </a:solidFill>
              </a:rPr>
              <a:t>					</a:t>
            </a:r>
            <a:r>
              <a:rPr lang="en-US" altLang="en-US" sz="2400">
                <a:solidFill>
                  <a:srgbClr val="FFFFFF"/>
                </a:solidFill>
              </a:rPr>
              <a:t>so    </a:t>
            </a:r>
            <a:r>
              <a:rPr lang="en-US" altLang="en-US" sz="2400" b="1">
                <a:solidFill>
                  <a:srgbClr val="0070C0"/>
                </a:solidFill>
              </a:rPr>
              <a:t>Q</a:t>
            </a:r>
            <a:r>
              <a:rPr lang="en-US" altLang="en-US" sz="2400" b="1" baseline="-25000">
                <a:solidFill>
                  <a:srgbClr val="0070C0"/>
                </a:solidFill>
              </a:rPr>
              <a:t>1</a:t>
            </a:r>
            <a:r>
              <a:rPr lang="en-US" altLang="en-US" sz="2400" b="1">
                <a:solidFill>
                  <a:srgbClr val="0070C0"/>
                </a:solidFill>
              </a:rPr>
              <a:t> = (12+13)/2 = 12.5</a:t>
            </a:r>
          </a:p>
          <a:p>
            <a:pPr marL="320675" indent="-320675" algn="l" defTabSz="852488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endParaRPr lang="en-US" altLang="en-US" sz="1000" b="1">
              <a:solidFill>
                <a:srgbClr val="FFFFFF"/>
              </a:solidFill>
            </a:endParaRPr>
          </a:p>
          <a:p>
            <a:pPr marL="320675" indent="-320675" algn="l" defTabSz="852488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altLang="en-US" sz="2400">
                <a:solidFill>
                  <a:srgbClr val="FFFFFF"/>
                </a:solidFill>
              </a:rPr>
              <a:t>Q</a:t>
            </a:r>
            <a:r>
              <a:rPr lang="en-US" altLang="en-US" sz="2400" baseline="-25000">
                <a:solidFill>
                  <a:srgbClr val="FFFFFF"/>
                </a:solidFill>
              </a:rPr>
              <a:t>2</a:t>
            </a:r>
            <a:r>
              <a:rPr lang="en-US" altLang="en-US" sz="2400">
                <a:solidFill>
                  <a:srgbClr val="FFFFFF"/>
                </a:solidFill>
              </a:rPr>
              <a:t> is in the</a:t>
            </a:r>
            <a:r>
              <a:rPr lang="en-US" altLang="en-US" sz="1900">
                <a:solidFill>
                  <a:srgbClr val="FFFFFF"/>
                </a:solidFill>
              </a:rPr>
              <a:t>  </a:t>
            </a:r>
            <a:r>
              <a:rPr lang="en-US" altLang="en-US" sz="2400">
                <a:solidFill>
                  <a:srgbClr val="0070C0"/>
                </a:solidFill>
              </a:rPr>
              <a:t>(9+1)/2 = 5</a:t>
            </a:r>
            <a:r>
              <a:rPr lang="en-US" altLang="en-US" sz="2400" baseline="30000">
                <a:solidFill>
                  <a:srgbClr val="0070C0"/>
                </a:solidFill>
              </a:rPr>
              <a:t>th</a:t>
            </a:r>
            <a:r>
              <a:rPr lang="en-US" altLang="en-US" sz="2400">
                <a:solidFill>
                  <a:srgbClr val="0070C0"/>
                </a:solidFill>
              </a:rPr>
              <a:t> position </a:t>
            </a:r>
            <a:r>
              <a:rPr lang="en-US" altLang="en-US" sz="2400">
                <a:solidFill>
                  <a:srgbClr val="FFFFFF"/>
                </a:solidFill>
              </a:rPr>
              <a:t>of the ranked data,</a:t>
            </a:r>
          </a:p>
          <a:p>
            <a:pPr marL="320675" indent="-320675" algn="l" defTabSz="852488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altLang="en-US" sz="1900">
                <a:solidFill>
                  <a:srgbClr val="FFFFFF"/>
                </a:solidFill>
              </a:rPr>
              <a:t>					</a:t>
            </a:r>
            <a:r>
              <a:rPr lang="en-US" altLang="en-US" sz="2400">
                <a:solidFill>
                  <a:srgbClr val="FFFFFF"/>
                </a:solidFill>
              </a:rPr>
              <a:t>so    </a:t>
            </a:r>
            <a:r>
              <a:rPr lang="en-US" altLang="en-US" sz="2400" b="1">
                <a:solidFill>
                  <a:srgbClr val="0070C0"/>
                </a:solidFill>
              </a:rPr>
              <a:t>Q</a:t>
            </a:r>
            <a:r>
              <a:rPr lang="en-US" altLang="en-US" sz="2400" b="1" baseline="-25000">
                <a:solidFill>
                  <a:srgbClr val="0070C0"/>
                </a:solidFill>
              </a:rPr>
              <a:t>2</a:t>
            </a:r>
            <a:r>
              <a:rPr lang="en-US" altLang="en-US" sz="2400" b="1">
                <a:solidFill>
                  <a:srgbClr val="0070C0"/>
                </a:solidFill>
              </a:rPr>
              <a:t> = median = 16</a:t>
            </a:r>
          </a:p>
          <a:p>
            <a:pPr marL="320675" indent="-320675" algn="l" defTabSz="852488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endParaRPr lang="en-US" altLang="en-US" sz="1000">
              <a:solidFill>
                <a:srgbClr val="FFFFFF"/>
              </a:solidFill>
            </a:endParaRPr>
          </a:p>
          <a:p>
            <a:pPr marL="320675" indent="-320675" algn="l" defTabSz="852488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altLang="en-US" sz="2400">
                <a:solidFill>
                  <a:srgbClr val="FFFFFF"/>
                </a:solidFill>
              </a:rPr>
              <a:t>Q</a:t>
            </a:r>
            <a:r>
              <a:rPr lang="en-US" altLang="en-US" sz="2400" baseline="-25000">
                <a:solidFill>
                  <a:srgbClr val="FFFFFF"/>
                </a:solidFill>
              </a:rPr>
              <a:t>3</a:t>
            </a:r>
            <a:r>
              <a:rPr lang="en-US" altLang="en-US" sz="2400">
                <a:solidFill>
                  <a:srgbClr val="FFFFFF"/>
                </a:solidFill>
              </a:rPr>
              <a:t> is in the</a:t>
            </a:r>
            <a:r>
              <a:rPr lang="en-US" altLang="en-US" sz="1900">
                <a:solidFill>
                  <a:srgbClr val="FFFFFF"/>
                </a:solidFill>
              </a:rPr>
              <a:t>  </a:t>
            </a:r>
            <a:r>
              <a:rPr lang="en-US" altLang="en-US" sz="2400">
                <a:solidFill>
                  <a:srgbClr val="0070C0"/>
                </a:solidFill>
              </a:rPr>
              <a:t>3(9+1)/4 = 7.5 position </a:t>
            </a:r>
            <a:r>
              <a:rPr lang="en-US" altLang="en-US" sz="2400">
                <a:solidFill>
                  <a:srgbClr val="FFFFFF"/>
                </a:solidFill>
              </a:rPr>
              <a:t>of the ranked data,</a:t>
            </a:r>
          </a:p>
          <a:p>
            <a:pPr marL="320675" indent="-320675" algn="l" defTabSz="852488" rt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altLang="en-US" sz="1900">
                <a:solidFill>
                  <a:srgbClr val="FFFFFF"/>
                </a:solidFill>
              </a:rPr>
              <a:t>					</a:t>
            </a:r>
            <a:r>
              <a:rPr lang="en-US" altLang="en-US" sz="2400">
                <a:solidFill>
                  <a:srgbClr val="FFFFFF"/>
                </a:solidFill>
              </a:rPr>
              <a:t>so    </a:t>
            </a:r>
            <a:r>
              <a:rPr lang="en-US" altLang="en-US" sz="2400" b="1">
                <a:solidFill>
                  <a:srgbClr val="0070C0"/>
                </a:solidFill>
              </a:rPr>
              <a:t>Q</a:t>
            </a:r>
            <a:r>
              <a:rPr lang="en-US" altLang="en-US" sz="2400" b="1" baseline="-25000">
                <a:solidFill>
                  <a:srgbClr val="0070C0"/>
                </a:solidFill>
              </a:rPr>
              <a:t>3</a:t>
            </a:r>
            <a:r>
              <a:rPr lang="en-US" altLang="en-US" sz="2400" b="1">
                <a:solidFill>
                  <a:srgbClr val="0070C0"/>
                </a:solidFill>
              </a:rPr>
              <a:t> = (18+21)/2 = 19.5</a:t>
            </a:r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Quartile Measures</a:t>
            </a:r>
            <a:br>
              <a:rPr lang="en-US" altLang="en-US" sz="3200" smtClean="0"/>
            </a:br>
            <a:r>
              <a:rPr lang="en-US" altLang="en-US" sz="3200" smtClean="0"/>
              <a:t>Calculating The Quartiles:  Example</a:t>
            </a:r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609600" y="1600200"/>
            <a:ext cx="8310563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</a:rPr>
              <a:t>Sample Data in Ordered Array:  </a:t>
            </a:r>
            <a:r>
              <a:rPr lang="en-US" altLang="en-US" sz="2000" b="1">
                <a:solidFill>
                  <a:srgbClr val="333399"/>
                </a:solidFill>
              </a:rPr>
              <a:t>11   12   13   16   16   17   18   21   22</a:t>
            </a:r>
            <a:r>
              <a:rPr lang="en-US" altLang="en-US" sz="2400" b="1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37893" name="Rectangle 11"/>
          <p:cNvSpPr>
            <a:spLocks noChangeArrowheads="1"/>
          </p:cNvSpPr>
          <p:nvPr/>
        </p:nvSpPr>
        <p:spPr bwMode="auto">
          <a:xfrm>
            <a:off x="1524000" y="5715000"/>
            <a:ext cx="6096000" cy="711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FFFF"/>
                </a:solidFill>
              </a:rPr>
              <a:t> Q</a:t>
            </a:r>
            <a:r>
              <a:rPr lang="en-US" altLang="en-US" sz="2000" baseline="-25000">
                <a:solidFill>
                  <a:srgbClr val="FFFFFF"/>
                </a:solidFill>
              </a:rPr>
              <a:t>1</a:t>
            </a:r>
            <a:r>
              <a:rPr lang="en-US" altLang="en-US" sz="2000">
                <a:solidFill>
                  <a:srgbClr val="FFFFFF"/>
                </a:solidFill>
              </a:rPr>
              <a:t> and Q</a:t>
            </a:r>
            <a:r>
              <a:rPr lang="en-US" altLang="en-US" sz="2000" baseline="-25000">
                <a:solidFill>
                  <a:srgbClr val="FFFFFF"/>
                </a:solidFill>
              </a:rPr>
              <a:t>3</a:t>
            </a:r>
            <a:r>
              <a:rPr lang="en-US" altLang="en-US" sz="2000">
                <a:solidFill>
                  <a:srgbClr val="FFFFFF"/>
                </a:solidFill>
              </a:rPr>
              <a:t> are measures of non-central location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FFFF"/>
                </a:solidFill>
              </a:rPr>
              <a:t> Q</a:t>
            </a:r>
            <a:r>
              <a:rPr lang="en-US" altLang="en-US" sz="2000" baseline="-25000">
                <a:solidFill>
                  <a:srgbClr val="FFFFFF"/>
                </a:solidFill>
              </a:rPr>
              <a:t>2</a:t>
            </a:r>
            <a:r>
              <a:rPr lang="en-US" altLang="en-US" sz="2000">
                <a:solidFill>
                  <a:srgbClr val="FFFFFF"/>
                </a:solidFill>
              </a:rPr>
              <a:t> = median, is a measure of central tendency</a:t>
            </a:r>
          </a:p>
        </p:txBody>
      </p:sp>
      <p:sp>
        <p:nvSpPr>
          <p:cNvPr id="37894" name="TextBox 8"/>
          <p:cNvSpPr txBox="1">
            <a:spLocks noChangeArrowheads="1"/>
          </p:cNvSpPr>
          <p:nvPr/>
        </p:nvSpPr>
        <p:spPr bwMode="auto">
          <a:xfrm>
            <a:off x="7620000" y="1066800"/>
            <a:ext cx="1433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</a:rPr>
              <a:t>DCOV</a:t>
            </a:r>
            <a:r>
              <a:rPr lang="en-US" altLang="en-US" sz="2800" u="sng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8122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/>
            <a:r>
              <a:rPr lang="en-US" altLang="en-US" sz="3200" smtClean="0"/>
              <a:t>Quartile Measures:</a:t>
            </a:r>
            <a:br>
              <a:rPr lang="en-US" altLang="en-US" sz="3200" smtClean="0"/>
            </a:br>
            <a:r>
              <a:rPr lang="en-US" altLang="en-US" sz="3200" smtClean="0"/>
              <a:t>The Interquartile Range (IQR)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defTabSz="914400" eaLnBrk="1" hangingPunct="1"/>
            <a:r>
              <a:rPr lang="en-US" altLang="en-US" sz="2400" smtClean="0"/>
              <a:t>The IQR is Q</a:t>
            </a:r>
            <a:r>
              <a:rPr lang="en-US" altLang="en-US" sz="2400" baseline="-25000" smtClean="0"/>
              <a:t>3</a:t>
            </a:r>
            <a:r>
              <a:rPr lang="en-US" altLang="en-US" sz="2400" smtClean="0"/>
              <a:t> – Q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and measures the spread in the middle 50% of the data</a:t>
            </a:r>
          </a:p>
          <a:p>
            <a:pPr marL="342900" indent="-342900" defTabSz="914400" eaLnBrk="1" hangingPunct="1"/>
            <a:endParaRPr lang="en-US" altLang="en-US" sz="1200" smtClean="0"/>
          </a:p>
          <a:p>
            <a:pPr marL="342900" indent="-342900" defTabSz="914400" eaLnBrk="1" hangingPunct="1"/>
            <a:r>
              <a:rPr lang="en-US" altLang="en-US" sz="2400" smtClean="0"/>
              <a:t>The IQR is also called the midspread because it covers the middle 50% of the data</a:t>
            </a:r>
          </a:p>
          <a:p>
            <a:pPr marL="342900" indent="-342900" defTabSz="914400" eaLnBrk="1" hangingPunct="1"/>
            <a:endParaRPr lang="en-US" altLang="en-US" sz="1200" smtClean="0"/>
          </a:p>
          <a:p>
            <a:pPr marL="342900" indent="-342900" defTabSz="914400" eaLnBrk="1" hangingPunct="1"/>
            <a:r>
              <a:rPr lang="en-US" altLang="en-US" sz="2400" smtClean="0"/>
              <a:t>The IQR is a measure of variability that is not influenced by outliers or extreme values</a:t>
            </a:r>
          </a:p>
          <a:p>
            <a:pPr marL="342900" indent="-342900" defTabSz="914400" eaLnBrk="1" hangingPunct="1"/>
            <a:endParaRPr lang="en-US" altLang="en-US" sz="1200" smtClean="0"/>
          </a:p>
          <a:p>
            <a:pPr marL="342900" indent="-342900" defTabSz="914400" eaLnBrk="1" hangingPunct="1"/>
            <a:r>
              <a:rPr lang="en-US" altLang="en-US" sz="2400" smtClean="0"/>
              <a:t>Measures like Q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, Q</a:t>
            </a:r>
            <a:r>
              <a:rPr lang="en-US" altLang="en-US" sz="2400" baseline="-25000" smtClean="0"/>
              <a:t>3</a:t>
            </a:r>
            <a:r>
              <a:rPr lang="en-US" altLang="en-US" sz="2400" smtClean="0"/>
              <a:t>, and IQR that are not influenced by outliers are called resistant measures</a:t>
            </a:r>
            <a:endParaRPr lang="en-US" altLang="en-US" sz="2400" baseline="-25000" smtClean="0"/>
          </a:p>
          <a:p>
            <a:pPr marL="342900" indent="-342900" defTabSz="914400" eaLnBrk="1" hangingPunct="1">
              <a:buFont typeface="Wingdings" pitchFamily="2" charset="2"/>
              <a:buNone/>
            </a:pPr>
            <a:endParaRPr lang="en-US" altLang="en-US" sz="2400" smtClean="0"/>
          </a:p>
        </p:txBody>
      </p:sp>
      <p:sp>
        <p:nvSpPr>
          <p:cNvPr id="38916" name="TextBox 6"/>
          <p:cNvSpPr txBox="1">
            <a:spLocks noChangeArrowheads="1"/>
          </p:cNvSpPr>
          <p:nvPr/>
        </p:nvSpPr>
        <p:spPr bwMode="auto">
          <a:xfrm>
            <a:off x="7620000" y="1295400"/>
            <a:ext cx="1433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</a:rPr>
              <a:t>DCOV</a:t>
            </a:r>
            <a:r>
              <a:rPr lang="en-US" altLang="en-US" sz="2800" u="sng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464301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/>
            <a:r>
              <a:rPr lang="en-US" altLang="en-US" sz="3200" smtClean="0"/>
              <a:t>Calculating The Interquartile Range</a:t>
            </a:r>
          </a:p>
        </p:txBody>
      </p:sp>
      <p:grpSp>
        <p:nvGrpSpPr>
          <p:cNvPr id="39939" name="Group 26"/>
          <p:cNvGrpSpPr>
            <a:grpSpLocks/>
          </p:cNvGrpSpPr>
          <p:nvPr/>
        </p:nvGrpSpPr>
        <p:grpSpPr bwMode="auto">
          <a:xfrm>
            <a:off x="914400" y="2057400"/>
            <a:ext cx="7237413" cy="3725863"/>
            <a:chOff x="576" y="1296"/>
            <a:chExt cx="4559" cy="2347"/>
          </a:xfrm>
        </p:grpSpPr>
        <p:sp>
          <p:nvSpPr>
            <p:cNvPr id="39941" name="Line 3"/>
            <p:cNvSpPr>
              <a:spLocks noChangeShapeType="1"/>
            </p:cNvSpPr>
            <p:nvPr/>
          </p:nvSpPr>
          <p:spPr bwMode="auto">
            <a:xfrm>
              <a:off x="2064" y="3024"/>
              <a:ext cx="1584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sz="2400">
                <a:solidFill>
                  <a:srgbClr val="000000"/>
                </a:solidFill>
              </a:endParaRPr>
            </a:p>
          </p:txBody>
        </p:sp>
        <p:sp>
          <p:nvSpPr>
            <p:cNvPr id="39942" name="Freeform 4"/>
            <p:cNvSpPr>
              <a:spLocks/>
            </p:cNvSpPr>
            <p:nvPr/>
          </p:nvSpPr>
          <p:spPr bwMode="auto">
            <a:xfrm>
              <a:off x="2057" y="2115"/>
              <a:ext cx="1585" cy="333"/>
            </a:xfrm>
            <a:custGeom>
              <a:avLst/>
              <a:gdLst>
                <a:gd name="T0" fmla="*/ 0 w 1585"/>
                <a:gd name="T1" fmla="*/ 2147483647 h 318"/>
                <a:gd name="T2" fmla="*/ 2147482474 w 1585"/>
                <a:gd name="T3" fmla="*/ 2147483647 h 318"/>
                <a:gd name="T4" fmla="*/ 2147482474 w 1585"/>
                <a:gd name="T5" fmla="*/ 0 h 318"/>
                <a:gd name="T6" fmla="*/ 0 w 1585"/>
                <a:gd name="T7" fmla="*/ 0 h 318"/>
                <a:gd name="T8" fmla="*/ 0 w 1585"/>
                <a:gd name="T9" fmla="*/ 2147483647 h 3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5"/>
                <a:gd name="T16" fmla="*/ 0 h 318"/>
                <a:gd name="T17" fmla="*/ 1585 w 1585"/>
                <a:gd name="T18" fmla="*/ 318 h 3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5" h="318">
                  <a:moveTo>
                    <a:pt x="0" y="317"/>
                  </a:moveTo>
                  <a:lnTo>
                    <a:pt x="1584" y="317"/>
                  </a:lnTo>
                  <a:lnTo>
                    <a:pt x="1584" y="0"/>
                  </a:lnTo>
                  <a:lnTo>
                    <a:pt x="0" y="0"/>
                  </a:lnTo>
                  <a:lnTo>
                    <a:pt x="0" y="317"/>
                  </a:lnTo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sz="2400">
                <a:solidFill>
                  <a:srgbClr val="000000"/>
                </a:solidFill>
              </a:endParaRPr>
            </a:p>
          </p:txBody>
        </p:sp>
        <p:sp>
          <p:nvSpPr>
            <p:cNvPr id="39943" name="Line 5"/>
            <p:cNvSpPr>
              <a:spLocks noChangeShapeType="1"/>
            </p:cNvSpPr>
            <p:nvPr/>
          </p:nvSpPr>
          <p:spPr bwMode="auto">
            <a:xfrm flipV="1">
              <a:off x="2976" y="2112"/>
              <a:ext cx="0" cy="33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sz="2400">
                <a:solidFill>
                  <a:srgbClr val="000000"/>
                </a:solidFill>
              </a:endParaRPr>
            </a:p>
          </p:txBody>
        </p:sp>
        <p:sp>
          <p:nvSpPr>
            <p:cNvPr id="39944" name="Rectangle 6"/>
            <p:cNvSpPr>
              <a:spLocks noChangeArrowheads="1"/>
            </p:cNvSpPr>
            <p:nvPr/>
          </p:nvSpPr>
          <p:spPr bwMode="auto">
            <a:xfrm>
              <a:off x="2588" y="1584"/>
              <a:ext cx="752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FFFFFF"/>
                  </a:solidFill>
                </a:rPr>
                <a:t>Median</a:t>
              </a:r>
            </a:p>
            <a:p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FFFFFF"/>
                  </a:solidFill>
                </a:rPr>
                <a:t>(Q</a:t>
              </a:r>
              <a:r>
                <a:rPr lang="en-US" altLang="en-US" sz="2400" baseline="-25000">
                  <a:solidFill>
                    <a:srgbClr val="FFFFFF"/>
                  </a:solidFill>
                </a:rPr>
                <a:t>2</a:t>
              </a:r>
              <a:r>
                <a:rPr lang="en-US" altLang="en-US" sz="2400">
                  <a:solidFill>
                    <a:srgbClr val="FFFFFF"/>
                  </a:solidFill>
                </a:rPr>
                <a:t>)</a:t>
              </a:r>
            </a:p>
          </p:txBody>
        </p:sp>
        <p:sp>
          <p:nvSpPr>
            <p:cNvPr id="39945" name="Line 7"/>
            <p:cNvSpPr>
              <a:spLocks noChangeShapeType="1"/>
            </p:cNvSpPr>
            <p:nvPr/>
          </p:nvSpPr>
          <p:spPr bwMode="auto">
            <a:xfrm flipV="1">
              <a:off x="3648" y="2304"/>
              <a:ext cx="720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sz="2400">
                <a:solidFill>
                  <a:srgbClr val="000000"/>
                </a:solidFill>
              </a:endParaRPr>
            </a:p>
          </p:txBody>
        </p:sp>
        <p:sp>
          <p:nvSpPr>
            <p:cNvPr id="39946" name="Line 8"/>
            <p:cNvSpPr>
              <a:spLocks noChangeShapeType="1"/>
            </p:cNvSpPr>
            <p:nvPr/>
          </p:nvSpPr>
          <p:spPr bwMode="auto">
            <a:xfrm>
              <a:off x="960" y="2304"/>
              <a:ext cx="1104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sz="2400">
                <a:solidFill>
                  <a:srgbClr val="000000"/>
                </a:solidFill>
              </a:endParaRPr>
            </a:p>
          </p:txBody>
        </p:sp>
        <p:sp>
          <p:nvSpPr>
            <p:cNvPr id="39947" name="Line 9"/>
            <p:cNvSpPr>
              <a:spLocks noChangeShapeType="1"/>
            </p:cNvSpPr>
            <p:nvPr/>
          </p:nvSpPr>
          <p:spPr bwMode="auto">
            <a:xfrm flipV="1">
              <a:off x="4368" y="2064"/>
              <a:ext cx="0" cy="43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sz="2400">
                <a:solidFill>
                  <a:srgbClr val="000000"/>
                </a:solidFill>
              </a:endParaRPr>
            </a:p>
          </p:txBody>
        </p:sp>
        <p:sp>
          <p:nvSpPr>
            <p:cNvPr id="39948" name="Line 10"/>
            <p:cNvSpPr>
              <a:spLocks noChangeShapeType="1"/>
            </p:cNvSpPr>
            <p:nvPr/>
          </p:nvSpPr>
          <p:spPr bwMode="auto">
            <a:xfrm flipV="1">
              <a:off x="960" y="2112"/>
              <a:ext cx="0" cy="38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sz="2400">
                <a:solidFill>
                  <a:srgbClr val="000000"/>
                </a:solidFill>
              </a:endParaRPr>
            </a:p>
          </p:txBody>
        </p:sp>
        <p:sp>
          <p:nvSpPr>
            <p:cNvPr id="39949" name="Rectangle 11"/>
            <p:cNvSpPr>
              <a:spLocks noChangeArrowheads="1"/>
            </p:cNvSpPr>
            <p:nvPr/>
          </p:nvSpPr>
          <p:spPr bwMode="auto">
            <a:xfrm>
              <a:off x="4176" y="1632"/>
              <a:ext cx="244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FFFFFF"/>
                  </a:solidFill>
                </a:rPr>
                <a:t>X</a:t>
              </a:r>
            </a:p>
          </p:txBody>
        </p:sp>
        <p:sp>
          <p:nvSpPr>
            <p:cNvPr id="39950" name="Rectangle 12"/>
            <p:cNvSpPr>
              <a:spLocks noChangeArrowheads="1"/>
            </p:cNvSpPr>
            <p:nvPr/>
          </p:nvSpPr>
          <p:spPr bwMode="auto">
            <a:xfrm>
              <a:off x="4320" y="1776"/>
              <a:ext cx="81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FFFFFF"/>
                  </a:solidFill>
                </a:rPr>
                <a:t>maximum</a:t>
              </a:r>
            </a:p>
          </p:txBody>
        </p:sp>
        <p:sp>
          <p:nvSpPr>
            <p:cNvPr id="39951" name="Rectangle 13"/>
            <p:cNvSpPr>
              <a:spLocks noChangeArrowheads="1"/>
            </p:cNvSpPr>
            <p:nvPr/>
          </p:nvSpPr>
          <p:spPr bwMode="auto">
            <a:xfrm>
              <a:off x="4924" y="1914"/>
              <a:ext cx="116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39952" name="Rectangle 14"/>
            <p:cNvSpPr>
              <a:spLocks noChangeArrowheads="1"/>
            </p:cNvSpPr>
            <p:nvPr/>
          </p:nvSpPr>
          <p:spPr bwMode="auto">
            <a:xfrm>
              <a:off x="720" y="1680"/>
              <a:ext cx="244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FFFFFF"/>
                  </a:solidFill>
                </a:rPr>
                <a:t>X</a:t>
              </a:r>
            </a:p>
          </p:txBody>
        </p:sp>
        <p:sp>
          <p:nvSpPr>
            <p:cNvPr id="39953" name="Rectangle 15"/>
            <p:cNvSpPr>
              <a:spLocks noChangeArrowheads="1"/>
            </p:cNvSpPr>
            <p:nvPr/>
          </p:nvSpPr>
          <p:spPr bwMode="auto">
            <a:xfrm>
              <a:off x="864" y="1824"/>
              <a:ext cx="7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FFFFFF"/>
                  </a:solidFill>
                </a:rPr>
                <a:t>minimum</a:t>
              </a:r>
            </a:p>
          </p:txBody>
        </p:sp>
        <p:sp>
          <p:nvSpPr>
            <p:cNvPr id="39954" name="Rectangle 16"/>
            <p:cNvSpPr>
              <a:spLocks noChangeArrowheads="1"/>
            </p:cNvSpPr>
            <p:nvPr/>
          </p:nvSpPr>
          <p:spPr bwMode="auto">
            <a:xfrm>
              <a:off x="1545" y="1976"/>
              <a:ext cx="116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39955" name="Rectangle 17"/>
            <p:cNvSpPr>
              <a:spLocks noChangeArrowheads="1"/>
            </p:cNvSpPr>
            <p:nvPr/>
          </p:nvSpPr>
          <p:spPr bwMode="auto">
            <a:xfrm>
              <a:off x="1936" y="1728"/>
              <a:ext cx="337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FFFFFF"/>
                  </a:solidFill>
                </a:rPr>
                <a:t>Q</a:t>
              </a:r>
              <a:r>
                <a:rPr lang="en-US" altLang="en-US" sz="2400" baseline="-25000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39956" name="Rectangle 18"/>
            <p:cNvSpPr>
              <a:spLocks noChangeArrowheads="1"/>
            </p:cNvSpPr>
            <p:nvPr/>
          </p:nvSpPr>
          <p:spPr bwMode="auto">
            <a:xfrm>
              <a:off x="3472" y="1728"/>
              <a:ext cx="337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FFFFFF"/>
                  </a:solidFill>
                </a:rPr>
                <a:t>Q</a:t>
              </a:r>
              <a:r>
                <a:rPr lang="en-US" altLang="en-US" sz="2400" baseline="-25000">
                  <a:solidFill>
                    <a:srgbClr val="FFFFFF"/>
                  </a:solidFill>
                </a:rPr>
                <a:t>3</a:t>
              </a:r>
            </a:p>
          </p:txBody>
        </p:sp>
        <p:sp>
          <p:nvSpPr>
            <p:cNvPr id="39957" name="Rectangle 19"/>
            <p:cNvSpPr>
              <a:spLocks noChangeArrowheads="1"/>
            </p:cNvSpPr>
            <p:nvPr/>
          </p:nvSpPr>
          <p:spPr bwMode="auto">
            <a:xfrm>
              <a:off x="576" y="1296"/>
              <a:ext cx="9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70C0"/>
                  </a:solidFill>
                </a:rPr>
                <a:t>Example:</a:t>
              </a:r>
            </a:p>
          </p:txBody>
        </p:sp>
        <p:sp>
          <p:nvSpPr>
            <p:cNvPr id="39958" name="Rectangle 20"/>
            <p:cNvSpPr>
              <a:spLocks noChangeArrowheads="1"/>
            </p:cNvSpPr>
            <p:nvPr/>
          </p:nvSpPr>
          <p:spPr bwMode="auto">
            <a:xfrm>
              <a:off x="1296" y="2112"/>
              <a:ext cx="29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FFFFFF"/>
                  </a:solidFill>
                </a:rPr>
                <a:t>25%                 25%               25%          25%</a:t>
              </a:r>
            </a:p>
          </p:txBody>
        </p:sp>
        <p:sp>
          <p:nvSpPr>
            <p:cNvPr id="39959" name="Rectangle 21"/>
            <p:cNvSpPr>
              <a:spLocks noChangeArrowheads="1"/>
            </p:cNvSpPr>
            <p:nvPr/>
          </p:nvSpPr>
          <p:spPr bwMode="auto">
            <a:xfrm>
              <a:off x="816" y="2480"/>
              <a:ext cx="3690" cy="250"/>
            </a:xfrm>
            <a:prstGeom prst="rect">
              <a:avLst/>
            </a:prstGeom>
            <a:solidFill>
              <a:srgbClr val="FDE0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000000"/>
                  </a:solidFill>
                </a:rPr>
                <a:t>12                     30                 45           57            70</a:t>
              </a:r>
            </a:p>
          </p:txBody>
        </p:sp>
        <p:sp>
          <p:nvSpPr>
            <p:cNvPr id="39960" name="Line 22"/>
            <p:cNvSpPr>
              <a:spLocks noChangeShapeType="1"/>
            </p:cNvSpPr>
            <p:nvPr/>
          </p:nvSpPr>
          <p:spPr bwMode="auto">
            <a:xfrm flipV="1">
              <a:off x="3648" y="2736"/>
              <a:ext cx="0" cy="384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sz="2400">
                <a:solidFill>
                  <a:srgbClr val="000000"/>
                </a:solidFill>
              </a:endParaRPr>
            </a:p>
          </p:txBody>
        </p:sp>
        <p:sp>
          <p:nvSpPr>
            <p:cNvPr id="39961" name="Line 23"/>
            <p:cNvSpPr>
              <a:spLocks noChangeShapeType="1"/>
            </p:cNvSpPr>
            <p:nvPr/>
          </p:nvSpPr>
          <p:spPr bwMode="auto">
            <a:xfrm flipV="1">
              <a:off x="2064" y="2736"/>
              <a:ext cx="0" cy="384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sz="2400">
                <a:solidFill>
                  <a:srgbClr val="000000"/>
                </a:solidFill>
              </a:endParaRPr>
            </a:p>
          </p:txBody>
        </p:sp>
        <p:sp>
          <p:nvSpPr>
            <p:cNvPr id="39962" name="Rectangle 24"/>
            <p:cNvSpPr>
              <a:spLocks noChangeArrowheads="1"/>
            </p:cNvSpPr>
            <p:nvPr/>
          </p:nvSpPr>
          <p:spPr bwMode="auto">
            <a:xfrm>
              <a:off x="2016" y="3120"/>
              <a:ext cx="168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FFFFFF"/>
                  </a:solidFill>
                </a:rPr>
                <a:t>Interquartile range </a:t>
              </a:r>
            </a:p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FFFFFF"/>
                  </a:solidFill>
                </a:rPr>
                <a:t>   = 57 – 30 = 27</a:t>
              </a:r>
            </a:p>
          </p:txBody>
        </p:sp>
      </p:grpSp>
      <p:sp>
        <p:nvSpPr>
          <p:cNvPr id="39940" name="TextBox 27"/>
          <p:cNvSpPr txBox="1">
            <a:spLocks noChangeArrowheads="1"/>
          </p:cNvSpPr>
          <p:nvPr/>
        </p:nvSpPr>
        <p:spPr bwMode="auto">
          <a:xfrm>
            <a:off x="7620000" y="1295400"/>
            <a:ext cx="1433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</a:rPr>
              <a:t>DCOV</a:t>
            </a:r>
            <a:r>
              <a:rPr lang="en-US" altLang="en-US" sz="2800" u="sng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571376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Five Number Summary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smtClean="0">
                <a:latin typeface="Times New Roman" pitchFamily="18" charset="0"/>
              </a:rPr>
              <a:t>The five numbers that help describe the center, spread and shape of data are:</a:t>
            </a:r>
          </a:p>
          <a:p>
            <a:pPr marL="730250" lvl="1" eaLnBrk="1" hangingPunct="1">
              <a:buClr>
                <a:schemeClr val="folHlink"/>
              </a:buClr>
              <a:buSzPct val="85000"/>
              <a:buFont typeface="Wingdings" pitchFamily="2" charset="2"/>
              <a:buChar char="§"/>
            </a:pPr>
            <a:r>
              <a:rPr lang="en-US" altLang="en-US" sz="2700" smtClean="0">
                <a:latin typeface="Times New Roman" pitchFamily="18" charset="0"/>
              </a:rPr>
              <a:t>X</a:t>
            </a:r>
            <a:r>
              <a:rPr lang="en-US" altLang="en-US" sz="2700" baseline="-25000" smtClean="0">
                <a:latin typeface="Times New Roman" pitchFamily="18" charset="0"/>
              </a:rPr>
              <a:t>smallest</a:t>
            </a:r>
          </a:p>
          <a:p>
            <a:pPr marL="730250" lvl="1" eaLnBrk="1" hangingPunct="1">
              <a:buClr>
                <a:schemeClr val="folHlink"/>
              </a:buClr>
              <a:buSzPct val="85000"/>
              <a:buFont typeface="Wingdings" pitchFamily="2" charset="2"/>
              <a:buChar char="§"/>
            </a:pPr>
            <a:r>
              <a:rPr lang="en-US" altLang="en-US" sz="2700" smtClean="0">
                <a:latin typeface="Times New Roman" pitchFamily="18" charset="0"/>
              </a:rPr>
              <a:t>First Quartile (Q</a:t>
            </a:r>
            <a:r>
              <a:rPr lang="en-US" altLang="en-US" sz="2700" baseline="-25000" smtClean="0">
                <a:latin typeface="Times New Roman" pitchFamily="18" charset="0"/>
              </a:rPr>
              <a:t>1</a:t>
            </a:r>
            <a:r>
              <a:rPr lang="en-US" altLang="en-US" sz="2700" smtClean="0">
                <a:latin typeface="Times New Roman" pitchFamily="18" charset="0"/>
              </a:rPr>
              <a:t>)</a:t>
            </a:r>
          </a:p>
          <a:p>
            <a:pPr marL="730250" lvl="1" eaLnBrk="1" hangingPunct="1">
              <a:buClr>
                <a:schemeClr val="folHlink"/>
              </a:buClr>
              <a:buSzPct val="85000"/>
              <a:buFont typeface="Wingdings" pitchFamily="2" charset="2"/>
              <a:buChar char="§"/>
            </a:pPr>
            <a:r>
              <a:rPr lang="en-US" altLang="en-US" sz="2700" smtClean="0">
                <a:latin typeface="Times New Roman" pitchFamily="18" charset="0"/>
              </a:rPr>
              <a:t>Median (Q</a:t>
            </a:r>
            <a:r>
              <a:rPr lang="en-US" altLang="en-US" sz="2700" baseline="-25000" smtClean="0">
                <a:latin typeface="Times New Roman" pitchFamily="18" charset="0"/>
              </a:rPr>
              <a:t>2</a:t>
            </a:r>
            <a:r>
              <a:rPr lang="en-US" altLang="en-US" sz="2700" smtClean="0">
                <a:latin typeface="Times New Roman" pitchFamily="18" charset="0"/>
              </a:rPr>
              <a:t>)</a:t>
            </a:r>
          </a:p>
          <a:p>
            <a:pPr marL="730250" lvl="1" eaLnBrk="1" hangingPunct="1">
              <a:buClr>
                <a:schemeClr val="folHlink"/>
              </a:buClr>
              <a:buSzPct val="85000"/>
              <a:buFont typeface="Wingdings" pitchFamily="2" charset="2"/>
              <a:buChar char="§"/>
            </a:pPr>
            <a:r>
              <a:rPr lang="en-US" altLang="en-US" sz="2700" smtClean="0">
                <a:latin typeface="Times New Roman" pitchFamily="18" charset="0"/>
              </a:rPr>
              <a:t>Third Quartile (Q</a:t>
            </a:r>
            <a:r>
              <a:rPr lang="en-US" altLang="en-US" sz="2700" baseline="-25000" smtClean="0">
                <a:latin typeface="Times New Roman" pitchFamily="18" charset="0"/>
              </a:rPr>
              <a:t>3</a:t>
            </a:r>
            <a:r>
              <a:rPr lang="en-US" altLang="en-US" sz="2700" smtClean="0">
                <a:latin typeface="Times New Roman" pitchFamily="18" charset="0"/>
              </a:rPr>
              <a:t>)</a:t>
            </a:r>
          </a:p>
          <a:p>
            <a:pPr marL="730250" lvl="1" eaLnBrk="1" hangingPunct="1">
              <a:buClr>
                <a:schemeClr val="folHlink"/>
              </a:buClr>
              <a:buSzPct val="85000"/>
              <a:buFont typeface="Wingdings" pitchFamily="2" charset="2"/>
              <a:buChar char="§"/>
            </a:pPr>
            <a:r>
              <a:rPr lang="en-US" altLang="en-US" sz="2700" smtClean="0">
                <a:latin typeface="Times New Roman" pitchFamily="18" charset="0"/>
              </a:rPr>
              <a:t>X</a:t>
            </a:r>
            <a:r>
              <a:rPr lang="en-US" altLang="en-US" sz="2700" baseline="-25000" smtClean="0">
                <a:latin typeface="Times New Roman" pitchFamily="18" charset="0"/>
              </a:rPr>
              <a:t>largest</a:t>
            </a:r>
          </a:p>
          <a:p>
            <a:pPr marL="730250" lvl="1" eaLnBrk="1" hangingPunct="1">
              <a:buClr>
                <a:schemeClr val="tx1"/>
              </a:buClr>
              <a:buSzPct val="85000"/>
              <a:buFont typeface="Wingdings" pitchFamily="2" charset="2"/>
              <a:buNone/>
            </a:pPr>
            <a:endParaRPr lang="en-US" altLang="en-US" sz="2700" smtClean="0">
              <a:latin typeface="Times New Roman" pitchFamily="18" charset="0"/>
            </a:endParaRPr>
          </a:p>
        </p:txBody>
      </p:sp>
      <p:sp>
        <p:nvSpPr>
          <p:cNvPr id="40964" name="TextBox 6"/>
          <p:cNvSpPr txBox="1">
            <a:spLocks noChangeArrowheads="1"/>
          </p:cNvSpPr>
          <p:nvPr/>
        </p:nvSpPr>
        <p:spPr bwMode="auto">
          <a:xfrm>
            <a:off x="7620000" y="1295400"/>
            <a:ext cx="1433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</a:rPr>
              <a:t>DCOV</a:t>
            </a:r>
            <a:r>
              <a:rPr lang="en-US" altLang="en-US" sz="2800" u="sng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99963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Relationships among the five-number summary and distribution shape</a:t>
            </a:r>
          </a:p>
        </p:txBody>
      </p:sp>
      <p:graphicFrame>
        <p:nvGraphicFramePr>
          <p:cNvPr id="210974" name="Group 30"/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8077200" cy="4508503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  <a:gridCol w="2692400"/>
              </a:tblGrid>
              <a:tr h="533301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Left-Skewed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Symmetric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Right-Skewed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17378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– 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smallest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largest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Median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– 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smallest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≈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largest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Median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– 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smallest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largest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Median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28911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smallest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largest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Q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smallest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≈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largest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Q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smallest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largest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Q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28911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– Q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Median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– Q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≈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Median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– Q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Median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2009" name="TextBox 6"/>
          <p:cNvSpPr txBox="1">
            <a:spLocks noChangeArrowheads="1"/>
          </p:cNvSpPr>
          <p:nvPr/>
        </p:nvSpPr>
        <p:spPr bwMode="auto">
          <a:xfrm>
            <a:off x="7543800" y="1143000"/>
            <a:ext cx="1433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</a:rPr>
              <a:t>DCOV</a:t>
            </a:r>
            <a:r>
              <a:rPr lang="en-US" altLang="en-US" sz="2800" u="sng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79908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renHall1">
  <a:themeElements>
    <a:clrScheme name="1_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PrenHall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1040</Words>
  <Application>Microsoft Office PowerPoint</Application>
  <PresentationFormat>On-screen Show (4:3)</PresentationFormat>
  <Paragraphs>233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2_PrenHall1</vt:lpstr>
      <vt:lpstr>Equation</vt:lpstr>
      <vt:lpstr>Quartile Measures</vt:lpstr>
      <vt:lpstr>Quartile Measures: Locating Quartiles</vt:lpstr>
      <vt:lpstr>Quartile Measures: Calculation Rules</vt:lpstr>
      <vt:lpstr>Quartile Measures: Locating Quartiles</vt:lpstr>
      <vt:lpstr>Quartile Measures Calculating The Quartiles:  Example</vt:lpstr>
      <vt:lpstr>Quartile Measures: The Interquartile Range (IQR)</vt:lpstr>
      <vt:lpstr>Calculating The Interquartile Range</vt:lpstr>
      <vt:lpstr>The Five Number Summary</vt:lpstr>
      <vt:lpstr>Relationships among the five-number summary and distribution shape</vt:lpstr>
      <vt:lpstr>Five Number Summary and The Boxplot</vt:lpstr>
      <vt:lpstr>Five Number Summary: Shape of Boxplots</vt:lpstr>
      <vt:lpstr>Distribution Shape and  The Boxplot</vt:lpstr>
      <vt:lpstr>Boxplot Example</vt:lpstr>
      <vt:lpstr>Locating Extreme Outliers: Z-Score  (It is studied with Chapter 6)</vt:lpstr>
      <vt:lpstr>Locating Extreme Outliers: Z-Score</vt:lpstr>
      <vt:lpstr>Locating Extreme Outliers: Z-Score</vt:lpstr>
      <vt:lpstr>The Empirical Rule  (It is studied with Chapter 6(</vt:lpstr>
      <vt:lpstr>The Empirical Rule</vt:lpstr>
      <vt:lpstr>Using the Empirical Rule</vt:lpstr>
      <vt:lpstr>Chapter Summary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Quartile Measures</dc:title>
  <dc:creator>User</dc:creator>
  <cp:lastModifiedBy>User</cp:lastModifiedBy>
  <cp:revision>1</cp:revision>
  <dcterms:created xsi:type="dcterms:W3CDTF">2018-10-04T17:51:11Z</dcterms:created>
  <dcterms:modified xsi:type="dcterms:W3CDTF">2018-10-04T17:51:54Z</dcterms:modified>
</cp:coreProperties>
</file>